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9.jpeg" ContentType="image/jpeg"/>
  <Override PartName="/ppt/media/image1.jpeg" ContentType="image/jpeg"/>
  <Override PartName="/ppt/media/image53.jpeg" ContentType="image/jpeg"/>
  <Override PartName="/ppt/media/image2.jpeg" ContentType="image/jpeg"/>
  <Override PartName="/ppt/media/image54.jpeg" ContentType="image/jpeg"/>
  <Override PartName="/ppt/media/image3.jpeg" ContentType="image/jpeg"/>
  <Override PartName="/ppt/media/image55.jpeg" ContentType="image/jpeg"/>
  <Override PartName="/ppt/media/image4.jpeg" ContentType="image/jpeg"/>
  <Override PartName="/ppt/media/image56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jpeg" ContentType="image/jpeg"/>
  <Override PartName="/ppt/media/image78.jpeg" ContentType="image/jpeg"/>
  <Override PartName="/ppt/media/image79.jpeg" ContentType="image/jpeg"/>
  <Override PartName="/ppt/media/image80.jpeg" ContentType="image/jpeg"/>
  <Override PartName="/ppt/media/image81.jpeg" ContentType="image/jpeg"/>
  <Override PartName="/ppt/media/image82.jpeg" ContentType="image/jpeg"/>
  <Override PartName="/ppt/media/image83.jpeg" ContentType="image/jpeg"/>
  <Override PartName="/ppt/media/image84.jpeg" ContentType="image/jpeg"/>
  <Override PartName="/ppt/media/image85.jpeg" ContentType="image/jpeg"/>
  <Override PartName="/ppt/media/image86.jpeg" ContentType="image/jpeg"/>
  <Override PartName="/ppt/media/image87.jpeg" ContentType="image/jpeg"/>
  <Override PartName="/ppt/media/image88.jpeg" ContentType="image/jpeg"/>
  <Override PartName="/ppt/media/image89.jpeg" ContentType="image/jpeg"/>
  <Override PartName="/ppt/media/image90.jpeg" ContentType="image/jpeg"/>
  <Override PartName="/word/media/hdphoto1.wdp" ContentType="image/vnd.ms-photo"/>
  <Override PartName="/word/media/hdphoto2.wdp" ContentType="image/vnd.ms-photo"/>
  <Override PartName="/word/media/hdphoto3.wdp" ContentType="image/vnd.ms-photo"/>
  <Override PartName="/word/media/hdphoto4.wdp" ContentType="image/vnd.ms-photo"/>
  <Override PartName="/word/media/hdphoto5.wdp" ContentType="image/vnd.ms-photo"/>
  <Override PartName="/word/media/hdphoto6.wdp" ContentType="image/vnd.ms-photo"/>
  <Override PartName="/word/media/hdphoto7.wdp" ContentType="image/vnd.ms-photo"/>
  <Override PartName="/word/media/hdphoto8.wdp" ContentType="image/vnd.ms-photo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37644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881320" y="267552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58813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37644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871920" y="4477680"/>
            <a:ext cx="238500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6047280" y="1824480"/>
            <a:ext cx="2876040" cy="7135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2619360" y="1696320"/>
            <a:ext cx="5544000" cy="84960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2828880" y="1708560"/>
            <a:ext cx="5467680" cy="77400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5609520" y="1694880"/>
            <a:ext cx="3307680" cy="65124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211680" y="1679400"/>
            <a:ext cx="8723160" cy="132948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/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4617b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4617b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4617b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4617b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4617b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4617b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4617b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21BCAAE-C010-4B8D-86C9-2D95E1403190}" type="datetime">
              <a:rPr b="0" lang="ru-RU" sz="1000" spc="-1" strike="noStrike">
                <a:solidFill>
                  <a:srgbClr val="04617b"/>
                </a:solidFill>
                <a:latin typeface="Candara"/>
              </a:rPr>
              <a:t>30.1.20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D8A5DB4E-EF2D-4879-BC59-6E8AD03077C8}" type="slidenum">
              <a:rPr b="0" lang="ru-RU" sz="1000" spc="-1" strike="noStrike">
                <a:solidFill>
                  <a:srgbClr val="04617b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6047280" y="1824480"/>
            <a:ext cx="2876040" cy="7135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>
            <a:off x="2619360" y="1696320"/>
            <a:ext cx="5544000" cy="84960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4"/>
          <p:cNvSpPr/>
          <p:nvPr/>
        </p:nvSpPr>
        <p:spPr>
          <a:xfrm>
            <a:off x="2828880" y="1708560"/>
            <a:ext cx="5467680" cy="77400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"/>
          <p:cNvSpPr/>
          <p:nvPr/>
        </p:nvSpPr>
        <p:spPr>
          <a:xfrm>
            <a:off x="5609520" y="1694880"/>
            <a:ext cx="3307680" cy="65124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211680" y="1679400"/>
            <a:ext cx="8723160" cy="132948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7"/>
          <p:cNvSpPr/>
          <p:nvPr/>
        </p:nvSpPr>
        <p:spPr>
          <a:xfrm>
            <a:off x="228600" y="228600"/>
            <a:ext cx="8695440" cy="60346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8"/>
          <p:cNvSpPr/>
          <p:nvPr/>
        </p:nvSpPr>
        <p:spPr>
          <a:xfrm>
            <a:off x="6054840" y="5499360"/>
            <a:ext cx="2879640" cy="71460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9"/>
          <p:cNvSpPr/>
          <p:nvPr/>
        </p:nvSpPr>
        <p:spPr>
          <a:xfrm>
            <a:off x="2622240" y="5370840"/>
            <a:ext cx="5551200" cy="85104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10"/>
          <p:cNvSpPr/>
          <p:nvPr/>
        </p:nvSpPr>
        <p:spPr>
          <a:xfrm>
            <a:off x="2832120" y="5383080"/>
            <a:ext cx="5474520" cy="7750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11"/>
          <p:cNvSpPr/>
          <p:nvPr/>
        </p:nvSpPr>
        <p:spPr>
          <a:xfrm>
            <a:off x="5616360" y="5369760"/>
            <a:ext cx="3312000" cy="65196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12"/>
          <p:cNvSpPr/>
          <p:nvPr/>
        </p:nvSpPr>
        <p:spPr>
          <a:xfrm>
            <a:off x="211680" y="5353920"/>
            <a:ext cx="8723160" cy="133128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PlaceHolder 13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040" cy="1779840"/>
          </a:xfrm>
          <a:prstGeom prst="rect">
            <a:avLst/>
          </a:prstGeom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0" name="PlaceHolder 14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8F99142-E345-443B-A8B0-775CF7403BE4}" type="datetime">
              <a:rPr b="0" lang="ru-RU" sz="1000" spc="-1" strike="noStrike">
                <a:solidFill>
                  <a:srgbClr val="04617b"/>
                </a:solidFill>
                <a:latin typeface="Candara"/>
              </a:rPr>
              <a:t>30.1.20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1" name="PlaceHolder 15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2" name="PlaceHolder 16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9EE5A282-3163-45B6-B27F-139F0CFE0039}" type="slidenum">
              <a:rPr b="0" lang="ru-RU" sz="1000" spc="-1" strike="noStrike">
                <a:solidFill>
                  <a:srgbClr val="04617b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3" name="PlaceHolder 1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4617b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4617b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4617b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4617b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4617b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4617b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4617b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4617b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4617b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4617b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4617b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4617b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microsoft.com/office/2007/relationships/hdphoto" Target="media/hdphoto1.wdp"/><Relationship Id="rId3" Type="http://schemas.openxmlformats.org/officeDocument/2006/relationships/image" Target="../media/image28.jpeg"/><Relationship Id="rId4" Type="http://schemas.microsoft.com/office/2007/relationships/hdphoto" Target="media/hdphoto2.wdp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microsoft.com/office/2007/relationships/hdphoto" Target="media/hdphoto3.wdp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microsoft.com/office/2007/relationships/hdphoto" Target="media/hdphoto4.wdp"/><Relationship Id="rId3" Type="http://schemas.openxmlformats.org/officeDocument/2006/relationships/image" Target="../media/image32.jpeg"/><Relationship Id="rId4" Type="http://schemas.microsoft.com/office/2007/relationships/hdphoto" Target="media/hdphoto5.wdp"/><Relationship Id="rId5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microsoft.com/office/2007/relationships/hdphoto" Target="media/hdphoto6.wdp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jpeg"/><Relationship Id="rId3" Type="http://schemas.openxmlformats.org/officeDocument/2006/relationships/image" Target="../media/image65.jpeg"/><Relationship Id="rId4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image" Target="../media/image69.jpe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image" Target="../media/image74.jpeg"/><Relationship Id="rId3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jpeg"/><Relationship Id="rId3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jpeg"/><Relationship Id="rId3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image" Target="../media/image80.jpeg"/><Relationship Id="rId3" Type="http://schemas.openxmlformats.org/officeDocument/2006/relationships/image" Target="../media/image81.jpeg"/><Relationship Id="rId4" Type="http://schemas.openxmlformats.org/officeDocument/2006/relationships/image" Target="../media/image82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microsoft.com/office/2007/relationships/hdphoto" Target="media/hdphoto7.wdp"/><Relationship Id="rId3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jpeg"/><Relationship Id="rId3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microsoft.com/office/2007/relationships/hdphoto" Target="media/hdphoto8.wdp"/><Relationship Id="rId3" Type="http://schemas.openxmlformats.org/officeDocument/2006/relationships/image" Target="../media/image88.jpeg"/><Relationship Id="rId4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89.jpe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0.jpe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95640" y="188640"/>
            <a:ext cx="8229240" cy="3168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Candara"/>
              </a:rPr>
              <a:t>Реализация мероприятий перечня проектов народных инициатив в Боханском районе, в 2019 году  </a:t>
            </a:r>
            <a:br/>
            <a:r>
              <a:rPr b="1" lang="ru-RU" sz="3200" spc="-1" strike="noStrike">
                <a:solidFill>
                  <a:srgbClr val="02313e"/>
                </a:solidFill>
                <a:latin typeface="Candara"/>
              </a:rPr>
              <a:t>реализовано</a:t>
            </a:r>
            <a:r>
              <a:rPr b="1" lang="ru-RU" sz="3200" spc="-1" strike="noStrike">
                <a:solidFill>
                  <a:srgbClr val="ffffff"/>
                </a:solidFill>
                <a:latin typeface="Candara"/>
              </a:rPr>
              <a:t> </a:t>
            </a:r>
            <a:r>
              <a:rPr b="1" lang="ru-RU" sz="4000" spc="-1" strike="noStrike">
                <a:solidFill>
                  <a:srgbClr val="02313e"/>
                </a:solidFill>
                <a:latin typeface="Candara"/>
              </a:rPr>
              <a:t>53 мероприятия</a:t>
            </a:r>
            <a:endParaRPr b="0" lang="ru-RU" sz="4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01" name="Picture 3" descr=""/>
          <p:cNvPicPr/>
          <p:nvPr/>
        </p:nvPicPr>
        <p:blipFill>
          <a:blip r:embed="rId1"/>
          <a:stretch/>
        </p:blipFill>
        <p:spPr>
          <a:xfrm>
            <a:off x="1259640" y="3429000"/>
            <a:ext cx="6840360" cy="200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Объект 3" descr=""/>
          <p:cNvPicPr/>
          <p:nvPr/>
        </p:nvPicPr>
        <p:blipFill>
          <a:blip r:embed="rId1"/>
          <a:stretch/>
        </p:blipFill>
        <p:spPr>
          <a:xfrm>
            <a:off x="395640" y="1796400"/>
            <a:ext cx="4176000" cy="37926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3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1.8. Текущий ремонт системы отопления в МБДОУ Боханский детский сад №1 по адресу:  п.Бохан, ул.Терешковой, д.3, Боханского района – 804,3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34" name="Рисунок 4" descr=""/>
          <p:cNvPicPr/>
          <p:nvPr/>
        </p:nvPicPr>
        <p:blipFill>
          <a:blip r:embed="rId2"/>
          <a:stretch/>
        </p:blipFill>
        <p:spPr>
          <a:xfrm>
            <a:off x="4860000" y="1772640"/>
            <a:ext cx="3921840" cy="381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1.9. Текущий ремонт котельной МБОУ Морозовская ООШ по адресу: д. Морозова, ул.Школьная, д.1, Боханского района – 99,6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2081880" y="1484640"/>
            <a:ext cx="4248000" cy="4988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827640" y="1917000"/>
            <a:ext cx="7645320" cy="42642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39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1.10. Текущий ремонт кровли в структурном подразделении МБОУ "Укырская СОШ" Маньковская начальная общеобразовательная школа  по адресу: д.Маньково, ул.Центральная, д.24, Боханского района – 572,7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827640" y="1772640"/>
            <a:ext cx="7610760" cy="42811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41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1.11. Текущий ремонт кровли в структурном подразделении МБОУ "Каменская СОШ" Гречёханская начальная школа по адресу:  д.Гречёхан, ул.Школьная, д.12, Боханского района – 470,5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39640" y="1556640"/>
            <a:ext cx="3816000" cy="381600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sp>
        <p:nvSpPr>
          <p:cNvPr id="143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1.12. Приобретение оконных блоков для МБДОУ "Тарасинский деский сад"  по адресу: с.Тараса, мкр.Юбилейный, 28Б, Боханского района (установка за счет средств местного бюджета) – 533,4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44" name="Picture 3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amount="50000" bright="4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052600" y="1556640"/>
            <a:ext cx="3888000" cy="388800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899640" y="1845000"/>
            <a:ext cx="7287120" cy="4098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46" name="TextShape 1"/>
          <p:cNvSpPr txBox="1"/>
          <p:nvPr/>
        </p:nvSpPr>
        <p:spPr>
          <a:xfrm>
            <a:off x="467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1.13. Приобретение оконных блоков для МБДОУ "Ново-Идинский детский сад" по адресу: с.Новая Ида, ул.Молодежная, д.12, Боханского района (установка за счет средств местного бюджета) – 530,1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bright="20000" contrast="-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1640" y="1556640"/>
            <a:ext cx="6552360" cy="491544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</p:pic>
      <p:sp>
        <p:nvSpPr>
          <p:cNvPr id="148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1.14. Приобретение оконных блоков для МБОУ "Морозовская ООШ" по адресу: д.Морозово, ул.Школьная, д.1, Боханского района (установка за счет средств местного бюджета) – 776,3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Объект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50000" contrast="-40000" sat="6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9640" y="1700640"/>
            <a:ext cx="4733640" cy="3549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0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1.15. Приобретение оконных блоков из ПВХ  в МБДОУ Боханский детский сад №1 установка за счет средств местного бюджета по адресу:  п.Бохан, ул.Терешковой, д.3, Боханского района – 258,1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51" name="Рисунок 6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212000" y="2925000"/>
            <a:ext cx="4734360" cy="355356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Объект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475640" y="2061000"/>
            <a:ext cx="6264360" cy="40651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53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1.16. Приобретение оконных блоков ПВХ в игровые комнаты в МБДОУ Боханский детский сад №1, установка за счет средств местного бюджета по адресу: п.Бохан, ул.Терешковой, д.3, Боханского района – 193,5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692640"/>
            <a:ext cx="8267040" cy="74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2.1. Ремонт водонапорной башни в   с.Александровское, ул. Школьная, 6Г – 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252,3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67640" y="260640"/>
            <a:ext cx="82292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2. МО «Александровское» - 423 299 рублей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467640" y="1412640"/>
            <a:ext cx="3942000" cy="5256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57" name="Picture 3" descr=""/>
          <p:cNvPicPr/>
          <p:nvPr/>
        </p:nvPicPr>
        <p:blipFill>
          <a:blip r:embed="rId2"/>
          <a:stretch/>
        </p:blipFill>
        <p:spPr>
          <a:xfrm>
            <a:off x="4782960" y="1268640"/>
            <a:ext cx="3942000" cy="5256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1"/>
          <p:cNvGraphicFramePr/>
          <p:nvPr/>
        </p:nvGraphicFramePr>
        <p:xfrm>
          <a:off x="467640" y="1917000"/>
          <a:ext cx="7992360" cy="4536000"/>
        </p:xfrm>
        <a:graphic>
          <a:graphicData uri="http://schemas.openxmlformats.org/drawingml/2006/table">
            <a:tbl>
              <a:tblPr/>
              <a:tblGrid>
                <a:gridCol w="1998000"/>
                <a:gridCol w="1998000"/>
                <a:gridCol w="1998000"/>
                <a:gridCol w="1998720"/>
              </a:tblGrid>
              <a:tr h="756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По годам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Поселения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Финансирование (тыс. руб.)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Количество мероприятий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10452,2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32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10160,5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37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13+1(район)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19396,2(6380,4)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57(5)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8811, 1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34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6094,8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5706,2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13+1(район)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5816,5(6904,2)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27(17)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13+1(район)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6869,5(6869,5)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20(35)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2019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13+1(район)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7236,2(7192,3)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16(37)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ccd4ea"/>
                    </a:solidFill>
                  </a:tcPr>
                </a:tc>
              </a:tr>
              <a:tr h="378000"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Проект 2020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13+1(район)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7280,7(12793,9)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ndara"/>
                        </a:rPr>
                        <a:t> 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f6fc6"/>
                      </a:solidFill>
                    </a:lnL>
                    <a:lnR w="12240">
                      <a:solidFill>
                        <a:srgbClr val="0f6fc6"/>
                      </a:solidFill>
                    </a:lnR>
                    <a:lnT w="12240">
                      <a:solidFill>
                        <a:srgbClr val="0f6fc6"/>
                      </a:solidFill>
                    </a:lnT>
                    <a:lnB w="12240">
                      <a:solidFill>
                        <a:srgbClr val="0f6fc6"/>
                      </a:solidFill>
                    </a:lnB>
                    <a:solidFill>
                      <a:srgbClr val="e7ebf4"/>
                    </a:solidFill>
                  </a:tcPr>
                </a:tc>
              </a:tr>
            </a:tbl>
          </a:graphicData>
        </a:graphic>
      </p:graphicFrame>
      <p:sp>
        <p:nvSpPr>
          <p:cNvPr id="103" name="TextShape 2"/>
          <p:cNvSpPr txBox="1"/>
          <p:nvPr/>
        </p:nvSpPr>
        <p:spPr>
          <a:xfrm>
            <a:off x="323640" y="692640"/>
            <a:ext cx="8208720" cy="86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ndara"/>
              </a:rPr>
              <a:t>Показатели реализации проекта Народные инициативы</a:t>
            </a:r>
            <a:endParaRPr b="0" lang="ru-RU" sz="2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971640" y="1556640"/>
            <a:ext cx="7293600" cy="4331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59" name="TextShape 1"/>
          <p:cNvSpPr txBox="1"/>
          <p:nvPr/>
        </p:nvSpPr>
        <p:spPr>
          <a:xfrm>
            <a:off x="457200" y="338400"/>
            <a:ext cx="8229240" cy="930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2.2. Приобретение прицепа тракторного двухосного 2ПТ-МК-001/14 для хозяйственных нужд – 108,0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 rot="5400000">
            <a:off x="2314800" y="645120"/>
            <a:ext cx="4586040" cy="6696360"/>
          </a:xfrm>
          <a:prstGeom prst="rect">
            <a:avLst/>
          </a:prstGeom>
          <a:ln w="76320">
            <a:solidFill>
              <a:srgbClr val="292929"/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1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2.3. Приобретение  труб для прокладки летнего водопровода от водонапорной башни в с. Александровское, ул. Школьная 6Г, до ул.Партизанской и ул.Школьной (прокладка труб собственными силами) – 62,9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620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3.1. Текущий ремонт и содержание дорог в п.Бохан по ул. Карла Маркса  от примыкания к автомобильной дороге Иркутск - Оса - Усть-Уда до ул. Школьная – 1 486, 771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467640" y="116640"/>
            <a:ext cx="8229240" cy="57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3. МО «Бохан»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305640" y="1590480"/>
            <a:ext cx="4283640" cy="37738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65" name="Picture 3" descr=""/>
          <p:cNvPicPr/>
          <p:nvPr/>
        </p:nvPicPr>
        <p:blipFill>
          <a:blip r:embed="rId2"/>
          <a:stretch/>
        </p:blipFill>
        <p:spPr>
          <a:xfrm>
            <a:off x="4716000" y="3141000"/>
            <a:ext cx="4128120" cy="3096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476640"/>
            <a:ext cx="8229240" cy="136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4.1. Благоустройство территории МБУК "СКЦ Ангара" (ограждение территории, обустройство пешеходных дорожек, установка лавочек, установка летней сцены, установка освещения территории) с. Буреть, ул. Центральная.27 – 299,9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67640" y="116640"/>
            <a:ext cx="8229240" cy="503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4. МО «Буреть» - 389,9 тыс. 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395640" y="3069000"/>
            <a:ext cx="4094280" cy="3096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169" name="Picture 3" descr=""/>
          <p:cNvPicPr/>
          <p:nvPr/>
        </p:nvPicPr>
        <p:blipFill>
          <a:blip r:embed="rId2"/>
          <a:stretch/>
        </p:blipFill>
        <p:spPr>
          <a:xfrm>
            <a:off x="4212000" y="1955880"/>
            <a:ext cx="4616640" cy="307728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1043640" y="1556640"/>
            <a:ext cx="6817680" cy="4545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71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4.2. Приобретение сценических костюмов для коллектива  МБУК "СКЦ Ангара" с.Буреть, ул. Центральная.27 – 90,0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764640"/>
            <a:ext cx="8229240" cy="93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5.1. Приобретение труб для водопровода по ул.Мира от дома №50 до дома №56, ул.Больничная от водокачки до дома №6 (установка своими силами) – 40,0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274680"/>
            <a:ext cx="8229240" cy="56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5. МО «Казачье» - 446, 9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539640" y="1875960"/>
            <a:ext cx="4329720" cy="276156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175" name="Picture 4" descr=""/>
          <p:cNvPicPr/>
          <p:nvPr/>
        </p:nvPicPr>
        <p:blipFill>
          <a:blip r:embed="rId2"/>
          <a:stretch/>
        </p:blipFill>
        <p:spPr>
          <a:xfrm>
            <a:off x="3516840" y="3519000"/>
            <a:ext cx="5239800" cy="2232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5004000" y="1196640"/>
            <a:ext cx="3666600" cy="39294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77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5.2. Приобретение пиломатериала для строительства беседок по адресу: ул,Мира, 1Б (строительство своими силами) – 51,2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78" name="Picture 3" descr=""/>
          <p:cNvPicPr/>
          <p:nvPr/>
        </p:nvPicPr>
        <p:blipFill>
          <a:blip r:embed="rId2"/>
          <a:stretch/>
        </p:blipFill>
        <p:spPr>
          <a:xfrm>
            <a:off x="395640" y="2349000"/>
            <a:ext cx="4172760" cy="3960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971640" y="2349000"/>
            <a:ext cx="8466120" cy="381600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80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5.3. Приобретение оборудования для общефизической подготовки (уличные тренажеры) для установки по адресу : с.Казачье, ул.Мира, 2А (установка своими силами) – 99,0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323640" y="1324800"/>
            <a:ext cx="6034320" cy="3789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82" name="TextShape 1"/>
          <p:cNvSpPr txBox="1"/>
          <p:nvPr/>
        </p:nvSpPr>
        <p:spPr>
          <a:xfrm>
            <a:off x="457200" y="188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5.4. Приобретение металлического забора для огораживания территории Казачинского ДК по адресу: с.Казачье, ул.Мира, 1Б (огораживание своими силами) – 99,0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83" name="Picture 3" descr=""/>
          <p:cNvPicPr/>
          <p:nvPr/>
        </p:nvPicPr>
        <p:blipFill>
          <a:blip r:embed="rId2"/>
          <a:stretch/>
        </p:blipFill>
        <p:spPr>
          <a:xfrm rot="528600">
            <a:off x="5279040" y="3648240"/>
            <a:ext cx="3579840" cy="293112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5.5. Приобретение металлического забора для огораживания территории детской площадки по адресу: с.Казачье, ул.Лесная, 39А (огораживание своими силами) – 99,99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323640" y="2205000"/>
            <a:ext cx="8452440" cy="35740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85800" y="1600200"/>
            <a:ext cx="7772040" cy="177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95640" y="404640"/>
            <a:ext cx="8568720" cy="1872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1. МО «Боханский район» - 7 236, 2 тыс.руб.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1.1. Текущий ремонт системы водоснабжения, водоотведения, устройство теплых туалетов в структурном подразделении МБОУ "Укырская СОШ" Маньковская начальная общеобразовательная школа по адресу: д.Маньково, ул. Центральная, д 24, Боханского района – 458,2 тыс. руб.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395640" y="2421000"/>
            <a:ext cx="4355280" cy="326628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5580000" y="2565000"/>
            <a:ext cx="2943360" cy="24670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1601640" y="1340640"/>
            <a:ext cx="5630400" cy="4464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88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5.6. Приобретение теннисных столов для установки по адресу: с.Казачье, ул.Мира 1Б, с.Казачье, ул.Лесная 39А (установка своими силами) – 56,8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836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6.1. Текущий ремонт водопровода котельной в с.Каменка, ул.Школьная 1 «Б» - 306,0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6. МО «Каменка» - 407, 8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91" name="Рисунок 5" descr=""/>
          <p:cNvPicPr/>
          <p:nvPr/>
        </p:nvPicPr>
        <p:blipFill>
          <a:blip r:embed="rId1"/>
          <a:stretch/>
        </p:blipFill>
        <p:spPr>
          <a:xfrm>
            <a:off x="1573920" y="1588320"/>
            <a:ext cx="5328360" cy="4464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"/>
          <p:cNvPicPr/>
          <p:nvPr/>
        </p:nvPicPr>
        <p:blipFill>
          <a:blip r:embed="rId1"/>
          <a:stretch/>
        </p:blipFill>
        <p:spPr>
          <a:xfrm>
            <a:off x="1547640" y="1845000"/>
            <a:ext cx="5967360" cy="4248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93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6.2. Приобретение отвала коммунального КО-2 на трактор МТЗ-82.1 – 75,0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467640" y="116640"/>
            <a:ext cx="8229240" cy="935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6.3. Приобретение материалов для ремонта крыши гаража (ремонт своими силами) – 26,8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1"/>
          <a:stretch/>
        </p:blipFill>
        <p:spPr>
          <a:xfrm>
            <a:off x="401040" y="1124640"/>
            <a:ext cx="4032000" cy="3024000"/>
          </a:xfrm>
          <a:prstGeom prst="rect">
            <a:avLst/>
          </a:prstGeom>
          <a:ln w="76320">
            <a:solidFill>
              <a:srgbClr val="292929"/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7" name="Picture 4" descr=""/>
          <p:cNvPicPr/>
          <p:nvPr/>
        </p:nvPicPr>
        <p:blipFill>
          <a:blip r:embed="rId2"/>
          <a:stretch/>
        </p:blipFill>
        <p:spPr>
          <a:xfrm>
            <a:off x="4644000" y="2061000"/>
            <a:ext cx="3971880" cy="3780000"/>
          </a:xfrm>
          <a:prstGeom prst="rect">
            <a:avLst/>
          </a:prstGeom>
          <a:ln w="76320">
            <a:solidFill>
              <a:srgbClr val="292929"/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67640" y="692640"/>
            <a:ext cx="8229240" cy="676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7.1. Ограждение кладбища(южный) и благоустройство территории кладбища (установка туалета и выгребного ящика) в д. Заглик – 194,3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274680"/>
            <a:ext cx="8229240" cy="4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7. МО «Новая Ида» - 485, 1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00" name="Picture 2" descr=""/>
          <p:cNvPicPr/>
          <p:nvPr/>
        </p:nvPicPr>
        <p:blipFill>
          <a:blip r:embed="rId1"/>
          <a:stretch/>
        </p:blipFill>
        <p:spPr>
          <a:xfrm>
            <a:off x="1043640" y="2061000"/>
            <a:ext cx="7087320" cy="358632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7.2. Ограждение кладбища(западный) и благоустройство территории кладбища (установка туалета и выгребного ящика) в д. Заглик – 132,4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519840" y="2493000"/>
            <a:ext cx="8147880" cy="3024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7.3. Благоустройство территории кладбища (установка туалета и выгребного ящика) в д. Гречехон – 21,8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06" name="Picture 2" descr=""/>
          <p:cNvPicPr/>
          <p:nvPr/>
        </p:nvPicPr>
        <p:blipFill>
          <a:blip r:embed="rId1"/>
          <a:stretch/>
        </p:blipFill>
        <p:spPr>
          <a:xfrm>
            <a:off x="1216440" y="2133000"/>
            <a:ext cx="6453360" cy="34563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7.4. Благоустройство территории кладбища (северный)(установка туалета и выгребного ящика) в с. Новая Ида – 21,8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09" name="Picture 3" descr=""/>
          <p:cNvPicPr/>
          <p:nvPr/>
        </p:nvPicPr>
        <p:blipFill>
          <a:blip r:embed="rId1"/>
          <a:stretch/>
        </p:blipFill>
        <p:spPr>
          <a:xfrm>
            <a:off x="827640" y="2073600"/>
            <a:ext cx="7539120" cy="343404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7.5. Благоустройство территории кладбища (западный) (установка туалета и выгребного ящика) в с. Новая Ида – 21,8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611640" y="1989000"/>
            <a:ext cx="7917120" cy="3600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7.6. Ограждение кладбища и благоустройство территории кладбища (установка туалета и выгребного ящика) в д.Хандагай – 72,4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1555560" y="1989000"/>
            <a:ext cx="6048360" cy="38584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" descr=""/>
          <p:cNvPicPr/>
          <p:nvPr/>
        </p:nvPicPr>
        <p:blipFill>
          <a:blip r:embed="rId1"/>
          <a:stretch/>
        </p:blipFill>
        <p:spPr>
          <a:xfrm>
            <a:off x="4356000" y="2853000"/>
            <a:ext cx="4575960" cy="3432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9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1.2. Текущий ремонт системы водоснабжения, водоотведения, устройство теплых туалетов МБДОУ Каменский детский сад по адресу: с.Каменка, ул.Школьная, д.5,  Боханского района – 294,3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284040" y="1340640"/>
            <a:ext cx="4512240" cy="3384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457200" y="274680"/>
            <a:ext cx="822924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7.7. Приобретение краски для ограждения кладбища – 20,6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tretch/>
        </p:blipFill>
        <p:spPr>
          <a:xfrm>
            <a:off x="971640" y="1628640"/>
            <a:ext cx="7252920" cy="3600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67640" y="836640"/>
            <a:ext cx="8229240" cy="892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8.1. Текущий ремонт водонапорной башни д. Грехневка, ул Советская 23А. – 290,0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457200" y="274680"/>
            <a:ext cx="8229240" cy="56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8. МО «Олонки» - 811, 4 тыс.руб. 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395640" y="1556640"/>
            <a:ext cx="3564000" cy="4752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222" name="Picture 3" descr=""/>
          <p:cNvPicPr/>
          <p:nvPr/>
        </p:nvPicPr>
        <p:blipFill>
          <a:blip r:embed="rId2"/>
          <a:stretch/>
        </p:blipFill>
        <p:spPr>
          <a:xfrm>
            <a:off x="4338000" y="1268640"/>
            <a:ext cx="3599280" cy="2699280"/>
          </a:xfrm>
          <a:prstGeom prst="rect">
            <a:avLst/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</p:pic>
      <p:pic>
        <p:nvPicPr>
          <p:cNvPr id="223" name="Picture 4" descr=""/>
          <p:cNvPicPr/>
          <p:nvPr/>
        </p:nvPicPr>
        <p:blipFill>
          <a:blip r:embed="rId3"/>
          <a:stretch/>
        </p:blipFill>
        <p:spPr>
          <a:xfrm>
            <a:off x="4140000" y="4221000"/>
            <a:ext cx="4751640" cy="2216520"/>
          </a:xfrm>
          <a:prstGeom prst="rect">
            <a:avLst/>
          </a:prstGeom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251640" y="2637000"/>
            <a:ext cx="4070160" cy="3052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225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8.2. Текущий ремонт Дома Культуры, с. Олонки, ул. Руслана Хомколова, д.6. – 290,0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26" name="Picture 3" descr=""/>
          <p:cNvPicPr/>
          <p:nvPr/>
        </p:nvPicPr>
        <p:blipFill>
          <a:blip r:embed="rId2"/>
          <a:stretch/>
        </p:blipFill>
        <p:spPr>
          <a:xfrm>
            <a:off x="4716000" y="1268640"/>
            <a:ext cx="3672000" cy="489636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8.3. Приобретение и установка оборудования для детских площадок в с.Олонки ул.Саянская уч. 2А и в д.Грехневка ул.Школьная, д.2Б – 232,9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29" name="Picture 2" descr=""/>
          <p:cNvPicPr/>
          <p:nvPr/>
        </p:nvPicPr>
        <p:blipFill>
          <a:blip r:embed="rId1"/>
          <a:stretch/>
        </p:blipFill>
        <p:spPr>
          <a:xfrm>
            <a:off x="928080" y="1340640"/>
            <a:ext cx="7243200" cy="2664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230" name="Picture 3" descr=""/>
          <p:cNvPicPr/>
          <p:nvPr/>
        </p:nvPicPr>
        <p:blipFill>
          <a:blip r:embed="rId2"/>
          <a:stretch/>
        </p:blipFill>
        <p:spPr>
          <a:xfrm>
            <a:off x="1835640" y="4149000"/>
            <a:ext cx="5572080" cy="24537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57200" y="764640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9.1. Поставка, монтаж водоочистительного оборудования на водонапорную башню в с. Середкино по ул. Быкова 2 В. – 330, 6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9. МО «Серёдкино» - 330, 6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33" name="Picture 2" descr=""/>
          <p:cNvPicPr/>
          <p:nvPr/>
        </p:nvPicPr>
        <p:blipFill>
          <a:blip r:embed="rId1"/>
          <a:stretch/>
        </p:blipFill>
        <p:spPr>
          <a:xfrm>
            <a:off x="611640" y="1700640"/>
            <a:ext cx="3456000" cy="4608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34" name="Picture 3" descr=""/>
          <p:cNvPicPr/>
          <p:nvPr/>
        </p:nvPicPr>
        <p:blipFill>
          <a:blip r:embed="rId2"/>
          <a:stretch/>
        </p:blipFill>
        <p:spPr>
          <a:xfrm>
            <a:off x="4572000" y="1569600"/>
            <a:ext cx="3699000" cy="493236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7200" y="90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10.1. Приобретение легкового автомобиля (Renaul Logan) для нужд учреждения культуры – 600,0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457200" y="274680"/>
            <a:ext cx="8229240" cy="56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10. МО «Тараса» - 600,0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539640" y="1678320"/>
            <a:ext cx="7848360" cy="441468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836640"/>
            <a:ext cx="8229240" cy="57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11.1. Ограждение территории водонапорной башни в с.Тихоновка ул.Чехова 10 – 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80,0 тыс.руб. 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457200" y="274680"/>
            <a:ext cx="8229240" cy="56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11. МО «Тихоновка» - 450,0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40" name="Picture 3" descr=""/>
          <p:cNvPicPr/>
          <p:nvPr/>
        </p:nvPicPr>
        <p:blipFill>
          <a:blip r:embed="rId1"/>
          <a:stretch/>
        </p:blipFill>
        <p:spPr>
          <a:xfrm>
            <a:off x="3348000" y="1196640"/>
            <a:ext cx="5650920" cy="2927520"/>
          </a:xfrm>
          <a:prstGeom prst="rect">
            <a:avLst/>
          </a:prstGeom>
          <a:ln w="76320">
            <a:solidFill>
              <a:srgbClr val="292929"/>
            </a:solidFill>
            <a:miter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1" name="Picture 2" descr=""/>
          <p:cNvPicPr/>
          <p:nvPr/>
        </p:nvPicPr>
        <p:blipFill>
          <a:blip r:embed="rId2"/>
          <a:stretch/>
        </p:blipFill>
        <p:spPr>
          <a:xfrm>
            <a:off x="179640" y="2925000"/>
            <a:ext cx="4372560" cy="36662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2915640" y="1052640"/>
            <a:ext cx="6034320" cy="2655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243" name="TextShape 1"/>
          <p:cNvSpPr txBox="1"/>
          <p:nvPr/>
        </p:nvSpPr>
        <p:spPr>
          <a:xfrm>
            <a:off x="457200" y="274680"/>
            <a:ext cx="82292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11.2. Ограждение территории водонапорной башни в с.Тихоновка ул.Лермонтова 45А – 80,0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44" name="Picture 3" descr=""/>
          <p:cNvPicPr/>
          <p:nvPr/>
        </p:nvPicPr>
        <p:blipFill>
          <a:blip r:embed="rId2"/>
          <a:stretch/>
        </p:blipFill>
        <p:spPr>
          <a:xfrm>
            <a:off x="467640" y="3429000"/>
            <a:ext cx="5664240" cy="28044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 descr=""/>
          <p:cNvPicPr/>
          <p:nvPr/>
        </p:nvPicPr>
        <p:blipFill>
          <a:blip r:embed="rId1"/>
          <a:stretch/>
        </p:blipFill>
        <p:spPr>
          <a:xfrm>
            <a:off x="395640" y="1412640"/>
            <a:ext cx="4890960" cy="26305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6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11.3. Ограждение территории водонапорной башни в д.Чилим  ул.Центральная 11А – 80,0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47" name="Picture 3" descr=""/>
          <p:cNvPicPr/>
          <p:nvPr/>
        </p:nvPicPr>
        <p:blipFill>
          <a:blip r:embed="rId2"/>
          <a:stretch/>
        </p:blipFill>
        <p:spPr>
          <a:xfrm>
            <a:off x="2915640" y="3789000"/>
            <a:ext cx="6158880" cy="2808000"/>
          </a:xfrm>
          <a:prstGeom prst="rect">
            <a:avLst/>
          </a:prstGeom>
          <a:ln w="190440">
            <a:solidFill>
              <a:srgbClr val="c8c6bd"/>
            </a:solidFill>
            <a:round/>
          </a:ln>
          <a:effectLst>
            <a:outerShdw algn="bl" blurRad="127000" rotWithShape="0">
              <a:srgbClr val="000000"/>
            </a:outerShdw>
          </a:effectLst>
          <a:scene3d>
            <a:camera fov="5400000" prst="perspectiveFront"/>
            <a:lightRig dir="t" rig="threePt">
              <a:rot lat="0" lon="0" rev="192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251640" y="1196640"/>
            <a:ext cx="5423400" cy="252000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9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11.4. Приобретение спортивной формы для команды МО «Тихоновка» - 90,0 тыс.руб. 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50" name="Picture 3" descr=""/>
          <p:cNvPicPr/>
          <p:nvPr/>
        </p:nvPicPr>
        <p:blipFill>
          <a:blip r:embed="rId2"/>
          <a:stretch/>
        </p:blipFill>
        <p:spPr>
          <a:xfrm>
            <a:off x="5707800" y="1124640"/>
            <a:ext cx="3072240" cy="2304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51" name="Picture 4" descr=""/>
          <p:cNvPicPr/>
          <p:nvPr/>
        </p:nvPicPr>
        <p:blipFill>
          <a:blip r:embed="rId3"/>
          <a:stretch/>
        </p:blipFill>
        <p:spPr>
          <a:xfrm>
            <a:off x="251640" y="3822120"/>
            <a:ext cx="3840480" cy="28800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252" name="Picture 5" descr=""/>
          <p:cNvPicPr/>
          <p:nvPr/>
        </p:nvPicPr>
        <p:blipFill>
          <a:blip r:embed="rId4"/>
          <a:stretch/>
        </p:blipFill>
        <p:spPr>
          <a:xfrm>
            <a:off x="4209840" y="3822120"/>
            <a:ext cx="4490640" cy="270288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2" descr=""/>
          <p:cNvPicPr/>
          <p:nvPr/>
        </p:nvPicPr>
        <p:blipFill>
          <a:blip r:embed="rId1"/>
          <a:stretch/>
        </p:blipFill>
        <p:spPr>
          <a:xfrm>
            <a:off x="1187640" y="1268640"/>
            <a:ext cx="2631960" cy="21391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12" name="TextShape 1"/>
          <p:cNvSpPr txBox="1"/>
          <p:nvPr/>
        </p:nvSpPr>
        <p:spPr>
          <a:xfrm>
            <a:off x="457200" y="188640"/>
            <a:ext cx="8229240" cy="1151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1.3. Ремонт электроосвещения МБДОУ "Боханский детский сад № 3" по адресу: п.Бохан, ул.Заводская, д.10,  Боханского района – 182,2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13" name="Picture 3" descr=""/>
          <p:cNvPicPr/>
          <p:nvPr/>
        </p:nvPicPr>
        <p:blipFill>
          <a:blip r:embed="rId2"/>
          <a:stretch/>
        </p:blipFill>
        <p:spPr>
          <a:xfrm>
            <a:off x="4644360" y="1772640"/>
            <a:ext cx="4158000" cy="48531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14" name="Picture 4" descr=""/>
          <p:cNvPicPr/>
          <p:nvPr/>
        </p:nvPicPr>
        <p:blipFill>
          <a:blip r:embed="rId3"/>
          <a:stretch/>
        </p:blipFill>
        <p:spPr>
          <a:xfrm>
            <a:off x="419040" y="3560040"/>
            <a:ext cx="3810600" cy="306612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amount="50000" sat="2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1640" y="1268640"/>
            <a:ext cx="5904360" cy="44888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254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11.5. Приобретение скамеек для детской площадки в с.Тихоновка, ул.Лермонтова 12А – 72,0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 descr=""/>
          <p:cNvPicPr/>
          <p:nvPr/>
        </p:nvPicPr>
        <p:blipFill>
          <a:blip r:embed="rId1"/>
          <a:stretch/>
        </p:blipFill>
        <p:spPr>
          <a:xfrm>
            <a:off x="1115640" y="1556640"/>
            <a:ext cx="6816600" cy="5111280"/>
          </a:xfrm>
          <a:prstGeom prst="rect">
            <a:avLst/>
          </a:prstGeom>
          <a:ln w="63360">
            <a:solidFill>
              <a:srgbClr val="333333"/>
            </a:solidFill>
            <a:round/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11.6. Приобретение сценической обуви для хореографических коллективов МО «Тихоновка» - 48,0 тыс.руб. 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7200" y="692640"/>
            <a:ext cx="8229240" cy="71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12.1. Текущий ремонт водонапорной башни в д.Петрограновка, ул.Лесная, 9Б – 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367, 0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12. МО «Укыр» - 367, 0 тыс.руб.</a:t>
            </a:r>
            <a:br/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59" name="Picture 2" descr=""/>
          <p:cNvPicPr/>
          <p:nvPr/>
        </p:nvPicPr>
        <p:blipFill>
          <a:blip r:embed="rId1"/>
          <a:stretch/>
        </p:blipFill>
        <p:spPr>
          <a:xfrm>
            <a:off x="395640" y="1531800"/>
            <a:ext cx="3672000" cy="4896360"/>
          </a:xfrm>
          <a:prstGeom prst="rect">
            <a:avLst/>
          </a:prstGeom>
          <a:ln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60" name="Picture 3" descr=""/>
          <p:cNvPicPr/>
          <p:nvPr/>
        </p:nvPicPr>
        <p:blipFill>
          <a:blip r:embed="rId2"/>
          <a:stretch/>
        </p:blipFill>
        <p:spPr>
          <a:xfrm>
            <a:off x="4572000" y="1771560"/>
            <a:ext cx="3974040" cy="44172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457200" y="836640"/>
            <a:ext cx="8229240" cy="64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13.1. Текущий ремонт и содержание дорог в д. Харатирген по ул. Школьная (300 м) от д.1 до д. 21 – 612, 6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13. МО «Хохорск» - 612, 6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69520" y="1653120"/>
            <a:ext cx="3531240" cy="47084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64" name="Picture 3" descr=""/>
          <p:cNvPicPr/>
          <p:nvPr/>
        </p:nvPicPr>
        <p:blipFill>
          <a:blip r:embed="rId3"/>
          <a:stretch/>
        </p:blipFill>
        <p:spPr>
          <a:xfrm>
            <a:off x="4599360" y="1481760"/>
            <a:ext cx="3659760" cy="4879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457200" y="764640"/>
            <a:ext cx="8229240" cy="107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14.1. Приобретение и доставка борцовского ковра 10х10м UWW расцветка в ДК Шаралдай по адресу: Боханский район, с.Дундай, ул.Центральная, д.32 – 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145, 2 тыс.руб.</a:t>
            </a:r>
            <a:endParaRPr b="0" lang="ru-RU" sz="1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274680"/>
            <a:ext cx="8229240" cy="489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ffffff"/>
                </a:solidFill>
                <a:latin typeface="Candara"/>
              </a:rPr>
              <a:t>14. МО «Шаралдай» - 380, 8 тыс.руб.</a:t>
            </a:r>
            <a:endParaRPr b="0" lang="ru-RU" sz="20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67" name="Picture 2" descr=""/>
          <p:cNvPicPr/>
          <p:nvPr/>
        </p:nvPicPr>
        <p:blipFill>
          <a:blip r:embed="rId1"/>
          <a:stretch/>
        </p:blipFill>
        <p:spPr>
          <a:xfrm>
            <a:off x="869040" y="2061000"/>
            <a:ext cx="7493400" cy="3744000"/>
          </a:xfrm>
          <a:prstGeom prst="rect">
            <a:avLst/>
          </a:prstGeom>
          <a:ln>
            <a:noFill/>
          </a:ln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4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14.2. Приобретение стеллажей для книг для МБУК СКЦ МО "Шаралдай" по адресу: Боханский район, д.Харагун, ул. Центральная, д.9 – 235, 6 тыс.руб.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2275920" y="1268640"/>
            <a:ext cx="3960000" cy="5319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74320" indent="-273960">
              <a:lnSpc>
                <a:spcPct val="100000"/>
              </a:lnSpc>
              <a:spcBef>
                <a:spcPts val="961"/>
              </a:spcBef>
              <a:buClr>
                <a:srgbClr val="0f6fc6"/>
              </a:buClr>
              <a:buFont typeface="Symbol"/>
              <a:buChar char=""/>
            </a:pPr>
            <a:r>
              <a:rPr b="0" lang="ru-RU" sz="4800" spc="-1" strike="noStrike">
                <a:solidFill>
                  <a:srgbClr val="ff0000"/>
                </a:solidFill>
                <a:latin typeface="Candara"/>
              </a:rPr>
              <a:t>Спасибо за внимание!</a:t>
            </a:r>
            <a:endParaRPr b="0" lang="ru-RU" sz="4800" spc="-1" strike="noStrike">
              <a:solidFill>
                <a:srgbClr val="04617b"/>
              </a:solidFill>
              <a:latin typeface="Candara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323640" y="1484640"/>
            <a:ext cx="3394080" cy="45255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16" name="TextShape 1"/>
          <p:cNvSpPr txBox="1"/>
          <p:nvPr/>
        </p:nvSpPr>
        <p:spPr>
          <a:xfrm>
            <a:off x="457200" y="274680"/>
            <a:ext cx="8229240" cy="92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1.4. Ремонт электроосвещения в МБДОУ "Буретский детский сад" по адресу: с. Буреть, ул. Советская, д.20, Боханского района – 137,9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17" name="Picture 3" descr=""/>
          <p:cNvPicPr/>
          <p:nvPr/>
        </p:nvPicPr>
        <p:blipFill>
          <a:blip r:embed="rId2"/>
          <a:stretch/>
        </p:blipFill>
        <p:spPr>
          <a:xfrm>
            <a:off x="4082400" y="1196640"/>
            <a:ext cx="3816000" cy="2862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18" name="Picture 4" descr=""/>
          <p:cNvPicPr/>
          <p:nvPr/>
        </p:nvPicPr>
        <p:blipFill>
          <a:blip r:embed="rId3"/>
          <a:stretch/>
        </p:blipFill>
        <p:spPr>
          <a:xfrm rot="16200000">
            <a:off x="5124240" y="3093120"/>
            <a:ext cx="2448000" cy="470448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5436000" y="908640"/>
            <a:ext cx="3466080" cy="2459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0" name="Picture 2" descr=""/>
          <p:cNvPicPr/>
          <p:nvPr/>
        </p:nvPicPr>
        <p:blipFill>
          <a:blip r:embed="rId2"/>
          <a:stretch/>
        </p:blipFill>
        <p:spPr>
          <a:xfrm>
            <a:off x="251640" y="1556640"/>
            <a:ext cx="4224240" cy="3168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21" name="TextShape 1"/>
          <p:cNvSpPr txBox="1"/>
          <p:nvPr/>
        </p:nvSpPr>
        <p:spPr>
          <a:xfrm>
            <a:off x="457200" y="116640"/>
            <a:ext cx="8434800" cy="1439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1.5. Текущий ремонт системы водоснабжения, водоотведения, устройство тёплых туалетов в групповых в структурном подразделении МБОУ "Укырская СОШ" Петрограновская начальная общеобразовательная школа по адресу: д.Петрограновка, ул. Лесная, д.44, Боханского района – 752,9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3"/>
          <a:stretch/>
        </p:blipFill>
        <p:spPr>
          <a:xfrm>
            <a:off x="4644000" y="3528000"/>
            <a:ext cx="3547080" cy="31500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5796000" y="1124640"/>
            <a:ext cx="2069640" cy="34509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24" name="TextShape 1"/>
          <p:cNvSpPr txBox="1"/>
          <p:nvPr/>
        </p:nvSpPr>
        <p:spPr>
          <a:xfrm>
            <a:off x="457200" y="188640"/>
            <a:ext cx="8229240" cy="1228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1.6. Текущий ремонт системы водоснабжения, водоотведения, устройство тёплых туалетов  в структурном подразделении МБОУ "Ново-Идинская СОШ" Хандагайская начальная школа по адресу: д.Хандагай, ул.Комсомольская, д.18, Боханского района – 824,8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25" name="Picture 3" descr=""/>
          <p:cNvPicPr/>
          <p:nvPr/>
        </p:nvPicPr>
        <p:blipFill>
          <a:blip r:embed="rId2"/>
          <a:stretch/>
        </p:blipFill>
        <p:spPr>
          <a:xfrm>
            <a:off x="323640" y="1556640"/>
            <a:ext cx="4608000" cy="27648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26" name="Picture 4" descr=""/>
          <p:cNvPicPr/>
          <p:nvPr/>
        </p:nvPicPr>
        <p:blipFill>
          <a:blip r:embed="rId3"/>
          <a:stretch/>
        </p:blipFill>
        <p:spPr>
          <a:xfrm>
            <a:off x="2051640" y="4437000"/>
            <a:ext cx="1872000" cy="226836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27" name="Picture 5" descr=""/>
          <p:cNvPicPr/>
          <p:nvPr/>
        </p:nvPicPr>
        <p:blipFill>
          <a:blip r:embed="rId4"/>
          <a:stretch/>
        </p:blipFill>
        <p:spPr>
          <a:xfrm>
            <a:off x="4644000" y="4730400"/>
            <a:ext cx="3790440" cy="168192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3540960" y="2674800"/>
            <a:ext cx="2069640" cy="3450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29" name="TextShape 1"/>
          <p:cNvSpPr txBox="1"/>
          <p:nvPr/>
        </p:nvSpPr>
        <p:spPr>
          <a:xfrm>
            <a:off x="457200" y="338400"/>
            <a:ext cx="8229240" cy="1050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ndara"/>
              </a:rPr>
              <a:t>1.7. Текущий ремонт системы отопления в МБДОУ "Тихоновский детский сад" по адресу: с.Тихоновка, ул.Советская, д.14, Боханского района – 347,3 тыс. руб.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2"/>
          <a:stretch/>
        </p:blipFill>
        <p:spPr>
          <a:xfrm>
            <a:off x="6084000" y="1461240"/>
            <a:ext cx="2721240" cy="4535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131" name="Picture 4" descr=""/>
          <p:cNvPicPr/>
          <p:nvPr/>
        </p:nvPicPr>
        <p:blipFill>
          <a:blip r:embed="rId3"/>
          <a:stretch/>
        </p:blipFill>
        <p:spPr>
          <a:xfrm>
            <a:off x="395640" y="1388880"/>
            <a:ext cx="2808000" cy="468000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1525</TotalTime>
  <Application>LibreOffice/5.4.1.2$Windows_x86 LibreOffice_project/ea7cb86e6eeb2bf3a5af73a8f7777ac570321527</Application>
  <Words>1633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2019-11-26T02:07:43Z</dcterms:created>
  <dc:creator>admin</dc:creator>
  <dc:description/>
  <dc:language>ru-RU</dc:language>
  <cp:lastModifiedBy/>
  <dcterms:modified xsi:type="dcterms:W3CDTF">2020-01-30T10:56:56Z</dcterms:modified>
  <cp:revision>55</cp:revision>
  <dc:subject/>
  <dc:title>Реализация мероприятий перечня проектов народных инициатив в Боханском районе, в 2019 году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56</vt:i4>
  </property>
</Properties>
</file>