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7" r:id="rId1"/>
  </p:sldMasterIdLst>
  <p:notesMasterIdLst>
    <p:notesMasterId r:id="rId44"/>
  </p:notesMasterIdLst>
  <p:sldIdLst>
    <p:sldId id="256" r:id="rId2"/>
    <p:sldId id="466" r:id="rId3"/>
    <p:sldId id="472" r:id="rId4"/>
    <p:sldId id="484" r:id="rId5"/>
    <p:sldId id="488" r:id="rId6"/>
    <p:sldId id="481" r:id="rId7"/>
    <p:sldId id="467" r:id="rId8"/>
    <p:sldId id="471" r:id="rId9"/>
    <p:sldId id="492" r:id="rId10"/>
    <p:sldId id="494" r:id="rId11"/>
    <p:sldId id="493" r:id="rId12"/>
    <p:sldId id="495" r:id="rId13"/>
    <p:sldId id="498" r:id="rId14"/>
    <p:sldId id="499" r:id="rId15"/>
    <p:sldId id="470" r:id="rId16"/>
    <p:sldId id="486" r:id="rId17"/>
    <p:sldId id="485" r:id="rId18"/>
    <p:sldId id="491" r:id="rId19"/>
    <p:sldId id="423" r:id="rId20"/>
    <p:sldId id="427" r:id="rId21"/>
    <p:sldId id="473" r:id="rId22"/>
    <p:sldId id="483" r:id="rId23"/>
    <p:sldId id="429" r:id="rId24"/>
    <p:sldId id="474" r:id="rId25"/>
    <p:sldId id="432" r:id="rId26"/>
    <p:sldId id="482" r:id="rId27"/>
    <p:sldId id="444" r:id="rId28"/>
    <p:sldId id="476" r:id="rId29"/>
    <p:sldId id="500" r:id="rId30"/>
    <p:sldId id="442" r:id="rId31"/>
    <p:sldId id="477" r:id="rId32"/>
    <p:sldId id="431" r:id="rId33"/>
    <p:sldId id="478" r:id="rId34"/>
    <p:sldId id="428" r:id="rId35"/>
    <p:sldId id="479" r:id="rId36"/>
    <p:sldId id="448" r:id="rId37"/>
    <p:sldId id="480" r:id="rId38"/>
    <p:sldId id="443" r:id="rId39"/>
    <p:sldId id="441" r:id="rId40"/>
    <p:sldId id="490" r:id="rId41"/>
    <p:sldId id="451" r:id="rId42"/>
    <p:sldId id="330" r:id="rId43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BFAA8"/>
    <a:srgbClr val="FFFF00"/>
    <a:srgbClr val="75895D"/>
    <a:srgbClr val="73E844"/>
    <a:srgbClr val="566444"/>
    <a:srgbClr val="EFB3C3"/>
    <a:srgbClr val="D38F94"/>
    <a:srgbClr val="404B33"/>
    <a:srgbClr val="64754F"/>
    <a:srgbClr val="06F83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3927" autoAdjust="0"/>
    <p:restoredTop sz="99631" autoAdjust="0"/>
  </p:normalViewPr>
  <p:slideViewPr>
    <p:cSldViewPr snapToGrid="0">
      <p:cViewPr>
        <p:scale>
          <a:sx n="93" d="100"/>
          <a:sy n="93" d="100"/>
        </p:scale>
        <p:origin x="-2142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4"/>
            </a:solidFill>
          </c:spPr>
          <c:dLbls>
            <c:dLbl>
              <c:idx val="0"/>
              <c:layout>
                <c:manualLayout>
                  <c:x val="8.5913733141120985E-3"/>
                  <c:y val="0.3773218143046056"/>
                </c:manualLayout>
              </c:layout>
              <c:tx>
                <c:rich>
                  <a:bodyPr/>
                  <a:lstStyle/>
                  <a:p>
                    <a:r>
                      <a:rPr lang="ru-RU" sz="1500" b="1" dirty="0" smtClean="0">
                        <a:latin typeface="Times New Roman" pitchFamily="18" charset="0"/>
                        <a:cs typeface="Times New Roman" pitchFamily="18" charset="0"/>
                      </a:rPr>
                      <a:t> 949,8</a:t>
                    </a:r>
                    <a:endParaRPr lang="en-US" sz="15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1.3006432189750165E-2"/>
                  <c:y val="0.27787265394525196"/>
                </c:manualLayout>
              </c:layout>
              <c:showVal val="1"/>
            </c:dLbl>
            <c:dLbl>
              <c:idx val="2"/>
              <c:layout>
                <c:manualLayout>
                  <c:x val="1.1455164418816204E-2"/>
                  <c:y val="0.2895725551639978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761,5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5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949.8</c:v>
                </c:pt>
                <c:pt idx="1">
                  <c:v>755.6</c:v>
                </c:pt>
                <c:pt idx="2">
                  <c:v>761.5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dLbls>
            <c:dLbl>
              <c:idx val="0"/>
              <c:layout>
                <c:manualLayout>
                  <c:x val="1.4318842775838888E-2"/>
                  <c:y val="0.38317176491397803"/>
                </c:manualLayout>
              </c:layout>
              <c:showVal val="1"/>
            </c:dLbl>
            <c:dLbl>
              <c:idx val="1"/>
              <c:layout>
                <c:manualLayout>
                  <c:x val="1.4318955523520234E-2"/>
                  <c:y val="0.283722604554625"/>
                </c:manualLayout>
              </c:layout>
              <c:showVal val="1"/>
            </c:dLbl>
            <c:dLbl>
              <c:idx val="2"/>
              <c:layout>
                <c:manualLayout>
                  <c:x val="1.1455211935161922E-2"/>
                  <c:y val="0.2954225057733725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</a:t>
                    </a:r>
                    <a:r>
                      <a:rPr lang="en-US" b="1" dirty="0" smtClean="0"/>
                      <a:t>7</a:t>
                    </a:r>
                    <a:r>
                      <a:rPr lang="ru-RU" b="1" dirty="0" smtClean="0"/>
                      <a:t>68,9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5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956.6</c:v>
                </c:pt>
                <c:pt idx="1">
                  <c:v>762.7</c:v>
                </c:pt>
                <c:pt idx="2">
                  <c:v>768.9</c:v>
                </c:pt>
              </c:numCache>
            </c:numRef>
          </c:val>
        </c:ser>
        <c:shape val="cylinder"/>
        <c:axId val="132303872"/>
        <c:axId val="132313856"/>
        <c:axId val="0"/>
      </c:bar3DChart>
      <c:catAx>
        <c:axId val="132303872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2313856"/>
        <c:crosses val="autoZero"/>
        <c:auto val="1"/>
        <c:lblAlgn val="ctr"/>
        <c:lblOffset val="100"/>
      </c:catAx>
      <c:valAx>
        <c:axId val="1323138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23038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floor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322397200349961E-3"/>
          <c:y val="0"/>
          <c:w val="0.82597116488942512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2"/>
            <c:spPr>
              <a:solidFill>
                <a:srgbClr val="92D050"/>
              </a:solidFill>
              <a:ln>
                <a:solidFill>
                  <a:schemeClr val="accent1"/>
                </a:solidFill>
              </a:ln>
              <a:effectLst/>
              <a:sp3d/>
            </c:spPr>
          </c:dPt>
          <c:dLbls>
            <c:dLbl>
              <c:idx val="0"/>
              <c:layout>
                <c:manualLayout>
                  <c:x val="-8.5823754789271997E-2"/>
                  <c:y val="-1.1851851851851863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50" b="1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85246.1</c:v>
                </c:pt>
                <c:pt idx="1">
                  <c:v>23680.2</c:v>
                </c:pt>
                <c:pt idx="2" formatCode="0.0">
                  <c:v>646650.69999999867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</c:dPt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0.1128225184196978</c:v>
                </c:pt>
                <c:pt idx="1">
                  <c:v>3.1340551657872064E-2</c:v>
                </c:pt>
                <c:pt idx="2">
                  <c:v>0.85583692992242943</c:v>
                </c:pt>
              </c:numCache>
            </c:numRef>
          </c:val>
        </c:ser>
      </c:pie3DChart>
      <c:spPr>
        <a:noFill/>
        <a:ln w="25402">
          <a:noFill/>
        </a:ln>
        <a:effectLst/>
      </c:spPr>
    </c:plotArea>
    <c:plotVisOnly val="1"/>
    <c:dispBlanksAs val="zero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179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0608133666471068E-3"/>
          <c:y val="4.3715852010481712E-2"/>
          <c:w val="0.77529421206661653"/>
          <c:h val="0.9562841479895183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6936">
              <a:noFill/>
            </a:ln>
          </c:spPr>
          <c:explosion val="22"/>
          <c:dPt>
            <c:idx val="0"/>
            <c:spPr>
              <a:solidFill>
                <a:schemeClr val="bg2">
                  <a:lumMod val="75000"/>
                </a:schemeClr>
              </a:solidFill>
              <a:ln w="6936">
                <a:noFill/>
              </a:ln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  <a:ln w="6936">
                <a:noFill/>
              </a:ln>
            </c:spPr>
          </c:dPt>
          <c:dPt>
            <c:idx val="2"/>
            <c:explosion val="8"/>
            <c:spPr>
              <a:solidFill>
                <a:srgbClr val="92D050"/>
              </a:solidFill>
              <a:ln w="6936">
                <a:noFill/>
              </a:ln>
            </c:spPr>
          </c:dPt>
          <c:dLbls>
            <c:dLbl>
              <c:idx val="0"/>
              <c:layout>
                <c:manualLayout>
                  <c:x val="-7.5061716720254065E-2"/>
                  <c:y val="-1.4571950670160571E-2"/>
                </c:manualLayout>
              </c:layout>
              <c:tx>
                <c:rich>
                  <a:bodyPr/>
                  <a:lstStyle/>
                  <a:p>
                    <a:r>
                      <a:rPr lang="ru-RU" sz="1550" b="1" dirty="0" smtClean="0">
                        <a:latin typeface="Times New Roman" pitchFamily="18" charset="0"/>
                        <a:cs typeface="Times New Roman" pitchFamily="18" charset="0"/>
                      </a:rPr>
                      <a:t>8,6</a:t>
                    </a:r>
                    <a:r>
                      <a:rPr lang="en-US" sz="1550" b="1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1450" dirty="0"/>
                  </a:p>
                </c:rich>
              </c:tx>
              <c:dLblPos val="bestFit"/>
              <c:showPercent val="1"/>
            </c:dLbl>
            <c:dLbl>
              <c:idx val="1"/>
              <c:layout>
                <c:manualLayout>
                  <c:x val="1.58024666779482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55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1550" b="1" dirty="0" smtClean="0">
                        <a:latin typeface="Times New Roman" pitchFamily="18" charset="0"/>
                        <a:cs typeface="Times New Roman" pitchFamily="18" charset="0"/>
                      </a:rPr>
                      <a:t>,5</a:t>
                    </a:r>
                    <a:r>
                      <a:rPr lang="en-US" sz="1550" b="1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1450" dirty="0"/>
                  </a:p>
                </c:rich>
              </c:tx>
              <c:dLblPos val="bestFit"/>
              <c:showPercent val="1"/>
            </c:dLbl>
            <c:dLbl>
              <c:idx val="2"/>
              <c:layout>
                <c:manualLayout>
                  <c:x val="-2.7654316686409535E-2"/>
                  <c:y val="-2.331512107225691E-2"/>
                </c:manualLayout>
              </c:layout>
              <c:tx>
                <c:rich>
                  <a:bodyPr/>
                  <a:lstStyle/>
                  <a:p>
                    <a:r>
                      <a:rPr lang="en-US" sz="1550" b="1" dirty="0" smtClean="0">
                        <a:latin typeface="Times New Roman" pitchFamily="18" charset="0"/>
                        <a:cs typeface="Times New Roman" pitchFamily="18" charset="0"/>
                      </a:rPr>
                      <a:t>8</a:t>
                    </a:r>
                    <a:r>
                      <a:rPr lang="ru-RU" sz="1550" b="1" dirty="0" smtClean="0">
                        <a:latin typeface="Times New Roman" pitchFamily="18" charset="0"/>
                        <a:cs typeface="Times New Roman" pitchFamily="18" charset="0"/>
                      </a:rPr>
                      <a:t>9</a:t>
                    </a:r>
                    <a:r>
                      <a:rPr lang="en-US" sz="1550" b="1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1450" dirty="0"/>
                  </a:p>
                </c:rich>
              </c:tx>
              <c:dLblPos val="bestFit"/>
              <c:showPercent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 </c:v>
                </c:pt>
                <c:pt idx="1">
                  <c:v>Неналоговые доходы 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81234.8</c:v>
                </c:pt>
                <c:pt idx="1">
                  <c:v>23401.200000000001</c:v>
                </c:pt>
                <c:pt idx="2">
                  <c:v>845145.4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Налоговые доходы </c:v>
                </c:pt>
                <c:pt idx="1">
                  <c:v>Неналоговые доходы 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8.5529996691870572E-2</c:v>
                </c:pt>
                <c:pt idx="1">
                  <c:v>2.4638511556448674E-2</c:v>
                </c:pt>
                <c:pt idx="2">
                  <c:v>0.88983149175168097</c:v>
                </c:pt>
              </c:numCache>
            </c:numRef>
          </c:val>
        </c:ser>
      </c:pie3DChart>
      <c:spPr>
        <a:noFill/>
        <a:ln w="25366">
          <a:noFill/>
        </a:ln>
      </c:spPr>
    </c:plotArea>
    <c:plotVisOnly val="1"/>
    <c:dispBlanksAs val="zero"/>
  </c:chart>
  <c:txPr>
    <a:bodyPr/>
    <a:lstStyle/>
    <a:p>
      <a:pPr>
        <a:defRPr sz="655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3322472621956761E-3"/>
          <c:y val="0"/>
          <c:w val="0.809623781709658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482">
              <a:noFill/>
            </a:ln>
          </c:spPr>
          <c:explosion val="25"/>
          <c:dPt>
            <c:idx val="0"/>
            <c:spPr>
              <a:solidFill>
                <a:schemeClr val="bg2">
                  <a:lumMod val="75000"/>
                </a:schemeClr>
              </a:solidFill>
              <a:ln w="12482">
                <a:noFill/>
              </a:ln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  <a:ln w="12482">
                <a:noFill/>
              </a:ln>
            </c:spPr>
          </c:dPt>
          <c:dPt>
            <c:idx val="2"/>
            <c:spPr>
              <a:solidFill>
                <a:srgbClr val="92D050"/>
              </a:solidFill>
              <a:ln w="12482">
                <a:noFill/>
              </a:ln>
            </c:spPr>
          </c:dPt>
          <c:dLbls>
            <c:dLbl>
              <c:idx val="0"/>
              <c:layout>
                <c:manualLayout>
                  <c:x val="-9.8084299078593298E-2"/>
                  <c:y val="-8.8888888888889184E-3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8.1736915898827766E-3"/>
                  <c:y val="-5.9259259259259274E-3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 </c:v>
                </c:pt>
                <c:pt idx="1">
                  <c:v>Неналоговые доходы 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89556.3</c:v>
                </c:pt>
                <c:pt idx="1">
                  <c:v>24040.6</c:v>
                </c:pt>
                <c:pt idx="2">
                  <c:v>647906.5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Налоговые доходы </c:v>
                </c:pt>
                <c:pt idx="1">
                  <c:v>Неналоговые доходы 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0.11760459638131622</c:v>
                </c:pt>
                <c:pt idx="1">
                  <c:v>3.1569918138251253E-2</c:v>
                </c:pt>
                <c:pt idx="2">
                  <c:v>0.85082548548043324</c:v>
                </c:pt>
              </c:numCache>
            </c:numRef>
          </c:val>
        </c:ser>
      </c:pie3DChart>
      <c:spPr>
        <a:noFill/>
        <a:ln w="25402">
          <a:noFill/>
        </a:ln>
      </c:spPr>
    </c:plotArea>
    <c:plotVisOnly val="1"/>
    <c:dispBlanksAs val="zero"/>
  </c:chart>
  <c:txPr>
    <a:bodyPr/>
    <a:lstStyle/>
    <a:p>
      <a:pPr>
        <a:defRPr sz="1179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3322397200349961E-3"/>
          <c:y val="9.2961729051765113E-2"/>
          <c:w val="8.4501424446660242E-2"/>
          <c:h val="0.107424133957778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482">
              <a:solidFill>
                <a:schemeClr val="tx1"/>
              </a:solidFill>
            </a:ln>
          </c:spPr>
          <c:explosion val="2"/>
          <c:dPt>
            <c:idx val="0"/>
            <c:explosion val="0"/>
            <c:spPr>
              <a:solidFill>
                <a:schemeClr val="bg2">
                  <a:lumMod val="75000"/>
                </a:schemeClr>
              </a:solidFill>
              <a:ln w="12482"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  <a:ln w="12482">
                <a:solidFill>
                  <a:schemeClr val="tx1"/>
                </a:solidFill>
              </a:ln>
            </c:spPr>
          </c:dPt>
          <c:dPt>
            <c:idx val="2"/>
            <c:explosion val="400"/>
            <c:spPr>
              <a:solidFill>
                <a:srgbClr val="92D050"/>
              </a:solidFill>
              <a:ln w="12482">
                <a:solidFill>
                  <a:schemeClr val="tx1"/>
                </a:solidFill>
              </a:ln>
            </c:spPr>
          </c:dPt>
          <c:cat>
            <c:strRef>
              <c:f>Лист1!$A$2:$A$4</c:f>
              <c:strCache>
                <c:ptCount val="3"/>
                <c:pt idx="0">
                  <c:v>Налоговые доходы </c:v>
                </c:pt>
                <c:pt idx="1">
                  <c:v>Неналоговые доходы </c:v>
                </c:pt>
                <c:pt idx="2">
                  <c:v>Безвозмездные поступления                             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</c:pie3DChart>
      <c:spPr>
        <a:noFill/>
        <a:ln w="25402">
          <a:noFill/>
        </a:ln>
      </c:spPr>
    </c:plotArea>
    <c:legend>
      <c:legendPos val="r"/>
      <c:layout>
        <c:manualLayout>
          <c:xMode val="edge"/>
          <c:yMode val="edge"/>
          <c:x val="0.61563850238435536"/>
          <c:y val="3.8243988830511409E-2"/>
          <c:w val="0.36602263501218013"/>
          <c:h val="0.96175601116949216"/>
        </c:manualLayout>
      </c:layout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179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0.68407</cdr:x>
      <cdr:y>0.08907</cdr:y>
    </cdr:from>
    <cdr:to>
      <cdr:x>0.82507</cdr:x>
      <cdr:y>0.21374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5600550" y="386713"/>
          <a:ext cx="1154382" cy="541350"/>
        </a:xfrm>
        <a:prstGeom xmlns:a="http://schemas.openxmlformats.org/drawingml/2006/main" prst="wedgeRoundRectCallout">
          <a:avLst>
            <a:gd name="adj1" fmla="val -42919"/>
            <a:gd name="adj2" fmla="val 68439"/>
            <a:gd name="adj3" fmla="val 16667"/>
          </a:avLst>
        </a:prstGeom>
        <a:solidFill xmlns:a="http://schemas.openxmlformats.org/drawingml/2006/main">
          <a:srgbClr val="CBFAA8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Дефицит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-7,4 млн. руб.</a:t>
          </a:r>
          <a:endParaRPr lang="ru-RU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0.47986</cdr:x>
      <cdr:y>0.09133</cdr:y>
    </cdr:from>
    <cdr:to>
      <cdr:x>0.62534</cdr:x>
      <cdr:y>0.21326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3928691" y="396556"/>
          <a:ext cx="1191060" cy="529410"/>
        </a:xfrm>
        <a:prstGeom xmlns:a="http://schemas.openxmlformats.org/drawingml/2006/main" prst="wedgeRoundRectCallout">
          <a:avLst>
            <a:gd name="adj1" fmla="val -47020"/>
            <a:gd name="adj2" fmla="val 71537"/>
            <a:gd name="adj3" fmla="val 16667"/>
          </a:avLst>
        </a:prstGeom>
        <a:solidFill xmlns:a="http://schemas.openxmlformats.org/drawingml/2006/main">
          <a:srgbClr val="CBFAA8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Дефицит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-7,1 млн. руб.</a:t>
          </a:r>
          <a:endParaRPr lang="ru-RU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0.3099</cdr:x>
      <cdr:y>0</cdr:y>
    </cdr:from>
    <cdr:to>
      <cdr:x>0.46655</cdr:x>
      <cdr:y>0.12571</cdr:y>
    </cdr:to>
    <cdr:sp macro="" textlink="">
      <cdr:nvSpPr>
        <cdr:cNvPr id="5" name="Скругленная прямоугольная выноска 4"/>
        <cdr:cNvSpPr/>
      </cdr:nvSpPr>
      <cdr:spPr>
        <a:xfrm xmlns:a="http://schemas.openxmlformats.org/drawingml/2006/main">
          <a:off x="2537222" y="-52655"/>
          <a:ext cx="1282510" cy="545814"/>
        </a:xfrm>
        <a:prstGeom xmlns:a="http://schemas.openxmlformats.org/drawingml/2006/main" prst="wedgeRoundRectCallout">
          <a:avLst>
            <a:gd name="adj1" fmla="val -74644"/>
            <a:gd name="adj2" fmla="val 30227"/>
            <a:gd name="adj3" fmla="val 16667"/>
          </a:avLst>
        </a:prstGeom>
        <a:solidFill xmlns:a="http://schemas.openxmlformats.org/drawingml/2006/main">
          <a:srgbClr val="CBFAA8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Дефицит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-6,8 млн. руб.</a:t>
          </a:r>
        </a:p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0.88395</cdr:x>
      <cdr:y>0.93266</cdr:y>
    </cdr:from>
    <cdr:to>
      <cdr:x>1</cdr:x>
      <cdr:y>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7236956" y="4080125"/>
          <a:ext cx="950146" cy="292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pPr algn="ctr"/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тыс. руб.</a:t>
          </a:r>
          <a:endParaRPr lang="ru-RU" sz="13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0.2447</cdr:x>
      <cdr:y>0.7544</cdr:y>
    </cdr:from>
    <cdr:to>
      <cdr:x>0.57249</cdr:x>
      <cdr:y>0.84057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0423" y="3233535"/>
          <a:ext cx="1018617" cy="36934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>
              <a:latin typeface="Times New Roman" pitchFamily="18" charset="0"/>
              <a:cs typeface="Times New Roman" pitchFamily="18" charset="0"/>
            </a:rPr>
            <a:t>2019 год</a:t>
          </a:r>
          <a:endParaRPr lang="ru-RU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0.2532</cdr:x>
      <cdr:y>0.77199</cdr:y>
    </cdr:from>
    <cdr:to>
      <cdr:x>0.58099</cdr:x>
      <cdr:y>0.85816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6827" y="3308942"/>
          <a:ext cx="101861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>
              <a:latin typeface="Times New Roman" pitchFamily="18" charset="0"/>
              <a:cs typeface="Times New Roman" pitchFamily="18" charset="0"/>
            </a:rPr>
            <a:t>2020 год</a:t>
          </a:r>
          <a:endParaRPr lang="ru-RU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06EE68-251F-4B13-A743-2BEF4EF471E2}" type="datetimeFigureOut">
              <a:rPr lang="ru-RU"/>
              <a:pPr>
                <a:defRPr/>
              </a:pPr>
              <a:t>14.12.2017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6E69507-6469-496E-8415-AD5E5A832D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13320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DC531A-9700-4601-B109-0192506B42F4}" type="slidenum">
              <a:rPr lang="ru-RU" smtClean="0"/>
              <a:pPr eaLnBrk="1" hangingPunct="1"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х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5B13F-E5F8-44EC-BE7D-BF566CE6BA9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E69507-6469-496E-8415-AD5E5A832D6B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33757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E69507-6469-496E-8415-AD5E5A832D6B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33757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E69507-6469-496E-8415-AD5E5A832D6B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25833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E69507-6469-496E-8415-AD5E5A832D6B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25833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х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5B13F-E5F8-44EC-BE7D-BF566CE6BA9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E5AEA40-70F1-4AF4-ACE8-1717B88EC45D}" type="slidenum">
              <a:rPr lang="ru-RU" sz="1200"/>
              <a:pPr algn="r"/>
              <a:t>17</a:t>
            </a:fld>
            <a:endParaRPr lang="ru-RU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6938" y="746125"/>
            <a:ext cx="4975225" cy="3732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4722813"/>
            <a:ext cx="4957763" cy="44735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х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5B13F-E5F8-44EC-BE7D-BF566CE6BA9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E69507-6469-496E-8415-AD5E5A832D6B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E69507-6469-496E-8415-AD5E5A832D6B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E69507-6469-496E-8415-AD5E5A832D6B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55650"/>
            <a:ext cx="4970463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55650"/>
            <a:ext cx="4970463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683741-59B1-45D6-9E3E-427DA380067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2FD6BF-D1B1-47A1-8919-4B79458E50F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C9312-6D6F-48DB-B357-25E8E889B9C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2385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EDF7477-F084-42AD-B596-D706A2022652}" type="datetimeFigureOut">
              <a:rPr lang="de-DE"/>
              <a:pPr>
                <a:defRPr/>
              </a:pPr>
              <a:t>14.12.2017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457450" y="6356350"/>
            <a:ext cx="4229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25524-B8BF-4267-8837-37A386060E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3D939-5A41-413D-969D-4FE649A86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928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5D247-86E0-4AE3-9E44-13B89B26948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E6170E94-1986-49E9-80B4-7A92FDE7879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1875A-4189-432D-9564-DC6033A9027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8A273-CC60-467C-9D4A-3F3A3E0A54B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D7E6C-98E6-4D05-A6C5-CDC8AC35678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28847-1BF8-4AAC-BF0B-523352F44B7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376DB-1731-4FDB-92A9-1EBB306DD16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19333-A366-479C-B273-9EC86622CA2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1ABA4E-CD72-497B-97AA-7213B3980F60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D1683741-59B1-45D6-9E3E-427DA380067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1" r:id="rId13"/>
    <p:sldLayoutId id="2147483922" r:id="rId14"/>
  </p:sldLayoutIdLst>
  <p:transition>
    <p:dissolv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gif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619589"/>
            <a:ext cx="9144000" cy="1651379"/>
          </a:xfrm>
          <a:prstGeom prst="roundRect">
            <a:avLst>
              <a:gd name="adj" fmla="val 427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5"/>
          <p:cNvSpPr txBox="1">
            <a:spLocks/>
          </p:cNvSpPr>
          <p:nvPr/>
        </p:nvSpPr>
        <p:spPr>
          <a:xfrm>
            <a:off x="167549" y="672836"/>
            <a:ext cx="9085633" cy="14521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rtlCol="0" anchor="ctr">
            <a:normAutofit lnSpcReduction="1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 kumimoji="0" sz="28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2">
                  <a:lumMod val="75000"/>
                </a:schemeClr>
              </a:buClr>
              <a:defRPr/>
            </a:pPr>
            <a:r>
              <a:rPr lang="ru-RU" sz="55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Бюджет для граждан</a:t>
            </a:r>
          </a:p>
          <a:p>
            <a:pPr algn="ctr">
              <a:buClr>
                <a:schemeClr val="accent2">
                  <a:lumMod val="75000"/>
                </a:schemeClr>
              </a:buClr>
              <a:defRPr/>
            </a:pPr>
            <a:r>
              <a:rPr lang="ru-RU" sz="1500" b="0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Проект бюджета Черемховского районного муниципального образования на 2018 год </a:t>
            </a:r>
          </a:p>
          <a:p>
            <a:pPr algn="ctr">
              <a:buClr>
                <a:schemeClr val="accent2">
                  <a:lumMod val="75000"/>
                </a:schemeClr>
              </a:buClr>
              <a:defRPr/>
            </a:pPr>
            <a:r>
              <a:rPr lang="ru-RU" sz="1500" b="0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и плановый период 2019 и 2020 годов</a:t>
            </a:r>
            <a:endParaRPr lang="ru-RU" sz="1500" b="0" dirty="0">
              <a:solidFill>
                <a:srgbClr val="C0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Eva\Desktop\depositphotos_76748799-stock-photo-finance-and-investment-as-conce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58" y="2275072"/>
            <a:ext cx="6496050" cy="389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0899839-Abstract-background-with-silver-and-gold-colors-coins-Stock-Pho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6580"/>
            <a:ext cx="8229600" cy="575353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400" u="dbl" dirty="0" smtClean="0">
                <a:solidFill>
                  <a:schemeClr val="accent4">
                    <a:lumMod val="75000"/>
                  </a:schemeClr>
                </a:solidFill>
                <a:effectLst/>
                <a:uFill>
                  <a:solidFill>
                    <a:srgbClr val="C00000"/>
                  </a:solidFill>
                </a:uFill>
                <a:latin typeface="Bookman Old Style" pitchFamily="18" charset="0"/>
              </a:rPr>
              <a:t>Налоговые доходы бюджета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5D247-86E0-4AE3-9E44-13B89B269489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7" name="Содержимое 17" descr="coins-money-clipart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076" y="1538555"/>
            <a:ext cx="4403656" cy="4708525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 rot="14894401">
            <a:off x="216475" y="4077475"/>
            <a:ext cx="2775973" cy="2579334"/>
          </a:xfrm>
          <a:prstGeom prst="downArrow">
            <a:avLst/>
          </a:prstGeom>
          <a:solidFill>
            <a:srgbClr val="73E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НАЛОГИ НА СОВОКУПНЫЙ ДОХОД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9 125 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/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17322622">
            <a:off x="213034" y="1033648"/>
            <a:ext cx="2775973" cy="2631356"/>
          </a:xfrm>
          <a:prstGeom prst="downArrow">
            <a:avLst/>
          </a:prstGeom>
          <a:solidFill>
            <a:srgbClr val="FF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" rtlCol="0" anchor="ctr" anchorCtr="1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НДФЛ </a:t>
            </a: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71 881 </a:t>
            </a:r>
            <a:endParaRPr lang="ru-RU" sz="11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3945201">
            <a:off x="5983619" y="973085"/>
            <a:ext cx="2775973" cy="26374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АКЦИЗЫ</a:t>
            </a:r>
          </a:p>
          <a:p>
            <a:pPr algn="ctr"/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176,4</a:t>
            </a:r>
            <a:endParaRPr lang="ru-RU" sz="11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1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6825635">
            <a:off x="6075374" y="4266794"/>
            <a:ext cx="2775973" cy="2450509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ГОСПОШЛИНА 52,4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/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27470" y="3575407"/>
            <a:ext cx="1962364" cy="595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234,8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95900"/>
          </a:xfrm>
          <a:noFill/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Неналоговые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effectLst/>
                <a:uFill>
                  <a:solidFill>
                    <a:srgbClr val="C00000"/>
                  </a:solidFill>
                </a:uFill>
                <a:latin typeface="Bookman Old Style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доходы бюджета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5D247-86E0-4AE3-9E44-13B89B269489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1026" name="Picture 2" descr="E:\2017\бюджет для граждан\zem_u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113" y="898038"/>
            <a:ext cx="3509908" cy="2389691"/>
          </a:xfrm>
          <a:prstGeom prst="rect">
            <a:avLst/>
          </a:prstGeom>
          <a:solidFill>
            <a:srgbClr val="75895D"/>
          </a:solidFill>
        </p:spPr>
      </p:pic>
      <p:sp>
        <p:nvSpPr>
          <p:cNvPr id="31" name="TextBox 30"/>
          <p:cNvSpPr txBox="1"/>
          <p:nvPr/>
        </p:nvSpPr>
        <p:spPr>
          <a:xfrm>
            <a:off x="421241" y="976045"/>
            <a:ext cx="309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Аренда земли 8 254,7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5627" y="3000053"/>
            <a:ext cx="376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Аренда имущества 257,7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E:\2017\бюджет для граждан\749731579_4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8365" y="1146959"/>
            <a:ext cx="4572000" cy="3105150"/>
          </a:xfrm>
          <a:prstGeom prst="rect">
            <a:avLst/>
          </a:prstGeom>
          <a:noFill/>
        </p:spPr>
      </p:pic>
      <p:sp>
        <p:nvSpPr>
          <p:cNvPr id="37" name="Овал 36"/>
          <p:cNvSpPr/>
          <p:nvPr/>
        </p:nvSpPr>
        <p:spPr>
          <a:xfrm>
            <a:off x="5424755" y="2034283"/>
            <a:ext cx="1931542" cy="1335641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негативное воздействие на окружающую среду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313,5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E:\2017\бюджет для граждан\54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08971"/>
            <a:ext cx="2106203" cy="1507734"/>
          </a:xfrm>
          <a:prstGeom prst="rect">
            <a:avLst/>
          </a:prstGeom>
          <a:noFill/>
        </p:spPr>
      </p:pic>
      <p:pic>
        <p:nvPicPr>
          <p:cNvPr id="1031" name="Picture 7" descr="E:\2017\бюджет для граждан\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4009" y="3700692"/>
            <a:ext cx="2024009" cy="1518579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606175" y="3493213"/>
            <a:ext cx="3298005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Платные услуги 13 566,7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E:\2017\бюджет для граждан\zemelnyy_uchastok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5289" y="4428162"/>
            <a:ext cx="4078841" cy="2075380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4869951" y="4561726"/>
            <a:ext cx="335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Продажа земли 523,5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 descr="E:\2017\бюджет для граждан\1_544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676" y="5374880"/>
            <a:ext cx="4212405" cy="1346131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3030875" y="6431622"/>
            <a:ext cx="162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412,1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тыс. 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Line 2090"/>
          <p:cNvSpPr>
            <a:spLocks noChangeShapeType="1"/>
          </p:cNvSpPr>
          <p:nvPr/>
        </p:nvSpPr>
        <p:spPr bwMode="auto">
          <a:xfrm>
            <a:off x="303303" y="602197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832073">
            <a:off x="7197866" y="5604190"/>
            <a:ext cx="780618" cy="3822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продается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434" y="274639"/>
            <a:ext cx="8183366" cy="526745"/>
          </a:xfrm>
        </p:spPr>
        <p:txBody>
          <a:bodyPr>
            <a:normAutofit fontScale="90000"/>
          </a:bodyPr>
          <a:lstStyle/>
          <a:p>
            <a:r>
              <a:rPr lang="ru-RU" sz="3600" u="dbl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Безвозмездные поступления</a:t>
            </a:r>
            <a:endParaRPr lang="ru-RU" sz="3600" u="db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5D247-86E0-4AE3-9E44-13B89B269489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58957" y="1140432"/>
            <a:ext cx="3123344" cy="914400"/>
          </a:xfrm>
          <a:prstGeom prst="round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endParaRPr lang="ru-RU" sz="32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5627" y="3246634"/>
            <a:ext cx="3349375" cy="275347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Дотации на выравнивание бюджетной обеспеченности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112 090,8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76463" y="3195263"/>
            <a:ext cx="3351088" cy="283395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Дотации на поддержку мер по обеспечению сбалансированности бюджетов </a:t>
            </a:r>
          </a:p>
          <a:p>
            <a:pPr algn="ctr"/>
            <a:r>
              <a:rPr lang="ru-RU" sz="2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27 397,8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13" name="Стрелка вправо 12"/>
          <p:cNvSpPr/>
          <p:nvPr/>
        </p:nvSpPr>
        <p:spPr>
          <a:xfrm rot="7532328">
            <a:off x="1992297" y="2275430"/>
            <a:ext cx="978408" cy="6087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562017">
            <a:off x="6142437" y="2232343"/>
            <a:ext cx="978408" cy="60523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5D247-86E0-4AE3-9E44-13B89B269489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43199" y="164387"/>
            <a:ext cx="3123344" cy="688368"/>
          </a:xfrm>
          <a:prstGeom prst="round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</a:p>
        </p:txBody>
      </p:sp>
      <p:pic>
        <p:nvPicPr>
          <p:cNvPr id="4098" name="Picture 2" descr="E:\2017\бюджет для граждан\depositphotos_21443031-3d-small---clipboard-and-penc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60" y="1017142"/>
            <a:ext cx="2702104" cy="5404205"/>
          </a:xfrm>
          <a:prstGeom prst="rect">
            <a:avLst/>
          </a:prstGeom>
          <a:noFill/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958959" y="1119882"/>
            <a:ext cx="5845994" cy="976045"/>
          </a:xfrm>
          <a:prstGeom prst="wedgeRoundRectCallout">
            <a:avLst>
              <a:gd name="adj1" fmla="val -58634"/>
              <a:gd name="adj2" fmla="val 17016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софинансирование капитальных вложений в объекты муниципальной собственности, в целях реализации мероприятий в сфере охраны окружающей среды в сумме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141 004,9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рублей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751780" y="2547991"/>
            <a:ext cx="5125092" cy="1304818"/>
          </a:xfrm>
          <a:prstGeom prst="wedgeRoundRectCallout">
            <a:avLst>
              <a:gd name="adj1" fmla="val -79669"/>
              <a:gd name="adj2" fmla="val 6745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софинансирование капитальных вложений в объекты муниципальной собственности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социальной инфраструктуры, в целях реализации мероприятий по развитию сети плоскостных спортивных сооружений в сельской местности в сумме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3 388,8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173004" y="4006921"/>
            <a:ext cx="5693594" cy="1037689"/>
          </a:xfrm>
          <a:prstGeom prst="wedgeRoundRectCallout">
            <a:avLst>
              <a:gd name="adj1" fmla="val -67440"/>
              <a:gd name="adj2" fmla="val 2972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софинансирование расходных обязательств по организации отдыха детей в каникулярное время  на оплату стоимости набора продуктов питания в лагерях с дневным пребыванием детей  в сумме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2 427,0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275745" y="5310028"/>
            <a:ext cx="5589142" cy="1099334"/>
          </a:xfrm>
          <a:prstGeom prst="wedgeRoundRectCallout">
            <a:avLst>
              <a:gd name="adj1" fmla="val -74058"/>
              <a:gd name="adj2" fmla="val -38150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 на выравнивание уровня бюджетной обеспеченности поселений Иркутской области, входящих в состав муниципального района в сумме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54 925,2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5D247-86E0-4AE3-9E44-13B89B269489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1267" y="164387"/>
            <a:ext cx="3945276" cy="688368"/>
          </a:xfrm>
          <a:prstGeom prst="round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</a:p>
        </p:txBody>
      </p:sp>
      <p:sp>
        <p:nvSpPr>
          <p:cNvPr id="7" name="Овал 6"/>
          <p:cNvSpPr/>
          <p:nvPr/>
        </p:nvSpPr>
        <p:spPr>
          <a:xfrm>
            <a:off x="708917" y="698643"/>
            <a:ext cx="1160980" cy="55480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14 189,2 </a:t>
            </a:r>
            <a:r>
              <a:rPr lang="ru-RU" sz="900" b="1" u="sng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E:\2017\бюджет для граждан\mnogod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290" y="2845941"/>
            <a:ext cx="2712377" cy="1345915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275691" y="2753475"/>
            <a:ext cx="1232898" cy="4623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15 269,4</a:t>
            </a:r>
          </a:p>
          <a:p>
            <a:pPr algn="ctr"/>
            <a:r>
              <a:rPr lang="ru-RU" sz="900" b="1" u="sng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9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E:\2017\бюджет для граждан\depositphotos_24562851-stock-photo-3d-white-file-cabin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032" y="4602822"/>
            <a:ext cx="1952090" cy="17722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46581" y="5065160"/>
            <a:ext cx="461665" cy="95549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dirty="0" smtClean="0"/>
              <a:t>архив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160963" y="4510355"/>
            <a:ext cx="1232898" cy="481173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1 102,3</a:t>
            </a:r>
          </a:p>
          <a:p>
            <a:pPr algn="ctr"/>
            <a:r>
              <a:rPr lang="ru-RU" sz="900" b="1" u="sng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9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1" name="Picture 3" descr="E:\2017\бюджет для граждан\труда на предприят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540" y="1075415"/>
            <a:ext cx="3277456" cy="168833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722654" y="1099335"/>
            <a:ext cx="151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сфере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труда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393917" y="902415"/>
            <a:ext cx="1232898" cy="4623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605,2</a:t>
            </a:r>
          </a:p>
          <a:p>
            <a:pPr algn="ctr"/>
            <a:r>
              <a:rPr lang="ru-RU" sz="900" b="1" u="sng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9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 descr="E:\2017\бюджет для граждан\o4BGHXv2Vp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6688" y="534256"/>
            <a:ext cx="2568539" cy="225817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390527" y="626724"/>
            <a:ext cx="25685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Комиссия по делам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несовершеннолетних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7340888" y="222608"/>
            <a:ext cx="1232898" cy="4623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1219,2 </a:t>
            </a:r>
            <a:r>
              <a:rPr lang="ru-RU" sz="900" b="1" u="sng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9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4" descr="E:\2017\бюджет для граждан\57423640edfb8654f7c0935783d027d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4989" y="2989779"/>
            <a:ext cx="2547991" cy="1590033"/>
          </a:xfrm>
          <a:prstGeom prst="rect">
            <a:avLst/>
          </a:prstGeom>
          <a:noFill/>
        </p:spPr>
      </p:pic>
      <p:pic>
        <p:nvPicPr>
          <p:cNvPr id="22" name="Picture 5" descr="E:\2017\бюджет для граждан\5345e576f86d225e9ccc215bff386dd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0628" y="4849401"/>
            <a:ext cx="2095928" cy="1597631"/>
          </a:xfrm>
          <a:prstGeom prst="rect">
            <a:avLst/>
          </a:prstGeom>
          <a:noFill/>
        </p:spPr>
      </p:pic>
      <p:pic>
        <p:nvPicPr>
          <p:cNvPr id="23" name="Picture 6" descr="E:\2017\бюджет для граждан\807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3124" y="2985284"/>
            <a:ext cx="2568540" cy="1576441"/>
          </a:xfrm>
          <a:prstGeom prst="rect">
            <a:avLst/>
          </a:prstGeom>
          <a:noFill/>
        </p:spPr>
      </p:pic>
      <p:pic>
        <p:nvPicPr>
          <p:cNvPr id="24" name="Picture 3" descr="E:\2017\бюджет для граждан\образование слово.jpg"/>
          <p:cNvPicPr>
            <a:picLocks noGrp="1" noChangeAspect="1" noChangeArrowheads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352784" y="4733818"/>
            <a:ext cx="2078831" cy="1738900"/>
          </a:xfrm>
          <a:prstGeom prst="rect">
            <a:avLst/>
          </a:prstGeom>
          <a:noFill/>
        </p:spPr>
      </p:pic>
      <p:pic>
        <p:nvPicPr>
          <p:cNvPr id="25" name="Picture 4" descr="E:\2017\бюджет для граждан\doshk_obr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88476" y="4674744"/>
            <a:ext cx="2321960" cy="1756882"/>
          </a:xfrm>
          <a:prstGeom prst="rect">
            <a:avLst/>
          </a:prstGeom>
          <a:noFill/>
        </p:spPr>
      </p:pic>
      <p:sp>
        <p:nvSpPr>
          <p:cNvPr id="26" name="Овал 25"/>
          <p:cNvSpPr/>
          <p:nvPr/>
        </p:nvSpPr>
        <p:spPr>
          <a:xfrm>
            <a:off x="4844268" y="2852793"/>
            <a:ext cx="1232898" cy="4623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542,5</a:t>
            </a:r>
          </a:p>
          <a:p>
            <a:pPr algn="ctr"/>
            <a:r>
              <a:rPr lang="ru-RU" sz="900" b="1" u="sng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9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911102" y="2851081"/>
            <a:ext cx="1232898" cy="4623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93,3</a:t>
            </a:r>
          </a:p>
          <a:p>
            <a:pPr algn="ctr"/>
            <a:r>
              <a:rPr lang="ru-RU" sz="900" b="1" u="sng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9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2171274" y="4546315"/>
            <a:ext cx="1383583" cy="4623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335 825,9</a:t>
            </a:r>
          </a:p>
          <a:p>
            <a:pPr algn="ctr"/>
            <a:r>
              <a:rPr lang="ru-RU" sz="900" b="1" u="sng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9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5284345" y="6190182"/>
            <a:ext cx="1232898" cy="4623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605,2</a:t>
            </a:r>
          </a:p>
          <a:p>
            <a:pPr algn="ctr"/>
            <a:r>
              <a:rPr lang="ru-RU" sz="900" b="1" u="sng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9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839182" y="4546317"/>
            <a:ext cx="1304818" cy="4623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132 781,2</a:t>
            </a:r>
          </a:p>
          <a:p>
            <a:pPr algn="ctr"/>
            <a:r>
              <a:rPr lang="ru-RU" sz="900" b="1" u="sng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9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33618" y="2958957"/>
            <a:ext cx="1695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Сфера обращения</a:t>
            </a:r>
            <a:endParaRPr lang="ru-RU" sz="1400" b="1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5538" y="4109663"/>
            <a:ext cx="251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безнадзорными собаками  </a:t>
            </a:r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кошками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411073" y="3737897"/>
            <a:ext cx="2219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000" dirty="0" smtClean="0">
                <a:solidFill>
                  <a:srgbClr val="FFFF00"/>
                </a:solidFill>
              </a:rPr>
              <a:t>по составлению </a:t>
            </a:r>
            <a:r>
              <a:rPr lang="ru-RU" sz="1000" dirty="0" smtClean="0">
                <a:solidFill>
                  <a:srgbClr val="FFFF00"/>
                </a:solidFill>
              </a:rPr>
              <a:t>списков </a:t>
            </a:r>
            <a:r>
              <a:rPr lang="ru-RU" sz="1000" dirty="0" smtClean="0">
                <a:solidFill>
                  <a:srgbClr val="FFFF00"/>
                </a:solidFill>
              </a:rPr>
              <a:t>кандидатов в присяжные заседатели федеральных судов общей юрисдикции </a:t>
            </a:r>
            <a:endParaRPr lang="ru-RU" sz="1000" dirty="0">
              <a:solidFill>
                <a:srgbClr val="FFFF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10800000" flipV="1">
            <a:off x="4613097" y="5629600"/>
            <a:ext cx="19007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000" dirty="0" smtClean="0">
                <a:solidFill>
                  <a:srgbClr val="FFFF00"/>
                </a:solidFill>
              </a:rPr>
              <a:t>обеспечению деятельности административных комиссий</a:t>
            </a:r>
            <a:endParaRPr lang="ru-RU" sz="1000" dirty="0">
              <a:solidFill>
                <a:srgbClr val="FFFF00"/>
              </a:solidFill>
            </a:endParaRPr>
          </a:p>
        </p:txBody>
      </p:sp>
      <p:pic>
        <p:nvPicPr>
          <p:cNvPr id="41988" name="Picture 4" descr="Картинки по запросу предоставление гражданам субсидий на оплату жилых помещений и коммунальных услуг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9964" y="1238013"/>
            <a:ext cx="2156108" cy="14846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-72473" y="204282"/>
            <a:ext cx="8929991" cy="778212"/>
          </a:xfrm>
          <a:prstGeom prst="rect">
            <a:avLst/>
          </a:prstGeom>
        </p:spPr>
        <p:txBody>
          <a:bodyPr vert="horz" anchor="ctr">
            <a:normAutofit fontScale="9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 smtClean="0">
                <a:solidFill>
                  <a:srgbClr val="C00000"/>
                </a:solidFill>
                <a:latin typeface="Bookman Old Style" pitchFamily="18" charset="0"/>
              </a:rPr>
              <a:t>  </a:t>
            </a:r>
            <a:r>
              <a:rPr lang="ru-RU" sz="30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Расходы бюджета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</a:br>
            <a:endParaRPr lang="ru-RU" sz="2800" dirty="0" smtClean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9" name="Line 26"/>
          <p:cNvSpPr>
            <a:spLocks noChangeShapeType="1"/>
          </p:cNvSpPr>
          <p:nvPr/>
        </p:nvSpPr>
        <p:spPr bwMode="auto">
          <a:xfrm>
            <a:off x="402632" y="710254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1266" name="Picture 2" descr="C:\Users\Eva\Desktop\IMG_17-1030x773...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23" t="61470" r="6428" b="26457"/>
          <a:stretch/>
        </p:blipFill>
        <p:spPr bwMode="auto">
          <a:xfrm>
            <a:off x="0" y="2791812"/>
            <a:ext cx="9142632" cy="949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96243" y="2018422"/>
            <a:ext cx="1140419" cy="369332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itchFamily="18" charset="0"/>
              </a:rPr>
              <a:t>Общегосударст-венные вопросы</a:t>
            </a:r>
          </a:p>
        </p:txBody>
      </p: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1363443" y="1759847"/>
            <a:ext cx="1298575" cy="666750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itchFamily="18" charset="0"/>
              </a:rPr>
              <a:t>Национальная безопасность и правоохранительная деятельность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1647422" y="4302844"/>
            <a:ext cx="1126858" cy="369332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Национальная экономика</a:t>
            </a:r>
          </a:p>
        </p:txBody>
      </p:sp>
      <p:sp>
        <p:nvSpPr>
          <p:cNvPr id="64" name="Text Box 33"/>
          <p:cNvSpPr txBox="1">
            <a:spLocks noChangeArrowheads="1"/>
          </p:cNvSpPr>
          <p:nvPr/>
        </p:nvSpPr>
        <p:spPr bwMode="auto">
          <a:xfrm>
            <a:off x="2736619" y="1675413"/>
            <a:ext cx="1092088" cy="507831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Жилищно-коммунальное хозяйство</a:t>
            </a:r>
          </a:p>
        </p:txBody>
      </p:sp>
      <p:sp>
        <p:nvSpPr>
          <p:cNvPr id="65" name="Text Box 36"/>
          <p:cNvSpPr txBox="1">
            <a:spLocks noChangeArrowheads="1"/>
          </p:cNvSpPr>
          <p:nvPr/>
        </p:nvSpPr>
        <p:spPr bwMode="auto">
          <a:xfrm>
            <a:off x="3768275" y="2278792"/>
            <a:ext cx="1006475" cy="257175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Образование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4392522" y="4290999"/>
            <a:ext cx="1149350" cy="369332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Культура, </a:t>
            </a:r>
            <a:r>
              <a:rPr lang="ru-RU" altLang="ru-RU" b="1" dirty="0" smtClean="0">
                <a:latin typeface="Times New Roman" pitchFamily="18" charset="0"/>
              </a:rPr>
              <a:t>              кинематография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67" name="Text Box 42"/>
          <p:cNvSpPr txBox="1">
            <a:spLocks noChangeArrowheads="1"/>
          </p:cNvSpPr>
          <p:nvPr/>
        </p:nvSpPr>
        <p:spPr bwMode="auto">
          <a:xfrm>
            <a:off x="5730801" y="4334080"/>
            <a:ext cx="1020519" cy="369332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Социальная политика</a:t>
            </a:r>
          </a:p>
        </p:txBody>
      </p: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6008771" y="2183244"/>
            <a:ext cx="1150938" cy="393700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Физическая культура и спорт</a:t>
            </a:r>
          </a:p>
        </p:txBody>
      </p:sp>
      <p:sp>
        <p:nvSpPr>
          <p:cNvPr id="69" name="Text Box 46"/>
          <p:cNvSpPr txBox="1">
            <a:spLocks noChangeArrowheads="1"/>
          </p:cNvSpPr>
          <p:nvPr/>
        </p:nvSpPr>
        <p:spPr bwMode="auto">
          <a:xfrm>
            <a:off x="6881737" y="4274678"/>
            <a:ext cx="1064959" cy="507831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Средства массовой информации</a:t>
            </a:r>
          </a:p>
        </p:txBody>
      </p:sp>
      <p:sp>
        <p:nvSpPr>
          <p:cNvPr id="112" name="Text Box 26"/>
          <p:cNvSpPr txBox="1">
            <a:spLocks noChangeArrowheads="1"/>
          </p:cNvSpPr>
          <p:nvPr/>
        </p:nvSpPr>
        <p:spPr bwMode="auto">
          <a:xfrm>
            <a:off x="300721" y="4307307"/>
            <a:ext cx="1154163" cy="369332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Национальная </a:t>
            </a:r>
            <a:r>
              <a:rPr lang="ru-RU" altLang="ru-RU" b="1" dirty="0" smtClean="0">
                <a:latin typeface="Times New Roman" pitchFamily="18" charset="0"/>
              </a:rPr>
              <a:t>оборона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13" name="Text Box 33"/>
          <p:cNvSpPr txBox="1">
            <a:spLocks noChangeArrowheads="1"/>
          </p:cNvSpPr>
          <p:nvPr/>
        </p:nvSpPr>
        <p:spPr bwMode="auto">
          <a:xfrm>
            <a:off x="2957910" y="4302844"/>
            <a:ext cx="1248918" cy="369332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itchFamily="18" charset="0"/>
              </a:rPr>
              <a:t>Охрана окружающей среды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14" name="Text Box 39"/>
          <p:cNvSpPr txBox="1">
            <a:spLocks noChangeArrowheads="1"/>
          </p:cNvSpPr>
          <p:nvPr/>
        </p:nvSpPr>
        <p:spPr bwMode="auto">
          <a:xfrm>
            <a:off x="4729606" y="1958707"/>
            <a:ext cx="1149350" cy="230832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itchFamily="18" charset="0"/>
              </a:rPr>
              <a:t>Здравоохранение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15" name="Text Box 46"/>
          <p:cNvSpPr txBox="1">
            <a:spLocks noChangeArrowheads="1"/>
          </p:cNvSpPr>
          <p:nvPr/>
        </p:nvSpPr>
        <p:spPr bwMode="auto">
          <a:xfrm>
            <a:off x="7279703" y="1935624"/>
            <a:ext cx="1433112" cy="507831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itchFamily="18" charset="0"/>
              </a:rPr>
              <a:t>Обслуживание государственного и муниципального долга</a:t>
            </a:r>
          </a:p>
        </p:txBody>
      </p:sp>
      <p:sp>
        <p:nvSpPr>
          <p:cNvPr id="116" name="Text Box 46"/>
          <p:cNvSpPr txBox="1">
            <a:spLocks noChangeArrowheads="1"/>
          </p:cNvSpPr>
          <p:nvPr/>
        </p:nvSpPr>
        <p:spPr bwMode="auto">
          <a:xfrm>
            <a:off x="8100204" y="4290998"/>
            <a:ext cx="1049001" cy="369332"/>
          </a:xfrm>
          <a:prstGeom prst="rect">
            <a:avLst/>
          </a:prstGeom>
          <a:solidFill>
            <a:srgbClr val="CBFAA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itchFamily="18" charset="0"/>
              </a:rPr>
              <a:t>Межбюджетные трансферты</a:t>
            </a:r>
          </a:p>
        </p:txBody>
      </p:sp>
      <p:cxnSp>
        <p:nvCxnSpPr>
          <p:cNvPr id="11268" name="Прямая соединительная линия 11267"/>
          <p:cNvCxnSpPr/>
          <p:nvPr/>
        </p:nvCxnSpPr>
        <p:spPr>
          <a:xfrm>
            <a:off x="944880" y="3741409"/>
            <a:ext cx="0" cy="56143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>
            <a:off x="2286575" y="3741408"/>
            <a:ext cx="0" cy="56143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>
            <a:off x="3582369" y="3729565"/>
            <a:ext cx="0" cy="56143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>
            <a:off x="4938607" y="3729564"/>
            <a:ext cx="0" cy="56143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>
            <a:off x="6225239" y="3729564"/>
            <a:ext cx="0" cy="60451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>
            <a:off x="7457208" y="3741409"/>
            <a:ext cx="0" cy="53326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>
            <a:off x="8733348" y="3729564"/>
            <a:ext cx="0" cy="53326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>
            <a:off x="594360" y="2387754"/>
            <a:ext cx="0" cy="56143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>
            <a:off x="3282663" y="2183244"/>
            <a:ext cx="0" cy="70163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>
            <a:off x="2012731" y="2439631"/>
            <a:ext cx="0" cy="50955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>
            <a:off x="4271513" y="2553710"/>
            <a:ext cx="0" cy="430144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>
            <a:off x="5304281" y="2210529"/>
            <a:ext cx="0" cy="71219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/>
          <p:cNvCxnSpPr/>
          <p:nvPr/>
        </p:nvCxnSpPr>
        <p:spPr>
          <a:xfrm>
            <a:off x="6584240" y="2588376"/>
            <a:ext cx="0" cy="36081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>
            <a:off x="7996259" y="2439631"/>
            <a:ext cx="0" cy="58262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3"/>
          <p:cNvSpPr txBox="1">
            <a:spLocks noChangeArrowheads="1"/>
          </p:cNvSpPr>
          <p:nvPr/>
        </p:nvSpPr>
        <p:spPr bwMode="auto">
          <a:xfrm>
            <a:off x="17463" y="982494"/>
            <a:ext cx="91090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500" b="1" i="1" dirty="0">
                <a:solidFill>
                  <a:schemeClr val="accent4">
                    <a:lumMod val="50000"/>
                  </a:schemeClr>
                </a:solidFill>
                <a:latin typeface="+mj-lt"/>
                <a:cs typeface="Times New Roman" pitchFamily="18" charset="0"/>
              </a:rPr>
              <a:t>Классификация </a:t>
            </a:r>
            <a:r>
              <a:rPr lang="ru-RU" sz="15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разделов является </a:t>
            </a:r>
            <a:r>
              <a:rPr lang="ru-RU" sz="1500" b="1" i="1" dirty="0">
                <a:solidFill>
                  <a:schemeClr val="accent4">
                    <a:lumMod val="50000"/>
                  </a:schemeClr>
                </a:solidFill>
                <a:latin typeface="+mj-lt"/>
                <a:cs typeface="Times New Roman" pitchFamily="18" charset="0"/>
              </a:rPr>
              <a:t>единой и используется при составлении, утверждении и исполнении бюджетов всех </a:t>
            </a:r>
            <a:r>
              <a:rPr lang="ru-RU" sz="15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Times New Roman" pitchFamily="18" charset="0"/>
              </a:rPr>
              <a:t>уровней</a:t>
            </a:r>
            <a:endParaRPr lang="ru-RU" sz="1500" b="1" i="1" dirty="0">
              <a:solidFill>
                <a:schemeClr val="accent4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2" name="TextBox 3"/>
          <p:cNvSpPr txBox="1">
            <a:spLocks noChangeArrowheads="1"/>
          </p:cNvSpPr>
          <p:nvPr/>
        </p:nvSpPr>
        <p:spPr bwMode="auto">
          <a:xfrm>
            <a:off x="96244" y="5341134"/>
            <a:ext cx="91090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i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Каждый раздел имеет перечень подразделов, которые отражают основные направления реализации соответствующих функций государства и местного самоуправления </a:t>
            </a:r>
          </a:p>
        </p:txBody>
      </p:sp>
    </p:spTree>
    <p:extLst>
      <p:ext uri="{BB962C8B-B14F-4D97-AF65-F5344CB8AC3E}">
        <p14:creationId xmlns="" xmlns:p14="http://schemas.microsoft.com/office/powerpoint/2010/main" val="38220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процесс 10"/>
          <p:cNvSpPr/>
          <p:nvPr/>
        </p:nvSpPr>
        <p:spPr>
          <a:xfrm>
            <a:off x="691167" y="1931316"/>
            <a:ext cx="8143875" cy="928687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38697" y="1102995"/>
            <a:ext cx="5786437" cy="928688"/>
          </a:xfrm>
          <a:prstGeom prst="flowChartAlternateProcess">
            <a:avLst/>
          </a:prstGeom>
          <a:solidFill>
            <a:srgbClr val="CBFAA8"/>
          </a:solidFill>
          <a:ln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Программный бюджет и повышение эффективности бюджетных расходов</a:t>
            </a:r>
          </a:p>
        </p:txBody>
      </p:sp>
      <p:sp>
        <p:nvSpPr>
          <p:cNvPr id="18437" name="Прямоугольник 8"/>
          <p:cNvSpPr>
            <a:spLocks noChangeArrowheads="1"/>
          </p:cNvSpPr>
          <p:nvPr/>
        </p:nvSpPr>
        <p:spPr bwMode="auto">
          <a:xfrm>
            <a:off x="691167" y="2033271"/>
            <a:ext cx="81438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100" b="1" i="1" dirty="0" smtClean="0">
                <a:latin typeface="+mj-lt"/>
                <a:cs typeface="Times New Roman" pitchFamily="18" charset="0"/>
              </a:rPr>
              <a:t>В </a:t>
            </a:r>
            <a:r>
              <a:rPr lang="ru-RU" sz="1100" b="1" i="1" dirty="0">
                <a:latin typeface="+mj-lt"/>
                <a:cs typeface="Times New Roman" pitchFamily="18" charset="0"/>
              </a:rPr>
              <a:t>целях повышения эффективности и результативности расходов </a:t>
            </a:r>
            <a:r>
              <a:rPr lang="ru-RU" sz="1100" b="1" i="1" dirty="0" smtClean="0">
                <a:latin typeface="+mj-lt"/>
                <a:cs typeface="Times New Roman" pitchFamily="18" charset="0"/>
              </a:rPr>
              <a:t>бюджет Черемховского районного муниципального образования формируется </a:t>
            </a:r>
            <a:r>
              <a:rPr lang="ru-RU" sz="1100" b="1" i="1" dirty="0">
                <a:latin typeface="+mj-lt"/>
                <a:cs typeface="Times New Roman" pitchFamily="18" charset="0"/>
              </a:rPr>
              <a:t>по программному принципу. Проект бюджета сформирован на основе </a:t>
            </a:r>
            <a:r>
              <a:rPr lang="ru-RU" sz="1100" b="1" i="1" dirty="0" smtClean="0">
                <a:latin typeface="+mj-lt"/>
                <a:cs typeface="Times New Roman" pitchFamily="18" charset="0"/>
              </a:rPr>
              <a:t>10 </a:t>
            </a:r>
            <a:r>
              <a:rPr lang="ru-RU" sz="1100" b="1" i="1" dirty="0">
                <a:latin typeface="+mj-lt"/>
                <a:cs typeface="Times New Roman" pitchFamily="18" charset="0"/>
              </a:rPr>
              <a:t>муниципальных программ, охватывающих основные направления деятельности органов местного </a:t>
            </a:r>
            <a:r>
              <a:rPr lang="ru-RU" sz="1100" b="1" i="1" dirty="0" smtClean="0">
                <a:latin typeface="+mj-lt"/>
                <a:cs typeface="Times New Roman" pitchFamily="18" charset="0"/>
              </a:rPr>
              <a:t>самоуправления</a:t>
            </a:r>
            <a:endParaRPr lang="ru-RU" sz="11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714375" y="3714750"/>
            <a:ext cx="8191911" cy="112056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738392" y="5690995"/>
            <a:ext cx="8143875" cy="582729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38697" y="4784320"/>
            <a:ext cx="5786437" cy="928687"/>
          </a:xfrm>
          <a:prstGeom prst="flowChartAlternateProcess">
            <a:avLst/>
          </a:prstGeom>
          <a:solidFill>
            <a:srgbClr val="CBFAA8"/>
          </a:solidFill>
          <a:ln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Социальная ориентация бюджета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муниципального образования</a:t>
            </a:r>
          </a:p>
        </p:txBody>
      </p:sp>
      <p:sp>
        <p:nvSpPr>
          <p:cNvPr id="18442" name="Прямоугольник 15"/>
          <p:cNvSpPr>
            <a:spLocks noChangeArrowheads="1"/>
          </p:cNvSpPr>
          <p:nvPr/>
        </p:nvSpPr>
        <p:spPr bwMode="auto">
          <a:xfrm>
            <a:off x="774700" y="3765068"/>
            <a:ext cx="8037127" cy="9848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b="1" i="1" dirty="0">
                <a:latin typeface="+mj-lt"/>
                <a:cs typeface="Times New Roman" pitchFamily="18" charset="0"/>
              </a:rPr>
              <a:t>В программном бюджете бюджетные ассигнования распределяются по программам и их подпрограммам, в составе которых отражены конкретные мероприятия и цели, что обеспечивает прозрачность расходования бюджетных средств, направленных на достижение конкретных результатов</a:t>
            </a:r>
          </a:p>
        </p:txBody>
      </p:sp>
      <p:sp>
        <p:nvSpPr>
          <p:cNvPr id="18443" name="Прямоугольник 16"/>
          <p:cNvSpPr>
            <a:spLocks noChangeArrowheads="1"/>
          </p:cNvSpPr>
          <p:nvPr/>
        </p:nvSpPr>
        <p:spPr bwMode="auto">
          <a:xfrm>
            <a:off x="691167" y="5723714"/>
            <a:ext cx="81438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 i="1" dirty="0" smtClean="0">
                <a:latin typeface="+mj-lt"/>
                <a:cs typeface="Times New Roman" pitchFamily="18" charset="0"/>
              </a:rPr>
              <a:t>Социальная </a:t>
            </a:r>
            <a:r>
              <a:rPr lang="ru-RU" sz="1100" b="1" i="1" dirty="0">
                <a:latin typeface="+mj-lt"/>
                <a:cs typeface="Times New Roman" pitchFamily="18" charset="0"/>
              </a:rPr>
              <a:t>ориентация бюджета является приоритетным направлением бюджетной политики </a:t>
            </a:r>
            <a:r>
              <a:rPr lang="ru-RU" sz="1100" b="1" i="1" dirty="0" smtClean="0">
                <a:latin typeface="+mj-lt"/>
                <a:cs typeface="Times New Roman" pitchFamily="18" charset="0"/>
              </a:rPr>
              <a:t>Черемховского районного муниципального образования</a:t>
            </a:r>
            <a:endParaRPr lang="ru-RU" sz="11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8444" name="Номер слайда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2BFF00-EFB6-4875-BD55-B904E5C69437}" type="slidenum">
              <a:rPr lang="es-ES" smtClean="0"/>
              <a:pPr/>
              <a:t>16</a:t>
            </a:fld>
            <a:endParaRPr lang="es-ES" smtClean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14009" y="204282"/>
            <a:ext cx="8929991" cy="77821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 smtClean="0">
                <a:solidFill>
                  <a:srgbClr val="C00000"/>
                </a:solidFill>
                <a:latin typeface="Bookman Old Style" pitchFamily="18" charset="0"/>
              </a:rPr>
              <a:t>  </a:t>
            </a:r>
            <a:r>
              <a:rPr lang="ru-RU" sz="21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Основные подходы к формированию расходов бюджета Черемховского районного муниципального образования</a:t>
            </a:r>
            <a:r>
              <a:rPr lang="ru-RU" sz="2100" i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/>
            </a:r>
            <a:br>
              <a:rPr lang="ru-RU" sz="2100" i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</a:br>
            <a:endParaRPr lang="ru-RU" sz="2100" i="1" dirty="0" smtClean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>
            <a:off x="409986" y="824652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14313" y="3071813"/>
            <a:ext cx="5786437" cy="928687"/>
          </a:xfrm>
          <a:prstGeom prst="flowChartAlternateProcess">
            <a:avLst/>
          </a:prstGeom>
          <a:solidFill>
            <a:srgbClr val="CBFAA8"/>
          </a:solidFill>
          <a:ln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Повышение прозрачности и открытости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бюджетного процесса</a:t>
            </a:r>
          </a:p>
        </p:txBody>
      </p:sp>
    </p:spTree>
    <p:extLst>
      <p:ext uri="{BB962C8B-B14F-4D97-AF65-F5344CB8AC3E}">
        <p14:creationId xmlns="" xmlns:p14="http://schemas.microsoft.com/office/powerpoint/2010/main" val="1402623333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2"/>
          <p:cNvSpPr>
            <a:spLocks/>
          </p:cNvSpPr>
          <p:nvPr/>
        </p:nvSpPr>
        <p:spPr bwMode="ltGray">
          <a:xfrm>
            <a:off x="0" y="5805488"/>
            <a:ext cx="9000781" cy="1052512"/>
          </a:xfrm>
          <a:custGeom>
            <a:avLst/>
            <a:gdLst>
              <a:gd name="T0" fmla="*/ 2147483647 w 5190"/>
              <a:gd name="T1" fmla="*/ 2147483647 h 2298"/>
              <a:gd name="T2" fmla="*/ 0 w 5190"/>
              <a:gd name="T3" fmla="*/ 0 h 2298"/>
              <a:gd name="T4" fmla="*/ 2147483647 w 5190"/>
              <a:gd name="T5" fmla="*/ 2147483647 h 2298"/>
              <a:gd name="T6" fmla="*/ 2147483647 w 5190"/>
              <a:gd name="T7" fmla="*/ 2147483647 h 2298"/>
              <a:gd name="T8" fmla="*/ 2147483647 w 5190"/>
              <a:gd name="T9" fmla="*/ 2147483647 h 2298"/>
              <a:gd name="T10" fmla="*/ 2147483647 w 5190"/>
              <a:gd name="T11" fmla="*/ 2147483647 h 2298"/>
              <a:gd name="T12" fmla="*/ 2147483647 w 5190"/>
              <a:gd name="T13" fmla="*/ 2147483647 h 2298"/>
              <a:gd name="T14" fmla="*/ 2147483647 w 5190"/>
              <a:gd name="T15" fmla="*/ 2147483647 h 2298"/>
              <a:gd name="T16" fmla="*/ 2147483647 w 5190"/>
              <a:gd name="T17" fmla="*/ 2147483647 h 22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190"/>
              <a:gd name="T28" fmla="*/ 0 h 2298"/>
              <a:gd name="T29" fmla="*/ 5190 w 5190"/>
              <a:gd name="T30" fmla="*/ 2298 h 22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190" h="2298">
                <a:moveTo>
                  <a:pt x="496" y="157"/>
                </a:moveTo>
                <a:lnTo>
                  <a:pt x="0" y="0"/>
                </a:lnTo>
                <a:lnTo>
                  <a:pt x="231" y="124"/>
                </a:lnTo>
                <a:lnTo>
                  <a:pt x="4282" y="2025"/>
                </a:lnTo>
                <a:lnTo>
                  <a:pt x="3974" y="2298"/>
                </a:lnTo>
                <a:lnTo>
                  <a:pt x="5190" y="2065"/>
                </a:lnTo>
                <a:lnTo>
                  <a:pt x="5039" y="1268"/>
                </a:lnTo>
                <a:lnTo>
                  <a:pt x="4748" y="1507"/>
                </a:lnTo>
                <a:lnTo>
                  <a:pt x="496" y="15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gray">
          <a:xfrm>
            <a:off x="6429375" y="6092825"/>
            <a:ext cx="1857375" cy="476250"/>
          </a:xfrm>
          <a:prstGeom prst="can">
            <a:avLst>
              <a:gd name="adj" fmla="val 21434"/>
            </a:avLst>
          </a:prstGeo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5238" name="AutoShape 6"/>
          <p:cNvSpPr>
            <a:spLocks noChangeArrowheads="1"/>
          </p:cNvSpPr>
          <p:nvPr/>
        </p:nvSpPr>
        <p:spPr bwMode="gray">
          <a:xfrm>
            <a:off x="3588228" y="5816906"/>
            <a:ext cx="1857375" cy="484742"/>
          </a:xfrm>
          <a:prstGeom prst="can">
            <a:avLst>
              <a:gd name="adj" fmla="val 21434"/>
            </a:avLst>
          </a:prstGeo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5239" name="AutoShape 7"/>
          <p:cNvSpPr>
            <a:spLocks noChangeArrowheads="1"/>
          </p:cNvSpPr>
          <p:nvPr/>
        </p:nvSpPr>
        <p:spPr bwMode="gray">
          <a:xfrm>
            <a:off x="642938" y="5589588"/>
            <a:ext cx="1912937" cy="433387"/>
          </a:xfrm>
          <a:prstGeom prst="can">
            <a:avLst>
              <a:gd name="adj" fmla="val 21667"/>
            </a:avLst>
          </a:prstGeo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gray">
          <a:xfrm>
            <a:off x="987423" y="6092825"/>
            <a:ext cx="1223963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1" name="Text Box 12"/>
          <p:cNvSpPr txBox="1">
            <a:spLocks noChangeArrowheads="1"/>
          </p:cNvSpPr>
          <p:nvPr/>
        </p:nvSpPr>
        <p:spPr bwMode="gray">
          <a:xfrm>
            <a:off x="3995536" y="6330950"/>
            <a:ext cx="12223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2" name="Text Box 15"/>
          <p:cNvSpPr txBox="1">
            <a:spLocks noChangeArrowheads="1"/>
          </p:cNvSpPr>
          <p:nvPr/>
        </p:nvSpPr>
        <p:spPr bwMode="gray">
          <a:xfrm>
            <a:off x="1258888" y="3573463"/>
            <a:ext cx="2452687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>
              <a:solidFill>
                <a:srgbClr val="C00000"/>
              </a:solidFill>
            </a:endParaRPr>
          </a:p>
        </p:txBody>
      </p:sp>
      <p:sp>
        <p:nvSpPr>
          <p:cNvPr id="95255" name="AutoShape 23"/>
          <p:cNvSpPr>
            <a:spLocks noChangeArrowheads="1"/>
          </p:cNvSpPr>
          <p:nvPr/>
        </p:nvSpPr>
        <p:spPr bwMode="gray">
          <a:xfrm>
            <a:off x="3588228" y="3257167"/>
            <a:ext cx="1857375" cy="2844800"/>
          </a:xfrm>
          <a:prstGeom prst="can">
            <a:avLst>
              <a:gd name="adj" fmla="val 27996"/>
            </a:avLst>
          </a:prstGeom>
          <a:gradFill flip="none" rotWithShape="1">
            <a:gsLst>
              <a:gs pos="0">
                <a:srgbClr val="D38F94">
                  <a:shade val="30000"/>
                  <a:satMod val="115000"/>
                </a:srgbClr>
              </a:gs>
              <a:gs pos="50000">
                <a:srgbClr val="D38F94">
                  <a:shade val="67500"/>
                  <a:satMod val="115000"/>
                </a:srgbClr>
              </a:gs>
              <a:gs pos="100000">
                <a:srgbClr val="D38F94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762 657,1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т.ч. в рамках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муниципальных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752 419,4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(98,7%)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latin typeface="Arial" pitchFamily="34" charset="0"/>
            </a:endParaRPr>
          </a:p>
        </p:txBody>
      </p:sp>
      <p:sp>
        <p:nvSpPr>
          <p:cNvPr id="95256" name="AutoShape 24"/>
          <p:cNvSpPr>
            <a:spLocks noChangeArrowheads="1"/>
          </p:cNvSpPr>
          <p:nvPr/>
        </p:nvSpPr>
        <p:spPr bwMode="gray">
          <a:xfrm>
            <a:off x="6429375" y="3716338"/>
            <a:ext cx="1857375" cy="2655887"/>
          </a:xfrm>
          <a:prstGeom prst="can">
            <a:avLst>
              <a:gd name="adj" fmla="val 27556"/>
            </a:avLst>
          </a:prstGeom>
          <a:gradFill flip="none" rotWithShape="1">
            <a:gsLst>
              <a:gs pos="0">
                <a:srgbClr val="D38F94">
                  <a:shade val="30000"/>
                  <a:satMod val="115000"/>
                </a:srgbClr>
              </a:gs>
              <a:gs pos="50000">
                <a:srgbClr val="D38F94">
                  <a:shade val="67500"/>
                  <a:satMod val="115000"/>
                </a:srgbClr>
              </a:gs>
              <a:gs pos="100000">
                <a:srgbClr val="D38F94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768 887,2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т.ч. в рамках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муниципальных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755 248,0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(98,2%)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gray">
          <a:xfrm>
            <a:off x="642938" y="2708275"/>
            <a:ext cx="1912937" cy="3167063"/>
          </a:xfrm>
          <a:prstGeom prst="can">
            <a:avLst>
              <a:gd name="adj" fmla="val 27996"/>
            </a:avLst>
          </a:prstGeom>
          <a:gradFill flip="none" rotWithShape="1">
            <a:gsLst>
              <a:gs pos="0">
                <a:srgbClr val="D38F94">
                  <a:shade val="30000"/>
                  <a:satMod val="115000"/>
                </a:srgbClr>
              </a:gs>
              <a:gs pos="50000">
                <a:srgbClr val="D38F94">
                  <a:shade val="67500"/>
                  <a:satMod val="115000"/>
                </a:srgbClr>
              </a:gs>
              <a:gs pos="100000">
                <a:srgbClr val="D38F94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956 582,6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т.ч. в рамках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муниципальных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953 522,8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(99,7%)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gray">
          <a:xfrm>
            <a:off x="6797767" y="6569075"/>
            <a:ext cx="12223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7" name="AutoShape 12"/>
          <p:cNvSpPr>
            <a:spLocks noChangeArrowheads="1"/>
          </p:cNvSpPr>
          <p:nvPr/>
        </p:nvSpPr>
        <p:spPr bwMode="auto">
          <a:xfrm>
            <a:off x="2574597" y="2990277"/>
            <a:ext cx="1012423" cy="381000"/>
          </a:xfrm>
          <a:prstGeom prst="curvedDownArrow">
            <a:avLst>
              <a:gd name="adj1" fmla="val 48000"/>
              <a:gd name="adj2" fmla="val 66665"/>
              <a:gd name="adj3" fmla="val 33333"/>
            </a:avLst>
          </a:prstGeom>
          <a:gradFill flip="none" rotWithShape="1">
            <a:gsLst>
              <a:gs pos="0">
                <a:srgbClr val="EFB3C3">
                  <a:shade val="30000"/>
                  <a:satMod val="115000"/>
                </a:srgbClr>
              </a:gs>
              <a:gs pos="50000">
                <a:srgbClr val="EFB3C3">
                  <a:shade val="67500"/>
                  <a:satMod val="115000"/>
                </a:srgbClr>
              </a:gs>
              <a:gs pos="100000">
                <a:srgbClr val="EFB3C3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193 925,5</a:t>
            </a:r>
            <a:endParaRPr lang="ru-RU" sz="12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7908" name="AutoShape 13"/>
          <p:cNvSpPr>
            <a:spLocks noChangeArrowheads="1"/>
          </p:cNvSpPr>
          <p:nvPr/>
        </p:nvSpPr>
        <p:spPr bwMode="auto">
          <a:xfrm>
            <a:off x="5502943" y="3397900"/>
            <a:ext cx="1029081" cy="381000"/>
          </a:xfrm>
          <a:prstGeom prst="curvedDownArrow">
            <a:avLst>
              <a:gd name="adj1" fmla="val 48000"/>
              <a:gd name="adj2" fmla="val 96000"/>
              <a:gd name="adj3" fmla="val 33333"/>
            </a:avLst>
          </a:prstGeom>
          <a:gradFill flip="none" rotWithShape="1">
            <a:gsLst>
              <a:gs pos="0">
                <a:srgbClr val="EFB3C3">
                  <a:shade val="30000"/>
                  <a:satMod val="115000"/>
                </a:srgbClr>
              </a:gs>
              <a:gs pos="50000">
                <a:srgbClr val="EFB3C3">
                  <a:shade val="67500"/>
                  <a:satMod val="115000"/>
                </a:srgbClr>
              </a:gs>
              <a:gs pos="100000">
                <a:srgbClr val="EFB3C3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+6 230,1</a:t>
            </a:r>
            <a:endParaRPr lang="ru-RU" sz="12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200" y="145915"/>
            <a:ext cx="8229600" cy="41764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 smtClean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609599" y="145915"/>
            <a:ext cx="8369147" cy="57004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2700" dirty="0" smtClean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762000" y="450715"/>
            <a:ext cx="8229600" cy="41764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2700" dirty="0" smtClean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323850" y="792399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3886222" y="1208551"/>
            <a:ext cx="2362177" cy="1248383"/>
          </a:xfrm>
          <a:prstGeom prst="wedgeRoundRectCallout">
            <a:avLst>
              <a:gd name="adj1" fmla="val -10479"/>
              <a:gd name="adj2" fmla="val 9535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в том числе условно </a:t>
            </a:r>
          </a:p>
          <a:p>
            <a:pPr algn="ctr">
              <a:defRPr/>
            </a:pPr>
            <a:r>
              <a:rPr lang="ru-RU" sz="13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утвержденные расходы </a:t>
            </a:r>
          </a:p>
          <a:p>
            <a:pPr algn="ctr">
              <a:defRPr/>
            </a:pPr>
            <a:r>
              <a:rPr lang="ru-RU" sz="13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5 </a:t>
            </a:r>
            <a:r>
              <a:rPr lang="ru-RU" sz="13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426,3 </a:t>
            </a:r>
            <a:r>
              <a:rPr lang="ru-RU" sz="13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тыс</a:t>
            </a:r>
            <a:r>
              <a:rPr lang="ru-RU" sz="13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. руб</a:t>
            </a:r>
            <a:r>
              <a:rPr lang="ru-RU" sz="13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.</a:t>
            </a:r>
            <a:r>
              <a:rPr lang="ru-RU" sz="13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6532024" y="1492942"/>
            <a:ext cx="2386131" cy="1248383"/>
          </a:xfrm>
          <a:prstGeom prst="wedgeRoundRectCallout">
            <a:avLst>
              <a:gd name="adj1" fmla="val -10479"/>
              <a:gd name="adj2" fmla="val 9670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в том числе условно </a:t>
            </a:r>
          </a:p>
          <a:p>
            <a:pPr algn="ctr">
              <a:defRPr/>
            </a:pPr>
            <a:r>
              <a:rPr lang="ru-RU" sz="13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утвержденные расходы </a:t>
            </a:r>
          </a:p>
          <a:p>
            <a:pPr algn="ctr">
              <a:defRPr/>
            </a:pPr>
            <a:r>
              <a:rPr lang="ru-RU" sz="13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11 184,5 тыс. руб</a:t>
            </a:r>
            <a:r>
              <a:rPr lang="ru-RU" sz="13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.</a:t>
            </a:r>
            <a:r>
              <a:rPr lang="ru-RU" sz="13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" y="53116"/>
            <a:ext cx="9144000" cy="81524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C00000"/>
                </a:solidFill>
                <a:latin typeface="Bookman Old Style" pitchFamily="18" charset="0"/>
              </a:rPr>
              <a:t>  </a:t>
            </a:r>
          </a:p>
          <a:p>
            <a:r>
              <a:rPr lang="ru-RU" sz="22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Расходы бюджета на 2018 год </a:t>
            </a:r>
          </a:p>
          <a:p>
            <a:r>
              <a:rPr lang="ru-RU" sz="22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и плановый период 2019 и 2020 годов</a:t>
            </a:r>
            <a:r>
              <a:rPr lang="ru-RU" sz="25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/>
            </a:r>
            <a:br>
              <a:rPr lang="ru-RU" sz="25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</a:br>
            <a:endParaRPr lang="ru-RU" sz="2500" dirty="0" smtClean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70333" y="1146025"/>
            <a:ext cx="2686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Программные расходы</a:t>
            </a:r>
          </a:p>
          <a:p>
            <a:pPr algn="ctr"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21255" y="1755442"/>
            <a:ext cx="2714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Непрограммные расходы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92708" y="1561898"/>
            <a:ext cx="182880" cy="17068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87787" y="1856636"/>
            <a:ext cx="182880" cy="17068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10065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91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52131482"/>
              </p:ext>
            </p:extLst>
          </p:nvPr>
        </p:nvGraphicFramePr>
        <p:xfrm>
          <a:off x="235854" y="928165"/>
          <a:ext cx="8686798" cy="5845982"/>
        </p:xfrm>
        <a:graphic>
          <a:graphicData uri="http://schemas.openxmlformats.org/drawingml/2006/table">
            <a:tbl>
              <a:tblPr bandRow="1">
                <a:tableStyleId>{22838BEF-8BB2-4498-84A7-C5851F593DF1}</a:tableStyleId>
              </a:tblPr>
              <a:tblGrid>
                <a:gridCol w="787568"/>
                <a:gridCol w="4408274"/>
                <a:gridCol w="1217776"/>
                <a:gridCol w="1136590"/>
                <a:gridCol w="1136590"/>
              </a:tblGrid>
              <a:tr h="35506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Наименование 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год,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год,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год,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337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1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ОБЩЕГОСУДАРСТВЕННЫЕ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ВОПРОСЫ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75 849,4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65 679,5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62 014,5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94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0200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НАЦИОНАЛЬНАЯ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ОБОРОНА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68,3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68,3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68,3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43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НАЦИОНАЛЬНАЯ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БЕЗОПАСНОСТЬ И </a:t>
                      </a:r>
                      <a:endParaRPr lang="ru-RU" sz="120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ПРАВООХРАНИТЕЛЬНАЯ ДЕЯТЕЛЬНОСТЬ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3 551,0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2 786,5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2 694,5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31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12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НАЦИОНАЛЬНАЯ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ЭКОНОМИКА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1 243,9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1 174,0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1 176,3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1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ЖИЛИЩНО-КОММУНАЛЬНОЕ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ХОЗЯЙСТВО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5 725,5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4 606,3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4 500,4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95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0600</a:t>
                      </a:r>
                      <a:endParaRPr lang="ru-RU" sz="12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ОХРАНА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ОКРУЖАЮЩЕЙ СРЕДЫ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145 324,5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1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ОБРАЗОВАНИЕ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586 089,2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570 212,2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575 240,5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329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КУЛЬТУРА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 КИНЕМАТОГРАФИЯ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28 520,4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19 421,4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18 726,7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1250">
                <a:tc>
                  <a:txBody>
                    <a:bodyPr/>
                    <a:lstStyle/>
                    <a:p>
                      <a:pPr marL="0" algn="ctr" defTabSz="914400" rtl="0" fontAlgn="t" latinLnBrk="0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0900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fontAlgn="t" latinLnBrk="0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ru-RU" sz="1200" u="none" strike="noStrike" kern="1200" cap="all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Здравоохранение</a:t>
                      </a:r>
                      <a:endParaRPr lang="ru-RU" sz="1200" u="none" strike="noStrike" kern="1200" cap="all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31250">
                <a:tc>
                  <a:txBody>
                    <a:bodyPr/>
                    <a:lstStyle/>
                    <a:p>
                      <a:pPr marL="0" algn="ctr" defTabSz="914400" rtl="0" fontAlgn="t" latinLnBrk="0"/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fontAlgn="t" latinLnBrk="0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СОЦИАЛЬНАЯ </a:t>
                      </a:r>
                      <a:r>
                        <a:rPr lang="ru-RU" sz="12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ПОЛИТИКА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33 767,1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33 799,1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33 799,1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1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ФИЗИЧЕСКАЯ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 И СПОРТ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3 922,8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410,4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30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12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СРЕДСТВА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МАССОВОЙ ИНФОРМАЦИИ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43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ОБСЛУЖИВАНИЕ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ГОСУДАРСТВЕННОГО И  </a:t>
                      </a:r>
                      <a:endParaRPr lang="ru-RU" sz="120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МУНИЦИПАЛЬНОГО ДОЛГА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39,1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43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ОБЩЕГО ХАРАКТЕРА   </a:t>
                      </a:r>
                    </a:p>
                    <a:p>
                      <a:pPr lvl="0" algn="l" fontAlgn="t"/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БЮДЖЕТАМ БЮДЖЕТНОЙ СИСТЕМЫ РФ</a:t>
                      </a:r>
                      <a:endParaRPr lang="ru-RU" sz="12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69 411,4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55 998,7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56 033,4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534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endParaRPr lang="ru-RU" sz="1200" b="1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956 582,6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757 230,8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757 702,7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507" y="152400"/>
            <a:ext cx="9129493" cy="7757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2473" y="204282"/>
            <a:ext cx="8929991" cy="7782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200" b="1" dirty="0" smtClean="0">
                <a:solidFill>
                  <a:srgbClr val="C00000"/>
                </a:solidFill>
                <a:latin typeface="Bookman Old Style" pitchFamily="18" charset="0"/>
              </a:rPr>
              <a:t>  </a:t>
            </a:r>
            <a:r>
              <a:rPr lang="ru-RU" sz="22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Расходы бюджета по разделам на 2018 год и плановый период 2019-2020 годов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</a:br>
            <a:endParaRPr lang="ru-RU" sz="2800" b="1" dirty="0" smtClean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9" name="Line 26"/>
          <p:cNvSpPr>
            <a:spLocks noChangeShapeType="1"/>
          </p:cNvSpPr>
          <p:nvPr/>
        </p:nvSpPr>
        <p:spPr bwMode="auto">
          <a:xfrm>
            <a:off x="361218" y="788076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591132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02019" y="499287"/>
          <a:ext cx="8761228" cy="6231122"/>
        </p:xfrm>
        <a:graphic>
          <a:graphicData uri="http://schemas.openxmlformats.org/drawingml/2006/table">
            <a:tbl>
              <a:tblPr/>
              <a:tblGrid>
                <a:gridCol w="425303"/>
                <a:gridCol w="5061097"/>
                <a:gridCol w="1158949"/>
                <a:gridCol w="1052623"/>
                <a:gridCol w="1063256"/>
              </a:tblGrid>
              <a:tr h="36023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2018 год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2019 год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2020 год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6972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Муниципальная программа «Развитие образования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Черемховского района» на 2018-2023 годы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595 375,6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580 563,1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579 661,7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166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Муниципальная программа «</a:t>
                      </a:r>
                      <a:r>
                        <a:rPr kumimoji="0" lang="ru-RU" sz="13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Жилищно-коммунальный комплекс и развитие инфраструктуры в  Черемховском районном муниципальном образовании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»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на 2018-2023 годы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168 864,1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19 090,9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24 802,9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</a:tr>
              <a:tr h="57985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Муниципальная программа «</a:t>
                      </a:r>
                      <a:r>
                        <a:rPr kumimoji="0" lang="ru-RU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Безопасность жизнедеятельности в Черемховском районном муниципальном образовании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»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 2018-2023 годы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3 880,8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3 138,9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3 041,1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286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Муниципальная программа «</a:t>
                      </a:r>
                      <a:r>
                        <a:rPr kumimoji="0" lang="ru-RU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Сохранение и развитие культуры в Черемховском районном муниципальном образовании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»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 2018-2023 годы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33 499,2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23 157,3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22 541,8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</a:tr>
              <a:tr h="58422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Муниципальная программа «</a:t>
                      </a:r>
                      <a:r>
                        <a:rPr kumimoji="0" lang="ru-RU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Муниципальное управление в Черемховском районном муниципальном образовании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»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 2018-2023 годы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35 989,4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30 936,8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30 517,4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523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Муниципальная программа «</a:t>
                      </a:r>
                      <a:r>
                        <a:rPr kumimoji="0" lang="ru-RU" sz="1300" b="1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Управление муниципальными финансами Черемховского районного муниципального образования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»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на 2018-2023 годы 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92 833,9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75 510,4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75 022,1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</a:tr>
              <a:tr h="5416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«</a:t>
                      </a:r>
                      <a:r>
                        <a:rPr kumimoji="0" lang="ru-RU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Здоровье населения в Черемховском районном муниципальном образовании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»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 2018-2023 годы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8479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«</a:t>
                      </a:r>
                      <a:r>
                        <a:rPr kumimoji="0" lang="ru-RU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Управление муниципальным имуществом Черемховского районного муниципального образования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»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на 2018-2023 годы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21 819,7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18 628,0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18 249,9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</a:tr>
              <a:tr h="4926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Муниципальная программа 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«</a:t>
                      </a:r>
                      <a:r>
                        <a:rPr kumimoji="0" lang="ru-RU" sz="1300" b="1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Социальная поддержка населения Черемховского районного муниципального образования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»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 2018-2023 годы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213,0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315,0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332,2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997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Муниципальная программа 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«</a:t>
                      </a:r>
                      <a:r>
                        <a:rPr kumimoji="0" lang="ru-RU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Молодежная политика и спорт в Черемховском районном муниципальном образовании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pitchFamily="34" charset="0"/>
                        </a:rPr>
                        <a:t>»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 2018-2023 годы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977,0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1 009,0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1 009,0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72473" y="0"/>
            <a:ext cx="8929991" cy="389106"/>
          </a:xfrm>
          <a:prstGeom prst="rect">
            <a:avLst/>
          </a:prstGeom>
        </p:spPr>
        <p:txBody>
          <a:bodyPr vert="horz" anchor="ctr">
            <a:normAutofit fontScale="97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 smtClean="0">
                <a:solidFill>
                  <a:srgbClr val="C00000"/>
                </a:solidFill>
                <a:latin typeface="Bookman Old Style" pitchFamily="18" charset="0"/>
              </a:rPr>
              <a:t>  </a:t>
            </a:r>
            <a:r>
              <a:rPr lang="ru-RU" sz="22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Муниципальные программы</a:t>
            </a:r>
          </a:p>
        </p:txBody>
      </p:sp>
      <p:sp>
        <p:nvSpPr>
          <p:cNvPr id="6" name="Line 26"/>
          <p:cNvSpPr>
            <a:spLocks noChangeShapeType="1"/>
          </p:cNvSpPr>
          <p:nvPr/>
        </p:nvSpPr>
        <p:spPr bwMode="auto">
          <a:xfrm>
            <a:off x="361218" y="389106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34922" y="188913"/>
            <a:ext cx="8246017" cy="435927"/>
          </a:xfrm>
        </p:spPr>
        <p:txBody>
          <a:bodyPr>
            <a:noAutofit/>
          </a:bodyPr>
          <a:lstStyle/>
          <a:p>
            <a:pPr eaLnBrk="1" hangingPunct="1"/>
            <a:r>
              <a:rPr lang="ru-RU" sz="33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Что такое бюджет?</a:t>
            </a:r>
          </a:p>
        </p:txBody>
      </p:sp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5CB7460-2AC8-44CE-87C1-826E974469F6}" type="slidenum">
              <a:rPr lang="ru-RU" smtClean="0"/>
              <a:pPr eaLnBrk="1" hangingPunct="1"/>
              <a:t>2</a:t>
            </a:fld>
            <a:endParaRPr lang="ru-RU" dirty="0" smtClean="0"/>
          </a:p>
        </p:txBody>
      </p:sp>
      <p:sp>
        <p:nvSpPr>
          <p:cNvPr id="6157" name="Line 22"/>
          <p:cNvSpPr>
            <a:spLocks noChangeShapeType="1"/>
          </p:cNvSpPr>
          <p:nvPr/>
        </p:nvSpPr>
        <p:spPr bwMode="auto">
          <a:xfrm>
            <a:off x="323851" y="765175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6553" y="1223697"/>
            <a:ext cx="2620981" cy="19622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поступающие в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денежные средства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юридических и физических лиц, административные платежи и сборы, безвозмездные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поступления)</a:t>
            </a:r>
            <a:endParaRPr lang="ru-RU" sz="1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42434" y="1223697"/>
            <a:ext cx="2723744" cy="22851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социальные выплаты населению,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учреждений (образование, культура, физическая культура и спорт и другие), капитальное строительство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другие)</a:t>
            </a:r>
            <a:endParaRPr lang="ru-RU" sz="1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76349" y="996061"/>
            <a:ext cx="2945070" cy="22851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5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5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старонормандского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bougette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6553" y="996061"/>
            <a:ext cx="2620981" cy="519467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076350" y="963964"/>
            <a:ext cx="2945069" cy="51946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342434" y="1032983"/>
            <a:ext cx="2723744" cy="482544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Eva\Desktop\3d-white-man-laptop-sitting-coins-287941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86" t="5104" b="7709"/>
          <a:stretch/>
        </p:blipFill>
        <p:spPr bwMode="auto">
          <a:xfrm>
            <a:off x="5191566" y="3686782"/>
            <a:ext cx="3904739" cy="319165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альтернативный процесс 13"/>
          <p:cNvSpPr/>
          <p:nvPr/>
        </p:nvSpPr>
        <p:spPr>
          <a:xfrm>
            <a:off x="725971" y="3337178"/>
            <a:ext cx="3643338" cy="39713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– Расходы = Дефицит (Профицит)</a:t>
            </a:r>
          </a:p>
          <a:p>
            <a:pPr algn="ctr">
              <a:defRPr/>
            </a:pP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Группа 14"/>
          <p:cNvGrpSpPr>
            <a:grpSpLocks/>
          </p:cNvGrpSpPr>
          <p:nvPr/>
        </p:nvGrpSpPr>
        <p:grpSpPr bwMode="auto">
          <a:xfrm>
            <a:off x="43929" y="3706365"/>
            <a:ext cx="2371725" cy="1439019"/>
            <a:chOff x="200413" y="3003265"/>
            <a:chExt cx="2371323" cy="1783057"/>
          </a:xfrm>
        </p:grpSpPr>
        <p:grpSp>
          <p:nvGrpSpPr>
            <p:cNvPr id="16" name="Группа 15"/>
            <p:cNvGrpSpPr>
              <a:grpSpLocks/>
            </p:cNvGrpSpPr>
            <p:nvPr/>
          </p:nvGrpSpPr>
          <p:grpSpPr bwMode="auto">
            <a:xfrm>
              <a:off x="200413" y="3286124"/>
              <a:ext cx="2371323" cy="1500198"/>
              <a:chOff x="110443" y="2500306"/>
              <a:chExt cx="2371323" cy="1500198"/>
            </a:xfrm>
          </p:grpSpPr>
          <p:sp>
            <p:nvSpPr>
              <p:cNvPr id="21" name="Блок-схема: извлечение 20"/>
              <p:cNvSpPr/>
              <p:nvPr/>
            </p:nvSpPr>
            <p:spPr>
              <a:xfrm>
                <a:off x="1071538" y="3500438"/>
                <a:ext cx="357190" cy="500066"/>
              </a:xfrm>
              <a:prstGeom prst="flowChartExtract">
                <a:avLst/>
              </a:prstGeom>
              <a:solidFill>
                <a:srgbClr val="E0C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s-E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2" name="Минус 21"/>
              <p:cNvSpPr/>
              <p:nvPr/>
            </p:nvSpPr>
            <p:spPr>
              <a:xfrm rot="234532">
                <a:off x="110443" y="3223576"/>
                <a:ext cx="2371323" cy="428628"/>
              </a:xfrm>
              <a:prstGeom prst="mathMinus">
                <a:avLst/>
              </a:prstGeom>
              <a:solidFill>
                <a:srgbClr val="E0C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s-E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5" name="Группа 24"/>
              <p:cNvGrpSpPr>
                <a:grpSpLocks/>
              </p:cNvGrpSpPr>
              <p:nvPr/>
            </p:nvGrpSpPr>
            <p:grpSpPr bwMode="auto">
              <a:xfrm>
                <a:off x="500034" y="2728290"/>
                <a:ext cx="578088" cy="615602"/>
                <a:chOff x="500034" y="2728290"/>
                <a:chExt cx="578088" cy="615602"/>
              </a:xfrm>
            </p:grpSpPr>
            <p:sp>
              <p:nvSpPr>
                <p:cNvPr id="30" name="Скругленный прямоугольник 29"/>
                <p:cNvSpPr/>
                <p:nvPr/>
              </p:nvSpPr>
              <p:spPr>
                <a:xfrm rot="166529">
                  <a:off x="500034" y="3058140"/>
                  <a:ext cx="571504" cy="28575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s-E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1" name="Скругленный прямоугольник 30"/>
                <p:cNvSpPr/>
                <p:nvPr/>
              </p:nvSpPr>
              <p:spPr>
                <a:xfrm rot="166529">
                  <a:off x="506618" y="2728290"/>
                  <a:ext cx="571504" cy="28575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s-E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26" name="Группа 25"/>
              <p:cNvGrpSpPr>
                <a:grpSpLocks/>
              </p:cNvGrpSpPr>
              <p:nvPr/>
            </p:nvGrpSpPr>
            <p:grpSpPr bwMode="auto">
              <a:xfrm>
                <a:off x="1571604" y="2500306"/>
                <a:ext cx="571505" cy="928693"/>
                <a:chOff x="1649624" y="2513976"/>
                <a:chExt cx="571505" cy="928693"/>
              </a:xfrm>
            </p:grpSpPr>
            <p:sp>
              <p:nvSpPr>
                <p:cNvPr id="27" name="Скругленный прямоугольник 26"/>
                <p:cNvSpPr/>
                <p:nvPr/>
              </p:nvSpPr>
              <p:spPr>
                <a:xfrm rot="166529">
                  <a:off x="1649624" y="3156917"/>
                  <a:ext cx="571504" cy="28575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s-E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8" name="Скругленный прямоугольник 27"/>
                <p:cNvSpPr/>
                <p:nvPr/>
              </p:nvSpPr>
              <p:spPr>
                <a:xfrm rot="166529">
                  <a:off x="1649625" y="2843826"/>
                  <a:ext cx="571504" cy="28575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s-E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Скругленный прямоугольник 28"/>
                <p:cNvSpPr/>
                <p:nvPr/>
              </p:nvSpPr>
              <p:spPr>
                <a:xfrm rot="166529">
                  <a:off x="1649625" y="2513976"/>
                  <a:ext cx="571504" cy="28575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s-E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  <p:sp>
          <p:nvSpPr>
            <p:cNvPr id="18" name="TextBox 34"/>
            <p:cNvSpPr txBox="1">
              <a:spLocks noChangeArrowheads="1"/>
            </p:cNvSpPr>
            <p:nvPr/>
          </p:nvSpPr>
          <p:spPr bwMode="auto">
            <a:xfrm rot="168766">
              <a:off x="571472" y="3224772"/>
              <a:ext cx="7858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Доходы</a:t>
              </a:r>
            </a:p>
          </p:txBody>
        </p:sp>
        <p:sp>
          <p:nvSpPr>
            <p:cNvPr id="19" name="TextBox 35"/>
            <p:cNvSpPr txBox="1">
              <a:spLocks noChangeArrowheads="1"/>
            </p:cNvSpPr>
            <p:nvPr/>
          </p:nvSpPr>
          <p:spPr bwMode="auto">
            <a:xfrm rot="172549">
              <a:off x="1628086" y="3003265"/>
              <a:ext cx="7858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Расходы</a:t>
              </a:r>
            </a:p>
          </p:txBody>
        </p:sp>
      </p:grpSp>
      <p:grpSp>
        <p:nvGrpSpPr>
          <p:cNvPr id="32" name="Группа 31"/>
          <p:cNvGrpSpPr>
            <a:grpSpLocks/>
          </p:cNvGrpSpPr>
          <p:nvPr/>
        </p:nvGrpSpPr>
        <p:grpSpPr bwMode="auto">
          <a:xfrm>
            <a:off x="2424529" y="3734313"/>
            <a:ext cx="2371724" cy="1418017"/>
            <a:chOff x="3658991" y="2942295"/>
            <a:chExt cx="2371323" cy="1844027"/>
          </a:xfrm>
        </p:grpSpPr>
        <p:grpSp>
          <p:nvGrpSpPr>
            <p:cNvPr id="33" name="Группа 32"/>
            <p:cNvGrpSpPr>
              <a:grpSpLocks/>
            </p:cNvGrpSpPr>
            <p:nvPr/>
          </p:nvGrpSpPr>
          <p:grpSpPr bwMode="auto">
            <a:xfrm>
              <a:off x="3658991" y="3248404"/>
              <a:ext cx="2371323" cy="1537918"/>
              <a:chOff x="3658991" y="2462586"/>
              <a:chExt cx="2371323" cy="1537918"/>
            </a:xfrm>
          </p:grpSpPr>
          <p:sp>
            <p:nvSpPr>
              <p:cNvPr id="36" name="Блок-схема: извлечение 35"/>
              <p:cNvSpPr/>
              <p:nvPr/>
            </p:nvSpPr>
            <p:spPr>
              <a:xfrm>
                <a:off x="4714876" y="3500438"/>
                <a:ext cx="357190" cy="500066"/>
              </a:xfrm>
              <a:prstGeom prst="flowChartExtract">
                <a:avLst/>
              </a:prstGeom>
              <a:solidFill>
                <a:srgbClr val="E0C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s-E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7" name="Минус 36"/>
              <p:cNvSpPr/>
              <p:nvPr/>
            </p:nvSpPr>
            <p:spPr>
              <a:xfrm rot="21248405">
                <a:off x="3658991" y="3191743"/>
                <a:ext cx="2371323" cy="428628"/>
              </a:xfrm>
              <a:prstGeom prst="mathMinus">
                <a:avLst/>
              </a:prstGeom>
              <a:solidFill>
                <a:srgbClr val="E0C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s-E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38" name="Группа 37"/>
              <p:cNvGrpSpPr>
                <a:grpSpLocks/>
              </p:cNvGrpSpPr>
              <p:nvPr/>
            </p:nvGrpSpPr>
            <p:grpSpPr bwMode="auto">
              <a:xfrm rot="-528523">
                <a:off x="5115793" y="2629889"/>
                <a:ext cx="578088" cy="615602"/>
                <a:chOff x="500034" y="2728290"/>
                <a:chExt cx="578088" cy="615602"/>
              </a:xfrm>
            </p:grpSpPr>
            <p:sp>
              <p:nvSpPr>
                <p:cNvPr id="43" name="Скругленный прямоугольник 42"/>
                <p:cNvSpPr/>
                <p:nvPr/>
              </p:nvSpPr>
              <p:spPr>
                <a:xfrm rot="166529">
                  <a:off x="500034" y="3058140"/>
                  <a:ext cx="571504" cy="28575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s-E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" name="Скругленный прямоугольник 43"/>
                <p:cNvSpPr/>
                <p:nvPr/>
              </p:nvSpPr>
              <p:spPr>
                <a:xfrm rot="166529">
                  <a:off x="506618" y="2728290"/>
                  <a:ext cx="571504" cy="28575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s-E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39" name="Группа 38"/>
              <p:cNvGrpSpPr>
                <a:grpSpLocks/>
              </p:cNvGrpSpPr>
              <p:nvPr/>
            </p:nvGrpSpPr>
            <p:grpSpPr bwMode="auto">
              <a:xfrm rot="-519065">
                <a:off x="3857619" y="2462586"/>
                <a:ext cx="571781" cy="928693"/>
                <a:chOff x="1649624" y="2513976"/>
                <a:chExt cx="571781" cy="928693"/>
              </a:xfrm>
            </p:grpSpPr>
            <p:sp>
              <p:nvSpPr>
                <p:cNvPr id="40" name="Скругленный прямоугольник 39"/>
                <p:cNvSpPr/>
                <p:nvPr/>
              </p:nvSpPr>
              <p:spPr>
                <a:xfrm rot="166529">
                  <a:off x="1649624" y="3156917"/>
                  <a:ext cx="571504" cy="28575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s-E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" name="Скругленный прямоугольник 40"/>
                <p:cNvSpPr/>
                <p:nvPr/>
              </p:nvSpPr>
              <p:spPr>
                <a:xfrm rot="166529">
                  <a:off x="1649901" y="2843834"/>
                  <a:ext cx="571504" cy="270909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s-E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2" name="Скругленный прямоугольник 41"/>
                <p:cNvSpPr/>
                <p:nvPr/>
              </p:nvSpPr>
              <p:spPr>
                <a:xfrm rot="166529">
                  <a:off x="1649625" y="2513976"/>
                  <a:ext cx="571504" cy="28575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s-E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  <p:sp>
          <p:nvSpPr>
            <p:cNvPr id="34" name="TextBox 36"/>
            <p:cNvSpPr txBox="1">
              <a:spLocks noChangeArrowheads="1"/>
            </p:cNvSpPr>
            <p:nvPr/>
          </p:nvSpPr>
          <p:spPr bwMode="auto">
            <a:xfrm rot="21335945">
              <a:off x="3705865" y="2942295"/>
              <a:ext cx="7858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Доходы</a:t>
              </a:r>
            </a:p>
          </p:txBody>
        </p:sp>
        <p:sp>
          <p:nvSpPr>
            <p:cNvPr id="35" name="TextBox 37"/>
            <p:cNvSpPr txBox="1">
              <a:spLocks noChangeArrowheads="1"/>
            </p:cNvSpPr>
            <p:nvPr/>
          </p:nvSpPr>
          <p:spPr bwMode="auto">
            <a:xfrm rot="21387385">
              <a:off x="5009995" y="3103225"/>
              <a:ext cx="7858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Расходы</a:t>
              </a: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2612588" y="6429374"/>
            <a:ext cx="187423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ПРОФИЦИТ</a:t>
            </a:r>
          </a:p>
        </p:txBody>
      </p:sp>
      <p:grpSp>
        <p:nvGrpSpPr>
          <p:cNvPr id="48" name="Группа 47"/>
          <p:cNvGrpSpPr>
            <a:grpSpLocks/>
          </p:cNvGrpSpPr>
          <p:nvPr/>
        </p:nvGrpSpPr>
        <p:grpSpPr bwMode="auto">
          <a:xfrm>
            <a:off x="2533353" y="5214937"/>
            <a:ext cx="2450838" cy="1643063"/>
            <a:chOff x="3978533" y="4857761"/>
            <a:chExt cx="2450855" cy="1643094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3978533" y="4857761"/>
              <a:ext cx="2273546" cy="1214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1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 превышении доходов над </a:t>
              </a: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расходами принимается </a:t>
              </a:r>
              <a:r>
                <a:rPr lang="ru-RU" sz="1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решение как их использовать</a:t>
              </a:r>
            </a:p>
          </p:txBody>
        </p:sp>
        <p:grpSp>
          <p:nvGrpSpPr>
            <p:cNvPr id="50" name="Группа 49"/>
            <p:cNvGrpSpPr>
              <a:grpSpLocks/>
            </p:cNvGrpSpPr>
            <p:nvPr/>
          </p:nvGrpSpPr>
          <p:grpSpPr bwMode="auto">
            <a:xfrm>
              <a:off x="5857884" y="6000789"/>
              <a:ext cx="571504" cy="500066"/>
              <a:chOff x="5857884" y="6000789"/>
              <a:chExt cx="571504" cy="500066"/>
            </a:xfrm>
          </p:grpSpPr>
          <p:sp>
            <p:nvSpPr>
              <p:cNvPr id="51" name="Овал 50"/>
              <p:cNvSpPr/>
              <p:nvPr/>
            </p:nvSpPr>
            <p:spPr>
              <a:xfrm>
                <a:off x="5857884" y="6000789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s-E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Плюс 51"/>
              <p:cNvSpPr/>
              <p:nvPr/>
            </p:nvSpPr>
            <p:spPr>
              <a:xfrm>
                <a:off x="5929321" y="6072221"/>
                <a:ext cx="428628" cy="357194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s-E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Скругленный прямоугольник 53"/>
          <p:cNvSpPr/>
          <p:nvPr/>
        </p:nvSpPr>
        <p:spPr>
          <a:xfrm>
            <a:off x="38595" y="5203705"/>
            <a:ext cx="2361014" cy="11998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превышении расходов над доходами принимается решение об источниках покрытия дефицита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396601" y="6429374"/>
            <a:ext cx="164500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ДЕФИЦИТ</a:t>
            </a:r>
          </a:p>
        </p:txBody>
      </p:sp>
      <p:sp>
        <p:nvSpPr>
          <p:cNvPr id="56" name="Овал 55"/>
          <p:cNvSpPr/>
          <p:nvPr/>
        </p:nvSpPr>
        <p:spPr>
          <a:xfrm>
            <a:off x="2027729" y="6286496"/>
            <a:ext cx="571504" cy="50006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57" name="Минус 56"/>
          <p:cNvSpPr/>
          <p:nvPr/>
        </p:nvSpPr>
        <p:spPr>
          <a:xfrm>
            <a:off x="2116630" y="6429374"/>
            <a:ext cx="428625" cy="214313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97246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31494" y="3574261"/>
            <a:ext cx="2711700" cy="1594235"/>
          </a:xfrm>
          <a:prstGeom prst="roundRect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/>
            <a:endParaRPr lang="ru-RU" sz="1500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/>
            <a:endParaRPr lang="ru-RU" sz="15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/>
            <a:endParaRPr lang="ru-RU" sz="1500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</a:rPr>
              <a:t>Повышение эффективности дошкольного,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общего образования;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sz="15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</a:rPr>
              <a:t>Развитие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</a:rPr>
              <a:t>системы дополнительного образования</a:t>
            </a:r>
          </a:p>
          <a:p>
            <a:pPr algn="ctr"/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08417" y="3609491"/>
            <a:ext cx="2889670" cy="1221771"/>
          </a:xfrm>
          <a:prstGeom prst="roundRect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управление в сфере образования; Профилактика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суицидальных попыток среди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несовершеннолетних</a:t>
            </a:r>
          </a:p>
          <a:p>
            <a:pPr algn="ctr"/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9609" y="2196156"/>
            <a:ext cx="2573477" cy="1140825"/>
          </a:xfrm>
          <a:prstGeom prst="rect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"Развитие дошкольного, общего и дополнительного образования" на 2018-2023 годы</a:t>
            </a:r>
          </a:p>
        </p:txBody>
      </p:sp>
      <p:sp>
        <p:nvSpPr>
          <p:cNvPr id="42" name="Пятиугольник 41"/>
          <p:cNvSpPr/>
          <p:nvPr/>
        </p:nvSpPr>
        <p:spPr>
          <a:xfrm>
            <a:off x="329609" y="1238366"/>
            <a:ext cx="6276464" cy="797442"/>
          </a:xfrm>
          <a:prstGeom prst="homePlate">
            <a:avLst/>
          </a:prstGeom>
          <a:solidFill>
            <a:srgbClr val="73E8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всех необходимых условий по достижению качественного образования, соответствующего требованиям современного общества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112999" y="2214818"/>
            <a:ext cx="3090694" cy="11624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"Обеспечение реализации муниципальной программы и прочие мероприятия в области образования" на 2018 – 2023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1512887" y="3336981"/>
            <a:ext cx="206920" cy="209189"/>
          </a:xfrm>
          <a:prstGeom prst="downArrow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>
            <a:off x="4549792" y="3400302"/>
            <a:ext cx="196869" cy="175105"/>
          </a:xfrm>
          <a:prstGeom prst="down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Eva\Downloads\large-27012.jp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4" y="5149541"/>
            <a:ext cx="2662177" cy="170845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va\Downloads\img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519" y="4890489"/>
            <a:ext cx="2804734" cy="19266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va\Downloads\img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13" y="2948474"/>
            <a:ext cx="2984888" cy="1996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Eva\Downloads\imag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693" y="4929297"/>
            <a:ext cx="2865662" cy="184898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361218" y="1050723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Заголовок 6"/>
          <p:cNvSpPr txBox="1">
            <a:spLocks/>
          </p:cNvSpPr>
          <p:nvPr/>
        </p:nvSpPr>
        <p:spPr>
          <a:xfrm>
            <a:off x="502686" y="75816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Развитие образования в Черемховском районном муниципальном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8" name="Выноска со стрелкой вниз 17"/>
          <p:cNvSpPr/>
          <p:nvPr/>
        </p:nvSpPr>
        <p:spPr>
          <a:xfrm>
            <a:off x="6606283" y="1253447"/>
            <a:ext cx="2537717" cy="1889448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595 375,6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580 563,1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579 661,7 тыс. руб.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va\Desktop\prot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097" y="2715754"/>
            <a:ext cx="2231131" cy="16775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va\Desktop\pozbezz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86" y="3950686"/>
            <a:ext cx="2300706" cy="13303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8069" y="5509789"/>
            <a:ext cx="1797617" cy="134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9153" y="3148351"/>
            <a:ext cx="1833602" cy="168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68604"/>
            <a:ext cx="1603746" cy="106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8476" y="2692178"/>
            <a:ext cx="1700697" cy="157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7" name="Picture 3" descr="C:\Users\Eva\Desktop\1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1074"/>
            <a:ext cx="2597650" cy="17369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422158" y="2899559"/>
            <a:ext cx="2755183" cy="968226"/>
          </a:xfrm>
          <a:prstGeom prst="wedgeRoundRectCallout">
            <a:avLst>
              <a:gd name="adj1" fmla="val -32762"/>
              <a:gd name="adj2" fmla="val 81083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противопожарных мероприятий в помещениях образовательных организаций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361218" y="1050723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361218" y="1641807"/>
            <a:ext cx="3511229" cy="942274"/>
          </a:xfrm>
          <a:prstGeom prst="wedgeRoundRectCallout">
            <a:avLst>
              <a:gd name="adj1" fmla="val -18157"/>
              <a:gd name="adj2" fmla="val 73434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муниципальных образовательных организаций дошкольного, общего и дополнительного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517167" y="5295449"/>
            <a:ext cx="3154167" cy="1562551"/>
          </a:xfrm>
          <a:prstGeom prst="wedgeRoundRectCallout">
            <a:avLst>
              <a:gd name="adj1" fmla="val -53733"/>
              <a:gd name="adj2" fmla="val 7793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условий безопасности 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школьных </a:t>
            </a: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перевозок для 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обеспечения </a:t>
            </a: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доступа к </a:t>
            </a:r>
            <a:endParaRPr lang="ru-RU" sz="135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качественному образованию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в том числе приобретение школьных                автобусов в СОШ с. Узкий Луг и СОШ с. Бельск в сумме 185,0 </a:t>
            </a:r>
            <a:r>
              <a:rPr lang="ru-RU" sz="12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руб.)</a:t>
            </a:r>
          </a:p>
          <a:p>
            <a:pPr algn="ctr"/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5803019" y="4377690"/>
            <a:ext cx="3014276" cy="1115233"/>
          </a:xfrm>
          <a:prstGeom prst="wedgeRoundRectCallout">
            <a:avLst>
              <a:gd name="adj1" fmla="val -2888"/>
              <a:gd name="adj2" fmla="val 64810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санитарно-эпидемиологических мероприятий на территории образовательных организаций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9401" y="5587634"/>
            <a:ext cx="1904599" cy="127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Овал 4"/>
          <p:cNvSpPr/>
          <p:nvPr/>
        </p:nvSpPr>
        <p:spPr>
          <a:xfrm>
            <a:off x="2558623" y="2368295"/>
            <a:ext cx="1172696" cy="56427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85 382,9 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914494" y="3724727"/>
            <a:ext cx="1172696" cy="56427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2 500,0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299095" y="5593851"/>
            <a:ext cx="1183844" cy="48845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8 047,0 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830661" y="5174603"/>
            <a:ext cx="1172696" cy="56427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304,9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4364201" y="1492375"/>
            <a:ext cx="4493318" cy="1241138"/>
          </a:xfrm>
          <a:prstGeom prst="wedgeRoundRectCallout">
            <a:avLst>
              <a:gd name="adj1" fmla="val -1495"/>
              <a:gd name="adj2" fmla="val 65982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государственных гарантий реализации прав на получение общедоступного и бесплатного дошкольного, начального общего, основного общего, среднего общего образования в муниципальных образовательных организациях</a:t>
            </a:r>
          </a:p>
        </p:txBody>
      </p:sp>
      <p:sp>
        <p:nvSpPr>
          <p:cNvPr id="27" name="Овал 26"/>
          <p:cNvSpPr/>
          <p:nvPr/>
        </p:nvSpPr>
        <p:spPr>
          <a:xfrm>
            <a:off x="7883870" y="2451378"/>
            <a:ext cx="1260130" cy="56427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468 607,1 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6450" y="1091820"/>
            <a:ext cx="781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Основные </a:t>
            </a:r>
            <a:r>
              <a:rPr lang="ru-RU" sz="1600" b="1" i="1" dirty="0" smtClean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мероприятия муниципальной программы в 2018 году</a:t>
            </a:r>
            <a:endParaRPr lang="ru-RU" sz="1600" i="1" dirty="0">
              <a:solidFill>
                <a:srgbClr val="566444"/>
              </a:solidFill>
              <a:latin typeface="+mj-lt"/>
            </a:endParaRPr>
          </a:p>
        </p:txBody>
      </p:sp>
      <p:sp>
        <p:nvSpPr>
          <p:cNvPr id="29" name="Заголовок 6"/>
          <p:cNvSpPr txBox="1">
            <a:spLocks/>
          </p:cNvSpPr>
          <p:nvPr/>
        </p:nvSpPr>
        <p:spPr>
          <a:xfrm>
            <a:off x="502686" y="75816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Развитие образования в Черемховском районном муниципальном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848381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va\Desktop\занижение_расч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7" y="4975383"/>
            <a:ext cx="2299316" cy="133743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1402" y="2930015"/>
            <a:ext cx="2011160" cy="133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0" name="Picture 2" descr="C:\Users\Eva\Desktop\3a0929b76bb1fada1e90287bc32ec3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63" y="2741541"/>
            <a:ext cx="2361438" cy="153943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Eva\Desktop\ege-videonab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22" y="3684832"/>
            <a:ext cx="1843080" cy="10954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Jakovleva\Desktop\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4281" y="5315222"/>
            <a:ext cx="3073748" cy="155073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" name="Picture 6" descr="C:\Users\Eva\Desktop\2764239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3" y="2647880"/>
            <a:ext cx="2571597" cy="192869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361218" y="1050723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247504" y="1496054"/>
            <a:ext cx="4633589" cy="1117820"/>
          </a:xfrm>
          <a:prstGeom prst="wedgeRoundRectCallout">
            <a:avLst>
              <a:gd name="adj1" fmla="val -11661"/>
              <a:gd name="adj2" fmla="val 67109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софинансирования за счет средств местного бюджета расходов на закупку оборудования для оснащения производственных помещений столовых муниципальных общеобразовательных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2915443" y="2733907"/>
            <a:ext cx="2301564" cy="777351"/>
          </a:xfrm>
          <a:prstGeom prst="wedgeRoundRectCallout">
            <a:avLst>
              <a:gd name="adj1" fmla="val 53648"/>
              <a:gd name="adj2" fmla="val 20143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занятости несовершеннолетних граждан в возрасте от 14 до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18 лет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5924281" y="4308232"/>
            <a:ext cx="3026265" cy="853350"/>
          </a:xfrm>
          <a:prstGeom prst="wedgeRoundRectCallout">
            <a:avLst>
              <a:gd name="adj1" fmla="val -25876"/>
              <a:gd name="adj2" fmla="val 72217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капитальных ремонтов общеобразовательных организаций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 Онот и СОШ с.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Саянское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36419" y="2480829"/>
            <a:ext cx="1254793" cy="44918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30,0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222478" y="5694499"/>
            <a:ext cx="2701803" cy="930042"/>
          </a:xfrm>
          <a:prstGeom prst="wedgeRoundRectCallout">
            <a:avLst>
              <a:gd name="adj1" fmla="val 57994"/>
              <a:gd name="adj2" fmla="val 5724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ПСД на капитальный ремонт СОШ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 Тальники, СОШ № 1 п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Михайловка, СОШ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 Парфеново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881093" y="6424368"/>
            <a:ext cx="1265294" cy="44982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2 006,0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972007" y="5033087"/>
            <a:ext cx="1246119" cy="4673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600,0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519106" y="3296611"/>
            <a:ext cx="1215768" cy="445521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100,0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5523292" y="1716319"/>
            <a:ext cx="3514453" cy="984378"/>
          </a:xfrm>
          <a:prstGeom prst="wedgeRoundRectCallout">
            <a:avLst>
              <a:gd name="adj1" fmla="val -4342"/>
              <a:gd name="adj2" fmla="val 74275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отдыха детей в каникулярное время в лагерях с дневным пребыванием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645652" y="2365745"/>
            <a:ext cx="1392077" cy="56427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2 730,8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3528987" y="4828837"/>
            <a:ext cx="2262456" cy="677628"/>
          </a:xfrm>
          <a:prstGeom prst="wedgeRoundRectCallout">
            <a:avLst>
              <a:gd name="adj1" fmla="val 950"/>
              <a:gd name="adj2" fmla="val -83509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оборудованием пунктов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проведения ЕГЭ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026535" y="4662605"/>
            <a:ext cx="1039690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199,8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16043" y="4480205"/>
            <a:ext cx="2899399" cy="630684"/>
          </a:xfrm>
          <a:prstGeom prst="wedgeRoundRectCallout">
            <a:avLst>
              <a:gd name="adj1" fmla="val -4342"/>
              <a:gd name="adj2" fmla="val 74275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содержание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обеспечение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деятельности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Отдела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образования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АЧРМО </a:t>
            </a: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-10345" y="6021418"/>
            <a:ext cx="2925787" cy="877323"/>
          </a:xfrm>
          <a:prstGeom prst="wedgeRoundRectCallout">
            <a:avLst>
              <a:gd name="adj1" fmla="val 8521"/>
              <a:gd name="adj2" fmla="val -63715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содержание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обеспечение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деятельности муниципального           казенного учреждения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развития образования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2585" y="4782406"/>
            <a:ext cx="1069663" cy="45804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2 513,1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080458" y="6399629"/>
            <a:ext cx="1109061" cy="44982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5 945,6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Заголовок 6"/>
          <p:cNvSpPr txBox="1">
            <a:spLocks/>
          </p:cNvSpPr>
          <p:nvPr/>
        </p:nvSpPr>
        <p:spPr>
          <a:xfrm>
            <a:off x="411617" y="104503"/>
            <a:ext cx="8424153" cy="83992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Развитие образования в Черемховском районном муниципальном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0288" y="1091820"/>
            <a:ext cx="781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Основные </a:t>
            </a:r>
            <a:r>
              <a:rPr lang="ru-RU" sz="1600" b="1" i="1" dirty="0" smtClean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мероприятия муниципальной программы в 2018 году</a:t>
            </a:r>
            <a:endParaRPr lang="ru-RU" sz="1600" i="1" dirty="0">
              <a:solidFill>
                <a:srgbClr val="566444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663846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альтернативный процесс 18"/>
          <p:cNvSpPr/>
          <p:nvPr/>
        </p:nvSpPr>
        <p:spPr>
          <a:xfrm>
            <a:off x="3458509" y="2413930"/>
            <a:ext cx="3271900" cy="1694630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Музейное дело;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Организация библиотечного обслуживания;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культурно-досуговой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деятельности;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дополнительного образования детей в области искусств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bau-o6fjan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026" y="3187715"/>
            <a:ext cx="2281661" cy="184168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68274" y="2509135"/>
            <a:ext cx="2957481" cy="1167125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«Укрепление единого культурного пространства на территории Черемховского районного муниципального образования» на 2018-2023 годы 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8273" y="4252191"/>
            <a:ext cx="3540641" cy="91085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«Обеспечение реализации муниципальной программы и прочие мероприятия в области культуры» на 2018-2023 годы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097078" y="4331936"/>
            <a:ext cx="2633331" cy="751365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управление в сфере культуры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329608" y="1350334"/>
            <a:ext cx="6257803" cy="797442"/>
          </a:xfrm>
          <a:prstGeom prst="homePlate">
            <a:avLst/>
          </a:prstGeom>
          <a:solidFill>
            <a:srgbClr val="73E8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развития культурного потенциала жителей и реализации единой культурной политики на территории Черемховского района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125755" y="3032150"/>
            <a:ext cx="305814" cy="224758"/>
          </a:xfrm>
          <a:prstGeom prst="rightArrow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708914" y="4599992"/>
            <a:ext cx="380201" cy="249409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Eva\Downloads\2596_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1502"/>
            <a:ext cx="2277384" cy="1708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va\Downloads\19110333-Illustration-of-Kids-in-a-Library-Stock-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84" y="5218496"/>
            <a:ext cx="2000654" cy="15694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va\Downloads\677021_1380212890.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79" y="5237829"/>
            <a:ext cx="2331022" cy="155009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Eva\Downloads\f0eca39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038" y="5141502"/>
            <a:ext cx="2507988" cy="1671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26"/>
          <p:cNvSpPr>
            <a:spLocks noChangeShapeType="1"/>
          </p:cNvSpPr>
          <p:nvPr/>
        </p:nvSpPr>
        <p:spPr bwMode="auto">
          <a:xfrm>
            <a:off x="361218" y="1128545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Заголовок 6"/>
          <p:cNvSpPr txBox="1">
            <a:spLocks/>
          </p:cNvSpPr>
          <p:nvPr/>
        </p:nvSpPr>
        <p:spPr>
          <a:xfrm>
            <a:off x="586348" y="125694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Сохранение и развитие культуры в Черемховском районном муниципальном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8" name="Выноска со стрелкой вниз 17"/>
          <p:cNvSpPr/>
          <p:nvPr/>
        </p:nvSpPr>
        <p:spPr>
          <a:xfrm>
            <a:off x="6723958" y="1287613"/>
            <a:ext cx="2420042" cy="1797988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33 499,2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23 157,3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22 541,8 тыс. руб.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Eva\Desktop\dsc_7573_resize-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80" y="5020375"/>
            <a:ext cx="3173390" cy="18494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Eva\Desktop\занижение_расч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67" y="5207394"/>
            <a:ext cx="2724513" cy="158475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320633"/>
            <a:ext cx="2695904" cy="173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074" name="Picture 2" descr="C:\Users\Eva\Desktop\64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06" y="2294653"/>
            <a:ext cx="2679112" cy="17829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26"/>
          <p:cNvSpPr>
            <a:spLocks noChangeShapeType="1"/>
          </p:cNvSpPr>
          <p:nvPr/>
        </p:nvSpPr>
        <p:spPr bwMode="auto">
          <a:xfrm>
            <a:off x="405554" y="992433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405554" y="1587496"/>
            <a:ext cx="3546759" cy="733137"/>
          </a:xfrm>
          <a:prstGeom prst="wedgeRoundRectCallout">
            <a:avLst>
              <a:gd name="adj1" fmla="val -29192"/>
              <a:gd name="adj2" fmla="val 73040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и обеспечение деятельности музея, расположенного на территории </a:t>
            </a: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Михайловка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4798424" y="1650212"/>
            <a:ext cx="3317809" cy="840597"/>
          </a:xfrm>
          <a:prstGeom prst="wedgeRoundRectCallout">
            <a:avLst>
              <a:gd name="adj1" fmla="val -1250"/>
              <a:gd name="adj2" fmla="val 70161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библиотечного обслуживания населения района 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3925747" y="4053013"/>
            <a:ext cx="4190488" cy="983512"/>
          </a:xfrm>
          <a:prstGeom prst="wedgeRoundRectCallout">
            <a:avLst>
              <a:gd name="adj1" fmla="val -2393"/>
              <a:gd name="adj2" fmla="val 66428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культурно-досуговой деятельности, включая расходы на содержание и обеспечение деятельности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Межпоселенческого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культурного центра и проведение мероприятий в сфере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243511" y="5928376"/>
            <a:ext cx="2995526" cy="784928"/>
          </a:xfrm>
          <a:prstGeom prst="wedgeRoundRectCallout">
            <a:avLst>
              <a:gd name="adj1" fmla="val 54406"/>
              <a:gd name="adj2" fmla="val -40869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обеспечение деятельности отдела культуры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АЧРМО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2695903" y="2706491"/>
            <a:ext cx="3259157" cy="1122380"/>
          </a:xfrm>
          <a:prstGeom prst="wedgeRoundRectCallout">
            <a:avLst>
              <a:gd name="adj1" fmla="val -46835"/>
              <a:gd name="adj2" fmla="val 84303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дополнительного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 детей в области искусств, включая содержание и обеспечение деятельности детской школы искусств </a:t>
            </a: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Михайловка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08803" y="2096491"/>
            <a:ext cx="117269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1 815,6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43539" y="2266667"/>
            <a:ext cx="117269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15 997,7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311431" y="4759110"/>
            <a:ext cx="117269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9 246,3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937144" y="3604729"/>
            <a:ext cx="117269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5 348,8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0" y="6409716"/>
            <a:ext cx="117269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1 090,8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Eva\Desktop\education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1" y="4112138"/>
            <a:ext cx="2695904" cy="17422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Заголовок 6"/>
          <p:cNvSpPr txBox="1">
            <a:spLocks/>
          </p:cNvSpPr>
          <p:nvPr/>
        </p:nvSpPr>
        <p:spPr>
          <a:xfrm>
            <a:off x="586348" y="2536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Сохранение и развитие культуры в Черемховском районном муниципальном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1933" y="1112368"/>
            <a:ext cx="781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Основные </a:t>
            </a:r>
            <a:r>
              <a:rPr lang="ru-RU" sz="1600" b="1" i="1" dirty="0" smtClean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мероприятия муниципальной программы в 2018 году</a:t>
            </a:r>
            <a:endParaRPr lang="ru-RU" sz="1600" i="1" dirty="0">
              <a:solidFill>
                <a:srgbClr val="566444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9940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59" y="145915"/>
            <a:ext cx="8888817" cy="927973"/>
          </a:xfrm>
        </p:spPr>
        <p:txBody>
          <a:bodyPr/>
          <a:lstStyle/>
          <a:p>
            <a:pPr>
              <a:defRPr/>
            </a:pPr>
            <a:r>
              <a:rPr lang="ru-RU" sz="17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7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7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7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Жилищно-коммунальный комплекс и развитие инфраструктуры в  Черемховском районном муниципальном образовании</a:t>
            </a:r>
            <a:r>
              <a:rPr lang="ru-RU" sz="17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гг.</a:t>
            </a:r>
            <a:endParaRPr lang="ru-RU" sz="1700" dirty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0724" name="Содержимое 3"/>
          <p:cNvSpPr>
            <a:spLocks noGrp="1"/>
          </p:cNvSpPr>
          <p:nvPr>
            <p:ph type="body" sz="quarter" idx="13"/>
          </p:nvPr>
        </p:nvSpPr>
        <p:spPr>
          <a:xfrm>
            <a:off x="323850" y="1639888"/>
            <a:ext cx="4037013" cy="4414837"/>
          </a:xfrm>
        </p:spPr>
        <p:txBody>
          <a:bodyPr/>
          <a:lstStyle/>
          <a:p>
            <a:pPr marL="87313" indent="0" eaLnBrk="1" hangingPunct="1"/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87313" indent="0" eaLnBrk="1" hangingPunct="1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2EFB606-9489-4C2F-BECD-38F80641C1FD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6959" y="2295209"/>
            <a:ext cx="2689678" cy="987055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«Устойчивое развитие сельских территорий Черемховского районного муниципального образования»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224" y="3394480"/>
            <a:ext cx="2604977" cy="1134139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Охрана окружающей среды на территории Черемховского районного муниципального образования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959" y="4694019"/>
            <a:ext cx="2732568" cy="1151861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«Энергосбережение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повышение энергетической эффективности на территории Черемховского районного муниципального образования»</a:t>
            </a:r>
          </a:p>
          <a:p>
            <a:pPr algn="ctr"/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1387" y="5954233"/>
            <a:ext cx="2402523" cy="850604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реализации муниципальной программы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ecoproject-300x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366" y="4264510"/>
            <a:ext cx="1494634" cy="14182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 descr="сокращение-расходов-за-электроэнергию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4042" y="5572418"/>
            <a:ext cx="1730633" cy="12710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 descr="1427975586_Deregulyaciya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7077" y="3116423"/>
            <a:ext cx="1927301" cy="122811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012653" y="2157668"/>
            <a:ext cx="3793327" cy="1284194"/>
          </a:xfrm>
          <a:prstGeom prst="roundRect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Комплексное обустройство населенных пунктов объектами социальной и инженерной инфраструктуры; Поощрение лучших работающих в агропромышленном комплексе трудовых коллективов и передовых работников за высокие производственные показатели</a:t>
            </a:r>
          </a:p>
          <a:p>
            <a:pPr algn="ctr"/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15720" y="3509792"/>
            <a:ext cx="3274827" cy="1043168"/>
          </a:xfrm>
          <a:prstGeom prst="roundRect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Капитальные вложения в объекты муниципальной собственности в сфере охраны окружающей среды; Осуществление отдельных областных государственных полномочий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98775" y="4622667"/>
            <a:ext cx="3883993" cy="1338438"/>
          </a:xfrm>
          <a:prstGeom prst="roundRect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Содействие в реализации мероприятий в области энергосбережения и повышения энергетической эффективности; Создание системы мониторинга и информационного и методического обеспечения мероприятий по энергосбережению и повышению энергетической эффективности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098775" y="6058462"/>
            <a:ext cx="3590477" cy="782396"/>
          </a:xfrm>
          <a:prstGeom prst="roundRect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управление в области жилищно-коммунального хозяйства; Осуществление отдельных областных государственных полномочий</a:t>
            </a:r>
          </a:p>
          <a:p>
            <a:pPr algn="ctr"/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7889359" y="2597887"/>
            <a:ext cx="163032" cy="1772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2599363" y="6297154"/>
            <a:ext cx="469434" cy="278308"/>
          </a:xfrm>
          <a:prstGeom prst="rightArrow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>
            <a:off x="321181" y="1306284"/>
            <a:ext cx="6274828" cy="797442"/>
          </a:xfrm>
          <a:prstGeom prst="homePlate">
            <a:avLst/>
          </a:prstGeom>
          <a:solidFill>
            <a:srgbClr val="73E8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Эффективное функционирование и устойчивое развитие территорий Черемховского района, повышение качества и комфорта жизнедеятельности населения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2816912" y="2665943"/>
            <a:ext cx="183143" cy="221096"/>
          </a:xfrm>
          <a:prstGeom prst="rightArrow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2774022" y="3874978"/>
            <a:ext cx="431207" cy="296330"/>
          </a:xfrm>
          <a:prstGeom prst="rightArrow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2864172" y="5140969"/>
            <a:ext cx="234603" cy="250878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>
            <a:off x="361218" y="1128545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" name="Выноска со стрелкой вниз 29"/>
          <p:cNvSpPr/>
          <p:nvPr/>
        </p:nvSpPr>
        <p:spPr>
          <a:xfrm>
            <a:off x="6616557" y="1225968"/>
            <a:ext cx="2527443" cy="1774086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168 864,1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19 090,9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24 802,9 тыс. руб.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C:\Users\Jakovleva\Desktop\97ede2042a74920261073435bc883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2604" y="2737677"/>
            <a:ext cx="2235855" cy="148963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6" name="Picture 3" descr="C:\Users\Eva\Desktop\занижение_расч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86231"/>
            <a:ext cx="1617255" cy="11069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Jakovleva\Desktop\lam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1398" y="2360989"/>
            <a:ext cx="1680066" cy="126004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" name="Picture 2" descr="C:\Users\Jakovleva\Desktop\v-tule-poyavitsya-novyy-musornyy-poligon-278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21" y="2487799"/>
            <a:ext cx="2438400" cy="16240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1" descr="C:\Users\Jakovleva\Desktop\25851811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8525" y="2136847"/>
            <a:ext cx="2744992" cy="15890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7" descr="C:\Users\Jakovleva\Desktop\2759975_stock-photo-farmer-at-the-farm-with-animal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9369" y="3589157"/>
            <a:ext cx="2472368" cy="164586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992" y="145915"/>
            <a:ext cx="8977008" cy="535021"/>
          </a:xfrm>
        </p:spPr>
        <p:txBody>
          <a:bodyPr/>
          <a:lstStyle/>
          <a:p>
            <a:pPr>
              <a:defRPr/>
            </a:pPr>
            <a:r>
              <a:rPr lang="ru-RU" sz="17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МП «</a:t>
            </a:r>
            <a:r>
              <a:rPr lang="ru-RU" sz="17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Жилищно-коммунальный комплекс и развитие инфраструктуры в  Черемховском районном муниципальном образовании</a:t>
            </a:r>
            <a:r>
              <a:rPr lang="ru-RU" sz="17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гг.</a:t>
            </a:r>
            <a:endParaRPr lang="ru-RU" sz="1700" dirty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0724" name="Содержимое 3"/>
          <p:cNvSpPr>
            <a:spLocks noGrp="1"/>
          </p:cNvSpPr>
          <p:nvPr>
            <p:ph type="body" sz="quarter" idx="13"/>
          </p:nvPr>
        </p:nvSpPr>
        <p:spPr>
          <a:xfrm>
            <a:off x="361218" y="1721259"/>
            <a:ext cx="4037013" cy="4414837"/>
          </a:xfrm>
        </p:spPr>
        <p:txBody>
          <a:bodyPr/>
          <a:lstStyle/>
          <a:p>
            <a:pPr marL="87313" indent="0" eaLnBrk="1" hangingPunct="1"/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87313" indent="0" eaLnBrk="1" hangingPunct="1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2EFB606-9489-4C2F-BECD-38F80641C1FD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>
            <a:off x="450310" y="749166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77820" y="1220279"/>
            <a:ext cx="4531547" cy="1224950"/>
          </a:xfrm>
          <a:prstGeom prst="wedgeRoundRectCallout">
            <a:avLst>
              <a:gd name="adj1" fmla="val -37147"/>
              <a:gd name="adj2" fmla="val 62500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полигона твердых бытовых отходов в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Михайловка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том числе 4 319,6 тыс. руб. за счет средств местного бюджета, 29 611,0 тыс. руб. за счет средств областного бюджета, 111 393,9 тыс. руб. за счет средств федерального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бюджета)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4898836" y="1065922"/>
            <a:ext cx="4146997" cy="1197735"/>
          </a:xfrm>
          <a:prstGeom prst="wedgeRoundRectCallout">
            <a:avLst>
              <a:gd name="adj1" fmla="val -3740"/>
              <a:gd name="adj2" fmla="val 62524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осуществление отдельных областных государственных полномочий по организации проведения мероприятий по отлову и содержанию безнадзорных собак и кошек в границах населенных пунктов Иркутской области</a:t>
            </a: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77820" y="4284373"/>
            <a:ext cx="4301461" cy="1245007"/>
          </a:xfrm>
          <a:prstGeom prst="wedgeRoundRectCallout">
            <a:avLst>
              <a:gd name="adj1" fmla="val 41331"/>
              <a:gd name="adj2" fmla="val -64805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многофункциональной спортивной площади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искусственным покрытием в с.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Онот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(в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том числе за счет средств областного бюджета в сумме 3 388,8 тыс. руб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4843430" y="5162294"/>
            <a:ext cx="4300570" cy="1483205"/>
          </a:xfrm>
          <a:prstGeom prst="wedgeRoundRectCallout">
            <a:avLst>
              <a:gd name="adj1" fmla="val -4518"/>
              <a:gd name="adj2" fmla="val -63706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районного трудового соревнования (конкурса) в сфере агропромышленного комплекса, направленного на выявление лучших работающих в сельскохозяйственном производстве трудовых коллективов, передовых работников агропромышленного комплекса и поощрение их за высокие результаты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труда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>
            <a:off x="7061253" y="3676335"/>
            <a:ext cx="2062263" cy="1173483"/>
          </a:xfrm>
          <a:prstGeom prst="wedgeRoundRectCallout">
            <a:avLst>
              <a:gd name="adj1" fmla="val -89671"/>
              <a:gd name="adj2" fmla="val -72625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сфере образования и культуры в области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энергосбережения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950820" y="2185829"/>
            <a:ext cx="117269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542,5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528839" y="2263657"/>
            <a:ext cx="1314591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145 324,5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1539395" y="5745946"/>
            <a:ext cx="3222003" cy="987511"/>
          </a:xfrm>
          <a:prstGeom prst="wedgeRoundRectCallout">
            <a:avLst>
              <a:gd name="adj1" fmla="val -54862"/>
              <a:gd name="adj2" fmla="val 3956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обеспечение деятельности Управления жилищно-коммунального хозяйства, транспорта, связи и экологии АЧРМО </a:t>
            </a:r>
          </a:p>
        </p:txBody>
      </p:sp>
      <p:sp>
        <p:nvSpPr>
          <p:cNvPr id="22" name="Овал 21"/>
          <p:cNvSpPr/>
          <p:nvPr/>
        </p:nvSpPr>
        <p:spPr>
          <a:xfrm>
            <a:off x="6980118" y="4682735"/>
            <a:ext cx="117269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495,2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971304" y="6435474"/>
            <a:ext cx="117269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120,3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188715" y="5218522"/>
            <a:ext cx="119056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3 563,8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936989" y="6421357"/>
            <a:ext cx="117269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4 628,6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0014" y="752774"/>
            <a:ext cx="781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Основные </a:t>
            </a:r>
            <a:r>
              <a:rPr lang="ru-RU" sz="1600" b="1" i="1" dirty="0" smtClean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мероприятия муниципальной программы в 2018 году</a:t>
            </a:r>
            <a:endParaRPr lang="ru-RU" sz="1600" i="1" dirty="0">
              <a:solidFill>
                <a:srgbClr val="566444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065038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E8F5B37-FE08-48A0-9AAE-95759E317DE8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329609" y="1350333"/>
            <a:ext cx="6033870" cy="833030"/>
          </a:xfrm>
          <a:prstGeom prst="homePlate">
            <a:avLst/>
          </a:prstGeom>
          <a:solidFill>
            <a:srgbClr val="73E8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качества управления муниципальными финансами</a:t>
            </a: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6592186" y="1297171"/>
            <a:ext cx="2360429" cy="1935126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92 833,9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75 510,4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75 022,1 тыс. руб.</a:t>
            </a:r>
          </a:p>
        </p:txBody>
      </p:sp>
      <p:pic>
        <p:nvPicPr>
          <p:cNvPr id="37891" name="Picture 3" descr="C:\Users\Jakovleva\Desktop\keuangan-usa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585" y="3211906"/>
            <a:ext cx="2605627" cy="200136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892" name="Picture 4" descr="C:\Users\Jakovleva\Desktop\54156bdcd7316e7eeaa9c4bdf4e0b58e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139542" y="5213268"/>
            <a:ext cx="2717976" cy="164051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36478" y="2385176"/>
            <a:ext cx="2877310" cy="1759545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"Управление муниципальными финансами Черемховского районного муниципального образования, организация составления, исполнения и контроля за исполнением районного бюджета" на 2018-2023 годы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75046" y="2373923"/>
            <a:ext cx="2976466" cy="154769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"Создание условий для эффективного и ответственного управления муниципальными финансами, повышение устойчивости бюджетов поселений Черемховского района" на 2018 – 2023 годы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0" y="4329404"/>
            <a:ext cx="3107094" cy="2435290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эффективного управления муниципальными финансами, организация составления, исполнения и контроля за исполнением районного бюджета, реализация возложенных на финансовое управление бюджетных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полномочий;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муниципальным долгом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511419" y="4173910"/>
            <a:ext cx="2628123" cy="1062256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Повышение финансовой устойчивости бюджетов поселений Черемховского района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1417834" y="4154995"/>
            <a:ext cx="256854" cy="180699"/>
          </a:xfrm>
          <a:prstGeom prst="downArrow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4679307" y="3932547"/>
            <a:ext cx="233266" cy="212175"/>
          </a:xfrm>
          <a:prstGeom prst="down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C:\Users\Eva\Downloads\17147818806af3d716d7c0b6e39149c9b1db0375a06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533" y="5340980"/>
            <a:ext cx="2761548" cy="14275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361218" y="1041132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433365" y="12278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Управление муниципальными финансами Черемховского районного муниципального образования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5979" y="3195919"/>
            <a:ext cx="2513892" cy="116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E8F5B37-FE08-48A0-9AAE-95759E317DE8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361218" y="827123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476518" y="1316474"/>
            <a:ext cx="3717399" cy="838653"/>
          </a:xfrm>
          <a:prstGeom prst="wedgeRoundRectCallout">
            <a:avLst>
              <a:gd name="adj1" fmla="val 64047"/>
              <a:gd name="adj2" fmla="val -462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деятельности Финансового управления АЧРМО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534472" y="2341402"/>
            <a:ext cx="3601490" cy="744326"/>
          </a:xfrm>
          <a:prstGeom prst="wedgeRoundRectCallout">
            <a:avLst>
              <a:gd name="adj1" fmla="val 64633"/>
              <a:gd name="adj2" fmla="val -37856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деятельности Централизованной бухгалтерии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ЧРМО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855334" y="3195919"/>
            <a:ext cx="3786389" cy="1004311"/>
          </a:xfrm>
          <a:prstGeom prst="wedgeRoundRectCallout">
            <a:avLst>
              <a:gd name="adj1" fmla="val -66411"/>
              <a:gd name="adj2" fmla="val -1618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обслуживание муниципального долга по обязательствам, возникшим за период с 2015 по 2016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4654140" y="4390902"/>
            <a:ext cx="4262907" cy="1066570"/>
          </a:xfrm>
          <a:prstGeom prst="wedgeRoundRectCallout">
            <a:avLst>
              <a:gd name="adj1" fmla="val -58992"/>
              <a:gd name="adj2" fmla="val -7728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дотаций на выравнивание бюджетной обеспеченности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поселений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4713669" y="5629801"/>
            <a:ext cx="4143850" cy="1125168"/>
          </a:xfrm>
          <a:prstGeom prst="wedgeRoundRectCallout">
            <a:avLst>
              <a:gd name="adj1" fmla="val -58048"/>
              <a:gd name="adj2" fmla="val 2744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иных межбюджетных трансфертов бюджетам поселений на поддержку мер по обеспечению сбалансированности местных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бюджетов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183" y="4383143"/>
            <a:ext cx="4174633" cy="247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" name="Овал 11"/>
          <p:cNvSpPr/>
          <p:nvPr/>
        </p:nvSpPr>
        <p:spPr>
          <a:xfrm>
            <a:off x="7650981" y="5233330"/>
            <a:ext cx="1206538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55 474,5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654140" y="6409716"/>
            <a:ext cx="1269818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13 936,9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168203" y="1738153"/>
            <a:ext cx="1199613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8 290,5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61218" y="2972078"/>
            <a:ext cx="1250871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15 092,9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609367" y="3831828"/>
            <a:ext cx="1163191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39,1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75" y="1122338"/>
            <a:ext cx="3549701" cy="20655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Заголовок 6"/>
          <p:cNvSpPr txBox="1">
            <a:spLocks/>
          </p:cNvSpPr>
          <p:nvPr/>
        </p:nvSpPr>
        <p:spPr>
          <a:xfrm>
            <a:off x="361218" y="-76200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dirty="0" smtClean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 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Управление муниципальными финансами Черемховского районного муниципального образования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</a:p>
          <a:p>
            <a:pPr>
              <a:defRPr/>
            </a:pP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9466" y="876062"/>
            <a:ext cx="781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Основные </a:t>
            </a:r>
            <a:r>
              <a:rPr lang="ru-RU" sz="1600" b="1" i="1" dirty="0" smtClean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мероприятия муниципальной программы в 2018 году</a:t>
            </a:r>
            <a:endParaRPr lang="ru-RU" sz="1600" i="1" dirty="0">
              <a:solidFill>
                <a:srgbClr val="566444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27662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91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52131482"/>
              </p:ext>
            </p:extLst>
          </p:nvPr>
        </p:nvGraphicFramePr>
        <p:xfrm>
          <a:off x="225580" y="812324"/>
          <a:ext cx="8686798" cy="5876400"/>
        </p:xfrm>
        <a:graphic>
          <a:graphicData uri="http://schemas.openxmlformats.org/drawingml/2006/table">
            <a:tbl>
              <a:tblPr bandRow="1">
                <a:tableStyleId>{22838BEF-8BB2-4498-84A7-C5851F593DF1}</a:tableStyleId>
              </a:tblPr>
              <a:tblGrid>
                <a:gridCol w="787568"/>
                <a:gridCol w="4408274"/>
                <a:gridCol w="1217776"/>
                <a:gridCol w="1136590"/>
                <a:gridCol w="1136590"/>
              </a:tblGrid>
              <a:tr h="35506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Наименование 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год,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год,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год,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337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Алехинское сельское поселение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540,6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408,2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Бельское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4 036,6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4 044,9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Булайское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2 944,9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2 917,0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Голуметское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5 038,9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5 013,1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Зерновское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1 809,1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963,6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913,9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Каменно-Ангарское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1 499,9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1 174,3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1 171,7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Лоховское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072,3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3 021,8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2 983,7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Михайловское городское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Нижнеиретское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822,2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2 243,2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2 246,9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marL="0" algn="ctr" defTabSz="914400" rtl="0" fontAlgn="t" latinLnBrk="0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Новогромовское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474,6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3 598,9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3 585,8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marL="0" algn="ctr" defTabSz="914400" rtl="0" fontAlgn="t" latinLnBrk="0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Новостроевское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815,9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1 508,3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1 486,0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Онотское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124,9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1 758,7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1 724,0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Парфеновское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422,1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4 140,8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4 145,4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Саянское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022,1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2 492,3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2 500,6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Тальниковское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565,7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2 142,4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2 123,1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7620" marR="7620" marT="7620" marB="0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Тунгусское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146, 4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953,9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941,0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7620" marR="7620" marT="762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Узколугское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2 322,4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1 812,9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1 812,9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22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7620" marR="7620" marT="7620" marB="0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Черемховское сельское поселение</a:t>
                      </a:r>
                    </a:p>
                  </a:txBody>
                  <a:tcPr marL="7620" marR="7620" marT="7620" marB="0" anchor="b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4 080,7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4 040,4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149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endParaRPr lang="ru-RU" sz="1200" b="1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55 474,5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42 475,9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42 058,5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507" y="152400"/>
            <a:ext cx="9129493" cy="7757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62199" y="204282"/>
            <a:ext cx="8929991" cy="7782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200" b="1" dirty="0" smtClean="0">
                <a:solidFill>
                  <a:srgbClr val="C00000"/>
                </a:solidFill>
                <a:latin typeface="Bookman Old Style" pitchFamily="18" charset="0"/>
              </a:rPr>
              <a:t>  </a:t>
            </a:r>
            <a:r>
              <a:rPr lang="ru-RU" sz="22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Распределение дотаций на выравнивание бюджетной обеспеченности поселений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</a:br>
            <a:endParaRPr lang="ru-RU" sz="2800" b="1" dirty="0" smtClean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9" name="Line 26"/>
          <p:cNvSpPr>
            <a:spLocks noChangeShapeType="1"/>
          </p:cNvSpPr>
          <p:nvPr/>
        </p:nvSpPr>
        <p:spPr bwMode="auto">
          <a:xfrm>
            <a:off x="381766" y="695608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591132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198439"/>
            <a:ext cx="8229600" cy="346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Какие бывают бюджеты?</a:t>
            </a:r>
          </a:p>
        </p:txBody>
      </p:sp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66D7D74-DC55-4228-9C4E-CF62959D1B98}" type="slidenum">
              <a:rPr lang="ru-RU" smtClean="0"/>
              <a:pPr eaLnBrk="1" hangingPunct="1"/>
              <a:t>3</a:t>
            </a:fld>
            <a:endParaRPr lang="ru-RU" smtClean="0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449436" y="908051"/>
            <a:ext cx="1672441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sz="1750" b="1" dirty="0" smtClean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750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Отдельного</a:t>
            </a:r>
            <a:r>
              <a:rPr lang="ru-RU" sz="1750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 человека,</a:t>
            </a:r>
          </a:p>
          <a:p>
            <a:pPr algn="ctr"/>
            <a:r>
              <a:rPr lang="ru-RU" sz="1750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семьи</a:t>
            </a:r>
            <a:endParaRPr lang="ru-RU" sz="1750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7" name="Line 22"/>
          <p:cNvSpPr>
            <a:spLocks noChangeShapeType="1"/>
          </p:cNvSpPr>
          <p:nvPr/>
        </p:nvSpPr>
        <p:spPr bwMode="auto">
          <a:xfrm>
            <a:off x="323851" y="692150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C:\Users\Eva\Desktop\1028921758347dd3fb8946c787ee9918794861358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7" y="1443619"/>
            <a:ext cx="1895845" cy="226294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611065" y="3731419"/>
            <a:ext cx="1510811" cy="51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b="1" dirty="0" smtClean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Доходы: заработная 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плата, премии..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Расходы: оплата 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коммунальных услуг,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расходы на питание, 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транспорт..</a:t>
            </a:r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981371" y="3499746"/>
            <a:ext cx="1510811" cy="51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b="1" dirty="0" smtClean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2. Организации</a:t>
            </a:r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Eva\Desktop\manufacture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17" y="4532994"/>
            <a:ext cx="2109458" cy="2109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4926904" y="4684314"/>
            <a:ext cx="1510811" cy="51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b="1" dirty="0" smtClean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Доходы: выручка 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от реализации..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Расходы: выплата 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заработной платы 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рабочим, закупка 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материалов, 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уплата налогов..</a:t>
            </a:r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926904" y="1008460"/>
            <a:ext cx="1510811" cy="51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b="1" dirty="0" smtClean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3. Страны в целом</a:t>
            </a:r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492181" y="1906622"/>
            <a:ext cx="1821069" cy="8268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бюджет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826228" y="2964236"/>
            <a:ext cx="1899888" cy="906021"/>
          </a:xfrm>
          <a:prstGeom prst="roundRect">
            <a:avLst/>
          </a:prstGeom>
          <a:solidFill>
            <a:srgbClr val="92D050"/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регионов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068125" y="4227650"/>
            <a:ext cx="1924831" cy="8904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муниципальный образований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углом вверх 2"/>
          <p:cNvSpPr/>
          <p:nvPr/>
        </p:nvSpPr>
        <p:spPr>
          <a:xfrm rot="5400000">
            <a:off x="4865549" y="2726105"/>
            <a:ext cx="953312" cy="968046"/>
          </a:xfrm>
          <a:prstGeom prst="bentUpArrow">
            <a:avLst>
              <a:gd name="adj1" fmla="val 34184"/>
              <a:gd name="adj2" fmla="val 22174"/>
              <a:gd name="adj3" fmla="val 25000"/>
            </a:avLst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углом вверх 33"/>
          <p:cNvSpPr/>
          <p:nvPr/>
        </p:nvSpPr>
        <p:spPr>
          <a:xfrm rot="5400000">
            <a:off x="6107446" y="3864335"/>
            <a:ext cx="953312" cy="968046"/>
          </a:xfrm>
          <a:prstGeom prst="bentUpArrow">
            <a:avLst>
              <a:gd name="adj1" fmla="val 34184"/>
              <a:gd name="adj2" fmla="val 22174"/>
              <a:gd name="adj3" fmla="val 25000"/>
            </a:avLst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7068125" y="1525192"/>
            <a:ext cx="1510811" cy="52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b="1" dirty="0" smtClean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Доходы: налоговые и 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неналоговые доходы..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Расходы: социальная 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сфера, образование,</a:t>
            </a:r>
          </a:p>
          <a:p>
            <a:pPr algn="ctr"/>
            <a:r>
              <a:rPr lang="ru-RU" b="1" dirty="0" smtClean="0">
                <a:solidFill>
                  <a:srgbClr val="404B33"/>
                </a:solidFill>
                <a:latin typeface="Times New Roman" pitchFamily="18" charset="0"/>
                <a:cs typeface="Times New Roman" pitchFamily="18" charset="0"/>
              </a:rPr>
              <a:t> безопасность..</a:t>
            </a:r>
            <a:endParaRPr lang="ru-RU" b="1" dirty="0">
              <a:solidFill>
                <a:srgbClr val="404B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Jakovleva\Desktop\61ace7aee7c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1816" y="915254"/>
            <a:ext cx="2659890" cy="2991282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7332286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0" dirty="0" smtClean="0">
                <a:cs typeface="Times New Roman" pitchFamily="18" charset="0"/>
              </a:rPr>
              <a:t/>
            </a:r>
            <a:br>
              <a:rPr lang="ru-RU" b="0" dirty="0" smtClean="0"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23850" y="1571625"/>
            <a:ext cx="3979863" cy="4260850"/>
          </a:xfrm>
        </p:spPr>
        <p:txBody>
          <a:bodyPr/>
          <a:lstStyle/>
          <a:p>
            <a:pPr marL="87313" indent="0" eaLnBrk="1" hangingPunct="1">
              <a:buFont typeface="Wingdings" pitchFamily="2" charset="2"/>
              <a:buChar char="Ø"/>
              <a:defRPr/>
            </a:pPr>
            <a:endParaRPr lang="ru-RU" sz="1800" b="1" dirty="0" smtClean="0">
              <a:latin typeface="Times New Roman" pitchFamily="16" charset="0"/>
              <a:cs typeface="Times New Roman" pitchFamily="16" charset="0"/>
            </a:endParaRPr>
          </a:p>
          <a:p>
            <a:pPr marL="87313" indent="0" eaLnBrk="1" hangingPunct="1">
              <a:buFont typeface="Wingdings" pitchFamily="2" charset="2"/>
              <a:buChar char="Ø"/>
              <a:defRPr/>
            </a:pPr>
            <a:endParaRPr lang="ru-RU" sz="1800" b="1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24EBAB5-6A5F-4203-86BC-28482249DC2F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11" name="Пятиугольник 10"/>
          <p:cNvSpPr/>
          <p:nvPr/>
        </p:nvSpPr>
        <p:spPr>
          <a:xfrm>
            <a:off x="70896" y="1269514"/>
            <a:ext cx="6783572" cy="1339921"/>
          </a:xfrm>
          <a:prstGeom prst="homePlate">
            <a:avLst/>
          </a:prstGeom>
          <a:solidFill>
            <a:srgbClr val="73E8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и реализация единой политики в сфере владения, пользования и распоряжения имуществом, находящимся в собственности Черемховского районного муниципального образования, обеспечение реализации предусмотренных законодательством Российской Федерации полномочий органов местного самоуправления в сфере выполнения работ, оказания услуг, обеспечивающих деятельность Черемховского районного муниципального образования</a:t>
            </a:r>
            <a:endParaRPr lang="ru-RU" sz="13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6825963" y="1286785"/>
            <a:ext cx="2318037" cy="1589979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21 819,7 тыс. руб.</a:t>
            </a:r>
          </a:p>
          <a:p>
            <a:pPr algn="ctr"/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18 628,0 тыс</a:t>
            </a: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algn="ctr"/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18 249,9 тыс</a:t>
            </a: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algn="ctr"/>
            <a:endParaRPr lang="ru-RU" sz="135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0e5557b7921c03e2dc1f86a881f3c7c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2653" y="5092921"/>
            <a:ext cx="2251347" cy="14690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 descr="a385b53b0c817c145e8914f0f00551b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892652" y="2810728"/>
            <a:ext cx="2251347" cy="14999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38223" y="2969336"/>
            <a:ext cx="3191070" cy="118274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"Совершенствование качества управления муниципальным имуществом и земельными ресурсами в Черемховском районном муниципальном образовании"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8222" y="4262395"/>
            <a:ext cx="3526971" cy="1205344"/>
          </a:xfrm>
          <a:prstGeom prst="rect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"Обеспечение деятельности муниципальных бюджетных учреждений и муниципальных унитарных предприятий Черемховского районного муниципального образования" на 2018-2023 годы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8223" y="5569116"/>
            <a:ext cx="3526971" cy="1140029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"Осуществление полномочий Комитета по управлению муниципальным имуществом Черемховского районного муниципального образования" на 2018 – 2023 годы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3563040" y="3030981"/>
            <a:ext cx="3125755" cy="759480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функций по управлению и распоряжению муниципальным имуществом</a:t>
            </a: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3749169" y="3946001"/>
            <a:ext cx="3733982" cy="1735929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муниципального задания на оказание муниципальных услуг (выполнение работ) муниципальными бюджетными 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учреждениями; </a:t>
            </a:r>
          </a:p>
          <a:p>
            <a:pPr algn="ctr"/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Информирование населения муниципального образования о деятельности органов власти, а также по вопросам, имеющим большую социальную значимость</a:t>
            </a: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3916156" y="5794745"/>
            <a:ext cx="2600280" cy="914400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муниципальной собственностью Черемховского районного муниципального образования</a:t>
            </a:r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>
            <a:off x="361218" y="1026984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3331501" y="3359349"/>
            <a:ext cx="223357" cy="236605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3678148" y="6083836"/>
            <a:ext cx="238008" cy="214221"/>
          </a:xfrm>
          <a:prstGeom prst="rightArrow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686232" y="4704360"/>
            <a:ext cx="83493" cy="219210"/>
          </a:xfrm>
          <a:prstGeom prst="rightArrow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6"/>
          <p:cNvSpPr txBox="1">
            <a:spLocks/>
          </p:cNvSpPr>
          <p:nvPr/>
        </p:nvSpPr>
        <p:spPr>
          <a:xfrm>
            <a:off x="361218" y="0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Управление муниципальным имуществом Черемховского районного муниципального образования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va\Desktop\Budget-Calculator-1024x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59" y="4603903"/>
            <a:ext cx="2595559" cy="14522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467" y="4509991"/>
            <a:ext cx="1701810" cy="113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72" y="2147474"/>
            <a:ext cx="2787433" cy="274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0" dirty="0" smtClean="0">
                <a:cs typeface="Times New Roman" pitchFamily="18" charset="0"/>
              </a:rPr>
              <a:t/>
            </a:r>
            <a:br>
              <a:rPr lang="ru-RU" b="0" dirty="0" smtClean="0"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23850" y="1571625"/>
            <a:ext cx="3979863" cy="4260850"/>
          </a:xfrm>
        </p:spPr>
        <p:txBody>
          <a:bodyPr/>
          <a:lstStyle/>
          <a:p>
            <a:pPr marL="87313" indent="0" eaLnBrk="1" hangingPunct="1">
              <a:buFont typeface="Wingdings" pitchFamily="2" charset="2"/>
              <a:buChar char="Ø"/>
              <a:defRPr/>
            </a:pPr>
            <a:endParaRPr lang="ru-RU" sz="1800" b="1" dirty="0" smtClean="0">
              <a:latin typeface="Times New Roman" pitchFamily="16" charset="0"/>
              <a:cs typeface="Times New Roman" pitchFamily="16" charset="0"/>
            </a:endParaRPr>
          </a:p>
          <a:p>
            <a:pPr marL="87313" indent="0" eaLnBrk="1" hangingPunct="1">
              <a:buFont typeface="Wingdings" pitchFamily="2" charset="2"/>
              <a:buChar char="Ø"/>
              <a:defRPr/>
            </a:pPr>
            <a:endParaRPr lang="ru-RU" sz="1800" b="1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24EBAB5-6A5F-4203-86BC-28482249DC2F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>
            <a:off x="361218" y="980811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84824" y="1399162"/>
            <a:ext cx="4258387" cy="982494"/>
          </a:xfrm>
          <a:prstGeom prst="wedgeRoundRectCallout">
            <a:avLst>
              <a:gd name="adj1" fmla="val 31791"/>
              <a:gd name="adj2" fmla="val 82163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инвентаризация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объектов недвижимости и земельных участков, расположенных на территории Черемховского районного муниципального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5930705" y="2748303"/>
            <a:ext cx="2935781" cy="710118"/>
          </a:xfrm>
          <a:prstGeom prst="wedgeRoundRectCallout">
            <a:avLst>
              <a:gd name="adj1" fmla="val -57245"/>
              <a:gd name="adj2" fmla="val 31669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рыночной стоимости муниципального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172773" y="2527431"/>
            <a:ext cx="3173671" cy="888459"/>
          </a:xfrm>
          <a:prstGeom prst="wedgeRoundRectCallout">
            <a:avLst>
              <a:gd name="adj1" fmla="val 38009"/>
              <a:gd name="adj2" fmla="val 61050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земельных участков, государственная собственность на которые не разграничена (межевание, установление границ на местности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4609368" y="1389277"/>
            <a:ext cx="4332051" cy="1178140"/>
          </a:xfrm>
          <a:prstGeom prst="wedgeRoundRectCallout">
            <a:avLst>
              <a:gd name="adj1" fmla="val -30941"/>
              <a:gd name="adj2" fmla="val 63498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муниципального имущества, включая расходы на оплату коммунальных услуг по муниципальному жилому фонду, оплату транспортного налога по транспортным средствам, стоящим на балансе Комитета по управлению муниципальным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имуществом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172773" y="3745791"/>
            <a:ext cx="2459600" cy="1072186"/>
          </a:xfrm>
          <a:prstGeom prst="wedgeRoundRectCallout">
            <a:avLst>
              <a:gd name="adj1" fmla="val 36727"/>
              <a:gd name="adj2" fmla="val 62500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взносы муниципального образования на капитальный ремонт общего имущества в многоквартирных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домах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0" y="5643322"/>
            <a:ext cx="3817457" cy="1162449"/>
          </a:xfrm>
          <a:prstGeom prst="wedgeRoundRectCallout">
            <a:avLst>
              <a:gd name="adj1" fmla="val 54063"/>
              <a:gd name="adj2" fmla="val -5082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субсидии в целях возмещения недополученных доходов и финансового обеспечения (возмещения) затрат в связи с производством (реализацией) товаров, выполнением работ, оказанием услуг МУП Газета «Мое село, край Черемховский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5801016" y="3571699"/>
            <a:ext cx="3336262" cy="1022136"/>
          </a:xfrm>
          <a:prstGeom prst="wedgeRoundRectCallout">
            <a:avLst/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муниципального задания муниципального бюджетного учреждения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Автоцентр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3532675" y="4570441"/>
            <a:ext cx="2628656" cy="841847"/>
          </a:xfrm>
          <a:prstGeom prst="wedgeRoundRectCallout">
            <a:avLst>
              <a:gd name="adj1" fmla="val 65396"/>
              <a:gd name="adj2" fmla="val 33433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муниципального задания муниципального бюджетного учреждения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Проектсметсервис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5801016" y="6056118"/>
            <a:ext cx="2745367" cy="765471"/>
          </a:xfrm>
          <a:prstGeom prst="wedgeRoundRectCallout">
            <a:avLst>
              <a:gd name="adj1" fmla="val 7314"/>
              <a:gd name="adj2" fmla="val -68733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функций Комитета по управлению муниципальным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имуществом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72772" y="2145861"/>
            <a:ext cx="1078095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550,00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72772" y="3347557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515,0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8037992" y="3297507"/>
            <a:ext cx="1106008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150,0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84824" y="4767222"/>
            <a:ext cx="1131278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224,0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299555" y="6438854"/>
            <a:ext cx="109676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3 000,0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906898" y="2481630"/>
            <a:ext cx="1081558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91,1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8037992" y="4369693"/>
            <a:ext cx="1099286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13 445,7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456144" y="5371161"/>
            <a:ext cx="110066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913,8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8137186" y="6414335"/>
            <a:ext cx="1077772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2 930,1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Рисунок 6" descr="26838-english-language-newspaper-material-1024x96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47938" y="5324829"/>
            <a:ext cx="1608206" cy="165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7003" y="5903561"/>
            <a:ext cx="717667" cy="90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Заголовок 6"/>
          <p:cNvSpPr txBox="1">
            <a:spLocks/>
          </p:cNvSpPr>
          <p:nvPr/>
        </p:nvSpPr>
        <p:spPr>
          <a:xfrm>
            <a:off x="361218" y="0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Управление муниципальным имуществом Черемховского районного муниципального образования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9466" y="1030175"/>
            <a:ext cx="781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Основные </a:t>
            </a:r>
            <a:r>
              <a:rPr lang="ru-RU" sz="1600" b="1" i="1" dirty="0" smtClean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мероприятия муниципальной программы в 2018 году</a:t>
            </a:r>
            <a:endParaRPr lang="ru-RU" sz="1600" i="1" dirty="0">
              <a:solidFill>
                <a:srgbClr val="566444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522318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1540" y="2591972"/>
            <a:ext cx="3009448" cy="838235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«Развитие системы управления муниципальным образованием» на 2018-2023 годы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6220" y="2591972"/>
            <a:ext cx="2679403" cy="84885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«Развитие предпринимательства» на 2018-2023 годы</a:t>
            </a:r>
          </a:p>
          <a:p>
            <a:pPr algn="ctr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340242" y="1467292"/>
            <a:ext cx="6060558" cy="797442"/>
          </a:xfrm>
          <a:prstGeom prst="homePlate">
            <a:avLst/>
          </a:prstGeom>
          <a:solidFill>
            <a:srgbClr val="73E8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Совершенствование муниципального управления Черемховского районного муниципального образования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6592186" y="1297171"/>
            <a:ext cx="2360429" cy="1935126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35 989,4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30 936,8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30 517,4 тыс. руб.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3971" y="3636238"/>
            <a:ext cx="3732249" cy="3137786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потребности и организация обучения, подготовки и повышения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квалификации;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Доплаты к пенсиям, дополнительное пенсионное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обеспечение;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Льготы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предоставляемые гражданам, удостоенным звания "Почетный гражданин Черемховского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района;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Членские взносы;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Осуществление функций администрации муниципального района, деятельности мэра муниципального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района;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Осуществление отдельных государственных полномочий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880214" y="3625439"/>
            <a:ext cx="2893810" cy="1047727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Оказание административно-организационной поддержки субъектам малого и среднего предпринимательства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1828937" y="3453625"/>
            <a:ext cx="242316" cy="182613"/>
          </a:xfrm>
          <a:prstGeom prst="downArrow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5164972" y="3450778"/>
            <a:ext cx="237452" cy="174661"/>
          </a:xfrm>
          <a:prstGeom prst="down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43" name="Picture 3" descr="C:\Users\Eva\Downloads\i_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40" y="3282744"/>
            <a:ext cx="2304660" cy="1816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Eva\Downloads\licdei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14" y="4989853"/>
            <a:ext cx="1745666" cy="1258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Eva\Downloads\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80" y="4989851"/>
            <a:ext cx="1522210" cy="1258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Eva\Downloads\повышение-квалификаци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47" y="4989853"/>
            <a:ext cx="2106453" cy="1298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342562" y="1033672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461540" y="37229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Муниципальное управление в Черемховском районном муниципальном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Eva\Desktop\привлечение-инвестор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88" y="2666829"/>
            <a:ext cx="3437496" cy="19467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va\Desktop\depositphotos_9596999-Confectioner-working-with-crem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65" r="13811"/>
          <a:stretch/>
        </p:blipFill>
        <p:spPr bwMode="auto">
          <a:xfrm>
            <a:off x="7199290" y="5037372"/>
            <a:ext cx="1899185" cy="18206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va\Desktop\О-компании-МЕГАКУРЬЕ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" y="4897381"/>
            <a:ext cx="3378110" cy="19694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va\Desktop\25397_picture_c8d7bc649389ed563c7751b40868eeeb0621c58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30" y="2507790"/>
            <a:ext cx="2634299" cy="16299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375544" y="1050723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237552" y="1553751"/>
            <a:ext cx="3235283" cy="844114"/>
          </a:xfrm>
          <a:prstGeom prst="wedgeRoundRectCallout">
            <a:avLst>
              <a:gd name="adj1" fmla="val -19241"/>
              <a:gd name="adj2" fmla="val 68603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обучения, подготовки и повышения квалификации муниципальных служащих администрации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ЧРМО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534579" y="3039414"/>
            <a:ext cx="2572866" cy="2003160"/>
          </a:xfrm>
          <a:prstGeom prst="wedgeRoundRectCallout">
            <a:avLst>
              <a:gd name="adj1" fmla="val -56874"/>
              <a:gd name="adj2" fmla="val 6413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ежемесячные выплаты в соответствии с Решением Думы Черемховского районного муниципального образования от 27.06.2012 </a:t>
            </a: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213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"Об утверждении положения "О Почетном звании Почетный гражданин Черемховского района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""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023210" y="1553751"/>
            <a:ext cx="3770481" cy="1178181"/>
          </a:xfrm>
          <a:prstGeom prst="wedgeRoundRectCallout">
            <a:avLst>
              <a:gd name="adj1" fmla="val -26640"/>
              <a:gd name="adj2" fmla="val 59221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выплату пенсии за выслугу лет гражданам, замещавшим должности муниципальной службы в органах местного самоуправления Черемховского районного муниципального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5058235" y="5882113"/>
            <a:ext cx="2564495" cy="762620"/>
          </a:xfrm>
          <a:prstGeom prst="wedgeRoundRectCallout">
            <a:avLst>
              <a:gd name="adj1" fmla="val 48659"/>
              <a:gd name="adj2" fmla="val 65878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районного конкурса «Лучший кондитер года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2944284" y="6105144"/>
            <a:ext cx="2058974" cy="682164"/>
          </a:xfrm>
          <a:prstGeom prst="wedgeRoundRectCallout">
            <a:avLst>
              <a:gd name="adj1" fmla="val -48354"/>
              <a:gd name="adj2" fmla="val -81657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функций Администрации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ЧРМО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237552" y="4172475"/>
            <a:ext cx="2791888" cy="572717"/>
          </a:xfrm>
          <a:prstGeom prst="wedgeRoundRectCallout">
            <a:avLst>
              <a:gd name="adj1" fmla="val -17604"/>
              <a:gd name="adj2" fmla="val 80490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деятельности мэра муниципального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3465998" y="4715002"/>
            <a:ext cx="2392272" cy="758761"/>
          </a:xfrm>
          <a:prstGeom prst="wedgeRoundRectCallout">
            <a:avLst>
              <a:gd name="adj1" fmla="val -52790"/>
              <a:gd name="adj2" fmla="val 79474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осуществление государственных полномочий</a:t>
            </a:r>
          </a:p>
        </p:txBody>
      </p:sp>
      <p:sp>
        <p:nvSpPr>
          <p:cNvPr id="13" name="Овал 12"/>
          <p:cNvSpPr/>
          <p:nvPr/>
        </p:nvSpPr>
        <p:spPr>
          <a:xfrm>
            <a:off x="2633838" y="2218545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83,5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742360" y="4296908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1 365,5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271989" y="4594290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2 146,1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890036" y="5877469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23 977,6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902714" y="2507790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4 708,4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534579" y="5614011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830350" y="5376054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3 625,9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Заголовок 6"/>
          <p:cNvSpPr txBox="1">
            <a:spLocks/>
          </p:cNvSpPr>
          <p:nvPr/>
        </p:nvSpPr>
        <p:spPr>
          <a:xfrm>
            <a:off x="461540" y="37229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Муниципальное управление в Черемховском районном муниципальном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6045" y="1102094"/>
            <a:ext cx="781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Основные </a:t>
            </a:r>
            <a:r>
              <a:rPr lang="ru-RU" sz="1600" b="1" i="1" dirty="0" smtClean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мероприятия муниципальной программы в 2018 году</a:t>
            </a:r>
            <a:endParaRPr lang="ru-RU" sz="1600" i="1" dirty="0">
              <a:solidFill>
                <a:srgbClr val="566444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913267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18289" y="115888"/>
            <a:ext cx="8424153" cy="944427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Безопасность жизнедеятельности в Черемховском районном муниципальном образовании</a:t>
            </a:r>
            <a:r>
              <a:rPr lang="ru-RU" sz="1800" dirty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1385" y="2371061"/>
            <a:ext cx="2934585" cy="118021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безопасности дорожного движения в Черемховском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районном муниципальном образовании» на 2018-2023 годы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9488" y="3746205"/>
            <a:ext cx="2892056" cy="1091609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«Улучшение условий охраны труда в Черемховском районном муниципальном образовании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на 2018-2023 годы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1385" y="5039832"/>
            <a:ext cx="2860159" cy="903768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«Обеспечение общественной безопасности» на 2018-2023 годы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1461593545_molodez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638" y="3280566"/>
            <a:ext cx="1739455" cy="1805663"/>
          </a:xfrm>
          <a:prstGeom prst="rect">
            <a:avLst/>
          </a:prstGeom>
        </p:spPr>
      </p:pic>
      <p:pic>
        <p:nvPicPr>
          <p:cNvPr id="17" name="Рисунок 16" descr="ter_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943" y="5086229"/>
            <a:ext cx="2892057" cy="1314571"/>
          </a:xfrm>
          <a:prstGeom prst="rect">
            <a:avLst/>
          </a:prstGeom>
        </p:spPr>
      </p:pic>
      <p:pic>
        <p:nvPicPr>
          <p:cNvPr id="18" name="Рисунок 17" descr="10398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810" y="3686137"/>
            <a:ext cx="1499190" cy="1400092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3413051" y="2317896"/>
            <a:ext cx="2573079" cy="988830"/>
          </a:xfrm>
          <a:prstGeom prst="roundRect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безопасности участников дорожного движения и развитие сети искусственных сооружений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70521" y="3400464"/>
            <a:ext cx="2764465" cy="1325524"/>
          </a:xfrm>
          <a:prstGeom prst="roundRect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превентивных мер, направленных на улучшение условий труда, снижение уровня производственного травматизма и профессиональной заболеваемости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95854" y="4800776"/>
            <a:ext cx="3051544" cy="1949813"/>
          </a:xfrm>
          <a:prstGeom prst="roundRect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 по профилактике правонарушений и повышению уровня безопасности граждан на территории Черемховского района; Расходы на обеспечение деятельности Муниципального казенного учреждения "Единая дежурно-деспетчерская служба Черемховского района"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329609" y="1350334"/>
            <a:ext cx="6347638" cy="797442"/>
          </a:xfrm>
          <a:prstGeom prst="homePlate">
            <a:avLst/>
          </a:prstGeom>
          <a:solidFill>
            <a:srgbClr val="73E8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безопасности жизнедеятельности населения Черемховского района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Выноска со стрелкой вниз 23"/>
          <p:cNvSpPr/>
          <p:nvPr/>
        </p:nvSpPr>
        <p:spPr>
          <a:xfrm>
            <a:off x="6730409" y="1318436"/>
            <a:ext cx="2275368" cy="1935126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3 880,8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3 138,9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3 041,1 тыс. руб.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3143891" y="2781489"/>
            <a:ext cx="236307" cy="239113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071973" y="4066753"/>
            <a:ext cx="288276" cy="238118"/>
          </a:xfrm>
          <a:prstGeom prst="rightArrow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061699" y="5355642"/>
            <a:ext cx="226031" cy="254047"/>
          </a:xfrm>
          <a:prstGeom prst="right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361218" y="1128544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Eva\Desktop\66dde71d08cdc8ceae72eec8b74744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9" y="1553424"/>
            <a:ext cx="2654844" cy="17629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728" y="2288326"/>
            <a:ext cx="2763832" cy="166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61" y="4368501"/>
            <a:ext cx="2886735" cy="182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7441" y="4958410"/>
            <a:ext cx="2695734" cy="189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6"/>
          <a:srcRect t="12164" b="9853"/>
          <a:stretch/>
        </p:blipFill>
        <p:spPr bwMode="auto">
          <a:xfrm>
            <a:off x="6393175" y="2401230"/>
            <a:ext cx="2781591" cy="216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0925" y="5421658"/>
            <a:ext cx="2285617" cy="143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340242" y="873156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2735230" y="1349058"/>
            <a:ext cx="3228496" cy="945343"/>
          </a:xfrm>
          <a:prstGeom prst="wedgeRoundRectCallout">
            <a:avLst>
              <a:gd name="adj1" fmla="val -54651"/>
              <a:gd name="adj2" fmla="val -16903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методической литературы и проведение районных мероприятий по предупреждению детского дорожно-транспортного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травматизма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127845" y="1579906"/>
            <a:ext cx="2911206" cy="821324"/>
          </a:xfrm>
          <a:prstGeom prst="wedgeRoundRectCallout">
            <a:avLst/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автомобильных дорог, находящихся в собственности района, за счет средств дорожного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190717" y="3316406"/>
            <a:ext cx="3063464" cy="929440"/>
          </a:xfrm>
          <a:prstGeom prst="wedgeRoundRectCallout">
            <a:avLst>
              <a:gd name="adj1" fmla="val 5327"/>
              <a:gd name="adj2" fmla="val 65406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 на проведение конкурсных мероприятий в области охраны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труда,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также приобретение средств индивидуальной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защиты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3491728" y="3903260"/>
            <a:ext cx="2901447" cy="973060"/>
          </a:xfrm>
          <a:prstGeom prst="wedgeRoundRectCallout">
            <a:avLst>
              <a:gd name="adj1" fmla="val 21446"/>
              <a:gd name="adj2" fmla="val -72706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распространение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агитационных материалов, посвященных профилактике правонарушений, противодействию терроризму и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экстремизму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6442907" y="4700836"/>
            <a:ext cx="2596144" cy="744226"/>
          </a:xfrm>
          <a:prstGeom prst="wedgeRoundRectCallout">
            <a:avLst/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конкурса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«Лучший участковый уполномоченный полиции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340242" y="6131121"/>
            <a:ext cx="2721329" cy="642596"/>
          </a:xfrm>
          <a:prstGeom prst="wedgeRoundRectCallout">
            <a:avLst>
              <a:gd name="adj1" fmla="val 70891"/>
              <a:gd name="adj2" fmla="val 33441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Функционирование Единой дежурно-диспетчерской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службы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637764" y="2210773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37,4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0" y="4165648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715131" y="6131121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3 591,0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006128" y="2210773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176,4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158391" y="4700836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034078" y="5220920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Заголовок 6"/>
          <p:cNvSpPr>
            <a:spLocks noGrp="1"/>
          </p:cNvSpPr>
          <p:nvPr>
            <p:ph type="title"/>
          </p:nvPr>
        </p:nvSpPr>
        <p:spPr>
          <a:xfrm>
            <a:off x="464661" y="-71271"/>
            <a:ext cx="8424153" cy="944427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Безопасность жизнедеятельности в Черемховском районном муниципальном образовании</a:t>
            </a:r>
            <a:r>
              <a:rPr lang="ru-RU" sz="1800" dirty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2756" y="947982"/>
            <a:ext cx="781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Основные </a:t>
            </a:r>
            <a:r>
              <a:rPr lang="ru-RU" sz="1600" b="1" i="1" dirty="0" smtClean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мероприятия муниципальной программы в 2018 году</a:t>
            </a:r>
            <a:endParaRPr lang="ru-RU" sz="1600" i="1" dirty="0">
              <a:solidFill>
                <a:srgbClr val="566444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51416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400" b="0" dirty="0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2400" b="0" dirty="0" smtClean="0">
                <a:solidFill>
                  <a:srgbClr val="C00000"/>
                </a:solidFill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3CBDB89-381F-43BF-9DDF-347BB5C25293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382347" y="4660956"/>
            <a:ext cx="3060440" cy="887000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молодых семей и молодых специалистов в решении жилищной проблемы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181738" y="2336148"/>
            <a:ext cx="3125755" cy="1045257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комплекса мероприятий, направленных на становление, развитие молодых граждан, решение молодежных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</a:t>
            </a:r>
          </a:p>
          <a:p>
            <a:pPr algn="ctr"/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71a2429b6653696fec553ea666f4e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1430" y="5566618"/>
            <a:ext cx="1860238" cy="1310044"/>
          </a:xfrm>
          <a:prstGeom prst="rect">
            <a:avLst/>
          </a:prstGeom>
        </p:spPr>
      </p:pic>
      <p:sp>
        <p:nvSpPr>
          <p:cNvPr id="12" name="Пятиугольник 11"/>
          <p:cNvSpPr/>
          <p:nvPr/>
        </p:nvSpPr>
        <p:spPr>
          <a:xfrm>
            <a:off x="233266" y="1403497"/>
            <a:ext cx="6298164" cy="797442"/>
          </a:xfrm>
          <a:prstGeom prst="homePlate">
            <a:avLst/>
          </a:prstGeom>
          <a:solidFill>
            <a:srgbClr val="73E8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успешной социализации и эффективной самореализации молодежи на территории Черемховского районного муниципального образования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3181738" y="3490516"/>
            <a:ext cx="3414390" cy="1057602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спортивных соревнований и физкультурно-массовых мероприятий;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спортивной инфраструктуры 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базы</a:t>
            </a:r>
          </a:p>
        </p:txBody>
      </p:sp>
      <p:pic>
        <p:nvPicPr>
          <p:cNvPr id="15" name="Рисунок 14" descr="image274861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6171" y="4390263"/>
            <a:ext cx="1968759" cy="1234359"/>
          </a:xfrm>
          <a:prstGeom prst="rect">
            <a:avLst/>
          </a:prstGeom>
        </p:spPr>
      </p:pic>
      <p:sp>
        <p:nvSpPr>
          <p:cNvPr id="16" name="Выноска со стрелкой вниз 15"/>
          <p:cNvSpPr/>
          <p:nvPr/>
        </p:nvSpPr>
        <p:spPr>
          <a:xfrm>
            <a:off x="6596128" y="1251224"/>
            <a:ext cx="2326758" cy="1707733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977,0 тыс. руб.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1 009,0 тыс. руб.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1 009,0 тыс. руб</a:t>
            </a:r>
            <a:r>
              <a:rPr lang="ru-RU" sz="12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3266" y="2394350"/>
            <a:ext cx="2689678" cy="987055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«Молодежная политика в Черемховском районном муниципальном образовании» на 2018-2023 годы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3266" y="3465104"/>
            <a:ext cx="2689678" cy="1083014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«Развитие физической культуры и спорта в Черемховском районном муниципальном образовании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на 2018-2023 годы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3266" y="4644470"/>
            <a:ext cx="2689678" cy="86644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«Молодым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семьям – доступное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жилье»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2018-2023 годы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9977" y="5624622"/>
            <a:ext cx="3111761" cy="1168064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«Комплексные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меры профилактики  злоупотребления наркотическими средствами и психотропными веществами в Черемховском районном муниципальном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образовании»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2018 - 2023 годы </a:t>
            </a: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3470986" y="5694888"/>
            <a:ext cx="3060444" cy="1027532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Осуществление комплексных профилактических мероприятий, направленных на улучшение наркоситуации в Черемховском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районе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2953767" y="2779705"/>
            <a:ext cx="210674" cy="230623"/>
          </a:xfrm>
          <a:prstGeom prst="rightArrow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2945945" y="3885733"/>
            <a:ext cx="228770" cy="223930"/>
          </a:xfrm>
          <a:prstGeom prst="rightArrow">
            <a:avLst/>
          </a:prstGeom>
          <a:solidFill>
            <a:srgbClr val="73E8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2945946" y="4969519"/>
            <a:ext cx="413703" cy="260027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3205536" y="6131304"/>
            <a:ext cx="256855" cy="218125"/>
          </a:xfrm>
          <a:prstGeom prst="rightArrow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Eva\Downloads\6cffdf8b6ee54c53b2a9dd39051eeb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128" y="2981423"/>
            <a:ext cx="2538802" cy="1427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400922" y="1128545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Заголовок 6"/>
          <p:cNvSpPr txBox="1">
            <a:spLocks/>
          </p:cNvSpPr>
          <p:nvPr/>
        </p:nvSpPr>
        <p:spPr>
          <a:xfrm>
            <a:off x="473069" y="160858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Молодежная политика и спорт в Черемховском районном муниципальном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Eva\Desktop\contentrotator636189793798259877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8" y="2373600"/>
            <a:ext cx="6254692" cy="237808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8" y="3921312"/>
            <a:ext cx="2479276" cy="12333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Users\Eva\Desktop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4" y="1323599"/>
            <a:ext cx="2906653" cy="16214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Eva\Desktop\oPN6XMyklvQ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316"/>
          <a:stretch/>
        </p:blipFill>
        <p:spPr bwMode="auto">
          <a:xfrm>
            <a:off x="5599319" y="5264478"/>
            <a:ext cx="3499212" cy="15935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Eva\Desktop\molodaya_semy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563"/>
          <a:stretch/>
        </p:blipFill>
        <p:spPr bwMode="auto">
          <a:xfrm>
            <a:off x="2909182" y="4538008"/>
            <a:ext cx="2755601" cy="19888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285" y="150990"/>
            <a:ext cx="8497092" cy="61645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0" dirty="0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2400" b="0" dirty="0" smtClean="0">
                <a:solidFill>
                  <a:srgbClr val="C00000"/>
                </a:solidFill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3CBDB89-381F-43BF-9DDF-347BB5C25293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400922" y="979078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097601" y="1508588"/>
            <a:ext cx="2865073" cy="1152542"/>
          </a:xfrm>
          <a:prstGeom prst="wedgeRoundRectCallout">
            <a:avLst>
              <a:gd name="adj1" fmla="val -57439"/>
              <a:gd name="adj2" fmla="val 4966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испытаний Всероссийского физкультурно – спортивного комплекса «Готов к труду и обороне» (ГТО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6060216" y="1566102"/>
            <a:ext cx="3029804" cy="1028104"/>
          </a:xfrm>
          <a:prstGeom prst="wedgeRoundRectCallout">
            <a:avLst>
              <a:gd name="adj1" fmla="val 1212"/>
              <a:gd name="adj2" fmla="val 83534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районных, а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областных и всероссийских спортивных соревнованиях и физкультурно-массовых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66387" y="5156407"/>
            <a:ext cx="2823938" cy="1551646"/>
          </a:xfrm>
          <a:prstGeom prst="wedgeRoundRectCallout">
            <a:avLst>
              <a:gd name="adj1" fmla="val 57132"/>
              <a:gd name="adj2" fmla="val -27377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Софинансирование расходов на социальные выплаты семьям-участникам программы на приобретение жилого помещения или создание объекта индивидуального жилищного строительства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5664783" y="4326465"/>
            <a:ext cx="3062793" cy="1016581"/>
          </a:xfrm>
          <a:prstGeom prst="wedgeRoundRectCallout">
            <a:avLst>
              <a:gd name="adj1" fmla="val -25225"/>
              <a:gd name="adj2" fmla="val 63640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осуществление комплексных профилактических мероприятий, направленных на улучшение наркоситуации в Черемховском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районе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216640" y="2961168"/>
            <a:ext cx="2427081" cy="982088"/>
          </a:xfrm>
          <a:prstGeom prst="wedgeRoundRectCallout">
            <a:avLst>
              <a:gd name="adj1" fmla="val -33557"/>
              <a:gd name="adj2" fmla="val 63931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спортивного  инвентаря для организации физкультурной и спортивной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909182" y="2436988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619016" y="3719114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006615" y="6409716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343,0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081333" y="4930562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8011921" y="2512884"/>
            <a:ext cx="1078099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259,0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Заголовок 6"/>
          <p:cNvSpPr txBox="1">
            <a:spLocks/>
          </p:cNvSpPr>
          <p:nvPr/>
        </p:nvSpPr>
        <p:spPr>
          <a:xfrm>
            <a:off x="521966" y="0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Молодежная политика и спорт в Черемховском районном муниципальном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1385" y="1040449"/>
            <a:ext cx="781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Основные </a:t>
            </a:r>
            <a:r>
              <a:rPr lang="ru-RU" sz="1600" b="1" i="1" dirty="0" smtClean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мероприятия муниципальной программы в 2018 году</a:t>
            </a:r>
            <a:endParaRPr lang="ru-RU" sz="1600" i="1" dirty="0">
              <a:solidFill>
                <a:srgbClr val="566444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83256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45337E-D19F-4741-AC2A-D46D5689E67A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145914" y="1206229"/>
            <a:ext cx="6313251" cy="1070043"/>
          </a:xfrm>
          <a:prstGeom prst="homePlate">
            <a:avLst/>
          </a:prstGeom>
          <a:solidFill>
            <a:srgbClr val="73E8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доступности  и улучшение качества оказания медицинской помощи населению Черемховского района, повышение  эффективности медицинских услуг, объемы, виды и качество  которых должны соответствовать уровню заболеваемости и потребностям населения Черемховского района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6520969" y="1238805"/>
            <a:ext cx="2451101" cy="1935126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70,0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70,0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70,0 тыс.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1216" y="2405568"/>
            <a:ext cx="2547257" cy="1028097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Содействие в кадровом обеспечении учреждений здравоохранения в поселениях Черемховского района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12041" y="2405567"/>
            <a:ext cx="2504041" cy="102809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Укрепление материально-технической базы учреждений здравоохранения в Черемховском районе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21298" y="3750870"/>
            <a:ext cx="2995126" cy="1426428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Единовременные выплаты молодым специалистам с высшим образованием, работающим в медицинских учреждениях Черемховского района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322393" y="3797558"/>
            <a:ext cx="2758367" cy="1268963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ГСМ на ежеквартальные выезды медицинских работников ОГБУЗ ИОКТБ Черемховский филиал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1517113" y="3452326"/>
            <a:ext cx="250041" cy="277194"/>
          </a:xfrm>
          <a:prstGeom prst="downArrow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4447428" y="3442996"/>
            <a:ext cx="237588" cy="307071"/>
          </a:xfrm>
          <a:prstGeom prst="down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 descr="C:\Users\Eva\Downloads\image_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49" y="3232297"/>
            <a:ext cx="2810437" cy="18342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va\Downloads\medicina_i_vra4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5" y="5290421"/>
            <a:ext cx="2295331" cy="14999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va\Downloads\7af1940f4af99adf6271e803dfa9fd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15" y="5177298"/>
            <a:ext cx="2258200" cy="15817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va\Downloads\vaca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415" y="5262417"/>
            <a:ext cx="2973355" cy="141155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26"/>
          <p:cNvSpPr>
            <a:spLocks noChangeShapeType="1"/>
          </p:cNvSpPr>
          <p:nvPr/>
        </p:nvSpPr>
        <p:spPr bwMode="auto">
          <a:xfrm>
            <a:off x="361218" y="972901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Заголовок 6"/>
          <p:cNvSpPr txBox="1">
            <a:spLocks/>
          </p:cNvSpPr>
          <p:nvPr/>
        </p:nvSpPr>
        <p:spPr>
          <a:xfrm>
            <a:off x="468617" y="0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Здоровье населения в Черемховском районном муниципальном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0" dirty="0" smtClean="0">
                <a:cs typeface="Times New Roman" pitchFamily="18" charset="0"/>
              </a:rPr>
              <a:t> </a:t>
            </a:r>
            <a:br>
              <a:rPr lang="ru-RU" b="0" dirty="0" smtClean="0">
                <a:cs typeface="Times New Roman" pitchFamily="18" charset="0"/>
              </a:rPr>
            </a:br>
            <a:r>
              <a:rPr lang="ru-RU" b="0" dirty="0" smtClean="0">
                <a:cs typeface="Times New Roman" pitchFamily="18" charset="0"/>
              </a:rPr>
              <a:t/>
            </a:r>
            <a:br>
              <a:rPr lang="ru-RU" b="0" dirty="0" smtClean="0"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23850" y="1706563"/>
            <a:ext cx="3467100" cy="2006600"/>
          </a:xfrm>
        </p:spPr>
        <p:txBody>
          <a:bodyPr/>
          <a:lstStyle/>
          <a:p>
            <a:pPr marL="87313" indent="0" eaLnBrk="1" hangingPunct="1">
              <a:buFont typeface="Wingdings" pitchFamily="2" charset="2"/>
              <a:buChar char="Ø"/>
              <a:defRPr/>
            </a:pPr>
            <a:endParaRPr lang="ru-RU" b="1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3922870-4F95-4451-A343-E36851056C5E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sp>
        <p:nvSpPr>
          <p:cNvPr id="12" name="Пятиугольник 11"/>
          <p:cNvSpPr/>
          <p:nvPr/>
        </p:nvSpPr>
        <p:spPr>
          <a:xfrm>
            <a:off x="329608" y="1350334"/>
            <a:ext cx="6295127" cy="797442"/>
          </a:xfrm>
          <a:prstGeom prst="homePlate">
            <a:avLst/>
          </a:prstGeom>
          <a:solidFill>
            <a:srgbClr val="73E8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Улучшение условий доступности и оказание адресной социальной помощи отдельным категориям граждан, из числа жителей Черемховского района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6725165" y="1247912"/>
            <a:ext cx="2179675" cy="1935126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213,0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315,0 тыс. 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332,2 тыс. руб.</a:t>
            </a:r>
          </a:p>
        </p:txBody>
      </p:sp>
      <p:pic>
        <p:nvPicPr>
          <p:cNvPr id="36866" name="Picture 2" descr="C:\Users\Jakovleva\Desktop\Доступная среда   .p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915" y="4880538"/>
            <a:ext cx="2484085" cy="189523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36868" name="Picture 4" descr="C:\Users\Jakovleva\Desktop\nalogovaya-socialnaya-lgota-dejstvuyushhaya-v-ukraine-v-2017-god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4735" y="3175143"/>
            <a:ext cx="2488454" cy="166026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6869" name="Picture 5" descr="C:\Users\Jakovleva\Desktop\670168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644" y="5263512"/>
            <a:ext cx="2935952" cy="159448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9608" y="2445626"/>
            <a:ext cx="2772204" cy="1459035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«Доступная среда для инвалидов и других маломобильных групп населения в Черемховском районном муниципальном образовании" на 2018-2023 года»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38694" y="2445626"/>
            <a:ext cx="2772204" cy="145903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Подпрограмма: «Поддержка мероприятий, проводимых для пожилых людей в Черемховском районном муниципальном образовании» на 2018-2023 годы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74644" y="4152050"/>
            <a:ext cx="3517641" cy="2565991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мероприятий по повышению доступности социально значимых объектов и услуг для инвалидов и других маломобильных групп населения Черемховского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района;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комплекса мероприятий, направленных на создание условий для достижения инвалидами социальной адаптации и самореализации инвалидов и других маломобильных групп населения Черемховского района</a:t>
            </a: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723963" y="4180078"/>
            <a:ext cx="2531706" cy="1033162"/>
          </a:xfrm>
          <a:prstGeom prst="flowChartAlternateProcess">
            <a:avLst/>
          </a:prstGeom>
          <a:solidFill>
            <a:srgbClr val="CBFAA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досуговых мероприятий, в том числе, приуроченных к праздникам и памятным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датам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1558210" y="3904661"/>
            <a:ext cx="270590" cy="215276"/>
          </a:xfrm>
          <a:prstGeom prst="downArrow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4762158" y="3914936"/>
            <a:ext cx="303002" cy="246099"/>
          </a:xfrm>
          <a:prstGeom prst="down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329608" y="1128545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Заголовок 6"/>
          <p:cNvSpPr txBox="1">
            <a:spLocks/>
          </p:cNvSpPr>
          <p:nvPr/>
        </p:nvSpPr>
        <p:spPr>
          <a:xfrm>
            <a:off x="539807" y="171686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Социальная поддержка населения Черемховского районного муниципального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17463" y="1028131"/>
            <a:ext cx="91090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500" b="1" i="1" dirty="0">
                <a:solidFill>
                  <a:srgbClr val="566444"/>
                </a:solidFill>
                <a:latin typeface="+mj-lt"/>
                <a:cs typeface="Times New Roman" pitchFamily="18" charset="0"/>
              </a:rPr>
              <a:t>Представляет собой деятельность по составлению проекта бюджета, его рассмотрению, утверждению, исполнению, составлению отчета об исполнении и его утверждению</a:t>
            </a:r>
          </a:p>
        </p:txBody>
      </p:sp>
      <p:sp>
        <p:nvSpPr>
          <p:cNvPr id="27" name="Параллелограмм 26"/>
          <p:cNvSpPr/>
          <p:nvPr/>
        </p:nvSpPr>
        <p:spPr>
          <a:xfrm rot="17405235">
            <a:off x="1626127" y="5251104"/>
            <a:ext cx="704599" cy="304413"/>
          </a:xfrm>
          <a:prstGeom prst="parallelogram">
            <a:avLst>
              <a:gd name="adj" fmla="val 44071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10800000" lon="13200000" rev="1080000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араллелограмм 27"/>
          <p:cNvSpPr/>
          <p:nvPr/>
        </p:nvSpPr>
        <p:spPr>
          <a:xfrm rot="17405235">
            <a:off x="3340639" y="4822476"/>
            <a:ext cx="704599" cy="304413"/>
          </a:xfrm>
          <a:prstGeom prst="parallelogram">
            <a:avLst>
              <a:gd name="adj" fmla="val 44071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10800000" lon="13200000" rev="1080000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араллелограмм 22"/>
          <p:cNvSpPr/>
          <p:nvPr/>
        </p:nvSpPr>
        <p:spPr>
          <a:xfrm>
            <a:off x="1928795" y="4929198"/>
            <a:ext cx="1785950" cy="857256"/>
          </a:xfrm>
          <a:prstGeom prst="parallelogram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600000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7" name="Прямоугольник 28"/>
          <p:cNvSpPr>
            <a:spLocks noChangeArrowheads="1"/>
          </p:cNvSpPr>
          <p:nvPr/>
        </p:nvSpPr>
        <p:spPr bwMode="auto">
          <a:xfrm>
            <a:off x="357188" y="5834063"/>
            <a:ext cx="171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1. Разработка проекта бюджета</a:t>
            </a:r>
          </a:p>
        </p:txBody>
      </p:sp>
      <p:sp>
        <p:nvSpPr>
          <p:cNvPr id="30" name="Параллелограмм 29"/>
          <p:cNvSpPr/>
          <p:nvPr/>
        </p:nvSpPr>
        <p:spPr>
          <a:xfrm>
            <a:off x="3643307" y="4500570"/>
            <a:ext cx="1785950" cy="857256"/>
          </a:xfrm>
          <a:prstGeom prst="parallelogram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600000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Параллелограмм 30"/>
          <p:cNvSpPr/>
          <p:nvPr/>
        </p:nvSpPr>
        <p:spPr>
          <a:xfrm rot="17405235">
            <a:off x="5055151" y="4393848"/>
            <a:ext cx="704599" cy="304413"/>
          </a:xfrm>
          <a:prstGeom prst="parallelogram">
            <a:avLst>
              <a:gd name="adj" fmla="val 44071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10800000" lon="13200000" rev="1080000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370" name="Прямоугольник 31"/>
          <p:cNvSpPr>
            <a:spLocks noChangeArrowheads="1"/>
          </p:cNvSpPr>
          <p:nvPr/>
        </p:nvSpPr>
        <p:spPr bwMode="auto">
          <a:xfrm>
            <a:off x="2143125" y="5405438"/>
            <a:ext cx="1658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2. Рассмотрение проекта бюджета</a:t>
            </a:r>
          </a:p>
        </p:txBody>
      </p:sp>
      <p:sp>
        <p:nvSpPr>
          <p:cNvPr id="15371" name="Прямоугольник 32"/>
          <p:cNvSpPr>
            <a:spLocks noChangeArrowheads="1"/>
          </p:cNvSpPr>
          <p:nvPr/>
        </p:nvSpPr>
        <p:spPr bwMode="auto">
          <a:xfrm>
            <a:off x="3783013" y="4976813"/>
            <a:ext cx="1717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Утверждение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проекта бюджета</a:t>
            </a:r>
          </a:p>
        </p:txBody>
      </p:sp>
      <p:sp>
        <p:nvSpPr>
          <p:cNvPr id="34" name="Параллелограмм 33"/>
          <p:cNvSpPr/>
          <p:nvPr/>
        </p:nvSpPr>
        <p:spPr>
          <a:xfrm>
            <a:off x="5357819" y="4071942"/>
            <a:ext cx="1785950" cy="857256"/>
          </a:xfrm>
          <a:prstGeom prst="parallelogram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600000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73" name="Прямоугольник 34"/>
          <p:cNvSpPr>
            <a:spLocks noChangeArrowheads="1"/>
          </p:cNvSpPr>
          <p:nvPr/>
        </p:nvSpPr>
        <p:spPr bwMode="auto">
          <a:xfrm>
            <a:off x="5500688" y="4548188"/>
            <a:ext cx="1643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4. Исполнение бюджета</a:t>
            </a:r>
          </a:p>
        </p:txBody>
      </p:sp>
      <p:sp>
        <p:nvSpPr>
          <p:cNvPr id="36" name="Параллелограмм 35"/>
          <p:cNvSpPr/>
          <p:nvPr/>
        </p:nvSpPr>
        <p:spPr>
          <a:xfrm rot="17405235">
            <a:off x="6769663" y="3965220"/>
            <a:ext cx="704599" cy="304413"/>
          </a:xfrm>
          <a:prstGeom prst="parallelogram">
            <a:avLst>
              <a:gd name="adj" fmla="val 44071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10800000" lon="13200000" rev="1080000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7" name="Параллелограмм 36"/>
          <p:cNvSpPr/>
          <p:nvPr/>
        </p:nvSpPr>
        <p:spPr>
          <a:xfrm>
            <a:off x="7072331" y="3643314"/>
            <a:ext cx="1785950" cy="857256"/>
          </a:xfrm>
          <a:prstGeom prst="parallelogram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600000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76" name="Прямоугольник 37"/>
          <p:cNvSpPr>
            <a:spLocks noChangeArrowheads="1"/>
          </p:cNvSpPr>
          <p:nvPr/>
        </p:nvSpPr>
        <p:spPr bwMode="auto">
          <a:xfrm>
            <a:off x="7143750" y="4143375"/>
            <a:ext cx="19288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Рассмотрение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утверждение отчета об исполнении бюджета</a:t>
            </a:r>
          </a:p>
        </p:txBody>
      </p:sp>
      <p:sp>
        <p:nvSpPr>
          <p:cNvPr id="39" name="Параллелограмм 38"/>
          <p:cNvSpPr/>
          <p:nvPr/>
        </p:nvSpPr>
        <p:spPr>
          <a:xfrm>
            <a:off x="214283" y="5357826"/>
            <a:ext cx="1785950" cy="857256"/>
          </a:xfrm>
          <a:prstGeom prst="parallelogram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600000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41073" y="1925765"/>
            <a:ext cx="657583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СТАДИИ БЮДЖЕТНОГО </a:t>
            </a:r>
          </a:p>
          <a:p>
            <a:pPr algn="ctr">
              <a:defRPr/>
            </a:pPr>
            <a:r>
              <a:rPr lang="ru-RU" sz="36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ПРОЦЕССА</a:t>
            </a:r>
          </a:p>
        </p:txBody>
      </p:sp>
      <p:pic>
        <p:nvPicPr>
          <p:cNvPr id="53" name="Рисунок 52" descr="1604c7_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4381528"/>
            <a:ext cx="1571604" cy="104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Рисунок 53" descr="ry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1" y="3262323"/>
            <a:ext cx="1785950" cy="1381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Рисунок 54" descr="2014-09-16_05-16-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1" y="3794147"/>
            <a:ext cx="1809736" cy="120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a5a93c63bc699e4a9429e43b5c8b5fd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2792138"/>
            <a:ext cx="1714512" cy="1422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Рисунок 56" descr="pqnmej8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00924" y="2285992"/>
            <a:ext cx="185735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Прямоугольник 58"/>
          <p:cNvSpPr/>
          <p:nvPr/>
        </p:nvSpPr>
        <p:spPr>
          <a:xfrm>
            <a:off x="3786150" y="5720382"/>
            <a:ext cx="53578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ln w="1905"/>
                <a:solidFill>
                  <a:srgbClr val="C00000"/>
                </a:solidFill>
                <a:latin typeface="+mj-lt"/>
                <a:cs typeface="Times New Roman" pitchFamily="18" charset="0"/>
              </a:rPr>
              <a:t>Бюджетный цикл </a:t>
            </a:r>
            <a:r>
              <a:rPr lang="ru-RU" b="1" i="1" dirty="0">
                <a:ln w="1905"/>
                <a:solidFill>
                  <a:srgbClr val="C00000"/>
                </a:solidFill>
                <a:latin typeface="+mj-lt"/>
                <a:cs typeface="Times New Roman" pitchFamily="18" charset="0"/>
              </a:rPr>
              <a:t>— </a:t>
            </a:r>
            <a:r>
              <a:rPr lang="ru-RU" sz="1700" b="1" i="1" dirty="0" smtClean="0">
                <a:ln w="1905"/>
                <a:solidFill>
                  <a:srgbClr val="C00000"/>
                </a:solidFill>
                <a:latin typeface="+mj-lt"/>
                <a:cs typeface="Times New Roman" pitchFamily="18" charset="0"/>
              </a:rPr>
              <a:t>период времени от начала составления бюджета до утверждения отчета об его исполнении</a:t>
            </a:r>
            <a:endParaRPr lang="ru-RU" sz="1700" b="1" i="1" dirty="0">
              <a:ln w="1905"/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386" name="Номер слайда 2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958D32D-60C5-4EAB-B88E-4EB76E0C2839}" type="slidenum">
              <a:rPr lang="es-ES" smtClean="0"/>
              <a:pPr eaLnBrk="1" hangingPunct="1"/>
              <a:t>4</a:t>
            </a:fld>
            <a:endParaRPr lang="es-ES" dirty="0" smtClean="0"/>
          </a:p>
        </p:txBody>
      </p:sp>
      <p:sp>
        <p:nvSpPr>
          <p:cNvPr id="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1298" y="226000"/>
            <a:ext cx="8229600" cy="4905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 </a:t>
            </a:r>
            <a:r>
              <a:rPr lang="ru-RU" sz="31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Бюджетный процесс</a:t>
            </a:r>
          </a:p>
        </p:txBody>
      </p:sp>
      <p:sp>
        <p:nvSpPr>
          <p:cNvPr id="32" name="Line 26"/>
          <p:cNvSpPr>
            <a:spLocks noChangeShapeType="1"/>
          </p:cNvSpPr>
          <p:nvPr/>
        </p:nvSpPr>
        <p:spPr bwMode="auto">
          <a:xfrm>
            <a:off x="323851" y="836613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148238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:\Users\Eva\Desktop\knopka-dlja-invalid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476" y="3324192"/>
            <a:ext cx="1884705" cy="14135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Eva\Desktop\invalidy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9" y="3376242"/>
            <a:ext cx="4277641" cy="22699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va\Desktop\Inclusion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98" y="4635872"/>
            <a:ext cx="2423855" cy="190635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ая прямоугольная выноска 22"/>
          <p:cNvSpPr/>
          <p:nvPr/>
        </p:nvSpPr>
        <p:spPr>
          <a:xfrm>
            <a:off x="285046" y="1583230"/>
            <a:ext cx="4591753" cy="1740962"/>
          </a:xfrm>
          <a:prstGeom prst="wedgeRoundRectCallout">
            <a:avLst>
              <a:gd name="adj1" fmla="val -9993"/>
              <a:gd name="adj2" fmla="val 59450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мер, обеспечивающих доступность посещения муниципальных учреждений для людей с ограниченными возможностями здоровья посредством установки пандусов, кнопки вызова, звукового маяка и др. в здании администрации ЧРМО, в школе № 1 и № 3 п. Михайловка, а также в Центре внешкольной работы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0" dirty="0" smtClean="0">
                <a:cs typeface="Times New Roman" pitchFamily="18" charset="0"/>
              </a:rPr>
              <a:t> </a:t>
            </a:r>
            <a:br>
              <a:rPr lang="ru-RU" b="0" dirty="0" smtClean="0">
                <a:cs typeface="Times New Roman" pitchFamily="18" charset="0"/>
              </a:rPr>
            </a:br>
            <a:r>
              <a:rPr lang="ru-RU" b="0" dirty="0" smtClean="0">
                <a:cs typeface="Times New Roman" pitchFamily="18" charset="0"/>
              </a:rPr>
              <a:t/>
            </a:r>
            <a:br>
              <a:rPr lang="ru-RU" b="0" dirty="0" smtClean="0"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34970" y="1583230"/>
            <a:ext cx="3467100" cy="2006600"/>
          </a:xfrm>
        </p:spPr>
        <p:txBody>
          <a:bodyPr/>
          <a:lstStyle/>
          <a:p>
            <a:pPr marL="87313" indent="0" eaLnBrk="1" hangingPunct="1">
              <a:buFont typeface="Wingdings" pitchFamily="2" charset="2"/>
              <a:buChar char="Ø"/>
              <a:defRPr/>
            </a:pPr>
            <a:endParaRPr lang="ru-RU" b="1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3922870-4F95-4451-A343-E36851056C5E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329608" y="1128545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Заголовок 6"/>
          <p:cNvSpPr txBox="1">
            <a:spLocks/>
          </p:cNvSpPr>
          <p:nvPr/>
        </p:nvSpPr>
        <p:spPr>
          <a:xfrm>
            <a:off x="539807" y="171686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Социальная поддержка населения Черемховского районного муниципального образовании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» на 2018-2023 годы  </a:t>
            </a:r>
            <a:endParaRPr lang="ru-RU" sz="18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74152" y="3152100"/>
            <a:ext cx="1171590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108,0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147887" y="5646217"/>
            <a:ext cx="3707833" cy="997676"/>
          </a:xfrm>
          <a:prstGeom prst="wedgeRoundRectCallout">
            <a:avLst>
              <a:gd name="adj1" fmla="val 56973"/>
              <a:gd name="adj2" fmla="val -49682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досуговых мероприятий для людей с ограниченными возможностями здоровья </a:t>
            </a:r>
          </a:p>
        </p:txBody>
      </p:sp>
      <p:sp>
        <p:nvSpPr>
          <p:cNvPr id="25" name="Овал 24"/>
          <p:cNvSpPr/>
          <p:nvPr/>
        </p:nvSpPr>
        <p:spPr>
          <a:xfrm>
            <a:off x="2842280" y="6318087"/>
            <a:ext cx="1171590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Eva\Desktop\1-oktyabr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75" y="3287530"/>
            <a:ext cx="2864425" cy="29675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ая прямоугольная выноска 25"/>
          <p:cNvSpPr/>
          <p:nvPr/>
        </p:nvSpPr>
        <p:spPr>
          <a:xfrm>
            <a:off x="4997046" y="1629806"/>
            <a:ext cx="3707833" cy="1433582"/>
          </a:xfrm>
          <a:prstGeom prst="wedgeRoundRectCallout">
            <a:avLst>
              <a:gd name="adj1" fmla="val -3448"/>
              <a:gd name="adj2" fmla="val 72207"/>
              <a:gd name="adj3" fmla="val 16667"/>
            </a:avLst>
          </a:prstGeom>
          <a:solidFill>
            <a:srgbClr val="CBF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досуговых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пожилых людей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числе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приуроченных к праздникам и памятным датам (День защитника Отечества, Международный женский день 8 марта, День Победы, День пожилого человека и др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718118" y="2839246"/>
            <a:ext cx="1171590" cy="4482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100,0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369" y="1132916"/>
            <a:ext cx="781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Основные </a:t>
            </a:r>
            <a:r>
              <a:rPr lang="ru-RU" sz="1600" b="1" i="1" dirty="0" smtClean="0">
                <a:solidFill>
                  <a:srgbClr val="566444"/>
                </a:solidFill>
                <a:latin typeface="+mj-lt"/>
                <a:cs typeface="Times New Roman" panose="02020603050405020304" pitchFamily="18" charset="0"/>
              </a:rPr>
              <a:t>мероприятия муниципальной программы в 2018 году</a:t>
            </a:r>
            <a:endParaRPr lang="ru-RU" sz="1600" i="1" dirty="0">
              <a:solidFill>
                <a:srgbClr val="566444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83453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5D247-86E0-4AE3-9E44-13B89B269489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29608" y="1658680"/>
            <a:ext cx="2647508" cy="1371601"/>
          </a:xfrm>
          <a:prstGeom prst="flowChartAlternateProcess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деятельности Думы Черемховского районного муниципального образования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181059" y="1704754"/>
            <a:ext cx="2835350" cy="1304262"/>
          </a:xfrm>
          <a:prstGeom prst="flowChartAlternateProcess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деятельности Контрольно-счетной палаты Черемховского районного муниципального образования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22521" y="3955312"/>
            <a:ext cx="2782187" cy="1148316"/>
          </a:xfrm>
          <a:prstGeom prst="flowChartAlternateProcess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Резервный фонд Администрации Черемховского районного муниципального образования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028662" y="3941132"/>
            <a:ext cx="2838894" cy="1215659"/>
          </a:xfrm>
          <a:prstGeom prst="flowChartAlternateProcess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выборов депутатов представительного органа муниципального образования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ашивка 11"/>
          <p:cNvSpPr/>
          <p:nvPr/>
        </p:nvSpPr>
        <p:spPr>
          <a:xfrm rot="5400000">
            <a:off x="2825602" y="1429085"/>
            <a:ext cx="3545955" cy="2498651"/>
          </a:xfrm>
          <a:prstGeom prst="chevron">
            <a:avLst/>
          </a:prstGeom>
          <a:solidFill>
            <a:srgbClr val="99CE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org_khfv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222" y="3657600"/>
            <a:ext cx="848821" cy="8187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55581" y="2285996"/>
            <a:ext cx="24242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2018 год – 3 059,8 тыс. руб.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2019 год – 4 811,4 тыс. руб.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2020 год – 2 454,7 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0485" y="2849523"/>
            <a:ext cx="2200938" cy="5954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1 174,7 тыс. руб.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935,1 тыс. руб.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904,3 тыс. 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64595" y="2906230"/>
            <a:ext cx="2172585" cy="6450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1 516,8 тыс. руб.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1 207,9 тыс. руб.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1 182,1 тыс. 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14400" y="5011478"/>
            <a:ext cx="2140691" cy="6663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300,0 тыс. руб.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300,0 тыс. руб.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300,0 тыс. 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96762" y="5015020"/>
            <a:ext cx="2154865" cy="4607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 год – 2 300,0 тыс. руб. </a:t>
            </a:r>
          </a:p>
        </p:txBody>
      </p:sp>
      <p:pic>
        <p:nvPicPr>
          <p:cNvPr id="19" name="Рисунок 18" descr="vibor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9395" y="4873108"/>
            <a:ext cx="825115" cy="836575"/>
          </a:xfrm>
          <a:prstGeom prst="rect">
            <a:avLst/>
          </a:prstGeom>
        </p:spPr>
      </p:pic>
      <p:pic>
        <p:nvPicPr>
          <p:cNvPr id="21" name="Рисунок 20" descr="9aecef93e3c011195609b20d671edb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2074" y="1035698"/>
            <a:ext cx="826744" cy="846265"/>
          </a:xfrm>
          <a:prstGeom prst="rect">
            <a:avLst/>
          </a:prstGeom>
        </p:spPr>
      </p:pic>
      <p:pic>
        <p:nvPicPr>
          <p:cNvPr id="22" name="Рисунок 21" descr="deputa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432" y="1036676"/>
            <a:ext cx="1018009" cy="824021"/>
          </a:xfrm>
          <a:prstGeom prst="rect">
            <a:avLst/>
          </a:prstGeom>
        </p:spPr>
      </p:pic>
      <p:sp>
        <p:nvSpPr>
          <p:cNvPr id="23" name="Блок-схема: альтернативный процесс 22"/>
          <p:cNvSpPr/>
          <p:nvPr/>
        </p:nvSpPr>
        <p:spPr>
          <a:xfrm>
            <a:off x="3211033" y="5199319"/>
            <a:ext cx="2672318" cy="1201482"/>
          </a:xfrm>
          <a:prstGeom prst="flowChartAlternateProcess">
            <a:avLst/>
          </a:prstGeom>
          <a:solidFill>
            <a:srgbClr val="D38F9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Мобилизационная подготовка Черемховского районного муниципального образования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209953" y="6025117"/>
            <a:ext cx="2144236" cy="641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68,3 тыс. руб.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68,3 тыс. руб.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 – 68,3 тыс. руб.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34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9302" y="4548961"/>
            <a:ext cx="1065620" cy="799215"/>
          </a:xfrm>
          <a:prstGeom prst="rect">
            <a:avLst/>
          </a:prstGeom>
        </p:spPr>
      </p:pic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361218" y="788076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Заголовок 6"/>
          <p:cNvSpPr txBox="1">
            <a:spLocks/>
          </p:cNvSpPr>
          <p:nvPr/>
        </p:nvSpPr>
        <p:spPr>
          <a:xfrm>
            <a:off x="443403" y="198928"/>
            <a:ext cx="8424153" cy="9444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5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Непрограммные направления деятельности</a:t>
            </a:r>
          </a:p>
          <a:p>
            <a:pPr>
              <a:defRPr/>
            </a:pPr>
            <a:endParaRPr lang="ru-RU" sz="25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819" y="2562358"/>
            <a:ext cx="8820150" cy="773269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54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Спасибо за внимание!</a:t>
            </a:r>
            <a:endParaRPr lang="ru-RU" sz="5400" dirty="0">
              <a:solidFill>
                <a:srgbClr val="C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8C014EF-DFAB-40A3-8730-E8CBED8B4707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Номер слайда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6CF9E92-245C-44CB-9793-CF20CC4EF26B}" type="slidenum">
              <a:rPr lang="es-ES" smtClean="0"/>
              <a:pPr eaLnBrk="1" hangingPunct="1"/>
              <a:t>5</a:t>
            </a:fld>
            <a:endParaRPr lang="es-ES" smtClean="0"/>
          </a:p>
        </p:txBody>
      </p:sp>
      <p:pic>
        <p:nvPicPr>
          <p:cNvPr id="10244" name="Picture 4" descr="C:\Users\Eva\Desktop\vector-glass-diagram-29418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34" b="8257"/>
          <a:stretch/>
        </p:blipFill>
        <p:spPr bwMode="auto">
          <a:xfrm>
            <a:off x="873162" y="796765"/>
            <a:ext cx="2666999" cy="20981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451" y="2849866"/>
            <a:ext cx="4070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Прогноз социально-экономического развития Черемховского районного муниципального образования</a:t>
            </a:r>
            <a:endParaRPr lang="ru-RU" sz="1500" b="1" i="1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45" name="Picture 5" descr="C:\Users\Eva\Desktop\depositphotos_54106685-stock-photo-3d-white-people-concept-o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76" y="868438"/>
            <a:ext cx="3028440" cy="23508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66360" y="2811090"/>
            <a:ext cx="352913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Основные направления бюджетной и налоговой политики</a:t>
            </a:r>
            <a:endParaRPr lang="ru-RU" sz="1500" b="1" i="1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875" y="5861695"/>
            <a:ext cx="33783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Муниципальные программы Черемховского </a:t>
            </a:r>
            <a:r>
              <a:rPr lang="ru-RU" sz="15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районного муниципального образования</a:t>
            </a:r>
          </a:p>
          <a:p>
            <a:pPr algn="ctr"/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endParaRPr lang="ru-RU" sz="1500" b="1" i="1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46" name="Picture 6" descr="C:\Users\Eva\Desktop\progrmamma_razvitie_obrazovanij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5308" y="3774175"/>
            <a:ext cx="2943508" cy="21228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2230"/>
            <a:ext cx="8534399" cy="448959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Документы, на основании которых составляется проект бюджета</a:t>
            </a: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323851" y="796765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395" y="5770404"/>
            <a:ext cx="384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Положения послания Президента РФ Федеральному Собранию РФ, определяющие бюджетную политику</a:t>
            </a:r>
          </a:p>
        </p:txBody>
      </p:sp>
      <p:pic>
        <p:nvPicPr>
          <p:cNvPr id="10249" name="Picture 9" descr="C:\Users\Eva\Desktop\661a7d2f7055d66b2eff91d20e45f4d5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00833"/>
            <a:ext cx="3299243" cy="186957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44533661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095"/>
            <a:ext cx="9144000" cy="578020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hangingPunct="1"/>
            <a:r>
              <a:rPr lang="ru-RU" sz="1550" b="1" dirty="0" smtClean="0">
                <a:solidFill>
                  <a:srgbClr val="C00000"/>
                </a:solidFill>
                <a:effectLst/>
                <a:latin typeface="Bookman Old Style" pitchFamily="18" charset="0"/>
                <a:cs typeface="Aharoni" pitchFamily="2" charset="-79"/>
              </a:rPr>
              <a:t>Основные параметры проекта бюджета Черемховского районного муниципального образования на 2018 год и плановый период 2019 и 2020 годов</a:t>
            </a:r>
          </a:p>
        </p:txBody>
      </p:sp>
      <p:sp>
        <p:nvSpPr>
          <p:cNvPr id="15363" name="Rectangle 2081"/>
          <p:cNvSpPr>
            <a:spLocks noChangeArrowheads="1"/>
          </p:cNvSpPr>
          <p:nvPr/>
        </p:nvSpPr>
        <p:spPr bwMode="auto">
          <a:xfrm>
            <a:off x="7885235" y="692150"/>
            <a:ext cx="62571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0" anchor="ctr"/>
          <a:lstStyle/>
          <a:p>
            <a:pPr algn="ctr"/>
            <a:r>
              <a:rPr lang="ru-RU" sz="100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5364" name="Line 2090"/>
          <p:cNvSpPr>
            <a:spLocks noChangeShapeType="1"/>
          </p:cNvSpPr>
          <p:nvPr/>
        </p:nvSpPr>
        <p:spPr bwMode="auto">
          <a:xfrm>
            <a:off x="323851" y="692150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16851675"/>
              </p:ext>
            </p:extLst>
          </p:nvPr>
        </p:nvGraphicFramePr>
        <p:xfrm>
          <a:off x="431404" y="5175865"/>
          <a:ext cx="8281192" cy="1468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836"/>
                <a:gridCol w="2055796"/>
                <a:gridCol w="1955372"/>
                <a:gridCol w="2019188"/>
              </a:tblGrid>
              <a:tr h="35701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>
                    <a:solidFill>
                      <a:schemeClr val="accent4"/>
                    </a:solidFill>
                  </a:tcPr>
                </a:tc>
              </a:tr>
              <a:tr h="357015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949 781,3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755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576,9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1 503,4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57015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956 582,6</a:t>
                      </a:r>
                    </a:p>
                  </a:txBody>
                  <a:tcPr marL="84406" marR="8440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762 657,1</a:t>
                      </a:r>
                    </a:p>
                  </a:txBody>
                  <a:tcPr marL="84406" marR="8440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768 887,2</a:t>
                      </a:r>
                    </a:p>
                  </a:txBody>
                  <a:tcPr marL="84406" marR="8440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1495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-6 801,3</a:t>
                      </a:r>
                    </a:p>
                  </a:txBody>
                  <a:tcPr marL="84406" marR="8440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-7 080,2</a:t>
                      </a:r>
                    </a:p>
                  </a:txBody>
                  <a:tcPr marL="84406" marR="8440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-7 383,8</a:t>
                      </a:r>
                    </a:p>
                  </a:txBody>
                  <a:tcPr marL="84406" marR="8440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356623470"/>
              </p:ext>
            </p:extLst>
          </p:nvPr>
        </p:nvGraphicFramePr>
        <p:xfrm>
          <a:off x="633048" y="800100"/>
          <a:ext cx="8187103" cy="4341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851" y="925830"/>
            <a:ext cx="146304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300" dirty="0"/>
          </a:p>
        </p:txBody>
      </p:sp>
    </p:spTree>
    <p:extLst>
      <p:ext uri="{BB962C8B-B14F-4D97-AF65-F5344CB8AC3E}">
        <p14:creationId xmlns="" xmlns:p14="http://schemas.microsoft.com/office/powerpoint/2010/main" val="140412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304800" y="838201"/>
            <a:ext cx="8455698" cy="5447880"/>
            <a:chOff x="507814" y="2806041"/>
            <a:chExt cx="8455698" cy="3363267"/>
          </a:xfrm>
        </p:grpSpPr>
        <p:sp>
          <p:nvSpPr>
            <p:cNvPr id="4" name="TextBox 10"/>
            <p:cNvSpPr txBox="1">
              <a:spLocks noChangeArrowheads="1"/>
            </p:cNvSpPr>
            <p:nvPr/>
          </p:nvSpPr>
          <p:spPr bwMode="auto">
            <a:xfrm>
              <a:off x="827088" y="2924175"/>
              <a:ext cx="26654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07814" y="3243792"/>
              <a:ext cx="3714914" cy="250737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defPPr>
                <a:defRPr lang="ru-RU"/>
              </a:defPPr>
              <a:lvl1pPr eaLnBrk="1" hangingPunct="1">
                <a:defRPr sz="1600"/>
              </a:lvl1pPr>
            </a:lstStyle>
            <a:p>
              <a:pPr algn="ctr">
                <a:defRPr/>
              </a:pPr>
              <a:r>
                <a:rPr lang="ru-RU" altLang="ru-RU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НАЛОГОВЫЕ ДОХОДЫ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5508104" y="2806041"/>
              <a:ext cx="3364704" cy="988036"/>
            </a:xfrm>
            <a:prstGeom prst="rect">
              <a:avLst/>
            </a:prstGeom>
            <a:solidFill>
              <a:srgbClr val="CBFAA8">
                <a:alpha val="50000"/>
              </a:srgbClr>
            </a:solidFill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ru-RU"/>
              </a:defPPr>
              <a:lvl1pPr marL="285750" indent="-285750" eaLnBrk="1" hangingPunct="1">
                <a:buFont typeface="Arial" panose="020B0604020202020204" pitchFamily="34" charset="0"/>
                <a:buChar char="•"/>
                <a:defRPr sz="1400" b="0"/>
              </a:lvl1pPr>
            </a:lstStyle>
            <a:p>
              <a:pPr>
                <a:defRPr/>
              </a:pPr>
              <a:r>
                <a:rPr lang="ru-RU" alt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Налог </a:t>
              </a:r>
              <a:r>
                <a:rPr lang="ru-RU" altLang="ru-RU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 доходы физических лиц</a:t>
              </a:r>
            </a:p>
            <a:p>
              <a:pPr>
                <a:defRPr/>
              </a:pPr>
              <a:r>
                <a:rPr lang="ru-RU" alt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Налоги на товары (работы, услуги), реализуемые на территории РФ (акцизы)</a:t>
              </a:r>
            </a:p>
            <a:p>
              <a:pPr>
                <a:defRPr/>
              </a:pPr>
              <a:r>
                <a:rPr lang="ru-RU" alt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Налоги на совокупный доход (УСН, ЕНВД, ЕСХН)</a:t>
              </a:r>
              <a:endPara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alt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Государственная пошлина</a:t>
              </a:r>
            </a:p>
          </p:txBody>
        </p:sp>
        <p:sp>
          <p:nvSpPr>
            <p:cNvPr id="7" name="Стрелка вправо 6"/>
            <p:cNvSpPr/>
            <p:nvPr/>
          </p:nvSpPr>
          <p:spPr>
            <a:xfrm>
              <a:off x="4309204" y="3201257"/>
              <a:ext cx="1137662" cy="364812"/>
            </a:xfrm>
            <a:prstGeom prst="rightArrow">
              <a:avLst/>
            </a:prstGeom>
            <a:solidFill>
              <a:schemeClr val="accent4">
                <a:lumMod val="75000"/>
                <a:alpha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07814" y="3753758"/>
              <a:ext cx="3657600" cy="1653060"/>
            </a:xfrm>
            <a:prstGeom prst="rect">
              <a:avLst/>
            </a:prstGeom>
            <a:solidFill>
              <a:srgbClr val="CBFAA8">
                <a:alpha val="50000"/>
              </a:srgbClr>
            </a:solidFill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ru-RU"/>
              </a:defPPr>
              <a:lvl1pPr eaLnBrk="1" hangingPunct="1">
                <a:buFontTx/>
                <a:buChar char="•"/>
                <a:defRPr sz="1600" b="0">
                  <a:solidFill>
                    <a:schemeClr val="lt1"/>
                  </a:solidFill>
                  <a:latin typeface="Times New Roman" pitchFamily="18" charset="0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Доходы от использования имущества, находящегося в государственной и муниципальной собственности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Платежи при пользовании природными ресурсами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Доходы от оказания платных услуг (работ) компенсации затрат государства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Доходы от продажи материальных и нематериальных активов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Штрафы</a:t>
              </a:r>
              <a:r>
                <a:rPr lang="ru-RU" altLang="ru-RU" sz="1400" dirty="0">
                  <a:solidFill>
                    <a:schemeClr val="tx1"/>
                  </a:solidFill>
                  <a:cs typeface="Times New Roman" pitchFamily="18" charset="0"/>
                </a:rPr>
                <a:t>, санкции, возмещение </a:t>
              </a: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ущерба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Прочие неналоговые доходы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482310" y="4424798"/>
              <a:ext cx="3345859" cy="250737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ru-RU"/>
              </a:defPPr>
              <a:lvl1pPr eaLnBrk="1" hangingPunct="1">
                <a:defRPr sz="1600">
                  <a:solidFill>
                    <a:schemeClr val="lt1"/>
                  </a:solidFill>
                  <a:latin typeface="Times New Roman" pitchFamily="18" charset="0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altLang="ru-RU" b="1" dirty="0">
                  <a:solidFill>
                    <a:schemeClr val="tx1"/>
                  </a:solidFill>
                  <a:cs typeface="Times New Roman" pitchFamily="18" charset="0"/>
                </a:rPr>
                <a:t>НЕНАЛОГОВЫЕ ДОХОДЫ </a:t>
              </a: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518088" y="5620951"/>
              <a:ext cx="3714914" cy="361013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БЕЗВОЗМЕЗДНЫЕ </a:t>
              </a:r>
              <a:r>
                <a:rPr lang="ru-RU" altLang="ru-RU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ПОСТУПЛЕНИЯ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5537014" y="5447282"/>
              <a:ext cx="3426498" cy="722026"/>
            </a:xfrm>
            <a:prstGeom prst="rect">
              <a:avLst/>
            </a:prstGeom>
            <a:solidFill>
              <a:srgbClr val="CBFAA8">
                <a:alpha val="50000"/>
              </a:srgb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ru-RU"/>
              </a:defPPr>
              <a:lvl1pPr eaLnBrk="1" hangingPunct="1">
                <a:buFontTx/>
                <a:buChar char="•"/>
                <a:defRPr sz="1600" b="0">
                  <a:solidFill>
                    <a:schemeClr val="lt1"/>
                  </a:solidFill>
                  <a:latin typeface="Times New Roman" pitchFamily="18" charset="0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Дотации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Субсидии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Субвенции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Иные </a:t>
              </a:r>
              <a:r>
                <a:rPr lang="ru-RU" altLang="ru-RU" sz="1400" dirty="0">
                  <a:solidFill>
                    <a:schemeClr val="tx1"/>
                  </a:solidFill>
                  <a:cs typeface="Times New Roman" pitchFamily="18" charset="0"/>
                </a:rPr>
                <a:t>межбюджетные </a:t>
              </a: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трансферты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cs typeface="Times New Roman" pitchFamily="18" charset="0"/>
                </a:rPr>
                <a:t>Прочие безвозмездные поступления </a:t>
              </a:r>
            </a:p>
          </p:txBody>
        </p:sp>
        <p:sp>
          <p:nvSpPr>
            <p:cNvPr id="12" name="Стрелка вправо 11"/>
            <p:cNvSpPr/>
            <p:nvPr/>
          </p:nvSpPr>
          <p:spPr>
            <a:xfrm>
              <a:off x="4348636" y="5608265"/>
              <a:ext cx="1162897" cy="369332"/>
            </a:xfrm>
            <a:prstGeom prst="rightArrow">
              <a:avLst/>
            </a:prstGeom>
            <a:solidFill>
              <a:schemeClr val="accent4">
                <a:lumMod val="75000"/>
                <a:alpha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Стрелка вправо 12"/>
            <p:cNvSpPr/>
            <p:nvPr/>
          </p:nvSpPr>
          <p:spPr>
            <a:xfrm rot="10800000">
              <a:off x="4237284" y="4378427"/>
              <a:ext cx="1137662" cy="369332"/>
            </a:xfrm>
            <a:prstGeom prst="rightArrow">
              <a:avLst/>
            </a:prstGeom>
            <a:solidFill>
              <a:schemeClr val="accent4">
                <a:lumMod val="75000"/>
                <a:alpha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5915"/>
            <a:ext cx="8229600" cy="417649"/>
          </a:xfrm>
        </p:spPr>
        <p:txBody>
          <a:bodyPr>
            <a:noAutofit/>
          </a:bodyPr>
          <a:lstStyle/>
          <a:p>
            <a:pPr eaLnBrk="1" hangingPunct="1"/>
            <a:r>
              <a:rPr lang="ru-RU" sz="27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Доходы бюджета</a:t>
            </a: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323851" y="733246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8242503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66553957"/>
              </p:ext>
            </p:extLst>
          </p:nvPr>
        </p:nvGraphicFramePr>
        <p:xfrm>
          <a:off x="3536157" y="2865261"/>
          <a:ext cx="3107531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Object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63677013"/>
              </p:ext>
            </p:extLst>
          </p:nvPr>
        </p:nvGraphicFramePr>
        <p:xfrm>
          <a:off x="519333" y="2749399"/>
          <a:ext cx="3214688" cy="435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0880981"/>
              </p:ext>
            </p:extLst>
          </p:nvPr>
        </p:nvGraphicFramePr>
        <p:xfrm>
          <a:off x="6425798" y="2789863"/>
          <a:ext cx="3107531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авая фигурная скобка 14"/>
          <p:cNvSpPr/>
          <p:nvPr/>
        </p:nvSpPr>
        <p:spPr>
          <a:xfrm>
            <a:off x="3429001" y="1785926"/>
            <a:ext cx="214313" cy="11430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3451186" y="2043726"/>
            <a:ext cx="235743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700" b="1" i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Собственные </a:t>
            </a:r>
            <a:r>
              <a:rPr lang="ru-RU" sz="1700" b="1" i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доходы</a:t>
            </a:r>
            <a:endParaRPr lang="ru-RU" sz="1700" b="1" i="1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7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95525166"/>
              </p:ext>
            </p:extLst>
          </p:nvPr>
        </p:nvGraphicFramePr>
        <p:xfrm>
          <a:off x="-3747022" y="1801418"/>
          <a:ext cx="7283179" cy="1842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13145" y="6098796"/>
            <a:ext cx="101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19" name="Заголовок 1"/>
          <p:cNvSpPr txBox="1">
            <a:spLocks/>
          </p:cNvSpPr>
          <p:nvPr/>
        </p:nvSpPr>
        <p:spPr>
          <a:xfrm>
            <a:off x="323851" y="252278"/>
            <a:ext cx="8732600" cy="558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C00000"/>
                </a:solidFill>
                <a:effectLst/>
                <a:latin typeface="Bookman Old Style" pitchFamily="18" charset="0"/>
                <a:cs typeface="Times New Roman" pitchFamily="18" charset="0"/>
              </a:rPr>
              <a:t>Структура прогнозируемых доходов бюджета Черемховского районного муниципального образования на 2018 год и плановый период 2019 и 2020 годов</a:t>
            </a:r>
          </a:p>
        </p:txBody>
      </p:sp>
      <p:sp>
        <p:nvSpPr>
          <p:cNvPr id="25" name="Line 2090"/>
          <p:cNvSpPr>
            <a:spLocks noChangeShapeType="1"/>
          </p:cNvSpPr>
          <p:nvPr/>
        </p:nvSpPr>
        <p:spPr bwMode="auto">
          <a:xfrm>
            <a:off x="323851" y="1013163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C:\Users\Eva\Desktop\2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43" y="1222626"/>
            <a:ext cx="5507603" cy="2486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38256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571504"/>
          </a:xfrm>
          <a:noFill/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Основные параметры проектов бюджета Черемховского района в 2018-2020 годах  </a:t>
            </a:r>
            <a:br>
              <a:rPr lang="ru-RU" sz="2000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</a:br>
            <a:endParaRPr lang="ru-RU" sz="2000" dirty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graphicFrame>
        <p:nvGraphicFramePr>
          <p:cNvPr id="4" name="Group 107"/>
          <p:cNvGraphicFramePr>
            <a:graphicFrameLocks noGrp="1"/>
          </p:cNvGraphicFramePr>
          <p:nvPr>
            <p:ph idx="1"/>
          </p:nvPr>
        </p:nvGraphicFramePr>
        <p:xfrm>
          <a:off x="285721" y="1027414"/>
          <a:ext cx="8562974" cy="568161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36180"/>
                <a:gridCol w="859660"/>
                <a:gridCol w="1070972"/>
                <a:gridCol w="1090183"/>
                <a:gridCol w="840448"/>
                <a:gridCol w="1120599"/>
                <a:gridCol w="811634"/>
                <a:gridCol w="933298"/>
              </a:tblGrid>
              <a:tr h="15253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бюджета на 2017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бюджета на 2018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поступлений 2018 к 2017,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бюджета на 2019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поступлений 2019 к 2018,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бюджета на 2020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поступлений 2020 к 2019,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550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доходы,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из них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102 015,3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104 636,0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2 620,7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108 926,2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4290,2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113 596,9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4 670,7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343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76 928,5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81 234,8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4 306,3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85 246,1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4 011,3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89 556,3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4 310,2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3421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25 086,8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23 401,2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- 1685,6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23 680,1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278,9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24 040,6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360,5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6456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из них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575 362,8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845 145,4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269 782,6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646 650,7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-198 494,7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647 906,5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1 255,8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42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Дотации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51 724,4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139 488,6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87 764,2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100 864,4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-38 624,2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102 528,8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1664,4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426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71 873,4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201 745,9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129 872,5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42 055,3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- 159 690,6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41 642,1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- 413,2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4745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450 088,2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502 234,1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52 145,9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502 054,2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- 179,9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502 058,8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37124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Иные и прочие МБТ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1 676,8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1 676,8</a:t>
                      </a:r>
                      <a:endParaRPr lang="ru-RU" dirty="0"/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1 676,8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1 676,8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57462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677 378,1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949 781,3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272 403,2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755 576,9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- 194 204,4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761 503,4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5 926,5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</a:tbl>
          </a:graphicData>
        </a:graphic>
      </p:graphicFrame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44400" y="887359"/>
            <a:ext cx="8496300" cy="0"/>
          </a:xfrm>
          <a:prstGeom prst="line">
            <a:avLst/>
          </a:prstGeom>
          <a:noFill/>
          <a:ln w="47625" cmpd="dbl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11892</TotalTime>
  <Words>4755</Words>
  <Application>Microsoft Office PowerPoint</Application>
  <PresentationFormat>Экран (4:3)</PresentationFormat>
  <Paragraphs>1058</Paragraphs>
  <Slides>42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Апекс</vt:lpstr>
      <vt:lpstr>Слайд 1</vt:lpstr>
      <vt:lpstr>Что такое бюджет?</vt:lpstr>
      <vt:lpstr>Какие бывают бюджеты?</vt:lpstr>
      <vt:lpstr>  Бюджетный процесс</vt:lpstr>
      <vt:lpstr>Документы, на основании которых составляется проект бюджета</vt:lpstr>
      <vt:lpstr>Основные параметры проекта бюджета Черемховского районного муниципального образования на 2018 год и плановый период 2019 и 2020 годов</vt:lpstr>
      <vt:lpstr>Доходы бюджета</vt:lpstr>
      <vt:lpstr>Слайд 8</vt:lpstr>
      <vt:lpstr> Основные параметры проектов бюджета Черемховского района в 2018-2020 годах   </vt:lpstr>
      <vt:lpstr>Налоговые доходы бюджета</vt:lpstr>
      <vt:lpstr>Неналоговые доходы бюджета</vt:lpstr>
      <vt:lpstr>Безвозмездные поступления</vt:lpstr>
      <vt:lpstr>Слайд 13</vt:lpstr>
      <vt:lpstr>Слайд 14</vt:lpstr>
      <vt:lpstr>Слайд 15</vt:lpstr>
      <vt:lpstr>Слайд 16</vt:lpstr>
      <vt:lpstr>Слайд 17</vt:lpstr>
      <vt:lpstr>  Расходы бюджета по разделам на 2018 год и плановый период 2019-2020 годов </vt:lpstr>
      <vt:lpstr>Слайд 19</vt:lpstr>
      <vt:lpstr>Слайд 20</vt:lpstr>
      <vt:lpstr>Слайд 21</vt:lpstr>
      <vt:lpstr>Слайд 22</vt:lpstr>
      <vt:lpstr>Слайд 23</vt:lpstr>
      <vt:lpstr>Слайд 24</vt:lpstr>
      <vt:lpstr>Муниципальная программа  «Жилищно-коммунальный комплекс и развитие инфраструктуры в  Черемховском районном муниципальном образовании» на 2018-2023 гг.</vt:lpstr>
      <vt:lpstr>МП «Жилищно-коммунальный комплекс и развитие инфраструктуры в  Черемховском районном муниципальном образовании» на 2018-2023 гг.</vt:lpstr>
      <vt:lpstr>Слайд 27</vt:lpstr>
      <vt:lpstr>Слайд 28</vt:lpstr>
      <vt:lpstr>  Распределение дотаций на выравнивание бюджетной обеспеченности поселений </vt:lpstr>
      <vt:lpstr> </vt:lpstr>
      <vt:lpstr> </vt:lpstr>
      <vt:lpstr>Слайд 32</vt:lpstr>
      <vt:lpstr>Слайд 33</vt:lpstr>
      <vt:lpstr>Муниципальная программа  «Безопасность жизнедеятельности в Черемховском районном муниципальном образовании» на 2018-2023 годы  </vt:lpstr>
      <vt:lpstr>Муниципальная программа  «Безопасность жизнедеятельности в Черемховском районном муниципальном образовании» на 2018-2023 годы  </vt:lpstr>
      <vt:lpstr> </vt:lpstr>
      <vt:lpstr> </vt:lpstr>
      <vt:lpstr>Слайд 38</vt:lpstr>
      <vt:lpstr>   </vt:lpstr>
      <vt:lpstr>   </vt:lpstr>
      <vt:lpstr>Слайд 41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Wolf</dc:creator>
  <cp:lastModifiedBy>Гайдук</cp:lastModifiedBy>
  <cp:revision>1309</cp:revision>
  <dcterms:created xsi:type="dcterms:W3CDTF">2010-06-18T09:27:04Z</dcterms:created>
  <dcterms:modified xsi:type="dcterms:W3CDTF">2017-12-14T06:04:32Z</dcterms:modified>
</cp:coreProperties>
</file>