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8" r:id="rId3"/>
    <p:sldId id="257" r:id="rId4"/>
    <p:sldId id="259" r:id="rId5"/>
    <p:sldId id="272" r:id="rId6"/>
    <p:sldId id="273" r:id="rId7"/>
    <p:sldId id="274" r:id="rId8"/>
    <p:sldId id="275" r:id="rId9"/>
    <p:sldId id="276" r:id="rId10"/>
    <p:sldId id="277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8" r:id="rId20"/>
    <p:sldId id="268" r:id="rId21"/>
    <p:sldId id="269" r:id="rId22"/>
    <p:sldId id="270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3" autoAdjust="0"/>
    <p:restoredTop sz="99394" autoAdjust="0"/>
  </p:normalViewPr>
  <p:slideViewPr>
    <p:cSldViewPr>
      <p:cViewPr varScale="1">
        <p:scale>
          <a:sx n="101" d="100"/>
          <a:sy n="101" d="100"/>
        </p:scale>
        <p:origin x="-90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015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Comp38\D\&#1056;&#1072;&#1089;&#1087;&#1091;&#1090;&#1080;&#1085;&#1072;\&#1041;&#1070;&#1044;&#1046;&#1045;&#1058;\&#1055;&#1088;&#1080;&#1079;&#1077;&#1085;&#1090;&#1072;&#1094;&#1080;&#1103;\&#1076;&#1083;&#1103;%20&#1087;&#1088;&#1080;&#1079;&#1077;&#1085;&#1090;&#1072;&#1094;&#1080;&#1080;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dmin\&#1056;&#1072;&#1073;&#1086;&#1095;&#1080;&#1081;%20&#1089;&#1090;&#1086;&#1083;\&#1073;&#1102;&#1076;&#1078;&#1077;&#1090;%20&#1076;&#1083;&#1103;%20&#1075;&#1088;&#1072;&#1078;&#1076;&#1072;&#1085;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Documents%20and%20Settings\Admin\&#1056;&#1072;&#1073;&#1086;&#1095;&#1080;&#1081;%20&#1089;&#1090;&#1086;&#1083;\&#1073;&#1102;&#1076;&#1078;&#1077;&#1090;%20&#1076;&#1083;&#1103;%20&#1075;&#1088;&#1072;&#1078;&#1076;&#1072;&#1085;.xlsx" TargetMode="External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dmin\&#1056;&#1072;&#1073;&#1086;&#1095;&#1080;&#1081;%20&#1089;&#1090;&#1086;&#1083;\&#1073;&#1102;&#1076;&#1078;&#1077;&#1090;%20&#1076;&#1083;&#1103;%20&#1075;&#1088;&#1072;&#1078;&#1076;&#1072;&#1085;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7544487663197686E-2"/>
          <c:y val="9.5718001857192939E-2"/>
          <c:w val="0.52019427140728447"/>
          <c:h val="0.81108412100042437"/>
        </c:manualLayout>
      </c:layout>
      <c:doughnutChart>
        <c:varyColors val="1"/>
        <c:ser>
          <c:idx val="0"/>
          <c:order val="0"/>
          <c:explosion val="3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(доходы!$A$6,доходы!$A$23,доходы!$A$55)</c:f>
              <c:strCache>
                <c:ptCount val="3"/>
                <c:pt idx="0">
                  <c:v>1. НАЛОГОВЫЕ  ДОХОДЫ</c:v>
                </c:pt>
                <c:pt idx="1">
                  <c:v>2. НЕНАЛОГОВЫЕ ДОХОДЫ</c:v>
                </c:pt>
                <c:pt idx="2">
                  <c:v>3. БЕЗВОЗМЕЗДНЫЕ ПОСТУПЛЕНИЯ ИЗ БЮДЖЕТОВ ДРУГИХ УРОВНЕЙ</c:v>
                </c:pt>
              </c:strCache>
            </c:strRef>
          </c:cat>
          <c:val>
            <c:numRef>
              <c:f>(доходы!$B$6,доходы!$B$23,доходы!$B$55)</c:f>
              <c:numCache>
                <c:formatCode>General</c:formatCode>
                <c:ptCount val="3"/>
                <c:pt idx="0">
                  <c:v>22990</c:v>
                </c:pt>
                <c:pt idx="1">
                  <c:v>16944.599999999999</c:v>
                </c:pt>
                <c:pt idx="2">
                  <c:v>248517.90000000002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7043669622072688"/>
          <c:y val="0.2392949747780268"/>
          <c:w val="0.31663991112581036"/>
          <c:h val="0.52392999993388734"/>
        </c:manualLayout>
      </c:layout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780617678381257E-2"/>
          <c:y val="3.2659332844395234E-2"/>
          <c:w val="0.83226837060702874"/>
          <c:h val="0.43658533256733445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numFmt formatCode="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(доходы!$A$8;доходы!$A$13;доходы!$A$17;доходы!$A$19;доходы!$A$21)</c:f>
              <c:strCache>
                <c:ptCount val="5"/>
                <c:pt idx="0">
                  <c:v>Налог на доходы физических лиц</c:v>
                </c:pt>
                <c:pt idx="1">
                  <c:v>Налог, взимаемый в связи с применением упрощенной системы налогообложения</c:v>
                </c:pt>
                <c:pt idx="2">
                  <c:v>Единый налог на вмененный доход для отдельных видов деятельности</c:v>
                </c:pt>
                <c:pt idx="3">
                  <c:v>Государственная пошлина</c:v>
                </c:pt>
                <c:pt idx="4">
                  <c:v>Государственная пошлина за государственную регистрацию, а также за совершение прочих юридически значимых действий</c:v>
                </c:pt>
              </c:strCache>
            </c:strRef>
          </c:cat>
          <c:val>
            <c:numRef>
              <c:f>(доходы!$B$8;доходы!$B$13;доходы!$B$17;доходы!$B$19;доходы!$B$21)</c:f>
              <c:numCache>
                <c:formatCode>General</c:formatCode>
                <c:ptCount val="5"/>
                <c:pt idx="0">
                  <c:v>19258</c:v>
                </c:pt>
                <c:pt idx="1">
                  <c:v>802</c:v>
                </c:pt>
                <c:pt idx="2">
                  <c:v>2000</c:v>
                </c:pt>
                <c:pt idx="3">
                  <c:v>930</c:v>
                </c:pt>
                <c:pt idx="4">
                  <c:v>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7039403620873271E-2"/>
          <c:y val="0.40797347993749122"/>
          <c:w val="0.94888178913738019"/>
          <c:h val="0.46088794926004228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92469344863059"/>
          <c:y val="9.9758656747074403E-2"/>
          <c:w val="0.65466459954538503"/>
          <c:h val="0.30820847148828562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numFmt formatCode="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(доходы!$A$24;доходы!$A$31:$A$32;доходы!$A$38;доходы!$A$43;доходы!$A$53)</c:f>
              <c:strCache>
                <c:ptCount val="6"/>
                <c:pt idx="0">
                  <c:v>Доходы от использования имущества, находящегося в в государственной и муниципальной собственности</c:v>
                </c:pt>
                <c:pt idx="1">
                  <c:v>Доходы от реализации иного имущества, находящегося в собственности муниципальных районов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</c:v>
                </c:pt>
                <c:pt idx="2">
                  <c:v>Платежи при пользовании природными ресурсами</c:v>
                </c:pt>
                <c:pt idx="3">
                  <c:v>Доходы от оказания платных услуг (работ) и компенсации затрат государства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 бюджетов муниципальных районов</c:v>
                </c:pt>
              </c:strCache>
            </c:strRef>
          </c:cat>
          <c:val>
            <c:numRef>
              <c:f>(доходы!$B$24;доходы!$B$31:$B$32;доходы!$B$38;доходы!$B$43;доходы!$B$53)</c:f>
              <c:numCache>
                <c:formatCode>General</c:formatCode>
                <c:ptCount val="6"/>
                <c:pt idx="0">
                  <c:v>4621.7</c:v>
                </c:pt>
                <c:pt idx="1">
                  <c:v>4000</c:v>
                </c:pt>
                <c:pt idx="2">
                  <c:v>43.099999999999994</c:v>
                </c:pt>
                <c:pt idx="3">
                  <c:v>6742.8</c:v>
                </c:pt>
                <c:pt idx="4">
                  <c:v>1317</c:v>
                </c:pt>
                <c:pt idx="5">
                  <c:v>220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2.9036035332923593E-2"/>
          <c:y val="0.49164451519282121"/>
          <c:w val="0.91611709640459649"/>
          <c:h val="0.46698002166020686"/>
        </c:manualLayout>
      </c:layout>
      <c:overlay val="0"/>
      <c:txPr>
        <a:bodyPr/>
        <a:lstStyle/>
        <a:p>
          <a:pPr>
            <a:defRPr sz="105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ru-RU" sz="1400">
                <a:effectLst/>
                <a:latin typeface="Times New Roman" pitchFamily="18" charset="0"/>
                <a:cs typeface="Times New Roman" pitchFamily="18" charset="0"/>
              </a:rPr>
              <a:t>Расходы по муниципальным программ муниципального</a:t>
            </a:r>
          </a:p>
          <a:p>
            <a:pPr algn="ctr">
              <a:defRPr/>
            </a:pPr>
            <a:r>
              <a:rPr lang="ru-RU" sz="1400">
                <a:effectLst/>
                <a:latin typeface="Times New Roman" pitchFamily="18" charset="0"/>
                <a:cs typeface="Times New Roman" pitchFamily="18" charset="0"/>
              </a:rPr>
              <a:t>образования Мамско-Чуйского района на 2017 год </a:t>
            </a:r>
          </a:p>
          <a:p>
            <a:pPr algn="ctr">
              <a:defRPr/>
            </a:pPr>
            <a:r>
              <a:rPr lang="ru-RU" sz="1400">
                <a:effectLst/>
                <a:latin typeface="Times New Roman" pitchFamily="18" charset="0"/>
                <a:cs typeface="Times New Roman" pitchFamily="18" charset="0"/>
              </a:rPr>
              <a:t>(тыс. руб.)</a:t>
            </a:r>
          </a:p>
          <a:p>
            <a:pPr algn="ctr">
              <a:defRPr/>
            </a:pPr>
            <a:endParaRPr lang="ru-RU"/>
          </a:p>
        </c:rich>
      </c:tx>
      <c:layout>
        <c:manualLayout>
          <c:xMode val="edge"/>
          <c:yMode val="edge"/>
          <c:x val="0.14310311211098609"/>
          <c:y val="2.17864923747276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4"/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Лист1!$A$18:$A$23</c:f>
              <c:strCache>
                <c:ptCount val="6"/>
                <c:pt idx="0">
                  <c:v>«Содействие развитию учреждений образования в муниципальном образовании Мамско-Чуйского района» на 2016-2020 годы</c:v>
                </c:pt>
                <c:pt idx="1">
                  <c:v>«Развитие культуры и дополнительного образования в сфере музыкального искусства в Мамско-Чуйском районе» на 2016-2020 годы</c:v>
                </c:pt>
                <c:pt idx="2">
                  <c:v>«Социально-экономическое развитие Мамско-Чуйского района» на 2016-2020 годы</c:v>
                </c:pt>
                <c:pt idx="3">
                  <c:v>«Эффективное управление и распоряжение муниципальным имуществом МО  Мамско-Чуйского района» на 2016-2020 годы</c:v>
                </c:pt>
                <c:pt idx="4">
                  <c:v>«Повышение эффективности управления муниципальными финансами МО Мамско-Чуйского района» на 2014-2018 годы</c:v>
                </c:pt>
                <c:pt idx="5">
                  <c:v>«Содержание и развитие муниципального хозяйства МО Мамско-Чуйского района» на 2016-2020 годы</c:v>
                </c:pt>
              </c:strCache>
            </c:strRef>
          </c:cat>
          <c:val>
            <c:numRef>
              <c:f>Лист1!$B$18:$B$23</c:f>
              <c:numCache>
                <c:formatCode>_(* #,##0.00_);_(* \(#,##0.00\);_(* "-"??_);_(@_)</c:formatCode>
                <c:ptCount val="6"/>
                <c:pt idx="0">
                  <c:v>164595.29999999999</c:v>
                </c:pt>
                <c:pt idx="1">
                  <c:v>32318.400000000001</c:v>
                </c:pt>
                <c:pt idx="2">
                  <c:v>19981.2</c:v>
                </c:pt>
                <c:pt idx="3">
                  <c:v>3137.6</c:v>
                </c:pt>
                <c:pt idx="4">
                  <c:v>26425.9</c:v>
                </c:pt>
                <c:pt idx="5">
                  <c:v>14922.2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b="1" i="0" u="none" strike="noStrike" baseline="0">
                <a:effectLst/>
                <a:latin typeface="Times New Roman" pitchFamily="18" charset="0"/>
                <a:cs typeface="Times New Roman" pitchFamily="18" charset="0"/>
              </a:rPr>
              <a:t>«Повышение эффективности  управление  муниципальными финансами МО  Мамско-Чуйского района» на 2017г.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531051964512041"/>
          <c:y val="2.288983919437378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639660065965932"/>
          <c:y val="0.2626166156596299"/>
          <c:w val="0.70181295413190725"/>
          <c:h val="0.59798729034172304"/>
        </c:manualLayout>
      </c:layout>
      <c:pie3DChart>
        <c:varyColors val="1"/>
        <c:ser>
          <c:idx val="0"/>
          <c:order val="0"/>
          <c:explosion val="18"/>
          <c:dPt>
            <c:idx val="2"/>
            <c:bubble3D val="0"/>
          </c:dPt>
          <c:dLbls>
            <c:dLbl>
              <c:idx val="0"/>
              <c:layout>
                <c:manualLayout>
                  <c:x val="0.1654118794269375"/>
                  <c:y val="7.771027238195861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772233063841652E-2"/>
                  <c:y val="0.4396748042432279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Повышение финансовой устойчивости бюджетов муниципальных образований Мамско-Чуйского района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Лист1!$A$141:$A$143</c:f>
              <c:strCache>
                <c:ptCount val="3"/>
                <c:pt idx="0">
                  <c:v>Обеспечение эффективного управления муниципальными финансами, формирования и организации исполнения бюджета муниципального образования Мамско-Чуйского района, повышение эффективности и прозрачности использования бюджетных средств</c:v>
                </c:pt>
                <c:pt idx="1">
                  <c:v>Исполнение судебных актов, управление муниципальным долгом и его обслуживание</c:v>
                </c:pt>
                <c:pt idx="2">
                  <c:v>Повышение финансовой устойчивости бюджетов муниципальных образований Мамско-Чуйского района</c:v>
                </c:pt>
              </c:strCache>
            </c:strRef>
          </c:cat>
          <c:val>
            <c:numRef>
              <c:f>Лист1!$B$141:$B$143</c:f>
              <c:numCache>
                <c:formatCode>General</c:formatCode>
                <c:ptCount val="3"/>
                <c:pt idx="0">
                  <c:v>3647.2</c:v>
                </c:pt>
                <c:pt idx="1">
                  <c:v>136.69999999999999</c:v>
                </c:pt>
                <c:pt idx="2">
                  <c:v>22642.2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Лист1!$C$207</c:f>
              <c:strCache>
                <c:ptCount val="1"/>
                <c:pt idx="0">
                  <c:v>Мамское городское поселение</c:v>
                </c:pt>
              </c:strCache>
            </c:strRef>
          </c:tx>
          <c:invertIfNegative val="0"/>
          <c:val>
            <c:numRef>
              <c:f>Лист1!$D$207:$F$207</c:f>
              <c:numCache>
                <c:formatCode>#,##0.00</c:formatCode>
                <c:ptCount val="3"/>
                <c:pt idx="0">
                  <c:v>12521.6</c:v>
                </c:pt>
                <c:pt idx="1">
                  <c:v>9876.7999999999993</c:v>
                </c:pt>
                <c:pt idx="2">
                  <c:v>9866.7000000000007</c:v>
                </c:pt>
              </c:numCache>
            </c:numRef>
          </c:val>
        </c:ser>
        <c:ser>
          <c:idx val="1"/>
          <c:order val="1"/>
          <c:tx>
            <c:strRef>
              <c:f>Лист1!$C$208</c:f>
              <c:strCache>
                <c:ptCount val="1"/>
                <c:pt idx="0">
                  <c:v>Луговское городское поселение</c:v>
                </c:pt>
              </c:strCache>
            </c:strRef>
          </c:tx>
          <c:invertIfNegative val="0"/>
          <c:val>
            <c:numRef>
              <c:f>Лист1!$D$208:$F$208</c:f>
              <c:numCache>
                <c:formatCode>#,##0.00</c:formatCode>
                <c:ptCount val="3"/>
                <c:pt idx="0">
                  <c:v>4979.6000000000004</c:v>
                </c:pt>
                <c:pt idx="1">
                  <c:v>3927.8</c:v>
                </c:pt>
                <c:pt idx="2">
                  <c:v>3923.8</c:v>
                </c:pt>
              </c:numCache>
            </c:numRef>
          </c:val>
        </c:ser>
        <c:ser>
          <c:idx val="2"/>
          <c:order val="2"/>
          <c:tx>
            <c:strRef>
              <c:f>Лист1!$C$209</c:f>
              <c:strCache>
                <c:ptCount val="1"/>
                <c:pt idx="0">
                  <c:v>Витимское городское поселение</c:v>
                </c:pt>
              </c:strCache>
            </c:strRef>
          </c:tx>
          <c:invertIfNegative val="0"/>
          <c:val>
            <c:numRef>
              <c:f>Лист1!$D$209:$F$209</c:f>
              <c:numCache>
                <c:formatCode>#,##0.00</c:formatCode>
                <c:ptCount val="3"/>
                <c:pt idx="0">
                  <c:v>5140.8</c:v>
                </c:pt>
                <c:pt idx="1">
                  <c:v>4054.9</c:v>
                </c:pt>
                <c:pt idx="2">
                  <c:v>4050.8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412288"/>
        <c:axId val="40413824"/>
        <c:axId val="0"/>
      </c:bar3DChart>
      <c:catAx>
        <c:axId val="40412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413824"/>
        <c:crosses val="autoZero"/>
        <c:auto val="1"/>
        <c:lblAlgn val="ctr"/>
        <c:lblOffset val="100"/>
        <c:noMultiLvlLbl val="0"/>
      </c:catAx>
      <c:valAx>
        <c:axId val="4041382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40412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Лист1!$B$174</c:f>
              <c:strCache>
                <c:ptCount val="1"/>
                <c:pt idx="0">
                  <c:v>2017 г.</c:v>
                </c:pt>
              </c:strCache>
            </c:strRef>
          </c:tx>
          <c:invertIfNegative val="0"/>
          <c:cat>
            <c:strRef>
              <c:f>Лист1!$A$175:$A$181</c:f>
              <c:strCache>
                <c:ptCount val="7"/>
                <c:pt idx="0">
                  <c:v>Дума района</c:v>
                </c:pt>
                <c:pt idx="1">
                  <c:v>КСП района</c:v>
                </c:pt>
                <c:pt idx="2">
                  <c:v>Резервный фонд</c:v>
                </c:pt>
                <c:pt idx="3">
                  <c:v>Дорожный фонд</c:v>
                </c:pt>
                <c:pt idx="4">
                  <c:v>Полномочия городских поселений</c:v>
                </c:pt>
                <c:pt idx="5">
                  <c:v>Пенсии за выслугу лет </c:v>
                </c:pt>
                <c:pt idx="6">
                  <c:v>Гос полномочия</c:v>
                </c:pt>
              </c:strCache>
            </c:strRef>
          </c:cat>
          <c:val>
            <c:numRef>
              <c:f>Лист1!$B$175:$B$181</c:f>
              <c:numCache>
                <c:formatCode>_(* #,##0.00_);_(* \(#,##0.00\);_(* "-"??_);_(@_)</c:formatCode>
                <c:ptCount val="7"/>
                <c:pt idx="0">
                  <c:v>93</c:v>
                </c:pt>
                <c:pt idx="1">
                  <c:v>2168.4</c:v>
                </c:pt>
                <c:pt idx="2">
                  <c:v>50</c:v>
                </c:pt>
                <c:pt idx="3">
                  <c:v>3916</c:v>
                </c:pt>
                <c:pt idx="4">
                  <c:v>3945</c:v>
                </c:pt>
                <c:pt idx="5">
                  <c:v>1000</c:v>
                </c:pt>
                <c:pt idx="6">
                  <c:v>15847.2</c:v>
                </c:pt>
              </c:numCache>
            </c:numRef>
          </c:val>
        </c:ser>
        <c:ser>
          <c:idx val="1"/>
          <c:order val="1"/>
          <c:tx>
            <c:strRef>
              <c:f>Лист1!$C$174</c:f>
              <c:strCache>
                <c:ptCount val="1"/>
                <c:pt idx="0">
                  <c:v>2018 г.</c:v>
                </c:pt>
              </c:strCache>
            </c:strRef>
          </c:tx>
          <c:invertIfNegative val="0"/>
          <c:cat>
            <c:strRef>
              <c:f>Лист1!$A$175:$A$181</c:f>
              <c:strCache>
                <c:ptCount val="7"/>
                <c:pt idx="0">
                  <c:v>Дума района</c:v>
                </c:pt>
                <c:pt idx="1">
                  <c:v>КСП района</c:v>
                </c:pt>
                <c:pt idx="2">
                  <c:v>Резервный фонд</c:v>
                </c:pt>
                <c:pt idx="3">
                  <c:v>Дорожный фонд</c:v>
                </c:pt>
                <c:pt idx="4">
                  <c:v>Полномочия городских поселений</c:v>
                </c:pt>
                <c:pt idx="5">
                  <c:v>Пенсии за выслугу лет </c:v>
                </c:pt>
                <c:pt idx="6">
                  <c:v>Гос полномочия</c:v>
                </c:pt>
              </c:strCache>
            </c:strRef>
          </c:cat>
          <c:val>
            <c:numRef>
              <c:f>Лист1!$C$175:$C$181</c:f>
              <c:numCache>
                <c:formatCode>_(* #,##0.00_);_(* \(#,##0.00\);_(* "-"??_);_(@_)</c:formatCode>
                <c:ptCount val="7"/>
                <c:pt idx="0">
                  <c:v>100.2</c:v>
                </c:pt>
                <c:pt idx="1">
                  <c:v>983</c:v>
                </c:pt>
                <c:pt idx="2">
                  <c:v>50</c:v>
                </c:pt>
                <c:pt idx="3">
                  <c:v>3916</c:v>
                </c:pt>
                <c:pt idx="4">
                  <c:v>3945</c:v>
                </c:pt>
                <c:pt idx="5">
                  <c:v>1400</c:v>
                </c:pt>
                <c:pt idx="6">
                  <c:v>15051.5</c:v>
                </c:pt>
              </c:numCache>
            </c:numRef>
          </c:val>
        </c:ser>
        <c:ser>
          <c:idx val="2"/>
          <c:order val="2"/>
          <c:tx>
            <c:strRef>
              <c:f>Лист1!$D$174</c:f>
              <c:strCache>
                <c:ptCount val="1"/>
                <c:pt idx="0">
                  <c:v>2019 г.</c:v>
                </c:pt>
              </c:strCache>
            </c:strRef>
          </c:tx>
          <c:invertIfNegative val="0"/>
          <c:cat>
            <c:strRef>
              <c:f>Лист1!$A$175:$A$181</c:f>
              <c:strCache>
                <c:ptCount val="7"/>
                <c:pt idx="0">
                  <c:v>Дума района</c:v>
                </c:pt>
                <c:pt idx="1">
                  <c:v>КСП района</c:v>
                </c:pt>
                <c:pt idx="2">
                  <c:v>Резервный фонд</c:v>
                </c:pt>
                <c:pt idx="3">
                  <c:v>Дорожный фонд</c:v>
                </c:pt>
                <c:pt idx="4">
                  <c:v>Полномочия городских поселений</c:v>
                </c:pt>
                <c:pt idx="5">
                  <c:v>Пенсии за выслугу лет </c:v>
                </c:pt>
                <c:pt idx="6">
                  <c:v>Гос полномочия</c:v>
                </c:pt>
              </c:strCache>
            </c:strRef>
          </c:cat>
          <c:val>
            <c:numRef>
              <c:f>Лист1!$D$175:$D$181</c:f>
              <c:numCache>
                <c:formatCode>_(* #,##0.00_);_(* \(#,##0.00\);_(* "-"??_);_(@_)</c:formatCode>
                <c:ptCount val="7"/>
                <c:pt idx="0">
                  <c:v>103.8</c:v>
                </c:pt>
                <c:pt idx="1">
                  <c:v>939</c:v>
                </c:pt>
                <c:pt idx="2">
                  <c:v>50</c:v>
                </c:pt>
                <c:pt idx="3">
                  <c:v>3916</c:v>
                </c:pt>
                <c:pt idx="4">
                  <c:v>3945</c:v>
                </c:pt>
                <c:pt idx="5">
                  <c:v>1200</c:v>
                </c:pt>
                <c:pt idx="6">
                  <c:v>14250.8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0407936"/>
        <c:axId val="80409728"/>
        <c:axId val="0"/>
      </c:bar3DChart>
      <c:catAx>
        <c:axId val="80407936"/>
        <c:scaling>
          <c:orientation val="minMax"/>
        </c:scaling>
        <c:delete val="0"/>
        <c:axPos val="b"/>
        <c:majorTickMark val="out"/>
        <c:minorTickMark val="none"/>
        <c:tickLblPos val="nextTo"/>
        <c:crossAx val="80409728"/>
        <c:crosses val="autoZero"/>
        <c:auto val="1"/>
        <c:lblAlgn val="ctr"/>
        <c:lblOffset val="100"/>
        <c:noMultiLvlLbl val="0"/>
      </c:catAx>
      <c:valAx>
        <c:axId val="80409728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80407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6B7C8-934C-44F8-8BC3-07AEE0AA8B0A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18622C-A0EA-49A0-ADFC-52D57D7E6661}">
      <dgm:prSet phldrT="[Текст]" custT="1"/>
      <dgm:spPr/>
      <dgm:t>
        <a:bodyPr/>
        <a:lstStyle/>
        <a:p>
          <a:r>
            <a:rPr lang="ru-RU" sz="900" dirty="0" smtClean="0"/>
            <a:t>«Содействие развитию учреждений образования в муниципальном образовании Мамско-Чуйского района»               164 595,3</a:t>
          </a:r>
          <a:r>
            <a:rPr lang="ru-RU" sz="900" b="1" i="0" u="none" dirty="0" smtClean="0"/>
            <a:t>тыс. руб.</a:t>
          </a:r>
          <a:endParaRPr lang="ru-RU" sz="900" dirty="0"/>
        </a:p>
      </dgm:t>
    </dgm:pt>
    <dgm:pt modelId="{FFFCB44B-1C35-4F9D-8C70-915247E98954}" type="parTrans" cxnId="{4071068B-0B4E-4192-83C1-235BD3A93ADA}">
      <dgm:prSet/>
      <dgm:spPr/>
      <dgm:t>
        <a:bodyPr/>
        <a:lstStyle/>
        <a:p>
          <a:endParaRPr lang="ru-RU"/>
        </a:p>
      </dgm:t>
    </dgm:pt>
    <dgm:pt modelId="{546222B4-C6EF-4338-8A81-001C087CD34A}" type="sibTrans" cxnId="{4071068B-0B4E-4192-83C1-235BD3A93ADA}">
      <dgm:prSet/>
      <dgm:spPr/>
      <dgm:t>
        <a:bodyPr/>
        <a:lstStyle/>
        <a:p>
          <a:endParaRPr lang="ru-RU"/>
        </a:p>
      </dgm:t>
    </dgm:pt>
    <dgm:pt modelId="{1FD4437F-682B-48B3-BB0F-AAC0E5128649}">
      <dgm:prSet phldrT="[Текст]" custT="1"/>
      <dgm:spPr/>
      <dgm:t>
        <a:bodyPr/>
        <a:lstStyle/>
        <a:p>
          <a:r>
            <a:rPr lang="ru-RU" sz="900" dirty="0" smtClean="0"/>
            <a:t>Дошкольное образование             </a:t>
          </a:r>
          <a:r>
            <a:rPr lang="ru-RU" sz="900" b="0" i="0" u="none" dirty="0" smtClean="0"/>
            <a:t>41 078,70 тыс. руб.</a:t>
          </a:r>
          <a:endParaRPr lang="ru-RU" sz="900" dirty="0"/>
        </a:p>
      </dgm:t>
    </dgm:pt>
    <dgm:pt modelId="{6EBC1B77-AD4E-4FC5-A11F-054443525241}" type="parTrans" cxnId="{85F36122-D0DC-4B17-BF62-3A0C185B56D1}">
      <dgm:prSet/>
      <dgm:spPr/>
      <dgm:t>
        <a:bodyPr/>
        <a:lstStyle/>
        <a:p>
          <a:endParaRPr lang="ru-RU"/>
        </a:p>
      </dgm:t>
    </dgm:pt>
    <dgm:pt modelId="{3CAD7349-C63D-4CC8-850C-26EDF7490FFC}" type="sibTrans" cxnId="{85F36122-D0DC-4B17-BF62-3A0C185B56D1}">
      <dgm:prSet/>
      <dgm:spPr/>
      <dgm:t>
        <a:bodyPr/>
        <a:lstStyle/>
        <a:p>
          <a:endParaRPr lang="ru-RU"/>
        </a:p>
      </dgm:t>
    </dgm:pt>
    <dgm:pt modelId="{C9B1057F-554B-4667-BD2E-71FFA33E6008}">
      <dgm:prSet custT="1"/>
      <dgm:spPr/>
      <dgm:t>
        <a:bodyPr/>
        <a:lstStyle/>
        <a:p>
          <a:r>
            <a:rPr lang="ru-RU" sz="900" dirty="0" smtClean="0"/>
            <a:t>Общее образование        96 382,4</a:t>
          </a:r>
          <a:r>
            <a:rPr lang="ru-RU" sz="900" b="0" i="0" u="none" dirty="0" smtClean="0"/>
            <a:t>тыс. руб.</a:t>
          </a:r>
          <a:endParaRPr lang="ru-RU" sz="900" dirty="0"/>
        </a:p>
      </dgm:t>
    </dgm:pt>
    <dgm:pt modelId="{8790BA6E-5115-4468-8338-C7DFBF0C3307}" type="parTrans" cxnId="{53FE510D-EFE2-4F54-BFA4-7552D59FDCA1}">
      <dgm:prSet/>
      <dgm:spPr/>
      <dgm:t>
        <a:bodyPr/>
        <a:lstStyle/>
        <a:p>
          <a:endParaRPr lang="ru-RU"/>
        </a:p>
      </dgm:t>
    </dgm:pt>
    <dgm:pt modelId="{A4FA8442-09E0-42FC-94B5-9B6D1D8051DB}" type="sibTrans" cxnId="{53FE510D-EFE2-4F54-BFA4-7552D59FDCA1}">
      <dgm:prSet/>
      <dgm:spPr/>
      <dgm:t>
        <a:bodyPr/>
        <a:lstStyle/>
        <a:p>
          <a:endParaRPr lang="ru-RU"/>
        </a:p>
      </dgm:t>
    </dgm:pt>
    <dgm:pt modelId="{81846DAB-2083-4F80-94CD-2292D81BB9E6}">
      <dgm:prSet custT="1"/>
      <dgm:spPr/>
      <dgm:t>
        <a:bodyPr/>
        <a:lstStyle/>
        <a:p>
          <a:r>
            <a:rPr lang="ru-RU" sz="800" dirty="0" smtClean="0"/>
            <a:t>Дополнительное образование            12 367,2тыс. руб.  </a:t>
          </a:r>
          <a:endParaRPr lang="ru-RU" sz="800" dirty="0"/>
        </a:p>
      </dgm:t>
    </dgm:pt>
    <dgm:pt modelId="{8CDC314D-1234-41FE-8811-9A6332AF379C}" type="parTrans" cxnId="{A901B798-EFA5-4BB2-925F-07EA50DD8E48}">
      <dgm:prSet/>
      <dgm:spPr/>
      <dgm:t>
        <a:bodyPr/>
        <a:lstStyle/>
        <a:p>
          <a:endParaRPr lang="ru-RU"/>
        </a:p>
      </dgm:t>
    </dgm:pt>
    <dgm:pt modelId="{13105EE3-767E-4CB2-9E3C-DF6E6C2F0585}" type="sibTrans" cxnId="{A901B798-EFA5-4BB2-925F-07EA50DD8E48}">
      <dgm:prSet/>
      <dgm:spPr/>
      <dgm:t>
        <a:bodyPr/>
        <a:lstStyle/>
        <a:p>
          <a:endParaRPr lang="ru-RU"/>
        </a:p>
      </dgm:t>
    </dgm:pt>
    <dgm:pt modelId="{DF2A73B9-B736-4985-AD92-989A5B8DB54D}">
      <dgm:prSet/>
      <dgm:spPr/>
      <dgm:t>
        <a:bodyPr/>
        <a:lstStyle/>
        <a:p>
          <a:r>
            <a:rPr lang="ru-RU" dirty="0" smtClean="0"/>
            <a:t>Обеспечение противопожарной защиты образовательных учреждений              869 тыс. руб.</a:t>
          </a:r>
        </a:p>
      </dgm:t>
    </dgm:pt>
    <dgm:pt modelId="{0323343A-F7EB-48DE-87FB-F4B934F87F0C}" type="parTrans" cxnId="{7091B3FB-FB01-46F2-BD6B-7BD2FED12640}">
      <dgm:prSet/>
      <dgm:spPr/>
      <dgm:t>
        <a:bodyPr/>
        <a:lstStyle/>
        <a:p>
          <a:endParaRPr lang="ru-RU"/>
        </a:p>
      </dgm:t>
    </dgm:pt>
    <dgm:pt modelId="{92A224C8-35F2-4169-AC08-B15818448CC5}" type="sibTrans" cxnId="{7091B3FB-FB01-46F2-BD6B-7BD2FED12640}">
      <dgm:prSet/>
      <dgm:spPr/>
      <dgm:t>
        <a:bodyPr/>
        <a:lstStyle/>
        <a:p>
          <a:endParaRPr lang="ru-RU"/>
        </a:p>
      </dgm:t>
    </dgm:pt>
    <dgm:pt modelId="{2B02C8DE-1A8E-42BA-8E55-F55CEEF82ADF}">
      <dgm:prSet/>
      <dgm:spPr/>
      <dgm:t>
        <a:bodyPr/>
        <a:lstStyle/>
        <a:p>
          <a:r>
            <a:rPr lang="ru-RU" dirty="0" smtClean="0"/>
            <a:t>Управление по организации образовательной деятельности на территории района     11 912,5</a:t>
          </a:r>
          <a:r>
            <a:rPr lang="ru-RU" b="0" i="0" u="none" dirty="0" smtClean="0"/>
            <a:t> тыс. руб.</a:t>
          </a:r>
          <a:endParaRPr lang="ru-RU" dirty="0" smtClean="0"/>
        </a:p>
      </dgm:t>
    </dgm:pt>
    <dgm:pt modelId="{5B283F6B-37A2-47FA-A58E-A3A9DFD65971}" type="parTrans" cxnId="{03854C3A-8337-4F4C-B585-B072855F9E74}">
      <dgm:prSet/>
      <dgm:spPr/>
      <dgm:t>
        <a:bodyPr/>
        <a:lstStyle/>
        <a:p>
          <a:endParaRPr lang="ru-RU"/>
        </a:p>
      </dgm:t>
    </dgm:pt>
    <dgm:pt modelId="{3F67BD4C-B557-4DA5-B0DE-68788E2F9698}" type="sibTrans" cxnId="{03854C3A-8337-4F4C-B585-B072855F9E74}">
      <dgm:prSet/>
      <dgm:spPr/>
      <dgm:t>
        <a:bodyPr/>
        <a:lstStyle/>
        <a:p>
          <a:endParaRPr lang="ru-RU"/>
        </a:p>
      </dgm:t>
    </dgm:pt>
    <dgm:pt modelId="{108BE00C-A627-4E51-860C-CDF5CE804B24}">
      <dgm:prSet/>
      <dgm:spPr/>
      <dgm:t>
        <a:bodyPr/>
        <a:lstStyle/>
        <a:p>
          <a:r>
            <a:rPr lang="ru-RU" dirty="0" smtClean="0"/>
            <a:t>Улучшение условий и охраны труда в учреждениях образования             303 тыс. руб.</a:t>
          </a:r>
          <a:endParaRPr lang="ru-RU" dirty="0"/>
        </a:p>
      </dgm:t>
    </dgm:pt>
    <dgm:pt modelId="{88FA8D11-700A-45B3-9475-308C31BB48FB}" type="parTrans" cxnId="{C70E0002-DDCE-4037-BD16-DD2409B95AD1}">
      <dgm:prSet/>
      <dgm:spPr/>
      <dgm:t>
        <a:bodyPr/>
        <a:lstStyle/>
        <a:p>
          <a:endParaRPr lang="ru-RU"/>
        </a:p>
      </dgm:t>
    </dgm:pt>
    <dgm:pt modelId="{1006B752-40C6-44EE-BB7C-3B4C09359DCB}" type="sibTrans" cxnId="{C70E0002-DDCE-4037-BD16-DD2409B95AD1}">
      <dgm:prSet/>
      <dgm:spPr/>
      <dgm:t>
        <a:bodyPr/>
        <a:lstStyle/>
        <a:p>
          <a:endParaRPr lang="ru-RU"/>
        </a:p>
      </dgm:t>
    </dgm:pt>
    <dgm:pt modelId="{513338EF-FC95-44E5-BE94-98D5DE27CCCF}">
      <dgm:prSet custT="1"/>
      <dgm:spPr/>
      <dgm:t>
        <a:bodyPr/>
        <a:lstStyle/>
        <a:p>
          <a:r>
            <a:rPr lang="ru-RU" sz="800" dirty="0" smtClean="0">
              <a:latin typeface="Times New Roman" pitchFamily="18" charset="0"/>
              <a:cs typeface="Times New Roman" pitchFamily="18" charset="0"/>
            </a:rPr>
            <a:t>Питание в общеобразовательных учреждениях               </a:t>
          </a:r>
          <a:r>
            <a:rPr lang="ru-RU" sz="800" b="0" i="0" u="none" dirty="0" smtClean="0">
              <a:latin typeface="Times New Roman" pitchFamily="18" charset="0"/>
              <a:cs typeface="Times New Roman" pitchFamily="18" charset="0"/>
            </a:rPr>
            <a:t>1 102,50   тыс. руб.</a:t>
          </a:r>
          <a:endParaRPr lang="ru-RU" sz="800" dirty="0">
            <a:latin typeface="Times New Roman" pitchFamily="18" charset="0"/>
            <a:cs typeface="Times New Roman" pitchFamily="18" charset="0"/>
          </a:endParaRPr>
        </a:p>
      </dgm:t>
    </dgm:pt>
    <dgm:pt modelId="{FF7A9E70-5BC1-4A7D-9FF3-5878064551D2}" type="parTrans" cxnId="{775753B2-AD9D-4C60-9B3A-AE8031912016}">
      <dgm:prSet/>
      <dgm:spPr/>
      <dgm:t>
        <a:bodyPr/>
        <a:lstStyle/>
        <a:p>
          <a:endParaRPr lang="ru-RU"/>
        </a:p>
      </dgm:t>
    </dgm:pt>
    <dgm:pt modelId="{4E067FFE-BBA6-49A2-BC62-74B8D67C6CF7}" type="sibTrans" cxnId="{775753B2-AD9D-4C60-9B3A-AE8031912016}">
      <dgm:prSet/>
      <dgm:spPr/>
      <dgm:t>
        <a:bodyPr/>
        <a:lstStyle/>
        <a:p>
          <a:endParaRPr lang="ru-RU"/>
        </a:p>
      </dgm:t>
    </dgm:pt>
    <dgm:pt modelId="{66CBC818-81E1-43C9-8C72-D550CCEBAC5B}">
      <dgm:prSet/>
      <dgm:spPr/>
      <dgm:t>
        <a:bodyPr/>
        <a:lstStyle/>
        <a:p>
          <a:r>
            <a:rPr lang="ru-RU" dirty="0"/>
            <a:t>Создание условий для организации отдыха, оздоровления и занятости </a:t>
          </a:r>
          <a:r>
            <a:rPr lang="ru-RU" dirty="0" smtClean="0"/>
            <a:t>детей 580 тыс. руб.</a:t>
          </a:r>
          <a:endParaRPr lang="ru-RU" dirty="0"/>
        </a:p>
      </dgm:t>
    </dgm:pt>
    <dgm:pt modelId="{D5151D72-17FF-4135-8829-1F2F8F18B2DF}" type="parTrans" cxnId="{77AEAE00-4FDA-4B66-9DD9-CC70F73A9ECF}">
      <dgm:prSet/>
      <dgm:spPr/>
      <dgm:t>
        <a:bodyPr/>
        <a:lstStyle/>
        <a:p>
          <a:endParaRPr lang="ru-RU"/>
        </a:p>
      </dgm:t>
    </dgm:pt>
    <dgm:pt modelId="{D53BD70D-095A-4F06-BC6F-5E996804A5FD}" type="sibTrans" cxnId="{77AEAE00-4FDA-4B66-9DD9-CC70F73A9ECF}">
      <dgm:prSet/>
      <dgm:spPr/>
      <dgm:t>
        <a:bodyPr/>
        <a:lstStyle/>
        <a:p>
          <a:endParaRPr lang="ru-RU"/>
        </a:p>
      </dgm:t>
    </dgm:pt>
    <dgm:pt modelId="{BE2F1D62-0132-496B-AB38-86EC2136B71B}" type="pres">
      <dgm:prSet presAssocID="{CB16B7C8-934C-44F8-8BC3-07AEE0AA8B0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AFE3F4-2FA4-475B-9C12-8B16F0E642E0}" type="pres">
      <dgm:prSet presAssocID="{F018622C-A0EA-49A0-ADFC-52D57D7E6661}" presName="centerShape" presStyleLbl="node0" presStyleIdx="0" presStyleCnt="1" custScaleX="156972" custScaleY="160540"/>
      <dgm:spPr/>
      <dgm:t>
        <a:bodyPr/>
        <a:lstStyle/>
        <a:p>
          <a:endParaRPr lang="ru-RU"/>
        </a:p>
      </dgm:t>
    </dgm:pt>
    <dgm:pt modelId="{1B444379-642B-41C3-B47F-198F6744AC32}" type="pres">
      <dgm:prSet presAssocID="{6EBC1B77-AD4E-4FC5-A11F-054443525241}" presName="parTrans" presStyleLbl="sibTrans2D1" presStyleIdx="0" presStyleCnt="8"/>
      <dgm:spPr/>
      <dgm:t>
        <a:bodyPr/>
        <a:lstStyle/>
        <a:p>
          <a:endParaRPr lang="ru-RU"/>
        </a:p>
      </dgm:t>
    </dgm:pt>
    <dgm:pt modelId="{0E83A40B-4083-4046-9E99-630422AB81DB}" type="pres">
      <dgm:prSet presAssocID="{6EBC1B77-AD4E-4FC5-A11F-054443525241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BF566F9B-043B-4AA6-BE86-5B5F6FCDA152}" type="pres">
      <dgm:prSet presAssocID="{1FD4437F-682B-48B3-BB0F-AAC0E512864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2BD73-79B1-4975-AC3A-2CCBC4A37C30}" type="pres">
      <dgm:prSet presAssocID="{8790BA6E-5115-4468-8338-C7DFBF0C3307}" presName="parTrans" presStyleLbl="sibTrans2D1" presStyleIdx="1" presStyleCnt="8"/>
      <dgm:spPr/>
      <dgm:t>
        <a:bodyPr/>
        <a:lstStyle/>
        <a:p>
          <a:endParaRPr lang="ru-RU"/>
        </a:p>
      </dgm:t>
    </dgm:pt>
    <dgm:pt modelId="{F186B076-B351-4207-A18B-49E2F211B9AD}" type="pres">
      <dgm:prSet presAssocID="{8790BA6E-5115-4468-8338-C7DFBF0C3307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F5DF61F2-57DE-41DD-B790-5E5788D1A611}" type="pres">
      <dgm:prSet presAssocID="{C9B1057F-554B-4667-BD2E-71FFA33E600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6A763-A923-4348-872F-2D38B2FDD67E}" type="pres">
      <dgm:prSet presAssocID="{8CDC314D-1234-41FE-8811-9A6332AF379C}" presName="parTrans" presStyleLbl="sibTrans2D1" presStyleIdx="2" presStyleCnt="8"/>
      <dgm:spPr/>
      <dgm:t>
        <a:bodyPr/>
        <a:lstStyle/>
        <a:p>
          <a:endParaRPr lang="ru-RU"/>
        </a:p>
      </dgm:t>
    </dgm:pt>
    <dgm:pt modelId="{F242829A-D268-4EE4-A995-272442DC85B2}" type="pres">
      <dgm:prSet presAssocID="{8CDC314D-1234-41FE-8811-9A6332AF379C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B01F1A98-4450-4D08-BA90-9E6B9606A4AF}" type="pres">
      <dgm:prSet presAssocID="{81846DAB-2083-4F80-94CD-2292D81BB9E6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F9734-234B-47B4-8A08-C8EEAD6B27C5}" type="pres">
      <dgm:prSet presAssocID="{0323343A-F7EB-48DE-87FB-F4B934F87F0C}" presName="parTrans" presStyleLbl="sibTrans2D1" presStyleIdx="3" presStyleCnt="8"/>
      <dgm:spPr/>
      <dgm:t>
        <a:bodyPr/>
        <a:lstStyle/>
        <a:p>
          <a:endParaRPr lang="ru-RU"/>
        </a:p>
      </dgm:t>
    </dgm:pt>
    <dgm:pt modelId="{E43F6A5F-AFD7-4DEE-AAF1-74EE8D9225D9}" type="pres">
      <dgm:prSet presAssocID="{0323343A-F7EB-48DE-87FB-F4B934F87F0C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10EE8BDB-084F-4A3E-A5E3-0EBB0485672E}" type="pres">
      <dgm:prSet presAssocID="{DF2A73B9-B736-4985-AD92-989A5B8DB54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45172B-C4EF-483C-B05A-2E44F5C03291}" type="pres">
      <dgm:prSet presAssocID="{5B283F6B-37A2-47FA-A58E-A3A9DFD65971}" presName="parTrans" presStyleLbl="sibTrans2D1" presStyleIdx="4" presStyleCnt="8"/>
      <dgm:spPr/>
      <dgm:t>
        <a:bodyPr/>
        <a:lstStyle/>
        <a:p>
          <a:endParaRPr lang="ru-RU"/>
        </a:p>
      </dgm:t>
    </dgm:pt>
    <dgm:pt modelId="{D2EBD340-F291-4126-A4AC-F80A44BF6D32}" type="pres">
      <dgm:prSet presAssocID="{5B283F6B-37A2-47FA-A58E-A3A9DFD65971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D97CE881-400F-4138-BDDC-751E9DCB3ECF}" type="pres">
      <dgm:prSet presAssocID="{2B02C8DE-1A8E-42BA-8E55-F55CEEF82AD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E4A62-363C-4268-A05A-84E5977403DB}" type="pres">
      <dgm:prSet presAssocID="{88FA8D11-700A-45B3-9475-308C31BB48FB}" presName="parTrans" presStyleLbl="sibTrans2D1" presStyleIdx="5" presStyleCnt="8"/>
      <dgm:spPr/>
      <dgm:t>
        <a:bodyPr/>
        <a:lstStyle/>
        <a:p>
          <a:endParaRPr lang="ru-RU"/>
        </a:p>
      </dgm:t>
    </dgm:pt>
    <dgm:pt modelId="{2ACAF602-CDFC-4599-8683-7064AACA0F79}" type="pres">
      <dgm:prSet presAssocID="{88FA8D11-700A-45B3-9475-308C31BB48FB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58A67952-C79A-4AB5-AF9A-53256AD0EB56}" type="pres">
      <dgm:prSet presAssocID="{108BE00C-A627-4E51-860C-CDF5CE804B24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73762-710D-469A-9F28-E008C1A62D95}" type="pres">
      <dgm:prSet presAssocID="{FF7A9E70-5BC1-4A7D-9FF3-5878064551D2}" presName="parTrans" presStyleLbl="sibTrans2D1" presStyleIdx="6" presStyleCnt="8"/>
      <dgm:spPr/>
      <dgm:t>
        <a:bodyPr/>
        <a:lstStyle/>
        <a:p>
          <a:endParaRPr lang="ru-RU"/>
        </a:p>
      </dgm:t>
    </dgm:pt>
    <dgm:pt modelId="{0B3A90A5-E1E0-4724-96B2-A9FC091CAEE5}" type="pres">
      <dgm:prSet presAssocID="{FF7A9E70-5BC1-4A7D-9FF3-5878064551D2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B06897E3-9CF2-4F5C-9DF2-2A13608749B9}" type="pres">
      <dgm:prSet presAssocID="{513338EF-FC95-44E5-BE94-98D5DE27CCC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9EE81-73E8-46EA-8B41-3E9F6FE17DDA}" type="pres">
      <dgm:prSet presAssocID="{D5151D72-17FF-4135-8829-1F2F8F18B2DF}" presName="parTrans" presStyleLbl="sibTrans2D1" presStyleIdx="7" presStyleCnt="8"/>
      <dgm:spPr/>
      <dgm:t>
        <a:bodyPr/>
        <a:lstStyle/>
        <a:p>
          <a:endParaRPr lang="ru-RU"/>
        </a:p>
      </dgm:t>
    </dgm:pt>
    <dgm:pt modelId="{83362566-D6A0-4527-AD46-C9A0C99A5991}" type="pres">
      <dgm:prSet presAssocID="{D5151D72-17FF-4135-8829-1F2F8F18B2DF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6BC85FBC-E842-4393-B720-A5AD1357B443}" type="pres">
      <dgm:prSet presAssocID="{66CBC818-81E1-43C9-8C72-D550CCEBAC5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8AAD6-45FC-4FA6-9ED4-316290DC3CCF}" type="presOf" srcId="{D5151D72-17FF-4135-8829-1F2F8F18B2DF}" destId="{83362566-D6A0-4527-AD46-C9A0C99A5991}" srcOrd="1" destOrd="0" presId="urn:microsoft.com/office/officeart/2005/8/layout/radial5"/>
    <dgm:cxn modelId="{A901B798-EFA5-4BB2-925F-07EA50DD8E48}" srcId="{F018622C-A0EA-49A0-ADFC-52D57D7E6661}" destId="{81846DAB-2083-4F80-94CD-2292D81BB9E6}" srcOrd="2" destOrd="0" parTransId="{8CDC314D-1234-41FE-8811-9A6332AF379C}" sibTransId="{13105EE3-767E-4CB2-9E3C-DF6E6C2F0585}"/>
    <dgm:cxn modelId="{2B7E4890-94BC-444F-8F5E-4CEC1D9DE00C}" type="presOf" srcId="{CB16B7C8-934C-44F8-8BC3-07AEE0AA8B0A}" destId="{BE2F1D62-0132-496B-AB38-86EC2136B71B}" srcOrd="0" destOrd="0" presId="urn:microsoft.com/office/officeart/2005/8/layout/radial5"/>
    <dgm:cxn modelId="{8AA783D3-C6B0-412F-9F1F-E1D5BF24DE83}" type="presOf" srcId="{88FA8D11-700A-45B3-9475-308C31BB48FB}" destId="{38BE4A62-363C-4268-A05A-84E5977403DB}" srcOrd="0" destOrd="0" presId="urn:microsoft.com/office/officeart/2005/8/layout/radial5"/>
    <dgm:cxn modelId="{9E17743B-2812-4523-8062-FA8152058A50}" type="presOf" srcId="{FF7A9E70-5BC1-4A7D-9FF3-5878064551D2}" destId="{0B3A90A5-E1E0-4724-96B2-A9FC091CAEE5}" srcOrd="1" destOrd="0" presId="urn:microsoft.com/office/officeart/2005/8/layout/radial5"/>
    <dgm:cxn modelId="{85F36122-D0DC-4B17-BF62-3A0C185B56D1}" srcId="{F018622C-A0EA-49A0-ADFC-52D57D7E6661}" destId="{1FD4437F-682B-48B3-BB0F-AAC0E5128649}" srcOrd="0" destOrd="0" parTransId="{6EBC1B77-AD4E-4FC5-A11F-054443525241}" sibTransId="{3CAD7349-C63D-4CC8-850C-26EDF7490FFC}"/>
    <dgm:cxn modelId="{C70E0002-DDCE-4037-BD16-DD2409B95AD1}" srcId="{F018622C-A0EA-49A0-ADFC-52D57D7E6661}" destId="{108BE00C-A627-4E51-860C-CDF5CE804B24}" srcOrd="5" destOrd="0" parTransId="{88FA8D11-700A-45B3-9475-308C31BB48FB}" sibTransId="{1006B752-40C6-44EE-BB7C-3B4C09359DCB}"/>
    <dgm:cxn modelId="{C9DA3EE9-2D9B-4124-A1E0-DA81AFD93AEF}" type="presOf" srcId="{66CBC818-81E1-43C9-8C72-D550CCEBAC5B}" destId="{6BC85FBC-E842-4393-B720-A5AD1357B443}" srcOrd="0" destOrd="0" presId="urn:microsoft.com/office/officeart/2005/8/layout/radial5"/>
    <dgm:cxn modelId="{448963D4-0F41-4BC1-8E41-8CFCFA34585A}" type="presOf" srcId="{2B02C8DE-1A8E-42BA-8E55-F55CEEF82ADF}" destId="{D97CE881-400F-4138-BDDC-751E9DCB3ECF}" srcOrd="0" destOrd="0" presId="urn:microsoft.com/office/officeart/2005/8/layout/radial5"/>
    <dgm:cxn modelId="{FC5EDC58-6D43-4398-8D55-0885E60947C7}" type="presOf" srcId="{8CDC314D-1234-41FE-8811-9A6332AF379C}" destId="{58D6A763-A923-4348-872F-2D38B2FDD67E}" srcOrd="0" destOrd="0" presId="urn:microsoft.com/office/officeart/2005/8/layout/radial5"/>
    <dgm:cxn modelId="{16ADEC09-BBEC-47CD-B9B0-CB995EC2F742}" type="presOf" srcId="{0323343A-F7EB-48DE-87FB-F4B934F87F0C}" destId="{E43F6A5F-AFD7-4DEE-AAF1-74EE8D9225D9}" srcOrd="1" destOrd="0" presId="urn:microsoft.com/office/officeart/2005/8/layout/radial5"/>
    <dgm:cxn modelId="{288F9F61-6E4D-44E8-8A7C-3E3B827CE6F6}" type="presOf" srcId="{D5151D72-17FF-4135-8829-1F2F8F18B2DF}" destId="{05D9EE81-73E8-46EA-8B41-3E9F6FE17DDA}" srcOrd="0" destOrd="0" presId="urn:microsoft.com/office/officeart/2005/8/layout/radial5"/>
    <dgm:cxn modelId="{DA198B4D-FDF1-4939-98C9-F4335F2C5112}" type="presOf" srcId="{81846DAB-2083-4F80-94CD-2292D81BB9E6}" destId="{B01F1A98-4450-4D08-BA90-9E6B9606A4AF}" srcOrd="0" destOrd="0" presId="urn:microsoft.com/office/officeart/2005/8/layout/radial5"/>
    <dgm:cxn modelId="{8CA4F9EC-FAD3-4903-9C0E-290EA166DE3C}" type="presOf" srcId="{108BE00C-A627-4E51-860C-CDF5CE804B24}" destId="{58A67952-C79A-4AB5-AF9A-53256AD0EB56}" srcOrd="0" destOrd="0" presId="urn:microsoft.com/office/officeart/2005/8/layout/radial5"/>
    <dgm:cxn modelId="{39EB7CCC-3B1B-4DDA-BB9B-7F620FC60463}" type="presOf" srcId="{1FD4437F-682B-48B3-BB0F-AAC0E5128649}" destId="{BF566F9B-043B-4AA6-BE86-5B5F6FCDA152}" srcOrd="0" destOrd="0" presId="urn:microsoft.com/office/officeart/2005/8/layout/radial5"/>
    <dgm:cxn modelId="{8F5054AE-26FA-4164-B65C-5242BDB26420}" type="presOf" srcId="{0323343A-F7EB-48DE-87FB-F4B934F87F0C}" destId="{FCBF9734-234B-47B4-8A08-C8EEAD6B27C5}" srcOrd="0" destOrd="0" presId="urn:microsoft.com/office/officeart/2005/8/layout/radial5"/>
    <dgm:cxn modelId="{7091B3FB-FB01-46F2-BD6B-7BD2FED12640}" srcId="{F018622C-A0EA-49A0-ADFC-52D57D7E6661}" destId="{DF2A73B9-B736-4985-AD92-989A5B8DB54D}" srcOrd="3" destOrd="0" parTransId="{0323343A-F7EB-48DE-87FB-F4B934F87F0C}" sibTransId="{92A224C8-35F2-4169-AC08-B15818448CC5}"/>
    <dgm:cxn modelId="{84DBD7A2-912F-4F1B-B4E3-1CED736CB20C}" type="presOf" srcId="{513338EF-FC95-44E5-BE94-98D5DE27CCCF}" destId="{B06897E3-9CF2-4F5C-9DF2-2A13608749B9}" srcOrd="0" destOrd="0" presId="urn:microsoft.com/office/officeart/2005/8/layout/radial5"/>
    <dgm:cxn modelId="{6890FFDF-E46C-45E0-B284-80550E6C04FD}" type="presOf" srcId="{5B283F6B-37A2-47FA-A58E-A3A9DFD65971}" destId="{D2EBD340-F291-4126-A4AC-F80A44BF6D32}" srcOrd="1" destOrd="0" presId="urn:microsoft.com/office/officeart/2005/8/layout/radial5"/>
    <dgm:cxn modelId="{98B180B0-E2E4-43F6-8A7C-1920EB3D3168}" type="presOf" srcId="{88FA8D11-700A-45B3-9475-308C31BB48FB}" destId="{2ACAF602-CDFC-4599-8683-7064AACA0F79}" srcOrd="1" destOrd="0" presId="urn:microsoft.com/office/officeart/2005/8/layout/radial5"/>
    <dgm:cxn modelId="{4071068B-0B4E-4192-83C1-235BD3A93ADA}" srcId="{CB16B7C8-934C-44F8-8BC3-07AEE0AA8B0A}" destId="{F018622C-A0EA-49A0-ADFC-52D57D7E6661}" srcOrd="0" destOrd="0" parTransId="{FFFCB44B-1C35-4F9D-8C70-915247E98954}" sibTransId="{546222B4-C6EF-4338-8A81-001C087CD34A}"/>
    <dgm:cxn modelId="{775753B2-AD9D-4C60-9B3A-AE8031912016}" srcId="{F018622C-A0EA-49A0-ADFC-52D57D7E6661}" destId="{513338EF-FC95-44E5-BE94-98D5DE27CCCF}" srcOrd="6" destOrd="0" parTransId="{FF7A9E70-5BC1-4A7D-9FF3-5878064551D2}" sibTransId="{4E067FFE-BBA6-49A2-BC62-74B8D67C6CF7}"/>
    <dgm:cxn modelId="{69C8BB56-87D6-419E-B2A1-4CEB559D9924}" type="presOf" srcId="{DF2A73B9-B736-4985-AD92-989A5B8DB54D}" destId="{10EE8BDB-084F-4A3E-A5E3-0EBB0485672E}" srcOrd="0" destOrd="0" presId="urn:microsoft.com/office/officeart/2005/8/layout/radial5"/>
    <dgm:cxn modelId="{53FE510D-EFE2-4F54-BFA4-7552D59FDCA1}" srcId="{F018622C-A0EA-49A0-ADFC-52D57D7E6661}" destId="{C9B1057F-554B-4667-BD2E-71FFA33E6008}" srcOrd="1" destOrd="0" parTransId="{8790BA6E-5115-4468-8338-C7DFBF0C3307}" sibTransId="{A4FA8442-09E0-42FC-94B5-9B6D1D8051DB}"/>
    <dgm:cxn modelId="{89827BCD-7984-40E4-B13D-0CAB3222644B}" type="presOf" srcId="{FF7A9E70-5BC1-4A7D-9FF3-5878064551D2}" destId="{AEB73762-710D-469A-9F28-E008C1A62D95}" srcOrd="0" destOrd="0" presId="urn:microsoft.com/office/officeart/2005/8/layout/radial5"/>
    <dgm:cxn modelId="{09D2E9F6-6A31-4BB3-AFAE-E1FC42B0CE98}" type="presOf" srcId="{5B283F6B-37A2-47FA-A58E-A3A9DFD65971}" destId="{0C45172B-C4EF-483C-B05A-2E44F5C03291}" srcOrd="0" destOrd="0" presId="urn:microsoft.com/office/officeart/2005/8/layout/radial5"/>
    <dgm:cxn modelId="{F54FBD86-9AE2-4661-8701-385A0B5DD3AF}" type="presOf" srcId="{F018622C-A0EA-49A0-ADFC-52D57D7E6661}" destId="{56AFE3F4-2FA4-475B-9C12-8B16F0E642E0}" srcOrd="0" destOrd="0" presId="urn:microsoft.com/office/officeart/2005/8/layout/radial5"/>
    <dgm:cxn modelId="{099CFBCC-B92D-4581-9852-F0D4FDAD0967}" type="presOf" srcId="{8CDC314D-1234-41FE-8811-9A6332AF379C}" destId="{F242829A-D268-4EE4-A995-272442DC85B2}" srcOrd="1" destOrd="0" presId="urn:microsoft.com/office/officeart/2005/8/layout/radial5"/>
    <dgm:cxn modelId="{C2FC5F9A-A615-44A8-9327-1D0EE0074767}" type="presOf" srcId="{6EBC1B77-AD4E-4FC5-A11F-054443525241}" destId="{1B444379-642B-41C3-B47F-198F6744AC32}" srcOrd="0" destOrd="0" presId="urn:microsoft.com/office/officeart/2005/8/layout/radial5"/>
    <dgm:cxn modelId="{40158DEA-370B-4C5C-AC53-E833EC2E95B0}" type="presOf" srcId="{8790BA6E-5115-4468-8338-C7DFBF0C3307}" destId="{F186B076-B351-4207-A18B-49E2F211B9AD}" srcOrd="1" destOrd="0" presId="urn:microsoft.com/office/officeart/2005/8/layout/radial5"/>
    <dgm:cxn modelId="{03854C3A-8337-4F4C-B585-B072855F9E74}" srcId="{F018622C-A0EA-49A0-ADFC-52D57D7E6661}" destId="{2B02C8DE-1A8E-42BA-8E55-F55CEEF82ADF}" srcOrd="4" destOrd="0" parTransId="{5B283F6B-37A2-47FA-A58E-A3A9DFD65971}" sibTransId="{3F67BD4C-B557-4DA5-B0DE-68788E2F9698}"/>
    <dgm:cxn modelId="{77AEAE00-4FDA-4B66-9DD9-CC70F73A9ECF}" srcId="{F018622C-A0EA-49A0-ADFC-52D57D7E6661}" destId="{66CBC818-81E1-43C9-8C72-D550CCEBAC5B}" srcOrd="7" destOrd="0" parTransId="{D5151D72-17FF-4135-8829-1F2F8F18B2DF}" sibTransId="{D53BD70D-095A-4F06-BC6F-5E996804A5FD}"/>
    <dgm:cxn modelId="{326A901E-ABF7-4DC3-BD22-4CCC7DA0D08B}" type="presOf" srcId="{C9B1057F-554B-4667-BD2E-71FFA33E6008}" destId="{F5DF61F2-57DE-41DD-B790-5E5788D1A611}" srcOrd="0" destOrd="0" presId="urn:microsoft.com/office/officeart/2005/8/layout/radial5"/>
    <dgm:cxn modelId="{F30332D9-891A-4EC7-A5C0-6A4737E7B472}" type="presOf" srcId="{6EBC1B77-AD4E-4FC5-A11F-054443525241}" destId="{0E83A40B-4083-4046-9E99-630422AB81DB}" srcOrd="1" destOrd="0" presId="urn:microsoft.com/office/officeart/2005/8/layout/radial5"/>
    <dgm:cxn modelId="{2C7DBF06-2297-4927-9562-A8197DB77C8E}" type="presOf" srcId="{8790BA6E-5115-4468-8338-C7DFBF0C3307}" destId="{9B32BD73-79B1-4975-AC3A-2CCBC4A37C30}" srcOrd="0" destOrd="0" presId="urn:microsoft.com/office/officeart/2005/8/layout/radial5"/>
    <dgm:cxn modelId="{E360C48A-E787-4F27-807A-8BD9B2343268}" type="presParOf" srcId="{BE2F1D62-0132-496B-AB38-86EC2136B71B}" destId="{56AFE3F4-2FA4-475B-9C12-8B16F0E642E0}" srcOrd="0" destOrd="0" presId="urn:microsoft.com/office/officeart/2005/8/layout/radial5"/>
    <dgm:cxn modelId="{8E95039B-0B5F-4ADA-836C-0EE9B7641A64}" type="presParOf" srcId="{BE2F1D62-0132-496B-AB38-86EC2136B71B}" destId="{1B444379-642B-41C3-B47F-198F6744AC32}" srcOrd="1" destOrd="0" presId="urn:microsoft.com/office/officeart/2005/8/layout/radial5"/>
    <dgm:cxn modelId="{FAB06FA0-FC0B-4B07-92C0-27D2948544CC}" type="presParOf" srcId="{1B444379-642B-41C3-B47F-198F6744AC32}" destId="{0E83A40B-4083-4046-9E99-630422AB81DB}" srcOrd="0" destOrd="0" presId="urn:microsoft.com/office/officeart/2005/8/layout/radial5"/>
    <dgm:cxn modelId="{03C472E7-C5C7-4DC9-921B-12F5B1092B81}" type="presParOf" srcId="{BE2F1D62-0132-496B-AB38-86EC2136B71B}" destId="{BF566F9B-043B-4AA6-BE86-5B5F6FCDA152}" srcOrd="2" destOrd="0" presId="urn:microsoft.com/office/officeart/2005/8/layout/radial5"/>
    <dgm:cxn modelId="{D6348B9B-6C0F-45E8-8D79-BABED56C9667}" type="presParOf" srcId="{BE2F1D62-0132-496B-AB38-86EC2136B71B}" destId="{9B32BD73-79B1-4975-AC3A-2CCBC4A37C30}" srcOrd="3" destOrd="0" presId="urn:microsoft.com/office/officeart/2005/8/layout/radial5"/>
    <dgm:cxn modelId="{9862B897-FC8B-406D-BC8F-FD8AA8E928D1}" type="presParOf" srcId="{9B32BD73-79B1-4975-AC3A-2CCBC4A37C30}" destId="{F186B076-B351-4207-A18B-49E2F211B9AD}" srcOrd="0" destOrd="0" presId="urn:microsoft.com/office/officeart/2005/8/layout/radial5"/>
    <dgm:cxn modelId="{B44D91B4-F2FC-4A4B-BE87-9EBD142EAA64}" type="presParOf" srcId="{BE2F1D62-0132-496B-AB38-86EC2136B71B}" destId="{F5DF61F2-57DE-41DD-B790-5E5788D1A611}" srcOrd="4" destOrd="0" presId="urn:microsoft.com/office/officeart/2005/8/layout/radial5"/>
    <dgm:cxn modelId="{0681FBC6-93C7-48DB-8FA9-F9CC9281621D}" type="presParOf" srcId="{BE2F1D62-0132-496B-AB38-86EC2136B71B}" destId="{58D6A763-A923-4348-872F-2D38B2FDD67E}" srcOrd="5" destOrd="0" presId="urn:microsoft.com/office/officeart/2005/8/layout/radial5"/>
    <dgm:cxn modelId="{EBB283B5-A639-4EBA-B468-A314118B6C86}" type="presParOf" srcId="{58D6A763-A923-4348-872F-2D38B2FDD67E}" destId="{F242829A-D268-4EE4-A995-272442DC85B2}" srcOrd="0" destOrd="0" presId="urn:microsoft.com/office/officeart/2005/8/layout/radial5"/>
    <dgm:cxn modelId="{1FD40BD2-0330-4A05-9F62-24DC98C09538}" type="presParOf" srcId="{BE2F1D62-0132-496B-AB38-86EC2136B71B}" destId="{B01F1A98-4450-4D08-BA90-9E6B9606A4AF}" srcOrd="6" destOrd="0" presId="urn:microsoft.com/office/officeart/2005/8/layout/radial5"/>
    <dgm:cxn modelId="{B4CBCF0C-19F4-452E-97E0-1C5D3086B60C}" type="presParOf" srcId="{BE2F1D62-0132-496B-AB38-86EC2136B71B}" destId="{FCBF9734-234B-47B4-8A08-C8EEAD6B27C5}" srcOrd="7" destOrd="0" presId="urn:microsoft.com/office/officeart/2005/8/layout/radial5"/>
    <dgm:cxn modelId="{D74FAEFE-9D8A-41AF-A8E4-4700FDD20D26}" type="presParOf" srcId="{FCBF9734-234B-47B4-8A08-C8EEAD6B27C5}" destId="{E43F6A5F-AFD7-4DEE-AAF1-74EE8D9225D9}" srcOrd="0" destOrd="0" presId="urn:microsoft.com/office/officeart/2005/8/layout/radial5"/>
    <dgm:cxn modelId="{78EF6B69-B72A-41F3-940B-BEBF316A2A26}" type="presParOf" srcId="{BE2F1D62-0132-496B-AB38-86EC2136B71B}" destId="{10EE8BDB-084F-4A3E-A5E3-0EBB0485672E}" srcOrd="8" destOrd="0" presId="urn:microsoft.com/office/officeart/2005/8/layout/radial5"/>
    <dgm:cxn modelId="{0D84D1CE-3955-47B5-896B-CC895B33F347}" type="presParOf" srcId="{BE2F1D62-0132-496B-AB38-86EC2136B71B}" destId="{0C45172B-C4EF-483C-B05A-2E44F5C03291}" srcOrd="9" destOrd="0" presId="urn:microsoft.com/office/officeart/2005/8/layout/radial5"/>
    <dgm:cxn modelId="{BFEB6995-181F-4506-8F90-5793E5AC4A47}" type="presParOf" srcId="{0C45172B-C4EF-483C-B05A-2E44F5C03291}" destId="{D2EBD340-F291-4126-A4AC-F80A44BF6D32}" srcOrd="0" destOrd="0" presId="urn:microsoft.com/office/officeart/2005/8/layout/radial5"/>
    <dgm:cxn modelId="{8140BBB4-5FFE-4D44-8991-CCA4A3260066}" type="presParOf" srcId="{BE2F1D62-0132-496B-AB38-86EC2136B71B}" destId="{D97CE881-400F-4138-BDDC-751E9DCB3ECF}" srcOrd="10" destOrd="0" presId="urn:microsoft.com/office/officeart/2005/8/layout/radial5"/>
    <dgm:cxn modelId="{12C94634-7E66-41EE-A6B0-EEA017658E06}" type="presParOf" srcId="{BE2F1D62-0132-496B-AB38-86EC2136B71B}" destId="{38BE4A62-363C-4268-A05A-84E5977403DB}" srcOrd="11" destOrd="0" presId="urn:microsoft.com/office/officeart/2005/8/layout/radial5"/>
    <dgm:cxn modelId="{94E913E3-F0C2-43CF-873D-620C8C9B2FE4}" type="presParOf" srcId="{38BE4A62-363C-4268-A05A-84E5977403DB}" destId="{2ACAF602-CDFC-4599-8683-7064AACA0F79}" srcOrd="0" destOrd="0" presId="urn:microsoft.com/office/officeart/2005/8/layout/radial5"/>
    <dgm:cxn modelId="{569C2D91-0CF1-4F85-B455-19E3D86D91ED}" type="presParOf" srcId="{BE2F1D62-0132-496B-AB38-86EC2136B71B}" destId="{58A67952-C79A-4AB5-AF9A-53256AD0EB56}" srcOrd="12" destOrd="0" presId="urn:microsoft.com/office/officeart/2005/8/layout/radial5"/>
    <dgm:cxn modelId="{8BBB080D-9B63-4127-9B9C-E1ADD49AB39A}" type="presParOf" srcId="{BE2F1D62-0132-496B-AB38-86EC2136B71B}" destId="{AEB73762-710D-469A-9F28-E008C1A62D95}" srcOrd="13" destOrd="0" presId="urn:microsoft.com/office/officeart/2005/8/layout/radial5"/>
    <dgm:cxn modelId="{AD3E7E88-C698-4D91-9927-3774BCC3DF5A}" type="presParOf" srcId="{AEB73762-710D-469A-9F28-E008C1A62D95}" destId="{0B3A90A5-E1E0-4724-96B2-A9FC091CAEE5}" srcOrd="0" destOrd="0" presId="urn:microsoft.com/office/officeart/2005/8/layout/radial5"/>
    <dgm:cxn modelId="{25281429-A697-4B97-9DDE-BD01B73F8F49}" type="presParOf" srcId="{BE2F1D62-0132-496B-AB38-86EC2136B71B}" destId="{B06897E3-9CF2-4F5C-9DF2-2A13608749B9}" srcOrd="14" destOrd="0" presId="urn:microsoft.com/office/officeart/2005/8/layout/radial5"/>
    <dgm:cxn modelId="{9701DD35-EFCC-4AE4-8D66-50276717D782}" type="presParOf" srcId="{BE2F1D62-0132-496B-AB38-86EC2136B71B}" destId="{05D9EE81-73E8-46EA-8B41-3E9F6FE17DDA}" srcOrd="15" destOrd="0" presId="urn:microsoft.com/office/officeart/2005/8/layout/radial5"/>
    <dgm:cxn modelId="{FEFC3305-0545-4C8B-A449-FDD27F25B7F5}" type="presParOf" srcId="{05D9EE81-73E8-46EA-8B41-3E9F6FE17DDA}" destId="{83362566-D6A0-4527-AD46-C9A0C99A5991}" srcOrd="0" destOrd="0" presId="urn:microsoft.com/office/officeart/2005/8/layout/radial5"/>
    <dgm:cxn modelId="{B41D6E07-5390-4429-848B-C8A0EF638E00}" type="presParOf" srcId="{BE2F1D62-0132-496B-AB38-86EC2136B71B}" destId="{6BC85FBC-E842-4393-B720-A5AD1357B443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9F24B-DFF3-4AD4-BE7E-C48B876598E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C2ACC9-01F2-482B-B228-7D9C9C022AED}">
      <dgm:prSet phldrT="[Текст]" custT="1"/>
      <dgm:spPr/>
      <dgm:t>
        <a:bodyPr/>
        <a:lstStyle/>
        <a:p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«Развитие культуры и дополнительного образования в сфере музыкального искусства в Мамско-Чуйском районе»  на 2017г. -                          </a:t>
          </a:r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32318,4</a:t>
          </a:r>
          <a:r>
            <a:rPr lang="ru-RU" sz="1000" b="1" i="0" u="none" dirty="0" smtClean="0">
              <a:latin typeface="Times New Roman" pitchFamily="18" charset="0"/>
              <a:cs typeface="Times New Roman" pitchFamily="18" charset="0"/>
            </a:rPr>
            <a:t>тыс. руб.</a:t>
          </a:r>
          <a:endParaRPr lang="ru-RU" sz="1000" dirty="0">
            <a:latin typeface="Times New Roman" pitchFamily="18" charset="0"/>
            <a:cs typeface="Times New Roman" pitchFamily="18" charset="0"/>
          </a:endParaRPr>
        </a:p>
      </dgm:t>
    </dgm:pt>
    <dgm:pt modelId="{D0D913E5-F57D-4CB5-934C-41CDE34E1524}" type="parTrans" cxnId="{0DFF3E2F-4F1F-4622-AA6E-675C887624B6}">
      <dgm:prSet/>
      <dgm:spPr/>
      <dgm:t>
        <a:bodyPr/>
        <a:lstStyle/>
        <a:p>
          <a:endParaRPr lang="ru-RU"/>
        </a:p>
      </dgm:t>
    </dgm:pt>
    <dgm:pt modelId="{C0580E48-2482-4624-BA98-46BDDE4301AB}" type="sibTrans" cxnId="{0DFF3E2F-4F1F-4622-AA6E-675C887624B6}">
      <dgm:prSet/>
      <dgm:spPr/>
      <dgm:t>
        <a:bodyPr/>
        <a:lstStyle/>
        <a:p>
          <a:endParaRPr lang="ru-RU"/>
        </a:p>
      </dgm:t>
    </dgm:pt>
    <dgm:pt modelId="{73860960-0D72-4598-B0F0-E51AB30FFF0B}">
      <dgm:prSet phldrT="[Текст]" custT="1"/>
      <dgm:spPr/>
      <dgm:t>
        <a:bodyPr/>
        <a:lstStyle/>
        <a:p>
          <a:r>
            <a:rPr lang="ru-RU" sz="800" b="0" i="0" u="none" dirty="0" smtClean="0">
              <a:latin typeface="Times New Roman" pitchFamily="18" charset="0"/>
              <a:cs typeface="Times New Roman" pitchFamily="18" charset="0"/>
            </a:rPr>
            <a:t>Создание условий для организации культурно-досуговой деятельности населения </a:t>
          </a:r>
        </a:p>
        <a:p>
          <a:r>
            <a:rPr lang="ru-RU" sz="800" b="0" i="0" u="none" dirty="0" smtClean="0">
              <a:latin typeface="Times New Roman" pitchFamily="18" charset="0"/>
              <a:cs typeface="Times New Roman" pitchFamily="18" charset="0"/>
            </a:rPr>
            <a:t>10348,8тыс. руб.</a:t>
          </a:r>
        </a:p>
        <a:p>
          <a:endParaRPr lang="ru-RU" sz="600" dirty="0"/>
        </a:p>
      </dgm:t>
    </dgm:pt>
    <dgm:pt modelId="{D096DFF0-2E3C-4464-9A59-A059854CA14B}" type="parTrans" cxnId="{6D5D6C7E-2593-475A-BA0E-39FD1F7B6BED}">
      <dgm:prSet/>
      <dgm:spPr/>
      <dgm:t>
        <a:bodyPr/>
        <a:lstStyle/>
        <a:p>
          <a:endParaRPr lang="ru-RU"/>
        </a:p>
      </dgm:t>
    </dgm:pt>
    <dgm:pt modelId="{5A597D83-07E1-45C7-B944-E8342518A0B5}" type="sibTrans" cxnId="{6D5D6C7E-2593-475A-BA0E-39FD1F7B6BED}">
      <dgm:prSet/>
      <dgm:spPr/>
      <dgm:t>
        <a:bodyPr/>
        <a:lstStyle/>
        <a:p>
          <a:endParaRPr lang="ru-RU"/>
        </a:p>
      </dgm:t>
    </dgm:pt>
    <dgm:pt modelId="{91C4E92B-22B7-4DFF-823B-9D545E63654E}">
      <dgm:prSet phldrT="[Текст]" custT="1"/>
      <dgm:spPr/>
      <dgm:t>
        <a:bodyPr/>
        <a:lstStyle/>
        <a:p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Осуществление библиотечного дела, информационно-библиотечного обслуживания, музейного дела 9238,3тыс. руб.</a:t>
          </a:r>
        </a:p>
      </dgm:t>
    </dgm:pt>
    <dgm:pt modelId="{52FFB529-CDC7-47EB-9242-DFAC5DD04CE4}" type="parTrans" cxnId="{C2B64A65-8C68-42D9-B7F4-A79FC94B9332}">
      <dgm:prSet/>
      <dgm:spPr/>
      <dgm:t>
        <a:bodyPr/>
        <a:lstStyle/>
        <a:p>
          <a:endParaRPr lang="ru-RU"/>
        </a:p>
      </dgm:t>
    </dgm:pt>
    <dgm:pt modelId="{7961E569-6527-4A63-85E9-EB14E1AD7ECB}" type="sibTrans" cxnId="{C2B64A65-8C68-42D9-B7F4-A79FC94B9332}">
      <dgm:prSet/>
      <dgm:spPr/>
      <dgm:t>
        <a:bodyPr/>
        <a:lstStyle/>
        <a:p>
          <a:endParaRPr lang="ru-RU"/>
        </a:p>
      </dgm:t>
    </dgm:pt>
    <dgm:pt modelId="{92716C82-9B39-433D-9E1C-8F1A65D00D01}">
      <dgm:prSet phldrT="[Текст]" custT="1"/>
      <dgm:spPr/>
      <dgm:t>
        <a:bodyPr/>
        <a:lstStyle/>
        <a:p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Осуществление реализации Программы 3049,6 тыс. руб</a:t>
          </a:r>
          <a:r>
            <a:rPr lang="ru-RU" sz="800" b="0" i="0" u="none" dirty="0" smtClean="0"/>
            <a:t>.</a:t>
          </a:r>
          <a:endParaRPr lang="ru-RU" sz="800" dirty="0" smtClean="0"/>
        </a:p>
      </dgm:t>
    </dgm:pt>
    <dgm:pt modelId="{38B4FDAC-5B43-4F81-8138-CD5927287F7F}" type="parTrans" cxnId="{054186BC-50FD-4755-A4D7-4D2D20FAD96D}">
      <dgm:prSet/>
      <dgm:spPr/>
      <dgm:t>
        <a:bodyPr/>
        <a:lstStyle/>
        <a:p>
          <a:endParaRPr lang="ru-RU"/>
        </a:p>
      </dgm:t>
    </dgm:pt>
    <dgm:pt modelId="{C63C963F-2A19-4D4A-8F8C-0A51365AD2AD}" type="sibTrans" cxnId="{054186BC-50FD-4755-A4D7-4D2D20FAD96D}">
      <dgm:prSet/>
      <dgm:spPr/>
      <dgm:t>
        <a:bodyPr/>
        <a:lstStyle/>
        <a:p>
          <a:endParaRPr lang="ru-RU"/>
        </a:p>
      </dgm:t>
    </dgm:pt>
    <dgm:pt modelId="{47119BE5-D256-4ABE-87D1-7ED1D459C3FA}">
      <dgm:prSet custT="1"/>
      <dgm:spPr/>
      <dgm:t>
        <a:bodyPr/>
        <a:lstStyle/>
        <a:p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 Реализация дополнительного образования в сфере музыкального искусства     </a:t>
          </a:r>
        </a:p>
        <a:p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9456,1 тыс. руб.</a:t>
          </a:r>
        </a:p>
      </dgm:t>
    </dgm:pt>
    <dgm:pt modelId="{6B342EB8-DCB8-41E7-96E4-C7304A1ECC70}" type="parTrans" cxnId="{BF8D8AB1-BB45-4511-8137-7713DADDDA47}">
      <dgm:prSet/>
      <dgm:spPr/>
      <dgm:t>
        <a:bodyPr/>
        <a:lstStyle/>
        <a:p>
          <a:endParaRPr lang="ru-RU"/>
        </a:p>
      </dgm:t>
    </dgm:pt>
    <dgm:pt modelId="{A6870F74-1C21-4083-9808-1157B707A433}" type="sibTrans" cxnId="{BF8D8AB1-BB45-4511-8137-7713DADDDA47}">
      <dgm:prSet/>
      <dgm:spPr/>
      <dgm:t>
        <a:bodyPr/>
        <a:lstStyle/>
        <a:p>
          <a:endParaRPr lang="ru-RU"/>
        </a:p>
      </dgm:t>
    </dgm:pt>
    <dgm:pt modelId="{A957C3A9-7CD5-4425-86B0-0F0B8C207060}">
      <dgm:prSet custT="1"/>
      <dgm:spPr/>
      <dgm:t>
        <a:bodyPr/>
        <a:lstStyle/>
        <a:p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Повышение </a:t>
          </a:r>
          <a:r>
            <a:rPr lang="ru-RU" sz="900" b="0" i="0" u="none" dirty="0" err="1" smtClean="0">
              <a:latin typeface="Times New Roman" pitchFamily="18" charset="0"/>
              <a:cs typeface="Times New Roman" pitchFamily="18" charset="0"/>
            </a:rPr>
            <a:t>энергоэффективности</a:t>
          </a:r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 100 тыс. руб.</a:t>
          </a:r>
        </a:p>
      </dgm:t>
    </dgm:pt>
    <dgm:pt modelId="{41A28328-049B-4702-8690-800FCFFDDBE1}" type="parTrans" cxnId="{520FFA92-866A-4419-B37C-DE5AFCDF18E4}">
      <dgm:prSet/>
      <dgm:spPr/>
      <dgm:t>
        <a:bodyPr/>
        <a:lstStyle/>
        <a:p>
          <a:endParaRPr lang="ru-RU"/>
        </a:p>
      </dgm:t>
    </dgm:pt>
    <dgm:pt modelId="{B510886C-1F14-4669-89D8-3B14C87B2BC0}" type="sibTrans" cxnId="{520FFA92-866A-4419-B37C-DE5AFCDF18E4}">
      <dgm:prSet/>
      <dgm:spPr/>
      <dgm:t>
        <a:bodyPr/>
        <a:lstStyle/>
        <a:p>
          <a:endParaRPr lang="ru-RU"/>
        </a:p>
      </dgm:t>
    </dgm:pt>
    <dgm:pt modelId="{98666E5A-CAEB-4932-BAEC-AF1E15466BFF}">
      <dgm:prSet custT="1"/>
      <dgm:spPr/>
      <dgm:t>
        <a:bodyPr/>
        <a:lstStyle/>
        <a:p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Улучшение условий охраны труда 125,6 тыс. руб.</a:t>
          </a:r>
        </a:p>
        <a:p>
          <a:endParaRPr lang="ru-RU" sz="900" b="0" i="0" u="none" dirty="0" smtClean="0">
            <a:latin typeface="Times New Roman" pitchFamily="18" charset="0"/>
            <a:cs typeface="Times New Roman" pitchFamily="18" charset="0"/>
          </a:endParaRPr>
        </a:p>
      </dgm:t>
    </dgm:pt>
    <dgm:pt modelId="{846D6F47-8AF3-4923-B970-0B883AF272E0}" type="parTrans" cxnId="{B7E34540-F15E-4B4B-9587-05B85D607843}">
      <dgm:prSet/>
      <dgm:spPr/>
      <dgm:t>
        <a:bodyPr/>
        <a:lstStyle/>
        <a:p>
          <a:endParaRPr lang="ru-RU"/>
        </a:p>
      </dgm:t>
    </dgm:pt>
    <dgm:pt modelId="{B6B87A8A-1159-45C5-8A0D-EFFE9B236411}" type="sibTrans" cxnId="{B7E34540-F15E-4B4B-9587-05B85D607843}">
      <dgm:prSet/>
      <dgm:spPr/>
      <dgm:t>
        <a:bodyPr/>
        <a:lstStyle/>
        <a:p>
          <a:endParaRPr lang="ru-RU"/>
        </a:p>
      </dgm:t>
    </dgm:pt>
    <dgm:pt modelId="{497CD7F9-5B7F-4B0D-89D2-67A095328DE1}" type="pres">
      <dgm:prSet presAssocID="{C959F24B-DFF3-4AD4-BE7E-C48B876598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150D9C-6DCF-4A22-A088-E9ADFB514A94}" type="pres">
      <dgm:prSet presAssocID="{9EC2ACC9-01F2-482B-B228-7D9C9C022AED}" presName="hierRoot1" presStyleCnt="0"/>
      <dgm:spPr/>
    </dgm:pt>
    <dgm:pt modelId="{3529F617-6136-4935-8BAA-9686E9F8FB2E}" type="pres">
      <dgm:prSet presAssocID="{9EC2ACC9-01F2-482B-B228-7D9C9C022AED}" presName="composite" presStyleCnt="0"/>
      <dgm:spPr/>
    </dgm:pt>
    <dgm:pt modelId="{4BA7AB77-F1B6-4971-B74B-88001723FADE}" type="pres">
      <dgm:prSet presAssocID="{9EC2ACC9-01F2-482B-B228-7D9C9C022AED}" presName="background" presStyleLbl="node0" presStyleIdx="0" presStyleCnt="1"/>
      <dgm:spPr/>
    </dgm:pt>
    <dgm:pt modelId="{81B37732-A23B-4288-8070-35BE19786ECC}" type="pres">
      <dgm:prSet presAssocID="{9EC2ACC9-01F2-482B-B228-7D9C9C022AED}" presName="text" presStyleLbl="fgAcc0" presStyleIdx="0" presStyleCnt="1" custScaleX="154900" custScaleY="2577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2C5429-25FE-41E2-81E3-76706523AC63}" type="pres">
      <dgm:prSet presAssocID="{9EC2ACC9-01F2-482B-B228-7D9C9C022AED}" presName="hierChild2" presStyleCnt="0"/>
      <dgm:spPr/>
    </dgm:pt>
    <dgm:pt modelId="{0EA59B40-D0B8-47E4-A946-F7E04F7AE5DC}" type="pres">
      <dgm:prSet presAssocID="{D096DFF0-2E3C-4464-9A59-A059854CA14B}" presName="Name10" presStyleLbl="parChTrans1D2" presStyleIdx="0" presStyleCnt="6"/>
      <dgm:spPr/>
      <dgm:t>
        <a:bodyPr/>
        <a:lstStyle/>
        <a:p>
          <a:endParaRPr lang="ru-RU"/>
        </a:p>
      </dgm:t>
    </dgm:pt>
    <dgm:pt modelId="{4C2882E8-B97B-423A-9B92-0706E41B61D5}" type="pres">
      <dgm:prSet presAssocID="{73860960-0D72-4598-B0F0-E51AB30FFF0B}" presName="hierRoot2" presStyleCnt="0"/>
      <dgm:spPr/>
    </dgm:pt>
    <dgm:pt modelId="{AACFB426-088B-4138-A895-09A71E62F950}" type="pres">
      <dgm:prSet presAssocID="{73860960-0D72-4598-B0F0-E51AB30FFF0B}" presName="composite2" presStyleCnt="0"/>
      <dgm:spPr/>
    </dgm:pt>
    <dgm:pt modelId="{831B0EB4-235F-4E52-9404-65FB8780EFF3}" type="pres">
      <dgm:prSet presAssocID="{73860960-0D72-4598-B0F0-E51AB30FFF0B}" presName="background2" presStyleLbl="node2" presStyleIdx="0" presStyleCnt="6"/>
      <dgm:spPr/>
    </dgm:pt>
    <dgm:pt modelId="{1B945A64-266F-44FC-8F8D-41AD13FB5BB0}" type="pres">
      <dgm:prSet presAssocID="{73860960-0D72-4598-B0F0-E51AB30FFF0B}" presName="text2" presStyleLbl="fgAcc2" presStyleIdx="0" presStyleCnt="6" custScaleX="154107" custScaleY="2079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BB8231-DA8D-458F-92B7-F4EA1C933CE1}" type="pres">
      <dgm:prSet presAssocID="{73860960-0D72-4598-B0F0-E51AB30FFF0B}" presName="hierChild3" presStyleCnt="0"/>
      <dgm:spPr/>
    </dgm:pt>
    <dgm:pt modelId="{7411EA7A-1EA9-4E97-82EE-BF2D0E3588D8}" type="pres">
      <dgm:prSet presAssocID="{52FFB529-CDC7-47EB-9242-DFAC5DD04CE4}" presName="Name10" presStyleLbl="parChTrans1D2" presStyleIdx="1" presStyleCnt="6"/>
      <dgm:spPr/>
      <dgm:t>
        <a:bodyPr/>
        <a:lstStyle/>
        <a:p>
          <a:endParaRPr lang="ru-RU"/>
        </a:p>
      </dgm:t>
    </dgm:pt>
    <dgm:pt modelId="{E3CC09B6-86BA-44AA-80BC-3202C1AE404E}" type="pres">
      <dgm:prSet presAssocID="{91C4E92B-22B7-4DFF-823B-9D545E63654E}" presName="hierRoot2" presStyleCnt="0"/>
      <dgm:spPr/>
    </dgm:pt>
    <dgm:pt modelId="{80A2E12D-10A4-480A-8082-116B031B8E53}" type="pres">
      <dgm:prSet presAssocID="{91C4E92B-22B7-4DFF-823B-9D545E63654E}" presName="composite2" presStyleCnt="0"/>
      <dgm:spPr/>
    </dgm:pt>
    <dgm:pt modelId="{8F83454D-877B-4313-8FFD-1B685ECB8A68}" type="pres">
      <dgm:prSet presAssocID="{91C4E92B-22B7-4DFF-823B-9D545E63654E}" presName="background2" presStyleLbl="node2" presStyleIdx="1" presStyleCnt="6"/>
      <dgm:spPr/>
    </dgm:pt>
    <dgm:pt modelId="{E9FBC1C1-B95B-4F05-8AFC-8BB9E97FBB49}" type="pres">
      <dgm:prSet presAssocID="{91C4E92B-22B7-4DFF-823B-9D545E63654E}" presName="text2" presStyleLbl="fgAcc2" presStyleIdx="1" presStyleCnt="6" custScaleX="156105" custScaleY="245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634158-1494-4BF5-A228-C8302FCEDBAF}" type="pres">
      <dgm:prSet presAssocID="{91C4E92B-22B7-4DFF-823B-9D545E63654E}" presName="hierChild3" presStyleCnt="0"/>
      <dgm:spPr/>
    </dgm:pt>
    <dgm:pt modelId="{1DDA6767-4345-498C-8A08-4674B97B35B3}" type="pres">
      <dgm:prSet presAssocID="{38B4FDAC-5B43-4F81-8138-CD5927287F7F}" presName="Name10" presStyleLbl="parChTrans1D2" presStyleIdx="2" presStyleCnt="6"/>
      <dgm:spPr/>
      <dgm:t>
        <a:bodyPr/>
        <a:lstStyle/>
        <a:p>
          <a:endParaRPr lang="ru-RU"/>
        </a:p>
      </dgm:t>
    </dgm:pt>
    <dgm:pt modelId="{0EEB5B84-ADBC-43E9-99B7-D650FBBC7CC7}" type="pres">
      <dgm:prSet presAssocID="{92716C82-9B39-433D-9E1C-8F1A65D00D01}" presName="hierRoot2" presStyleCnt="0"/>
      <dgm:spPr/>
    </dgm:pt>
    <dgm:pt modelId="{5F75C7A4-036A-4AC4-9526-70806E13330E}" type="pres">
      <dgm:prSet presAssocID="{92716C82-9B39-433D-9E1C-8F1A65D00D01}" presName="composite2" presStyleCnt="0"/>
      <dgm:spPr/>
    </dgm:pt>
    <dgm:pt modelId="{519BC2C0-278D-43B9-8407-BFFD386A25C5}" type="pres">
      <dgm:prSet presAssocID="{92716C82-9B39-433D-9E1C-8F1A65D00D01}" presName="background2" presStyleLbl="node2" presStyleIdx="2" presStyleCnt="6"/>
      <dgm:spPr/>
    </dgm:pt>
    <dgm:pt modelId="{BC947182-3F05-4CB0-BA47-9BD6B5E93B52}" type="pres">
      <dgm:prSet presAssocID="{92716C82-9B39-433D-9E1C-8F1A65D00D01}" presName="text2" presStyleLbl="fgAcc2" presStyleIdx="2" presStyleCnt="6" custScaleX="109901" custScaleY="1414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31AE22-ABFE-4848-9136-8FDB2DC68EBC}" type="pres">
      <dgm:prSet presAssocID="{92716C82-9B39-433D-9E1C-8F1A65D00D01}" presName="hierChild3" presStyleCnt="0"/>
      <dgm:spPr/>
    </dgm:pt>
    <dgm:pt modelId="{672AD6D4-679A-4D34-9703-63436AE5DC99}" type="pres">
      <dgm:prSet presAssocID="{6B342EB8-DCB8-41E7-96E4-C7304A1ECC70}" presName="Name10" presStyleLbl="parChTrans1D2" presStyleIdx="3" presStyleCnt="6"/>
      <dgm:spPr/>
      <dgm:t>
        <a:bodyPr/>
        <a:lstStyle/>
        <a:p>
          <a:endParaRPr lang="ru-RU"/>
        </a:p>
      </dgm:t>
    </dgm:pt>
    <dgm:pt modelId="{A30ACC17-6676-46CC-BA30-930C02E66B6D}" type="pres">
      <dgm:prSet presAssocID="{47119BE5-D256-4ABE-87D1-7ED1D459C3FA}" presName="hierRoot2" presStyleCnt="0"/>
      <dgm:spPr/>
    </dgm:pt>
    <dgm:pt modelId="{B161E4AF-4B9E-43F8-A1E7-EFC791B8BB11}" type="pres">
      <dgm:prSet presAssocID="{47119BE5-D256-4ABE-87D1-7ED1D459C3FA}" presName="composite2" presStyleCnt="0"/>
      <dgm:spPr/>
    </dgm:pt>
    <dgm:pt modelId="{1B536684-6C93-40EC-B58D-D4FE12470737}" type="pres">
      <dgm:prSet presAssocID="{47119BE5-D256-4ABE-87D1-7ED1D459C3FA}" presName="background2" presStyleLbl="node2" presStyleIdx="3" presStyleCnt="6"/>
      <dgm:spPr/>
    </dgm:pt>
    <dgm:pt modelId="{96B00310-DB01-4689-A359-1839A17E459A}" type="pres">
      <dgm:prSet presAssocID="{47119BE5-D256-4ABE-87D1-7ED1D459C3FA}" presName="text2" presStyleLbl="fgAcc2" presStyleIdx="3" presStyleCnt="6" custScaleX="104579" custScaleY="211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FB71CE-89D5-4AC0-B9B6-137E3E3A0B79}" type="pres">
      <dgm:prSet presAssocID="{47119BE5-D256-4ABE-87D1-7ED1D459C3FA}" presName="hierChild3" presStyleCnt="0"/>
      <dgm:spPr/>
    </dgm:pt>
    <dgm:pt modelId="{2FE783E6-1A5A-4362-9CFF-E63A4935B198}" type="pres">
      <dgm:prSet presAssocID="{41A28328-049B-4702-8690-800FCFFDDBE1}" presName="Name10" presStyleLbl="parChTrans1D2" presStyleIdx="4" presStyleCnt="6"/>
      <dgm:spPr/>
      <dgm:t>
        <a:bodyPr/>
        <a:lstStyle/>
        <a:p>
          <a:endParaRPr lang="ru-RU"/>
        </a:p>
      </dgm:t>
    </dgm:pt>
    <dgm:pt modelId="{503E2907-B795-465F-A065-BD3A50B26D76}" type="pres">
      <dgm:prSet presAssocID="{A957C3A9-7CD5-4425-86B0-0F0B8C207060}" presName="hierRoot2" presStyleCnt="0"/>
      <dgm:spPr/>
    </dgm:pt>
    <dgm:pt modelId="{8F5FED86-71A7-4E39-9589-4502F49AB1DA}" type="pres">
      <dgm:prSet presAssocID="{A957C3A9-7CD5-4425-86B0-0F0B8C207060}" presName="composite2" presStyleCnt="0"/>
      <dgm:spPr/>
    </dgm:pt>
    <dgm:pt modelId="{F6438235-BA45-454F-BA5F-6F427C4B554A}" type="pres">
      <dgm:prSet presAssocID="{A957C3A9-7CD5-4425-86B0-0F0B8C207060}" presName="background2" presStyleLbl="node2" presStyleIdx="4" presStyleCnt="6"/>
      <dgm:spPr/>
    </dgm:pt>
    <dgm:pt modelId="{7B34D4B1-2E2A-49E6-9F3F-4C74D522F688}" type="pres">
      <dgm:prSet presAssocID="{A957C3A9-7CD5-4425-86B0-0F0B8C207060}" presName="text2" presStyleLbl="fgAcc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F96CD7-F783-4AE7-BA13-6B3C3287E6EF}" type="pres">
      <dgm:prSet presAssocID="{A957C3A9-7CD5-4425-86B0-0F0B8C207060}" presName="hierChild3" presStyleCnt="0"/>
      <dgm:spPr/>
    </dgm:pt>
    <dgm:pt modelId="{02501BCE-1FBF-40D7-AF64-C50F4D018CE4}" type="pres">
      <dgm:prSet presAssocID="{846D6F47-8AF3-4923-B970-0B883AF272E0}" presName="Name10" presStyleLbl="parChTrans1D2" presStyleIdx="5" presStyleCnt="6"/>
      <dgm:spPr/>
      <dgm:t>
        <a:bodyPr/>
        <a:lstStyle/>
        <a:p>
          <a:endParaRPr lang="ru-RU"/>
        </a:p>
      </dgm:t>
    </dgm:pt>
    <dgm:pt modelId="{10A4DD00-ADAB-402C-AD99-0640352DFCBA}" type="pres">
      <dgm:prSet presAssocID="{98666E5A-CAEB-4932-BAEC-AF1E15466BFF}" presName="hierRoot2" presStyleCnt="0"/>
      <dgm:spPr/>
    </dgm:pt>
    <dgm:pt modelId="{2836199A-6363-4165-B53E-5D3065D03E98}" type="pres">
      <dgm:prSet presAssocID="{98666E5A-CAEB-4932-BAEC-AF1E15466BFF}" presName="composite2" presStyleCnt="0"/>
      <dgm:spPr/>
    </dgm:pt>
    <dgm:pt modelId="{DFAAEC52-559C-4CBC-84DD-7BCD8795F526}" type="pres">
      <dgm:prSet presAssocID="{98666E5A-CAEB-4932-BAEC-AF1E15466BFF}" presName="background2" presStyleLbl="node2" presStyleIdx="5" presStyleCnt="6"/>
      <dgm:spPr/>
    </dgm:pt>
    <dgm:pt modelId="{23C7CDE5-FF33-4CDF-B7DE-31C3F45AA24E}" type="pres">
      <dgm:prSet presAssocID="{98666E5A-CAEB-4932-BAEC-AF1E15466BFF}" presName="text2" presStyleLbl="fgAcc2" presStyleIdx="5" presStyleCnt="6" custScaleX="120668" custScaleY="1516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40F3E2-4F92-4A12-9C8B-AD8A13569664}" type="pres">
      <dgm:prSet presAssocID="{98666E5A-CAEB-4932-BAEC-AF1E15466BFF}" presName="hierChild3" presStyleCnt="0"/>
      <dgm:spPr/>
    </dgm:pt>
  </dgm:ptLst>
  <dgm:cxnLst>
    <dgm:cxn modelId="{F88D149A-B304-4D41-A9AF-530D209A90BB}" type="presOf" srcId="{47119BE5-D256-4ABE-87D1-7ED1D459C3FA}" destId="{96B00310-DB01-4689-A359-1839A17E459A}" srcOrd="0" destOrd="0" presId="urn:microsoft.com/office/officeart/2005/8/layout/hierarchy1"/>
    <dgm:cxn modelId="{070180EF-2F77-4675-AD89-0A3616203137}" type="presOf" srcId="{38B4FDAC-5B43-4F81-8138-CD5927287F7F}" destId="{1DDA6767-4345-498C-8A08-4674B97B35B3}" srcOrd="0" destOrd="0" presId="urn:microsoft.com/office/officeart/2005/8/layout/hierarchy1"/>
    <dgm:cxn modelId="{DD3CFF92-4903-415D-B493-0E94D8FC5DDE}" type="presOf" srcId="{C959F24B-DFF3-4AD4-BE7E-C48B876598E0}" destId="{497CD7F9-5B7F-4B0D-89D2-67A095328DE1}" srcOrd="0" destOrd="0" presId="urn:microsoft.com/office/officeart/2005/8/layout/hierarchy1"/>
    <dgm:cxn modelId="{A1F22B7A-5F88-4673-9793-9B3FDDEB022C}" type="presOf" srcId="{52FFB529-CDC7-47EB-9242-DFAC5DD04CE4}" destId="{7411EA7A-1EA9-4E97-82EE-BF2D0E3588D8}" srcOrd="0" destOrd="0" presId="urn:microsoft.com/office/officeart/2005/8/layout/hierarchy1"/>
    <dgm:cxn modelId="{6D5D6C7E-2593-475A-BA0E-39FD1F7B6BED}" srcId="{9EC2ACC9-01F2-482B-B228-7D9C9C022AED}" destId="{73860960-0D72-4598-B0F0-E51AB30FFF0B}" srcOrd="0" destOrd="0" parTransId="{D096DFF0-2E3C-4464-9A59-A059854CA14B}" sibTransId="{5A597D83-07E1-45C7-B944-E8342518A0B5}"/>
    <dgm:cxn modelId="{B7E34540-F15E-4B4B-9587-05B85D607843}" srcId="{9EC2ACC9-01F2-482B-B228-7D9C9C022AED}" destId="{98666E5A-CAEB-4932-BAEC-AF1E15466BFF}" srcOrd="5" destOrd="0" parTransId="{846D6F47-8AF3-4923-B970-0B883AF272E0}" sibTransId="{B6B87A8A-1159-45C5-8A0D-EFFE9B236411}"/>
    <dgm:cxn modelId="{89FF1741-0F4A-4026-9441-77B88F165D3F}" type="presOf" srcId="{92716C82-9B39-433D-9E1C-8F1A65D00D01}" destId="{BC947182-3F05-4CB0-BA47-9BD6B5E93B52}" srcOrd="0" destOrd="0" presId="urn:microsoft.com/office/officeart/2005/8/layout/hierarchy1"/>
    <dgm:cxn modelId="{C2B64A65-8C68-42D9-B7F4-A79FC94B9332}" srcId="{9EC2ACC9-01F2-482B-B228-7D9C9C022AED}" destId="{91C4E92B-22B7-4DFF-823B-9D545E63654E}" srcOrd="1" destOrd="0" parTransId="{52FFB529-CDC7-47EB-9242-DFAC5DD04CE4}" sibTransId="{7961E569-6527-4A63-85E9-EB14E1AD7ECB}"/>
    <dgm:cxn modelId="{4BDCBE39-63B7-4E1C-8B59-DDA5485EDB7A}" type="presOf" srcId="{6B342EB8-DCB8-41E7-96E4-C7304A1ECC70}" destId="{672AD6D4-679A-4D34-9703-63436AE5DC99}" srcOrd="0" destOrd="0" presId="urn:microsoft.com/office/officeart/2005/8/layout/hierarchy1"/>
    <dgm:cxn modelId="{8E3BD766-78A2-4AE4-8E35-62B4EAEED30E}" type="presOf" srcId="{73860960-0D72-4598-B0F0-E51AB30FFF0B}" destId="{1B945A64-266F-44FC-8F8D-41AD13FB5BB0}" srcOrd="0" destOrd="0" presId="urn:microsoft.com/office/officeart/2005/8/layout/hierarchy1"/>
    <dgm:cxn modelId="{35DF789A-7123-4BF1-8F7A-1D49A2BB4B70}" type="presOf" srcId="{846D6F47-8AF3-4923-B970-0B883AF272E0}" destId="{02501BCE-1FBF-40D7-AF64-C50F4D018CE4}" srcOrd="0" destOrd="0" presId="urn:microsoft.com/office/officeart/2005/8/layout/hierarchy1"/>
    <dgm:cxn modelId="{0DFF3E2F-4F1F-4622-AA6E-675C887624B6}" srcId="{C959F24B-DFF3-4AD4-BE7E-C48B876598E0}" destId="{9EC2ACC9-01F2-482B-B228-7D9C9C022AED}" srcOrd="0" destOrd="0" parTransId="{D0D913E5-F57D-4CB5-934C-41CDE34E1524}" sibTransId="{C0580E48-2482-4624-BA98-46BDDE4301AB}"/>
    <dgm:cxn modelId="{AA558699-9F82-4868-B26A-D4837715345A}" type="presOf" srcId="{D096DFF0-2E3C-4464-9A59-A059854CA14B}" destId="{0EA59B40-D0B8-47E4-A946-F7E04F7AE5DC}" srcOrd="0" destOrd="0" presId="urn:microsoft.com/office/officeart/2005/8/layout/hierarchy1"/>
    <dgm:cxn modelId="{6FBF9042-246A-4C1F-B0E5-88B498FAAA17}" type="presOf" srcId="{9EC2ACC9-01F2-482B-B228-7D9C9C022AED}" destId="{81B37732-A23B-4288-8070-35BE19786ECC}" srcOrd="0" destOrd="0" presId="urn:microsoft.com/office/officeart/2005/8/layout/hierarchy1"/>
    <dgm:cxn modelId="{F7DF4CA8-4203-45B6-BCBB-C94F599B3758}" type="presOf" srcId="{A957C3A9-7CD5-4425-86B0-0F0B8C207060}" destId="{7B34D4B1-2E2A-49E6-9F3F-4C74D522F688}" srcOrd="0" destOrd="0" presId="urn:microsoft.com/office/officeart/2005/8/layout/hierarchy1"/>
    <dgm:cxn modelId="{054186BC-50FD-4755-A4D7-4D2D20FAD96D}" srcId="{9EC2ACC9-01F2-482B-B228-7D9C9C022AED}" destId="{92716C82-9B39-433D-9E1C-8F1A65D00D01}" srcOrd="2" destOrd="0" parTransId="{38B4FDAC-5B43-4F81-8138-CD5927287F7F}" sibTransId="{C63C963F-2A19-4D4A-8F8C-0A51365AD2AD}"/>
    <dgm:cxn modelId="{D0AE8089-B4B5-4C67-8E69-7348E67451BD}" type="presOf" srcId="{91C4E92B-22B7-4DFF-823B-9D545E63654E}" destId="{E9FBC1C1-B95B-4F05-8AFC-8BB9E97FBB49}" srcOrd="0" destOrd="0" presId="urn:microsoft.com/office/officeart/2005/8/layout/hierarchy1"/>
    <dgm:cxn modelId="{7395207E-AB72-4C06-B0C0-2D7D358A05DF}" type="presOf" srcId="{98666E5A-CAEB-4932-BAEC-AF1E15466BFF}" destId="{23C7CDE5-FF33-4CDF-B7DE-31C3F45AA24E}" srcOrd="0" destOrd="0" presId="urn:microsoft.com/office/officeart/2005/8/layout/hierarchy1"/>
    <dgm:cxn modelId="{086C2993-B105-464D-86CD-4EB55FEAD3EE}" type="presOf" srcId="{41A28328-049B-4702-8690-800FCFFDDBE1}" destId="{2FE783E6-1A5A-4362-9CFF-E63A4935B198}" srcOrd="0" destOrd="0" presId="urn:microsoft.com/office/officeart/2005/8/layout/hierarchy1"/>
    <dgm:cxn modelId="{BF8D8AB1-BB45-4511-8137-7713DADDDA47}" srcId="{9EC2ACC9-01F2-482B-B228-7D9C9C022AED}" destId="{47119BE5-D256-4ABE-87D1-7ED1D459C3FA}" srcOrd="3" destOrd="0" parTransId="{6B342EB8-DCB8-41E7-96E4-C7304A1ECC70}" sibTransId="{A6870F74-1C21-4083-9808-1157B707A433}"/>
    <dgm:cxn modelId="{520FFA92-866A-4419-B37C-DE5AFCDF18E4}" srcId="{9EC2ACC9-01F2-482B-B228-7D9C9C022AED}" destId="{A957C3A9-7CD5-4425-86B0-0F0B8C207060}" srcOrd="4" destOrd="0" parTransId="{41A28328-049B-4702-8690-800FCFFDDBE1}" sibTransId="{B510886C-1F14-4669-89D8-3B14C87B2BC0}"/>
    <dgm:cxn modelId="{060E8511-D042-4D5F-812A-D23F1F759C46}" type="presParOf" srcId="{497CD7F9-5B7F-4B0D-89D2-67A095328DE1}" destId="{AC150D9C-6DCF-4A22-A088-E9ADFB514A94}" srcOrd="0" destOrd="0" presId="urn:microsoft.com/office/officeart/2005/8/layout/hierarchy1"/>
    <dgm:cxn modelId="{1CF4C2CA-7F6A-41CF-91BE-5677F629BA3F}" type="presParOf" srcId="{AC150D9C-6DCF-4A22-A088-E9ADFB514A94}" destId="{3529F617-6136-4935-8BAA-9686E9F8FB2E}" srcOrd="0" destOrd="0" presId="urn:microsoft.com/office/officeart/2005/8/layout/hierarchy1"/>
    <dgm:cxn modelId="{FDA29FB8-01FB-45E6-B1B0-82DA210C5C48}" type="presParOf" srcId="{3529F617-6136-4935-8BAA-9686E9F8FB2E}" destId="{4BA7AB77-F1B6-4971-B74B-88001723FADE}" srcOrd="0" destOrd="0" presId="urn:microsoft.com/office/officeart/2005/8/layout/hierarchy1"/>
    <dgm:cxn modelId="{08973AF8-B670-4784-AB6C-3A0EBCB1C761}" type="presParOf" srcId="{3529F617-6136-4935-8BAA-9686E9F8FB2E}" destId="{81B37732-A23B-4288-8070-35BE19786ECC}" srcOrd="1" destOrd="0" presId="urn:microsoft.com/office/officeart/2005/8/layout/hierarchy1"/>
    <dgm:cxn modelId="{EC802D33-C950-4BD1-80E2-C554052A5145}" type="presParOf" srcId="{AC150D9C-6DCF-4A22-A088-E9ADFB514A94}" destId="{5A2C5429-25FE-41E2-81E3-76706523AC63}" srcOrd="1" destOrd="0" presId="urn:microsoft.com/office/officeart/2005/8/layout/hierarchy1"/>
    <dgm:cxn modelId="{2EDCE377-1A98-494D-B079-93783FA55261}" type="presParOf" srcId="{5A2C5429-25FE-41E2-81E3-76706523AC63}" destId="{0EA59B40-D0B8-47E4-A946-F7E04F7AE5DC}" srcOrd="0" destOrd="0" presId="urn:microsoft.com/office/officeart/2005/8/layout/hierarchy1"/>
    <dgm:cxn modelId="{2EBD9D86-6D55-4A26-BCDB-9DA7B5CAF30E}" type="presParOf" srcId="{5A2C5429-25FE-41E2-81E3-76706523AC63}" destId="{4C2882E8-B97B-423A-9B92-0706E41B61D5}" srcOrd="1" destOrd="0" presId="urn:microsoft.com/office/officeart/2005/8/layout/hierarchy1"/>
    <dgm:cxn modelId="{E6908AF3-CEFD-42DE-B1E3-102F8B094833}" type="presParOf" srcId="{4C2882E8-B97B-423A-9B92-0706E41B61D5}" destId="{AACFB426-088B-4138-A895-09A71E62F950}" srcOrd="0" destOrd="0" presId="urn:microsoft.com/office/officeart/2005/8/layout/hierarchy1"/>
    <dgm:cxn modelId="{B3E47941-F9D9-4BC5-B08C-D0AF9888AF5D}" type="presParOf" srcId="{AACFB426-088B-4138-A895-09A71E62F950}" destId="{831B0EB4-235F-4E52-9404-65FB8780EFF3}" srcOrd="0" destOrd="0" presId="urn:microsoft.com/office/officeart/2005/8/layout/hierarchy1"/>
    <dgm:cxn modelId="{D3AE76D8-7702-49A4-837D-46C95D74B9A2}" type="presParOf" srcId="{AACFB426-088B-4138-A895-09A71E62F950}" destId="{1B945A64-266F-44FC-8F8D-41AD13FB5BB0}" srcOrd="1" destOrd="0" presId="urn:microsoft.com/office/officeart/2005/8/layout/hierarchy1"/>
    <dgm:cxn modelId="{D1AA1D52-A83B-4490-9D7E-1C341E384813}" type="presParOf" srcId="{4C2882E8-B97B-423A-9B92-0706E41B61D5}" destId="{F8BB8231-DA8D-458F-92B7-F4EA1C933CE1}" srcOrd="1" destOrd="0" presId="urn:microsoft.com/office/officeart/2005/8/layout/hierarchy1"/>
    <dgm:cxn modelId="{3D69FE6B-E054-46AB-837E-B0304FCBC8FB}" type="presParOf" srcId="{5A2C5429-25FE-41E2-81E3-76706523AC63}" destId="{7411EA7A-1EA9-4E97-82EE-BF2D0E3588D8}" srcOrd="2" destOrd="0" presId="urn:microsoft.com/office/officeart/2005/8/layout/hierarchy1"/>
    <dgm:cxn modelId="{5065DAD7-A113-4558-9787-2DF52640140A}" type="presParOf" srcId="{5A2C5429-25FE-41E2-81E3-76706523AC63}" destId="{E3CC09B6-86BA-44AA-80BC-3202C1AE404E}" srcOrd="3" destOrd="0" presId="urn:microsoft.com/office/officeart/2005/8/layout/hierarchy1"/>
    <dgm:cxn modelId="{95BAB681-E398-4D38-BFAE-DB0FF5B47B25}" type="presParOf" srcId="{E3CC09B6-86BA-44AA-80BC-3202C1AE404E}" destId="{80A2E12D-10A4-480A-8082-116B031B8E53}" srcOrd="0" destOrd="0" presId="urn:microsoft.com/office/officeart/2005/8/layout/hierarchy1"/>
    <dgm:cxn modelId="{C02ADF23-578B-4EB7-BEE4-F6B25983DB3E}" type="presParOf" srcId="{80A2E12D-10A4-480A-8082-116B031B8E53}" destId="{8F83454D-877B-4313-8FFD-1B685ECB8A68}" srcOrd="0" destOrd="0" presId="urn:microsoft.com/office/officeart/2005/8/layout/hierarchy1"/>
    <dgm:cxn modelId="{E555EC2A-1B26-4724-BA54-B8A4C93B446E}" type="presParOf" srcId="{80A2E12D-10A4-480A-8082-116B031B8E53}" destId="{E9FBC1C1-B95B-4F05-8AFC-8BB9E97FBB49}" srcOrd="1" destOrd="0" presId="urn:microsoft.com/office/officeart/2005/8/layout/hierarchy1"/>
    <dgm:cxn modelId="{D6E92393-2E96-47A0-9D20-C92E4C93BC8E}" type="presParOf" srcId="{E3CC09B6-86BA-44AA-80BC-3202C1AE404E}" destId="{5E634158-1494-4BF5-A228-C8302FCEDBAF}" srcOrd="1" destOrd="0" presId="urn:microsoft.com/office/officeart/2005/8/layout/hierarchy1"/>
    <dgm:cxn modelId="{7ACE4E14-5974-436B-B979-9DF0EF5BE749}" type="presParOf" srcId="{5A2C5429-25FE-41E2-81E3-76706523AC63}" destId="{1DDA6767-4345-498C-8A08-4674B97B35B3}" srcOrd="4" destOrd="0" presId="urn:microsoft.com/office/officeart/2005/8/layout/hierarchy1"/>
    <dgm:cxn modelId="{C03AF6D6-A5DA-40F2-9648-7B9A34104A5F}" type="presParOf" srcId="{5A2C5429-25FE-41E2-81E3-76706523AC63}" destId="{0EEB5B84-ADBC-43E9-99B7-D650FBBC7CC7}" srcOrd="5" destOrd="0" presId="urn:microsoft.com/office/officeart/2005/8/layout/hierarchy1"/>
    <dgm:cxn modelId="{ABC84A43-A9A2-4BC5-8420-000049775239}" type="presParOf" srcId="{0EEB5B84-ADBC-43E9-99B7-D650FBBC7CC7}" destId="{5F75C7A4-036A-4AC4-9526-70806E13330E}" srcOrd="0" destOrd="0" presId="urn:microsoft.com/office/officeart/2005/8/layout/hierarchy1"/>
    <dgm:cxn modelId="{35246459-32B3-439A-998D-E662C2A6E4E5}" type="presParOf" srcId="{5F75C7A4-036A-4AC4-9526-70806E13330E}" destId="{519BC2C0-278D-43B9-8407-BFFD386A25C5}" srcOrd="0" destOrd="0" presId="urn:microsoft.com/office/officeart/2005/8/layout/hierarchy1"/>
    <dgm:cxn modelId="{7BB05A52-1F4B-4CFC-A8EB-E8F8775B86CC}" type="presParOf" srcId="{5F75C7A4-036A-4AC4-9526-70806E13330E}" destId="{BC947182-3F05-4CB0-BA47-9BD6B5E93B52}" srcOrd="1" destOrd="0" presId="urn:microsoft.com/office/officeart/2005/8/layout/hierarchy1"/>
    <dgm:cxn modelId="{909B5276-2EFF-4491-ACD7-684209373C8E}" type="presParOf" srcId="{0EEB5B84-ADBC-43E9-99B7-D650FBBC7CC7}" destId="{3731AE22-ABFE-4848-9136-8FDB2DC68EBC}" srcOrd="1" destOrd="0" presId="urn:microsoft.com/office/officeart/2005/8/layout/hierarchy1"/>
    <dgm:cxn modelId="{35716F54-81AA-49CE-8C35-6E7087E2DF47}" type="presParOf" srcId="{5A2C5429-25FE-41E2-81E3-76706523AC63}" destId="{672AD6D4-679A-4D34-9703-63436AE5DC99}" srcOrd="6" destOrd="0" presId="urn:microsoft.com/office/officeart/2005/8/layout/hierarchy1"/>
    <dgm:cxn modelId="{5A0881CE-8979-4214-8A14-B8D14B97609A}" type="presParOf" srcId="{5A2C5429-25FE-41E2-81E3-76706523AC63}" destId="{A30ACC17-6676-46CC-BA30-930C02E66B6D}" srcOrd="7" destOrd="0" presId="urn:microsoft.com/office/officeart/2005/8/layout/hierarchy1"/>
    <dgm:cxn modelId="{07173EDF-7FDF-44C1-B139-63C2C2CED049}" type="presParOf" srcId="{A30ACC17-6676-46CC-BA30-930C02E66B6D}" destId="{B161E4AF-4B9E-43F8-A1E7-EFC791B8BB11}" srcOrd="0" destOrd="0" presId="urn:microsoft.com/office/officeart/2005/8/layout/hierarchy1"/>
    <dgm:cxn modelId="{4A120EB7-12DE-401E-B019-91D6EB58B9CB}" type="presParOf" srcId="{B161E4AF-4B9E-43F8-A1E7-EFC791B8BB11}" destId="{1B536684-6C93-40EC-B58D-D4FE12470737}" srcOrd="0" destOrd="0" presId="urn:microsoft.com/office/officeart/2005/8/layout/hierarchy1"/>
    <dgm:cxn modelId="{8FFFF8D9-8ADD-4CDE-A05B-EF4045C67431}" type="presParOf" srcId="{B161E4AF-4B9E-43F8-A1E7-EFC791B8BB11}" destId="{96B00310-DB01-4689-A359-1839A17E459A}" srcOrd="1" destOrd="0" presId="urn:microsoft.com/office/officeart/2005/8/layout/hierarchy1"/>
    <dgm:cxn modelId="{9F4468DC-D10A-49B7-870D-748AB8E8701E}" type="presParOf" srcId="{A30ACC17-6676-46CC-BA30-930C02E66B6D}" destId="{AFFB71CE-89D5-4AC0-B9B6-137E3E3A0B79}" srcOrd="1" destOrd="0" presId="urn:microsoft.com/office/officeart/2005/8/layout/hierarchy1"/>
    <dgm:cxn modelId="{E1A2B3EE-37B8-44C7-8C8D-CBC03E62DC72}" type="presParOf" srcId="{5A2C5429-25FE-41E2-81E3-76706523AC63}" destId="{2FE783E6-1A5A-4362-9CFF-E63A4935B198}" srcOrd="8" destOrd="0" presId="urn:microsoft.com/office/officeart/2005/8/layout/hierarchy1"/>
    <dgm:cxn modelId="{F005C391-FEB3-4E78-A899-D1A078424587}" type="presParOf" srcId="{5A2C5429-25FE-41E2-81E3-76706523AC63}" destId="{503E2907-B795-465F-A065-BD3A50B26D76}" srcOrd="9" destOrd="0" presId="urn:microsoft.com/office/officeart/2005/8/layout/hierarchy1"/>
    <dgm:cxn modelId="{42517E1E-8908-4B7D-B723-7D96B7042249}" type="presParOf" srcId="{503E2907-B795-465F-A065-BD3A50B26D76}" destId="{8F5FED86-71A7-4E39-9589-4502F49AB1DA}" srcOrd="0" destOrd="0" presId="urn:microsoft.com/office/officeart/2005/8/layout/hierarchy1"/>
    <dgm:cxn modelId="{87DC61D9-12CE-4334-BEAB-891D0027BE3F}" type="presParOf" srcId="{8F5FED86-71A7-4E39-9589-4502F49AB1DA}" destId="{F6438235-BA45-454F-BA5F-6F427C4B554A}" srcOrd="0" destOrd="0" presId="urn:microsoft.com/office/officeart/2005/8/layout/hierarchy1"/>
    <dgm:cxn modelId="{47FBA041-9D4A-4D03-8A2D-D0F68F055F42}" type="presParOf" srcId="{8F5FED86-71A7-4E39-9589-4502F49AB1DA}" destId="{7B34D4B1-2E2A-49E6-9F3F-4C74D522F688}" srcOrd="1" destOrd="0" presId="urn:microsoft.com/office/officeart/2005/8/layout/hierarchy1"/>
    <dgm:cxn modelId="{6F8E34A2-2B13-441D-BA01-E1FB3330CBA4}" type="presParOf" srcId="{503E2907-B795-465F-A065-BD3A50B26D76}" destId="{2DF96CD7-F783-4AE7-BA13-6B3C3287E6EF}" srcOrd="1" destOrd="0" presId="urn:microsoft.com/office/officeart/2005/8/layout/hierarchy1"/>
    <dgm:cxn modelId="{807607E2-CD3A-4BFF-9DC9-6B4A31C20CDF}" type="presParOf" srcId="{5A2C5429-25FE-41E2-81E3-76706523AC63}" destId="{02501BCE-1FBF-40D7-AF64-C50F4D018CE4}" srcOrd="10" destOrd="0" presId="urn:microsoft.com/office/officeart/2005/8/layout/hierarchy1"/>
    <dgm:cxn modelId="{D190B8CC-2EDC-457C-AB29-1D07CE7FDAA5}" type="presParOf" srcId="{5A2C5429-25FE-41E2-81E3-76706523AC63}" destId="{10A4DD00-ADAB-402C-AD99-0640352DFCBA}" srcOrd="11" destOrd="0" presId="urn:microsoft.com/office/officeart/2005/8/layout/hierarchy1"/>
    <dgm:cxn modelId="{982054E3-4A0B-40FE-B449-62DFDB5F1758}" type="presParOf" srcId="{10A4DD00-ADAB-402C-AD99-0640352DFCBA}" destId="{2836199A-6363-4165-B53E-5D3065D03E98}" srcOrd="0" destOrd="0" presId="urn:microsoft.com/office/officeart/2005/8/layout/hierarchy1"/>
    <dgm:cxn modelId="{0BF15974-B34B-4E3D-9F1B-3DB3922052CB}" type="presParOf" srcId="{2836199A-6363-4165-B53E-5D3065D03E98}" destId="{DFAAEC52-559C-4CBC-84DD-7BCD8795F526}" srcOrd="0" destOrd="0" presId="urn:microsoft.com/office/officeart/2005/8/layout/hierarchy1"/>
    <dgm:cxn modelId="{D1D0CB57-0B11-4C38-83EC-6619B0227044}" type="presParOf" srcId="{2836199A-6363-4165-B53E-5D3065D03E98}" destId="{23C7CDE5-FF33-4CDF-B7DE-31C3F45AA24E}" srcOrd="1" destOrd="0" presId="urn:microsoft.com/office/officeart/2005/8/layout/hierarchy1"/>
    <dgm:cxn modelId="{92FCCCE3-26AF-48BE-A1F1-CCD85E7F1D8B}" type="presParOf" srcId="{10A4DD00-ADAB-402C-AD99-0640352DFCBA}" destId="{7540F3E2-4F92-4A12-9C8B-AD8A135696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4AC8FB-247F-4415-A5AE-A35EF521562B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7219760F-E692-425C-B1DE-FE06CE30DA9C}">
      <dgm:prSet phldrT="[Текст]" custT="1"/>
      <dgm:spPr/>
      <dgm:t>
        <a:bodyPr/>
        <a:lstStyle/>
        <a:p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Обеспечение устойчивой работы автомобильного транспорта по перевозке пассажиров в Мамско-Чуйском р-не 1 393 тыс. руб.</a:t>
          </a:r>
        </a:p>
      </dgm:t>
    </dgm:pt>
    <dgm:pt modelId="{486C4815-C6CC-49BA-B514-6CDA6114E09A}" type="parTrans" cxnId="{2E925EAC-01B8-4EC6-88CF-7B67D7BC291F}">
      <dgm:prSet/>
      <dgm:spPr/>
      <dgm:t>
        <a:bodyPr/>
        <a:lstStyle/>
        <a:p>
          <a:endParaRPr lang="ru-RU"/>
        </a:p>
      </dgm:t>
    </dgm:pt>
    <dgm:pt modelId="{9ED29E0D-96DE-43BE-8491-7D541FC7AA56}" type="sibTrans" cxnId="{2E925EAC-01B8-4EC6-88CF-7B67D7BC291F}">
      <dgm:prSet/>
      <dgm:spPr/>
      <dgm:t>
        <a:bodyPr/>
        <a:lstStyle/>
        <a:p>
          <a:endParaRPr lang="ru-RU"/>
        </a:p>
      </dgm:t>
    </dgm:pt>
    <dgm:pt modelId="{756DCCA7-E16B-4D6C-99BD-A1625DA3EB80}">
      <dgm:prSet phldrT="[Текст]" custT="1"/>
      <dgm:spPr/>
      <dgm:t>
        <a:bodyPr/>
        <a:lstStyle/>
        <a:p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Обеспечение эффективного функционирования МКУ «АХС</a:t>
          </a:r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»          </a:t>
          </a:r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12 </a:t>
          </a:r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987,7 </a:t>
          </a:r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тыс. руб.</a:t>
          </a:r>
        </a:p>
      </dgm:t>
    </dgm:pt>
    <dgm:pt modelId="{79FCEEE3-E5FB-4118-8EC6-0745F2B019BF}" type="parTrans" cxnId="{F0D10631-ECDB-49CE-9435-08039049A789}">
      <dgm:prSet/>
      <dgm:spPr/>
      <dgm:t>
        <a:bodyPr/>
        <a:lstStyle/>
        <a:p>
          <a:endParaRPr lang="ru-RU"/>
        </a:p>
      </dgm:t>
    </dgm:pt>
    <dgm:pt modelId="{A2070408-E0D8-4C93-82AE-21432D2927D4}" type="sibTrans" cxnId="{F0D10631-ECDB-49CE-9435-08039049A789}">
      <dgm:prSet/>
      <dgm:spPr/>
      <dgm:t>
        <a:bodyPr/>
        <a:lstStyle/>
        <a:p>
          <a:endParaRPr lang="ru-RU"/>
        </a:p>
      </dgm:t>
    </dgm:pt>
    <dgm:pt modelId="{FB9D0B85-A6F4-4397-88CD-9F0962D6D1AF}">
      <dgm:prSet phldrT="[Текст]" custT="1"/>
      <dgm:spPr/>
      <dgm:t>
        <a:bodyPr/>
        <a:lstStyle/>
        <a:p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Обеспечение устойчивой работы  водного транспорта по перевозке пассажиров в районе </a:t>
          </a:r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                  217,5 </a:t>
          </a:r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тыс. руб.</a:t>
          </a:r>
        </a:p>
      </dgm:t>
    </dgm:pt>
    <dgm:pt modelId="{09C4DD00-DD27-4E90-8833-B4B6C6A61CD7}" type="parTrans" cxnId="{7C326B79-4C52-4076-9588-40E47E0AD55F}">
      <dgm:prSet/>
      <dgm:spPr/>
      <dgm:t>
        <a:bodyPr/>
        <a:lstStyle/>
        <a:p>
          <a:endParaRPr lang="ru-RU"/>
        </a:p>
      </dgm:t>
    </dgm:pt>
    <dgm:pt modelId="{ADEE1067-22FB-45C3-BC0A-E4DE67822DAD}" type="sibTrans" cxnId="{7C326B79-4C52-4076-9588-40E47E0AD55F}">
      <dgm:prSet/>
      <dgm:spPr/>
      <dgm:t>
        <a:bodyPr/>
        <a:lstStyle/>
        <a:p>
          <a:endParaRPr lang="ru-RU"/>
        </a:p>
      </dgm:t>
    </dgm:pt>
    <dgm:pt modelId="{6E128D12-5699-4498-BCE7-52678345E397}">
      <dgm:prSet phldrT="[Текст]" custT="1"/>
      <dgm:spPr/>
      <dgm:t>
        <a:bodyPr/>
        <a:lstStyle/>
        <a:p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Снижение электропотребления объектами путем повышения эффективности производства и внедрения новых технологий </a:t>
          </a:r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           56 </a:t>
          </a:r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тыс. руб.</a:t>
          </a:r>
        </a:p>
      </dgm:t>
    </dgm:pt>
    <dgm:pt modelId="{BEB65F3C-EAF5-4044-8DED-BFB783A4F2EE}" type="parTrans" cxnId="{1BB3F1C9-5BBA-426F-951F-FB6B72D641BF}">
      <dgm:prSet/>
      <dgm:spPr/>
      <dgm:t>
        <a:bodyPr/>
        <a:lstStyle/>
        <a:p>
          <a:endParaRPr lang="ru-RU"/>
        </a:p>
      </dgm:t>
    </dgm:pt>
    <dgm:pt modelId="{ADE0AD14-ED5B-4CB1-B9E2-BC2B9FC8EB92}" type="sibTrans" cxnId="{1BB3F1C9-5BBA-426F-951F-FB6B72D641BF}">
      <dgm:prSet/>
      <dgm:spPr/>
      <dgm:t>
        <a:bodyPr/>
        <a:lstStyle/>
        <a:p>
          <a:endParaRPr lang="ru-RU"/>
        </a:p>
      </dgm:t>
    </dgm:pt>
    <dgm:pt modelId="{789D87AB-95F9-4D94-A3C5-5E5998B38C9D}">
      <dgm:prSet phldrT="[Текст]" custT="1"/>
      <dgm:spPr/>
      <dgm:t>
        <a:bodyPr/>
        <a:lstStyle/>
        <a:p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Повышение энергетической эффективности в МКУ «АХС»           85 тыс. руб.</a:t>
          </a:r>
        </a:p>
      </dgm:t>
    </dgm:pt>
    <dgm:pt modelId="{2FCD18E0-B864-43A1-8ED6-035A8223013F}" type="parTrans" cxnId="{7662C061-445D-4A1C-B8AE-10B99A060E06}">
      <dgm:prSet/>
      <dgm:spPr/>
      <dgm:t>
        <a:bodyPr/>
        <a:lstStyle/>
        <a:p>
          <a:endParaRPr lang="ru-RU"/>
        </a:p>
      </dgm:t>
    </dgm:pt>
    <dgm:pt modelId="{611D6246-56E4-4125-9812-4EC98E4612B1}" type="sibTrans" cxnId="{7662C061-445D-4A1C-B8AE-10B99A060E06}">
      <dgm:prSet/>
      <dgm:spPr/>
      <dgm:t>
        <a:bodyPr/>
        <a:lstStyle/>
        <a:p>
          <a:endParaRPr lang="ru-RU"/>
        </a:p>
      </dgm:t>
    </dgm:pt>
    <dgm:pt modelId="{637E1D1F-194A-4746-8E3A-2E11EDAA0C6E}">
      <dgm:prSet phldrT="[Текст]" custT="1"/>
      <dgm:spPr/>
      <dgm:t>
        <a:bodyPr/>
        <a:lstStyle/>
        <a:p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Улучшение условий и охраны труда  в целях снижения </a:t>
          </a:r>
          <a:r>
            <a:rPr lang="ru-RU" sz="900" b="0" i="0" u="none" dirty="0" err="1">
              <a:latin typeface="Times New Roman" pitchFamily="18" charset="0"/>
              <a:cs typeface="Times New Roman" pitchFamily="18" charset="0"/>
            </a:rPr>
            <a:t>проф-ых</a:t>
          </a:r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 рисков работников МКУ «АХС» администрации района </a:t>
          </a:r>
          <a:r>
            <a:rPr lang="ru-RU" sz="900" b="0" i="0" u="none" dirty="0" smtClean="0">
              <a:latin typeface="Times New Roman" pitchFamily="18" charset="0"/>
              <a:cs typeface="Times New Roman" pitchFamily="18" charset="0"/>
            </a:rPr>
            <a:t>                183 </a:t>
          </a:r>
          <a:r>
            <a:rPr lang="ru-RU" sz="900" b="0" i="0" u="none" dirty="0">
              <a:latin typeface="Times New Roman" pitchFamily="18" charset="0"/>
              <a:cs typeface="Times New Roman" pitchFamily="18" charset="0"/>
            </a:rPr>
            <a:t>тыс. руб.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05B60CCD-AB48-4B6B-9CD2-B64CC1AC4095}" type="parTrans" cxnId="{E5AC8CCD-A420-44A0-971D-CEF7812D7543}">
      <dgm:prSet/>
      <dgm:spPr/>
      <dgm:t>
        <a:bodyPr/>
        <a:lstStyle/>
        <a:p>
          <a:endParaRPr lang="ru-RU"/>
        </a:p>
      </dgm:t>
    </dgm:pt>
    <dgm:pt modelId="{78995600-8BC9-4077-9F43-70F82C885CEA}" type="sibTrans" cxnId="{E5AC8CCD-A420-44A0-971D-CEF7812D7543}">
      <dgm:prSet/>
      <dgm:spPr/>
      <dgm:t>
        <a:bodyPr/>
        <a:lstStyle/>
        <a:p>
          <a:endParaRPr lang="ru-RU"/>
        </a:p>
      </dgm:t>
    </dgm:pt>
    <dgm:pt modelId="{AEDC217E-5377-4D33-9BB3-CDE6F5DF6A42}" type="pres">
      <dgm:prSet presAssocID="{E84AC8FB-247F-4415-A5AE-A35EF521562B}" presName="compositeShape" presStyleCnt="0">
        <dgm:presLayoutVars>
          <dgm:chMax val="7"/>
          <dgm:dir/>
          <dgm:resizeHandles val="exact"/>
        </dgm:presLayoutVars>
      </dgm:prSet>
      <dgm:spPr/>
    </dgm:pt>
    <dgm:pt modelId="{FF04CE99-C287-4D80-B195-02CA1C96ACF8}" type="pres">
      <dgm:prSet presAssocID="{E84AC8FB-247F-4415-A5AE-A35EF521562B}" presName="wedge1" presStyleLbl="node1" presStyleIdx="0" presStyleCnt="6"/>
      <dgm:spPr/>
      <dgm:t>
        <a:bodyPr/>
        <a:lstStyle/>
        <a:p>
          <a:endParaRPr lang="ru-RU"/>
        </a:p>
      </dgm:t>
    </dgm:pt>
    <dgm:pt modelId="{5D115349-5DC1-4CC5-91B6-F8AE9706E58C}" type="pres">
      <dgm:prSet presAssocID="{E84AC8FB-247F-4415-A5AE-A35EF521562B}" presName="dummy1a" presStyleCnt="0"/>
      <dgm:spPr/>
    </dgm:pt>
    <dgm:pt modelId="{F09111E9-6AA1-4BE7-A43D-B5E0CF78A47F}" type="pres">
      <dgm:prSet presAssocID="{E84AC8FB-247F-4415-A5AE-A35EF521562B}" presName="dummy1b" presStyleCnt="0"/>
      <dgm:spPr/>
    </dgm:pt>
    <dgm:pt modelId="{90628C9C-F799-45DD-BB00-76B27D67E5E2}" type="pres">
      <dgm:prSet presAssocID="{E84AC8FB-247F-4415-A5AE-A35EF521562B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CB10C-F40D-40F0-A548-E783B1F49BF9}" type="pres">
      <dgm:prSet presAssocID="{E84AC8FB-247F-4415-A5AE-A35EF521562B}" presName="wedge2" presStyleLbl="node1" presStyleIdx="1" presStyleCnt="6"/>
      <dgm:spPr/>
      <dgm:t>
        <a:bodyPr/>
        <a:lstStyle/>
        <a:p>
          <a:endParaRPr lang="ru-RU"/>
        </a:p>
      </dgm:t>
    </dgm:pt>
    <dgm:pt modelId="{2D78AB29-777E-4C39-9E01-A1D1D16FDAD3}" type="pres">
      <dgm:prSet presAssocID="{E84AC8FB-247F-4415-A5AE-A35EF521562B}" presName="dummy2a" presStyleCnt="0"/>
      <dgm:spPr/>
    </dgm:pt>
    <dgm:pt modelId="{D99C7F0F-0C86-41B1-B935-F1CDEAF70886}" type="pres">
      <dgm:prSet presAssocID="{E84AC8FB-247F-4415-A5AE-A35EF521562B}" presName="dummy2b" presStyleCnt="0"/>
      <dgm:spPr/>
    </dgm:pt>
    <dgm:pt modelId="{E8004E4F-53B3-4ABD-BA11-B2BA05AF434E}" type="pres">
      <dgm:prSet presAssocID="{E84AC8FB-247F-4415-A5AE-A35EF521562B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185BD-0755-4F3B-87BE-94E0BE0AEC12}" type="pres">
      <dgm:prSet presAssocID="{E84AC8FB-247F-4415-A5AE-A35EF521562B}" presName="wedge3" presStyleLbl="node1" presStyleIdx="2" presStyleCnt="6"/>
      <dgm:spPr/>
      <dgm:t>
        <a:bodyPr/>
        <a:lstStyle/>
        <a:p>
          <a:endParaRPr lang="ru-RU"/>
        </a:p>
      </dgm:t>
    </dgm:pt>
    <dgm:pt modelId="{03565118-9E47-4336-AD75-0671269C8CEA}" type="pres">
      <dgm:prSet presAssocID="{E84AC8FB-247F-4415-A5AE-A35EF521562B}" presName="dummy3a" presStyleCnt="0"/>
      <dgm:spPr/>
    </dgm:pt>
    <dgm:pt modelId="{61417289-7938-4D8C-8460-0C28AD3ED59D}" type="pres">
      <dgm:prSet presAssocID="{E84AC8FB-247F-4415-A5AE-A35EF521562B}" presName="dummy3b" presStyleCnt="0"/>
      <dgm:spPr/>
    </dgm:pt>
    <dgm:pt modelId="{FAB29AF4-202A-4F3C-A189-5B30EE17A952}" type="pres">
      <dgm:prSet presAssocID="{E84AC8FB-247F-4415-A5AE-A35EF521562B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B6BD1-37DF-4BE7-8991-FDDE06784A5E}" type="pres">
      <dgm:prSet presAssocID="{E84AC8FB-247F-4415-A5AE-A35EF521562B}" presName="wedge4" presStyleLbl="node1" presStyleIdx="3" presStyleCnt="6"/>
      <dgm:spPr/>
      <dgm:t>
        <a:bodyPr/>
        <a:lstStyle/>
        <a:p>
          <a:endParaRPr lang="ru-RU"/>
        </a:p>
      </dgm:t>
    </dgm:pt>
    <dgm:pt modelId="{C49D2A0E-6A4B-4E4C-A3A0-6F3640566F01}" type="pres">
      <dgm:prSet presAssocID="{E84AC8FB-247F-4415-A5AE-A35EF521562B}" presName="dummy4a" presStyleCnt="0"/>
      <dgm:spPr/>
    </dgm:pt>
    <dgm:pt modelId="{2C72AC1D-3DE1-4F75-91BE-228C53E951A9}" type="pres">
      <dgm:prSet presAssocID="{E84AC8FB-247F-4415-A5AE-A35EF521562B}" presName="dummy4b" presStyleCnt="0"/>
      <dgm:spPr/>
    </dgm:pt>
    <dgm:pt modelId="{A4C80D1A-CD3C-4185-BA82-C3CB8EEE47F0}" type="pres">
      <dgm:prSet presAssocID="{E84AC8FB-247F-4415-A5AE-A35EF521562B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1C74E-7E19-46C4-9D14-76C5E2B619CC}" type="pres">
      <dgm:prSet presAssocID="{E84AC8FB-247F-4415-A5AE-A35EF521562B}" presName="wedge5" presStyleLbl="node1" presStyleIdx="4" presStyleCnt="6"/>
      <dgm:spPr/>
      <dgm:t>
        <a:bodyPr/>
        <a:lstStyle/>
        <a:p>
          <a:endParaRPr lang="ru-RU"/>
        </a:p>
      </dgm:t>
    </dgm:pt>
    <dgm:pt modelId="{B084C4DC-E577-4F9F-9550-9A09E5544892}" type="pres">
      <dgm:prSet presAssocID="{E84AC8FB-247F-4415-A5AE-A35EF521562B}" presName="dummy5a" presStyleCnt="0"/>
      <dgm:spPr/>
    </dgm:pt>
    <dgm:pt modelId="{1ACE2EEE-A118-4F1A-BB3E-9170ED131950}" type="pres">
      <dgm:prSet presAssocID="{E84AC8FB-247F-4415-A5AE-A35EF521562B}" presName="dummy5b" presStyleCnt="0"/>
      <dgm:spPr/>
    </dgm:pt>
    <dgm:pt modelId="{3BE6A654-0CE6-468D-96EF-49EDFBB75F9D}" type="pres">
      <dgm:prSet presAssocID="{E84AC8FB-247F-4415-A5AE-A35EF521562B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0FBFD-0779-4EB0-9D8F-116CE3EA3AA3}" type="pres">
      <dgm:prSet presAssocID="{E84AC8FB-247F-4415-A5AE-A35EF521562B}" presName="wedge6" presStyleLbl="node1" presStyleIdx="5" presStyleCnt="6"/>
      <dgm:spPr/>
      <dgm:t>
        <a:bodyPr/>
        <a:lstStyle/>
        <a:p>
          <a:endParaRPr lang="ru-RU"/>
        </a:p>
      </dgm:t>
    </dgm:pt>
    <dgm:pt modelId="{9760A920-5B48-4206-803F-A24A2CC0B17D}" type="pres">
      <dgm:prSet presAssocID="{E84AC8FB-247F-4415-A5AE-A35EF521562B}" presName="dummy6a" presStyleCnt="0"/>
      <dgm:spPr/>
    </dgm:pt>
    <dgm:pt modelId="{32B89B3B-A5CC-4C6C-8A26-0922EF2493C4}" type="pres">
      <dgm:prSet presAssocID="{E84AC8FB-247F-4415-A5AE-A35EF521562B}" presName="dummy6b" presStyleCnt="0"/>
      <dgm:spPr/>
    </dgm:pt>
    <dgm:pt modelId="{09BCB0FA-7641-424B-A09E-2E259D93D51E}" type="pres">
      <dgm:prSet presAssocID="{E84AC8FB-247F-4415-A5AE-A35EF521562B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2496C-0D0B-4268-9D30-6F9C91705F3C}" type="pres">
      <dgm:prSet presAssocID="{9ED29E0D-96DE-43BE-8491-7D541FC7AA56}" presName="arrowWedge1" presStyleLbl="fgSibTrans2D1" presStyleIdx="0" presStyleCnt="6"/>
      <dgm:spPr/>
    </dgm:pt>
    <dgm:pt modelId="{2E33F319-6C6B-41A0-9666-EF83F26529C4}" type="pres">
      <dgm:prSet presAssocID="{A2070408-E0D8-4C93-82AE-21432D2927D4}" presName="arrowWedge2" presStyleLbl="fgSibTrans2D1" presStyleIdx="1" presStyleCnt="6"/>
      <dgm:spPr/>
    </dgm:pt>
    <dgm:pt modelId="{2F298E40-9D5C-47A1-9486-728814357B15}" type="pres">
      <dgm:prSet presAssocID="{ADEE1067-22FB-45C3-BC0A-E4DE67822DAD}" presName="arrowWedge3" presStyleLbl="fgSibTrans2D1" presStyleIdx="2" presStyleCnt="6"/>
      <dgm:spPr/>
    </dgm:pt>
    <dgm:pt modelId="{72F79100-CAE6-4625-9CD1-EEEB7890376D}" type="pres">
      <dgm:prSet presAssocID="{ADE0AD14-ED5B-4CB1-B9E2-BC2B9FC8EB92}" presName="arrowWedge4" presStyleLbl="fgSibTrans2D1" presStyleIdx="3" presStyleCnt="6"/>
      <dgm:spPr/>
    </dgm:pt>
    <dgm:pt modelId="{10A875EA-0C72-4595-845B-AC88A4D52812}" type="pres">
      <dgm:prSet presAssocID="{611D6246-56E4-4125-9812-4EC98E4612B1}" presName="arrowWedge5" presStyleLbl="fgSibTrans2D1" presStyleIdx="4" presStyleCnt="6"/>
      <dgm:spPr/>
    </dgm:pt>
    <dgm:pt modelId="{6DD7EBF1-9B75-4157-B4BC-352B240AD656}" type="pres">
      <dgm:prSet presAssocID="{78995600-8BC9-4077-9F43-70F82C885CEA}" presName="arrowWedge6" presStyleLbl="fgSibTrans2D1" presStyleIdx="5" presStyleCnt="6"/>
      <dgm:spPr/>
    </dgm:pt>
  </dgm:ptLst>
  <dgm:cxnLst>
    <dgm:cxn modelId="{E5AC8CCD-A420-44A0-971D-CEF7812D7543}" srcId="{E84AC8FB-247F-4415-A5AE-A35EF521562B}" destId="{637E1D1F-194A-4746-8E3A-2E11EDAA0C6E}" srcOrd="5" destOrd="0" parTransId="{05B60CCD-AB48-4B6B-9CD2-B64CC1AC4095}" sibTransId="{78995600-8BC9-4077-9F43-70F82C885CEA}"/>
    <dgm:cxn modelId="{2E925EAC-01B8-4EC6-88CF-7B67D7BC291F}" srcId="{E84AC8FB-247F-4415-A5AE-A35EF521562B}" destId="{7219760F-E692-425C-B1DE-FE06CE30DA9C}" srcOrd="0" destOrd="0" parTransId="{486C4815-C6CC-49BA-B514-6CDA6114E09A}" sibTransId="{9ED29E0D-96DE-43BE-8491-7D541FC7AA56}"/>
    <dgm:cxn modelId="{7662C061-445D-4A1C-B8AE-10B99A060E06}" srcId="{E84AC8FB-247F-4415-A5AE-A35EF521562B}" destId="{789D87AB-95F9-4D94-A3C5-5E5998B38C9D}" srcOrd="4" destOrd="0" parTransId="{2FCD18E0-B864-43A1-8ED6-035A8223013F}" sibTransId="{611D6246-56E4-4125-9812-4EC98E4612B1}"/>
    <dgm:cxn modelId="{F0D10631-ECDB-49CE-9435-08039049A789}" srcId="{E84AC8FB-247F-4415-A5AE-A35EF521562B}" destId="{756DCCA7-E16B-4D6C-99BD-A1625DA3EB80}" srcOrd="1" destOrd="0" parTransId="{79FCEEE3-E5FB-4118-8EC6-0745F2B019BF}" sibTransId="{A2070408-E0D8-4C93-82AE-21432D2927D4}"/>
    <dgm:cxn modelId="{4183B39C-5219-4745-B189-744EE6DBE805}" type="presOf" srcId="{FB9D0B85-A6F4-4397-88CD-9F0962D6D1AF}" destId="{FAB29AF4-202A-4F3C-A189-5B30EE17A952}" srcOrd="1" destOrd="0" presId="urn:microsoft.com/office/officeart/2005/8/layout/cycle8"/>
    <dgm:cxn modelId="{909CD128-A4F0-4AC4-B7E2-F4B505E0E920}" type="presOf" srcId="{7219760F-E692-425C-B1DE-FE06CE30DA9C}" destId="{90628C9C-F799-45DD-BB00-76B27D67E5E2}" srcOrd="1" destOrd="0" presId="urn:microsoft.com/office/officeart/2005/8/layout/cycle8"/>
    <dgm:cxn modelId="{7AA74232-1D9F-4F19-AD25-C6DBAEE2F746}" type="presOf" srcId="{6E128D12-5699-4498-BCE7-52678345E397}" destId="{A4C80D1A-CD3C-4185-BA82-C3CB8EEE47F0}" srcOrd="1" destOrd="0" presId="urn:microsoft.com/office/officeart/2005/8/layout/cycle8"/>
    <dgm:cxn modelId="{1BB3F1C9-5BBA-426F-951F-FB6B72D641BF}" srcId="{E84AC8FB-247F-4415-A5AE-A35EF521562B}" destId="{6E128D12-5699-4498-BCE7-52678345E397}" srcOrd="3" destOrd="0" parTransId="{BEB65F3C-EAF5-4044-8DED-BFB783A4F2EE}" sibTransId="{ADE0AD14-ED5B-4CB1-B9E2-BC2B9FC8EB92}"/>
    <dgm:cxn modelId="{88D2BB15-7057-46FB-A5DD-45C5BDACB394}" type="presOf" srcId="{7219760F-E692-425C-B1DE-FE06CE30DA9C}" destId="{FF04CE99-C287-4D80-B195-02CA1C96ACF8}" srcOrd="0" destOrd="0" presId="urn:microsoft.com/office/officeart/2005/8/layout/cycle8"/>
    <dgm:cxn modelId="{5FB87CDB-B026-4BA6-89FC-01715C99345D}" type="presOf" srcId="{E84AC8FB-247F-4415-A5AE-A35EF521562B}" destId="{AEDC217E-5377-4D33-9BB3-CDE6F5DF6A42}" srcOrd="0" destOrd="0" presId="urn:microsoft.com/office/officeart/2005/8/layout/cycle8"/>
    <dgm:cxn modelId="{45273261-ED96-4882-AD16-7B6B6B8B4229}" type="presOf" srcId="{637E1D1F-194A-4746-8E3A-2E11EDAA0C6E}" destId="{BE70FBFD-0779-4EB0-9D8F-116CE3EA3AA3}" srcOrd="0" destOrd="0" presId="urn:microsoft.com/office/officeart/2005/8/layout/cycle8"/>
    <dgm:cxn modelId="{1E1833E8-10AA-4AB6-81FF-F9A38DD5A50C}" type="presOf" srcId="{756DCCA7-E16B-4D6C-99BD-A1625DA3EB80}" destId="{1A7CB10C-F40D-40F0-A548-E783B1F49BF9}" srcOrd="0" destOrd="0" presId="urn:microsoft.com/office/officeart/2005/8/layout/cycle8"/>
    <dgm:cxn modelId="{1A1341A2-F456-4D62-A724-215B47E5ED15}" type="presOf" srcId="{756DCCA7-E16B-4D6C-99BD-A1625DA3EB80}" destId="{E8004E4F-53B3-4ABD-BA11-B2BA05AF434E}" srcOrd="1" destOrd="0" presId="urn:microsoft.com/office/officeart/2005/8/layout/cycle8"/>
    <dgm:cxn modelId="{8BC5F79F-CFB5-4B18-A094-B1324F0C122F}" type="presOf" srcId="{637E1D1F-194A-4746-8E3A-2E11EDAA0C6E}" destId="{09BCB0FA-7641-424B-A09E-2E259D93D51E}" srcOrd="1" destOrd="0" presId="urn:microsoft.com/office/officeart/2005/8/layout/cycle8"/>
    <dgm:cxn modelId="{E19D55CD-E170-4841-9E16-771747376B94}" type="presOf" srcId="{789D87AB-95F9-4D94-A3C5-5E5998B38C9D}" destId="{CBA1C74E-7E19-46C4-9D14-76C5E2B619CC}" srcOrd="0" destOrd="0" presId="urn:microsoft.com/office/officeart/2005/8/layout/cycle8"/>
    <dgm:cxn modelId="{AA7B3FFE-ED3B-4A79-B1A8-F6E7224D61A5}" type="presOf" srcId="{789D87AB-95F9-4D94-A3C5-5E5998B38C9D}" destId="{3BE6A654-0CE6-468D-96EF-49EDFBB75F9D}" srcOrd="1" destOrd="0" presId="urn:microsoft.com/office/officeart/2005/8/layout/cycle8"/>
    <dgm:cxn modelId="{EB92ED54-298C-4573-9893-536F78CAB6F8}" type="presOf" srcId="{FB9D0B85-A6F4-4397-88CD-9F0962D6D1AF}" destId="{A1E185BD-0755-4F3B-87BE-94E0BE0AEC12}" srcOrd="0" destOrd="0" presId="urn:microsoft.com/office/officeart/2005/8/layout/cycle8"/>
    <dgm:cxn modelId="{7C326B79-4C52-4076-9588-40E47E0AD55F}" srcId="{E84AC8FB-247F-4415-A5AE-A35EF521562B}" destId="{FB9D0B85-A6F4-4397-88CD-9F0962D6D1AF}" srcOrd="2" destOrd="0" parTransId="{09C4DD00-DD27-4E90-8833-B4B6C6A61CD7}" sibTransId="{ADEE1067-22FB-45C3-BC0A-E4DE67822DAD}"/>
    <dgm:cxn modelId="{8EB89353-52BD-4484-AC67-8B3E6090A2AF}" type="presOf" srcId="{6E128D12-5699-4498-BCE7-52678345E397}" destId="{779B6BD1-37DF-4BE7-8991-FDDE06784A5E}" srcOrd="0" destOrd="0" presId="urn:microsoft.com/office/officeart/2005/8/layout/cycle8"/>
    <dgm:cxn modelId="{EA6F517E-6B62-4ABA-B6F4-9BFF4934B217}" type="presParOf" srcId="{AEDC217E-5377-4D33-9BB3-CDE6F5DF6A42}" destId="{FF04CE99-C287-4D80-B195-02CA1C96ACF8}" srcOrd="0" destOrd="0" presId="urn:microsoft.com/office/officeart/2005/8/layout/cycle8"/>
    <dgm:cxn modelId="{8FB40090-7FF6-41BD-9C0D-2738342FD30D}" type="presParOf" srcId="{AEDC217E-5377-4D33-9BB3-CDE6F5DF6A42}" destId="{5D115349-5DC1-4CC5-91B6-F8AE9706E58C}" srcOrd="1" destOrd="0" presId="urn:microsoft.com/office/officeart/2005/8/layout/cycle8"/>
    <dgm:cxn modelId="{4270F05D-98F5-4540-B8E5-27064062B34A}" type="presParOf" srcId="{AEDC217E-5377-4D33-9BB3-CDE6F5DF6A42}" destId="{F09111E9-6AA1-4BE7-A43D-B5E0CF78A47F}" srcOrd="2" destOrd="0" presId="urn:microsoft.com/office/officeart/2005/8/layout/cycle8"/>
    <dgm:cxn modelId="{88A1F3CA-3EBF-41C9-86CB-3D2653882DE0}" type="presParOf" srcId="{AEDC217E-5377-4D33-9BB3-CDE6F5DF6A42}" destId="{90628C9C-F799-45DD-BB00-76B27D67E5E2}" srcOrd="3" destOrd="0" presId="urn:microsoft.com/office/officeart/2005/8/layout/cycle8"/>
    <dgm:cxn modelId="{10F80481-F02D-4A73-88E7-E9CE34A061E8}" type="presParOf" srcId="{AEDC217E-5377-4D33-9BB3-CDE6F5DF6A42}" destId="{1A7CB10C-F40D-40F0-A548-E783B1F49BF9}" srcOrd="4" destOrd="0" presId="urn:microsoft.com/office/officeart/2005/8/layout/cycle8"/>
    <dgm:cxn modelId="{FE179D63-0EE2-4CF3-B5C2-9F2DA3490614}" type="presParOf" srcId="{AEDC217E-5377-4D33-9BB3-CDE6F5DF6A42}" destId="{2D78AB29-777E-4C39-9E01-A1D1D16FDAD3}" srcOrd="5" destOrd="0" presId="urn:microsoft.com/office/officeart/2005/8/layout/cycle8"/>
    <dgm:cxn modelId="{CD6CFC4A-BC97-48FD-AD93-5AB6D6A558B4}" type="presParOf" srcId="{AEDC217E-5377-4D33-9BB3-CDE6F5DF6A42}" destId="{D99C7F0F-0C86-41B1-B935-F1CDEAF70886}" srcOrd="6" destOrd="0" presId="urn:microsoft.com/office/officeart/2005/8/layout/cycle8"/>
    <dgm:cxn modelId="{4B692B22-66BD-4E2A-8831-25B8A19287B8}" type="presParOf" srcId="{AEDC217E-5377-4D33-9BB3-CDE6F5DF6A42}" destId="{E8004E4F-53B3-4ABD-BA11-B2BA05AF434E}" srcOrd="7" destOrd="0" presId="urn:microsoft.com/office/officeart/2005/8/layout/cycle8"/>
    <dgm:cxn modelId="{F0D90536-C32D-449A-81B4-707432F8E02C}" type="presParOf" srcId="{AEDC217E-5377-4D33-9BB3-CDE6F5DF6A42}" destId="{A1E185BD-0755-4F3B-87BE-94E0BE0AEC12}" srcOrd="8" destOrd="0" presId="urn:microsoft.com/office/officeart/2005/8/layout/cycle8"/>
    <dgm:cxn modelId="{DC5AE34E-6693-43A4-911B-C62F17EC69CE}" type="presParOf" srcId="{AEDC217E-5377-4D33-9BB3-CDE6F5DF6A42}" destId="{03565118-9E47-4336-AD75-0671269C8CEA}" srcOrd="9" destOrd="0" presId="urn:microsoft.com/office/officeart/2005/8/layout/cycle8"/>
    <dgm:cxn modelId="{96C43CFE-D464-4F62-9A2E-34E087A32374}" type="presParOf" srcId="{AEDC217E-5377-4D33-9BB3-CDE6F5DF6A42}" destId="{61417289-7938-4D8C-8460-0C28AD3ED59D}" srcOrd="10" destOrd="0" presId="urn:microsoft.com/office/officeart/2005/8/layout/cycle8"/>
    <dgm:cxn modelId="{CA296039-E1ED-43CA-972E-36D8358CA13D}" type="presParOf" srcId="{AEDC217E-5377-4D33-9BB3-CDE6F5DF6A42}" destId="{FAB29AF4-202A-4F3C-A189-5B30EE17A952}" srcOrd="11" destOrd="0" presId="urn:microsoft.com/office/officeart/2005/8/layout/cycle8"/>
    <dgm:cxn modelId="{7CFDADDC-113B-4A79-A97B-61AE225F5875}" type="presParOf" srcId="{AEDC217E-5377-4D33-9BB3-CDE6F5DF6A42}" destId="{779B6BD1-37DF-4BE7-8991-FDDE06784A5E}" srcOrd="12" destOrd="0" presId="urn:microsoft.com/office/officeart/2005/8/layout/cycle8"/>
    <dgm:cxn modelId="{B4171552-B400-4BE0-83D3-116D32C3213E}" type="presParOf" srcId="{AEDC217E-5377-4D33-9BB3-CDE6F5DF6A42}" destId="{C49D2A0E-6A4B-4E4C-A3A0-6F3640566F01}" srcOrd="13" destOrd="0" presId="urn:microsoft.com/office/officeart/2005/8/layout/cycle8"/>
    <dgm:cxn modelId="{64473C2C-158E-4638-B269-A3DEE79DA307}" type="presParOf" srcId="{AEDC217E-5377-4D33-9BB3-CDE6F5DF6A42}" destId="{2C72AC1D-3DE1-4F75-91BE-228C53E951A9}" srcOrd="14" destOrd="0" presId="urn:microsoft.com/office/officeart/2005/8/layout/cycle8"/>
    <dgm:cxn modelId="{EEF236E3-ED01-4F6D-AFF9-F2B12AF53174}" type="presParOf" srcId="{AEDC217E-5377-4D33-9BB3-CDE6F5DF6A42}" destId="{A4C80D1A-CD3C-4185-BA82-C3CB8EEE47F0}" srcOrd="15" destOrd="0" presId="urn:microsoft.com/office/officeart/2005/8/layout/cycle8"/>
    <dgm:cxn modelId="{984B9BCC-9884-4E5E-973F-8132AB2AD15C}" type="presParOf" srcId="{AEDC217E-5377-4D33-9BB3-CDE6F5DF6A42}" destId="{CBA1C74E-7E19-46C4-9D14-76C5E2B619CC}" srcOrd="16" destOrd="0" presId="urn:microsoft.com/office/officeart/2005/8/layout/cycle8"/>
    <dgm:cxn modelId="{E0ADD100-06F8-48B7-99B7-6C602FD090BD}" type="presParOf" srcId="{AEDC217E-5377-4D33-9BB3-CDE6F5DF6A42}" destId="{B084C4DC-E577-4F9F-9550-9A09E5544892}" srcOrd="17" destOrd="0" presId="urn:microsoft.com/office/officeart/2005/8/layout/cycle8"/>
    <dgm:cxn modelId="{505DA6E8-6BD8-4EB6-BD3A-34D87412A7A6}" type="presParOf" srcId="{AEDC217E-5377-4D33-9BB3-CDE6F5DF6A42}" destId="{1ACE2EEE-A118-4F1A-BB3E-9170ED131950}" srcOrd="18" destOrd="0" presId="urn:microsoft.com/office/officeart/2005/8/layout/cycle8"/>
    <dgm:cxn modelId="{067A9AC9-543C-484A-A151-981D77BDCD30}" type="presParOf" srcId="{AEDC217E-5377-4D33-9BB3-CDE6F5DF6A42}" destId="{3BE6A654-0CE6-468D-96EF-49EDFBB75F9D}" srcOrd="19" destOrd="0" presId="urn:microsoft.com/office/officeart/2005/8/layout/cycle8"/>
    <dgm:cxn modelId="{21876041-56F0-42BD-908F-F28E650393D1}" type="presParOf" srcId="{AEDC217E-5377-4D33-9BB3-CDE6F5DF6A42}" destId="{BE70FBFD-0779-4EB0-9D8F-116CE3EA3AA3}" srcOrd="20" destOrd="0" presId="urn:microsoft.com/office/officeart/2005/8/layout/cycle8"/>
    <dgm:cxn modelId="{8F26215D-8B80-46E6-B30C-637DC43061DC}" type="presParOf" srcId="{AEDC217E-5377-4D33-9BB3-CDE6F5DF6A42}" destId="{9760A920-5B48-4206-803F-A24A2CC0B17D}" srcOrd="21" destOrd="0" presId="urn:microsoft.com/office/officeart/2005/8/layout/cycle8"/>
    <dgm:cxn modelId="{864EB675-4F52-44E3-8D3E-83119B02C921}" type="presParOf" srcId="{AEDC217E-5377-4D33-9BB3-CDE6F5DF6A42}" destId="{32B89B3B-A5CC-4C6C-8A26-0922EF2493C4}" srcOrd="22" destOrd="0" presId="urn:microsoft.com/office/officeart/2005/8/layout/cycle8"/>
    <dgm:cxn modelId="{2C1DC3B3-8183-43A4-AA75-138635CBD7DD}" type="presParOf" srcId="{AEDC217E-5377-4D33-9BB3-CDE6F5DF6A42}" destId="{09BCB0FA-7641-424B-A09E-2E259D93D51E}" srcOrd="23" destOrd="0" presId="urn:microsoft.com/office/officeart/2005/8/layout/cycle8"/>
    <dgm:cxn modelId="{E2B54FD9-8C15-409D-8617-3CF29C37069E}" type="presParOf" srcId="{AEDC217E-5377-4D33-9BB3-CDE6F5DF6A42}" destId="{50B2496C-0D0B-4268-9D30-6F9C91705F3C}" srcOrd="24" destOrd="0" presId="urn:microsoft.com/office/officeart/2005/8/layout/cycle8"/>
    <dgm:cxn modelId="{A1CF54E9-AE0A-4274-B2EB-B7EEFAED6FD2}" type="presParOf" srcId="{AEDC217E-5377-4D33-9BB3-CDE6F5DF6A42}" destId="{2E33F319-6C6B-41A0-9666-EF83F26529C4}" srcOrd="25" destOrd="0" presId="urn:microsoft.com/office/officeart/2005/8/layout/cycle8"/>
    <dgm:cxn modelId="{FAAC244C-9AC1-47FD-A333-074A6C72982A}" type="presParOf" srcId="{AEDC217E-5377-4D33-9BB3-CDE6F5DF6A42}" destId="{2F298E40-9D5C-47A1-9486-728814357B15}" srcOrd="26" destOrd="0" presId="urn:microsoft.com/office/officeart/2005/8/layout/cycle8"/>
    <dgm:cxn modelId="{7CA23307-6699-446E-BF24-710C7D7D71F9}" type="presParOf" srcId="{AEDC217E-5377-4D33-9BB3-CDE6F5DF6A42}" destId="{72F79100-CAE6-4625-9CD1-EEEB7890376D}" srcOrd="27" destOrd="0" presId="urn:microsoft.com/office/officeart/2005/8/layout/cycle8"/>
    <dgm:cxn modelId="{49C81F08-88C5-43A3-8719-25FFBF2BFFEE}" type="presParOf" srcId="{AEDC217E-5377-4D33-9BB3-CDE6F5DF6A42}" destId="{10A875EA-0C72-4595-845B-AC88A4D52812}" srcOrd="28" destOrd="0" presId="urn:microsoft.com/office/officeart/2005/8/layout/cycle8"/>
    <dgm:cxn modelId="{99D21895-1B4D-4202-8742-B0F2D7B31B7A}" type="presParOf" srcId="{AEDC217E-5377-4D33-9BB3-CDE6F5DF6A42}" destId="{6DD7EBF1-9B75-4157-B4BC-352B240AD656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7DABED-027C-4C23-A78E-F122C45805B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371DA2-2778-41FB-BF08-406F7547A42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Долговая нагрузка на районный бюджет на 2017 г.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4 034 679,41 руб.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D8B9643-3B55-42FD-9453-28D7DDDB9501}" type="parTrans" cxnId="{295CA045-7249-4947-9E6D-6CE5BF668C71}">
      <dgm:prSet/>
      <dgm:spPr/>
      <dgm:t>
        <a:bodyPr/>
        <a:lstStyle/>
        <a:p>
          <a:endParaRPr lang="ru-RU"/>
        </a:p>
      </dgm:t>
    </dgm:pt>
    <dgm:pt modelId="{7E377C98-BCAE-491D-B1CA-443049F27EED}" type="sibTrans" cxnId="{295CA045-7249-4947-9E6D-6CE5BF668C71}">
      <dgm:prSet/>
      <dgm:spPr/>
      <dgm:t>
        <a:bodyPr/>
        <a:lstStyle/>
        <a:p>
          <a:endParaRPr lang="ru-RU"/>
        </a:p>
      </dgm:t>
    </dgm:pt>
    <dgm:pt modelId="{5848F0AC-F56E-40AD-8045-E72C10A2565A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Сумма бюджетного кредита 3 898 000  руб.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36949C3F-42BF-46B1-AA9E-9590195167B6}" type="parTrans" cxnId="{329178C0-D337-4549-AC0D-D23AD53395A2}">
      <dgm:prSet/>
      <dgm:spPr/>
      <dgm:t>
        <a:bodyPr/>
        <a:lstStyle/>
        <a:p>
          <a:endParaRPr lang="ru-RU"/>
        </a:p>
      </dgm:t>
    </dgm:pt>
    <dgm:pt modelId="{B5D611FA-B043-4BC1-91E9-26979C0A7B92}" type="sibTrans" cxnId="{329178C0-D337-4549-AC0D-D23AD53395A2}">
      <dgm:prSet/>
      <dgm:spPr/>
      <dgm:t>
        <a:bodyPr/>
        <a:lstStyle/>
        <a:p>
          <a:endParaRPr lang="ru-RU"/>
        </a:p>
      </dgm:t>
    </dgm:pt>
    <dgm:pt modelId="{2C02D5B2-B788-4C77-89FA-A78FBAEE820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Расходы на обслуживание долговых обязательств Мамско-Чуйского района 136 679,41 руб.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3770E38-F2CD-4444-8279-108E888068F8}" type="parTrans" cxnId="{BAC040CB-A175-45BC-A209-E4B6B5A0513E}">
      <dgm:prSet/>
      <dgm:spPr/>
      <dgm:t>
        <a:bodyPr/>
        <a:lstStyle/>
        <a:p>
          <a:endParaRPr lang="ru-RU"/>
        </a:p>
      </dgm:t>
    </dgm:pt>
    <dgm:pt modelId="{CA80A091-7DAF-47E2-AE2F-D1E61C391561}" type="sibTrans" cxnId="{BAC040CB-A175-45BC-A209-E4B6B5A0513E}">
      <dgm:prSet/>
      <dgm:spPr/>
      <dgm:t>
        <a:bodyPr/>
        <a:lstStyle/>
        <a:p>
          <a:endParaRPr lang="ru-RU"/>
        </a:p>
      </dgm:t>
    </dgm:pt>
    <dgm:pt modelId="{BE57F988-2EEA-42C2-8A8A-13E391DCAB0F}" type="pres">
      <dgm:prSet presAssocID="{527DABED-027C-4C23-A78E-F122C45805B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1D277F-2B4E-483E-9BC4-10349B0CDE9F}" type="pres">
      <dgm:prSet presAssocID="{12371DA2-2778-41FB-BF08-406F7547A425}" presName="root1" presStyleCnt="0"/>
      <dgm:spPr/>
    </dgm:pt>
    <dgm:pt modelId="{B1C6DFF0-922C-4955-9FA1-51E0329DD2F8}" type="pres">
      <dgm:prSet presAssocID="{12371DA2-2778-41FB-BF08-406F7547A425}" presName="LevelOneTextNode" presStyleLbl="node0" presStyleIdx="0" presStyleCnt="1" custScaleX="1714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C3D302-44F4-48D4-9159-D956673E38ED}" type="pres">
      <dgm:prSet presAssocID="{12371DA2-2778-41FB-BF08-406F7547A425}" presName="level2hierChild" presStyleCnt="0"/>
      <dgm:spPr/>
    </dgm:pt>
    <dgm:pt modelId="{9F49FC40-5561-4AA3-8BF8-CDE4952BF2EB}" type="pres">
      <dgm:prSet presAssocID="{36949C3F-42BF-46B1-AA9E-9590195167B6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2BD71401-3FE1-4E67-AEE7-881704731008}" type="pres">
      <dgm:prSet presAssocID="{36949C3F-42BF-46B1-AA9E-9590195167B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3AE8FA0B-CCE9-4D80-B4DA-DD232696ED7B}" type="pres">
      <dgm:prSet presAssocID="{5848F0AC-F56E-40AD-8045-E72C10A2565A}" presName="root2" presStyleCnt="0"/>
      <dgm:spPr/>
    </dgm:pt>
    <dgm:pt modelId="{59284E2E-9CE4-4500-8636-BCC766C56EC9}" type="pres">
      <dgm:prSet presAssocID="{5848F0AC-F56E-40AD-8045-E72C10A2565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9B30EC-7876-4944-AAC5-4A423A919B38}" type="pres">
      <dgm:prSet presAssocID="{5848F0AC-F56E-40AD-8045-E72C10A2565A}" presName="level3hierChild" presStyleCnt="0"/>
      <dgm:spPr/>
    </dgm:pt>
    <dgm:pt modelId="{E0AA9C31-E982-4059-B425-43B32C30AB47}" type="pres">
      <dgm:prSet presAssocID="{13770E38-F2CD-4444-8279-108E888068F8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4DBA2F4C-9417-4976-A70A-FA3565B30609}" type="pres">
      <dgm:prSet presAssocID="{13770E38-F2CD-4444-8279-108E888068F8}" presName="connTx" presStyleLbl="parChTrans1D2" presStyleIdx="1" presStyleCnt="2"/>
      <dgm:spPr/>
      <dgm:t>
        <a:bodyPr/>
        <a:lstStyle/>
        <a:p>
          <a:endParaRPr lang="ru-RU"/>
        </a:p>
      </dgm:t>
    </dgm:pt>
    <dgm:pt modelId="{7316A634-F45B-402F-8676-5D4C8AB65001}" type="pres">
      <dgm:prSet presAssocID="{2C02D5B2-B788-4C77-89FA-A78FBAEE8200}" presName="root2" presStyleCnt="0"/>
      <dgm:spPr/>
    </dgm:pt>
    <dgm:pt modelId="{67AC3A38-8F7A-4F82-A093-063E8F76F4B4}" type="pres">
      <dgm:prSet presAssocID="{2C02D5B2-B788-4C77-89FA-A78FBAEE820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D8EE8D-FFFB-487D-AE6D-9CD89710D885}" type="pres">
      <dgm:prSet presAssocID="{2C02D5B2-B788-4C77-89FA-A78FBAEE8200}" presName="level3hierChild" presStyleCnt="0"/>
      <dgm:spPr/>
    </dgm:pt>
  </dgm:ptLst>
  <dgm:cxnLst>
    <dgm:cxn modelId="{BAC040CB-A175-45BC-A209-E4B6B5A0513E}" srcId="{12371DA2-2778-41FB-BF08-406F7547A425}" destId="{2C02D5B2-B788-4C77-89FA-A78FBAEE8200}" srcOrd="1" destOrd="0" parTransId="{13770E38-F2CD-4444-8279-108E888068F8}" sibTransId="{CA80A091-7DAF-47E2-AE2F-D1E61C391561}"/>
    <dgm:cxn modelId="{25F65EE7-F3FC-41A8-BF9C-4FB6ABBCE0E8}" type="presOf" srcId="{12371DA2-2778-41FB-BF08-406F7547A425}" destId="{B1C6DFF0-922C-4955-9FA1-51E0329DD2F8}" srcOrd="0" destOrd="0" presId="urn:microsoft.com/office/officeart/2008/layout/HorizontalMultiLevelHierarchy"/>
    <dgm:cxn modelId="{329178C0-D337-4549-AC0D-D23AD53395A2}" srcId="{12371DA2-2778-41FB-BF08-406F7547A425}" destId="{5848F0AC-F56E-40AD-8045-E72C10A2565A}" srcOrd="0" destOrd="0" parTransId="{36949C3F-42BF-46B1-AA9E-9590195167B6}" sibTransId="{B5D611FA-B043-4BC1-91E9-26979C0A7B92}"/>
    <dgm:cxn modelId="{27C9B0FA-CA7C-496D-B012-61FDD5FCBA7C}" type="presOf" srcId="{2C02D5B2-B788-4C77-89FA-A78FBAEE8200}" destId="{67AC3A38-8F7A-4F82-A093-063E8F76F4B4}" srcOrd="0" destOrd="0" presId="urn:microsoft.com/office/officeart/2008/layout/HorizontalMultiLevelHierarchy"/>
    <dgm:cxn modelId="{295CA045-7249-4947-9E6D-6CE5BF668C71}" srcId="{527DABED-027C-4C23-A78E-F122C45805B9}" destId="{12371DA2-2778-41FB-BF08-406F7547A425}" srcOrd="0" destOrd="0" parTransId="{8D8B9643-3B55-42FD-9453-28D7DDDB9501}" sibTransId="{7E377C98-BCAE-491D-B1CA-443049F27EED}"/>
    <dgm:cxn modelId="{AFDAE3D7-E092-4D50-A8F6-ABBAF22AE5E0}" type="presOf" srcId="{13770E38-F2CD-4444-8279-108E888068F8}" destId="{4DBA2F4C-9417-4976-A70A-FA3565B30609}" srcOrd="1" destOrd="0" presId="urn:microsoft.com/office/officeart/2008/layout/HorizontalMultiLevelHierarchy"/>
    <dgm:cxn modelId="{251F9B92-A0E4-4CF4-87AC-3008D8C26A2A}" type="presOf" srcId="{13770E38-F2CD-4444-8279-108E888068F8}" destId="{E0AA9C31-E982-4059-B425-43B32C30AB47}" srcOrd="0" destOrd="0" presId="urn:microsoft.com/office/officeart/2008/layout/HorizontalMultiLevelHierarchy"/>
    <dgm:cxn modelId="{C3991A6E-7179-4147-8DFB-53938E27F90C}" type="presOf" srcId="{5848F0AC-F56E-40AD-8045-E72C10A2565A}" destId="{59284E2E-9CE4-4500-8636-BCC766C56EC9}" srcOrd="0" destOrd="0" presId="urn:microsoft.com/office/officeart/2008/layout/HorizontalMultiLevelHierarchy"/>
    <dgm:cxn modelId="{65A5D826-0AA8-4239-9306-D3256B7B2DCB}" type="presOf" srcId="{527DABED-027C-4C23-A78E-F122C45805B9}" destId="{BE57F988-2EEA-42C2-8A8A-13E391DCAB0F}" srcOrd="0" destOrd="0" presId="urn:microsoft.com/office/officeart/2008/layout/HorizontalMultiLevelHierarchy"/>
    <dgm:cxn modelId="{EBF367E6-8C30-4EF6-83A5-5C807624F6D6}" type="presOf" srcId="{36949C3F-42BF-46B1-AA9E-9590195167B6}" destId="{9F49FC40-5561-4AA3-8BF8-CDE4952BF2EB}" srcOrd="0" destOrd="0" presId="urn:microsoft.com/office/officeart/2008/layout/HorizontalMultiLevelHierarchy"/>
    <dgm:cxn modelId="{015CCF59-930A-42C7-AA14-0E8C8C42227C}" type="presOf" srcId="{36949C3F-42BF-46B1-AA9E-9590195167B6}" destId="{2BD71401-3FE1-4E67-AEE7-881704731008}" srcOrd="1" destOrd="0" presId="urn:microsoft.com/office/officeart/2008/layout/HorizontalMultiLevelHierarchy"/>
    <dgm:cxn modelId="{3BBB323F-4E88-4D3D-A4BC-C17C560901D3}" type="presParOf" srcId="{BE57F988-2EEA-42C2-8A8A-13E391DCAB0F}" destId="{F71D277F-2B4E-483E-9BC4-10349B0CDE9F}" srcOrd="0" destOrd="0" presId="urn:microsoft.com/office/officeart/2008/layout/HorizontalMultiLevelHierarchy"/>
    <dgm:cxn modelId="{33483434-6130-4806-80E6-C4103B5DBDCB}" type="presParOf" srcId="{F71D277F-2B4E-483E-9BC4-10349B0CDE9F}" destId="{B1C6DFF0-922C-4955-9FA1-51E0329DD2F8}" srcOrd="0" destOrd="0" presId="urn:microsoft.com/office/officeart/2008/layout/HorizontalMultiLevelHierarchy"/>
    <dgm:cxn modelId="{6B2C399A-5A62-4861-8609-DE6CA0A76DB1}" type="presParOf" srcId="{F71D277F-2B4E-483E-9BC4-10349B0CDE9F}" destId="{09C3D302-44F4-48D4-9159-D956673E38ED}" srcOrd="1" destOrd="0" presId="urn:microsoft.com/office/officeart/2008/layout/HorizontalMultiLevelHierarchy"/>
    <dgm:cxn modelId="{728868CE-008C-440E-82F0-EFD2647B1AE3}" type="presParOf" srcId="{09C3D302-44F4-48D4-9159-D956673E38ED}" destId="{9F49FC40-5561-4AA3-8BF8-CDE4952BF2EB}" srcOrd="0" destOrd="0" presId="urn:microsoft.com/office/officeart/2008/layout/HorizontalMultiLevelHierarchy"/>
    <dgm:cxn modelId="{0628E699-2AC6-4E84-B027-BFF47C633F9A}" type="presParOf" srcId="{9F49FC40-5561-4AA3-8BF8-CDE4952BF2EB}" destId="{2BD71401-3FE1-4E67-AEE7-881704731008}" srcOrd="0" destOrd="0" presId="urn:microsoft.com/office/officeart/2008/layout/HorizontalMultiLevelHierarchy"/>
    <dgm:cxn modelId="{5C6A0EA5-3D4D-4D77-95EA-667BD3D670FE}" type="presParOf" srcId="{09C3D302-44F4-48D4-9159-D956673E38ED}" destId="{3AE8FA0B-CCE9-4D80-B4DA-DD232696ED7B}" srcOrd="1" destOrd="0" presId="urn:microsoft.com/office/officeart/2008/layout/HorizontalMultiLevelHierarchy"/>
    <dgm:cxn modelId="{F6A83CE1-7F20-4288-8200-94255B43F5BA}" type="presParOf" srcId="{3AE8FA0B-CCE9-4D80-B4DA-DD232696ED7B}" destId="{59284E2E-9CE4-4500-8636-BCC766C56EC9}" srcOrd="0" destOrd="0" presId="urn:microsoft.com/office/officeart/2008/layout/HorizontalMultiLevelHierarchy"/>
    <dgm:cxn modelId="{89CAEDB8-7F44-4EA2-B83D-5A05502A9CA6}" type="presParOf" srcId="{3AE8FA0B-CCE9-4D80-B4DA-DD232696ED7B}" destId="{909B30EC-7876-4944-AAC5-4A423A919B38}" srcOrd="1" destOrd="0" presId="urn:microsoft.com/office/officeart/2008/layout/HorizontalMultiLevelHierarchy"/>
    <dgm:cxn modelId="{2EE90462-DE7D-475D-9906-B550E7CD6DEB}" type="presParOf" srcId="{09C3D302-44F4-48D4-9159-D956673E38ED}" destId="{E0AA9C31-E982-4059-B425-43B32C30AB47}" srcOrd="2" destOrd="0" presId="urn:microsoft.com/office/officeart/2008/layout/HorizontalMultiLevelHierarchy"/>
    <dgm:cxn modelId="{FC5DE9E3-F542-41C9-ADFF-4766305BEA8F}" type="presParOf" srcId="{E0AA9C31-E982-4059-B425-43B32C30AB47}" destId="{4DBA2F4C-9417-4976-A70A-FA3565B30609}" srcOrd="0" destOrd="0" presId="urn:microsoft.com/office/officeart/2008/layout/HorizontalMultiLevelHierarchy"/>
    <dgm:cxn modelId="{909579D8-5BE8-4907-9D2E-53781B8F3CEA}" type="presParOf" srcId="{09C3D302-44F4-48D4-9159-D956673E38ED}" destId="{7316A634-F45B-402F-8676-5D4C8AB65001}" srcOrd="3" destOrd="0" presId="urn:microsoft.com/office/officeart/2008/layout/HorizontalMultiLevelHierarchy"/>
    <dgm:cxn modelId="{9270A49D-0CA1-4FD0-AE78-82E4A1A2AB3B}" type="presParOf" srcId="{7316A634-F45B-402F-8676-5D4C8AB65001}" destId="{67AC3A38-8F7A-4F82-A093-063E8F76F4B4}" srcOrd="0" destOrd="0" presId="urn:microsoft.com/office/officeart/2008/layout/HorizontalMultiLevelHierarchy"/>
    <dgm:cxn modelId="{97898A76-9D50-4D80-A3F7-0417AAE9E944}" type="presParOf" srcId="{7316A634-F45B-402F-8676-5D4C8AB65001}" destId="{8BD8EE8D-FFFB-487D-AE6D-9CD89710D8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FE3F4-2FA4-475B-9C12-8B16F0E642E0}">
      <dsp:nvSpPr>
        <dsp:cNvPr id="0" name=""/>
        <dsp:cNvSpPr/>
      </dsp:nvSpPr>
      <dsp:spPr>
        <a:xfrm>
          <a:off x="2664297" y="1697315"/>
          <a:ext cx="1512165" cy="15465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«Содействие развитию учреждений образования в муниципальном образовании Мамско-Чуйского района»               164 595,3</a:t>
          </a:r>
          <a:r>
            <a:rPr lang="ru-RU" sz="900" b="1" i="0" u="none" kern="1200" dirty="0" smtClean="0"/>
            <a:t>тыс. руб.</a:t>
          </a:r>
          <a:endParaRPr lang="ru-RU" sz="900" kern="1200" dirty="0"/>
        </a:p>
      </dsp:txBody>
      <dsp:txXfrm>
        <a:off x="2885748" y="1923800"/>
        <a:ext cx="1069263" cy="1093567"/>
      </dsp:txXfrm>
    </dsp:sp>
    <dsp:sp modelId="{1B444379-642B-41C3-B47F-198F6744AC32}">
      <dsp:nvSpPr>
        <dsp:cNvPr id="0" name=""/>
        <dsp:cNvSpPr/>
      </dsp:nvSpPr>
      <dsp:spPr>
        <a:xfrm rot="16200000">
          <a:off x="3290589" y="1319803"/>
          <a:ext cx="259580" cy="27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329526" y="1414729"/>
        <a:ext cx="181706" cy="167965"/>
      </dsp:txXfrm>
    </dsp:sp>
    <dsp:sp modelId="{BF566F9B-043B-4AA6-BE86-5B5F6FCDA152}">
      <dsp:nvSpPr>
        <dsp:cNvPr id="0" name=""/>
        <dsp:cNvSpPr/>
      </dsp:nvSpPr>
      <dsp:spPr>
        <a:xfrm>
          <a:off x="2818295" y="3373"/>
          <a:ext cx="1204168" cy="1204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Дошкольное образование             </a:t>
          </a:r>
          <a:r>
            <a:rPr lang="ru-RU" sz="900" b="0" i="0" u="none" kern="1200" dirty="0" smtClean="0"/>
            <a:t>41 078,70 тыс. руб.</a:t>
          </a:r>
          <a:endParaRPr lang="ru-RU" sz="900" kern="1200" dirty="0"/>
        </a:p>
      </dsp:txBody>
      <dsp:txXfrm>
        <a:off x="2994641" y="179719"/>
        <a:ext cx="851476" cy="851476"/>
      </dsp:txXfrm>
    </dsp:sp>
    <dsp:sp modelId="{9B32BD73-79B1-4975-AC3A-2CCBC4A37C30}">
      <dsp:nvSpPr>
        <dsp:cNvPr id="0" name=""/>
        <dsp:cNvSpPr/>
      </dsp:nvSpPr>
      <dsp:spPr>
        <a:xfrm rot="18900000">
          <a:off x="3999842" y="1619044"/>
          <a:ext cx="264211" cy="27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4011450" y="1703057"/>
        <a:ext cx="184948" cy="167965"/>
      </dsp:txXfrm>
    </dsp:sp>
    <dsp:sp modelId="{F5DF61F2-57DE-41DD-B790-5E5788D1A611}">
      <dsp:nvSpPr>
        <dsp:cNvPr id="0" name=""/>
        <dsp:cNvSpPr/>
      </dsp:nvSpPr>
      <dsp:spPr>
        <a:xfrm>
          <a:off x="4137139" y="549656"/>
          <a:ext cx="1204168" cy="1204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Общее образование        96 382,4</a:t>
          </a:r>
          <a:r>
            <a:rPr lang="ru-RU" sz="900" b="0" i="0" u="none" kern="1200" dirty="0" smtClean="0"/>
            <a:t>тыс. руб.</a:t>
          </a:r>
          <a:endParaRPr lang="ru-RU" sz="900" kern="1200" dirty="0"/>
        </a:p>
      </dsp:txBody>
      <dsp:txXfrm>
        <a:off x="4313485" y="726002"/>
        <a:ext cx="851476" cy="851476"/>
      </dsp:txXfrm>
    </dsp:sp>
    <dsp:sp modelId="{58D6A763-A923-4348-872F-2D38B2FDD67E}">
      <dsp:nvSpPr>
        <dsp:cNvPr id="0" name=""/>
        <dsp:cNvSpPr/>
      </dsp:nvSpPr>
      <dsp:spPr>
        <a:xfrm>
          <a:off x="4287993" y="2330612"/>
          <a:ext cx="268688" cy="27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4287993" y="2386601"/>
        <a:ext cx="188082" cy="167965"/>
      </dsp:txXfrm>
    </dsp:sp>
    <dsp:sp modelId="{B01F1A98-4450-4D08-BA90-9E6B9606A4AF}">
      <dsp:nvSpPr>
        <dsp:cNvPr id="0" name=""/>
        <dsp:cNvSpPr/>
      </dsp:nvSpPr>
      <dsp:spPr>
        <a:xfrm>
          <a:off x="4683422" y="1868499"/>
          <a:ext cx="1204168" cy="1204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Дополнительное образование            12 367,2тыс. руб.  </a:t>
          </a:r>
          <a:endParaRPr lang="ru-RU" sz="800" kern="1200" dirty="0"/>
        </a:p>
      </dsp:txBody>
      <dsp:txXfrm>
        <a:off x="4859768" y="2044845"/>
        <a:ext cx="851476" cy="851476"/>
      </dsp:txXfrm>
    </dsp:sp>
    <dsp:sp modelId="{FCBF9734-234B-47B4-8A08-C8EEAD6B27C5}">
      <dsp:nvSpPr>
        <dsp:cNvPr id="0" name=""/>
        <dsp:cNvSpPr/>
      </dsp:nvSpPr>
      <dsp:spPr>
        <a:xfrm rot="2700000">
          <a:off x="3999842" y="3042180"/>
          <a:ext cx="264211" cy="27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4011450" y="3070145"/>
        <a:ext cx="184948" cy="167965"/>
      </dsp:txXfrm>
    </dsp:sp>
    <dsp:sp modelId="{10EE8BDB-084F-4A3E-A5E3-0EBB0485672E}">
      <dsp:nvSpPr>
        <dsp:cNvPr id="0" name=""/>
        <dsp:cNvSpPr/>
      </dsp:nvSpPr>
      <dsp:spPr>
        <a:xfrm>
          <a:off x="4137139" y="3187343"/>
          <a:ext cx="1204168" cy="1204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Обеспечение противопожарной защиты образовательных учреждений              869 тыс. руб.</a:t>
          </a:r>
        </a:p>
      </dsp:txBody>
      <dsp:txXfrm>
        <a:off x="4313485" y="3363689"/>
        <a:ext cx="851476" cy="851476"/>
      </dsp:txXfrm>
    </dsp:sp>
    <dsp:sp modelId="{0C45172B-C4EF-483C-B05A-2E44F5C03291}">
      <dsp:nvSpPr>
        <dsp:cNvPr id="0" name=""/>
        <dsp:cNvSpPr/>
      </dsp:nvSpPr>
      <dsp:spPr>
        <a:xfrm rot="5400000">
          <a:off x="3290589" y="3341421"/>
          <a:ext cx="259580" cy="27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329526" y="3358473"/>
        <a:ext cx="181706" cy="167965"/>
      </dsp:txXfrm>
    </dsp:sp>
    <dsp:sp modelId="{D97CE881-400F-4138-BDDC-751E9DCB3ECF}">
      <dsp:nvSpPr>
        <dsp:cNvPr id="0" name=""/>
        <dsp:cNvSpPr/>
      </dsp:nvSpPr>
      <dsp:spPr>
        <a:xfrm>
          <a:off x="2818295" y="3733626"/>
          <a:ext cx="1204168" cy="1204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Управление по организации образовательной деятельности на территории района     11 912,5</a:t>
          </a:r>
          <a:r>
            <a:rPr lang="ru-RU" sz="700" b="0" i="0" u="none" kern="1200" dirty="0" smtClean="0"/>
            <a:t> тыс. руб.</a:t>
          </a:r>
          <a:endParaRPr lang="ru-RU" sz="700" kern="1200" dirty="0" smtClean="0"/>
        </a:p>
      </dsp:txBody>
      <dsp:txXfrm>
        <a:off x="2994641" y="3909972"/>
        <a:ext cx="851476" cy="851476"/>
      </dsp:txXfrm>
    </dsp:sp>
    <dsp:sp modelId="{38BE4A62-363C-4268-A05A-84E5977403DB}">
      <dsp:nvSpPr>
        <dsp:cNvPr id="0" name=""/>
        <dsp:cNvSpPr/>
      </dsp:nvSpPr>
      <dsp:spPr>
        <a:xfrm rot="8100000">
          <a:off x="2576706" y="3042180"/>
          <a:ext cx="264211" cy="27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2644361" y="3070145"/>
        <a:ext cx="184948" cy="167965"/>
      </dsp:txXfrm>
    </dsp:sp>
    <dsp:sp modelId="{58A67952-C79A-4AB5-AF9A-53256AD0EB56}">
      <dsp:nvSpPr>
        <dsp:cNvPr id="0" name=""/>
        <dsp:cNvSpPr/>
      </dsp:nvSpPr>
      <dsp:spPr>
        <a:xfrm>
          <a:off x="1499452" y="3187343"/>
          <a:ext cx="1204168" cy="1204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Улучшение условий и охраны труда в учреждениях образования             303 тыс. руб.</a:t>
          </a:r>
          <a:endParaRPr lang="ru-RU" sz="700" kern="1200" dirty="0"/>
        </a:p>
      </dsp:txBody>
      <dsp:txXfrm>
        <a:off x="1675798" y="3363689"/>
        <a:ext cx="851476" cy="851476"/>
      </dsp:txXfrm>
    </dsp:sp>
    <dsp:sp modelId="{AEB73762-710D-469A-9F28-E008C1A62D95}">
      <dsp:nvSpPr>
        <dsp:cNvPr id="0" name=""/>
        <dsp:cNvSpPr/>
      </dsp:nvSpPr>
      <dsp:spPr>
        <a:xfrm rot="10800000">
          <a:off x="2284077" y="2330612"/>
          <a:ext cx="268688" cy="27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2364683" y="2386601"/>
        <a:ext cx="188082" cy="167965"/>
      </dsp:txXfrm>
    </dsp:sp>
    <dsp:sp modelId="{B06897E3-9CF2-4F5C-9DF2-2A13608749B9}">
      <dsp:nvSpPr>
        <dsp:cNvPr id="0" name=""/>
        <dsp:cNvSpPr/>
      </dsp:nvSpPr>
      <dsp:spPr>
        <a:xfrm>
          <a:off x="953169" y="1868499"/>
          <a:ext cx="1204168" cy="1204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Питание в общеобразовательных учреждениях               </a:t>
          </a:r>
          <a:r>
            <a:rPr lang="ru-RU" sz="800" b="0" i="0" u="none" kern="1200" dirty="0" smtClean="0">
              <a:latin typeface="Times New Roman" pitchFamily="18" charset="0"/>
              <a:cs typeface="Times New Roman" pitchFamily="18" charset="0"/>
            </a:rPr>
            <a:t>1 102,50   тыс. руб.</a:t>
          </a:r>
          <a:endParaRPr lang="ru-RU" sz="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29515" y="2044845"/>
        <a:ext cx="851476" cy="851476"/>
      </dsp:txXfrm>
    </dsp:sp>
    <dsp:sp modelId="{05D9EE81-73E8-46EA-8B41-3E9F6FE17DDA}">
      <dsp:nvSpPr>
        <dsp:cNvPr id="0" name=""/>
        <dsp:cNvSpPr/>
      </dsp:nvSpPr>
      <dsp:spPr>
        <a:xfrm rot="13500000">
          <a:off x="2576706" y="1619044"/>
          <a:ext cx="264211" cy="279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2644361" y="1703057"/>
        <a:ext cx="184948" cy="167965"/>
      </dsp:txXfrm>
    </dsp:sp>
    <dsp:sp modelId="{6BC85FBC-E842-4393-B720-A5AD1357B443}">
      <dsp:nvSpPr>
        <dsp:cNvPr id="0" name=""/>
        <dsp:cNvSpPr/>
      </dsp:nvSpPr>
      <dsp:spPr>
        <a:xfrm>
          <a:off x="1499452" y="549656"/>
          <a:ext cx="1204168" cy="1204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Создание условий для организации отдыха, оздоровления и занятости </a:t>
          </a:r>
          <a:r>
            <a:rPr lang="ru-RU" sz="700" kern="1200" dirty="0" smtClean="0"/>
            <a:t>детей 580 тыс. руб.</a:t>
          </a:r>
          <a:endParaRPr lang="ru-RU" sz="700" kern="1200" dirty="0"/>
        </a:p>
      </dsp:txBody>
      <dsp:txXfrm>
        <a:off x="1675798" y="726002"/>
        <a:ext cx="851476" cy="8514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01BCE-1FBF-40D7-AF64-C50F4D018CE4}">
      <dsp:nvSpPr>
        <dsp:cNvPr id="0" name=""/>
        <dsp:cNvSpPr/>
      </dsp:nvSpPr>
      <dsp:spPr>
        <a:xfrm>
          <a:off x="3603289" y="2151238"/>
          <a:ext cx="3092191" cy="244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581"/>
              </a:lnTo>
              <a:lnTo>
                <a:pt x="3092191" y="166581"/>
              </a:lnTo>
              <a:lnTo>
                <a:pt x="3092191" y="24444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783E6-1A5A-4362-9CFF-E63A4935B198}">
      <dsp:nvSpPr>
        <dsp:cNvPr id="0" name=""/>
        <dsp:cNvSpPr/>
      </dsp:nvSpPr>
      <dsp:spPr>
        <a:xfrm>
          <a:off x="3603289" y="2151238"/>
          <a:ext cx="1978063" cy="244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581"/>
              </a:lnTo>
              <a:lnTo>
                <a:pt x="1978063" y="166581"/>
              </a:lnTo>
              <a:lnTo>
                <a:pt x="1978063" y="24444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AD6D4-679A-4D34-9703-63436AE5DC99}">
      <dsp:nvSpPr>
        <dsp:cNvPr id="0" name=""/>
        <dsp:cNvSpPr/>
      </dsp:nvSpPr>
      <dsp:spPr>
        <a:xfrm>
          <a:off x="3603289" y="2151238"/>
          <a:ext cx="931550" cy="244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581"/>
              </a:lnTo>
              <a:lnTo>
                <a:pt x="931550" y="166581"/>
              </a:lnTo>
              <a:lnTo>
                <a:pt x="931550" y="24444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DA6767-4345-498C-8A08-4674B97B35B3}">
      <dsp:nvSpPr>
        <dsp:cNvPr id="0" name=""/>
        <dsp:cNvSpPr/>
      </dsp:nvSpPr>
      <dsp:spPr>
        <a:xfrm>
          <a:off x="3446716" y="2151238"/>
          <a:ext cx="156572" cy="244443"/>
        </a:xfrm>
        <a:custGeom>
          <a:avLst/>
          <a:gdLst/>
          <a:ahLst/>
          <a:cxnLst/>
          <a:rect l="0" t="0" r="0" b="0"/>
          <a:pathLst>
            <a:path>
              <a:moveTo>
                <a:pt x="156572" y="0"/>
              </a:moveTo>
              <a:lnTo>
                <a:pt x="156572" y="166581"/>
              </a:lnTo>
              <a:lnTo>
                <a:pt x="0" y="166581"/>
              </a:lnTo>
              <a:lnTo>
                <a:pt x="0" y="24444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11EA7A-1EA9-4E97-82EE-BF2D0E3588D8}">
      <dsp:nvSpPr>
        <dsp:cNvPr id="0" name=""/>
        <dsp:cNvSpPr/>
      </dsp:nvSpPr>
      <dsp:spPr>
        <a:xfrm>
          <a:off x="2142057" y="2151238"/>
          <a:ext cx="1461231" cy="244443"/>
        </a:xfrm>
        <a:custGeom>
          <a:avLst/>
          <a:gdLst/>
          <a:ahLst/>
          <a:cxnLst/>
          <a:rect l="0" t="0" r="0" b="0"/>
          <a:pathLst>
            <a:path>
              <a:moveTo>
                <a:pt x="1461231" y="0"/>
              </a:moveTo>
              <a:lnTo>
                <a:pt x="1461231" y="166581"/>
              </a:lnTo>
              <a:lnTo>
                <a:pt x="0" y="166581"/>
              </a:lnTo>
              <a:lnTo>
                <a:pt x="0" y="24444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59B40-D0B8-47E4-A946-F7E04F7AE5DC}">
      <dsp:nvSpPr>
        <dsp:cNvPr id="0" name=""/>
        <dsp:cNvSpPr/>
      </dsp:nvSpPr>
      <dsp:spPr>
        <a:xfrm>
          <a:off x="651624" y="2151238"/>
          <a:ext cx="2951664" cy="244443"/>
        </a:xfrm>
        <a:custGeom>
          <a:avLst/>
          <a:gdLst/>
          <a:ahLst/>
          <a:cxnLst/>
          <a:rect l="0" t="0" r="0" b="0"/>
          <a:pathLst>
            <a:path>
              <a:moveTo>
                <a:pt x="2951664" y="0"/>
              </a:moveTo>
              <a:lnTo>
                <a:pt x="2951664" y="166581"/>
              </a:lnTo>
              <a:lnTo>
                <a:pt x="0" y="166581"/>
              </a:lnTo>
              <a:lnTo>
                <a:pt x="0" y="24444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A7AB77-F1B6-4971-B74B-88001723FADE}">
      <dsp:nvSpPr>
        <dsp:cNvPr id="0" name=""/>
        <dsp:cNvSpPr/>
      </dsp:nvSpPr>
      <dsp:spPr>
        <a:xfrm>
          <a:off x="2952326" y="775377"/>
          <a:ext cx="1301925" cy="13758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37732-A23B-4288-8070-35BE19786ECC}">
      <dsp:nvSpPr>
        <dsp:cNvPr id="0" name=""/>
        <dsp:cNvSpPr/>
      </dsp:nvSpPr>
      <dsp:spPr>
        <a:xfrm>
          <a:off x="3045714" y="864096"/>
          <a:ext cx="1301925" cy="1375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itchFamily="18" charset="0"/>
              <a:cs typeface="Times New Roman" pitchFamily="18" charset="0"/>
            </a:rPr>
            <a:t>«Развитие культуры и дополнительного образования в сфере музыкального искусства в Мамско-Чуйском районе»  на 2017г. -                          </a:t>
          </a: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32318,4</a:t>
          </a:r>
          <a:r>
            <a:rPr lang="ru-RU" sz="1000" b="1" i="0" u="none" kern="1200" dirty="0" smtClean="0">
              <a:latin typeface="Times New Roman" pitchFamily="18" charset="0"/>
              <a:cs typeface="Times New Roman" pitchFamily="18" charset="0"/>
            </a:rPr>
            <a:t>тыс. руб.</a:t>
          </a:r>
          <a:endParaRPr lang="ru-RU" sz="1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83846" y="902228"/>
        <a:ext cx="1225661" cy="1299596"/>
      </dsp:txXfrm>
    </dsp:sp>
    <dsp:sp modelId="{831B0EB4-235F-4E52-9404-65FB8780EFF3}">
      <dsp:nvSpPr>
        <dsp:cNvPr id="0" name=""/>
        <dsp:cNvSpPr/>
      </dsp:nvSpPr>
      <dsp:spPr>
        <a:xfrm>
          <a:off x="3994" y="2395682"/>
          <a:ext cx="1295260" cy="1109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45A64-266F-44FC-8F8D-41AD13FB5BB0}">
      <dsp:nvSpPr>
        <dsp:cNvPr id="0" name=""/>
        <dsp:cNvSpPr/>
      </dsp:nvSpPr>
      <dsp:spPr>
        <a:xfrm>
          <a:off x="97382" y="2484401"/>
          <a:ext cx="1295260" cy="1109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u="none" kern="1200" dirty="0" smtClean="0">
              <a:latin typeface="Times New Roman" pitchFamily="18" charset="0"/>
              <a:cs typeface="Times New Roman" pitchFamily="18" charset="0"/>
            </a:rPr>
            <a:t>Создание условий для организации культурно-досуговой деятельности населения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u="none" kern="1200" dirty="0" smtClean="0">
              <a:latin typeface="Times New Roman" pitchFamily="18" charset="0"/>
              <a:cs typeface="Times New Roman" pitchFamily="18" charset="0"/>
            </a:rPr>
            <a:t>10348,8тыс. 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129884" y="2516903"/>
        <a:ext cx="1230256" cy="1044704"/>
      </dsp:txXfrm>
    </dsp:sp>
    <dsp:sp modelId="{8F83454D-877B-4313-8FFD-1B685ECB8A68}">
      <dsp:nvSpPr>
        <dsp:cNvPr id="0" name=""/>
        <dsp:cNvSpPr/>
      </dsp:nvSpPr>
      <dsp:spPr>
        <a:xfrm>
          <a:off x="1486031" y="2395682"/>
          <a:ext cx="1312053" cy="1308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BC1C1-B95B-4F05-8AFC-8BB9E97FBB49}">
      <dsp:nvSpPr>
        <dsp:cNvPr id="0" name=""/>
        <dsp:cNvSpPr/>
      </dsp:nvSpPr>
      <dsp:spPr>
        <a:xfrm>
          <a:off x="1579419" y="2484401"/>
          <a:ext cx="1312053" cy="13082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Осуществление библиотечного дела, информационно-библиотечного обслуживания, музейного дела 9238,3тыс. руб.</a:t>
          </a:r>
        </a:p>
      </dsp:txBody>
      <dsp:txXfrm>
        <a:off x="1617737" y="2522719"/>
        <a:ext cx="1235417" cy="1231640"/>
      </dsp:txXfrm>
    </dsp:sp>
    <dsp:sp modelId="{519BC2C0-278D-43B9-8407-BFFD386A25C5}">
      <dsp:nvSpPr>
        <dsp:cNvPr id="0" name=""/>
        <dsp:cNvSpPr/>
      </dsp:nvSpPr>
      <dsp:spPr>
        <a:xfrm>
          <a:off x="2984861" y="2395682"/>
          <a:ext cx="923711" cy="754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47182-3F05-4CB0-BA47-9BD6B5E93B52}">
      <dsp:nvSpPr>
        <dsp:cNvPr id="0" name=""/>
        <dsp:cNvSpPr/>
      </dsp:nvSpPr>
      <dsp:spPr>
        <a:xfrm>
          <a:off x="3078249" y="2484401"/>
          <a:ext cx="923711" cy="7549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Осуществление реализации Программы 3049,6 тыс. руб</a:t>
          </a:r>
          <a:r>
            <a:rPr lang="ru-RU" sz="800" b="0" i="0" u="none" kern="1200" dirty="0" smtClean="0"/>
            <a:t>.</a:t>
          </a:r>
          <a:endParaRPr lang="ru-RU" sz="800" kern="1200" dirty="0" smtClean="0"/>
        </a:p>
      </dsp:txBody>
      <dsp:txXfrm>
        <a:off x="3100361" y="2506513"/>
        <a:ext cx="879487" cy="710740"/>
      </dsp:txXfrm>
    </dsp:sp>
    <dsp:sp modelId="{1B536684-6C93-40EC-B58D-D4FE12470737}">
      <dsp:nvSpPr>
        <dsp:cNvPr id="0" name=""/>
        <dsp:cNvSpPr/>
      </dsp:nvSpPr>
      <dsp:spPr>
        <a:xfrm>
          <a:off x="4095349" y="2395682"/>
          <a:ext cx="878980" cy="1126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00310-DB01-4689-A359-1839A17E459A}">
      <dsp:nvSpPr>
        <dsp:cNvPr id="0" name=""/>
        <dsp:cNvSpPr/>
      </dsp:nvSpPr>
      <dsp:spPr>
        <a:xfrm>
          <a:off x="4188737" y="2484401"/>
          <a:ext cx="878980" cy="1126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 Реализация дополнительного образования в сфере музыкального искусства    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9456,1 тыс. руб.</a:t>
          </a:r>
        </a:p>
      </dsp:txBody>
      <dsp:txXfrm>
        <a:off x="4214481" y="2510145"/>
        <a:ext cx="827492" cy="1075326"/>
      </dsp:txXfrm>
    </dsp:sp>
    <dsp:sp modelId="{F6438235-BA45-454F-BA5F-6F427C4B554A}">
      <dsp:nvSpPr>
        <dsp:cNvPr id="0" name=""/>
        <dsp:cNvSpPr/>
      </dsp:nvSpPr>
      <dsp:spPr>
        <a:xfrm>
          <a:off x="5161106" y="2395682"/>
          <a:ext cx="840494" cy="533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4D4B1-2E2A-49E6-9F3F-4C74D522F688}">
      <dsp:nvSpPr>
        <dsp:cNvPr id="0" name=""/>
        <dsp:cNvSpPr/>
      </dsp:nvSpPr>
      <dsp:spPr>
        <a:xfrm>
          <a:off x="5254494" y="2484401"/>
          <a:ext cx="840494" cy="533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Повышение </a:t>
          </a:r>
          <a:r>
            <a:rPr lang="ru-RU" sz="900" b="0" i="0" u="none" kern="1200" dirty="0" err="1" smtClean="0">
              <a:latin typeface="Times New Roman" pitchFamily="18" charset="0"/>
              <a:cs typeface="Times New Roman" pitchFamily="18" charset="0"/>
            </a:rPr>
            <a:t>энергоэффективности</a:t>
          </a: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 100 тыс. руб.</a:t>
          </a:r>
        </a:p>
      </dsp:txBody>
      <dsp:txXfrm>
        <a:off x="5270126" y="2500033"/>
        <a:ext cx="809230" cy="502449"/>
      </dsp:txXfrm>
    </dsp:sp>
    <dsp:sp modelId="{DFAAEC52-559C-4CBC-84DD-7BCD8795F526}">
      <dsp:nvSpPr>
        <dsp:cNvPr id="0" name=""/>
        <dsp:cNvSpPr/>
      </dsp:nvSpPr>
      <dsp:spPr>
        <a:xfrm>
          <a:off x="6188376" y="2395682"/>
          <a:ext cx="1014207" cy="809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7CDE5-FF33-4CDF-B7DE-31C3F45AA24E}">
      <dsp:nvSpPr>
        <dsp:cNvPr id="0" name=""/>
        <dsp:cNvSpPr/>
      </dsp:nvSpPr>
      <dsp:spPr>
        <a:xfrm>
          <a:off x="6281765" y="2484401"/>
          <a:ext cx="1014207" cy="809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Улучшение условий охраны труда 125,6 тыс. руб.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0" i="0" u="none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6305471" y="2508107"/>
        <a:ext cx="966795" cy="7619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4CE99-C287-4D80-B195-02CA1C96ACF8}">
      <dsp:nvSpPr>
        <dsp:cNvPr id="0" name=""/>
        <dsp:cNvSpPr/>
      </dsp:nvSpPr>
      <dsp:spPr>
        <a:xfrm>
          <a:off x="1303859" y="267130"/>
          <a:ext cx="3819935" cy="3819935"/>
        </a:xfrm>
        <a:prstGeom prst="pie">
          <a:avLst>
            <a:gd name="adj1" fmla="val 16200000"/>
            <a:gd name="adj2" fmla="val 19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Обеспечение устойчивой работы автомобильного транспорта по перевозке пассажиров в Мамско-Чуйском р-не 1 393 тыс. руб.</a:t>
          </a:r>
        </a:p>
      </dsp:txBody>
      <dsp:txXfrm>
        <a:off x="3304777" y="755082"/>
        <a:ext cx="1000459" cy="773082"/>
      </dsp:txXfrm>
    </dsp:sp>
    <dsp:sp modelId="{1A7CB10C-F40D-40F0-A548-E783B1F49BF9}">
      <dsp:nvSpPr>
        <dsp:cNvPr id="0" name=""/>
        <dsp:cNvSpPr/>
      </dsp:nvSpPr>
      <dsp:spPr>
        <a:xfrm>
          <a:off x="1349334" y="345803"/>
          <a:ext cx="3819935" cy="3819935"/>
        </a:xfrm>
        <a:prstGeom prst="pie">
          <a:avLst>
            <a:gd name="adj1" fmla="val 198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Обеспечение эффективного функционирования МКУ «АХС</a:t>
          </a: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»          </a:t>
          </a: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12 </a:t>
          </a: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987,7 </a:t>
          </a: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тыс. руб.</a:t>
          </a:r>
        </a:p>
      </dsp:txBody>
      <dsp:txXfrm>
        <a:off x="3941433" y="1891967"/>
        <a:ext cx="1045934" cy="750344"/>
      </dsp:txXfrm>
    </dsp:sp>
    <dsp:sp modelId="{A1E185BD-0755-4F3B-87BE-94E0BE0AEC12}">
      <dsp:nvSpPr>
        <dsp:cNvPr id="0" name=""/>
        <dsp:cNvSpPr/>
      </dsp:nvSpPr>
      <dsp:spPr>
        <a:xfrm>
          <a:off x="1303859" y="424475"/>
          <a:ext cx="3819935" cy="3819935"/>
        </a:xfrm>
        <a:prstGeom prst="pie">
          <a:avLst>
            <a:gd name="adj1" fmla="val 18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Обеспечение устойчивой работы  водного транспорта по перевозке пассажиров в районе </a:t>
          </a: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                  217,5 </a:t>
          </a: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тыс. руб.</a:t>
          </a:r>
        </a:p>
      </dsp:txBody>
      <dsp:txXfrm>
        <a:off x="3304777" y="3006115"/>
        <a:ext cx="1000459" cy="773082"/>
      </dsp:txXfrm>
    </dsp:sp>
    <dsp:sp modelId="{779B6BD1-37DF-4BE7-8991-FDDE06784A5E}">
      <dsp:nvSpPr>
        <dsp:cNvPr id="0" name=""/>
        <dsp:cNvSpPr/>
      </dsp:nvSpPr>
      <dsp:spPr>
        <a:xfrm>
          <a:off x="1212908" y="424475"/>
          <a:ext cx="3819935" cy="3819935"/>
        </a:xfrm>
        <a:prstGeom prst="pie">
          <a:avLst>
            <a:gd name="adj1" fmla="val 54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Снижение электропотребления объектами путем повышения эффективности производства и внедрения новых технологий </a:t>
          </a: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           56 </a:t>
          </a: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тыс. руб.</a:t>
          </a:r>
        </a:p>
      </dsp:txBody>
      <dsp:txXfrm>
        <a:off x="2031465" y="3006115"/>
        <a:ext cx="1000459" cy="773082"/>
      </dsp:txXfrm>
    </dsp:sp>
    <dsp:sp modelId="{CBA1C74E-7E19-46C4-9D14-76C5E2B619CC}">
      <dsp:nvSpPr>
        <dsp:cNvPr id="0" name=""/>
        <dsp:cNvSpPr/>
      </dsp:nvSpPr>
      <dsp:spPr>
        <a:xfrm>
          <a:off x="1167433" y="345803"/>
          <a:ext cx="3819935" cy="3819935"/>
        </a:xfrm>
        <a:prstGeom prst="pie">
          <a:avLst>
            <a:gd name="adj1" fmla="val 9000000"/>
            <a:gd name="adj2" fmla="val 126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Повышение энергетической эффективности в МКУ «АХС»           85 тыс. руб.</a:t>
          </a:r>
        </a:p>
      </dsp:txBody>
      <dsp:txXfrm>
        <a:off x="1349334" y="1891967"/>
        <a:ext cx="1045934" cy="750344"/>
      </dsp:txXfrm>
    </dsp:sp>
    <dsp:sp modelId="{BE70FBFD-0779-4EB0-9D8F-116CE3EA3AA3}">
      <dsp:nvSpPr>
        <dsp:cNvPr id="0" name=""/>
        <dsp:cNvSpPr/>
      </dsp:nvSpPr>
      <dsp:spPr>
        <a:xfrm>
          <a:off x="1212908" y="267130"/>
          <a:ext cx="3819935" cy="3819935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Улучшение условий и охраны труда  в целях снижения </a:t>
          </a:r>
          <a:r>
            <a:rPr lang="ru-RU" sz="900" b="0" i="0" u="none" kern="1200" dirty="0" err="1">
              <a:latin typeface="Times New Roman" pitchFamily="18" charset="0"/>
              <a:cs typeface="Times New Roman" pitchFamily="18" charset="0"/>
            </a:rPr>
            <a:t>проф-ых</a:t>
          </a: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 рисков работников МКУ «АХС» администрации района </a:t>
          </a:r>
          <a:r>
            <a:rPr lang="ru-RU" sz="900" b="0" i="0" u="none" kern="1200" dirty="0" smtClean="0">
              <a:latin typeface="Times New Roman" pitchFamily="18" charset="0"/>
              <a:cs typeface="Times New Roman" pitchFamily="18" charset="0"/>
            </a:rPr>
            <a:t>                183 </a:t>
          </a:r>
          <a:r>
            <a:rPr lang="ru-RU" sz="900" b="0" i="0" u="none" kern="1200" dirty="0">
              <a:latin typeface="Times New Roman" pitchFamily="18" charset="0"/>
              <a:cs typeface="Times New Roman" pitchFamily="18" charset="0"/>
            </a:rPr>
            <a:t>тыс. руб.</a:t>
          </a:r>
          <a:endParaRPr lang="ru-RU" sz="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31465" y="755082"/>
        <a:ext cx="1000459" cy="773082"/>
      </dsp:txXfrm>
    </dsp:sp>
    <dsp:sp modelId="{50B2496C-0D0B-4268-9D30-6F9C91705F3C}">
      <dsp:nvSpPr>
        <dsp:cNvPr id="0" name=""/>
        <dsp:cNvSpPr/>
      </dsp:nvSpPr>
      <dsp:spPr>
        <a:xfrm>
          <a:off x="1067247" y="30658"/>
          <a:ext cx="4292879" cy="429287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3F319-6C6B-41A0-9666-EF83F26529C4}">
      <dsp:nvSpPr>
        <dsp:cNvPr id="0" name=""/>
        <dsp:cNvSpPr/>
      </dsp:nvSpPr>
      <dsp:spPr>
        <a:xfrm>
          <a:off x="1112723" y="109331"/>
          <a:ext cx="4292879" cy="429287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298E40-9D5C-47A1-9486-728814357B15}">
      <dsp:nvSpPr>
        <dsp:cNvPr id="0" name=""/>
        <dsp:cNvSpPr/>
      </dsp:nvSpPr>
      <dsp:spPr>
        <a:xfrm>
          <a:off x="1067247" y="188003"/>
          <a:ext cx="4292879" cy="429287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79100-CAE6-4625-9CD1-EEEB7890376D}">
      <dsp:nvSpPr>
        <dsp:cNvPr id="0" name=""/>
        <dsp:cNvSpPr/>
      </dsp:nvSpPr>
      <dsp:spPr>
        <a:xfrm>
          <a:off x="976575" y="188003"/>
          <a:ext cx="4292879" cy="429287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875EA-0C72-4595-845B-AC88A4D52812}">
      <dsp:nvSpPr>
        <dsp:cNvPr id="0" name=""/>
        <dsp:cNvSpPr/>
      </dsp:nvSpPr>
      <dsp:spPr>
        <a:xfrm>
          <a:off x="931100" y="109331"/>
          <a:ext cx="4292879" cy="429287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7EBF1-9B75-4157-B4BC-352B240AD656}">
      <dsp:nvSpPr>
        <dsp:cNvPr id="0" name=""/>
        <dsp:cNvSpPr/>
      </dsp:nvSpPr>
      <dsp:spPr>
        <a:xfrm>
          <a:off x="976575" y="30658"/>
          <a:ext cx="4292879" cy="429287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A9C31-E982-4059-B425-43B32C30AB47}">
      <dsp:nvSpPr>
        <dsp:cNvPr id="0" name=""/>
        <dsp:cNvSpPr/>
      </dsp:nvSpPr>
      <dsp:spPr>
        <a:xfrm>
          <a:off x="1954756" y="1455936"/>
          <a:ext cx="362227" cy="345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113" y="0"/>
              </a:lnTo>
              <a:lnTo>
                <a:pt x="181113" y="345109"/>
              </a:lnTo>
              <a:lnTo>
                <a:pt x="362227" y="34510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23362" y="1615983"/>
        <a:ext cx="25015" cy="25015"/>
      </dsp:txXfrm>
    </dsp:sp>
    <dsp:sp modelId="{9F49FC40-5561-4AA3-8BF8-CDE4952BF2EB}">
      <dsp:nvSpPr>
        <dsp:cNvPr id="0" name=""/>
        <dsp:cNvSpPr/>
      </dsp:nvSpPr>
      <dsp:spPr>
        <a:xfrm>
          <a:off x="1954756" y="1110826"/>
          <a:ext cx="362227" cy="345109"/>
        </a:xfrm>
        <a:custGeom>
          <a:avLst/>
          <a:gdLst/>
          <a:ahLst/>
          <a:cxnLst/>
          <a:rect l="0" t="0" r="0" b="0"/>
          <a:pathLst>
            <a:path>
              <a:moveTo>
                <a:pt x="0" y="345109"/>
              </a:moveTo>
              <a:lnTo>
                <a:pt x="181113" y="345109"/>
              </a:lnTo>
              <a:lnTo>
                <a:pt x="181113" y="0"/>
              </a:lnTo>
              <a:lnTo>
                <a:pt x="362227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23362" y="1270873"/>
        <a:ext cx="25015" cy="25015"/>
      </dsp:txXfrm>
    </dsp:sp>
    <dsp:sp modelId="{B1C6DFF0-922C-4955-9FA1-51E0329DD2F8}">
      <dsp:nvSpPr>
        <dsp:cNvPr id="0" name=""/>
        <dsp:cNvSpPr/>
      </dsp:nvSpPr>
      <dsp:spPr>
        <a:xfrm rot="16200000">
          <a:off x="28340" y="982613"/>
          <a:ext cx="2906187" cy="9466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Долговая нагрузка на районный бюджет на 2017 г.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4 034 679,41 руб.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340" y="982613"/>
        <a:ext cx="2906187" cy="946644"/>
      </dsp:txXfrm>
    </dsp:sp>
    <dsp:sp modelId="{59284E2E-9CE4-4500-8636-BCC766C56EC9}">
      <dsp:nvSpPr>
        <dsp:cNvPr id="0" name=""/>
        <dsp:cNvSpPr/>
      </dsp:nvSpPr>
      <dsp:spPr>
        <a:xfrm>
          <a:off x="2316983" y="834738"/>
          <a:ext cx="1811136" cy="552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Сумма бюджетного кредита 3 898 000  руб.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6983" y="834738"/>
        <a:ext cx="1811136" cy="552175"/>
      </dsp:txXfrm>
    </dsp:sp>
    <dsp:sp modelId="{67AC3A38-8F7A-4F82-A093-063E8F76F4B4}">
      <dsp:nvSpPr>
        <dsp:cNvPr id="0" name=""/>
        <dsp:cNvSpPr/>
      </dsp:nvSpPr>
      <dsp:spPr>
        <a:xfrm>
          <a:off x="2316983" y="1524957"/>
          <a:ext cx="1811136" cy="552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itchFamily="18" charset="0"/>
              <a:cs typeface="Times New Roman" pitchFamily="18" charset="0"/>
            </a:rPr>
            <a:t>Расходы на обслуживание долговых обязательств Мамско-Чуйского района 136 679,41 руб.</a:t>
          </a:r>
          <a:endParaRPr lang="ru-RU" sz="1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6983" y="1524957"/>
        <a:ext cx="1811136" cy="552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0.71132</cdr:x>
      <cdr:y>0.39605</cdr:y>
    </cdr:from>
    <cdr:to>
      <cdr:x>0.82235</cdr:x>
      <cdr:y>0.67894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H="1" flipV="1">
          <a:off x="4613089" y="1512169"/>
          <a:ext cx="720079" cy="108011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0.35211</cdr:x>
      <cdr:y>0.54959</cdr:y>
    </cdr:from>
    <cdr:to>
      <cdr:x>0.43193</cdr:x>
      <cdr:y>0.58927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43126" y="2243139"/>
          <a:ext cx="485775" cy="161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0.27856</cdr:x>
      <cdr:y>0.57293</cdr:y>
    </cdr:from>
    <cdr:to>
      <cdr:x>0.50235</cdr:x>
      <cdr:y>0.65694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695450" y="2338389"/>
          <a:ext cx="136207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22 642тыс</a:t>
          </a:r>
          <a:r>
            <a:rPr lang="ru-RU" sz="900" dirty="0">
              <a:latin typeface="Times New Roman" pitchFamily="18" charset="0"/>
              <a:cs typeface="Times New Roman" pitchFamily="18" charset="0"/>
            </a:rPr>
            <a:t>. руб</a:t>
          </a:r>
          <a:r>
            <a:rPr lang="ru-RU" sz="1100" dirty="0"/>
            <a:t>.</a:t>
          </a:r>
        </a:p>
      </cdr:txBody>
    </cdr:sp>
  </cdr:relSizeAnchor>
  <cdr:relSizeAnchor xmlns:cdr="http://schemas.openxmlformats.org/drawingml/2006/chartDrawing">
    <cdr:from>
      <cdr:x>0.51146</cdr:x>
      <cdr:y>0.28289</cdr:y>
    </cdr:from>
    <cdr:to>
      <cdr:x>0.69969</cdr:x>
      <cdr:y>0.35076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316944" y="1080121"/>
          <a:ext cx="1220753" cy="259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3 647,2 тыс</a:t>
          </a:r>
          <a:r>
            <a: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sz="1000" dirty="0" err="1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руб</a:t>
          </a:r>
          <a:endParaRPr lang="ru-RU" sz="1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0.60028</cdr:x>
      <cdr:y>0.35833</cdr:y>
    </cdr:from>
    <cdr:to>
      <cdr:x>0.78338</cdr:x>
      <cdr:y>0.44235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893008" y="1368152"/>
          <a:ext cx="1187458" cy="320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136,7 тыс. руб</a:t>
          </a:r>
          <a:r>
            <a:rPr lang="ru-RU" sz="1000" dirty="0">
              <a:latin typeface="Times New Roman" pitchFamily="18" charset="0"/>
              <a:cs typeface="Times New Roman" pitchFamily="18" charset="0"/>
            </a:rPr>
            <a:t>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0.189</cdr:x>
      <cdr:y>0.81374</cdr:y>
    </cdr:from>
    <cdr:to>
      <cdr:x>0.315</cdr:x>
      <cdr:y>0.91874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2232248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2017г.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0.29925</cdr:x>
      <cdr:y>0.83999</cdr:y>
    </cdr:from>
    <cdr:to>
      <cdr:x>0.42524</cdr:x>
      <cdr:y>0.94499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2304256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2018 г.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0.47249</cdr:x>
      <cdr:y>0.91874</cdr:y>
    </cdr:from>
    <cdr:to>
      <cdr:x>0.59849</cdr:x>
      <cdr:y>0.99749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60240" y="2520280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2019 г.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95E04-C4D1-4855-B6C2-2C95222BF91C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30396-4196-40C6-946C-5D30E534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95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30396-4196-40C6-946C-5D30E534C7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95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30396-4196-40C6-946C-5D30E534C7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86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_____Microsoft_Excel_97-20031.xls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Microsoft_Excel3.xlsx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8.pn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emf"/><Relationship Id="rId5" Type="http://schemas.openxmlformats.org/officeDocument/2006/relationships/package" Target="../embeddings/_____Microsoft_Excel6.xlsx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4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microsoft.com/office/2007/relationships/hdphoto" Target="../media/hdphoto10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fin26@gfu.ru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://mchr.irkobl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hart" Target="../charts/char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7533"/>
            <a:ext cx="7848872" cy="3746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221088"/>
            <a:ext cx="8512267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БЮДЖЕТ ДЛЯ ГРАЖДАН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5301208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решению думы Мамско-Чуйского района шестого созыва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№105 от 22.12.2016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4665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управление администрации Мамско-Чуйского района</a:t>
            </a:r>
            <a:endParaRPr lang="ru-RU" sz="20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6516399"/>
            <a:ext cx="136815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2017 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56" y="50442"/>
            <a:ext cx="2844185" cy="168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0"/>
            <a:ext cx="8712968" cy="434662"/>
          </a:xfrm>
        </p:spPr>
        <p:txBody>
          <a:bodyPr/>
          <a:lstStyle/>
          <a:p>
            <a:pPr algn="ctr"/>
            <a:r>
              <a:rPr lang="ru-RU" sz="40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Безвозмездные поступления в 2017г.</a:t>
            </a:r>
            <a:br>
              <a:rPr lang="ru-RU" sz="40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076825"/>
            <a:ext cx="2857500" cy="178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063509"/>
              </p:ext>
            </p:extLst>
          </p:nvPr>
        </p:nvGraphicFramePr>
        <p:xfrm>
          <a:off x="0" y="690634"/>
          <a:ext cx="6438900" cy="614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Лист" r:id="rId5" imgW="6438900" imgH="6143549" progId="Excel.Sheet.8">
                  <p:embed/>
                </p:oleObj>
              </mc:Choice>
              <mc:Fallback>
                <p:oleObj name="Лист" r:id="rId5" imgW="6438900" imgH="614354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690634"/>
                        <a:ext cx="6438900" cy="614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6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512511" cy="1143000"/>
          </a:xfrm>
        </p:spPr>
        <p:txBody>
          <a:bodyPr/>
          <a:lstStyle/>
          <a:p>
            <a:r>
              <a:rPr lang="ru-RU" sz="2400" u="sng" dirty="0">
                <a:effectLst/>
                <a:latin typeface="Times New Roman" pitchFamily="18" charset="0"/>
                <a:cs typeface="Times New Roman" pitchFamily="18" charset="0"/>
              </a:rPr>
              <a:t>РАСХОДЫ РАЙОННОГО БЮДЖЕТА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7"/>
            <a:ext cx="6840760" cy="232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18" y="4365104"/>
            <a:ext cx="6904202" cy="70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55" y="4941168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84226062"/>
              </p:ext>
            </p:extLst>
          </p:nvPr>
        </p:nvGraphicFramePr>
        <p:xfrm>
          <a:off x="467544" y="332656"/>
          <a:ext cx="6984776" cy="2012702"/>
        </p:xfrm>
        <a:graphic>
          <a:graphicData uri="http://schemas.openxmlformats.org/drawingml/2006/table">
            <a:tbl>
              <a:tblPr/>
              <a:tblGrid>
                <a:gridCol w="6984776"/>
              </a:tblGrid>
              <a:tr h="2012702">
                <a:tc>
                  <a:txBody>
                    <a:bodyPr/>
                    <a:lstStyle/>
                    <a:p>
                      <a:pPr indent="576000" algn="just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расходной части, как и в предыдущий период сформировано по программно-целевому принципу на основе муниципальных программ. Всего в 2017 году будут действовать 6</a:t>
                      </a:r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муниципальных программ, охватывающих вопросы образования, культуры, спорта, экономики, молодежной политики и другие. Общий объем программных расходов на 2017 год составит    261 380,6 тыс. рублей (88,9% в общем объеме расходов), в 2018 году – 243 693,50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тыс.руб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(89,1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%), в 2019 году – 24 404,6 тыс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руб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89,1 %).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28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280920" cy="1185312"/>
          </a:xfrm>
        </p:spPr>
        <p:txBody>
          <a:bodyPr>
            <a:normAutofit/>
          </a:bodyPr>
          <a:lstStyle/>
          <a:p>
            <a:pPr algn="ctr"/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Перечень муниципальных программ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Мамско-Чуйского района на 2017 год  плановый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(тыс. руб.)</a:t>
            </a:r>
            <a:endPara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" y="5103177"/>
            <a:ext cx="2335317" cy="1754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25144"/>
            <a:ext cx="28575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74597"/>
              </p:ext>
            </p:extLst>
          </p:nvPr>
        </p:nvGraphicFramePr>
        <p:xfrm>
          <a:off x="1172093" y="1124744"/>
          <a:ext cx="6400800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Лист" r:id="rId6" imgW="6400800" imgH="3610051" progId="Excel.Sheet.12">
                  <p:embed/>
                </p:oleObj>
              </mc:Choice>
              <mc:Fallback>
                <p:oleObj name="Лист" r:id="rId6" imgW="6400800" imgH="36100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2093" y="1124744"/>
                        <a:ext cx="6400800" cy="360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67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376238" y="438149"/>
          <a:ext cx="8391524" cy="598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736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208912" cy="504056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Муниципальная программа «Содействие развитию учреждений образования в муниципальном образовании Мамско-Чуйского района» на 2016-2020 </a:t>
            </a:r>
            <a:r>
              <a:rPr lang="ru-RU" sz="1600" b="1" dirty="0" smtClean="0">
                <a:latin typeface="Times New Roman"/>
                <a:ea typeface="Times New Roman"/>
              </a:rPr>
              <a:t>годы</a:t>
            </a:r>
            <a:r>
              <a:rPr lang="ru-RU" sz="1800" dirty="0">
                <a:latin typeface="Times New Roman"/>
                <a:ea typeface="Times New Roman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У</a:t>
            </a:r>
            <a:r>
              <a:rPr lang="ru-RU" sz="1400" dirty="0" smtClean="0">
                <a:latin typeface="Times New Roman"/>
                <a:ea typeface="Times New Roman"/>
              </a:rPr>
              <a:t>тверждена </a:t>
            </a:r>
            <a:r>
              <a:rPr lang="ru-RU" sz="1400" dirty="0">
                <a:latin typeface="Times New Roman"/>
                <a:ea typeface="Times New Roman"/>
              </a:rPr>
              <a:t>Постановлением администрации Мамско-Чуйского района от 18.11.2015г. № 97. </a:t>
            </a:r>
            <a:endParaRPr lang="ru-RU" sz="1400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Целью </a:t>
            </a:r>
            <a:r>
              <a:rPr lang="ru-RU" sz="1400" dirty="0">
                <a:latin typeface="Times New Roman"/>
                <a:ea typeface="Times New Roman"/>
              </a:rPr>
              <a:t>муниципальной программы является обеспечение доступного и качественного  дошкольного, общего и дополнительного образования.</a:t>
            </a:r>
          </a:p>
          <a:p>
            <a:pPr algn="ctr"/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Ресурсное </a:t>
            </a: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муниципальной </a:t>
            </a: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pPr algn="ctr"/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45611949"/>
              </p:ext>
            </p:extLst>
          </p:nvPr>
        </p:nvGraphicFramePr>
        <p:xfrm>
          <a:off x="1475656" y="1947712"/>
          <a:ext cx="6840760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2200275" cy="207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006" y="4797152"/>
            <a:ext cx="1629129" cy="206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2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/>
          <a:stretch/>
        </p:blipFill>
        <p:spPr bwMode="auto">
          <a:xfrm>
            <a:off x="7410886" y="476672"/>
            <a:ext cx="1733114" cy="1867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8" y="0"/>
            <a:ext cx="1410506" cy="1410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5" y="44750"/>
            <a:ext cx="7920880" cy="2304256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Муниципальная программа «Развитие культуры и дополнительного образования в сфере музыкального искусства в Мамско-Чуйском районе»  на 2015-2020 </a:t>
            </a:r>
            <a:r>
              <a:rPr lang="ru-RU" sz="1600" b="1" dirty="0" smtClean="0">
                <a:latin typeface="Times New Roman"/>
                <a:ea typeface="Times New Roman"/>
              </a:rPr>
              <a:t>годы</a:t>
            </a:r>
            <a:endParaRPr lang="ru-RU" sz="17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Утверждена </a:t>
            </a:r>
            <a:r>
              <a:rPr lang="ru-RU" sz="1400" dirty="0">
                <a:latin typeface="Times New Roman"/>
                <a:ea typeface="Times New Roman"/>
              </a:rPr>
              <a:t>Постановлением администрации Мамско-Чуйского района от 26.11.2014г. № </a:t>
            </a:r>
            <a:r>
              <a:rPr lang="ru-RU" sz="1400" dirty="0" smtClean="0">
                <a:latin typeface="Times New Roman"/>
                <a:ea typeface="Times New Roman"/>
              </a:rPr>
              <a:t>103.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Объем </a:t>
            </a:r>
            <a:r>
              <a:rPr lang="ru-RU" sz="1400" dirty="0">
                <a:latin typeface="Times New Roman"/>
                <a:ea typeface="Times New Roman"/>
              </a:rPr>
              <a:t>бюджетных ассигнований на реализацию данной муниципальной программы подготовлен с учетом планируемых изменений в нее. </a:t>
            </a:r>
            <a:endParaRPr lang="ru-RU" sz="14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 Целью муниципальной программы является  удовлетворение потребностей населения Мамско-Чуйского района в сфере культуры, повышение качества услуг, предоставляемых учреждениями культуры.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0" r="19880" b="13797"/>
          <a:stretch/>
        </p:blipFill>
        <p:spPr bwMode="auto">
          <a:xfrm>
            <a:off x="1267144" y="2344341"/>
            <a:ext cx="8057806" cy="4513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24236656"/>
              </p:ext>
            </p:extLst>
          </p:nvPr>
        </p:nvGraphicFramePr>
        <p:xfrm>
          <a:off x="1376489" y="2564904"/>
          <a:ext cx="7299967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479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836712"/>
            <a:ext cx="2592288" cy="6264696"/>
          </a:xfrm>
        </p:spPr>
        <p:txBody>
          <a:bodyPr>
            <a:normAutofit/>
          </a:bodyPr>
          <a:lstStyle/>
          <a:p>
            <a:pPr indent="-540000" algn="just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Муниципальная </a:t>
            </a:r>
            <a:r>
              <a:rPr lang="ru-RU" sz="1400" dirty="0">
                <a:latin typeface="Times New Roman"/>
                <a:ea typeface="Times New Roman"/>
              </a:rPr>
              <a:t>программа «Социально-экономическое развитие Мамско-Чуйского района» на 2015-2020 годы утверждена Постановлением администрации Мамско-Чуйского  района от 01.10.2014г. № 75. Объем бюджетных ассигнований на реализацию данной муниципальной программы подготовлен с учетом планируемых изменений в нее.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          Целью муниципальной программы является создание условий для устойчивого и сбалансированного экономического развития муниципального образования Мамско-Чуйского района.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4624"/>
            <a:ext cx="7182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программа «Социально-экономическое развитие Мамско-Чуйского района»  на 2015-2020 годы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396435"/>
              </p:ext>
            </p:extLst>
          </p:nvPr>
        </p:nvGraphicFramePr>
        <p:xfrm>
          <a:off x="3419872" y="690955"/>
          <a:ext cx="5629275" cy="581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Лист" r:id="rId3" imgW="5629275" imgH="5810301" progId="Excel.Sheet.12">
                  <p:embed/>
                </p:oleObj>
              </mc:Choice>
              <mc:Fallback>
                <p:oleObj name="Лист" r:id="rId3" imgW="5629275" imgH="58103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2" y="690955"/>
                        <a:ext cx="5629275" cy="581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65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Муниципальная программа «Эффективное управление и распоряжение муниципальным имуществом МО  Мамско-Чуйского района» на 2016-2020 годы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08" y="4677667"/>
            <a:ext cx="3929822" cy="2180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980729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Муниципальная программа «Эффективное управление и распоряжение муниципальным имуществом МО  Мамско-Чуйского района» на 2015-2020 годы утверждена Постановлением администрации Мамско-Чуйского района от 17.11.2015 г. № 96. Объем бюджетных ассигнований на реализацию данной муниципальной программы подготовлен с учетом планируемых изменений в нее.</a:t>
            </a:r>
          </a:p>
          <a:p>
            <a:pPr indent="5400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Целью муниципальной программы является повышение качества управления  муниципальным имуществом.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56" y="2313658"/>
            <a:ext cx="5600030" cy="4530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17" y="4630336"/>
            <a:ext cx="317968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936" y="6663"/>
            <a:ext cx="8784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Муниципальная программа «Повышение эффективности  управление  муниципальными финансами МО  Мамско-Чуйского района» на 2014-2019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годы</a:t>
            </a: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dirty="0">
              <a:latin typeface="Times New Roman"/>
              <a:ea typeface="Times New Roman"/>
            </a:endParaRPr>
          </a:p>
          <a:p>
            <a:pPr indent="540000" algn="just">
              <a:spcAft>
                <a:spcPts val="0"/>
              </a:spcAft>
            </a:pPr>
            <a:r>
              <a:rPr lang="ru-RU" sz="1300" dirty="0">
                <a:latin typeface="Times New Roman"/>
                <a:ea typeface="Times New Roman"/>
              </a:rPr>
              <a:t>Муниципальная программа «Повышение эффективности  управление  муниципальными финансами МО  Мамско-Чуйского района» на 2014-2018 годы утверждена Постановлением администрации Мамско-Чуйского района от 12.08.2014 г. № 102. Объем бюджетных ассигнований на реализацию данной муниципальной программы подготовлен с учетом планируемых изменений в нее.</a:t>
            </a:r>
          </a:p>
          <a:p>
            <a:pPr indent="540000" algn="just">
              <a:spcAft>
                <a:spcPts val="0"/>
              </a:spcAft>
            </a:pPr>
            <a:r>
              <a:rPr lang="ru-RU" sz="1300" dirty="0">
                <a:latin typeface="Times New Roman"/>
                <a:ea typeface="Times New Roman"/>
              </a:rPr>
              <a:t>Целью муниципальной программы является повышение качества управления муниципальными </a:t>
            </a:r>
            <a:r>
              <a:rPr lang="ru-RU" sz="1300" dirty="0" smtClean="0">
                <a:latin typeface="Times New Roman"/>
                <a:ea typeface="Times New Roman"/>
              </a:rPr>
              <a:t>финансами.</a:t>
            </a:r>
          </a:p>
          <a:p>
            <a:pPr indent="540000" algn="just">
              <a:spcAft>
                <a:spcPts val="0"/>
              </a:spcAft>
            </a:pPr>
            <a:r>
              <a:rPr lang="ru-RU" sz="1300" dirty="0" smtClean="0">
                <a:latin typeface="Times New Roman"/>
                <a:ea typeface="Times New Roman"/>
              </a:rPr>
              <a:t>В </a:t>
            </a:r>
            <a:r>
              <a:rPr lang="ru-RU" sz="1300" dirty="0">
                <a:latin typeface="Times New Roman"/>
                <a:ea typeface="Times New Roman"/>
              </a:rPr>
              <a:t>рамках реализации программы  предусмотрены расходы: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300" dirty="0" smtClean="0">
                <a:latin typeface="Times New Roman"/>
                <a:ea typeface="Times New Roman"/>
              </a:rPr>
              <a:t>на </a:t>
            </a:r>
            <a:r>
              <a:rPr lang="ru-RU" sz="1300" dirty="0">
                <a:latin typeface="Times New Roman"/>
                <a:ea typeface="Times New Roman"/>
              </a:rPr>
              <a:t>содержание финансового управления администрации Мамско-Чуйского района  на 2017 год в сумме </a:t>
            </a:r>
            <a:r>
              <a:rPr lang="ru-RU" sz="1300" dirty="0" smtClean="0">
                <a:latin typeface="Times New Roman"/>
                <a:ea typeface="Times New Roman"/>
              </a:rPr>
              <a:t>3 647,2 </a:t>
            </a:r>
            <a:r>
              <a:rPr lang="ru-RU" sz="1300" dirty="0">
                <a:latin typeface="Times New Roman"/>
                <a:ea typeface="Times New Roman"/>
              </a:rPr>
              <a:t>тыс. </a:t>
            </a:r>
            <a:r>
              <a:rPr lang="ru-RU" sz="1300" dirty="0" err="1" smtClean="0">
                <a:latin typeface="Times New Roman"/>
                <a:ea typeface="Times New Roman"/>
              </a:rPr>
              <a:t>руб</a:t>
            </a:r>
            <a:r>
              <a:rPr lang="ru-RU" sz="1300" dirty="0" smtClean="0">
                <a:latin typeface="Times New Roman"/>
                <a:ea typeface="Times New Roman"/>
              </a:rPr>
              <a:t>, </a:t>
            </a:r>
            <a:r>
              <a:rPr lang="ru-RU" sz="1300" dirty="0">
                <a:latin typeface="Times New Roman"/>
                <a:ea typeface="Times New Roman"/>
              </a:rPr>
              <a:t>на 2018 год – </a:t>
            </a:r>
            <a:r>
              <a:rPr lang="ru-RU" sz="1300" dirty="0" smtClean="0">
                <a:latin typeface="Times New Roman"/>
                <a:ea typeface="Times New Roman"/>
              </a:rPr>
              <a:t>2 830,7тыс. руб., </a:t>
            </a:r>
            <a:r>
              <a:rPr lang="ru-RU" sz="1300" dirty="0">
                <a:latin typeface="Times New Roman"/>
                <a:ea typeface="Times New Roman"/>
              </a:rPr>
              <a:t>на 2019 год – </a:t>
            </a:r>
            <a:r>
              <a:rPr lang="ru-RU" sz="1300" dirty="0" smtClean="0">
                <a:latin typeface="Times New Roman"/>
                <a:ea typeface="Times New Roman"/>
              </a:rPr>
              <a:t>2 675,9 тыс. руб.</a:t>
            </a:r>
            <a:endParaRPr lang="ru-RU" sz="13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300" dirty="0">
                <a:latin typeface="Times New Roman"/>
                <a:ea typeface="Times New Roman"/>
              </a:rPr>
              <a:t>- на предоставление дотаций на выравнивание бюджетной обеспеченности поселений из районного фонда финансовой поддержки поселений муниципального образования  Мамско-Чуйского района на 2017 год в сумме </a:t>
            </a:r>
            <a:r>
              <a:rPr lang="ru-RU" sz="1300" dirty="0" smtClean="0">
                <a:latin typeface="Times New Roman"/>
                <a:ea typeface="Times New Roman"/>
              </a:rPr>
              <a:t>22 642 </a:t>
            </a:r>
            <a:r>
              <a:rPr lang="ru-RU" sz="1300" dirty="0">
                <a:latin typeface="Times New Roman"/>
                <a:ea typeface="Times New Roman"/>
              </a:rPr>
              <a:t>тыс. руб., на 2018 год – </a:t>
            </a:r>
            <a:r>
              <a:rPr lang="ru-RU" sz="1300" dirty="0" smtClean="0">
                <a:latin typeface="Times New Roman"/>
                <a:ea typeface="Times New Roman"/>
              </a:rPr>
              <a:t>17 859,5 </a:t>
            </a:r>
            <a:r>
              <a:rPr lang="ru-RU" sz="1300" dirty="0">
                <a:latin typeface="Times New Roman"/>
                <a:ea typeface="Times New Roman"/>
              </a:rPr>
              <a:t>тыс</a:t>
            </a:r>
            <a:r>
              <a:rPr lang="ru-RU" sz="1300" dirty="0" smtClean="0">
                <a:latin typeface="Times New Roman"/>
                <a:ea typeface="Times New Roman"/>
              </a:rPr>
              <a:t>. руб</a:t>
            </a:r>
            <a:r>
              <a:rPr lang="ru-RU" sz="1300" dirty="0">
                <a:latin typeface="Times New Roman"/>
                <a:ea typeface="Times New Roman"/>
              </a:rPr>
              <a:t>., на 2019 год – </a:t>
            </a:r>
            <a:r>
              <a:rPr lang="ru-RU" sz="1300" dirty="0" smtClean="0">
                <a:latin typeface="Times New Roman"/>
                <a:ea typeface="Times New Roman"/>
              </a:rPr>
              <a:t>17 841,3</a:t>
            </a: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latin typeface="Times New Roman"/>
                <a:ea typeface="Times New Roman"/>
              </a:rPr>
              <a:t> </a:t>
            </a:r>
            <a:r>
              <a:rPr lang="ru-RU" sz="1300" dirty="0">
                <a:latin typeface="Times New Roman"/>
                <a:ea typeface="Times New Roman"/>
              </a:rPr>
              <a:t>тыс</a:t>
            </a:r>
            <a:r>
              <a:rPr lang="ru-RU" sz="1300" dirty="0" smtClean="0">
                <a:latin typeface="Times New Roman"/>
                <a:ea typeface="Times New Roman"/>
              </a:rPr>
              <a:t>. руб</a:t>
            </a:r>
            <a:r>
              <a:rPr lang="ru-RU" sz="1300" dirty="0">
                <a:latin typeface="Times New Roman"/>
                <a:ea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135110"/>
              </p:ext>
            </p:extLst>
          </p:nvPr>
        </p:nvGraphicFramePr>
        <p:xfrm>
          <a:off x="174936" y="2852936"/>
          <a:ext cx="6485296" cy="3818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84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512511" cy="1143000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Распределение дотаций на выравнивания бюджетной обеспеченности поселений из бюджета Мамско-Чуйского района на 2017-2019 гг.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18865150"/>
              </p:ext>
            </p:extLst>
          </p:nvPr>
        </p:nvGraphicFramePr>
        <p:xfrm>
          <a:off x="1043609" y="1268760"/>
          <a:ext cx="6480720" cy="25989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01345"/>
                <a:gridCol w="2187213"/>
                <a:gridCol w="999874"/>
                <a:gridCol w="1296144"/>
                <a:gridCol w="1296144"/>
              </a:tblGrid>
              <a:tr h="496443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поселения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 (тыс. руб.)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6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8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Мамское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городское поселение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12 521,6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9 876,8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9 866,7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8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Луговское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городское поселение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4 979,6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3 927,8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3 923,8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8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Витимское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городское поселение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5 140,8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4 054,9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4 050,8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974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22 642,00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17 859,50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17 841,30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255417"/>
              </p:ext>
            </p:extLst>
          </p:nvPr>
        </p:nvGraphicFramePr>
        <p:xfrm>
          <a:off x="3131840" y="40050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65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6512511" cy="1143000"/>
          </a:xfrm>
        </p:spPr>
        <p:txBody>
          <a:bodyPr/>
          <a:lstStyle/>
          <a:p>
            <a:r>
              <a:rPr lang="ru-RU" sz="3200" dirty="0" smtClean="0"/>
              <a:t>О Мамско-Чуйском районе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389549" cy="347503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09120"/>
            <a:ext cx="2371725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79912" y="764704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96000"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Мамско-Чуйский район образован в 1951 году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для населения, работающего на горнодобывающих объектах ГУП ГОК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Мамслюда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960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расположен в Восточной Сибири в преде­лах Северо-Байкальского нагорья. Является одним из северных районов Иркутской области и входит в регион, примыкающий к зоне БАМа.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960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севере район граничит с Республикой Саха (Якутия), на юге – с Республикой Бурятия, восточный сосед –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Бодайбинский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район, западный – Киренский район. Административно входит в состав Иркутской области РФ.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960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Административный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центр района - поселок городского типа Мама.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960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территории района - 43000 кв. км.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36510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96000"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96000"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Административное деление</a:t>
            </a:r>
          </a:p>
          <a:p>
            <a:pPr indent="396000"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Муниципальное образование Мамско–Чуйского района на 2017 г. включает в себя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городских поселения  и межселенную территорию:</a:t>
            </a:r>
          </a:p>
          <a:p>
            <a:pPr indent="396000"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Мамское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муниципальное образование</a:t>
            </a:r>
          </a:p>
          <a:p>
            <a:pPr indent="396000"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Витимское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муниципальное образование</a:t>
            </a:r>
          </a:p>
          <a:p>
            <a:pPr indent="396000" algn="just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Луговское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муниципальное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indent="3960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Горно-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Чуйское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муниципальное образование</a:t>
            </a:r>
          </a:p>
          <a:p>
            <a:pPr indent="396000"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Согдиондонское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муниципальное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образоание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6632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Муниципальная программа «Содержание и развитие муниципального хозяйства МО  Мамско-Чуйского района» на 2016-2020 годы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5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утверждена </a:t>
            </a:r>
            <a:r>
              <a:rPr lang="ru-RU" sz="1400" dirty="0">
                <a:latin typeface="Times New Roman"/>
                <a:ea typeface="Times New Roman"/>
              </a:rPr>
              <a:t>Постановлением администрации Мамско-Чуйского района от 20.11.2015 г. № 98. Объем бюджетных ассигнований на реализацию данной муниципальной программы подготовлен с учетом планируемых изменений в нее.</a:t>
            </a:r>
          </a:p>
          <a:p>
            <a:pPr indent="540000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Целью муниципальной программы является удовлетворение нужд района, населения и юридических лиц в работах и услугах, развитие и улучшение работы инженерной и хозяйственной инфраструктуры района, хозяйственное обеспечение деятельности органов местного самоуправление.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60977752"/>
              </p:ext>
            </p:extLst>
          </p:nvPr>
        </p:nvGraphicFramePr>
        <p:xfrm>
          <a:off x="1331640" y="2420888"/>
          <a:ext cx="6336703" cy="4547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43608" y="2149700"/>
            <a:ext cx="67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Ресурсное обеспечение муниципальной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программы на 2017 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88640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Непрограммные расходы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540568" y="557971"/>
            <a:ext cx="8424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       Структура непрограммных расходов (тыс. руб.)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0" t="6773" r="17840" b="3891"/>
          <a:stretch/>
        </p:blipFill>
        <p:spPr bwMode="auto">
          <a:xfrm>
            <a:off x="6588224" y="0"/>
            <a:ext cx="2555776" cy="2485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884798"/>
              </p:ext>
            </p:extLst>
          </p:nvPr>
        </p:nvGraphicFramePr>
        <p:xfrm>
          <a:off x="250825" y="876300"/>
          <a:ext cx="6084888" cy="226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Лист" r:id="rId5" imgW="6400800" imgH="2266899" progId="Excel.Sheet.12">
                  <p:embed/>
                </p:oleObj>
              </mc:Choice>
              <mc:Fallback>
                <p:oleObj name="Лист" r:id="rId5" imgW="6400800" imgH="226689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825" y="876300"/>
                        <a:ext cx="6084888" cy="2268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7" y="5306617"/>
            <a:ext cx="3009900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235996"/>
              </p:ext>
            </p:extLst>
          </p:nvPr>
        </p:nvGraphicFramePr>
        <p:xfrm>
          <a:off x="2771800" y="3284984"/>
          <a:ext cx="4896544" cy="324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7558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240" y="116632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ДЕФИЦИТ БЮДЖЕТА МУНИЦИПАЛЬНОГО ОБРАЗОВАНИЯ МАМСКО-ЧУЙСКОГО РАЙОНА, ИСТОЧНИКИ ФИНАНСИРОВАНИЯ ДЕФИЦИТА БЮДЖЕТА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48752"/>
            <a:ext cx="8208912" cy="1651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spcAft>
                <a:spcPts val="0"/>
              </a:spcAft>
            </a:pPr>
            <a:r>
              <a:rPr lang="ru-RU" sz="1100" dirty="0">
                <a:latin typeface="Times New Roman"/>
                <a:ea typeface="Times New Roman"/>
              </a:rPr>
              <a:t>Исходя из запланированных доходов и расходов бюджета муниципального образования Мамско-Чуйского района, дефицит местного бюджета в 2017 году составит </a:t>
            </a:r>
            <a:r>
              <a:rPr lang="ru-RU" sz="1100" dirty="0" smtClean="0">
                <a:latin typeface="Times New Roman"/>
                <a:ea typeface="Times New Roman"/>
              </a:rPr>
              <a:t> 1 496 тыс. руб</a:t>
            </a:r>
            <a:r>
              <a:rPr lang="ru-RU" sz="1100" dirty="0">
                <a:latin typeface="Times New Roman"/>
                <a:ea typeface="Times New Roman"/>
              </a:rPr>
              <a:t>. или </a:t>
            </a:r>
            <a:r>
              <a:rPr lang="ru-RU" sz="1100" dirty="0" smtClean="0">
                <a:latin typeface="Times New Roman"/>
                <a:ea typeface="Times New Roman"/>
              </a:rPr>
              <a:t>3,75%, </a:t>
            </a:r>
            <a:r>
              <a:rPr lang="ru-RU" sz="1100" dirty="0">
                <a:latin typeface="Times New Roman"/>
                <a:ea typeface="Times New Roman"/>
              </a:rPr>
              <a:t>в 2018 году – </a:t>
            </a:r>
            <a:r>
              <a:rPr lang="ru-RU" sz="1100" dirty="0" smtClean="0">
                <a:latin typeface="Times New Roman"/>
                <a:ea typeface="Times New Roman"/>
              </a:rPr>
              <a:t>1 496 тыс. руб</a:t>
            </a:r>
            <a:r>
              <a:rPr lang="ru-RU" sz="1100" dirty="0">
                <a:latin typeface="Times New Roman"/>
                <a:ea typeface="Times New Roman"/>
              </a:rPr>
              <a:t>. или </a:t>
            </a:r>
            <a:r>
              <a:rPr lang="ru-RU" sz="1100" dirty="0" smtClean="0">
                <a:latin typeface="Times New Roman"/>
                <a:ea typeface="Times New Roman"/>
              </a:rPr>
              <a:t>3,75%, </a:t>
            </a:r>
            <a:r>
              <a:rPr lang="ru-RU" sz="1100" dirty="0">
                <a:latin typeface="Times New Roman"/>
                <a:ea typeface="Times New Roman"/>
              </a:rPr>
              <a:t>в 2019 году – </a:t>
            </a:r>
            <a:r>
              <a:rPr lang="ru-RU" sz="1100" dirty="0" smtClean="0">
                <a:latin typeface="Times New Roman"/>
                <a:ea typeface="Times New Roman"/>
              </a:rPr>
              <a:t>1 496 тыс. руб</a:t>
            </a:r>
            <a:r>
              <a:rPr lang="ru-RU" sz="1100" dirty="0">
                <a:latin typeface="Times New Roman"/>
                <a:ea typeface="Times New Roman"/>
              </a:rPr>
              <a:t>. или </a:t>
            </a:r>
            <a:r>
              <a:rPr lang="ru-RU" sz="1100" dirty="0" smtClean="0">
                <a:latin typeface="Times New Roman"/>
                <a:ea typeface="Times New Roman"/>
              </a:rPr>
              <a:t>3,75 %,</a:t>
            </a:r>
            <a:endParaRPr lang="ru-RU" sz="1100" dirty="0">
              <a:latin typeface="Times New Roman"/>
              <a:ea typeface="Times New Roman"/>
            </a:endParaRPr>
          </a:p>
          <a:p>
            <a:pPr indent="540000" algn="just">
              <a:spcAft>
                <a:spcPts val="0"/>
              </a:spcAft>
            </a:pPr>
            <a:r>
              <a:rPr lang="ru-RU" sz="1100" dirty="0">
                <a:latin typeface="Times New Roman"/>
                <a:ea typeface="Times New Roman"/>
              </a:rPr>
              <a:t>Предельный объем муниципального долга запланирован на 2017 год 19 967,3 тыс</a:t>
            </a:r>
            <a:r>
              <a:rPr lang="ru-RU" sz="1100" dirty="0" smtClean="0">
                <a:latin typeface="Times New Roman"/>
                <a:ea typeface="Times New Roman"/>
              </a:rPr>
              <a:t>. руб</a:t>
            </a:r>
            <a:r>
              <a:rPr lang="ru-RU" sz="1100" dirty="0">
                <a:latin typeface="Times New Roman"/>
                <a:ea typeface="Times New Roman"/>
              </a:rPr>
              <a:t>., на 2018 год – 19967,3 тыс</a:t>
            </a:r>
            <a:r>
              <a:rPr lang="ru-RU" sz="1100" dirty="0" smtClean="0">
                <a:latin typeface="Times New Roman"/>
                <a:ea typeface="Times New Roman"/>
              </a:rPr>
              <a:t>. руб</a:t>
            </a:r>
            <a:r>
              <a:rPr lang="ru-RU" sz="1100" dirty="0">
                <a:latin typeface="Times New Roman"/>
                <a:ea typeface="Times New Roman"/>
              </a:rPr>
              <a:t>., на 2019 год – 19967,3 тыс</a:t>
            </a:r>
            <a:r>
              <a:rPr lang="ru-RU" sz="1100" dirty="0" smtClean="0">
                <a:latin typeface="Times New Roman"/>
                <a:ea typeface="Times New Roman"/>
              </a:rPr>
              <a:t>. руб.</a:t>
            </a:r>
            <a:endParaRPr lang="ru-RU" sz="1100" b="1" dirty="0">
              <a:latin typeface="Times New Roman"/>
              <a:ea typeface="Times New Roman"/>
            </a:endParaRPr>
          </a:p>
          <a:p>
            <a:pPr indent="540000" algn="just">
              <a:spcAft>
                <a:spcPts val="0"/>
              </a:spcAft>
            </a:pPr>
            <a:r>
              <a:rPr lang="ru-RU" sz="1100" dirty="0">
                <a:latin typeface="Times New Roman"/>
                <a:ea typeface="Times New Roman"/>
              </a:rPr>
              <a:t>При установленных параметрах бюджета верхний предел муниципального долга на 1 января 2018 года составит 8 </a:t>
            </a:r>
            <a:r>
              <a:rPr lang="ru-RU" sz="1100" dirty="0" smtClean="0">
                <a:latin typeface="Times New Roman"/>
                <a:ea typeface="Times New Roman"/>
              </a:rPr>
              <a:t>195 </a:t>
            </a:r>
            <a:r>
              <a:rPr lang="ru-RU" sz="1100" dirty="0">
                <a:latin typeface="Times New Roman"/>
                <a:ea typeface="Times New Roman"/>
              </a:rPr>
              <a:t>тыс</a:t>
            </a:r>
            <a:r>
              <a:rPr lang="ru-RU" sz="1100" dirty="0" smtClean="0">
                <a:latin typeface="Times New Roman"/>
                <a:ea typeface="Times New Roman"/>
              </a:rPr>
              <a:t>. руб</a:t>
            </a:r>
            <a:r>
              <a:rPr lang="ru-RU" sz="1100" dirty="0">
                <a:latin typeface="Times New Roman"/>
                <a:ea typeface="Times New Roman"/>
              </a:rPr>
              <a:t>., на 1 января 2019 года – </a:t>
            </a:r>
            <a:r>
              <a:rPr lang="ru-RU" sz="1100" dirty="0" smtClean="0">
                <a:latin typeface="Times New Roman"/>
                <a:ea typeface="Times New Roman"/>
              </a:rPr>
              <a:t>4 297 </a:t>
            </a:r>
            <a:r>
              <a:rPr lang="ru-RU" sz="1100" dirty="0">
                <a:latin typeface="Times New Roman"/>
                <a:ea typeface="Times New Roman"/>
              </a:rPr>
              <a:t>тыс</a:t>
            </a:r>
            <a:r>
              <a:rPr lang="ru-RU" sz="1100" dirty="0" smtClean="0">
                <a:latin typeface="Times New Roman"/>
                <a:ea typeface="Times New Roman"/>
              </a:rPr>
              <a:t>. руб., </a:t>
            </a:r>
            <a:r>
              <a:rPr lang="ru-RU" sz="1100" dirty="0">
                <a:latin typeface="Times New Roman"/>
                <a:ea typeface="Times New Roman"/>
              </a:rPr>
              <a:t>на 1 января 2020 года – </a:t>
            </a:r>
            <a:r>
              <a:rPr lang="ru-RU" sz="1100" dirty="0" smtClean="0">
                <a:latin typeface="Times New Roman"/>
                <a:ea typeface="Times New Roman"/>
              </a:rPr>
              <a:t>1 496 </a:t>
            </a:r>
            <a:r>
              <a:rPr lang="ru-RU" sz="1100" dirty="0">
                <a:latin typeface="Times New Roman"/>
                <a:ea typeface="Times New Roman"/>
              </a:rPr>
              <a:t>тыс</a:t>
            </a:r>
            <a:r>
              <a:rPr lang="ru-RU" sz="1100" dirty="0" smtClean="0">
                <a:latin typeface="Times New Roman"/>
                <a:ea typeface="Times New Roman"/>
              </a:rPr>
              <a:t>. руб.</a:t>
            </a:r>
            <a:endParaRPr lang="ru-RU" sz="1100" b="1" dirty="0">
              <a:latin typeface="Times New Roman"/>
              <a:ea typeface="Times New Roman"/>
            </a:endParaRPr>
          </a:p>
          <a:p>
            <a:pPr indent="540000" algn="just">
              <a:spcAft>
                <a:spcPts val="0"/>
              </a:spcAft>
            </a:pPr>
            <a:r>
              <a:rPr lang="ru-RU" sz="1100" dirty="0">
                <a:latin typeface="Times New Roman"/>
                <a:ea typeface="Times New Roman"/>
              </a:rPr>
              <a:t>Предоставление муниципальных гарантий муниципальным образованием Мамско-Чуйского района не планируется.</a:t>
            </a:r>
            <a:endParaRPr lang="ru-RU" sz="1100" b="1" dirty="0">
              <a:latin typeface="Times New Roman"/>
              <a:ea typeface="Times New Roman"/>
            </a:endParaRPr>
          </a:p>
          <a:p>
            <a:pPr indent="445135" algn="just">
              <a:lnSpc>
                <a:spcPts val="161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7160527"/>
              </p:ext>
            </p:extLst>
          </p:nvPr>
        </p:nvGraphicFramePr>
        <p:xfrm>
          <a:off x="1547664" y="3717032"/>
          <a:ext cx="5136232" cy="291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15595" y="2115820"/>
            <a:ext cx="251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336" y="2420888"/>
            <a:ext cx="8856984" cy="938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40000" algn="just"/>
            <a:r>
              <a:rPr lang="ru-RU" altLang="ru-RU" sz="1100" dirty="0">
                <a:solidFill>
                  <a:schemeClr val="tx1"/>
                </a:solidFill>
                <a:latin typeface="Times New Roman"/>
                <a:ea typeface="Times New Roman"/>
              </a:rPr>
              <a:t>Долговым обязательством, входящим в структуру муниципального долга муниципального образования Мамско-Чуйского </a:t>
            </a:r>
            <a:r>
              <a:rPr lang="ru-RU" altLang="ru-RU" sz="11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района </a:t>
            </a:r>
            <a:r>
              <a:rPr lang="ru-RU" altLang="ru-RU" sz="1100" dirty="0">
                <a:solidFill>
                  <a:schemeClr val="tx1"/>
                </a:solidFill>
                <a:latin typeface="Times New Roman"/>
                <a:ea typeface="Times New Roman"/>
              </a:rPr>
              <a:t>на 2017 год и плановый период 2018-2019 годов являются бюджетные кредиты, полученные  от Министерства Финансов Иркутской области. Учет и регистрация муниципальных долговых обязательств осуществляется в муниципальной долговой книге. 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84" b="89851" l="10000" r="90000">
                        <a14:foregroundMark x1="43902" y1="8955" x2="43902" y2="8955"/>
                        <a14:foregroundMark x1="42927" y1="21493" x2="42927" y2="21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9" r="24537" b="11527"/>
          <a:stretch/>
        </p:blipFill>
        <p:spPr bwMode="auto">
          <a:xfrm>
            <a:off x="233256" y="4020418"/>
            <a:ext cx="1975104" cy="265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682900">
            <a:off x="608740" y="521804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154" r="90000">
                        <a14:foregroundMark x1="26538" y1="61682" x2="26538" y2="61682"/>
                        <a14:foregroundMark x1="13462" y1="79439" x2="13462" y2="79439"/>
                        <a14:foregroundMark x1="45769" y1="95794" x2="45769" y2="95794"/>
                        <a14:foregroundMark x1="81923" y1="84112" x2="81923" y2="84112"/>
                        <a14:foregroundMark x1="86923" y1="81776" x2="86923" y2="81776"/>
                        <a14:foregroundMark x1="83462" y1="97664" x2="83462" y2="97664"/>
                        <a14:foregroundMark x1="87308" y1="97196" x2="87308" y2="97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92" y="4482727"/>
            <a:ext cx="2476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32240" y="5348014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42" y="2132856"/>
            <a:ext cx="5007437" cy="470229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90668"/>
            <a:ext cx="70662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10627"/>
            <a:ext cx="40324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Адрес: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Иркутская обл., Мамско-Чуйский р-н,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Мама, ул. Советская, 10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Телефон: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 (39569) 21701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fin26@gfu.ru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Открытые информационные ресурсы: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gfu.ru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 -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mchr.irkobl.ru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2" t="19091" r="39736" b="71514"/>
          <a:stretch/>
        </p:blipFill>
        <p:spPr bwMode="auto">
          <a:xfrm>
            <a:off x="2225480" y="4287085"/>
            <a:ext cx="1645928" cy="44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 r="83236" b="81331"/>
          <a:stretch/>
        </p:blipFill>
        <p:spPr bwMode="auto">
          <a:xfrm>
            <a:off x="1691680" y="3296394"/>
            <a:ext cx="1508760" cy="88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7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" pitchFamily="18" charset="0"/>
              </a:rPr>
              <a:t>ОСНОВНЫЕ ПОНЯТИЯ: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07704" y="404664"/>
            <a:ext cx="6400800" cy="3474720"/>
          </a:xfrm>
        </p:spPr>
        <p:txBody>
          <a:bodyPr>
            <a:normAutofit fontScale="85000" lnSpcReduction="20000"/>
          </a:bodyPr>
          <a:lstStyle/>
          <a:p>
            <a:r>
              <a:rPr lang="ru-RU" sz="1600" dirty="0" smtClean="0">
                <a:latin typeface="Book Antiqua" pitchFamily="18" charset="0"/>
              </a:rPr>
              <a:t>1</a:t>
            </a:r>
            <a:r>
              <a:rPr lang="ru-RU" sz="1600" dirty="0">
                <a:latin typeface="Book Antiqua" pitchFamily="18" charset="0"/>
              </a:rPr>
              <a:t>. Бюджет – план доходов и расходов государства на </a:t>
            </a:r>
            <a:r>
              <a:rPr lang="ru-RU" sz="1600" dirty="0" smtClean="0">
                <a:latin typeface="Book Antiqua" pitchFamily="18" charset="0"/>
              </a:rPr>
              <a:t>финансовый год</a:t>
            </a:r>
            <a:endParaRPr lang="ru-RU" sz="1600" dirty="0">
              <a:latin typeface="Book Antiqua" pitchFamily="18" charset="0"/>
            </a:endParaRPr>
          </a:p>
          <a:p>
            <a:r>
              <a:rPr lang="ru-RU" sz="1600" dirty="0">
                <a:latin typeface="Book Antiqua" pitchFamily="18" charset="0"/>
              </a:rPr>
              <a:t>2. Доходы – денежные средства, поступающие в бюджет</a:t>
            </a:r>
          </a:p>
          <a:p>
            <a:r>
              <a:rPr lang="ru-RU" sz="1600" dirty="0" smtClean="0">
                <a:latin typeface="Book Antiqua" pitchFamily="18" charset="0"/>
              </a:rPr>
              <a:t>3. Расходы – денежные средства, выплачиваемые из бюджета</a:t>
            </a:r>
          </a:p>
          <a:p>
            <a:r>
              <a:rPr lang="ru-RU" sz="1600" dirty="0" smtClean="0">
                <a:latin typeface="Book Antiqua" pitchFamily="18" charset="0"/>
              </a:rPr>
              <a:t>4</a:t>
            </a:r>
            <a:r>
              <a:rPr lang="ru-RU" sz="1600" dirty="0">
                <a:latin typeface="Book Antiqua" pitchFamily="18" charset="0"/>
              </a:rPr>
              <a:t>. Бюджетная система – совокупность федерального </a:t>
            </a:r>
            <a:r>
              <a:rPr lang="ru-RU" sz="1600" dirty="0" smtClean="0">
                <a:latin typeface="Book Antiqua" pitchFamily="18" charset="0"/>
              </a:rPr>
              <a:t>бюджета, бюджетов </a:t>
            </a:r>
            <a:r>
              <a:rPr lang="ru-RU" sz="1600" dirty="0">
                <a:latin typeface="Book Antiqua" pitchFamily="18" charset="0"/>
              </a:rPr>
              <a:t>субъектов Российской Федерации, местных </a:t>
            </a:r>
            <a:r>
              <a:rPr lang="ru-RU" sz="1600" dirty="0" smtClean="0">
                <a:latin typeface="Book Antiqua" pitchFamily="18" charset="0"/>
              </a:rPr>
              <a:t>бюджетов и </a:t>
            </a:r>
            <a:r>
              <a:rPr lang="ru-RU" sz="1600" dirty="0">
                <a:latin typeface="Book Antiqua" pitchFamily="18" charset="0"/>
              </a:rPr>
              <a:t>бюджетов </a:t>
            </a:r>
            <a:r>
              <a:rPr lang="ru-RU" sz="1600" dirty="0" smtClean="0">
                <a:latin typeface="Book Antiqua" pitchFamily="18" charset="0"/>
              </a:rPr>
              <a:t>государственных внебюджетных </a:t>
            </a:r>
            <a:r>
              <a:rPr lang="ru-RU" sz="1600" dirty="0">
                <a:latin typeface="Book Antiqua" pitchFamily="18" charset="0"/>
              </a:rPr>
              <a:t>фондов</a:t>
            </a:r>
          </a:p>
          <a:p>
            <a:r>
              <a:rPr lang="ru-RU" sz="1600" dirty="0">
                <a:latin typeface="Book Antiqua" pitchFamily="18" charset="0"/>
              </a:rPr>
              <a:t>5. Межбюджетные трансферты – средства, </a:t>
            </a:r>
            <a:r>
              <a:rPr lang="ru-RU" sz="1600" dirty="0" smtClean="0">
                <a:latin typeface="Book Antiqua" pitchFamily="18" charset="0"/>
              </a:rPr>
              <a:t>предоставляемые бюджетом </a:t>
            </a:r>
            <a:r>
              <a:rPr lang="ru-RU" sz="1600" dirty="0">
                <a:latin typeface="Book Antiqua" pitchFamily="18" charset="0"/>
              </a:rPr>
              <a:t>вышестоящего уровня бюджетной системы </a:t>
            </a:r>
            <a:r>
              <a:rPr lang="ru-RU" sz="1600" dirty="0" smtClean="0">
                <a:latin typeface="Book Antiqua" pitchFamily="18" charset="0"/>
              </a:rPr>
              <a:t>бюджету нижестоящего </a:t>
            </a:r>
            <a:r>
              <a:rPr lang="ru-RU" sz="1600" dirty="0">
                <a:latin typeface="Book Antiqua" pitchFamily="18" charset="0"/>
              </a:rPr>
              <a:t>уровня бюджетной системы</a:t>
            </a:r>
          </a:p>
          <a:p>
            <a:r>
              <a:rPr lang="ru-RU" sz="1600" dirty="0">
                <a:latin typeface="Book Antiqua" pitchFamily="18" charset="0"/>
              </a:rPr>
              <a:t>6. Консолидированный бюджет – свод окружного и </a:t>
            </a:r>
            <a:r>
              <a:rPr lang="ru-RU" sz="1600" dirty="0" smtClean="0">
                <a:latin typeface="Book Antiqua" pitchFamily="18" charset="0"/>
              </a:rPr>
              <a:t>местных бюджетов</a:t>
            </a:r>
            <a:endParaRPr lang="ru-RU" sz="1600" dirty="0">
              <a:latin typeface="Book Antiqua" pitchFamily="18" charset="0"/>
            </a:endParaRPr>
          </a:p>
          <a:p>
            <a:r>
              <a:rPr lang="ru-RU" sz="1600" dirty="0">
                <a:latin typeface="Book Antiqua" pitchFamily="18" charset="0"/>
              </a:rPr>
              <a:t>7. Дефицит бюджета - превышение расходов бюджета над </a:t>
            </a:r>
            <a:r>
              <a:rPr lang="ru-RU" sz="1600" dirty="0" smtClean="0">
                <a:latin typeface="Book Antiqua" pitchFamily="18" charset="0"/>
              </a:rPr>
              <a:t>его доходами</a:t>
            </a:r>
            <a:endParaRPr lang="ru-RU" sz="1600" dirty="0">
              <a:latin typeface="Book Antiqua" pitchFamily="18" charset="0"/>
            </a:endParaRPr>
          </a:p>
          <a:p>
            <a:r>
              <a:rPr lang="ru-RU" sz="1600" dirty="0">
                <a:latin typeface="Book Antiqua" pitchFamily="18" charset="0"/>
              </a:rPr>
              <a:t>8. Профицит бюджета - превышение доходов бюджета над </a:t>
            </a:r>
            <a:r>
              <a:rPr lang="ru-RU" sz="1600" dirty="0" smtClean="0">
                <a:latin typeface="Book Antiqua" pitchFamily="18" charset="0"/>
              </a:rPr>
              <a:t>его расходами</a:t>
            </a:r>
            <a:endParaRPr lang="ru-RU" sz="1600" dirty="0">
              <a:latin typeface="Book Antiqua" pitchFamily="18" charset="0"/>
            </a:endParaRPr>
          </a:p>
          <a:p>
            <a:r>
              <a:rPr lang="ru-RU" sz="1600" dirty="0">
                <a:latin typeface="Book Antiqua" pitchFamily="18" charset="0"/>
              </a:rPr>
              <a:t>9. Бюджетный процесс – ежегодное формирование и </a:t>
            </a:r>
            <a:r>
              <a:rPr lang="ru-RU" sz="1600" dirty="0" smtClean="0">
                <a:latin typeface="Book Antiqua" pitchFamily="18" charset="0"/>
              </a:rPr>
              <a:t>исполнение бюджета</a:t>
            </a:r>
            <a:endParaRPr lang="ru-RU" sz="1600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6" y="4869160"/>
            <a:ext cx="2428875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t="5465" r="14788" b="6948"/>
          <a:stretch/>
        </p:blipFill>
        <p:spPr bwMode="auto">
          <a:xfrm>
            <a:off x="18288" y="44624"/>
            <a:ext cx="1956816" cy="1618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1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r="30738"/>
          <a:stretch/>
        </p:blipFill>
        <p:spPr bwMode="auto">
          <a:xfrm>
            <a:off x="7415784" y="59055"/>
            <a:ext cx="1728216" cy="158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81722319"/>
              </p:ext>
            </p:extLst>
          </p:nvPr>
        </p:nvGraphicFramePr>
        <p:xfrm>
          <a:off x="755576" y="59055"/>
          <a:ext cx="6388101" cy="3300090"/>
        </p:xfrm>
        <a:graphic>
          <a:graphicData uri="http://schemas.openxmlformats.org/drawingml/2006/table">
            <a:tbl>
              <a:tblPr/>
              <a:tblGrid>
                <a:gridCol w="3646263"/>
                <a:gridCol w="913946"/>
                <a:gridCol w="913946"/>
                <a:gridCol w="913946"/>
              </a:tblGrid>
              <a:tr h="110934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районного бюджета на 2017 год и на плановый период 2018 и 2019 годов (далее – плановый период) сформированы в следующих объемах: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параметры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год</a:t>
                      </a:r>
                    </a:p>
                  </a:txBody>
                  <a:tcPr marL="25717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2019 год</a:t>
                      </a:r>
                    </a:p>
                  </a:txBody>
                  <a:tcPr marL="25717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Доходы,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числе: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288 452,50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269 280,50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264 092,20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39 934,60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39 934,60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39 934,60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безвозмездные перечисления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248 517,90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229 345,90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224 157,60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293 864,50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273 546,30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267 211,90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Дефицит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1 496,00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1 496,00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1 496,00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Процент дефицита к доходам без учета безвозмездных поступлений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3,75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3,75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3,75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Верхний предел муниципального долга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8 195,00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4 297,00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1 496,00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Резервный    фонд    Мамско-Чуйского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50,00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50,00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50,00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1" y="4293096"/>
            <a:ext cx="4041842" cy="2376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50" y="4293096"/>
            <a:ext cx="5157350" cy="226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89779" l="41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4" t="14838" r="7053" b="20688"/>
          <a:stretch/>
        </p:blipFill>
        <p:spPr bwMode="auto">
          <a:xfrm>
            <a:off x="2191109" y="188640"/>
            <a:ext cx="4378863" cy="322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8" b="100000" l="9888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2713037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95" l="9968" r="89711">
                        <a14:foregroundMark x1="30225" y1="22430" x2="30225" y2="22430"/>
                        <a14:foregroundMark x1="35852" y1="25701" x2="35852" y2="25701"/>
                        <a14:foregroundMark x1="42765" y1="5140" x2="42765" y2="5140"/>
                        <a14:foregroundMark x1="45498" y1="3972" x2="45498" y2="3972"/>
                        <a14:foregroundMark x1="49357" y1="3972" x2="49357" y2="3972"/>
                        <a14:foregroundMark x1="51447" y1="15187" x2="51447" y2="15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42820"/>
            <a:ext cx="3528393" cy="242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447" y1="58958" x2="13447" y2="58958"/>
                        <a14:foregroundMark x1="92176" y1="61889" x2="92176" y2="61889"/>
                        <a14:foregroundMark x1="93643" y1="65147" x2="93643" y2="65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2564904"/>
            <a:ext cx="2206114" cy="165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4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936104"/>
          </a:xfrm>
        </p:spPr>
        <p:txBody>
          <a:bodyPr/>
          <a:lstStyle/>
          <a:p>
            <a:pPr algn="ctr"/>
            <a:r>
              <a:rPr lang="ru-RU" sz="2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Доходы бюджета района образуются за счет налоговых и неналоговых доходов, а также за счет безвозмездных поступлений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13" y="2748890"/>
            <a:ext cx="1728192" cy="12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2995477" y="1268760"/>
            <a:ext cx="2513062" cy="130948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 wrap="square" lIns="54864" tIns="45720" rIns="54864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ru-RU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Доходы</a:t>
            </a:r>
          </a:p>
          <a:p>
            <a:pPr algn="ctr" rtl="0">
              <a:defRPr sz="1000"/>
            </a:pPr>
            <a:r>
              <a:rPr lang="ru-RU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бюджета</a:t>
            </a: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80796" y="2096589"/>
            <a:ext cx="2448272" cy="20887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 wrap="square" lIns="36576" tIns="32004" rIns="36576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defRPr sz="1000"/>
            </a:pPr>
            <a:r>
              <a:rPr lang="ru-RU" sz="1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Налоговые доходы - поступления в бюджет от уплаты налогов, установленных Налоговым кодексом РФ</a:t>
            </a: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5436096" y="2101045"/>
            <a:ext cx="2464196" cy="194229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 wrap="square" lIns="36576" tIns="32004" rIns="36576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defRPr sz="1000"/>
            </a:pPr>
            <a:r>
              <a:rPr lang="ru-RU" sz="1400" b="1" i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Безвозмездные поступления - это финансовая помощь из бюджетов других уровней (межбюджетные трансферты</a:t>
            </a:r>
            <a:r>
              <a:rPr lang="ru-RU" sz="1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3029068" y="4193682"/>
            <a:ext cx="2736304" cy="2098576"/>
          </a:xfrm>
          <a:prstGeom prst="ellipse">
            <a:avLst/>
          </a:prstGeom>
          <a:solidFill>
            <a:srgbClr val="7030A0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 wrap="square" lIns="36576" tIns="32004" rIns="36576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defRPr sz="1000"/>
            </a:pPr>
            <a:r>
              <a:rPr lang="ru-RU" sz="1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Неналоговые доходы - поступления от уплаты пошлин и сборов, установленных законодательством РФ и штрафов за нарушение законодательства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1" b="985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31" y="4414494"/>
            <a:ext cx="32385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36756"/>
            <a:ext cx="257333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1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460432" cy="1143000"/>
          </a:xfrm>
        </p:spPr>
        <p:txBody>
          <a:bodyPr/>
          <a:lstStyle/>
          <a:p>
            <a:pPr algn="ctr">
              <a:defRPr sz="1000"/>
            </a:pP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Структура доходов бюджета Мамско-Чуйского района на 2017 год (в тыс. руб.)</a:t>
            </a:r>
            <a:b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</a:b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</a:br>
            <a:endParaRPr lang="ru-RU" sz="400" i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8590"/>
              </p:ext>
            </p:extLst>
          </p:nvPr>
        </p:nvGraphicFramePr>
        <p:xfrm>
          <a:off x="1624012" y="1538287"/>
          <a:ext cx="5895975" cy="378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59" l="20469" r="7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17876"/>
            <a:ext cx="3984104" cy="26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4" y="4852412"/>
            <a:ext cx="2939819" cy="19568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62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" y="5329692"/>
            <a:ext cx="2216277" cy="1515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0"/>
            <a:ext cx="2288771" cy="1716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5677"/>
            <a:ext cx="7304898" cy="1143000"/>
          </a:xfrm>
        </p:spPr>
        <p:txBody>
          <a:bodyPr/>
          <a:lstStyle/>
          <a:p>
            <a:pPr algn="ctr"/>
            <a:r>
              <a:rPr lang="ru-RU" sz="4000" i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Налоговые </a:t>
            </a:r>
            <a:r>
              <a:rPr lang="ru-RU" sz="4000" i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доходы на 2017 г.</a:t>
            </a:r>
            <a:r>
              <a:rPr lang="ru-RU" sz="4400" b="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sz="4400" b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ru-RU" sz="4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09" y="2348880"/>
            <a:ext cx="2722251" cy="1853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035478"/>
              </p:ext>
            </p:extLst>
          </p:nvPr>
        </p:nvGraphicFramePr>
        <p:xfrm>
          <a:off x="1590675" y="1176337"/>
          <a:ext cx="5962650" cy="534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046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3"/>
            <a:ext cx="2761612" cy="1665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7425"/>
            <a:ext cx="2475862" cy="1650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984776" cy="1143000"/>
          </a:xfrm>
        </p:spPr>
        <p:txBody>
          <a:bodyPr/>
          <a:lstStyle/>
          <a:p>
            <a:pPr algn="ctr"/>
            <a:r>
              <a:rPr lang="ru-RU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Неналоговые </a:t>
            </a:r>
            <a:r>
              <a:rPr lang="ru-RU" sz="3600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доходы на 2017 г.</a:t>
            </a:r>
            <a:r>
              <a:rPr lang="ru-RU" sz="4000" b="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ru-RU" sz="4000" b="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</a:b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396860"/>
              </p:ext>
            </p:extLst>
          </p:nvPr>
        </p:nvGraphicFramePr>
        <p:xfrm>
          <a:off x="1043608" y="836712"/>
          <a:ext cx="6696744" cy="514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91" y="476672"/>
            <a:ext cx="2436862" cy="162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890" y="4700587"/>
            <a:ext cx="3243263" cy="2157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7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1539</TotalTime>
  <Words>1616</Words>
  <Application>Microsoft Office PowerPoint</Application>
  <PresentationFormat>Экран (4:3)</PresentationFormat>
  <Paragraphs>205</Paragraphs>
  <Slides>23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Воздушный поток</vt:lpstr>
      <vt:lpstr>Лист</vt:lpstr>
      <vt:lpstr>Презентация PowerPoint</vt:lpstr>
      <vt:lpstr>О Мамско-Чуйском районе</vt:lpstr>
      <vt:lpstr>ОСНОВНЫЕ ПОНЯТИЯ:</vt:lpstr>
      <vt:lpstr>Презентация PowerPoint</vt:lpstr>
      <vt:lpstr>Презентация PowerPoint</vt:lpstr>
      <vt:lpstr>Доходы бюджета района Доходы бюджета района образуются за счет налоговых и неналоговых доходов, а также за счет безвозмездных поступлений</vt:lpstr>
      <vt:lpstr>Структура доходов бюджета Мамско-Чуйского района на 2017 год (в тыс. руб.)  </vt:lpstr>
      <vt:lpstr>Налоговые доходы на 2017 г. </vt:lpstr>
      <vt:lpstr>Неналоговые доходы на 2017 г. </vt:lpstr>
      <vt:lpstr>Безвозмездные поступления в 2017г. </vt:lpstr>
      <vt:lpstr>РАСХОДЫ РАЙОННОГО БЮДЖЕТА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дотаций на выравнивания бюджетной обеспеченности поселений из бюджета Мамско-Чуйского района на 2017-2019 гг.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122</cp:revision>
  <dcterms:modified xsi:type="dcterms:W3CDTF">2017-02-28T07:00:42Z</dcterms:modified>
</cp:coreProperties>
</file>