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1"/>
  </p:notesMasterIdLst>
  <p:sldIdLst>
    <p:sldId id="256" r:id="rId2"/>
    <p:sldId id="345" r:id="rId3"/>
    <p:sldId id="302" r:id="rId4"/>
    <p:sldId id="314" r:id="rId5"/>
    <p:sldId id="327" r:id="rId6"/>
    <p:sldId id="303" r:id="rId7"/>
    <p:sldId id="328" r:id="rId8"/>
    <p:sldId id="329" r:id="rId9"/>
    <p:sldId id="315" r:id="rId10"/>
    <p:sldId id="305" r:id="rId11"/>
    <p:sldId id="347" r:id="rId12"/>
    <p:sldId id="275" r:id="rId13"/>
    <p:sldId id="316" r:id="rId14"/>
    <p:sldId id="330" r:id="rId15"/>
    <p:sldId id="317" r:id="rId16"/>
    <p:sldId id="331" r:id="rId17"/>
    <p:sldId id="320" r:id="rId18"/>
    <p:sldId id="332" r:id="rId19"/>
    <p:sldId id="349" r:id="rId20"/>
    <p:sldId id="282" r:id="rId21"/>
    <p:sldId id="283" r:id="rId22"/>
    <p:sldId id="294" r:id="rId23"/>
    <p:sldId id="337" r:id="rId24"/>
    <p:sldId id="340" r:id="rId25"/>
    <p:sldId id="297" r:id="rId26"/>
    <p:sldId id="343" r:id="rId27"/>
    <p:sldId id="284" r:id="rId28"/>
    <p:sldId id="289" r:id="rId29"/>
    <p:sldId id="338" r:id="rId30"/>
    <p:sldId id="333" r:id="rId31"/>
    <p:sldId id="334" r:id="rId32"/>
    <p:sldId id="350" r:id="rId33"/>
    <p:sldId id="290" r:id="rId34"/>
    <p:sldId id="313" r:id="rId35"/>
    <p:sldId id="339" r:id="rId36"/>
    <p:sldId id="335" r:id="rId37"/>
    <p:sldId id="336" r:id="rId38"/>
    <p:sldId id="295" r:id="rId39"/>
    <p:sldId id="352" r:id="rId40"/>
    <p:sldId id="353" r:id="rId41"/>
    <p:sldId id="354" r:id="rId42"/>
    <p:sldId id="351" r:id="rId43"/>
    <p:sldId id="341" r:id="rId44"/>
    <p:sldId id="342" r:id="rId45"/>
    <p:sldId id="325" r:id="rId46"/>
    <p:sldId id="344" r:id="rId47"/>
    <p:sldId id="355" r:id="rId48"/>
    <p:sldId id="299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DDFCFF"/>
    <a:srgbClr val="CB0BC2"/>
    <a:srgbClr val="CCCC00"/>
    <a:srgbClr val="ECF1E1"/>
    <a:srgbClr val="66FFFF"/>
    <a:srgbClr val="EBFDFF"/>
    <a:srgbClr val="A4F5FE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7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9136E-3"/>
          <c:y val="4.6296296296297387E-3"/>
          <c:w val="0.97696106736658783"/>
          <c:h val="0.83805555555556599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3634295713035998E-2"/>
                  <c:y val="-0.43503331314354937"/>
                </c:manualLayout>
              </c:layout>
              <c:showVal val="1"/>
            </c:dLbl>
            <c:dLbl>
              <c:idx val="1"/>
              <c:layout>
                <c:manualLayout>
                  <c:x val="2.0275007290755473E-2"/>
                  <c:y val="-0.3361260852008916"/>
                </c:manualLayout>
              </c:layout>
              <c:showVal val="1"/>
            </c:dLbl>
            <c:dLbl>
              <c:idx val="2"/>
              <c:layout>
                <c:manualLayout>
                  <c:x val="2.2446194225721881E-2"/>
                  <c:y val="-0.39520644054108622"/>
                </c:manualLayout>
              </c:layout>
              <c:showVal val="1"/>
            </c:dLbl>
            <c:dLbl>
              <c:idx val="3"/>
              <c:layout>
                <c:manualLayout>
                  <c:x val="2.1385334645669756E-2"/>
                  <c:y val="-0.37604648209297048"/>
                </c:manualLayout>
              </c:layout>
              <c:showVal val="1"/>
            </c:dLbl>
            <c:dLbl>
              <c:idx val="4"/>
              <c:layout>
                <c:manualLayout>
                  <c:x val="2.1446011109076787E-2"/>
                  <c:y val="-0.2659208978188152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 Факт 2016 г. </c:v>
                </c:pt>
                <c:pt idx="1">
                  <c:v>План 2017 г. </c:v>
                </c:pt>
                <c:pt idx="2">
                  <c:v>Факт 2017 г. </c:v>
                </c:pt>
              </c:strCache>
            </c:strRef>
          </c:cat>
          <c:val>
            <c:numRef>
              <c:f>Лист1!$B$6:$D$6</c:f>
              <c:numCache>
                <c:formatCode>#,##0.0</c:formatCode>
                <c:ptCount val="3"/>
                <c:pt idx="0">
                  <c:v>5156.6000000000004</c:v>
                </c:pt>
                <c:pt idx="1">
                  <c:v>3525.1</c:v>
                </c:pt>
                <c:pt idx="2">
                  <c:v>4672.3</c:v>
                </c:pt>
              </c:numCache>
            </c:numRef>
          </c:val>
        </c:ser>
        <c:dLbls>
          <c:showVal val="1"/>
        </c:dLbls>
        <c:shape val="box"/>
        <c:axId val="209534976"/>
        <c:axId val="220073984"/>
        <c:axId val="0"/>
      </c:bar3DChart>
      <c:catAx>
        <c:axId val="20953497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0073984"/>
        <c:crosses val="autoZero"/>
        <c:auto val="1"/>
        <c:lblAlgn val="ctr"/>
        <c:lblOffset val="100"/>
      </c:catAx>
      <c:valAx>
        <c:axId val="220073984"/>
        <c:scaling>
          <c:orientation val="minMax"/>
        </c:scaling>
        <c:delete val="1"/>
        <c:axPos val="l"/>
        <c:numFmt formatCode="#,##0.0" sourceLinked="1"/>
        <c:tickLblPos val="none"/>
        <c:crossAx val="209534976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80"/>
      <c:rAngAx val="1"/>
    </c:view3D>
    <c:plotArea>
      <c:layout>
        <c:manualLayout>
          <c:layoutTarget val="inner"/>
          <c:xMode val="edge"/>
          <c:yMode val="edge"/>
          <c:x val="0.38802998629596269"/>
          <c:y val="6.8932291666666839E-2"/>
          <c:w val="0.49613083520809897"/>
          <c:h val="0.9284260717410283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 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3270004093525094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0581039755351682E-3"/>
                  <c:y val="1.3440860215053913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8.3333333333333228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компесации затрат государства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использования  имущества, находящегося в муниципальной собственности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Налог на доходы физических лиц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113.4</c:v>
                </c:pt>
                <c:pt idx="1">
                  <c:v>6957.3</c:v>
                </c:pt>
                <c:pt idx="2">
                  <c:v>3409.4</c:v>
                </c:pt>
                <c:pt idx="3">
                  <c:v>44239.1</c:v>
                </c:pt>
                <c:pt idx="4">
                  <c:v>1410.3</c:v>
                </c:pt>
                <c:pt idx="5">
                  <c:v>8489.6</c:v>
                </c:pt>
                <c:pt idx="6">
                  <c:v>11895</c:v>
                </c:pt>
                <c:pt idx="7">
                  <c:v>42345.9</c:v>
                </c:pt>
                <c:pt idx="8">
                  <c:v>308323.5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</c:v>
                </c:pt>
              </c:strCache>
            </c:strRef>
          </c:tx>
          <c:dLbls>
            <c:dLbl>
              <c:idx val="0"/>
              <c:layout>
                <c:manualLayout>
                  <c:x val="1.0390537120359955E-2"/>
                  <c:y val="-7.5562429696288558E-3"/>
                </c:manualLayout>
              </c:layout>
              <c:showVal val="1"/>
            </c:dLbl>
            <c:dLbl>
              <c:idx val="1"/>
              <c:layout>
                <c:manualLayout>
                  <c:x val="2.6129546306711681E-5"/>
                  <c:y val="-1.3717894638170313E-2"/>
                </c:manualLayout>
              </c:layout>
              <c:showVal val="1"/>
            </c:dLbl>
            <c:dLbl>
              <c:idx val="2"/>
              <c:layout>
                <c:manualLayout>
                  <c:x val="4.4352268466442109E-3"/>
                  <c:y val="-3.8676415448068687E-3"/>
                </c:manualLayout>
              </c:layout>
              <c:showVal val="1"/>
            </c:dLbl>
            <c:dLbl>
              <c:idx val="3"/>
              <c:layout>
                <c:manualLayout>
                  <c:x val="1.5694131983502101E-3"/>
                  <c:y val="-1.061070491188602E-2"/>
                </c:manualLayout>
              </c:layout>
              <c:showVal val="1"/>
            </c:dLbl>
            <c:dLbl>
              <c:idx val="4"/>
              <c:layout>
                <c:manualLayout>
                  <c:x val="7.6000656167979005E-3"/>
                  <c:y val="-6.9014810648669134E-4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1.1111111111111125E-2"/>
                </c:manualLayout>
              </c:layout>
              <c:showVal val="1"/>
            </c:dLbl>
            <c:dLbl>
              <c:idx val="8"/>
              <c:layout>
                <c:manualLayout>
                  <c:x val="-1.5290519877675841E-3"/>
                  <c:y val="-8.3333333333333367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компесации затрат государства</c:v>
                </c:pt>
                <c:pt idx="4">
                  <c:v>Плата за негативное воздействие на окружающую среду</c:v>
                </c:pt>
                <c:pt idx="5">
                  <c:v>Доходы от использования  имущества, находящегося в муниципальной собственности</c:v>
                </c:pt>
                <c:pt idx="6">
                  <c:v>Государственная пошлина</c:v>
                </c:pt>
                <c:pt idx="7">
                  <c:v>Налог на совокупный доход</c:v>
                </c:pt>
                <c:pt idx="8">
                  <c:v>Налог на доходы физических лиц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55.9</c:v>
                </c:pt>
                <c:pt idx="1">
                  <c:v>4992.6000000000004</c:v>
                </c:pt>
                <c:pt idx="2">
                  <c:v>4732.9000000000005</c:v>
                </c:pt>
                <c:pt idx="3">
                  <c:v>48231.6</c:v>
                </c:pt>
                <c:pt idx="4">
                  <c:v>1300.5</c:v>
                </c:pt>
                <c:pt idx="5">
                  <c:v>14037.8</c:v>
                </c:pt>
                <c:pt idx="6">
                  <c:v>9541.7999999999811</c:v>
                </c:pt>
                <c:pt idx="7">
                  <c:v>60278.6</c:v>
                </c:pt>
                <c:pt idx="8">
                  <c:v>342142</c:v>
                </c:pt>
              </c:numCache>
            </c:numRef>
          </c:val>
        </c:ser>
        <c:shape val="cylinder"/>
        <c:axId val="209499648"/>
        <c:axId val="209501184"/>
        <c:axId val="0"/>
      </c:bar3DChart>
      <c:catAx>
        <c:axId val="209499648"/>
        <c:scaling>
          <c:orientation val="minMax"/>
        </c:scaling>
        <c:axPos val="l"/>
        <c:tickLblPos val="nextTo"/>
        <c:txPr>
          <a:bodyPr rot="0" vert="horz" anchor="ctr" anchorCtr="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9501184"/>
        <c:crosses val="autoZero"/>
        <c:auto val="1"/>
        <c:lblAlgn val="ctr"/>
        <c:lblOffset val="100"/>
        <c:tickLblSkip val="1"/>
      </c:catAx>
      <c:valAx>
        <c:axId val="209501184"/>
        <c:scaling>
          <c:orientation val="minMax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9499648"/>
        <c:crosses val="max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80765597534253175"/>
          <c:y val="0.63339085739283185"/>
          <c:w val="0.18316971273086291"/>
          <c:h val="9.9884951881014872E-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spPr>
    <a:ln w="12700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80"/>
      <c:rAngAx val="1"/>
    </c:view3D>
    <c:plotArea>
      <c:layout>
        <c:manualLayout>
          <c:layoutTarget val="inner"/>
          <c:xMode val="edge"/>
          <c:yMode val="edge"/>
          <c:x val="1.6224188790560787E-2"/>
          <c:y val="2.4774774774774896E-2"/>
          <c:w val="0.82074038571265073"/>
          <c:h val="0.8293731408573915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7.4171174255391992E-2"/>
                  <c:y val="-8.3197866395734298E-3"/>
                </c:manualLayout>
              </c:layout>
              <c:showVal val="1"/>
            </c:dLbl>
            <c:dLbl>
              <c:idx val="1"/>
              <c:layout>
                <c:manualLayout>
                  <c:x val="1.3098669869656122E-2"/>
                  <c:y val="1.9011373578302721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">
                  <c:v>Прочие безвозмездные поступления</c:v>
                </c:pt>
                <c:pt idx="2">
                  <c:v>Иные межбюджетные трансферты </c:v>
                </c:pt>
                <c:pt idx="3">
                  <c:v>Дотация на поддержку мер по обеспечению сбалансированности бюджетов</c:v>
                </c:pt>
                <c:pt idx="4">
                  <c:v>Субсидии</c:v>
                </c:pt>
                <c:pt idx="5">
                  <c:v>Субвенции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-1254.4000000000001</c:v>
                </c:pt>
                <c:pt idx="1">
                  <c:v>1780.1</c:v>
                </c:pt>
                <c:pt idx="2">
                  <c:v>10533.3</c:v>
                </c:pt>
                <c:pt idx="3">
                  <c:v>10823.6</c:v>
                </c:pt>
                <c:pt idx="4">
                  <c:v>178331.3</c:v>
                </c:pt>
                <c:pt idx="5">
                  <c:v>961693.2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7.7130206550268199E-2"/>
                  <c:y val="-2.0301202269071419E-2"/>
                </c:manualLayout>
              </c:layout>
              <c:showVal val="1"/>
            </c:dLbl>
            <c:dLbl>
              <c:idx val="1"/>
              <c:layout>
                <c:manualLayout>
                  <c:x val="8.4579481912587066E-3"/>
                  <c:y val="-1.0212937092540852E-2"/>
                </c:manualLayout>
              </c:layout>
              <c:showVal val="1"/>
            </c:dLbl>
            <c:dLbl>
              <c:idx val="2"/>
              <c:layout>
                <c:manualLayout>
                  <c:x val="3.5887253223782492E-3"/>
                  <c:y val="-1.0752899839133061E-2"/>
                </c:manualLayout>
              </c:layout>
              <c:showVal val="1"/>
            </c:dLbl>
            <c:dLbl>
              <c:idx val="3"/>
              <c:layout>
                <c:manualLayout>
                  <c:x val="1.2146296930275058E-2"/>
                  <c:y val="-1.3440860215053913E-2"/>
                </c:manualLayout>
              </c:layout>
              <c:showVal val="1"/>
            </c:dLbl>
            <c:dLbl>
              <c:idx val="4"/>
              <c:layout>
                <c:manualLayout>
                  <c:x val="8.9716991897752681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">
                  <c:v>Прочие безвозмездные поступления</c:v>
                </c:pt>
                <c:pt idx="2">
                  <c:v>Иные межбюджетные трансферты </c:v>
                </c:pt>
                <c:pt idx="3">
                  <c:v>Дотация на поддержку мер по обеспечению сбалансированности бюджетов</c:v>
                </c:pt>
                <c:pt idx="4">
                  <c:v>Субсидии</c:v>
                </c:pt>
                <c:pt idx="5">
                  <c:v>Субвенции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-3108.4</c:v>
                </c:pt>
                <c:pt idx="1">
                  <c:v>3671.2</c:v>
                </c:pt>
                <c:pt idx="2">
                  <c:v>11015</c:v>
                </c:pt>
                <c:pt idx="3">
                  <c:v>56807.6</c:v>
                </c:pt>
                <c:pt idx="4">
                  <c:v>276735.5</c:v>
                </c:pt>
                <c:pt idx="5">
                  <c:v>991384.7</c:v>
                </c:pt>
              </c:numCache>
            </c:numRef>
          </c:val>
        </c:ser>
        <c:shape val="cylinder"/>
        <c:axId val="215841408"/>
        <c:axId val="215863680"/>
        <c:axId val="0"/>
      </c:bar3DChart>
      <c:catAx>
        <c:axId val="215841408"/>
        <c:scaling>
          <c:orientation val="minMax"/>
        </c:scaling>
        <c:axPos val="l"/>
        <c:numFmt formatCode="#,##0.00" sourceLinked="0"/>
        <c:tickLblPos val="nextTo"/>
        <c:txPr>
          <a:bodyPr anchor="ctr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5863680"/>
        <c:crosses val="autoZero"/>
        <c:auto val="1"/>
        <c:lblAlgn val="ctr"/>
        <c:lblOffset val="100"/>
      </c:catAx>
      <c:valAx>
        <c:axId val="215863680"/>
        <c:scaling>
          <c:orientation val="minMax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1584140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2897021567956597"/>
          <c:y val="0.88705269152676658"/>
          <c:w val="0.37357183612917982"/>
          <c:h val="5.5742088842668534E-2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7878536016331428"/>
          <c:y val="3.4430383668794216E-2"/>
          <c:w val="0.77309797340906772"/>
          <c:h val="0.9286030409991892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1 738 289,6 тыс. рублей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5306921094322724E-2"/>
                  <c:y val="-2.19578530944501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121,6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209879170509305E-2"/>
                  <c:y val="3.9240747080528304E-3"/>
                </c:manualLayout>
              </c:layout>
              <c:showVal val="1"/>
            </c:dLbl>
            <c:dLbl>
              <c:idx val="2"/>
              <c:layout>
                <c:manualLayout>
                  <c:x val="1.2554207751058172E-2"/>
                  <c:y val="7.2461866179771104E-3"/>
                </c:manualLayout>
              </c:layout>
              <c:showVal val="1"/>
            </c:dLbl>
            <c:dLbl>
              <c:idx val="3"/>
              <c:layout>
                <c:manualLayout>
                  <c:x val="9.5929393960891354E-3"/>
                  <c:y val="1.2077294685990338E-2"/>
                </c:manualLayout>
              </c:layout>
              <c:showVal val="1"/>
            </c:dLbl>
            <c:dLbl>
              <c:idx val="4"/>
              <c:layout>
                <c:manualLayout>
                  <c:x val="9.3843843843844227E-3"/>
                  <c:y val="4.830917874396135E-3"/>
                </c:manualLayout>
              </c:layout>
              <c:showVal val="1"/>
            </c:dLbl>
            <c:dLbl>
              <c:idx val="7"/>
              <c:layout>
                <c:manualLayout>
                  <c:x val="2.2522522522522542E-2"/>
                  <c:y val="-2.7777777777778043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121.6</c:v>
                </c:pt>
                <c:pt idx="1">
                  <c:v>507.5</c:v>
                </c:pt>
                <c:pt idx="2">
                  <c:v>3785.8</c:v>
                </c:pt>
                <c:pt idx="3">
                  <c:v>8725.5</c:v>
                </c:pt>
                <c:pt idx="4">
                  <c:v>126597.6</c:v>
                </c:pt>
                <c:pt idx="5">
                  <c:v>49296.2</c:v>
                </c:pt>
                <c:pt idx="6">
                  <c:v>100276.8</c:v>
                </c:pt>
                <c:pt idx="7">
                  <c:v>108870.2</c:v>
                </c:pt>
                <c:pt idx="8">
                  <c:v>1340108.4000000004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1 836 483,9 тыс. рублей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</c:spPr>
          <c:dLbls>
            <c:dLbl>
              <c:idx val="0"/>
              <c:layout>
                <c:manualLayout>
                  <c:x val="1.4761296729800659E-2"/>
                  <c:y val="-6.9719274221157687E-3"/>
                </c:manualLayout>
              </c:layout>
              <c:showVal val="1"/>
            </c:dLbl>
            <c:dLbl>
              <c:idx val="1"/>
              <c:layout>
                <c:manualLayout>
                  <c:x val="1.1758293726797688E-2"/>
                  <c:y val="-1.976492068926184E-3"/>
                </c:manualLayout>
              </c:layout>
              <c:showVal val="1"/>
            </c:dLbl>
            <c:dLbl>
              <c:idx val="2"/>
              <c:layout>
                <c:manualLayout>
                  <c:x val="1.29295831264335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4668132699628768E-3"/>
                  <c:y val="4.8307276807790789E-3"/>
                </c:manualLayout>
              </c:layout>
              <c:showVal val="1"/>
            </c:dLbl>
            <c:dLbl>
              <c:idx val="4"/>
              <c:layout>
                <c:manualLayout>
                  <c:x val="1.0010049419498217E-2"/>
                  <c:y val="-4.8309178743961793E-3"/>
                </c:manualLayout>
              </c:layout>
              <c:showVal val="1"/>
            </c:dLbl>
            <c:dLbl>
              <c:idx val="7"/>
              <c:layout>
                <c:manualLayout>
                  <c:x val="1.9519519519519593E-2"/>
                  <c:y val="-1.0990594925634299E-2"/>
                </c:manualLayout>
              </c:layout>
              <c:showVal val="1"/>
            </c:dLbl>
            <c:dLbl>
              <c:idx val="8"/>
              <c:layout>
                <c:manualLayout>
                  <c:x val="1.6516516516516522E-2"/>
                  <c:y val="-1.449275362318841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121.6</c:v>
                </c:pt>
                <c:pt idx="1">
                  <c:v>5023.9000000000005</c:v>
                </c:pt>
                <c:pt idx="2">
                  <c:v>5200.5</c:v>
                </c:pt>
                <c:pt idx="3">
                  <c:v>9383.6</c:v>
                </c:pt>
                <c:pt idx="4">
                  <c:v>126597.6</c:v>
                </c:pt>
                <c:pt idx="5">
                  <c:v>50521.5</c:v>
                </c:pt>
                <c:pt idx="6">
                  <c:v>106267.1</c:v>
                </c:pt>
                <c:pt idx="7">
                  <c:v>116759.4</c:v>
                </c:pt>
                <c:pt idx="8">
                  <c:v>1416608.7</c:v>
                </c:pt>
              </c:numCache>
            </c:numRef>
          </c:val>
        </c:ser>
        <c:shape val="cylinder"/>
        <c:axId val="216035712"/>
        <c:axId val="216037248"/>
        <c:axId val="0"/>
      </c:bar3DChart>
      <c:catAx>
        <c:axId val="21603571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6037248"/>
        <c:crosses val="autoZero"/>
        <c:auto val="1"/>
        <c:lblAlgn val="ctr"/>
        <c:lblOffset val="100"/>
      </c:catAx>
      <c:valAx>
        <c:axId val="216037248"/>
        <c:scaling>
          <c:orientation val="minMax"/>
          <c:max val="1600000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6035712"/>
        <c:crosses val="max"/>
        <c:crossBetween val="between"/>
      </c:valAx>
      <c:spPr>
        <a:solidFill>
          <a:schemeClr val="bg2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1532240902313"/>
          <c:y val="0.44405489184541796"/>
          <c:w val="0.19945875008867134"/>
          <c:h val="0.22970630826319141"/>
        </c:manualLayout>
      </c:layout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7878536016331434"/>
          <c:y val="3.4430383668794216E-2"/>
          <c:w val="0.77309797340906794"/>
          <c:h val="0.92860304099918944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530692109432273E-2"/>
                  <c:y val="-2.19578530944501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115,2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197867158497135E-2"/>
                  <c:y val="1.1463254593176901E-3"/>
                </c:manualLayout>
              </c:layout>
              <c:showVal val="1"/>
            </c:dLbl>
            <c:dLbl>
              <c:idx val="2"/>
              <c:layout>
                <c:manualLayout>
                  <c:x val="1.2554207751058172E-2"/>
                  <c:y val="7.2461866179771104E-3"/>
                </c:manualLayout>
              </c:layout>
              <c:showVal val="1"/>
            </c:dLbl>
            <c:dLbl>
              <c:idx val="3"/>
              <c:layout>
                <c:manualLayout>
                  <c:x val="9.5929393960891441E-3"/>
                  <c:y val="1.2077294685990338E-2"/>
                </c:manualLayout>
              </c:layout>
              <c:showVal val="1"/>
            </c:dLbl>
            <c:dLbl>
              <c:idx val="4"/>
              <c:layout>
                <c:manualLayout>
                  <c:x val="9.3843843843844227E-3"/>
                  <c:y val="4.830917874396135E-3"/>
                </c:manualLayout>
              </c:layout>
              <c:showVal val="1"/>
            </c:dLbl>
            <c:dLbl>
              <c:idx val="7"/>
              <c:layout>
                <c:manualLayout>
                  <c:x val="2.2522522522522542E-2"/>
                  <c:y val="-2.7777777777778065E-3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115.2</c:v>
                </c:pt>
                <c:pt idx="1">
                  <c:v>502.9</c:v>
                </c:pt>
                <c:pt idx="2">
                  <c:v>2882.4</c:v>
                </c:pt>
                <c:pt idx="3">
                  <c:v>9751</c:v>
                </c:pt>
                <c:pt idx="4">
                  <c:v>26725.7</c:v>
                </c:pt>
                <c:pt idx="5">
                  <c:v>45034</c:v>
                </c:pt>
                <c:pt idx="6">
                  <c:v>96736.8</c:v>
                </c:pt>
                <c:pt idx="7">
                  <c:v>116223.4</c:v>
                </c:pt>
                <c:pt idx="8">
                  <c:v>1285475.9000000004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1.4761296729800659E-2"/>
                  <c:y val="-6.9719274221157731E-3"/>
                </c:manualLayout>
              </c:layout>
              <c:showVal val="1"/>
            </c:dLbl>
            <c:dLbl>
              <c:idx val="1"/>
              <c:layout>
                <c:manualLayout>
                  <c:x val="1.1758293726797688E-2"/>
                  <c:y val="-1.9764920689261849E-3"/>
                </c:manualLayout>
              </c:layout>
              <c:showVal val="1"/>
            </c:dLbl>
            <c:dLbl>
              <c:idx val="2"/>
              <c:layout>
                <c:manualLayout>
                  <c:x val="1.292958312643352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4668132699628768E-3"/>
                  <c:y val="4.8307276807790824E-3"/>
                </c:manualLayout>
              </c:layout>
              <c:showVal val="1"/>
            </c:dLbl>
            <c:dLbl>
              <c:idx val="4"/>
              <c:layout>
                <c:manualLayout>
                  <c:x val="1.0010049419498217E-2"/>
                  <c:y val="-4.8309178743961793E-3"/>
                </c:manualLayout>
              </c:layout>
              <c:showVal val="1"/>
            </c:dLbl>
            <c:dLbl>
              <c:idx val="7"/>
              <c:layout>
                <c:manualLayout>
                  <c:x val="1.95195195195196E-2"/>
                  <c:y val="-1.0990594925634299E-2"/>
                </c:manualLayout>
              </c:layout>
              <c:showVal val="1"/>
            </c:dLbl>
            <c:dLbl>
              <c:idx val="8"/>
              <c:layout>
                <c:manualLayout>
                  <c:x val="1.6516516516516522E-2"/>
                  <c:y val="-1.449275362318841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Физическая культура и спорт</c:v>
                </c:pt>
                <c:pt idx="1">
                  <c:v>Обслуживание муниципального долга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Межбюджетные трансферты общего характера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Общегосударственные вопросы</c:v>
                </c:pt>
                <c:pt idx="8">
                  <c:v>Образование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121.6</c:v>
                </c:pt>
                <c:pt idx="1">
                  <c:v>507.5</c:v>
                </c:pt>
                <c:pt idx="2">
                  <c:v>3785.8</c:v>
                </c:pt>
                <c:pt idx="3">
                  <c:v>8725.5</c:v>
                </c:pt>
                <c:pt idx="4">
                  <c:v>126597.6</c:v>
                </c:pt>
                <c:pt idx="5">
                  <c:v>49296.2</c:v>
                </c:pt>
                <c:pt idx="6">
                  <c:v>100276.8</c:v>
                </c:pt>
                <c:pt idx="7">
                  <c:v>108870.2</c:v>
                </c:pt>
                <c:pt idx="8">
                  <c:v>1340108.4000000004</c:v>
                </c:pt>
              </c:numCache>
            </c:numRef>
          </c:val>
        </c:ser>
        <c:shape val="cylinder"/>
        <c:axId val="218729088"/>
        <c:axId val="218976640"/>
        <c:axId val="0"/>
      </c:bar3DChart>
      <c:catAx>
        <c:axId val="2187290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976640"/>
        <c:crosses val="autoZero"/>
        <c:auto val="1"/>
        <c:lblAlgn val="ctr"/>
        <c:lblOffset val="100"/>
      </c:catAx>
      <c:valAx>
        <c:axId val="218976640"/>
        <c:scaling>
          <c:orientation val="minMax"/>
          <c:max val="1600000"/>
        </c:scaling>
        <c:axPos val="t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8729088"/>
        <c:crosses val="max"/>
        <c:crossBetween val="between"/>
      </c:valAx>
      <c:spPr>
        <a:solidFill>
          <a:schemeClr val="bg2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153224090231256"/>
          <c:y val="0.44405489184541808"/>
          <c:w val="0.19945875008867134"/>
          <c:h val="0.22970630826319141"/>
        </c:manualLayout>
      </c:layout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863156811280946"/>
          <c:y val="5.8779715035620544E-2"/>
          <c:w val="0.46580374387163881"/>
          <c:h val="0.732645514898881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"Повышение эффективности бюджетных расходов муниципального образования "Тайшетский район" на 2014 - 2019 годы (финансирование не предусмотрено)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2995154451847365E-2"/>
                  <c:y val="-5.2530878493129485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- 151 153,5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"Организация составления и исполнения бюджета муниципального образования "Тайшетский район", управление муниципальными финансами" на 2015 - 2019 годы</c:v>
                </c:pt>
              </c:strCache>
            </c:strRef>
          </c:tx>
          <c:spPr>
            <a:solidFill>
              <a:srgbClr val="BA1C98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Pt>
            <c:idx val="0"/>
            <c:spPr>
              <a:solidFill>
                <a:srgbClr val="CB0BC2"/>
              </a:solidFill>
              <a:scene3d>
                <a:camera prst="orthographicFront"/>
                <a:lightRig rig="threePt" dir="t"/>
              </a:scene3d>
              <a:sp3d>
                <a:bevelT w="127000"/>
                <a:bevelB w="127000"/>
              </a:sp3d>
            </c:spPr>
          </c:dPt>
          <c:dLbls>
            <c:dLbl>
              <c:idx val="0"/>
              <c:layout>
                <c:manualLayout>
                  <c:x val="6.6033321921717498E-3"/>
                  <c:y val="-5.7297525309336676E-2"/>
                </c:manualLayout>
              </c:layout>
              <c:showVal val="1"/>
            </c:dLbl>
            <c:dLbl>
              <c:idx val="1"/>
              <c:layout>
                <c:manualLayout>
                  <c:x val="-5.6211723534558182E-3"/>
                  <c:y val="-2.405793025871765E-2"/>
                </c:manualLayout>
              </c:layout>
              <c:showVal val="1"/>
            </c:dLbl>
            <c:dLbl>
              <c:idx val="2"/>
              <c:layout>
                <c:manualLayout>
                  <c:x val="-5.9981044036162183E-3"/>
                  <c:y val="-2.162198475190603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- 151 153,5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24555.599999999937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"Финансовая поддержка муниципальных образований Тайшетского района" на 2015 - 2019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5362318840579802E-2"/>
                  <c:y val="-5.333333333333378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- 151 153,5 тыс. рублей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126597.6</c:v>
                </c:pt>
              </c:numCache>
            </c:numRef>
          </c:val>
        </c:ser>
        <c:dLbls>
          <c:showVal val="1"/>
        </c:dLbls>
        <c:shape val="cylinder"/>
        <c:axId val="224000640"/>
        <c:axId val="224289152"/>
        <c:axId val="0"/>
      </c:bar3DChart>
      <c:catAx>
        <c:axId val="22400064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4289152"/>
        <c:crosses val="autoZero"/>
        <c:auto val="1"/>
        <c:lblAlgn val="ctr"/>
        <c:lblOffset val="100"/>
      </c:catAx>
      <c:valAx>
        <c:axId val="2242891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105E-3"/>
              <c:y val="0.24036214223222357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2400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432620164903661"/>
          <c:y val="3.0830245484020823E-2"/>
          <c:w val="0.36460218987778265"/>
          <c:h val="0.96787226596675358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504512593820508"/>
          <c:y val="5.8779715035620544E-2"/>
          <c:w val="0.81717824745591061"/>
          <c:h val="0.440983085447654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"Повышение инвестиционной привлекательности Тайшетского района" на 2014 - 2018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- 114,6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"Поддержка и развитие малого и среднего предпринимательства на территории Тайшетского района" на 2014 - 2018 годы</c:v>
                </c:pt>
              </c:strCache>
            </c:strRef>
          </c:tx>
          <c:spPr>
            <a:solidFill>
              <a:srgbClr val="66FFFF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0467836257309982E-2"/>
                  <c:y val="-3.84615384615384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- 114,6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туризма" на 2016 - 2019 годы </c:v>
                </c:pt>
              </c:strCache>
            </c:strRef>
          </c:tx>
          <c:dLbls>
            <c:dLbl>
              <c:idx val="0"/>
              <c:layout>
                <c:manualLayout>
                  <c:x val="3.3995667710211001E-2"/>
                  <c:y val="-5.03205380577429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Три Подпрограммы - 114,6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"-"_р_._-;_-@_-</c:formatCode>
                <c:ptCount val="1"/>
                <c:pt idx="0">
                  <c:v>5</c:v>
                </c:pt>
              </c:numCache>
            </c:numRef>
          </c:val>
        </c:ser>
        <c:dLbls>
          <c:showVal val="1"/>
        </c:dLbls>
        <c:shape val="cylinder"/>
        <c:axId val="225165312"/>
        <c:axId val="225166848"/>
        <c:axId val="0"/>
      </c:bar3DChart>
      <c:catAx>
        <c:axId val="22516531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166848"/>
        <c:crosses val="autoZero"/>
        <c:auto val="1"/>
        <c:lblAlgn val="ctr"/>
        <c:lblOffset val="100"/>
      </c:catAx>
      <c:valAx>
        <c:axId val="225166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812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516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0400354025514269"/>
          <c:w val="0.8951284707832573"/>
          <c:h val="0.39599645974486097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2015 - 2019 годы</c:v>
                </c:pt>
              </c:strCache>
            </c:strRef>
          </c:tx>
          <c:spPr>
            <a:solidFill>
              <a:srgbClr val="CC99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4.4247787610619494E-3"/>
                  <c:y val="-4.6837460534824474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323265.5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2015 -2019 годы</c:v>
                </c:pt>
              </c:strCache>
            </c:strRef>
          </c:tx>
          <c:spPr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618E-2"/>
                </c:manualLayout>
              </c:layout>
              <c:showVal val="1"/>
            </c:dLbl>
            <c:dLbl>
              <c:idx val="2"/>
              <c:layout>
                <c:manualLayout>
                  <c:x val="1.6224072654635484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820945.5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2015 - 2019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3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46189.599999999999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2015-2019 годы и прочие мероприятия в области образования"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1079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44304.7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523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6443.6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"Развитие и укрепление материально-технической базы образовательных учреждений Тайшетского района" на 2016 - 2019 годы</c:v>
                </c:pt>
              </c:strCache>
            </c:strRef>
          </c:tx>
          <c:dLbls>
            <c:dLbl>
              <c:idx val="0"/>
              <c:layout>
                <c:manualLayout>
                  <c:x val="1.0324483775811209E-2"/>
                  <c:y val="-3.381642512077294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  -  1 265 219,8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24070.9</c:v>
                </c:pt>
              </c:numCache>
            </c:numRef>
          </c:val>
        </c:ser>
        <c:dLbls>
          <c:showVal val="1"/>
        </c:dLbls>
        <c:shape val="cylinder"/>
        <c:axId val="225093504"/>
        <c:axId val="225095040"/>
        <c:axId val="0"/>
      </c:bar3DChart>
      <c:catAx>
        <c:axId val="22509350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5095040"/>
        <c:crosses val="autoZero"/>
        <c:auto val="1"/>
        <c:lblAlgn val="ctr"/>
        <c:lblOffset val="100"/>
      </c:catAx>
      <c:valAx>
        <c:axId val="22509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/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509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249970966018663E-2"/>
          <c:y val="0.5511367872494195"/>
          <c:w val="0.71714758553410962"/>
          <c:h val="0.44886321275058011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1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2015 - 2019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2054.5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2015 - 2019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632E-2"/>
                </c:manualLayout>
              </c:layout>
              <c:showVal val="1"/>
            </c:dLbl>
            <c:dLbl>
              <c:idx val="2"/>
              <c:layout>
                <c:manualLayout>
                  <c:x val="1.6224072654635491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2015 - 2019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321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2015 - 2019 годы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1093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2015 - 2019 годы</c:v>
                </c:pt>
              </c:strCache>
            </c:strRef>
          </c:tx>
          <c:spPr>
            <a:solidFill>
              <a:srgbClr val="66FFFF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523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133308.4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 (финансирование не предусмотрено)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3274336283185841E-2"/>
                  <c:y val="-1.9487139107611604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Подпрограмма "Комплексные меры профилактики злоупотребления наркотическими средствами и психотроптыми веществами" на 2015 - 2018 годы (финансирование  не предусмотрено)</c:v>
                </c:pt>
              </c:strCache>
            </c:strRef>
          </c:tx>
          <c:spPr>
            <a:solidFill>
              <a:srgbClr val="FFCCFF"/>
            </a:solidFill>
          </c:spPr>
          <c:dLbls>
            <c:dLbl>
              <c:idx val="0"/>
              <c:layout>
                <c:manualLayout>
                  <c:x val="2.2123893805309811E-2"/>
                  <c:y val="-2.000000000000001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Семь  Подпрограмм - 135 544,2 тыс. рублей</c:v>
                </c:pt>
              </c:strCache>
            </c:strRef>
          </c:cat>
          <c:val>
            <c:numRef>
              <c:f>Лист1!$H$2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shape val="cylinder"/>
        <c:axId val="207644928"/>
        <c:axId val="207667200"/>
        <c:axId val="0"/>
      </c:bar3DChart>
      <c:catAx>
        <c:axId val="20764492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667200"/>
        <c:crosses val="autoZero"/>
        <c:auto val="1"/>
        <c:lblAlgn val="ctr"/>
        <c:lblOffset val="100"/>
      </c:catAx>
      <c:valAx>
        <c:axId val="2076672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/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7644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497758576638104E-2"/>
          <c:y val="0.52220076942436389"/>
          <c:w val="0.85787900959283159"/>
          <c:h val="0.43834540682414896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1111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областных государственных полномочий по предоставлению мер социальной поддержки населению" на 2017 - 2020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 Подпрограмм - 81 377,4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71150.3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 на 2017 - 2020 годы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635E-2"/>
                </c:manualLayout>
              </c:layout>
              <c:showVal val="1"/>
            </c:dLbl>
            <c:dLbl>
              <c:idx val="2"/>
              <c:layout>
                <c:manualLayout>
                  <c:x val="1.6224072654635494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 Подпрограмм - 81 377,4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9686.4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"Поддержка социально ориентированных некоммерческих организаций" на 2017 - 2020 годы (финансирование не предусмотрено)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335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 Подпрограмм - 81 377,4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"Доступная среда для инвалидов и других маломобильных групп населения" на 2017 - 2020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2.5073746312684421E-2"/>
                  <c:y val="-5.9950422863808805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1096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 Подпрограмм - 81 377,4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540.70000000000005</c:v>
                </c:pt>
              </c:numCache>
            </c:numRef>
          </c:val>
        </c:ser>
        <c:dLbls>
          <c:showVal val="1"/>
        </c:dLbls>
        <c:shape val="cylinder"/>
        <c:axId val="209814656"/>
        <c:axId val="209816192"/>
        <c:axId val="0"/>
      </c:bar3DChart>
      <c:catAx>
        <c:axId val="20981465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9816192"/>
        <c:crosses val="autoZero"/>
        <c:auto val="1"/>
        <c:lblAlgn val="ctr"/>
        <c:lblOffset val="100"/>
      </c:catAx>
      <c:valAx>
        <c:axId val="209816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/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981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497758576638104E-2"/>
          <c:y val="0.5546081219014285"/>
          <c:w val="0.66349847861937883"/>
          <c:h val="0.38023516213699077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5895123415424065"/>
          <c:h val="0.713750497096953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"Обеспечение исполнения полномочий на 2015 - 2019 годы"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7950"/>
              <a:bevelB h="63500"/>
            </a:sp3d>
          </c:spPr>
          <c:dLbls>
            <c:dLbl>
              <c:idx val="0"/>
              <c:layout>
                <c:manualLayout>
                  <c:x val="3.1323584551930989E-2"/>
                  <c:y val="-6.9758978298444421E-2"/>
                </c:manualLayout>
              </c:layout>
              <c:showVal val="1"/>
            </c:dLbl>
            <c:dLbl>
              <c:idx val="1"/>
              <c:layout>
                <c:manualLayout>
                  <c:x val="1.4293525809273861E-3"/>
                  <c:y val="-1.8185135394661333E-2"/>
                </c:manualLayout>
              </c:layout>
              <c:showVal val="1"/>
            </c:dLbl>
            <c:dLbl>
              <c:idx val="2"/>
              <c:layout>
                <c:manualLayout>
                  <c:x val="8.5123734533183344E-3"/>
                  <c:y val="-1.818513539466133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Две Подпрограммы - 63 564,3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62864.1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"Улучшение условий труда"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3.2742000999875016E-2"/>
                  <c:y val="-0.10307758786249265"/>
                </c:manualLayout>
              </c:layout>
              <c:showVal val="1"/>
            </c:dLbl>
            <c:dLbl>
              <c:idx val="1"/>
              <c:layout>
                <c:manualLayout>
                  <c:x val="2.2760436195475572E-2"/>
                  <c:y val="-1.2946994430574219E-2"/>
                </c:manualLayout>
              </c:layout>
              <c:showVal val="1"/>
            </c:dLbl>
            <c:dLbl>
              <c:idx val="2"/>
              <c:layout>
                <c:manualLayout>
                  <c:x val="2.9802524684414456E-2"/>
                  <c:y val="-1.08722232891622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Две Подпрограммы - 63 564,3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700.2</c:v>
                </c:pt>
              </c:numCache>
            </c:numRef>
          </c:val>
        </c:ser>
        <c:dLbls>
          <c:showVal val="1"/>
        </c:dLbls>
        <c:shape val="cylinder"/>
        <c:axId val="211194240"/>
        <c:axId val="211195776"/>
        <c:axId val="0"/>
      </c:bar3DChart>
      <c:catAx>
        <c:axId val="21119424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195776"/>
        <c:crosses val="autoZero"/>
        <c:auto val="1"/>
        <c:lblAlgn val="ctr"/>
        <c:lblOffset val="100"/>
      </c:catAx>
      <c:valAx>
        <c:axId val="211195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20127E-3"/>
              <c:y val="0.24036214223222377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119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06844936462155"/>
          <c:y val="5.9327527240913648E-2"/>
          <c:w val="0.26839232348431691"/>
          <c:h val="0.85104191521514738"/>
        </c:manualLayout>
      </c:layout>
      <c:spPr>
        <a:ln w="9525"/>
      </c:spPr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714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4606590842811315E-2"/>
                  <c:y val="-0.29441500100949086"/>
                </c:manualLayout>
              </c:layout>
              <c:showVal val="1"/>
            </c:dLbl>
            <c:dLbl>
              <c:idx val="1"/>
              <c:layout>
                <c:manualLayout>
                  <c:x val="1.7999416739574219E-2"/>
                  <c:y val="-0.28809660811629317"/>
                </c:manualLayout>
              </c:layout>
              <c:showVal val="1"/>
            </c:dLbl>
            <c:dLbl>
              <c:idx val="2"/>
              <c:layout>
                <c:manualLayout>
                  <c:x val="2.0082239720035002E-2"/>
                  <c:y val="-0.42020240258429237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2017"/>
                </c:manualLayout>
              </c:layout>
              <c:showVal val="1"/>
            </c:dLbl>
            <c:dLbl>
              <c:idx val="4"/>
              <c:layout>
                <c:manualLayout>
                  <c:x val="2.6414967359850009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Лист1!$B$13:$D$13</c:f>
              <c:strCache>
                <c:ptCount val="3"/>
                <c:pt idx="0">
                  <c:v>Факт 2016 г.   </c:v>
                </c:pt>
                <c:pt idx="1">
                  <c:v>План 2017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Лист1!$B$14:$D$14</c:f>
              <c:numCache>
                <c:formatCode>#,##0.0</c:formatCode>
                <c:ptCount val="3"/>
                <c:pt idx="0">
                  <c:v>27081</c:v>
                </c:pt>
                <c:pt idx="1">
                  <c:v>27105</c:v>
                </c:pt>
                <c:pt idx="2">
                  <c:v>29567</c:v>
                </c:pt>
              </c:numCache>
            </c:numRef>
          </c:val>
        </c:ser>
        <c:shape val="box"/>
        <c:axId val="220164096"/>
        <c:axId val="220197248"/>
        <c:axId val="0"/>
      </c:bar3DChart>
      <c:catAx>
        <c:axId val="22016409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0197248"/>
        <c:crosses val="autoZero"/>
        <c:auto val="1"/>
        <c:lblAlgn val="ctr"/>
        <c:lblOffset val="100"/>
      </c:catAx>
      <c:valAx>
        <c:axId val="220197248"/>
        <c:scaling>
          <c:orientation val="minMax"/>
        </c:scaling>
        <c:delete val="1"/>
        <c:axPos val="l"/>
        <c:numFmt formatCode="#,##0.0" sourceLinked="1"/>
        <c:tickLblPos val="none"/>
        <c:crossAx val="220164096"/>
        <c:crosses val="autoZero"/>
        <c:crossBetween val="between"/>
      </c:valAx>
    </c:plotArea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6658107953897265E-2"/>
          <c:y val="5.8779715035620544E-2"/>
          <c:w val="0.50423633458861117"/>
          <c:h val="0.613317585301835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"Совершенствование системы учета и содержание объектов муниципальной собственности муниципального образования "Тайшетский район"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016432728517643E-2"/>
                  <c:y val="-6.4932332677165389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- 10 669,6 тыс. рублей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1759.8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"Исполнение полномочий в области жилищных отношений" (финансирование не предусмотрено)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0226520597968825E-2"/>
                  <c:y val="-7.6146653543307088E-2"/>
                </c:manualLayout>
              </c:layout>
              <c:showVal val="1"/>
            </c:dLbl>
            <c:dLbl>
              <c:idx val="1"/>
              <c:layout>
                <c:manualLayout>
                  <c:x val="5.0401242948079784E-3"/>
                  <c:y val="-3.3148810944086532E-2"/>
                </c:manualLayout>
              </c:layout>
              <c:showVal val="1"/>
            </c:dLbl>
            <c:dLbl>
              <c:idx val="2"/>
              <c:layout>
                <c:manualLayout>
                  <c:x val="1.3929447677735941E-2"/>
                  <c:y val="-6.8072324292797123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- 10 669,6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"Исполнение полномочий в области земельных отношений"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2978432043820928E-3"/>
                  <c:y val="-6.676140091863562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03030303030303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- 10 669,6 тыс. рублей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549.9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муниципальной программы "Повышение эффективности управления муниципальным имуществом муниципального образования "Тайшетский район" на 2016 - 2018 годы"</c:v>
                </c:pt>
              </c:strCache>
            </c:strRef>
          </c:tx>
          <c:spPr>
            <a:solidFill>
              <a:srgbClr val="FFCCFF"/>
            </a:solidFill>
          </c:spPr>
          <c:dPt>
            <c:idx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w="127000"/>
                <a:bevelB w="127000"/>
              </a:sp3d>
            </c:spPr>
          </c:dPt>
          <c:dLbls>
            <c:dLbl>
              <c:idx val="0"/>
              <c:layout>
                <c:manualLayout>
                  <c:x val="1.3043478260869691E-2"/>
                  <c:y val="-7.27677985564309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Четыре Подпрограммы - 10 669,6 тыс. рублей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8359.9</c:v>
                </c:pt>
              </c:numCache>
            </c:numRef>
          </c:val>
        </c:ser>
        <c:dLbls>
          <c:showVal val="1"/>
        </c:dLbls>
        <c:shape val="cylinder"/>
        <c:axId val="217919872"/>
        <c:axId val="217921408"/>
        <c:axId val="0"/>
      </c:bar3DChart>
      <c:catAx>
        <c:axId val="21791987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7921408"/>
        <c:crosses val="autoZero"/>
        <c:auto val="1"/>
        <c:lblAlgn val="ctr"/>
        <c:lblOffset val="100"/>
      </c:catAx>
      <c:valAx>
        <c:axId val="217921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6.3633458861120599E-3"/>
              <c:y val="0.23372440944881895"/>
            </c:manualLayout>
          </c:layout>
        </c:title>
        <c:numFmt formatCode="#,##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791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408182129408103"/>
          <c:y val="3.1301263123359777E-2"/>
          <c:w val="0.41722252653200981"/>
          <c:h val="0.90614747375328164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737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2.5135920509936412E-2"/>
                  <c:y val="-0.26032450489143438"/>
                </c:manualLayout>
              </c:layout>
              <c:showVal val="1"/>
            </c:dLbl>
            <c:dLbl>
              <c:idx val="1"/>
              <c:layout>
                <c:manualLayout>
                  <c:x val="2.1273278340207612E-2"/>
                  <c:y val="-0.32145907897876713"/>
                </c:manualLayout>
              </c:layout>
              <c:showVal val="1"/>
            </c:dLbl>
            <c:dLbl>
              <c:idx val="2"/>
              <c:layout>
                <c:manualLayout>
                  <c:x val="1.710598675165604E-2"/>
                  <c:y val="-0.42738904795991911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2034"/>
                </c:manualLayout>
              </c:layout>
              <c:showVal val="1"/>
            </c:dLbl>
            <c:dLbl>
              <c:idx val="4"/>
              <c:layout>
                <c:manualLayout>
                  <c:x val="2.641496735985002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Лист1!$B$13:$D$13</c:f>
              <c:strCache>
                <c:ptCount val="3"/>
                <c:pt idx="0">
                  <c:v>Факт 2016 г.  </c:v>
                </c:pt>
                <c:pt idx="1">
                  <c:v>План 2017 г.</c:v>
                </c:pt>
                <c:pt idx="2">
                  <c:v>Факт 2017г.</c:v>
                </c:pt>
              </c:strCache>
            </c:strRef>
          </c:cat>
          <c:val>
            <c:numRef>
              <c:f>Лист1!$B$14:$D$14</c:f>
              <c:numCache>
                <c:formatCode>#,##0.0</c:formatCode>
                <c:ptCount val="3"/>
                <c:pt idx="0">
                  <c:v>7460.1</c:v>
                </c:pt>
                <c:pt idx="1">
                  <c:v>7436</c:v>
                </c:pt>
                <c:pt idx="2">
                  <c:v>8102.8</c:v>
                </c:pt>
              </c:numCache>
            </c:numRef>
          </c:val>
        </c:ser>
        <c:shape val="box"/>
        <c:axId val="220635520"/>
        <c:axId val="221407488"/>
        <c:axId val="0"/>
      </c:bar3DChart>
      <c:catAx>
        <c:axId val="22063552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221407488"/>
        <c:crosses val="autoZero"/>
        <c:auto val="1"/>
        <c:lblAlgn val="ctr"/>
        <c:lblOffset val="100"/>
      </c:catAx>
      <c:valAx>
        <c:axId val="221407488"/>
        <c:scaling>
          <c:orientation val="minMax"/>
        </c:scaling>
        <c:delete val="1"/>
        <c:axPos val="l"/>
        <c:numFmt formatCode="#,##0.0" sourceLinked="1"/>
        <c:tickLblPos val="none"/>
        <c:crossAx val="220635520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9123E-3"/>
          <c:y val="4.6296296296297014E-3"/>
          <c:w val="0.97696106736658839"/>
          <c:h val="0.83805555555556599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3.1593759113444156E-2"/>
                  <c:y val="-0.43421634795650582"/>
                </c:manualLayout>
              </c:layout>
              <c:showVal val="1"/>
            </c:dLbl>
            <c:dLbl>
              <c:idx val="1"/>
              <c:layout>
                <c:manualLayout>
                  <c:x val="3.1594342373870099E-2"/>
                  <c:y val="-0.23395997375328084"/>
                </c:manualLayout>
              </c:layout>
              <c:showVal val="1"/>
            </c:dLbl>
            <c:dLbl>
              <c:idx val="2"/>
              <c:layout>
                <c:manualLayout>
                  <c:x val="2.6691746864975399E-2"/>
                  <c:y val="-0.29312523434570681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09,1</a:t>
                    </a:r>
                    <a:endParaRPr lang="en-US" sz="9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3392825896762903E-2"/>
                  <c:y val="-0.26705493709837996"/>
                </c:manualLayout>
              </c:layout>
              <c:showVal val="1"/>
            </c:dLbl>
            <c:dLbl>
              <c:idx val="4"/>
              <c:layout>
                <c:manualLayout>
                  <c:x val="1.033508311461068E-2"/>
                  <c:y val="-0.26017377138203035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Лист1!$B$5:$D$5</c:f>
              <c:strCache>
                <c:ptCount val="3"/>
                <c:pt idx="0">
                  <c:v>Факт 2016 г. </c:v>
                </c:pt>
                <c:pt idx="1">
                  <c:v>План 2017 г.</c:v>
                </c:pt>
                <c:pt idx="2">
                  <c:v>Факт 2017 г.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120.9</c:v>
                </c:pt>
                <c:pt idx="1">
                  <c:v>104.5</c:v>
                </c:pt>
                <c:pt idx="2">
                  <c:v>109.1</c:v>
                </c:pt>
              </c:numCache>
            </c:numRef>
          </c:val>
        </c:ser>
        <c:dLbls>
          <c:showVal val="1"/>
        </c:dLbls>
        <c:gapWidth val="152"/>
        <c:gapDepth val="197"/>
        <c:shape val="box"/>
        <c:axId val="222698112"/>
        <c:axId val="222697344"/>
        <c:axId val="0"/>
      </c:bar3DChart>
      <c:catAx>
        <c:axId val="2226981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697344"/>
        <c:crosses val="autoZero"/>
        <c:auto val="1"/>
        <c:lblAlgn val="ctr"/>
        <c:lblOffset val="100"/>
      </c:catAx>
      <c:valAx>
        <c:axId val="222697344"/>
        <c:scaling>
          <c:orientation val="minMax"/>
        </c:scaling>
        <c:delete val="1"/>
        <c:axPos val="l"/>
        <c:numFmt formatCode="General" sourceLinked="1"/>
        <c:tickLblPos val="none"/>
        <c:crossAx val="22269811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619980314960641"/>
          <c:y val="0.20063287401574767"/>
          <c:w val="0.56780118110235756"/>
          <c:h val="0.55339296259842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2016г.</c:v>
                </c:pt>
              </c:strCache>
            </c:strRef>
          </c:tx>
          <c:spPr>
            <a:solidFill>
              <a:srgbClr val="CCCC00"/>
            </a:solidFill>
            <a:scene3d>
              <a:camera prst="orthographicFront"/>
              <a:lightRig rig="threePt" dir="t"/>
            </a:scene3d>
            <a:sp3d>
              <a:bevelT w="88900"/>
            </a:sp3d>
          </c:spPr>
          <c:dPt>
            <c:idx val="0"/>
            <c:spPr>
              <a:gradFill flip="none" rotWithShape="1">
                <a:gsLst>
                  <a:gs pos="0">
                    <a:srgbClr val="CCCC00">
                      <a:shade val="30000"/>
                      <a:satMod val="115000"/>
                    </a:srgbClr>
                  </a:gs>
                  <a:gs pos="50000">
                    <a:srgbClr val="CCCC00">
                      <a:shade val="67500"/>
                      <a:satMod val="115000"/>
                    </a:srgbClr>
                  </a:gs>
                  <a:gs pos="100000">
                    <a:srgbClr val="CC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CCC00">
                      <a:shade val="30000"/>
                      <a:satMod val="115000"/>
                    </a:srgbClr>
                  </a:gs>
                  <a:gs pos="50000">
                    <a:srgbClr val="CCCC00">
                      <a:shade val="67500"/>
                      <a:satMod val="115000"/>
                    </a:srgbClr>
                  </a:gs>
                  <a:gs pos="100000">
                    <a:srgbClr val="CC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88900"/>
              </a:sp3d>
            </c:spPr>
          </c:dPt>
          <c:dLbls>
            <c:dLbl>
              <c:idx val="0"/>
              <c:layout>
                <c:manualLayout>
                  <c:x val="2.083333333333358E-3"/>
                  <c:y val="0.29948252952756327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4.1666666666666683E-3"/>
                  <c:y val="0.20312499999999989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бюджеты Иркутской области</c:v>
                </c:pt>
                <c:pt idx="1">
                  <c:v>местный бюджет Тайшетского района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10500.4</c:v>
                </c:pt>
                <c:pt idx="1">
                  <c:v>8725.1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2017г.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82550"/>
            </a:sp3d>
          </c:spPr>
          <c:dLbls>
            <c:dLbl>
              <c:idx val="0"/>
              <c:layout>
                <c:manualLayout>
                  <c:x val="4.1666666666666683E-3"/>
                  <c:y val="0.2406250000000000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78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бюджеты Иркутской области</c:v>
                </c:pt>
                <c:pt idx="1">
                  <c:v>местный бюджет Тайшетского района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11545.8</c:v>
                </c:pt>
                <c:pt idx="1">
                  <c:v>9696</c:v>
                </c:pt>
              </c:numCache>
            </c:numRef>
          </c:val>
        </c:ser>
        <c:axId val="114931200"/>
        <c:axId val="114932736"/>
      </c:barChart>
      <c:catAx>
        <c:axId val="114931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4932736"/>
        <c:crosses val="autoZero"/>
        <c:auto val="1"/>
        <c:lblAlgn val="ctr"/>
        <c:lblOffset val="100"/>
      </c:catAx>
      <c:valAx>
        <c:axId val="1149327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49312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2464993438321257"/>
          <c:y val="0.26117962598425615"/>
          <c:w val="0.26285006561679786"/>
          <c:h val="0.4151407480314960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66FF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18.100000000000001</c:v>
                </c:pt>
                <c:pt idx="1">
                  <c:v>1340.7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1"/>
              <c:layout>
                <c:manualLayout>
                  <c:x val="-1.5151515151515271E-3"/>
                  <c:y val="2.08333333333334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1.5</c:v>
                </c:pt>
                <c:pt idx="1">
                  <c:v>114.7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-1.1930326879845964E-7"/>
                  <c:y val="2.083333333333341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1.5</c:v>
                </c:pt>
                <c:pt idx="1">
                  <c:v>112.4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3.9264256740634697E-2"/>
                  <c:y val="-0.1111114476075106"/>
                </c:manualLayout>
              </c:layout>
              <c:showVal val="1"/>
            </c:dLbl>
            <c:dLbl>
              <c:idx val="1"/>
              <c:layout>
                <c:manualLayout>
                  <c:x val="2.1690527320448582E-3"/>
                  <c:y val="-0.10416666666666734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0.60000000000000064</c:v>
                </c:pt>
                <c:pt idx="1">
                  <c:v>4.2</c:v>
                </c:pt>
              </c:numCache>
            </c:numRef>
          </c:val>
        </c:ser>
        <c:overlap val="100"/>
        <c:axId val="164615680"/>
        <c:axId val="164617216"/>
      </c:barChart>
      <c:catAx>
        <c:axId val="16461568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4617216"/>
        <c:crosses val="autoZero"/>
        <c:auto val="1"/>
        <c:lblAlgn val="ctr"/>
        <c:lblOffset val="100"/>
      </c:catAx>
      <c:valAx>
        <c:axId val="164617216"/>
        <c:scaling>
          <c:orientation val="minMax"/>
        </c:scaling>
        <c:axPos val="b"/>
        <c:majorGridlines/>
        <c:numFmt formatCode="0%" sourceLinked="1"/>
        <c:tickLblPos val="none"/>
        <c:crossAx val="164615680"/>
        <c:crosses val="autoZero"/>
        <c:crossBetween val="between"/>
      </c:valAx>
      <c:spPr>
        <a:ln>
          <a:noFill/>
        </a:ln>
      </c:spPr>
    </c:plotArea>
    <c:legend>
      <c:legendPos val="b"/>
      <c:layout/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CCCC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General">
                  <c:v>1.2</c:v>
                </c:pt>
                <c:pt idx="1">
                  <c:v>85.6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1"/>
              <c:layout>
                <c:manualLayout>
                  <c:x val="-1.5151515151515275E-3"/>
                  <c:y val="2.083333333333341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379.5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spPr>
            <a:solidFill>
              <a:srgbClr val="CC9900"/>
            </a:solidFill>
          </c:spPr>
          <c:dLbls>
            <c:dLbl>
              <c:idx val="1"/>
              <c:layout>
                <c:manualLayout>
                  <c:x val="-1.193032687984597E-7"/>
                  <c:y val="2.0833333333333412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3.8</c:v>
                </c:pt>
                <c:pt idx="1">
                  <c:v>282.2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333399"/>
            </a:solidFill>
          </c:spPr>
          <c:dLbls>
            <c:dLbl>
              <c:idx val="0"/>
              <c:layout>
                <c:manualLayout>
                  <c:x val="9.9010975900740567E-3"/>
                  <c:y val="-0.11111165791776025"/>
                </c:manualLayout>
              </c:layout>
              <c:showVal val="1"/>
            </c:dLbl>
            <c:dLbl>
              <c:idx val="1"/>
              <c:layout>
                <c:manualLayout>
                  <c:x val="2.1690527320448582E-3"/>
                  <c:y val="-0.10416666666666739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на душу населения </c:v>
                </c:pt>
                <c:pt idx="1">
                  <c:v>Общая сумма расходов, млн.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0.1</c:v>
                </c:pt>
                <c:pt idx="1">
                  <c:v>7.2</c:v>
                </c:pt>
              </c:numCache>
            </c:numRef>
          </c:val>
        </c:ser>
        <c:overlap val="100"/>
        <c:axId val="167991552"/>
        <c:axId val="168022016"/>
      </c:barChart>
      <c:catAx>
        <c:axId val="16799155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8022016"/>
        <c:crosses val="autoZero"/>
        <c:auto val="1"/>
        <c:lblAlgn val="ctr"/>
        <c:lblOffset val="100"/>
      </c:catAx>
      <c:valAx>
        <c:axId val="168022016"/>
        <c:scaling>
          <c:orientation val="minMax"/>
        </c:scaling>
        <c:axPos val="b"/>
        <c:majorGridlines/>
        <c:numFmt formatCode="0%" sourceLinked="1"/>
        <c:tickLblPos val="none"/>
        <c:crossAx val="167991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3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7878536016331423"/>
          <c:y val="3.4430383668794216E-2"/>
          <c:w val="0.77309797340906738"/>
          <c:h val="0.71444957967210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802469135802595E-2"/>
                  <c:y val="-7.0267636999921433E-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711553005026914E-2"/>
                  <c:y val="-2.989226145118959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5493827160494269E-2"/>
                  <c:y val="5.072444748754233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3.3950617283950615E-2"/>
                  <c:y val="5.3140096618357446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4.1666666666666664E-2"/>
                  <c:y val="5.5555555555555643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(Факт)                            1 589 090,6 тыс. руб.</c:v>
                </c:pt>
                <c:pt idx="1">
                  <c:v>2017 год (Факт)                             1 821 819,1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427183.5</c:v>
                </c:pt>
                <c:pt idx="1">
                  <c:v>485313.7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layout>
                <c:manualLayout>
                  <c:x val="1.9800258018595245E-2"/>
                  <c:y val="4.9986241639150004E-2"/>
                </c:manualLayout>
              </c:layout>
              <c:showVal val="1"/>
            </c:dLbl>
            <c:dLbl>
              <c:idx val="1"/>
              <c:layout>
                <c:manualLayout>
                  <c:x val="2.5449975532719629E-2"/>
                  <c:y val="7.9993014986030453E-2"/>
                </c:manualLayout>
              </c:layout>
              <c:showVal val="1"/>
            </c:dLbl>
            <c:dLbl>
              <c:idx val="2"/>
              <c:layout>
                <c:manualLayout>
                  <c:x val="-2.1604938271605308E-2"/>
                  <c:y val="-0.24396135265700775"/>
                </c:manualLayout>
              </c:layout>
              <c:showVal val="1"/>
            </c:dLbl>
            <c:dLbl>
              <c:idx val="3"/>
              <c:layout>
                <c:manualLayout>
                  <c:x val="-2.0061728395061731E-2"/>
                  <c:y val="-0.23429970710183187"/>
                </c:manualLayout>
              </c:layout>
              <c:showVal val="1"/>
            </c:dLbl>
            <c:dLbl>
              <c:idx val="4"/>
              <c:layout>
                <c:manualLayout>
                  <c:x val="-1.8518518518518583E-2"/>
                  <c:y val="-0.22222222222222221"/>
                </c:manualLayout>
              </c:layout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 (Факт)                            1 589 090,6 тыс. руб.</c:v>
                </c:pt>
                <c:pt idx="1">
                  <c:v>2017 год (Факт)                             1 821 819,1 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1161907.1000000001</c:v>
                </c:pt>
                <c:pt idx="1">
                  <c:v>1336505.7</c:v>
                </c:pt>
              </c:numCache>
            </c:numRef>
          </c:val>
        </c:ser>
        <c:shape val="cylinder"/>
        <c:axId val="182186752"/>
        <c:axId val="182188288"/>
        <c:axId val="0"/>
      </c:bar3DChart>
      <c:catAx>
        <c:axId val="182186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188288"/>
        <c:crosses val="autoZero"/>
        <c:auto val="1"/>
        <c:lblAlgn val="ctr"/>
        <c:lblOffset val="100"/>
      </c:catAx>
      <c:valAx>
        <c:axId val="182188288"/>
        <c:scaling>
          <c:orientation val="minMax"/>
          <c:max val="2000000"/>
          <c:min val="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2186752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566242587732089"/>
          <c:y val="0.86345478873963821"/>
          <c:w val="0.73072142023914965"/>
          <c:h val="0.1365452112603572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noFill/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8838129324743688"/>
          <c:y val="3.4430383668794216E-2"/>
          <c:w val="0.77433166308756862"/>
          <c:h val="0.71444957967210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0802469135802602E-2"/>
                  <c:y val="-7.0267636999921477E-3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7031496062992126E-2"/>
                  <c:y val="-2.720408940817884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5493827160494283E-2"/>
                  <c:y val="5.072444748754233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3.3950617283950615E-2"/>
                  <c:y val="5.3140096618357446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4.1666666666666664E-2"/>
                  <c:y val="5.5555555555555643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(План)                            1 878 899,0 тыс. руб.</c:v>
                </c:pt>
                <c:pt idx="1">
                  <c:v>2017 год (Факт)                              1 821 819,4 тыс. руб.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482621.5</c:v>
                </c:pt>
                <c:pt idx="1">
                  <c:v>485313.7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</c:spPr>
          <c:dLbls>
            <c:dLbl>
              <c:idx val="0"/>
              <c:layout>
                <c:manualLayout>
                  <c:x val="4.0324504891434123E-3"/>
                  <c:y val="6.6115273897214416E-2"/>
                </c:manualLayout>
              </c:layout>
              <c:showVal val="1"/>
            </c:dLbl>
            <c:dLbl>
              <c:idx val="1"/>
              <c:layout>
                <c:manualLayout>
                  <c:x val="2.8274874731567645E-2"/>
                  <c:y val="6.386419439505546E-2"/>
                </c:manualLayout>
              </c:layout>
              <c:showVal val="1"/>
            </c:dLbl>
            <c:dLbl>
              <c:idx val="2"/>
              <c:layout>
                <c:manualLayout>
                  <c:x val="-2.1604938271605322E-2"/>
                  <c:y val="-0.24396135265700786"/>
                </c:manualLayout>
              </c:layout>
              <c:showVal val="1"/>
            </c:dLbl>
            <c:dLbl>
              <c:idx val="3"/>
              <c:layout>
                <c:manualLayout>
                  <c:x val="-2.0061728395061731E-2"/>
                  <c:y val="-0.23429970710183196"/>
                </c:manualLayout>
              </c:layout>
              <c:showVal val="1"/>
            </c:dLbl>
            <c:dLbl>
              <c:idx val="4"/>
              <c:layout>
                <c:manualLayout>
                  <c:x val="-1.8518518518518583E-2"/>
                  <c:y val="-0.22222222222222221"/>
                </c:manualLayout>
              </c:layout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(План)                            1 878 899,0 тыс. руб.</c:v>
                </c:pt>
                <c:pt idx="1">
                  <c:v>2017 год (Факт)                              1 821 819,4 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1396277.4</c:v>
                </c:pt>
                <c:pt idx="1">
                  <c:v>1336505.7</c:v>
                </c:pt>
              </c:numCache>
            </c:numRef>
          </c:val>
        </c:ser>
        <c:shape val="cylinder"/>
        <c:axId val="206464128"/>
        <c:axId val="206465664"/>
        <c:axId val="0"/>
      </c:bar3DChart>
      <c:catAx>
        <c:axId val="206464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465664"/>
        <c:crosses val="autoZero"/>
        <c:auto val="1"/>
        <c:lblAlgn val="ctr"/>
        <c:lblOffset val="100"/>
      </c:catAx>
      <c:valAx>
        <c:axId val="206465664"/>
        <c:scaling>
          <c:orientation val="minMax"/>
          <c:max val="2000000"/>
          <c:min val="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6464128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1566242587732089"/>
          <c:y val="0.86345478873963799"/>
          <c:w val="0.73072142023914999"/>
          <c:h val="0.1365452112603572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0.5098</cdr:x>
      <cdr:y>0.28125</cdr:y>
    </cdr:from>
    <cdr:to>
      <cdr:x>0.62745</cdr:x>
      <cdr:y>0.35625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3962401" y="1143000"/>
          <a:ext cx="914400" cy="3048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0.5008</cdr:x>
      <cdr:y>0.20349</cdr:y>
    </cdr:from>
    <cdr:to>
      <cdr:x>0.61401</cdr:x>
      <cdr:y>0.2981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rot="20556283">
          <a:off x="3892386" y="826994"/>
          <a:ext cx="879983" cy="38448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31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/>
              </a:solidFill>
            </a:rPr>
            <a:t>+970,9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2.15137E-7</cdr:x>
      <cdr:y>0.21739</cdr:y>
    </cdr:from>
    <cdr:to>
      <cdr:x>0.04918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6155" y="1563192"/>
          <a:ext cx="1300911" cy="228599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0.49292</cdr:x>
      <cdr:y>0.63043</cdr:y>
    </cdr:from>
    <cdr:to>
      <cdr:x>0.64905</cdr:x>
      <cdr:y>0.69394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 rot="20993532">
          <a:off x="2216086" y="2978401"/>
          <a:ext cx="701903" cy="300068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+58 130,2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0.4763</cdr:x>
      <cdr:y>0.36695</cdr:y>
    </cdr:from>
    <cdr:to>
      <cdr:x>0.66199</cdr:x>
      <cdr:y>0.43329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 rot="20993532">
          <a:off x="2141331" y="1733620"/>
          <a:ext cx="834856" cy="313417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+174 598,6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2.08307E-7</cdr:x>
      <cdr:y>0.21739</cdr:y>
    </cdr:from>
    <cdr:to>
      <cdr:x>0.03175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2290" y="1493065"/>
          <a:ext cx="1216981" cy="1524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0.48891</cdr:x>
      <cdr:y>0.62663</cdr:y>
    </cdr:from>
    <cdr:to>
      <cdr:x>0.65639</cdr:x>
      <cdr:y>0.69519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 rot="20993532">
          <a:off x="2049037" y="2960460"/>
          <a:ext cx="701895" cy="323905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+2 692,2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0.46979</cdr:x>
      <cdr:y>0.20674</cdr:y>
    </cdr:from>
    <cdr:to>
      <cdr:x>0.65961</cdr:x>
      <cdr:y>0.28706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 rot="1019305">
          <a:off x="1968902" y="976728"/>
          <a:ext cx="795540" cy="379464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771,7</a:t>
          </a:r>
          <a:endParaRPr lang="ru-RU" sz="1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0.49091</cdr:x>
      <cdr:y>0.16129</cdr:y>
    </cdr:from>
    <cdr:to>
      <cdr:x>0.67273</cdr:x>
      <cdr:y>0.20968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2057400" y="762000"/>
          <a:ext cx="761999" cy="2286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0.49091</cdr:x>
      <cdr:y>0.58065</cdr:y>
    </cdr:from>
    <cdr:to>
      <cdr:x>0.65455</cdr:x>
      <cdr:y>0.6129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V="1">
          <a:off x="2057401" y="2743200"/>
          <a:ext cx="6858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0.86726</cdr:x>
      <cdr:y>0.08065</cdr:y>
    </cdr:from>
    <cdr:to>
      <cdr:x>0.99115</cdr:x>
      <cdr:y>0.14516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467600" y="381023"/>
          <a:ext cx="1066800" cy="30477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+33 818,5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0.53982</cdr:x>
      <cdr:y>0.17742</cdr:y>
    </cdr:from>
    <cdr:to>
      <cdr:x>0.64602</cdr:x>
      <cdr:y>0.24194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4648200" y="838200"/>
          <a:ext cx="914430" cy="304818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+17 932,7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0.49558</cdr:x>
      <cdr:y>0.29032</cdr:y>
    </cdr:from>
    <cdr:to>
      <cdr:x>0.59292</cdr:x>
      <cdr:y>0.35484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267200" y="1371600"/>
          <a:ext cx="8382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- 2 353,2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0.38095</cdr:y>
    </cdr:from>
    <cdr:to>
      <cdr:x>0.57522</cdr:x>
      <cdr:y>0.44444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4191000" y="18288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+5 548,2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0.47619</cdr:y>
    </cdr:from>
    <cdr:to>
      <cdr:x>0.56637</cdr:x>
      <cdr:y>0.53968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4191000" y="2286000"/>
          <a:ext cx="6858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- 109,8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0.53097</cdr:x>
      <cdr:y>0.57143</cdr:y>
    </cdr:from>
    <cdr:to>
      <cdr:x>0.62832</cdr:x>
      <cdr:y>0.63492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4572000" y="2743200"/>
          <a:ext cx="8382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+3 992,5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0.77778</cdr:y>
    </cdr:from>
    <cdr:to>
      <cdr:x>0.57522</cdr:x>
      <cdr:y>0.84127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4191000" y="37338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- 1 964,7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0.48673</cdr:x>
      <cdr:y>0.68254</cdr:y>
    </cdr:from>
    <cdr:to>
      <cdr:x>0.57522</cdr:x>
      <cdr:y>0.74603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4191000" y="3276600"/>
          <a:ext cx="7620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+1 323,5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0.47788</cdr:x>
      <cdr:y>0.88889</cdr:y>
    </cdr:from>
    <cdr:to>
      <cdr:x>0.54867</cdr:x>
      <cdr:y>0.95238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114800" y="4267200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FF0000"/>
              </a:solidFill>
            </a:rPr>
            <a:t>- 57,5</a:t>
          </a:r>
          <a:endParaRPr lang="ru-RU" sz="1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0.70642</cdr:x>
      <cdr:y>0.26667</cdr:y>
    </cdr:from>
    <cdr:to>
      <cdr:x>1</cdr:x>
      <cdr:y>0.55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6082700" y="1259856"/>
          <a:ext cx="2527900" cy="13385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</a:rPr>
            <a:t>Поступление налоговых и неналоговых доходов в 2017 году 485 313,7 тыс. рублей или  </a:t>
          </a:r>
          <a:r>
            <a:rPr lang="ru-RU" sz="1200" b="1" dirty="0" smtClean="0">
              <a:solidFill>
                <a:srgbClr val="00B050"/>
              </a:solidFill>
            </a:rPr>
            <a:t>+ 58 130,2 </a:t>
          </a:r>
          <a:r>
            <a:rPr lang="ru-RU" sz="1200" b="1" dirty="0" smtClean="0">
              <a:solidFill>
                <a:srgbClr val="7030A0"/>
              </a:solidFill>
            </a:rPr>
            <a:t>тыс. рублей (+13,6%) к уровню  2016 года (427 183,5 тыс. рублей)</a:t>
          </a:r>
          <a:endParaRPr lang="ru-RU" sz="1200" b="1" dirty="0">
            <a:solidFill>
              <a:srgbClr val="7030A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0.72893</cdr:x>
      <cdr:y>0.24194</cdr:y>
    </cdr:from>
    <cdr:to>
      <cdr:x>1</cdr:x>
      <cdr:y>0.54839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387636" y="1143001"/>
          <a:ext cx="2375364" cy="144779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0A22E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7030A0"/>
              </a:solidFill>
            </a:rPr>
            <a:t>Поступление безвозмездных поступлений в 2017 году           1 336 505,7 тыс. рублей или   </a:t>
          </a:r>
          <a:r>
            <a:rPr lang="ru-RU" sz="1200" b="1" dirty="0" smtClean="0">
              <a:solidFill>
                <a:srgbClr val="00B050"/>
              </a:solidFill>
            </a:rPr>
            <a:t>+ 174 598,6 </a:t>
          </a:r>
          <a:r>
            <a:rPr lang="ru-RU" sz="1200" b="1" dirty="0" smtClean="0">
              <a:solidFill>
                <a:srgbClr val="7030A0"/>
              </a:solidFill>
            </a:rPr>
            <a:t>тыс. рублей (+15,0%) к уровню  2016 года       1 161 907,1 тыс. рублей</a:t>
          </a:r>
          <a:endParaRPr lang="ru-RU" sz="12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0.92241</cdr:x>
      <cdr:y>0.11667</cdr:y>
    </cdr:from>
    <cdr:to>
      <cdr:x>1</cdr:x>
      <cdr:y>0.18333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293976" y="533400"/>
          <a:ext cx="697624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+29691,5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0.47826</cdr:x>
      <cdr:y>0.78333</cdr:y>
    </cdr:from>
    <cdr:to>
      <cdr:x>0.55652</cdr:x>
      <cdr:y>0.85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00323" y="3581400"/>
          <a:ext cx="703682" cy="3047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+1 854,0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0.47826</cdr:x>
      <cdr:y>0.65</cdr:y>
    </cdr:from>
    <cdr:to>
      <cdr:x>0.56522</cdr:x>
      <cdr:y>0.71667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00323" y="2971800"/>
          <a:ext cx="781909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+1 891,9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0.48696</cdr:x>
      <cdr:y>0.51667</cdr:y>
    </cdr:from>
    <cdr:to>
      <cdr:x>0.57391</cdr:x>
      <cdr:y>0.58333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378550" y="2362200"/>
          <a:ext cx="781819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+ 481,7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0.49153</cdr:x>
      <cdr:y>0.36667</cdr:y>
    </cdr:from>
    <cdr:to>
      <cdr:x>0.58261</cdr:x>
      <cdr:y>0.43333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419600" y="1676415"/>
          <a:ext cx="818996" cy="30477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+ 45 984,0</a:t>
          </a:r>
          <a:endParaRPr lang="ru-RU" sz="10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0.60169</cdr:x>
      <cdr:y>0.23333</cdr:y>
    </cdr:from>
    <cdr:to>
      <cdr:x>0.71186</cdr:x>
      <cdr:y>0.3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410200" y="1066785"/>
          <a:ext cx="990600" cy="30481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Franklin Gothic Book"/>
            </a:defRPr>
          </a:lvl1pPr>
          <a:lvl2pPr marL="457200" indent="0">
            <a:defRPr sz="1100">
              <a:solidFill>
                <a:sysClr val="window" lastClr="FFFFFF"/>
              </a:solidFill>
              <a:latin typeface="Franklin Gothic Book"/>
            </a:defRPr>
          </a:lvl2pPr>
          <a:lvl3pPr marL="914400" indent="0">
            <a:defRPr sz="1100">
              <a:solidFill>
                <a:sysClr val="window" lastClr="FFFFFF"/>
              </a:solidFill>
              <a:latin typeface="Franklin Gothic Book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Franklin Gothic Book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Franklin Gothic Book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Franklin Gothic Book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Franklin Gothic Book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Franklin Gothic Book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r>
            <a:rPr lang="ru-RU" sz="1000" b="1" dirty="0" smtClean="0">
              <a:solidFill>
                <a:srgbClr val="00B050"/>
              </a:solidFill>
            </a:rPr>
            <a:t>+ 98 404,2</a:t>
          </a:r>
          <a:endParaRPr lang="ru-RU" sz="1000" b="1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21.05.2018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5/21/2018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fin31@gf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820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71800"/>
            <a:ext cx="4038600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муниципального образования «Тайшетский район»             2017 год: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исполнения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447800" y="152400"/>
            <a:ext cx="6172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Calibri" pitchFamily="34" charset="0"/>
              </a:rPr>
              <a:t> ФИНАНСОВОЕ УПРАВЛЕНИЕ АДМИНИСТРАЦИИ ТАЙШЕТСКОГО РАЙОНА</a:t>
            </a:r>
            <a:endParaRPr lang="en-US" sz="11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657600" y="62484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Путеводитель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по бюджету</a:t>
            </a:r>
            <a:endParaRPr lang="en-US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2050" name="Picture 2" descr="C:\Users\finupr\Desktop\b7d5a70759587df9008c089334cd4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781800" cy="2209800"/>
          </a:xfrm>
          <a:prstGeom prst="rect">
            <a:avLst/>
          </a:prstGeom>
          <a:noFill/>
        </p:spPr>
      </p:pic>
      <p:pic>
        <p:nvPicPr>
          <p:cNvPr id="3" name="Picture 2" descr="C:\Users\finupr\Desktop\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286125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7800"/>
            <a:ext cx="7488832" cy="3785652"/>
          </a:xfrm>
          <a:prstGeom prst="rect">
            <a:avLst/>
          </a:prstGeom>
          <a:solidFill>
            <a:srgbClr val="DDF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бюджета муниципального образования «Тайшетский район»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итоги исполнения районного бюджета)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47800" y="152400"/>
            <a:ext cx="6172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Calibri" pitchFamily="34" charset="0"/>
              </a:rPr>
              <a:t> ФИНАНСОВОЕ УПРАВЛЕНИЕ АДМИНИСТРАЦИИ ТАЙШЕТСКОГО РАЙОНА</a:t>
            </a:r>
            <a:endParaRPr lang="en-US" sz="11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1447800"/>
            <a:ext cx="78486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В условиях роста расходных обязательств районного бюджета над собственными доходными источниками и значительно степени зависимости от финансовой помощи из областного бюджета основными задачами бюджетной политики в 2017 году являлись: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сохранение и развитие доходного потенциала бюджета;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-совершенствование бюджетного планирования и эффективного использования средств бюджета;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повышение прозрачности и открытости бюджетного процесса.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Итогами мероприятий, проводимых в целях достижения поставленных задач, стали: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рост налоговых и неналоговых поступлений в районный бюджет составил 58 130,2 тыс. рублей относительно 2016 года и 2 692,2 тыс. рублей к плановым показателям 2017 года (13,6 процентов и 0,6 процентов соответственно);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исполнение районного бюджета 2017 года  с профицитом;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снижение отношения муниципального долга к объему полученных  налоговых и неналоговых доходов, по итогам 2017 года  оно составило  14,4% (в 2016 году – 1,1%).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Районный бюджет  по итогам 2017 года исполнен по доходам в сумме 1 821 819,4 тыс. рублей, по расходам в сумме 1 738 289,6 тыс. рублей , с превышением доходов над расходами (профицит бюджета) в сумме 83 529,8 тыс. рублей.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Муниципальный долг  по состоянию на 1 января 2018 года составил 11 122,0 тыс. рублей.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696200" cy="685800"/>
          </a:xfrm>
          <a:solidFill>
            <a:srgbClr val="ECF1E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600" b="0" i="1" dirty="0">
                <a:solidFill>
                  <a:prstClr val="black"/>
                </a:solidFill>
                <a:latin typeface="Calibri" pitchFamily="34" charset="0"/>
              </a:rPr>
              <a:t>Результаты бюджетной политики муниципального образования «Тайшетский район», достигнутые в 2017 году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1800" dirty="0" smtClean="0">
                <a:effectLst/>
              </a:rPr>
              <a:t>Бюджет муниципального образования «Тайшетский район»                                                                             итоги  исполнения  районного  бюджета  за 2017 год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09801"/>
          <a:ext cx="8305800" cy="3200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86000"/>
                <a:gridCol w="1219200"/>
                <a:gridCol w="1295400"/>
                <a:gridCol w="1219200"/>
                <a:gridCol w="1143000"/>
                <a:gridCol w="1143000"/>
              </a:tblGrid>
              <a:tr h="6792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2017 года (%)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2017/2016 (%)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1 589 090,6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1 878 899,0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1 821 819,4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неналоговые доходы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427 183,5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482 621,5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485 313,7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113,6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1 161 907,1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1 396 277,4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1 336 505,7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1 583 447,2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1 836 483,9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1 738 289,6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7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ДЕФИЦИТ(-) /ПРОФИЦИТ(+)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5 643,4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42 415,1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83 529,8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1 480,1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7526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4400" y="1295400"/>
            <a:ext cx="7696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tIns="0" anchor="ctr" anchorCtr="1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Основные параметры исполнения районного бюджета за 2016 - 2017 годы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495800" y="1828800"/>
          <a:ext cx="449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524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629400" y="4572000"/>
            <a:ext cx="8382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4495800" y="1143000"/>
            <a:ext cx="449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доходной части бюджета</a:t>
            </a:r>
            <a:endParaRPr kumimoji="0" lang="ru-RU" sz="1600" b="0" i="1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2016 – 2017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2400" y="1143000"/>
            <a:ext cx="419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CB0BC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доходной части бюджета</a:t>
            </a:r>
            <a:endParaRPr kumimoji="0" lang="ru-RU" sz="1600" b="0" i="1" u="none" strike="noStrike" kern="1200" cap="none" spc="0" normalizeH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Содержимое 5"/>
          <p:cNvGraphicFramePr>
            <a:graphicFrameLocks/>
          </p:cNvGraphicFramePr>
          <p:nvPr/>
        </p:nvGraphicFramePr>
        <p:xfrm>
          <a:off x="152400" y="1828800"/>
          <a:ext cx="4191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6629400" y="3352800"/>
            <a:ext cx="8382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53340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t" anchorCtr="0">
            <a:noAutofit/>
          </a:bodyPr>
          <a:lstStyle/>
          <a:p>
            <a:pPr algn="ctr"/>
            <a:r>
              <a:rPr lang="ru-RU" sz="1600" i="1" dirty="0" smtClean="0">
                <a:effectLst/>
              </a:rPr>
              <a:t>Структура исполнения бюджета по основным источникам налоговых и  неналоговых доходов за 2017 год</a:t>
            </a:r>
            <a:endParaRPr lang="ru-RU" sz="1600" i="1" dirty="0">
              <a:effectLst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143000"/>
                <a:gridCol w="990600"/>
                <a:gridCol w="990600"/>
                <a:gridCol w="9906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 год (план)</a:t>
                      </a:r>
                      <a:endParaRPr lang="ru-RU" sz="1200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Отклонение , +/- (тыс. рублей)</a:t>
                      </a:r>
                      <a:endParaRPr lang="ru-RU" sz="1200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 сумме доходов (%)</a:t>
                      </a:r>
                      <a:endParaRPr lang="ru-RU" sz="1200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доходы, из них</a:t>
                      </a:r>
                      <a:endParaRPr lang="ru-RU" sz="1200" b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482 621,5</a:t>
                      </a:r>
                      <a:endParaRPr lang="ru-RU" sz="1200" b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485 313,7</a:t>
                      </a:r>
                      <a:endParaRPr lang="ru-RU" sz="1200" b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100,6</a:t>
                      </a:r>
                      <a:endParaRPr lang="ru-RU" sz="1200" b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2 692,2</a:t>
                      </a:r>
                      <a:endParaRPr lang="ru-RU" sz="1200" b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Налог на доходы физических лиц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344 667,5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342 142,0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99,3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-2 525,5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70,5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Налоги на совокупный доход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59 698,9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60 278,6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101,0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579,7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12,4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Государственная пошлина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8 716,3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9 541,8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109,5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825,5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2,0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 от использования имущества, находящегося в муниципальной собственности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11 721,7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14 037,8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119,8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2 316,1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2,9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Плата</a:t>
                      </a:r>
                      <a:r>
                        <a:rPr lang="ru-RU" sz="1200" i="1" baseline="0" dirty="0" smtClean="0"/>
                        <a:t> за негативное воздействие на окружающую среду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1 473,0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1 300,5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88,3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-172,5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0,3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 от оказания платных услуг и компенсации затрат государства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47 188,9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48 231,6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102,2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1 042,7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9,9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 от продажи материальных и нематериальных активов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4 479,8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4 732,9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105,7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253,1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1,0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Штрафы,</a:t>
                      </a:r>
                      <a:r>
                        <a:rPr lang="ru-RU" sz="1200" i="1" baseline="0" dirty="0" smtClean="0"/>
                        <a:t> санкции, возмещение ущерба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4 625,4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4 992,6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107,9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367,2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1,0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Прочие неналоговые</a:t>
                      </a:r>
                      <a:r>
                        <a:rPr lang="ru-RU" sz="1200" i="1" baseline="0" dirty="0" smtClean="0"/>
                        <a:t> доходы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50,0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55,9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111,7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5,9</a:t>
                      </a:r>
                      <a:endParaRPr lang="ru-RU" sz="1200" i="1" dirty="0"/>
                    </a:p>
                  </a:txBody>
                  <a:tcPr marL="86628" marR="86628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 marL="86628" marR="86628"/>
                </a:tc>
              </a:tr>
            </a:tbl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91400" y="12192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381000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anchor="t" anchorCtr="0">
            <a:normAutofit/>
          </a:bodyPr>
          <a:lstStyle/>
          <a:p>
            <a:pPr algn="ctr"/>
            <a:r>
              <a:rPr lang="ru-RU" sz="1600" i="1" dirty="0" smtClean="0">
                <a:effectLst/>
              </a:rPr>
              <a:t>Поступление налоговых и неналоговых доходов   в 2016 – 2017 годах</a:t>
            </a:r>
            <a:endParaRPr lang="ru-RU" sz="1600" i="1" dirty="0">
              <a:effectLst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2954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4800" y="6248400"/>
            <a:ext cx="8534399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 структуре налоговых и неналоговых доходов за 2017 год наибольший удельный вес приходится на: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налог на доходы физических лиц  - 70,5% ( в 2016 году – 72,2%); налоги на совокупный доход – 12,4% (в 2016 году – 9,9%; доходы</a:t>
            </a:r>
            <a:r>
              <a:rPr kumimoji="0" lang="ru-RU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 от оказания  платных услуг и компенсации затрат государства – 9,9% (в 2016 году – 10,4%).</a:t>
            </a:r>
            <a:endParaRPr kumimoji="0" lang="ru-RU" sz="17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7848600" cy="457200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anchor="t" anchorCtr="0">
            <a:normAutofit/>
          </a:bodyPr>
          <a:lstStyle/>
          <a:p>
            <a:pPr algn="ctr"/>
            <a:r>
              <a:rPr lang="ru-RU" sz="1600" i="1" dirty="0" smtClean="0">
                <a:effectLst/>
              </a:rPr>
              <a:t>Структура исполнения бюджета по безвозмездным поступлениям   за 2017 год</a:t>
            </a:r>
            <a:endParaRPr lang="ru-RU" sz="1600" i="1" dirty="0">
              <a:effectLst/>
            </a:endParaRPr>
          </a:p>
        </p:txBody>
      </p:sp>
      <p:graphicFrame>
        <p:nvGraphicFramePr>
          <p:cNvPr id="6" name="Содержимое 7"/>
          <p:cNvGraphicFramePr>
            <a:graphicFrameLocks/>
          </p:cNvGraphicFramePr>
          <p:nvPr/>
        </p:nvGraphicFramePr>
        <p:xfrm>
          <a:off x="304800" y="1554163"/>
          <a:ext cx="8686800" cy="426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447800"/>
                <a:gridCol w="1219200"/>
                <a:gridCol w="1066800"/>
                <a:gridCol w="1219200"/>
                <a:gridCol w="990600"/>
              </a:tblGrid>
              <a:tr h="7657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Отклонение , +/- (тыс. рублей)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 вес в сумме доходов (%)</a:t>
                      </a:r>
                      <a:endParaRPr lang="ru-RU" sz="1200" dirty="0"/>
                    </a:p>
                  </a:txBody>
                  <a:tcPr/>
                </a:tc>
              </a:tr>
              <a:tr h="42543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 всего, в том числе: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1 396 277,4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1 336 505,7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95,7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- 59 771,7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425436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Безвозмездные поступления</a:t>
                      </a:r>
                      <a:r>
                        <a:rPr lang="ru-RU" sz="1200" i="1" baseline="0" dirty="0" smtClean="0"/>
                        <a:t> из других бюджетов бюджетной системы РФ, из них: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1 395 722,6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1 335 942,9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95,7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- 59</a:t>
                      </a:r>
                      <a:r>
                        <a:rPr lang="ru-RU" sz="1200" i="1" baseline="0" dirty="0" smtClean="0"/>
                        <a:t> 779,7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99,9</a:t>
                      </a:r>
                      <a:endParaRPr lang="ru-RU" sz="1200" i="1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дотации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56 807,6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56 807,6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4,3</a:t>
                      </a:r>
                      <a:endParaRPr lang="ru-RU" sz="1200" i="1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субсидии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330 693,0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276 735,5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83,7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- 53 957,5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20,7</a:t>
                      </a:r>
                      <a:endParaRPr lang="ru-RU" sz="1200" i="1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субвенции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997 161,7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991 384,7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99,4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- 5 777,0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74,1</a:t>
                      </a:r>
                      <a:endParaRPr lang="ru-RU" sz="1200" i="1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Иные межбюджетные трансферты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11 060,3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11 015,0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99,6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-45,3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0,8</a:t>
                      </a:r>
                      <a:endParaRPr lang="ru-RU" sz="1200" i="1" dirty="0"/>
                    </a:p>
                  </a:txBody>
                  <a:tcPr/>
                </a:tc>
              </a:tr>
              <a:tr h="316312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Прочие</a:t>
                      </a:r>
                      <a:r>
                        <a:rPr lang="ru-RU" sz="1200" i="1" baseline="0" dirty="0" smtClean="0"/>
                        <a:t> безвозмездные поступления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3 663,3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3 671,2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100,2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7,9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0,3</a:t>
                      </a:r>
                      <a:endParaRPr lang="ru-RU" sz="1200" i="1" dirty="0"/>
                    </a:p>
                  </a:txBody>
                  <a:tcPr/>
                </a:tc>
              </a:tr>
              <a:tr h="59561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Возврат остатков субсидий, субвенций и иных межбюджетных трансфертов, имеющих целевое назначение прошлых лет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- 3 108,4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- 3 108,4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100,0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0,0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/>
                        <a:t>-0,2</a:t>
                      </a:r>
                      <a:endParaRPr lang="ru-RU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1430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96200" cy="381000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i="1" dirty="0" smtClean="0">
                <a:effectLst/>
              </a:rPr>
              <a:t>Безвозмездные поступления в 2016 – 2017 годах</a:t>
            </a:r>
            <a:endParaRPr lang="ru-RU" sz="1600" i="1" dirty="0">
              <a:effectLst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52400" y="160020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90600" y="2286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304800" y="6248400"/>
            <a:ext cx="8686800" cy="457200"/>
          </a:xfrm>
          <a:prstGeom prst="rect">
            <a:avLst/>
          </a:prstGeom>
          <a:solidFill>
            <a:schemeClr val="bg1"/>
          </a:solidFill>
        </p:spPr>
        <p:txBody>
          <a:bodyPr vert="horz" anchor="t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Наибольший удельный вес в структуре безвозмездных поступлений </a:t>
            </a:r>
            <a:r>
              <a:rPr kumimoji="0" lang="ru-RU" sz="1600" b="0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приходится на : субвенции (исполнение передаваемых полномочий субъекта) -74,1 % (в 2016 году – 82,8%), субсидии – 20,7% (в 2016 году – 15,3%), дотации – 4,3% (в 2016 году – 0,9%)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2192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t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219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0600" y="6858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бюджета по расходам (функциональная структура) в 2017 году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t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57200" y="16002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219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90600" y="685800"/>
            <a:ext cx="7696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бюджета за 2016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 годы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2133600"/>
            <a:ext cx="762000" cy="2996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+ 54 632,5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2514600"/>
            <a:ext cx="685800" cy="30480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FF0000"/>
                </a:solidFill>
              </a:rPr>
              <a:t>-7 353,2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7800" y="3048000"/>
            <a:ext cx="762000" cy="3048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+ 3 540,0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05400" y="3505200"/>
            <a:ext cx="762000" cy="2285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+ 4 262,2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3886200"/>
            <a:ext cx="838200" cy="3047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+ 154 348,8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5400" y="4419600"/>
            <a:ext cx="609600" cy="3047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FF0000"/>
                </a:solidFill>
              </a:rPr>
              <a:t>-1 025,5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4876800"/>
            <a:ext cx="533400" cy="3047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+ 903,4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9200" y="5334000"/>
            <a:ext cx="457200" cy="3047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+4,6</a:t>
            </a:r>
            <a:endParaRPr lang="ru-RU" sz="10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29200" y="5715000"/>
            <a:ext cx="457200" cy="3047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solidFill>
                  <a:srgbClr val="00B050"/>
                </a:solidFill>
              </a:rPr>
              <a:t>+ 6,4</a:t>
            </a:r>
            <a:endParaRPr lang="ru-RU" sz="1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1026" name="Picture 2" descr="C:\Users\finupr\Desktop\943061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810000" cy="2514600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47800" y="304800"/>
            <a:ext cx="6172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Calibri" pitchFamily="34" charset="0"/>
              </a:rPr>
              <a:t> ФИНАНСОВОЕ УПРАВЛЕНИЕ АДМИНИСТРАЦИИ ТАЙШЕТСКОГО РАЙОНА</a:t>
            </a:r>
            <a:endParaRPr lang="en-US" sz="11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2000" y="3581400"/>
            <a:ext cx="4648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Представленная брошюра подготовлена в рамках мероприятий, направленных на повышение уровня открытости и понятности бюджетных данных.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Бюджет – это основа устойчивого развития нашего района, а прозрачность расходования бюджетных средств – один из ключевых приоритетов работы органов местного самоуправления Тайшетского района (муниципалитета).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В  представленной брошюре  подведены итоги исполнения бюджета муниципального образования «Тайшетский район» за 2017 г.</a:t>
            </a:r>
            <a:endParaRPr lang="en-US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Picture 2" descr="C:\Documents and Settings\finupr\Рабочий стол\к отчету мэра за 2013 г\karta_rajon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10200" y="914400"/>
            <a:ext cx="3276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304800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Исполнение расходной части районного бюджета в 2017 году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598" y="1523998"/>
          <a:ext cx="7315202" cy="2456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33854"/>
                <a:gridCol w="1210834"/>
                <a:gridCol w="1306286"/>
                <a:gridCol w="1393371"/>
                <a:gridCol w="870857"/>
              </a:tblGrid>
              <a:tr h="713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Расходы, всего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1 836 483,9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1 738 289,6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Муниципальные программы*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1 806 357,6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1 713 682,8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Непрограммные мероприятия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30 126,3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24 606,8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191000"/>
            <a:ext cx="79248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825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- система мероприятий, взаимоувязанных по задачам, срокам осуществления, исполнителям, ресурсам и обеспечивает наиболее эффективное достижение цели и решения задач социально – экономического развития муниципального образования «Тайшетский район» 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71800" y="4953000"/>
            <a:ext cx="5562600" cy="990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wrap="square" lIns="0" tIns="7200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2017 году  </a:t>
            </a:r>
            <a:r>
              <a:rPr lang="ru-RU" sz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действовали 10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муниципальных программ, представляющих 98,6 % расходов бюджета,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из них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 муниципальной программы  «Развитие сельского хозяйства и регулирования рынков сельскохозяйственной продукции, сырья и продовольствия» на 2014-2017 годы и на период до 2020 года» в 2017 году  не предусмотрено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1430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Admin\Рабочий стол\3802ba4e127696d2e5d67dc1025ac0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4843463"/>
            <a:ext cx="2057399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77200" cy="609600"/>
          </a:xfrm>
          <a:solidFill>
            <a:schemeClr val="bg1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1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муниципального образования «Тайшетский  район»  «Молодым семьям – доступное жилье» на 2014 – 2019 годы</a:t>
            </a:r>
            <a:endParaRPr lang="ru-RU" sz="1600" cap="all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Заголовок 1"/>
          <p:cNvSpPr txBox="1">
            <a:spLocks noGrp="1"/>
          </p:cNvSpPr>
          <p:nvPr>
            <p:ph idx="1"/>
          </p:nvPr>
        </p:nvSpPr>
        <p:spPr>
          <a:xfrm>
            <a:off x="152400" y="3505200"/>
            <a:ext cx="419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«Молодым семьям – доступное жилье»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0" y="1219200"/>
            <a:ext cx="3276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Palatino Linotype" pitchFamily="18" charset="0"/>
              </a:rPr>
              <a:t>Цель программы – создание механизма муниципальной поддержки молодых семей в решении жилищной проблемы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19400" y="2286000"/>
            <a:ext cx="35814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предлагается решение основной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Предоставление молодым семьям социальных выплат на приобретение жилого помещения или строительство индивидуального жилого дома.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048000" y="41910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одержимое 17"/>
          <p:cNvGraphicFramePr>
            <a:graphicFrameLocks/>
          </p:cNvGraphicFramePr>
          <p:nvPr/>
        </p:nvGraphicFramePr>
        <p:xfrm>
          <a:off x="152400" y="4571999"/>
          <a:ext cx="4191000" cy="1981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71600"/>
                <a:gridCol w="838200"/>
                <a:gridCol w="838200"/>
                <a:gridCol w="1143000"/>
              </a:tblGrid>
              <a:tr h="31697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292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5 928,1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5 907,8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b="1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1 726,8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1 715,9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1 549,4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1 539,9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/>
                </a:tc>
              </a:tr>
              <a:tr h="41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2 652,0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572000" y="4648200"/>
            <a:ext cx="4267200" cy="4571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«Молодым семьям – доступное жилье»</a:t>
            </a: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572000" y="5257800"/>
            <a:ext cx="42672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счет государственной поддержки в 201</a:t>
            </a: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году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молодых семей улучшили свои жилищные условия.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молодая семья получила дополнительную социальную выплату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 рождении (усыновлении) ребенка.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8400" y="1143000"/>
            <a:ext cx="259080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Управление культуры, спорта и молодежной политики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Picture 2" descr="C:\Documents and Settings\Admin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62200"/>
            <a:ext cx="1905000" cy="2057400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82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209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4572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«Управление муниципальными финансами в муниципальном образовании «Тайшетский район» на 2014 – 2019 годы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143000"/>
            <a:ext cx="5638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обеспечение сбалансированности и устойчивости бюджета муниципального образования «Тайшетский район» в среднесрочной перспективе, эффективное управление муниципальными финансами 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2362200"/>
            <a:ext cx="65532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бюджетных расходов муниципального образования «Тайшетский район»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управления муниципальными финансами;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устойчивости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муниципальных образований, находящихся на территории Тайшетского района.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3074" name="Picture 2" descr="C:\Users\finupr\Desktop\buget-no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057400"/>
            <a:ext cx="2133600" cy="1524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743200" y="3810000"/>
            <a:ext cx="61722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17"/>
          <p:cNvGraphicFramePr>
            <a:graphicFrameLocks/>
          </p:cNvGraphicFramePr>
          <p:nvPr/>
        </p:nvGraphicFramePr>
        <p:xfrm>
          <a:off x="2743200" y="4952999"/>
          <a:ext cx="6248400" cy="1535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30480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Исполнение, %</a:t>
                      </a:r>
                      <a:endParaRPr lang="ru-RU" sz="1400" dirty="0"/>
                    </a:p>
                  </a:txBody>
                  <a:tcPr/>
                </a:tc>
              </a:tr>
              <a:tr h="401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156 534,8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151 153,5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96,6</a:t>
                      </a:r>
                      <a:endParaRPr lang="ru-RU" sz="1200" b="1" dirty="0"/>
                    </a:p>
                  </a:txBody>
                  <a:tcPr/>
                </a:tc>
              </a:tr>
              <a:tr h="4013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148 825,8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143 535,4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96,5</a:t>
                      </a:r>
                      <a:endParaRPr lang="ru-RU" sz="1200" dirty="0"/>
                    </a:p>
                  </a:txBody>
                  <a:tcPr/>
                </a:tc>
              </a:tr>
              <a:tr h="4277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Бюджеты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7 709,0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7 617,8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7543800" y="46482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8400" y="1143000"/>
            <a:ext cx="25908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Финансовое управление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Picture 2" descr="C:\Documents and Settings\Admin\Рабочий стол\3025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1828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95400" y="152400"/>
            <a:ext cx="7620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66800" y="838200"/>
          <a:ext cx="792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8600" y="3733800"/>
            <a:ext cx="88392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04800" y="4387540"/>
          <a:ext cx="8686800" cy="18758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2600"/>
                <a:gridCol w="762000"/>
                <a:gridCol w="990600"/>
                <a:gridCol w="609600"/>
                <a:gridCol w="762000"/>
              </a:tblGrid>
              <a:tr h="4419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(факт)</a:t>
                      </a:r>
                      <a:endParaRPr lang="ru-RU" sz="1200" dirty="0"/>
                    </a:p>
                  </a:txBody>
                  <a:tcPr/>
                </a:tc>
              </a:tr>
              <a:tr h="353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 налоговых и неналоговых доходов районного бюджета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53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просроченной кредиторской задолженности по оплате труда (включая начисления на оплату труда) муниципальных учреждений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</a:tr>
              <a:tr h="333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районного бюджета программно-целевым методом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93,5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98,4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611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просроченной задолженности по долговым обязательствам муниципального района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62 546,7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7 168,0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3000" y="228600"/>
            <a:ext cx="7924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latin typeface="+mj-lt"/>
              </a:rPr>
              <a:t>«Управление муниципальными финансами в муниципальном образовании «Тайшетский район»</a:t>
            </a:r>
            <a:r>
              <a:rPr kumimoji="0" lang="ru-RU" sz="120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066800"/>
            <a:ext cx="60960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проведены мероприятия по увеличению доходной базы бюджета муниципального образования «Тайшетский район»  в соответствии утвержденным комплексным планом мероприятий по увеличению доходной базы бюджета. В 2017 г. в районный бюджет дополнительно получено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13,3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млн. рублей.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124200"/>
            <a:ext cx="3124200" cy="3581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организации бюджетного процесса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осуществлено 6  уточнений районного бюджета в течение 2017 года,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составлен проект  решения  о районном бюджете на 2018 год и на плановый период 2019 и 2020 годов, составлена годовая бюджетная отчетность по исполнению бюджета муниципального образования «Тайшетский район» за 2016 год, осуществлен внутренний муниципальный финансовый контроль в соответствии с утвержденным планом контрольных мероприятий на 2017 год проведено 15 проверок, в том числе 6 проверок в сфере закупок.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повышения прозрачности и открытости бюджетного процесса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муниципальном образовании «Тайшетский район» на официальном сайте Администрации Тайшетского района в разделе «Муниципальные финансы» размещена информация, освещающая основные вопросы по составлению и исполнению бюджета.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1981200"/>
            <a:ext cx="609600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2520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Полномочия  по формированию и исполнению бюджетов поселений исполнены в полном объеме в соответствии с заключенными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соглашениями с муниципальными образованиями о передаче осуществления части полномочий за счет переданных межбюджетных трансфертов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7 617,8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657600" y="5410200"/>
            <a:ext cx="5257800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 2017 году принятые долговые обязательства по возврату бюджетных кредитов исполнены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70 008,4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 муниципального долга снижен в 7 раз и к концу 2017 года составил 2,3 % (11 122,0 тыс. рублей) от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объема доходов бюджета без учета объема безвозмездных поступлений и (или) поступлений налоговых доходов по дополнительным нормативам отчислений;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5000" y="3200400"/>
            <a:ext cx="3124200" cy="198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муниципальным образованиям района предоставлены межбюджетные трансферты в форме: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дотации на выравнивание бюджетной обеспеченности  поселений из районного фонда финансовой поддержки поселений в сумме  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96 316,2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Дотаций на поддержку мер по обеспечению сбалансированности бюджетов поселений в сумме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30 281,4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4098" name="Picture 2" descr="C:\Documents and Settings\Admin\Рабочий стол\1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90600"/>
            <a:ext cx="2209800" cy="21336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t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4572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Муниципальная программа «Стимулирование экономической активности»                   на 2015– 2018 годы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990600"/>
            <a:ext cx="4191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Цель программы – развитие экономического потенциала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1752600"/>
            <a:ext cx="43434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инвестиционной привлекательности Тайшетского района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благоприятных условий для развития субъектов малого и среднего предпринимательства на территории Тайшетского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Формирование конкурентности туристского продукта и рациональное использования туристских ресурсов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0" y="1600200"/>
            <a:ext cx="4419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«стимулирование экономической активности»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077200" y="21336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одержимое 17"/>
          <p:cNvGraphicFramePr>
            <a:graphicFrameLocks/>
          </p:cNvGraphicFramePr>
          <p:nvPr/>
        </p:nvGraphicFramePr>
        <p:xfrm>
          <a:off x="4648200" y="2362200"/>
          <a:ext cx="43434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1475"/>
                <a:gridCol w="868680"/>
                <a:gridCol w="868680"/>
                <a:gridCol w="1184565"/>
              </a:tblGrid>
              <a:tr h="28135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114,6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</a:tr>
              <a:tr h="3165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52400" y="3429000"/>
            <a:ext cx="8839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«стимулирование экономической активности»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2438400" y="3810000"/>
          <a:ext cx="6324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867400" y="914400"/>
            <a:ext cx="2971800" cy="609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Администрация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122" name="Picture 2" descr="C:\Documents and Settings\Admin\Рабочий стол\bigstock-businessman-with-financial-sym-46914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0574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304800"/>
            <a:ext cx="7391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реализация муниципальной программы «стимулирование экономической активности»            за 2017 год</a:t>
            </a:r>
            <a:endParaRPr lang="ru-RU" sz="1200" cap="all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2" descr="http://www.727373-info.ru/files/1/800/3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828800" cy="2438400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0" y="990601"/>
          <a:ext cx="8763000" cy="2133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  <a:gridCol w="533400"/>
                <a:gridCol w="685800"/>
                <a:gridCol w="685800"/>
                <a:gridCol w="762000"/>
              </a:tblGrid>
              <a:tr h="46453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(факт)</a:t>
                      </a:r>
                      <a:endParaRPr lang="ru-RU" sz="1200" dirty="0"/>
                    </a:p>
                  </a:txBody>
                  <a:tcPr/>
                </a:tc>
              </a:tr>
              <a:tr h="371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в основной капитал из всех источников в расчете на одного жителя Тайшетского района;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47,8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83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 в расчете на 10 тысяч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217,9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219,8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224,3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533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Величина налоговых поступлений по специальным режимам налогообложения от субъектов малого и среднего предпринимательства  в районный бюджет;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44 564,0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44 219,5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61 093,0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79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разработанных и внедренных туристических продуктов (маршруты, программы).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3276600"/>
            <a:ext cx="2895600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Подготовлен на русском и английском языках Инвестиционный паспорт Тайшетского района – комплексный информационный бюллетень, рассчитанный на потенциальных инвесторов и предпринимателей.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Актуализированы буклеты: «Свободные промышленные площадки МО «Тайшетский район», «Инвестиционный потенциал Тайшетского района»,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 буклет «Справочник инвестора», содержащий информацию о преимуществах территории Тайшетского района, условиях, созданных для ведения инвестиционной деятельности, справочную информацию, технические стандарты, туристско-рекреационный потенциал Тайшетского района.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638800" y="3276600"/>
            <a:ext cx="3352800" cy="3581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проведено  2 совещания с работодателями, реализующими инвестиционные проекты на  территории МО «Тайшетский район» ООО «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Русал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Анодная фабрика» и ООО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Русал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Тайшет», ОАО «РЖД»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Восточно-Сибирская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железная дорога, ООО «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Тагул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 возможности привлечения трудовых ресурсов Тайшетского района в рамках реализации инвестиционных проектов.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популяризации малого бизнеса организованы и проведены  3 смотра – конкурса.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материал, освещающий вопросы деятельности субъектов малого и среднего предпринимательства и органов власти в области поддержки предпринимателей размещен на сайте Администрации Тайшетского района. Информационная поддержка также осуществлялась через информационную программу «Время новостей», «Город в центре событий», Тайшетскую общественно-политическую газету «Бирюсинская новь».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362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001000" cy="7620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07950" h="38100"/>
          </a:sp3d>
        </p:spPr>
        <p:txBody>
          <a:bodyPr anchor="b" anchorCtr="0">
            <a:normAutofit fontScale="90000"/>
            <a:scene3d>
              <a:camera prst="orthographicFront"/>
              <a:lightRig rig="threePt" dir="t"/>
            </a:scene3d>
            <a:sp3d contourW="6350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                                                                                                                                                          </a:t>
            </a:r>
            <a:r>
              <a:rPr lang="ru-RU" sz="1800" cap="all" dirty="0" smtClean="0">
                <a:ln/>
                <a:solidFill>
                  <a:srgbClr val="7030A0"/>
                </a:solidFill>
                <a:effectLst/>
              </a:rPr>
              <a:t>Муниципальная программа  муниципального образования «Тайшетский район»«Развитие муниципальной системы образования»                                         на 2015 – 2019 годы</a:t>
            </a:r>
            <a:endParaRPr lang="ru-RU" sz="1600" cap="all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6172200" cy="20574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200" dirty="0" smtClean="0"/>
              <a:t>Для достижения цели Программы определены следующие 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образования в муниципальных дошкольных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общего образования в муниципальных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дополнительного образования детям;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Обеспечение организационных, информационных и финансово-экономических условий предоставления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отдыха и оздоровления детей в образовательных организациях муниципального образования «Тайшетский район» в каникулярное время;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Увеличение количества зданий образовательных организаций и улучшение технического состояния зданий и сооружений образовательных организаций.</a:t>
            </a:r>
          </a:p>
          <a:p>
            <a:pPr algn="just">
              <a:buFont typeface="Wingdings" pitchFamily="2" charset="2"/>
              <a:buChar char="Ø"/>
            </a:pPr>
            <a:endParaRPr lang="ru-RU" sz="1200" dirty="0" smtClean="0"/>
          </a:p>
          <a:p>
            <a:pPr algn="just"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143000"/>
            <a:ext cx="55626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обеспечение доступности современного качественного общего (дошкольного, начального общего, основного общего, среднего общего) и дополнительного образования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43200" y="4114800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«Развитие муниципальной системы образования» 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6962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finupr\Desktop\den-uchitelya-v-2017-god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133600"/>
            <a:ext cx="2286000" cy="1752600"/>
          </a:xfrm>
          <a:prstGeom prst="rect">
            <a:avLst/>
          </a:prstGeom>
          <a:noFill/>
        </p:spPr>
      </p:pic>
      <p:graphicFrame>
        <p:nvGraphicFramePr>
          <p:cNvPr id="13" name="Содержимое 17"/>
          <p:cNvGraphicFramePr>
            <a:graphicFrameLocks/>
          </p:cNvGraphicFramePr>
          <p:nvPr/>
        </p:nvGraphicFramePr>
        <p:xfrm>
          <a:off x="2743200" y="4876801"/>
          <a:ext cx="6248400" cy="17525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2200"/>
                <a:gridCol w="1143000"/>
                <a:gridCol w="1181100"/>
                <a:gridCol w="1562100"/>
              </a:tblGrid>
              <a:tr h="31216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Исполнение, %</a:t>
                      </a:r>
                      <a:endParaRPr lang="ru-RU" sz="1200" dirty="0"/>
                    </a:p>
                  </a:txBody>
                  <a:tcPr/>
                </a:tc>
              </a:tr>
              <a:tr h="28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1 343 272,6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1 265 219,8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94,2</a:t>
                      </a:r>
                      <a:endParaRPr lang="ru-RU" sz="1200" b="1" dirty="0"/>
                    </a:p>
                  </a:txBody>
                  <a:tcPr/>
                </a:tc>
              </a:tr>
              <a:tr h="3166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бюджет, в том числе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1 000 017,9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925 356,4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92,5</a:t>
                      </a:r>
                      <a:endParaRPr lang="ru-RU" sz="1200" dirty="0"/>
                    </a:p>
                  </a:txBody>
                  <a:tcPr/>
                </a:tc>
              </a:tr>
              <a:tr h="5618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Субвенции</a:t>
                      </a:r>
                      <a:r>
                        <a:rPr lang="ru-RU" sz="1000" baseline="0" dirty="0" smtClean="0"/>
                        <a:t> на предоставление гражданам общедоступного и бесплатного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899 794,8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883 333,6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98,2</a:t>
                      </a:r>
                      <a:endParaRPr lang="ru-RU" sz="1000" dirty="0"/>
                    </a:p>
                  </a:txBody>
                  <a:tcPr/>
                </a:tc>
              </a:tr>
              <a:tr h="280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343 254,7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339 863,4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096000" y="1143000"/>
            <a:ext cx="27432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Управление образования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7170" name="Picture 2" descr="C:\Documents and Settings\Admin\Рабочий стол\555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2286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Финансовое обеспечение реализации подпрограмм муниципальной программы «Развитие муниципальной системы образования» за 2017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86114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148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66800" y="336478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муниципальной системы образования» за 2017 год</a:t>
            </a:r>
            <a:endParaRPr lang="ru-RU" sz="16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147458"/>
          <a:ext cx="8686800" cy="52820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24600"/>
                <a:gridCol w="533400"/>
                <a:gridCol w="609600"/>
                <a:gridCol w="609600"/>
                <a:gridCol w="609600"/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(факт)</a:t>
                      </a:r>
                      <a:endParaRPr lang="ru-RU" sz="1200" dirty="0"/>
                    </a:p>
                  </a:txBody>
                  <a:tcPr/>
                </a:tc>
              </a:tr>
              <a:tr h="5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детей в возрасте 1-7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1-7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46,7</a:t>
                      </a:r>
                      <a:endParaRPr lang="ru-RU" sz="1000" dirty="0"/>
                    </a:p>
                  </a:txBody>
                  <a:tcPr marL="68400" marR="68400" marT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51,4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52,0</a:t>
                      </a:r>
                      <a:endParaRPr lang="ru-RU" sz="1000" dirty="0"/>
                    </a:p>
                  </a:txBody>
                  <a:tcPr marL="68400" marR="68400" marT="0"/>
                </a:tc>
              </a:tr>
              <a:tr h="5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выпускников муниципальных общеобразовательных организаций, не получивших аттестат о среднем общем образовании, в общей численности выпускников муниципальных общеобразовательных учреждений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2,3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4,2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437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детей в возрасте 5 - 18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54,5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62,0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62,1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379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муниципальных образовательных учреждений, соответствующих современным требованиям обучения, в общем количестве муниципальных образовательных учреждений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496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Соотношение  средней  заработной платы  педагогических работников образования и средней заработной   платы в Иркутской области дифференцировано  для  муниципального образования  "Тайшетский район"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5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Удельный вес образовательных учреждений, имеющих предписания и рекомендаций ОНД по Тайшетскому и Чунскому районам, от общего количества образовательных учреждений по Тайшетскому району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379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Ведение бухгалтерского и налогового учета, финансово-хозяйственной и экономической деятельности образовательных организаций Тайшетского района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423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Организационно – методическое сопровождение деятельности образовательных учреждений Тайшетского района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 anchor="ctr"/>
                </a:tc>
              </a:tr>
              <a:tr h="561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Удельный вес учащихся общеобразовательных учреждений, охваченных летним отдыхом и оздоровлением в </a:t>
                      </a:r>
                      <a:r>
                        <a:rPr lang="ru-RU" sz="1000" dirty="0"/>
                        <a:t>лагерях дневного пребывания в каникулярное время, от общего количества учащихся общеобразовательных учреждений в возрасте 6 – 16 </a:t>
                      </a:r>
                      <a:r>
                        <a:rPr lang="ru-RU" sz="1000" dirty="0" smtClean="0"/>
                        <a:t>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26,6</a:t>
                      </a:r>
                      <a:endParaRPr lang="ru-RU" sz="1000" dirty="0"/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26,6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26,6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  <a:tr h="561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Доля объектов образовательных учреждений, в которых приняты дополнительные меры</a:t>
                      </a:r>
                      <a:r>
                        <a:rPr lang="ru-RU" sz="1000" baseline="0" dirty="0" smtClean="0"/>
                        <a:t> по повышению уровня антитеррористической защищенности, от общего количества объектов образовательных учреждений</a:t>
                      </a:r>
                      <a:endParaRPr lang="ru-RU" sz="1000" dirty="0" smtClean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0,0</a:t>
                      </a:r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100,0</a:t>
                      </a:r>
                      <a:endParaRPr lang="ru-RU" sz="1000" dirty="0"/>
                    </a:p>
                  </a:txBody>
                  <a:tcPr marL="68400" marR="68400" marT="0" marB="0"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609600"/>
          </a:xfrm>
          <a:solidFill>
            <a:srgbClr val="ECF1E1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effectLst/>
                <a:latin typeface="+mn-lt"/>
                <a:ea typeface="Batang" pitchFamily="18" charset="-127"/>
                <a:cs typeface="Arial" pitchFamily="34" charset="0"/>
              </a:rPr>
              <a:t>Основные показатели   развития  экономики  муниципального образования «Тайшетский район»  в 2017 году</a:t>
            </a:r>
            <a:endParaRPr lang="ru-RU" sz="1800" dirty="0">
              <a:effectLst/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24" y="990601"/>
            <a:ext cx="309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промышленного производства </a:t>
            </a:r>
          </a:p>
          <a:p>
            <a:pPr algn="ctr"/>
            <a:r>
              <a:rPr lang="ru-RU" sz="1200" b="1" dirty="0" smtClean="0"/>
              <a:t>(в % к предыдущему году)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3429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Инвестиции в основной капитал,        млн. рублей</a:t>
            </a:r>
            <a:endParaRPr lang="ru-RU" sz="1200" b="1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043095"/>
              </p:ext>
            </p:extLst>
          </p:nvPr>
        </p:nvGraphicFramePr>
        <p:xfrm>
          <a:off x="228600" y="3810000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7889286"/>
              </p:ext>
            </p:extLst>
          </p:nvPr>
        </p:nvGraphicFramePr>
        <p:xfrm>
          <a:off x="5486400" y="3733800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91199" y="3352800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Среднемесячная начисленная заработная плата, рублей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10668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Фонд заработной платы, млн. руб.</a:t>
            </a: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29000" y="1371600"/>
            <a:ext cx="2133600" cy="166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cs typeface="Andalus" pitchFamily="18" charset="-78"/>
              </a:rPr>
              <a:t>Численность постоянного населения Тайшетского района на начало 2017 года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74 188 </a:t>
            </a:r>
            <a:r>
              <a:rPr lang="ru-RU" sz="1200" dirty="0" smtClean="0">
                <a:cs typeface="Andalus" pitchFamily="18" charset="-78"/>
              </a:rPr>
              <a:t>человек, в том числе:</a:t>
            </a:r>
          </a:p>
          <a:p>
            <a:pPr algn="ctr"/>
            <a:r>
              <a:rPr lang="ru-RU" sz="1200" dirty="0" smtClean="0">
                <a:cs typeface="Andalus" pitchFamily="18" charset="-78"/>
              </a:rPr>
              <a:t>городское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56 049 </a:t>
            </a:r>
            <a:r>
              <a:rPr lang="ru-RU" sz="1200" dirty="0" smtClean="0">
                <a:cs typeface="Andalus" pitchFamily="18" charset="-78"/>
              </a:rPr>
              <a:t>человек, сельское население -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18 139 </a:t>
            </a:r>
            <a:r>
              <a:rPr lang="ru-RU" sz="1200" dirty="0" smtClean="0">
                <a:cs typeface="Andalus" pitchFamily="18" charset="-78"/>
              </a:rPr>
              <a:t>человек</a:t>
            </a:r>
          </a:p>
          <a:p>
            <a:pPr algn="ctr"/>
            <a:endParaRPr lang="ru-RU" dirty="0" smtClean="0"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7889286"/>
              </p:ext>
            </p:extLst>
          </p:nvPr>
        </p:nvGraphicFramePr>
        <p:xfrm>
          <a:off x="5562600" y="1600200"/>
          <a:ext cx="3200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152400" y="6172200"/>
            <a:ext cx="8839200" cy="5334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Показатели представлены в соответствии с данными отчета о реализации Программы социально-экономического развития муниципального образования «Тайшетский район» на 2007 – 2017 годы за 2017 год</a:t>
            </a:r>
            <a:endParaRPr lang="ru-RU" sz="1200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043095"/>
              </p:ext>
            </p:extLst>
          </p:nvPr>
        </p:nvGraphicFramePr>
        <p:xfrm>
          <a:off x="228600" y="1371600"/>
          <a:ext cx="3429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581400" y="3581400"/>
            <a:ext cx="2133600" cy="166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cs typeface="Andalus" pitchFamily="18" charset="-78"/>
              </a:rPr>
              <a:t>Численность постоянного населения Тайшетского района на конец 2017 года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73 342 </a:t>
            </a:r>
            <a:r>
              <a:rPr lang="ru-RU" sz="1200" dirty="0" smtClean="0">
                <a:cs typeface="Andalus" pitchFamily="18" charset="-78"/>
              </a:rPr>
              <a:t>человека, в том числе:</a:t>
            </a:r>
          </a:p>
          <a:p>
            <a:pPr algn="ctr"/>
            <a:r>
              <a:rPr lang="ru-RU" sz="1200" dirty="0" smtClean="0">
                <a:cs typeface="Andalus" pitchFamily="18" charset="-78"/>
              </a:rPr>
              <a:t>городское население –         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55 539 </a:t>
            </a:r>
            <a:r>
              <a:rPr lang="ru-RU" sz="1200" dirty="0" smtClean="0">
                <a:cs typeface="Andalus" pitchFamily="18" charset="-78"/>
              </a:rPr>
              <a:t>человек, сельское население – </a:t>
            </a:r>
            <a:r>
              <a:rPr lang="ru-RU" sz="12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17 803 </a:t>
            </a:r>
            <a:r>
              <a:rPr lang="ru-RU" sz="1200" dirty="0" smtClean="0">
                <a:cs typeface="Andalus" pitchFamily="18" charset="-78"/>
              </a:rPr>
              <a:t>человека</a:t>
            </a:r>
          </a:p>
          <a:p>
            <a:pPr algn="ctr"/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муниципальной программы «Развитие муниципальной системы образования» за 201</a:t>
            </a:r>
            <a:r>
              <a:rPr lang="en-US" dirty="0" smtClean="0">
                <a:solidFill>
                  <a:srgbClr val="7030A0"/>
                </a:solidFill>
              </a:rPr>
              <a:t>7</a:t>
            </a:r>
            <a:r>
              <a:rPr lang="ru-RU" dirty="0" smtClean="0">
                <a:solidFill>
                  <a:srgbClr val="7030A0"/>
                </a:solidFill>
              </a:rPr>
              <a:t> год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76600" y="1143000"/>
            <a:ext cx="57150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в муниципальной системе образования функционировали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дошкольных образовательных организаций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Дошкольным образованием охвачено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243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ребенка или 52,0 % от общего количества детей в возрасте от 1 до 7 лет.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 по предотвращению распространения туберкулеза в образовательных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организациях реализованы в сумме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948,6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рублей, которые были направлены на обеспечение среднесуточного набора продуктов питания детей и подростков, находящихся под диспансерным наблюдением у фтизиатра по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группе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Получили усиленное питание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47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воспитанников МКДОУ д/с №15 г. Тайшета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капитальному ремонту здания МКДОУ детский сад «Ромашка» г. Тайшет исполнены в сумме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14 539,9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рублей, по капитальному ремонту здания МКДОУ детский сад «Рябинка» исполнены в сумме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2 135,7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81000" y="3962400"/>
            <a:ext cx="54102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в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общеобразовательных организациях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обучались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9 727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общеобразовательные организации района действуют в условиях введения федеральных государственных образовательных стандартов.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 2017 году временная трудовая деятельность была организована для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детей в возрасте от 14 до 18 лет в свободное от учебы время. Направлено средств из бюджета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314,5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2 607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школьника питались бесплатно в школьной столовой в рамках осуществления отдельных областных государственных полномочий по предоставлению мер социальной поддержки многодетным и малоимущим семьям., исполнение составило в сумме 11 791,4 тыс. рублей.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vs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2971801" cy="2667000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detsa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14775"/>
            <a:ext cx="28956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муниципальной программы «Развитие муниципальной системы образования» за 2017 год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0" y="1219200"/>
            <a:ext cx="26670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20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учреждениях,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оказывающие услуги по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дополнительному образованию (МБУДО ЦДО «Радуга» г. Тайшет, МКУДО Дом детского творчества г. Бирюсинска)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проходили обучение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4 420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учащихся.</a:t>
            </a:r>
          </a:p>
          <a:p>
            <a:pPr marL="720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1600" b="1" baseline="0" dirty="0" smtClean="0"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групп (кружков). Обучение детей проходило по направлениям: техническое, эколого-биологоческое, спортивное, художественно-творческое, туристско-краеведческое, культурологическое и другие.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4419600"/>
            <a:ext cx="2971800" cy="2133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 отдыха и оздоровлению детей в образовательных организациях муниципального образования «Тайшетский район» в каникулярное время. В летний период 2017 года в  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лагерях дневного пребывания детей на базе общеобразовательных организаций пребывало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2 482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человека. Направлено на проведение данного мероприятия  бюджетных средств в сумме 6 443,6 тыс. рублей, в том числе на приобретение продуктов питания в сумме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5 227,1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486400" y="3581400"/>
            <a:ext cx="3352800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2000" lvl="0" indent="-720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 обеспечение пожарной безопасности в учреждениях образования направлены  средства бюджета в сумме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4 627,4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рублей. Во всех образовательных организациях заменены комплекты оборудования пожарной сигнализации (Цербер), вывод на пульт пожарной охраны.</a:t>
            </a:r>
          </a:p>
          <a:p>
            <a:pPr marL="72000" lvl="0" indent="-720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Организован подвоз 408 школьников, задействовано 21 единица транспорта, направлены средства в сумме       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10 288,4 </a:t>
            </a:r>
            <a:r>
              <a:rPr kumimoji="0" lang="ru-RU" sz="25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720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Выполнены ремонтные работы в муниципальных образовательных учреждениях  в сумме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3 160,9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720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ü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Установлены приборы учета тепловой энергии в сумме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1 200,0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finupr\Desktop\lager-1024x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819400" cy="609600"/>
          </a:xfrm>
          <a:prstGeom prst="rect">
            <a:avLst/>
          </a:prstGeom>
          <a:noFill/>
        </p:spPr>
      </p:pic>
      <p:pic>
        <p:nvPicPr>
          <p:cNvPr id="1029" name="Picture 5" descr="C:\Users\finupr\Desktop\199600_html_4a3b186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1676400" cy="2895600"/>
          </a:xfrm>
          <a:prstGeom prst="rect">
            <a:avLst/>
          </a:prstGeom>
          <a:noFill/>
        </p:spPr>
      </p:pic>
      <p:pic>
        <p:nvPicPr>
          <p:cNvPr id="1030" name="Picture 6" descr="C:\Users\finupr\Desktop\img_2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" y="1143000"/>
            <a:ext cx="2819401" cy="2514600"/>
          </a:xfrm>
          <a:prstGeom prst="rect">
            <a:avLst/>
          </a:prstGeom>
          <a:noFill/>
        </p:spPr>
      </p:pic>
      <p:pic>
        <p:nvPicPr>
          <p:cNvPr id="6" name="Picture 2" descr="C:\Users\finupr\Desktop\43050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295400"/>
            <a:ext cx="2514600" cy="20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696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Реализация муниципальной программы «Развитие муниципальной системы образования» за 2017 год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8600" y="1143001"/>
            <a:ext cx="8610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реализованы мероприятия перечня проектов народных инициатив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сумме 10 840,8 тыс. рублей, в том числе средства из областного бюджета  в сумме 9 756,8 тыс. руб. Проведены следующие мероприятия: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3733800"/>
            <a:ext cx="29718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Оборудование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образовательных организаций системами видеонаблюдения, обеспечивающими непрерывное видеонаблюдение за состоянием обстановки всей территории учреждения (объем средств в сумме   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3 253,0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429000" y="1981201"/>
            <a:ext cx="18288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ремонта в зданиях образовательных организациях  и устройство водоснабжения и водоотведения (объем средств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3 4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upr\Desktop\6d72e130099c2e25a1c5e93beca60f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1"/>
            <a:ext cx="2819400" cy="1676399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152401" y="5257800"/>
            <a:ext cx="297179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Установление периметральное ограждение в двух образовательных организациях  (МКОУ СОШ № 16 г. Бирюсинска и МКОУ СОШ № 85 г. Тайшета) – объем средств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3 775,0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715000" y="3810000"/>
            <a:ext cx="3352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 учебно-наглядного оборудования, оборудования и материалов в образовательные организации (объем средств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354,0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тыс. рублей)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finupr\Desktop\c92965defe7b74c90f597479d5729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24400"/>
            <a:ext cx="2895600" cy="1676400"/>
          </a:xfrm>
          <a:prstGeom prst="rect">
            <a:avLst/>
          </a:prstGeom>
          <a:noFill/>
        </p:spPr>
      </p:pic>
      <p:pic>
        <p:nvPicPr>
          <p:cNvPr id="1028" name="Picture 4" descr="C:\Users\finupr\Desktop\6b33d3feb01f2627df4e52c5942588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95800"/>
            <a:ext cx="2133600" cy="2057400"/>
          </a:xfrm>
          <a:prstGeom prst="rect">
            <a:avLst/>
          </a:prstGeom>
          <a:noFill/>
        </p:spPr>
      </p:pic>
      <p:pic>
        <p:nvPicPr>
          <p:cNvPr id="1029" name="Picture 5" descr="C:\Users\finupr\Desktop\ccc2d05ea74c86f6d6485cd131548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05000"/>
            <a:ext cx="2667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5334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/>
        </p:spPr>
        <p:txBody>
          <a:bodyPr tIns="0"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/>
              </a:rPr>
              <a:t>Муниципальная</a:t>
            </a:r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программа  муниципального образования «Тайшетский район»«Развитие культуры» на 2015 – 2019 годы 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 noGrp="1"/>
          </p:cNvSpPr>
          <p:nvPr>
            <p:ph idx="1"/>
          </p:nvPr>
        </p:nvSpPr>
        <p:spPr>
          <a:xfrm>
            <a:off x="2819400" y="4038601"/>
            <a:ext cx="6172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 «Развитие культуры» 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000" y="914400"/>
            <a:ext cx="5791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развитие культурного потенциала личности и общества в целом, обеспечение максимальной вовлеченности населения в систематические занятия физкультурой и спортом, обеспечение успешной социализации и эффективной самореализации молодежи, профилактика правонарушений и преступлений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1981200"/>
            <a:ext cx="88392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культурного потенциала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личности и общества в целом;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максимальной вовлеченности населения в систематические занятия физкультурой и спортом;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успешной социализации и эффективной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самореализации молодежи;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baseline="0" dirty="0" smtClean="0"/>
              <a:t>Повышение эффективности профилактической работы по предупреждению</a:t>
            </a:r>
            <a:r>
              <a:rPr lang="ru-RU" sz="1100" dirty="0" smtClean="0"/>
              <a:t> правонарушений и преступлений, в том числе террористической направленности;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Обеспечение эффективности и результативности расходования бюджетных средств;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Создание условий для качественного отдыха и оздоровления детей в каникулярное время.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dirty="0" smtClean="0"/>
              <a:t>Сокращение масштабов немедицинского потребления наркотических и психотропных веществ, формирование негативного отношения к незаконному обороту и потреблению наркотиков и существенное снижение спроса на них.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lang="ru-RU" sz="1200" dirty="0" smtClean="0"/>
          </a:p>
        </p:txBody>
      </p:sp>
      <p:pic>
        <p:nvPicPr>
          <p:cNvPr id="1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696200" y="4419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17"/>
          <p:cNvGraphicFramePr>
            <a:graphicFrameLocks/>
          </p:cNvGraphicFramePr>
          <p:nvPr/>
        </p:nvGraphicFramePr>
        <p:xfrm>
          <a:off x="2743200" y="4724402"/>
          <a:ext cx="6248400" cy="1981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2100"/>
                <a:gridCol w="1562100"/>
                <a:gridCol w="1562100"/>
                <a:gridCol w="1562100"/>
              </a:tblGrid>
              <a:tr h="3803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Исполнение, %</a:t>
                      </a:r>
                      <a:endParaRPr lang="ru-RU" sz="1400" dirty="0"/>
                    </a:p>
                  </a:txBody>
                  <a:tcPr/>
                </a:tc>
              </a:tr>
              <a:tr h="35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137 549</a:t>
                      </a:r>
                      <a:r>
                        <a:rPr lang="ru-RU" sz="1200" dirty="0" smtClean="0"/>
                        <a:t>,</a:t>
                      </a:r>
                      <a:r>
                        <a:rPr lang="en-US" sz="1200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135</a:t>
                      </a:r>
                      <a:r>
                        <a:rPr lang="en-US" sz="1200" b="0" baseline="0" dirty="0" smtClean="0"/>
                        <a:t> 544</a:t>
                      </a:r>
                      <a:r>
                        <a:rPr lang="ru-RU" sz="1200" b="0" baseline="0" dirty="0" smtClean="0"/>
                        <a:t>,</a:t>
                      </a:r>
                      <a:r>
                        <a:rPr lang="en-US" sz="1200" b="0" baseline="0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b="1" dirty="0"/>
                    </a:p>
                  </a:txBody>
                  <a:tcPr/>
                </a:tc>
              </a:tr>
              <a:tr h="53619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Федеральный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23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418,0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418,0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648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135 627,8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133 622,5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629400" y="914400"/>
            <a:ext cx="2514600" cy="914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Управление образования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6146" name="Picture 2" descr="C:\Users\finupr\Desktop\festi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4267200"/>
            <a:ext cx="2514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685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Финансовое обеспечение реализации муниципальной программы «Развитие культуры» за 201</a:t>
            </a:r>
            <a:r>
              <a:rPr lang="en-US" sz="1600" dirty="0" smtClean="0">
                <a:solidFill>
                  <a:srgbClr val="7030A0"/>
                </a:solidFill>
                <a:effectLst/>
              </a:rPr>
              <a:t>7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848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 «Развитие культуры» за 201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04800" y="1143001"/>
          <a:ext cx="8686800" cy="2599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0"/>
                <a:gridCol w="609600"/>
                <a:gridCol w="685800"/>
                <a:gridCol w="609600"/>
                <a:gridCol w="762000"/>
              </a:tblGrid>
              <a:tr h="4528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</a:tr>
              <a:tr h="407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культурно-досуговых мероприятий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17 726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10 752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38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Количество пользователей библиотек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1 995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385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посетителей музейных учреждений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17 357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543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населения муниципального образования "Тайшетский район", систематически занимающегося физической культурой и спортом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/>
                </a:tc>
              </a:tr>
              <a:tr h="416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молодых людей в возрасте от 14 до 30 лет, задействованных в реализации программы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6 293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3124200" y="3886200"/>
            <a:ext cx="3276600" cy="2667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Учреждение культуры МРДК «Юбилейный» создает все условия для развития местного  традиционного народного творчества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активно проводит мероприятия межпоселенческого характера по работе с детьми и молодежью.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учреждении работает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объединения, которые посещают 1 239 человек, из них для детей в возрасте до 14 лет – 11 клубных объединения, которые посещают 335 детей, для молодежи от 15 до 24 лет – 10 клубных объединения, которые посещают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602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человека.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проведено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общественно – значимых мероприятия (праздничные концерты, конкурсы, выставки). Мероприятия посетили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11 670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</a:t>
            </a:r>
          </a:p>
        </p:txBody>
      </p:sp>
      <p:pic>
        <p:nvPicPr>
          <p:cNvPr id="2050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2438400" cy="25146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4038600"/>
            <a:ext cx="2666999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культуры» за 2017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9" name="Picture 5" descr="C:\Users\finupr\Desktop\142017960712d2a8a49cbd79cd0245fe31dcf91f9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371600"/>
            <a:ext cx="2438400" cy="205740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685800" y="1143000"/>
            <a:ext cx="46482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территории района осуществляет свою деятельность МКУК «Межпоселенческая библиотечная система  Тайшетского района» . В 2017 году количество пользователей  библиотек составило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010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человек. Приобретено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228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экземпляров книг на сумму 37,9 тыс. рублей в рамках комплектования книжных фондов библиотек муниципального образования.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территории района осуществляют свою деятельность   2 краеведческих музея,  которые в 2017 году  посетили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17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человек, в том числе посетителей выставок  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11 606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3276600" y="4038600"/>
            <a:ext cx="3124200" cy="243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учреждениях дополнительного образования в области искусств (3 детские музыкальные школы, детская художественная школа, школа искусств г. Бирюсинска)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обучающихся. Создано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групп (кружков). Учащиеся школ принимали участие в районных конкурсных мероприятиях, в территориальных конкурсах творческих работ, в региональных конкурсах-фестивалях детского художественного творчества.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C:\Users\finupr\Desktop\IMG0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962400"/>
            <a:ext cx="2486025" cy="2438400"/>
          </a:xfrm>
          <a:prstGeom prst="rect">
            <a:avLst/>
          </a:prstGeom>
          <a:noFill/>
        </p:spPr>
      </p:pic>
      <p:pic>
        <p:nvPicPr>
          <p:cNvPr id="7171" name="Picture 3" descr="C:\Users\finupr\Desktop\bigstock-School-children-play-musical-i-90362945_-_kop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218916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effectLst/>
              </a:rPr>
              <a:t>Реализация муниципальной программы «Развитие культуры» за 2017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228600" y="3733800"/>
            <a:ext cx="2667000" cy="27145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Clr>
                <a:schemeClr val="accent1"/>
              </a:buClr>
              <a:buSzPct val="70000"/>
              <a:buNone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Приобретение звукового оборудования, театральных кресел в МКУК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ЦКиД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«Надежда» г. Бирюсинска (структурное подразделение МБУК МРДК «Юбилейный» в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рамках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реализации мероприятий, связанных с развитием и укреплением материально-технической базы муниципальных домов культуры государственной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"Развитие культуры" на 2014 - 2020 годы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1 627,6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57800" y="3505200"/>
            <a:ext cx="3733800" cy="30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Проведено  </a:t>
            </a:r>
            <a:r>
              <a:rPr lang="ru-RU" sz="1200" b="1" noProof="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 мероприятий по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с молодежью района. Мероприятия направлены на вовлечение молодежи в общественную жизнь района, гражданско-патриотическое воспитание, формирование активной жизненной позиции,  Число участников в них составило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8 132 </a:t>
            </a:r>
            <a:r>
              <a:rPr lang="ru-RU" sz="1200" noProof="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kumimoji="0" lang="ru-RU" sz="1200" b="1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28</a:t>
            </a: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мероприятий в</a:t>
            </a:r>
            <a:r>
              <a:rPr kumimoji="0" lang="ru-RU" sz="1200" b="0" i="0" u="none" strike="noStrike" kern="1200" cap="none" spc="0" normalizeH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kumimoji="0" lang="ru-RU" sz="1200" b="0" i="0" u="none" strike="noStrike" kern="120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профилактических работ по предупреждению правонарушений и преступлений. Число участников в них составило 583 человека.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Проведено 2 акции, направленных на пропаганду здорового образа жизни, 31 профилактическое антинаркотическое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мероприятие ,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которых приняли участие 3 885 человек.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28600" y="1295400"/>
            <a:ext cx="52578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Дополнительное образование в сфере физической культуры и спорта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осуществляется в 2 детско-юношеских спортивных школах, создано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кружков – секций,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обучающихся. В условиях сохранения спортивного резерва в учреждениях проведено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мероприятий районного уровня.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спортивного инвентаря для оснащения муниципальных организаций, осуществляющих деятельность в сфере физической культуры и спорта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550,0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рамках реализации мероприятий государственной программы Иркутской области "Развитие физической культуры и спорта" на 2014 - 2020 годы</a:t>
            </a:r>
          </a:p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img_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1"/>
            <a:ext cx="2819400" cy="2133600"/>
          </a:xfrm>
          <a:prstGeom prst="rect">
            <a:avLst/>
          </a:prstGeom>
          <a:noFill/>
        </p:spPr>
      </p:pic>
      <p:pic>
        <p:nvPicPr>
          <p:cNvPr id="8194" name="Picture 2" descr="C:\Users\finupr\Desktop\7 voy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38599"/>
            <a:ext cx="22098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Муниципальная программа «Социальная поддержка отдельных категорий населения муниципального образования «Тайшетский район» на 2017 – 2019 годы                                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066800"/>
            <a:ext cx="533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улучшение качества жизни отдельных категорий граждан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828800"/>
            <a:ext cx="83058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Полное и своевременное  осуществление областных государственных полномочий по предоставлению гражданам субсидий на оплату жилых помещений и коммунальных услуг;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Реализация прав граждан, замещавших должности муниципальной службы муниципального образования"Тайшетский район", на пенсионное обеспечение за выслугу лет, осуществление ежемесячной денежной выплаты лицам, удостоенным звания "Почетный гражданин Тайшетского района";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Оказание поддержки социально ориентированным некоммерческим организациям;</a:t>
            </a:r>
          </a:p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Обеспечение условий доступности для инвалидов и других маломобильных групп населения объектов социальной  инфраструктуры и услуг.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ru-RU" sz="1200" dirty="0" smtClean="0"/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43200" y="3429000"/>
            <a:ext cx="6172200" cy="6096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</a:t>
            </a:r>
            <a:r>
              <a:rPr lang="ru-RU" sz="12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Социальная поддержка отдельных категорий населения муниципального образования «Тайшетский район»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43800" y="40386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17"/>
          <p:cNvGraphicFramePr>
            <a:graphicFrameLocks/>
          </p:cNvGraphicFramePr>
          <p:nvPr/>
        </p:nvGraphicFramePr>
        <p:xfrm>
          <a:off x="2514600" y="4419599"/>
          <a:ext cx="64008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4807"/>
                <a:gridCol w="1280160"/>
                <a:gridCol w="1280160"/>
                <a:gridCol w="1745673"/>
              </a:tblGrid>
              <a:tr h="40166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83 006,0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81 377,4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98,0</a:t>
                      </a:r>
                      <a:endParaRPr lang="ru-RU" sz="1200" b="0" dirty="0"/>
                    </a:p>
                  </a:txBody>
                  <a:tcPr/>
                </a:tc>
              </a:tr>
              <a:tr h="5281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72 773,8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71 150,3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97,8</a:t>
                      </a:r>
                      <a:endParaRPr lang="ru-RU" sz="1200" dirty="0"/>
                    </a:p>
                  </a:txBody>
                  <a:tcPr/>
                </a:tc>
              </a:tr>
              <a:tr h="52816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10 232,2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10 227,1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096000" y="990600"/>
            <a:ext cx="2743200" cy="685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Управление экономики и промышленной политики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122" name="Picture 2" descr="C:\Users\finupr\Desktop\170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209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685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/>
          </a:bodyPr>
          <a:lstStyle/>
          <a:p>
            <a:r>
              <a:rPr lang="ru-RU" sz="1600" dirty="0" smtClean="0">
                <a:solidFill>
                  <a:srgbClr val="7030A0"/>
                </a:solidFill>
                <a:effectLst/>
              </a:rPr>
              <a:t>Финансовое обеспечение реализации муниципальной программы «Социальная </a:t>
            </a:r>
            <a:r>
              <a:rPr lang="ru-RU" sz="1600" dirty="0" smtClean="0">
                <a:solidFill>
                  <a:srgbClr val="7030A0"/>
                </a:solidFill>
              </a:rPr>
              <a:t>поддержка отдельных категорий населения муниципального образования «Тайшетский район» за 2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01</a:t>
            </a:r>
            <a:r>
              <a:rPr lang="en-US" sz="1600" dirty="0" smtClean="0">
                <a:solidFill>
                  <a:srgbClr val="7030A0"/>
                </a:solidFill>
                <a:effectLst/>
              </a:rPr>
              <a:t>7</a:t>
            </a:r>
            <a:r>
              <a:rPr lang="ru-RU" sz="1600" dirty="0" smtClean="0">
                <a:solidFill>
                  <a:srgbClr val="7030A0"/>
                </a:solidFill>
                <a:effectLst/>
              </a:rPr>
              <a:t> год</a:t>
            </a:r>
            <a:endParaRPr lang="ru-RU" sz="16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1026" name="Picture 2" descr="C:\Users\finupr\Desktop\50a37686c979712e53adc581b132fb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657600"/>
            <a:ext cx="2286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381000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Бюджетная система и Бюджетный процесс</a:t>
            </a:r>
            <a:endParaRPr lang="ru-RU" sz="2000" dirty="0">
              <a:latin typeface="+mn-lt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57200" y="3349747"/>
            <a:ext cx="8534400" cy="3051052"/>
            <a:chOff x="457471" y="3580096"/>
            <a:chExt cx="8309544" cy="3060368"/>
          </a:xfrm>
        </p:grpSpPr>
        <p:sp>
          <p:nvSpPr>
            <p:cNvPr id="76" name="Полилиния 75"/>
            <p:cNvSpPr/>
            <p:nvPr/>
          </p:nvSpPr>
          <p:spPr>
            <a:xfrm>
              <a:off x="1718741" y="3580096"/>
              <a:ext cx="7048274" cy="843820"/>
            </a:xfrm>
            <a:custGeom>
              <a:avLst/>
              <a:gdLst>
                <a:gd name="connsiteX0" fmla="*/ 97832 w 586978"/>
                <a:gd name="connsiteY0" fmla="*/ 0 h 7159291"/>
                <a:gd name="connsiteX1" fmla="*/ 489146 w 586978"/>
                <a:gd name="connsiteY1" fmla="*/ 0 h 7159291"/>
                <a:gd name="connsiteX2" fmla="*/ 558324 w 586978"/>
                <a:gd name="connsiteY2" fmla="*/ 28654 h 7159291"/>
                <a:gd name="connsiteX3" fmla="*/ 586978 w 586978"/>
                <a:gd name="connsiteY3" fmla="*/ 97832 h 7159291"/>
                <a:gd name="connsiteX4" fmla="*/ 586978 w 586978"/>
                <a:gd name="connsiteY4" fmla="*/ 7159291 h 7159291"/>
                <a:gd name="connsiteX5" fmla="*/ 586978 w 586978"/>
                <a:gd name="connsiteY5" fmla="*/ 7159291 h 7159291"/>
                <a:gd name="connsiteX6" fmla="*/ 586978 w 586978"/>
                <a:gd name="connsiteY6" fmla="*/ 7159291 h 7159291"/>
                <a:gd name="connsiteX7" fmla="*/ 0 w 586978"/>
                <a:gd name="connsiteY7" fmla="*/ 7159291 h 7159291"/>
                <a:gd name="connsiteX8" fmla="*/ 0 w 586978"/>
                <a:gd name="connsiteY8" fmla="*/ 7159291 h 7159291"/>
                <a:gd name="connsiteX9" fmla="*/ 0 w 586978"/>
                <a:gd name="connsiteY9" fmla="*/ 7159291 h 7159291"/>
                <a:gd name="connsiteX10" fmla="*/ 0 w 586978"/>
                <a:gd name="connsiteY10" fmla="*/ 97832 h 7159291"/>
                <a:gd name="connsiteX11" fmla="*/ 28654 w 586978"/>
                <a:gd name="connsiteY11" fmla="*/ 28654 h 7159291"/>
                <a:gd name="connsiteX12" fmla="*/ 97832 w 586978"/>
                <a:gd name="connsiteY12" fmla="*/ 0 h 71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159291">
                  <a:moveTo>
                    <a:pt x="586978" y="1193248"/>
                  </a:moveTo>
                  <a:lnTo>
                    <a:pt x="586978" y="5966043"/>
                  </a:lnTo>
                  <a:cubicBezTo>
                    <a:pt x="586978" y="6282515"/>
                    <a:pt x="586133" y="6586021"/>
                    <a:pt x="584629" y="6809797"/>
                  </a:cubicBezTo>
                  <a:cubicBezTo>
                    <a:pt x="583124" y="7033572"/>
                    <a:pt x="581084" y="7159285"/>
                    <a:pt x="578957" y="7159285"/>
                  </a:cubicBezTo>
                  <a:lnTo>
                    <a:pt x="0" y="7159285"/>
                  </a:lnTo>
                  <a:lnTo>
                    <a:pt x="0" y="7159285"/>
                  </a:lnTo>
                  <a:lnTo>
                    <a:pt x="0" y="715928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8957" y="6"/>
                  </a:lnTo>
                  <a:cubicBezTo>
                    <a:pt x="581084" y="6"/>
                    <a:pt x="583124" y="125719"/>
                    <a:pt x="584629" y="349494"/>
                  </a:cubicBezTo>
                  <a:cubicBezTo>
                    <a:pt x="586133" y="573270"/>
                    <a:pt x="586978" y="876776"/>
                    <a:pt x="586978" y="1193248"/>
                  </a:cubicBezTo>
                  <a:close/>
                </a:path>
              </a:pathLst>
            </a:custGeom>
            <a:solidFill>
              <a:srgbClr val="EDEDA5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Разработка прогноза социально-экономического развития. Разработка и утверждение  основных направлений бюджетной политики и основных направлений налоговой политики. Формирование проекта бюджетного прогноза. Составление проекта бюджета МО«Тайшетский район»</a:t>
              </a:r>
              <a:endParaRPr lang="ru-RU" sz="1400" kern="1200" dirty="0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457471" y="3583158"/>
              <a:ext cx="1224314" cy="764327"/>
            </a:xfrm>
            <a:custGeom>
              <a:avLst/>
              <a:gdLst>
                <a:gd name="connsiteX0" fmla="*/ 0 w 1224314"/>
                <a:gd name="connsiteY0" fmla="*/ 122289 h 733722"/>
                <a:gd name="connsiteX1" fmla="*/ 35818 w 1224314"/>
                <a:gd name="connsiteY1" fmla="*/ 35818 h 733722"/>
                <a:gd name="connsiteX2" fmla="*/ 122289 w 1224314"/>
                <a:gd name="connsiteY2" fmla="*/ 1 h 733722"/>
                <a:gd name="connsiteX3" fmla="*/ 1102025 w 1224314"/>
                <a:gd name="connsiteY3" fmla="*/ 0 h 733722"/>
                <a:gd name="connsiteX4" fmla="*/ 1188496 w 1224314"/>
                <a:gd name="connsiteY4" fmla="*/ 35818 h 733722"/>
                <a:gd name="connsiteX5" fmla="*/ 1224313 w 1224314"/>
                <a:gd name="connsiteY5" fmla="*/ 122289 h 733722"/>
                <a:gd name="connsiteX6" fmla="*/ 1224314 w 1224314"/>
                <a:gd name="connsiteY6" fmla="*/ 611433 h 733722"/>
                <a:gd name="connsiteX7" fmla="*/ 1188496 w 1224314"/>
                <a:gd name="connsiteY7" fmla="*/ 697904 h 733722"/>
                <a:gd name="connsiteX8" fmla="*/ 1102025 w 1224314"/>
                <a:gd name="connsiteY8" fmla="*/ 733722 h 733722"/>
                <a:gd name="connsiteX9" fmla="*/ 122289 w 1224314"/>
                <a:gd name="connsiteY9" fmla="*/ 733722 h 733722"/>
                <a:gd name="connsiteX10" fmla="*/ 35818 w 1224314"/>
                <a:gd name="connsiteY10" fmla="*/ 697904 h 733722"/>
                <a:gd name="connsiteX11" fmla="*/ 0 w 1224314"/>
                <a:gd name="connsiteY11" fmla="*/ 611433 h 733722"/>
                <a:gd name="connsiteX12" fmla="*/ 0 w 1224314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4314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2025" y="0"/>
                  </a:lnTo>
                  <a:cubicBezTo>
                    <a:pt x="1134458" y="0"/>
                    <a:pt x="1165563" y="12884"/>
                    <a:pt x="1188496" y="35818"/>
                  </a:cubicBezTo>
                  <a:cubicBezTo>
                    <a:pt x="1211430" y="58752"/>
                    <a:pt x="1224314" y="89856"/>
                    <a:pt x="1224313" y="122289"/>
                  </a:cubicBezTo>
                  <a:cubicBezTo>
                    <a:pt x="1224313" y="285337"/>
                    <a:pt x="1224314" y="448385"/>
                    <a:pt x="1224314" y="611433"/>
                  </a:cubicBezTo>
                  <a:cubicBezTo>
                    <a:pt x="1224314" y="643866"/>
                    <a:pt x="1211430" y="674971"/>
                    <a:pt x="1188496" y="697904"/>
                  </a:cubicBezTo>
                  <a:cubicBezTo>
                    <a:pt x="1165562" y="720838"/>
                    <a:pt x="1134458" y="733722"/>
                    <a:pt x="1102025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июля -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15 ноября</a:t>
              </a:r>
              <a:endParaRPr lang="ru-RU" sz="1200" kern="12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2016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718741" y="4576782"/>
              <a:ext cx="7048274" cy="611461"/>
            </a:xfrm>
            <a:custGeom>
              <a:avLst/>
              <a:gdLst>
                <a:gd name="connsiteX0" fmla="*/ 97832 w 586978"/>
                <a:gd name="connsiteY0" fmla="*/ 0 h 7226932"/>
                <a:gd name="connsiteX1" fmla="*/ 489146 w 586978"/>
                <a:gd name="connsiteY1" fmla="*/ 0 h 7226932"/>
                <a:gd name="connsiteX2" fmla="*/ 558324 w 586978"/>
                <a:gd name="connsiteY2" fmla="*/ 28654 h 7226932"/>
                <a:gd name="connsiteX3" fmla="*/ 586978 w 586978"/>
                <a:gd name="connsiteY3" fmla="*/ 97832 h 7226932"/>
                <a:gd name="connsiteX4" fmla="*/ 586978 w 586978"/>
                <a:gd name="connsiteY4" fmla="*/ 7226932 h 7226932"/>
                <a:gd name="connsiteX5" fmla="*/ 586978 w 586978"/>
                <a:gd name="connsiteY5" fmla="*/ 7226932 h 7226932"/>
                <a:gd name="connsiteX6" fmla="*/ 586978 w 586978"/>
                <a:gd name="connsiteY6" fmla="*/ 7226932 h 7226932"/>
                <a:gd name="connsiteX7" fmla="*/ 0 w 586978"/>
                <a:gd name="connsiteY7" fmla="*/ 7226932 h 7226932"/>
                <a:gd name="connsiteX8" fmla="*/ 0 w 586978"/>
                <a:gd name="connsiteY8" fmla="*/ 7226932 h 7226932"/>
                <a:gd name="connsiteX9" fmla="*/ 0 w 586978"/>
                <a:gd name="connsiteY9" fmla="*/ 7226932 h 7226932"/>
                <a:gd name="connsiteX10" fmla="*/ 0 w 586978"/>
                <a:gd name="connsiteY10" fmla="*/ 97832 h 7226932"/>
                <a:gd name="connsiteX11" fmla="*/ 28654 w 586978"/>
                <a:gd name="connsiteY11" fmla="*/ 28654 h 7226932"/>
                <a:gd name="connsiteX12" fmla="*/ 97832 w 586978"/>
                <a:gd name="connsiteY12" fmla="*/ 0 h 722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26932">
                  <a:moveTo>
                    <a:pt x="586978" y="1204521"/>
                  </a:moveTo>
                  <a:lnTo>
                    <a:pt x="586978" y="6022411"/>
                  </a:lnTo>
                  <a:cubicBezTo>
                    <a:pt x="586978" y="6341872"/>
                    <a:pt x="586141" y="6648246"/>
                    <a:pt x="584651" y="6874136"/>
                  </a:cubicBezTo>
                  <a:cubicBezTo>
                    <a:pt x="583161" y="7100025"/>
                    <a:pt x="581139" y="7226926"/>
                    <a:pt x="579032" y="7226926"/>
                  </a:cubicBezTo>
                  <a:lnTo>
                    <a:pt x="0" y="7226926"/>
                  </a:lnTo>
                  <a:lnTo>
                    <a:pt x="0" y="7226926"/>
                  </a:lnTo>
                  <a:lnTo>
                    <a:pt x="0" y="72269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32" y="6"/>
                  </a:lnTo>
                  <a:cubicBezTo>
                    <a:pt x="581139" y="6"/>
                    <a:pt x="583161" y="126907"/>
                    <a:pt x="584651" y="352796"/>
                  </a:cubicBezTo>
                  <a:cubicBezTo>
                    <a:pt x="586141" y="578686"/>
                    <a:pt x="586978" y="885060"/>
                    <a:pt x="586978" y="1204521"/>
                  </a:cubicBezTo>
                  <a:close/>
                </a:path>
              </a:pathLst>
            </a:custGeom>
            <a:solidFill>
              <a:srgbClr val="F9E235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230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Направление проекта бюджета МО «Тайшетский район» на внешнюю проверку в Контрольно-счетную палату, рассмотрение </a:t>
              </a:r>
              <a:r>
                <a:rPr lang="ru-RU" sz="1400" kern="1200" dirty="0" smtClean="0"/>
                <a:t>проекта бюджета  и утверждение бюджета МО «Тайшетский район» Думой Тайшетского района.</a:t>
              </a:r>
              <a:endParaRPr lang="ru-RU" sz="1400" kern="1200" dirty="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457471" y="4423917"/>
              <a:ext cx="1230646" cy="687894"/>
            </a:xfrm>
            <a:custGeom>
              <a:avLst/>
              <a:gdLst>
                <a:gd name="connsiteX0" fmla="*/ 0 w 1230646"/>
                <a:gd name="connsiteY0" fmla="*/ 122289 h 733722"/>
                <a:gd name="connsiteX1" fmla="*/ 35818 w 1230646"/>
                <a:gd name="connsiteY1" fmla="*/ 35818 h 733722"/>
                <a:gd name="connsiteX2" fmla="*/ 122289 w 1230646"/>
                <a:gd name="connsiteY2" fmla="*/ 1 h 733722"/>
                <a:gd name="connsiteX3" fmla="*/ 1108357 w 1230646"/>
                <a:gd name="connsiteY3" fmla="*/ 0 h 733722"/>
                <a:gd name="connsiteX4" fmla="*/ 1194828 w 1230646"/>
                <a:gd name="connsiteY4" fmla="*/ 35818 h 733722"/>
                <a:gd name="connsiteX5" fmla="*/ 1230645 w 1230646"/>
                <a:gd name="connsiteY5" fmla="*/ 122289 h 733722"/>
                <a:gd name="connsiteX6" fmla="*/ 1230646 w 1230646"/>
                <a:gd name="connsiteY6" fmla="*/ 611433 h 733722"/>
                <a:gd name="connsiteX7" fmla="*/ 1194828 w 1230646"/>
                <a:gd name="connsiteY7" fmla="*/ 697904 h 733722"/>
                <a:gd name="connsiteX8" fmla="*/ 1108357 w 1230646"/>
                <a:gd name="connsiteY8" fmla="*/ 733722 h 733722"/>
                <a:gd name="connsiteX9" fmla="*/ 122289 w 1230646"/>
                <a:gd name="connsiteY9" fmla="*/ 733722 h 733722"/>
                <a:gd name="connsiteX10" fmla="*/ 35818 w 1230646"/>
                <a:gd name="connsiteY10" fmla="*/ 697904 h 733722"/>
                <a:gd name="connsiteX11" fmla="*/ 0 w 1230646"/>
                <a:gd name="connsiteY11" fmla="*/ 611433 h 733722"/>
                <a:gd name="connsiteX12" fmla="*/ 0 w 1230646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646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8357" y="0"/>
                  </a:lnTo>
                  <a:cubicBezTo>
                    <a:pt x="1140790" y="0"/>
                    <a:pt x="1171895" y="12884"/>
                    <a:pt x="1194828" y="35818"/>
                  </a:cubicBezTo>
                  <a:cubicBezTo>
                    <a:pt x="1217762" y="58752"/>
                    <a:pt x="1230646" y="89856"/>
                    <a:pt x="1230645" y="122289"/>
                  </a:cubicBezTo>
                  <a:cubicBezTo>
                    <a:pt x="1230645" y="285337"/>
                    <a:pt x="1230646" y="448385"/>
                    <a:pt x="1230646" y="611433"/>
                  </a:cubicBezTo>
                  <a:cubicBezTo>
                    <a:pt x="1230646" y="643866"/>
                    <a:pt x="1217762" y="674971"/>
                    <a:pt x="1194828" y="697904"/>
                  </a:cubicBezTo>
                  <a:cubicBezTo>
                    <a:pt x="1171894" y="720838"/>
                    <a:pt x="1140790" y="733722"/>
                    <a:pt x="1108357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16 ноября </a:t>
              </a: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27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2016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457471" y="5188243"/>
              <a:ext cx="1223035" cy="687894"/>
            </a:xfrm>
            <a:custGeom>
              <a:avLst/>
              <a:gdLst>
                <a:gd name="connsiteX0" fmla="*/ 0 w 1223035"/>
                <a:gd name="connsiteY0" fmla="*/ 122289 h 733722"/>
                <a:gd name="connsiteX1" fmla="*/ 35818 w 1223035"/>
                <a:gd name="connsiteY1" fmla="*/ 35818 h 733722"/>
                <a:gd name="connsiteX2" fmla="*/ 122289 w 1223035"/>
                <a:gd name="connsiteY2" fmla="*/ 1 h 733722"/>
                <a:gd name="connsiteX3" fmla="*/ 1100746 w 1223035"/>
                <a:gd name="connsiteY3" fmla="*/ 0 h 733722"/>
                <a:gd name="connsiteX4" fmla="*/ 1187217 w 1223035"/>
                <a:gd name="connsiteY4" fmla="*/ 35818 h 733722"/>
                <a:gd name="connsiteX5" fmla="*/ 1223034 w 1223035"/>
                <a:gd name="connsiteY5" fmla="*/ 122289 h 733722"/>
                <a:gd name="connsiteX6" fmla="*/ 1223035 w 1223035"/>
                <a:gd name="connsiteY6" fmla="*/ 611433 h 733722"/>
                <a:gd name="connsiteX7" fmla="*/ 1187217 w 1223035"/>
                <a:gd name="connsiteY7" fmla="*/ 697904 h 733722"/>
                <a:gd name="connsiteX8" fmla="*/ 1100746 w 1223035"/>
                <a:gd name="connsiteY8" fmla="*/ 733722 h 733722"/>
                <a:gd name="connsiteX9" fmla="*/ 122289 w 1223035"/>
                <a:gd name="connsiteY9" fmla="*/ 733722 h 733722"/>
                <a:gd name="connsiteX10" fmla="*/ 35818 w 1223035"/>
                <a:gd name="connsiteY10" fmla="*/ 697904 h 733722"/>
                <a:gd name="connsiteX11" fmla="*/ 0 w 1223035"/>
                <a:gd name="connsiteY11" fmla="*/ 611433 h 733722"/>
                <a:gd name="connsiteX12" fmla="*/ 0 w 1223035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035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0746" y="0"/>
                  </a:lnTo>
                  <a:cubicBezTo>
                    <a:pt x="1133179" y="0"/>
                    <a:pt x="1164284" y="12884"/>
                    <a:pt x="1187217" y="35818"/>
                  </a:cubicBezTo>
                  <a:cubicBezTo>
                    <a:pt x="1210151" y="58752"/>
                    <a:pt x="1223035" y="89856"/>
                    <a:pt x="1223034" y="122289"/>
                  </a:cubicBezTo>
                  <a:cubicBezTo>
                    <a:pt x="1223034" y="285337"/>
                    <a:pt x="1223035" y="448385"/>
                    <a:pt x="1223035" y="611433"/>
                  </a:cubicBezTo>
                  <a:cubicBezTo>
                    <a:pt x="1223035" y="643866"/>
                    <a:pt x="1210151" y="674971"/>
                    <a:pt x="1187217" y="697904"/>
                  </a:cubicBezTo>
                  <a:cubicBezTo>
                    <a:pt x="1164283" y="720838"/>
                    <a:pt x="1133179" y="733722"/>
                    <a:pt x="1100746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января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2017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718741" y="5943600"/>
              <a:ext cx="7048274" cy="696864"/>
            </a:xfrm>
            <a:custGeom>
              <a:avLst/>
              <a:gdLst>
                <a:gd name="connsiteX0" fmla="*/ 97832 w 586978"/>
                <a:gd name="connsiteY0" fmla="*/ 0 h 7260897"/>
                <a:gd name="connsiteX1" fmla="*/ 489146 w 586978"/>
                <a:gd name="connsiteY1" fmla="*/ 0 h 7260897"/>
                <a:gd name="connsiteX2" fmla="*/ 558324 w 586978"/>
                <a:gd name="connsiteY2" fmla="*/ 28654 h 7260897"/>
                <a:gd name="connsiteX3" fmla="*/ 586978 w 586978"/>
                <a:gd name="connsiteY3" fmla="*/ 97832 h 7260897"/>
                <a:gd name="connsiteX4" fmla="*/ 586978 w 586978"/>
                <a:gd name="connsiteY4" fmla="*/ 7260897 h 7260897"/>
                <a:gd name="connsiteX5" fmla="*/ 586978 w 586978"/>
                <a:gd name="connsiteY5" fmla="*/ 7260897 h 7260897"/>
                <a:gd name="connsiteX6" fmla="*/ 586978 w 586978"/>
                <a:gd name="connsiteY6" fmla="*/ 7260897 h 7260897"/>
                <a:gd name="connsiteX7" fmla="*/ 0 w 586978"/>
                <a:gd name="connsiteY7" fmla="*/ 7260897 h 7260897"/>
                <a:gd name="connsiteX8" fmla="*/ 0 w 586978"/>
                <a:gd name="connsiteY8" fmla="*/ 7260897 h 7260897"/>
                <a:gd name="connsiteX9" fmla="*/ 0 w 586978"/>
                <a:gd name="connsiteY9" fmla="*/ 7260897 h 7260897"/>
                <a:gd name="connsiteX10" fmla="*/ 0 w 586978"/>
                <a:gd name="connsiteY10" fmla="*/ 97832 h 7260897"/>
                <a:gd name="connsiteX11" fmla="*/ 28654 w 586978"/>
                <a:gd name="connsiteY11" fmla="*/ 28654 h 7260897"/>
                <a:gd name="connsiteX12" fmla="*/ 97832 w 586978"/>
                <a:gd name="connsiteY12" fmla="*/ 0 h 72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60897">
                  <a:moveTo>
                    <a:pt x="586978" y="1210182"/>
                  </a:moveTo>
                  <a:lnTo>
                    <a:pt x="586978" y="6050715"/>
                  </a:lnTo>
                  <a:cubicBezTo>
                    <a:pt x="586978" y="6371677"/>
                    <a:pt x="586145" y="6679491"/>
                    <a:pt x="584662" y="6906442"/>
                  </a:cubicBezTo>
                  <a:cubicBezTo>
                    <a:pt x="583178" y="7133394"/>
                    <a:pt x="581167" y="7260891"/>
                    <a:pt x="579069" y="7260891"/>
                  </a:cubicBezTo>
                  <a:lnTo>
                    <a:pt x="0" y="7260891"/>
                  </a:lnTo>
                  <a:lnTo>
                    <a:pt x="0" y="7260891"/>
                  </a:lnTo>
                  <a:lnTo>
                    <a:pt x="0" y="726089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69" y="6"/>
                  </a:lnTo>
                  <a:cubicBezTo>
                    <a:pt x="581167" y="6"/>
                    <a:pt x="583178" y="127503"/>
                    <a:pt x="584662" y="354455"/>
                  </a:cubicBezTo>
                  <a:cubicBezTo>
                    <a:pt x="586145" y="581406"/>
                    <a:pt x="586978" y="889220"/>
                    <a:pt x="586978" y="1210182"/>
                  </a:cubicBezTo>
                  <a:close/>
                </a:path>
              </a:pathLst>
            </a:custGeom>
            <a:solidFill>
              <a:schemeClr val="bg2">
                <a:lumMod val="9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Составление годовой отчетности, направление на внешнюю проверку в Контрольно-счетную палату района, рассмотрение и утверждение отчета об исполнении бюджета МО «Тайшетский район» Думой Тайшетского района.</a:t>
              </a:r>
              <a:endParaRPr lang="ru-RU" sz="1400" kern="1200" dirty="0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457471" y="5952570"/>
              <a:ext cx="1196759" cy="687894"/>
            </a:xfrm>
            <a:custGeom>
              <a:avLst/>
              <a:gdLst>
                <a:gd name="connsiteX0" fmla="*/ 0 w 1196759"/>
                <a:gd name="connsiteY0" fmla="*/ 122289 h 733722"/>
                <a:gd name="connsiteX1" fmla="*/ 35818 w 1196759"/>
                <a:gd name="connsiteY1" fmla="*/ 35818 h 733722"/>
                <a:gd name="connsiteX2" fmla="*/ 122289 w 1196759"/>
                <a:gd name="connsiteY2" fmla="*/ 1 h 733722"/>
                <a:gd name="connsiteX3" fmla="*/ 1074470 w 1196759"/>
                <a:gd name="connsiteY3" fmla="*/ 0 h 733722"/>
                <a:gd name="connsiteX4" fmla="*/ 1160941 w 1196759"/>
                <a:gd name="connsiteY4" fmla="*/ 35818 h 733722"/>
                <a:gd name="connsiteX5" fmla="*/ 1196758 w 1196759"/>
                <a:gd name="connsiteY5" fmla="*/ 122289 h 733722"/>
                <a:gd name="connsiteX6" fmla="*/ 1196759 w 1196759"/>
                <a:gd name="connsiteY6" fmla="*/ 611433 h 733722"/>
                <a:gd name="connsiteX7" fmla="*/ 1160941 w 1196759"/>
                <a:gd name="connsiteY7" fmla="*/ 697904 h 733722"/>
                <a:gd name="connsiteX8" fmla="*/ 1074470 w 1196759"/>
                <a:gd name="connsiteY8" fmla="*/ 733722 h 733722"/>
                <a:gd name="connsiteX9" fmla="*/ 122289 w 1196759"/>
                <a:gd name="connsiteY9" fmla="*/ 733722 h 733722"/>
                <a:gd name="connsiteX10" fmla="*/ 35818 w 1196759"/>
                <a:gd name="connsiteY10" fmla="*/ 697904 h 733722"/>
                <a:gd name="connsiteX11" fmla="*/ 0 w 1196759"/>
                <a:gd name="connsiteY11" fmla="*/ 611433 h 733722"/>
                <a:gd name="connsiteX12" fmla="*/ 0 w 1196759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759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074470" y="0"/>
                  </a:lnTo>
                  <a:cubicBezTo>
                    <a:pt x="1106903" y="0"/>
                    <a:pt x="1138008" y="12884"/>
                    <a:pt x="1160941" y="35818"/>
                  </a:cubicBezTo>
                  <a:cubicBezTo>
                    <a:pt x="1183875" y="58752"/>
                    <a:pt x="1196759" y="89856"/>
                    <a:pt x="1196758" y="122289"/>
                  </a:cubicBezTo>
                  <a:cubicBezTo>
                    <a:pt x="1196758" y="285337"/>
                    <a:pt x="1196759" y="448385"/>
                    <a:pt x="1196759" y="611433"/>
                  </a:cubicBezTo>
                  <a:cubicBezTo>
                    <a:pt x="1196759" y="643866"/>
                    <a:pt x="1183875" y="674971"/>
                    <a:pt x="1160941" y="697904"/>
                  </a:cubicBezTo>
                  <a:cubicBezTo>
                    <a:pt x="1138007" y="720838"/>
                    <a:pt x="1106903" y="733722"/>
                    <a:pt x="1074470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15 января </a:t>
              </a: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мая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2018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895600"/>
            <a:ext cx="84582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sq">
            <a:noFill/>
            <a:prstDash val="solid"/>
          </a:ln>
        </p:spPr>
        <p:txBody>
          <a:bodyPr vert="horz" lIns="0" rIns="0" bIns="0" anchor="b">
            <a:normAutofit fontScale="97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Этапы бюджетного процесса в муниципальном образовании «Тайшетский район»*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685800"/>
            <a:ext cx="8077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sq">
            <a:noFill/>
            <a:prstDash val="solid"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Структура</a:t>
            </a:r>
            <a:r>
              <a:rPr kumimoji="0" lang="ru-RU" sz="1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бюджетной системы муниципального образования «Тайшетский</a:t>
            </a:r>
            <a:r>
              <a:rPr kumimoji="0" lang="ru-RU" sz="1600" b="1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6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0600" y="1143000"/>
            <a:ext cx="7696200" cy="2286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Консолидированный бюджет  муниципального образования «Тайшетский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1676400"/>
            <a:ext cx="32004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  муниципального образования «Тайшетский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 (районный бюджет)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34000" y="1676400"/>
            <a:ext cx="25908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городских и сельских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00600" y="24384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6 городских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58000" y="24384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25 сельских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27432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66294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 flipH="1">
            <a:off x="5676900" y="2209800"/>
            <a:ext cx="419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>
            <a:off x="7086600" y="2209800"/>
            <a:ext cx="6477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олилиния 82"/>
          <p:cNvSpPr/>
          <p:nvPr/>
        </p:nvSpPr>
        <p:spPr>
          <a:xfrm>
            <a:off x="1752600" y="5029200"/>
            <a:ext cx="7239000" cy="533400"/>
          </a:xfrm>
          <a:custGeom>
            <a:avLst/>
            <a:gdLst>
              <a:gd name="connsiteX0" fmla="*/ 97832 w 586978"/>
              <a:gd name="connsiteY0" fmla="*/ 0 h 7226932"/>
              <a:gd name="connsiteX1" fmla="*/ 489146 w 586978"/>
              <a:gd name="connsiteY1" fmla="*/ 0 h 7226932"/>
              <a:gd name="connsiteX2" fmla="*/ 558324 w 586978"/>
              <a:gd name="connsiteY2" fmla="*/ 28654 h 7226932"/>
              <a:gd name="connsiteX3" fmla="*/ 586978 w 586978"/>
              <a:gd name="connsiteY3" fmla="*/ 97832 h 7226932"/>
              <a:gd name="connsiteX4" fmla="*/ 586978 w 586978"/>
              <a:gd name="connsiteY4" fmla="*/ 7226932 h 7226932"/>
              <a:gd name="connsiteX5" fmla="*/ 586978 w 586978"/>
              <a:gd name="connsiteY5" fmla="*/ 7226932 h 7226932"/>
              <a:gd name="connsiteX6" fmla="*/ 586978 w 586978"/>
              <a:gd name="connsiteY6" fmla="*/ 7226932 h 7226932"/>
              <a:gd name="connsiteX7" fmla="*/ 0 w 586978"/>
              <a:gd name="connsiteY7" fmla="*/ 7226932 h 7226932"/>
              <a:gd name="connsiteX8" fmla="*/ 0 w 586978"/>
              <a:gd name="connsiteY8" fmla="*/ 7226932 h 7226932"/>
              <a:gd name="connsiteX9" fmla="*/ 0 w 586978"/>
              <a:gd name="connsiteY9" fmla="*/ 7226932 h 7226932"/>
              <a:gd name="connsiteX10" fmla="*/ 0 w 586978"/>
              <a:gd name="connsiteY10" fmla="*/ 97832 h 7226932"/>
              <a:gd name="connsiteX11" fmla="*/ 28654 w 586978"/>
              <a:gd name="connsiteY11" fmla="*/ 28654 h 7226932"/>
              <a:gd name="connsiteX12" fmla="*/ 97832 w 586978"/>
              <a:gd name="connsiteY12" fmla="*/ 0 h 72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978" h="7226932">
                <a:moveTo>
                  <a:pt x="586978" y="1204521"/>
                </a:moveTo>
                <a:lnTo>
                  <a:pt x="586978" y="6022411"/>
                </a:lnTo>
                <a:cubicBezTo>
                  <a:pt x="586978" y="6341872"/>
                  <a:pt x="586141" y="6648246"/>
                  <a:pt x="584651" y="6874136"/>
                </a:cubicBezTo>
                <a:cubicBezTo>
                  <a:pt x="583161" y="7100025"/>
                  <a:pt x="581139" y="7226926"/>
                  <a:pt x="579032" y="7226926"/>
                </a:cubicBezTo>
                <a:lnTo>
                  <a:pt x="0" y="7226926"/>
                </a:lnTo>
                <a:lnTo>
                  <a:pt x="0" y="7226926"/>
                </a:lnTo>
                <a:lnTo>
                  <a:pt x="0" y="72269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579032" y="6"/>
                </a:lnTo>
                <a:cubicBezTo>
                  <a:pt x="581139" y="6"/>
                  <a:pt x="583161" y="126907"/>
                  <a:pt x="584651" y="352796"/>
                </a:cubicBezTo>
                <a:cubicBezTo>
                  <a:pt x="586141" y="578686"/>
                  <a:pt x="586978" y="885060"/>
                  <a:pt x="586978" y="1204521"/>
                </a:cubicBezTo>
                <a:close/>
              </a:path>
            </a:pathLst>
          </a:custGeom>
          <a:solidFill>
            <a:srgbClr val="C0F6D2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230" rIns="85804" bIns="5723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kern="1200" dirty="0" smtClean="0"/>
              <a:t>Исполнение бюджета. Внесение изменений в решение о бюджете в процессе его исполнения</a:t>
            </a:r>
            <a:endParaRPr lang="ru-RU" sz="1400" kern="1200" dirty="0"/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28600" y="6400800"/>
            <a:ext cx="8763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sq">
            <a:noFill/>
            <a:prstDash val="solid"/>
          </a:ln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* В соответствии с решением Думы Тайшетского района от 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24.12.2007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года № 283 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«Об утверждении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 Положения о бюджетном процессе в муниципальном образовании «Тайшетский район»</a:t>
            </a:r>
            <a:endParaRPr kumimoji="0" lang="ru-RU" sz="1400" b="0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848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anchor="ctr" anchorCtr="1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7030A0"/>
                </a:solidFill>
              </a:rPr>
              <a:t>реализация муниципальной программы </a:t>
            </a:r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Социальная поддержка отдельных категорий населения муниципального образования «Тайшетский район»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201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04800" y="990600"/>
          <a:ext cx="8686800" cy="35333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19800"/>
                <a:gridCol w="609600"/>
                <a:gridCol w="685800"/>
                <a:gridCol w="609600"/>
                <a:gridCol w="762000"/>
              </a:tblGrid>
              <a:tr h="47780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6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</a:t>
                      </a:r>
                      <a:r>
                        <a:rPr lang="en-US" sz="1200" dirty="0" smtClean="0"/>
                        <a:t>7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</a:tr>
              <a:tr h="5733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 субвенций на реализацию переданных  областных государственных  полномочий по предос­тавлению гражданам субсидий на оплату жилых помещений и коммунальных услуг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76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 прав граждан, замещавших должности муниципальной службы Тайшетского района на пенсионное обеспечение за выслугу лет,  реализация прав граждан, удостоенных звания "Почетный гражданин Тайшетского района" на ежемесячную денежную выплату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646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социально значимых культурно-массовых мероприятий проведенных социально ориентированными некоммерческими организациями при поддержке администрации Тайшетского района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  <a:tr h="64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педагогических работников образовательных организаций, прошедших специальную подготовку для работы с инвалидами от общего числа педагогических работников образовательных учреждений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30,3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/>
                </a:tc>
              </a:tr>
              <a:tr h="425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доступных для инвалидов и других маломобильных групп населения объектов культуры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44,0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44,0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 marT="0" marB="0" anchor="ctr"/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4800600"/>
            <a:ext cx="42672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Общая численность обратившихся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граждан за получением субсидий на оплату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жилых помещений и коммунальных услуг составила 14 812 человек.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количество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получателей данной субсидии составило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11 616 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 или 15,7% всего населения Тайшетского района, из них одиноко проживающие пенсионеры, инвалиды – 2 999 человек, отдельно проживающие пенсионеры, инвалиды – 603 человека.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 descr="C:\Users\finupr\Desktop\1fbf789e3b08673f643f3de7194132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9" y="4724401"/>
            <a:ext cx="3581401" cy="182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152400"/>
            <a:ext cx="7848600" cy="5334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anchor="ctr" anchorCtr="1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cap="all" dirty="0" smtClean="0">
                <a:solidFill>
                  <a:srgbClr val="7030A0"/>
                </a:solidFill>
              </a:rPr>
              <a:t>реализация муниципальной программы </a:t>
            </a:r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Социальная поддержка отдельных категорий населения муниципального образования «Тайшетский район»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201</a:t>
            </a:r>
            <a:r>
              <a:rPr kumimoji="0" lang="en-US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16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1219200"/>
            <a:ext cx="3429000" cy="396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	В 2017 году проведены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мероприятия,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относящиеся к полномочиям органов местного самоуправления по решению вопросов поддержки социально ориентированных некоммерческих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организаций (далее- НКО):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предоставлены 7 консультаций;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-размещено 10 публикаций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средствах массовой информации 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 НКО, благотворительной и добровольческой деятельности;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-опубликовано на официальном сайте администрации Тайшетского района 20 публикаций о планируемых и осуществленных мероприятиях социально ориентированных некоммерческих организаций, освещение результатов деятельности НКО в муниципальной телепрограмме «Время новостей»</a:t>
            </a:r>
          </a:p>
          <a:p>
            <a:pPr lvl="0" algn="just"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оказана поддержка в проведении благотворительных акциях и социально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значимых культурно-массовых мероприятиях (конкурсы, праздники, юбилеи).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886200" y="4038600"/>
            <a:ext cx="5029200" cy="24560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Проведены мероприятия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обеспечивающие доступность объектов социальной инфраструктуры для инвалидов и других маломобильных групп населения в сумме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540,7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тыс. рублей, в том числе: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-ремонт крыльца, установка пандусов у основного входа в учреждениях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культуры в сумме 423,9 тыс. рублей;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приобретение  вспомогательных средств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создания безбарьерной среды жизнедеятельности инвалидов в сумме 26,7 тыс. рублей;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размещение оборудования и носителей информации для обеспечения инвалидов в сумме 45,1 тыс. рублей;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повышение квалификации педагогов для оказания образовательных услуг детям – инвалидам и детям с ограниченной возможностью здоровья в сумме – 45,0 тыс. рублей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62400" y="1143000"/>
            <a:ext cx="49530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2017 году социальную поддержку отдельных категорий граждан получили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человек,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том числе: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единовременное премирование лиц, удостоенных Почетного звания «Почетный гражданин Тайшетского района» - 1 человек;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Ежемесячная денежная выплата гражданам, удостоенным Почетного звания «Почетный гражданин Тайшетского района» – 19 человек;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-пенсия за выслугу лет гражданину, замещавшему должность муниципальной службы – 78 человек.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finupr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4" y="2733675"/>
            <a:ext cx="4772025" cy="1152525"/>
          </a:xfrm>
          <a:prstGeom prst="rect">
            <a:avLst/>
          </a:prstGeom>
          <a:noFill/>
        </p:spPr>
      </p:pic>
      <p:pic>
        <p:nvPicPr>
          <p:cNvPr id="3079" name="Picture 7" descr="C:\Users\finupr\Desktop\nko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10200"/>
            <a:ext cx="33528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Муниципальная программа «муниципальное  Управление»                                 на 2015– 2019 годы»</a:t>
            </a:r>
            <a:endParaRPr lang="ru-RU" sz="1600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066800"/>
            <a:ext cx="53340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повышение эффективности деятельности администрации Тайшетского района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752600"/>
            <a:ext cx="83058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осуществления деятельности администрации Тайшетского района по решению вопросов местного значения и исполнения переданных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полномочий;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областной и районной политики в области охраны труда,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обеспечивающей сохранение жизни, здоровья и профессиональной активности работников в процессе трудовой деятельности, как приоритетной составляющей социально – экономического развития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43200" y="3276600"/>
            <a:ext cx="61722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 обеспечение реализации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43800" y="38862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одержимое 17"/>
          <p:cNvGraphicFramePr>
            <a:graphicFrameLocks/>
          </p:cNvGraphicFramePr>
          <p:nvPr/>
        </p:nvGraphicFramePr>
        <p:xfrm>
          <a:off x="2514600" y="4267199"/>
          <a:ext cx="6400800" cy="19297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4807"/>
                <a:gridCol w="1280160"/>
                <a:gridCol w="1280160"/>
                <a:gridCol w="1745673"/>
              </a:tblGrid>
              <a:tr h="32886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03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68 473,1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63 564,3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92,8</a:t>
                      </a:r>
                      <a:endParaRPr lang="ru-RU" sz="1200" b="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Областной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6 307,0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5 882,4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93,3</a:t>
                      </a:r>
                      <a:endParaRPr lang="ru-RU" sz="120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Районный бюджет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60 538,8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56 310,6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93,0</a:t>
                      </a:r>
                      <a:endParaRPr lang="ru-RU" sz="1200" dirty="0"/>
                    </a:p>
                  </a:txBody>
                  <a:tcPr/>
                </a:tc>
              </a:tr>
              <a:tr h="432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Бюджеты</a:t>
                      </a:r>
                      <a:r>
                        <a:rPr lang="ru-RU" sz="1200" baseline="0" dirty="0" smtClean="0"/>
                        <a:t> поселений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1 627,3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1 371,3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096000" y="990600"/>
            <a:ext cx="2743200" cy="685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Администрация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" name="Picture 2" descr="C:\Users\finupr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3810000"/>
            <a:ext cx="204787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1143000" y="838200"/>
          <a:ext cx="769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28600" y="3505201"/>
          <a:ext cx="8763000" cy="3124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48400"/>
                <a:gridCol w="533400"/>
                <a:gridCol w="609600"/>
                <a:gridCol w="609600"/>
                <a:gridCol w="762000"/>
              </a:tblGrid>
              <a:tr h="50110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/>
                        <a:t>Основные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целевые</a:t>
                      </a:r>
                      <a:r>
                        <a:rPr kumimoji="0" lang="ru-RU" sz="1200" kern="1200" baseline="0" dirty="0" smtClean="0"/>
                        <a:t> </a:t>
                      </a:r>
                      <a:r>
                        <a:rPr kumimoji="0" lang="ru-RU" sz="1200" kern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Ед. </a:t>
                      </a:r>
                      <a:r>
                        <a:rPr kumimoji="0" lang="ru-RU" sz="1200" kern="1200" dirty="0" err="1" smtClean="0"/>
                        <a:t>изм</a:t>
                      </a:r>
                      <a:r>
                        <a:rPr kumimoji="0" lang="ru-RU" sz="1200" kern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(факт)</a:t>
                      </a:r>
                      <a:endParaRPr lang="ru-RU" sz="1200" dirty="0"/>
                    </a:p>
                  </a:txBody>
                  <a:tcPr/>
                </a:tc>
              </a:tr>
              <a:tr h="400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Доля проектов нормативных правовых актов, в отношении которых проведена антикоррупционная экспертиза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801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рассмотренных  дел об административных правонарушениях от общего количества дел об административных правонарушениях в рамках  осуществления переданных </a:t>
                      </a:r>
                      <a:r>
                        <a:rPr lang="ru-RU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государственных полномочий административной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комиссией по рассмотрению дел об административных правонарушениях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01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Доля руководителей и специалистов, обученных и прошедших проверку знаний требований охраны труда, от общего количества  руководителей и специалистов, подлежащих обучению в соответствующем текущем году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0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плановых контрольных мероприятий, проведенных в  учреждениях,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подлежащих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ведомственному контролю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0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Удельный вес муниципальных служащих, успешно прошедших аттестацию от числа муниципальных служащих, включенных в график прохождения аттестации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реализация муниципальной программы</a:t>
            </a:r>
            <a:r>
              <a:rPr kumimoji="0" lang="ru-RU" sz="1200" b="0" i="0" u="none" strike="noStrike" kern="1200" cap="all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«Муниципальное управление» </a:t>
            </a: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2017 год</a:t>
            </a:r>
            <a:endParaRPr kumimoji="0" lang="ru-RU" sz="12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14400" y="838200"/>
            <a:ext cx="5791200" cy="182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осуществления собственных полномочий.: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антикоррупционных экспертиз нормативно-правовых актов;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опубликовано, размещено в средствах массовой информации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материалов деятельности администрации Тайшетского района;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служащих администрации района прошли курсы повышения квалификации по теме </a:t>
            </a:r>
            <a:r>
              <a:rPr lang="ru-RU" sz="1100" dirty="0" smtClean="0"/>
              <a:t>"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Контрактная система в сфере закупок».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2017 году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человек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удостоены Почетной грамотой мэра Тайшетского района  - 285,0 тыс. рублей;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5257800"/>
            <a:ext cx="65532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осуществления отдельных областных государственных полномочий в сфере труда.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обучение и проверку знаний требований охраны труда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муниципальных служащих администрации района.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Обеспечено проведение специальной оценки условий труда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рабочих мест.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конкурса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охране труда.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Охвачено действием коллективных договоров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45,2%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работников организаций района.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95600" y="3657600"/>
            <a:ext cx="6096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осуществления  областных государственных полномочий.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объектов лицензирования, осуществляющих розничную продажу алкогольной продукции составило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единиц.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запросов составлено в рамках осуществления полномочий по хранению, комплектованию, учету и использованию архивных документов.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Административными комиссиями по рассмотрению дел об административных правонарушениях рассмотрено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166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81000" y="2895600"/>
            <a:ext cx="8610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За счет средств бюджетов поселений Администрацией Тайшетского района исполнены переданные отдельные полномочия поселений в сумме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1 371,3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upr\Desktop\azrabotka-dokumentacii-po-ohrane-truda-i-pb0009ca5d_516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257800"/>
            <a:ext cx="2114550" cy="1447800"/>
          </a:xfrm>
          <a:prstGeom prst="rect">
            <a:avLst/>
          </a:prstGeom>
          <a:noFill/>
        </p:spPr>
      </p:pic>
      <p:pic>
        <p:nvPicPr>
          <p:cNvPr id="6" name="Picture 3" descr="C:\Users\finupr\Desktop\c44c377125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657600"/>
            <a:ext cx="1828799" cy="1447800"/>
          </a:xfrm>
          <a:prstGeom prst="rect">
            <a:avLst/>
          </a:prstGeom>
          <a:noFill/>
        </p:spPr>
      </p:pic>
      <p:pic>
        <p:nvPicPr>
          <p:cNvPr id="7" name="Picture 4" descr="C:\Users\finupr\Desktop\normativnie-documenti-po-videouslug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99060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8001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all" spc="0" normalizeH="0" baseline="0" noProof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                                                   на 2016– 2018 годы»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066800"/>
            <a:ext cx="56388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Цель программы – осуществление полномочий по управлению и распоряжению муниципальным имуществом и обеспечение эффективности в сфере управления и распоряжения муниципальным имуществом муниципального образования  «Тайшетский район»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905000"/>
            <a:ext cx="46482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Совершенствование системы учета и содержания объектов муниципальной собственности муниципального образования «Тайшетский район»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100" dirty="0" smtClean="0"/>
              <a:t>Исполнение полномочий в области жилищных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полномочий в области  земельных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реализации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муниципальной программы «Повышение эффективности управления муниципальным имуществом муниципального образования «Тайшетский район».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6800" y="1905001"/>
            <a:ext cx="4114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Финансовое обеспечение реализации муниципальной программы </a:t>
            </a:r>
            <a:r>
              <a:rPr lang="ru-RU" sz="11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«Повышение эффективности управления муниципальным имуществом муниципального образования «Тайшетский район» </a:t>
            </a: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за 2017 год</a:t>
            </a:r>
            <a:endParaRPr lang="ru-RU" sz="11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0" name="Содержимое 17"/>
          <p:cNvGraphicFramePr>
            <a:graphicFrameLocks/>
          </p:cNvGraphicFramePr>
          <p:nvPr/>
        </p:nvGraphicFramePr>
        <p:xfrm>
          <a:off x="4953000" y="3124201"/>
          <a:ext cx="4038600" cy="914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1724"/>
                <a:gridCol w="811876"/>
                <a:gridCol w="803564"/>
                <a:gridCol w="1101436"/>
              </a:tblGrid>
              <a:tr h="27995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297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Всего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11 299,9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10 669,6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94,4</a:t>
                      </a:r>
                      <a:endParaRPr lang="ru-RU" sz="1100" b="0" dirty="0"/>
                    </a:p>
                  </a:txBody>
                  <a:tcPr/>
                </a:tc>
              </a:tr>
              <a:tr h="33698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Районный бюджет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11 299,9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10 669,6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94,4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7543800" y="2743200"/>
            <a:ext cx="13716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228600" y="4191000"/>
          <a:ext cx="8763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248400" y="990600"/>
            <a:ext cx="2895600" cy="838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Департамент по управлению муниципальным имуществом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152400"/>
            <a:ext cx="7543800" cy="533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реализация муниципальной программы </a:t>
            </a:r>
            <a:r>
              <a:rPr lang="ru-RU" sz="12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программа «Повышение эффективности управления муниципальным имуществом муниципального образования «Тайшетский район» </a:t>
            </a:r>
            <a:r>
              <a:rPr lang="ru-RU" sz="1200" cap="all" dirty="0" smtClean="0">
                <a:solidFill>
                  <a:srgbClr val="7030A0"/>
                </a:solidFill>
                <a:latin typeface="+mj-lt"/>
              </a:rPr>
              <a:t>за 2017 год</a:t>
            </a:r>
            <a:endParaRPr lang="ru-RU" sz="12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28601" y="914403"/>
          <a:ext cx="6781799" cy="31517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1999"/>
                <a:gridCol w="533400"/>
                <a:gridCol w="549987"/>
                <a:gridCol w="533564"/>
                <a:gridCol w="592849"/>
              </a:tblGrid>
              <a:tr h="3806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/>
                        <a:t>Основные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целевые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показатели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/>
                        <a:t>Ед. </a:t>
                      </a:r>
                      <a:r>
                        <a:rPr kumimoji="0" lang="ru-RU" sz="1000" kern="1200" dirty="0" err="1" smtClean="0"/>
                        <a:t>изм</a:t>
                      </a:r>
                      <a:r>
                        <a:rPr kumimoji="0" lang="ru-RU" sz="1000" kern="12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(факт)</a:t>
                      </a:r>
                      <a:endParaRPr lang="ru-RU" sz="1000" dirty="0"/>
                    </a:p>
                  </a:txBody>
                  <a:tcPr/>
                </a:tc>
              </a:tr>
              <a:tr h="30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в отношении которых проведена техническая инвентаризация и постановка на государственный кадастровый учет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0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в отношении которых проведена государственная регистрация права собственности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0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переданных объектов в связи с разграничением полномочий между муниципальным районом и поселениями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1862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приватизированных объектов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0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приобретенных квартир и закрепление их в специализированном жилищном фонде муниципального образования "Тайшетский район".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61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участков, поставленных на государственный кадастровый учет земельных участков, регистрация права муниципальной собственности муниципального образования "Тайшетский район"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61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Относительное отклонение фактического исполнения показателя «Прочие поступления от использования имущества, находящегося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собственности района» от его планового значения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102,0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329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Доля мест под установку рекламных конструкций, предоставленных в соответствии со схемой размещения рекламных конструкций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2362200" y="4114800"/>
            <a:ext cx="6477000" cy="259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поселений, а также средства от продажи права на заключение договоров аренды указанных земельных участков, перевыполнены на 16,0 %.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кадастровый учет было поставлено 7 земельных участков, расположенных под автомобильными дорогами местного значения.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Направлено 480 уведомлений арендаторам земельных участков о размере платы на будущий период.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Составлено 204 акта обследований земельных участков по факту их целевого использования.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Выдано 15 разрешений на установку рекламных конструкций.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проведено 7 инвентаризационных проверок в отношении объектов муниципальной собственности Тайшетского района, переданных по договорам хозяйственного ведения, оперативного управления, договорам аренды, безвозмездного пользования.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14401"/>
            <a:ext cx="1905000" cy="3200400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31-08-528702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19600"/>
            <a:ext cx="21336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80010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all" spc="0" normalizeH="0" baseline="0" noProof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«Безопасность дорожного движения»                                                     на 2017– 2019 годы»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14400"/>
            <a:ext cx="51816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Palatino Linotype" pitchFamily="18" charset="0"/>
              </a:rPr>
              <a:t>Цель программы – Снижение смертности в результате дорожно-транспортных происшествий и снижения количества дорожно-транспортных происшествий с пострадавшими</a:t>
            </a:r>
            <a:endParaRPr lang="ru-RU" sz="11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1600200"/>
            <a:ext cx="58674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Предупреждение опасного поведения участников дорожного движения.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Сокращение мест концентрации дорожно-транспортных происшествий.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безопасного участия детей в дорожном движении.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438400"/>
            <a:ext cx="51054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Финансовое обеспечение реализации муниципальной программы </a:t>
            </a:r>
            <a:r>
              <a:rPr lang="ru-RU" sz="11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«безопасность дорожного движения» </a:t>
            </a: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за 2017 год</a:t>
            </a:r>
            <a:endParaRPr lang="ru-RU" sz="11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0" name="Содержимое 17"/>
          <p:cNvGraphicFramePr>
            <a:graphicFrameLocks/>
          </p:cNvGraphicFramePr>
          <p:nvPr/>
        </p:nvGraphicFramePr>
        <p:xfrm>
          <a:off x="228600" y="3048001"/>
          <a:ext cx="47244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46167"/>
                <a:gridCol w="949741"/>
                <a:gridCol w="940019"/>
                <a:gridCol w="1288473"/>
              </a:tblGrid>
              <a:tr h="284489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Исполнение, %</a:t>
                      </a:r>
                      <a:endParaRPr lang="ru-RU" sz="1000" dirty="0"/>
                    </a:p>
                  </a:txBody>
                  <a:tcPr/>
                </a:tc>
              </a:tr>
              <a:tr h="302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Всего</a:t>
                      </a:r>
                      <a:r>
                        <a:rPr lang="ru-RU" sz="1100" baseline="0" dirty="0" smtClean="0"/>
                        <a:t> расходов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179,1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132,0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73,7</a:t>
                      </a:r>
                      <a:endParaRPr lang="ru-RU" sz="1100" b="0" dirty="0"/>
                    </a:p>
                  </a:txBody>
                  <a:tcPr/>
                </a:tc>
              </a:tr>
              <a:tr h="3276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Районный бюджет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179,1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132,0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73,7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886200" y="2895600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8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6000" y="838200"/>
            <a:ext cx="3048000" cy="838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alatino Linotype" pitchFamily="18" charset="0"/>
              </a:rPr>
              <a:t>Ответственный исполнитель Программы – Комитет по управлению жилищно-коммунальным хозяйством, транспорта, связи и дорожной службы администрации Тайшетского района</a:t>
            </a:r>
            <a:endParaRPr lang="ru-RU" sz="1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1600" y="3886200"/>
            <a:ext cx="38100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реализация муниципальной программы </a:t>
            </a:r>
            <a:r>
              <a:rPr lang="ru-RU" sz="1100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j-lt"/>
              </a:rPr>
              <a:t>«безопасность дорожного движения» </a:t>
            </a: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за 2017 год</a:t>
            </a:r>
            <a:endParaRPr lang="ru-RU" sz="1100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1600" y="4395787"/>
            <a:ext cx="39624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100" dirty="0" smtClean="0"/>
              <a:t>Проведены следующие мероприятия: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100" dirty="0" smtClean="0"/>
              <a:t>-освещение в средствах массовой информации проблем и результатов работы по обеспечению безопасности дорожного движения 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100" dirty="0" smtClean="0"/>
              <a:t>-приобретение и установка дорожных знаков перед железнодорожными переездами  в сумме 119,1 тыс. рублей;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100" cap="all" dirty="0" smtClean="0">
                <a:solidFill>
                  <a:srgbClr val="7030A0"/>
                </a:solidFill>
                <a:latin typeface="+mj-lt"/>
              </a:rPr>
              <a:t>-</a:t>
            </a:r>
            <a:r>
              <a:rPr lang="ru-RU" sz="1100" dirty="0" smtClean="0"/>
              <a:t>проведение комплексных мероприятий, направленных на обучение детей безопасному поведению на дороге (акции, конкурсы, викторины );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1100" dirty="0" smtClean="0"/>
              <a:t>-проведение профилактических мероприятий по изучению с детьми правил безопасного участия в дорожном движении с использованием схем маршрутов движения детей "дом- школа-дом"</a:t>
            </a:r>
          </a:p>
          <a:p>
            <a:pPr lvl="0">
              <a:spcBef>
                <a:spcPct val="0"/>
              </a:spcBef>
              <a:defRPr/>
            </a:pPr>
            <a:endParaRPr lang="ru-RU" sz="1100" cap="all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152401" y="4038601"/>
          <a:ext cx="4952997" cy="2819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6498"/>
                <a:gridCol w="479323"/>
                <a:gridCol w="639096"/>
                <a:gridCol w="639096"/>
                <a:gridCol w="718984"/>
              </a:tblGrid>
              <a:tr h="4102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/>
                        <a:t>Основные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целевые</a:t>
                      </a:r>
                      <a:r>
                        <a:rPr kumimoji="0" lang="ru-RU" sz="1000" kern="1200" baseline="0" dirty="0" smtClean="0"/>
                        <a:t> </a:t>
                      </a:r>
                      <a:r>
                        <a:rPr kumimoji="0" lang="ru-RU" sz="1000" kern="1200" dirty="0" smtClean="0"/>
                        <a:t>показатели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kern="1200" dirty="0" smtClean="0"/>
                        <a:t>Ед. </a:t>
                      </a:r>
                      <a:r>
                        <a:rPr kumimoji="0" lang="ru-RU" sz="1000" kern="1200" dirty="0" err="1" smtClean="0"/>
                        <a:t>изм</a:t>
                      </a:r>
                      <a:r>
                        <a:rPr kumimoji="0" lang="ru-RU" sz="1000" kern="120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(факт)</a:t>
                      </a:r>
                      <a:endParaRPr lang="ru-RU" sz="1000" dirty="0"/>
                    </a:p>
                  </a:txBody>
                  <a:tcPr/>
                </a:tc>
              </a:tr>
              <a:tr h="331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дорожно-транспортных происшествий с пострадавшими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62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социального риска (количество лиц, погибших в результате дорожно-транспортных происшествий, на 100 тыс. населения)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752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транспортного риска (количество лиц, погибших в результате дорожно-транспортных происшествий, на 10 тыс. транспортных средств)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  <a:tr h="662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 тяжести последствий (количество лиц, погибших в результате дорожно-транспортных происшествий, на 100 пострадавших)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21,8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indent="15875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21,1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pic>
        <p:nvPicPr>
          <p:cNvPr id="9219" name="Picture 3" descr="C:\Documents and Settings\Admin\Рабочий стол\11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819400" cy="213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4572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effectLst/>
              </a:rPr>
              <a:t>Расходы бюджета на реализацию непрограммных направлений деятельности за 2017 год   </a:t>
            </a:r>
            <a:r>
              <a:rPr lang="ru-RU" sz="1800" dirty="0" smtClean="0">
                <a:solidFill>
                  <a:srgbClr val="7030A0"/>
                </a:solidFill>
              </a:rPr>
              <a:t>       </a:t>
            </a:r>
            <a:r>
              <a:rPr lang="ru-RU" sz="1800" dirty="0" smtClean="0"/>
              <a:t>                                                                                                                       </a:t>
            </a:r>
            <a:endParaRPr lang="ru-RU" sz="1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1" y="3276602"/>
          <a:ext cx="8839199" cy="331657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867399"/>
                <a:gridCol w="838200"/>
                <a:gridCol w="838200"/>
                <a:gridCol w="1295400"/>
              </a:tblGrid>
              <a:tr h="3319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2923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30 126,2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24 606,8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Думы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4 855,4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Контрольно-счетной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палаты Тайшетского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7 501,9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6 272,8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2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органов местного самоуправления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района (Управление строительства, архитектуры и инвестиционной политики, отдел субсидий, МКУ Служба Го и ЧС)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11 698,9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10 930,8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осуществляемых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органами местного самоуправления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3 433,6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полномочий, из них: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2 100,3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0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персонального состава и обеспечение деятельности районных (городских), районных в городах комиссий по делам несовершеннолетних и защите их прав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1 829,0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1 751,0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6971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сфере обращения с безнадзорными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собаками и кошками в Иркутской области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6096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2400" y="1066800"/>
            <a:ext cx="4724400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tabLst>
                <a:tab pos="3060700" algn="ctr"/>
              </a:tabLs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Наряду с расходами, представленными в муниципальных программах муниципального образования «Тайшетский район», в районном бюджете предусмотрены средства на содержание органов местного самоуправления района,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 обеспечивающих законодательные и контрольные функции, а также на реализацию отдельных мероприятий, осуществляемых органами местного самоуправления района и на осуществления государственных полномочий за счет средств федерального и областного бюджета. Указанные расходы в районном бюджете составили 1,4 %.</a:t>
            </a:r>
          </a:p>
        </p:txBody>
      </p:sp>
      <p:graphicFrame>
        <p:nvGraphicFramePr>
          <p:cNvPr id="8" name="Содержимое 17"/>
          <p:cNvGraphicFramePr>
            <a:graphicFrameLocks/>
          </p:cNvGraphicFramePr>
          <p:nvPr/>
        </p:nvGraphicFramePr>
        <p:xfrm>
          <a:off x="4953000" y="990602"/>
          <a:ext cx="4191000" cy="1725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7300"/>
                <a:gridCol w="922020"/>
                <a:gridCol w="838200"/>
                <a:gridCol w="1173480"/>
              </a:tblGrid>
              <a:tr h="25101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Исполнение, %</a:t>
                      </a:r>
                      <a:endParaRPr lang="ru-RU" sz="900" dirty="0"/>
                    </a:p>
                  </a:txBody>
                  <a:tcPr/>
                </a:tc>
              </a:tr>
              <a:tr h="251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Всего</a:t>
                      </a:r>
                      <a:r>
                        <a:rPr lang="ru-RU" sz="1000" baseline="0" dirty="0" smtClean="0"/>
                        <a:t> расходов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30 126,2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24 606,8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81,7</a:t>
                      </a:r>
                      <a:endParaRPr lang="ru-RU" sz="1000" b="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Областной бюджет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2 231,5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2 100,3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94,1</a:t>
                      </a:r>
                      <a:endParaRPr lang="ru-RU" sz="100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Районный бюджет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26 170,7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20 815,8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79,7</a:t>
                      </a:r>
                      <a:endParaRPr lang="ru-RU" sz="1000" dirty="0"/>
                    </a:p>
                  </a:txBody>
                  <a:tcPr/>
                </a:tc>
              </a:tr>
              <a:tr h="40789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Бюджеты</a:t>
                      </a:r>
                      <a:r>
                        <a:rPr lang="ru-RU" sz="1000" baseline="0" dirty="0" smtClean="0"/>
                        <a:t> поселений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1 724,0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1 690,7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98,1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398" y="646837"/>
            <a:ext cx="762920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514600" y="2133600"/>
            <a:ext cx="4191000" cy="35052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2514601"/>
            <a:ext cx="2971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Финансовое управление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Администрации Тайшетского района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 665009, г. Тайшет, ул. Суворова. 13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Тел./факс: (395-63) 2-12-41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Адрес электронной почты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2"/>
              </a:rPr>
              <a:t>fin31@gfu.ru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381000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Бюджетная система и бюджетный процесс</a:t>
            </a:r>
            <a:endParaRPr lang="ru-RU" sz="2000" b="1" cap="none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grpSp>
        <p:nvGrpSpPr>
          <p:cNvPr id="3" name="Группа 74"/>
          <p:cNvGrpSpPr/>
          <p:nvPr/>
        </p:nvGrpSpPr>
        <p:grpSpPr>
          <a:xfrm>
            <a:off x="457200" y="1676400"/>
            <a:ext cx="8534400" cy="2438399"/>
            <a:chOff x="457471" y="3580098"/>
            <a:chExt cx="8309544" cy="1673508"/>
          </a:xfrm>
        </p:grpSpPr>
        <p:sp>
          <p:nvSpPr>
            <p:cNvPr id="76" name="Полилиния 75"/>
            <p:cNvSpPr/>
            <p:nvPr/>
          </p:nvSpPr>
          <p:spPr>
            <a:xfrm>
              <a:off x="457471" y="3580098"/>
              <a:ext cx="7196659" cy="361775"/>
            </a:xfrm>
            <a:custGeom>
              <a:avLst/>
              <a:gdLst>
                <a:gd name="connsiteX0" fmla="*/ 97832 w 586978"/>
                <a:gd name="connsiteY0" fmla="*/ 0 h 7159291"/>
                <a:gd name="connsiteX1" fmla="*/ 489146 w 586978"/>
                <a:gd name="connsiteY1" fmla="*/ 0 h 7159291"/>
                <a:gd name="connsiteX2" fmla="*/ 558324 w 586978"/>
                <a:gd name="connsiteY2" fmla="*/ 28654 h 7159291"/>
                <a:gd name="connsiteX3" fmla="*/ 586978 w 586978"/>
                <a:gd name="connsiteY3" fmla="*/ 97832 h 7159291"/>
                <a:gd name="connsiteX4" fmla="*/ 586978 w 586978"/>
                <a:gd name="connsiteY4" fmla="*/ 7159291 h 7159291"/>
                <a:gd name="connsiteX5" fmla="*/ 586978 w 586978"/>
                <a:gd name="connsiteY5" fmla="*/ 7159291 h 7159291"/>
                <a:gd name="connsiteX6" fmla="*/ 586978 w 586978"/>
                <a:gd name="connsiteY6" fmla="*/ 7159291 h 7159291"/>
                <a:gd name="connsiteX7" fmla="*/ 0 w 586978"/>
                <a:gd name="connsiteY7" fmla="*/ 7159291 h 7159291"/>
                <a:gd name="connsiteX8" fmla="*/ 0 w 586978"/>
                <a:gd name="connsiteY8" fmla="*/ 7159291 h 7159291"/>
                <a:gd name="connsiteX9" fmla="*/ 0 w 586978"/>
                <a:gd name="connsiteY9" fmla="*/ 7159291 h 7159291"/>
                <a:gd name="connsiteX10" fmla="*/ 0 w 586978"/>
                <a:gd name="connsiteY10" fmla="*/ 97832 h 7159291"/>
                <a:gd name="connsiteX11" fmla="*/ 28654 w 586978"/>
                <a:gd name="connsiteY11" fmla="*/ 28654 h 7159291"/>
                <a:gd name="connsiteX12" fmla="*/ 97832 w 586978"/>
                <a:gd name="connsiteY12" fmla="*/ 0 h 71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159291">
                  <a:moveTo>
                    <a:pt x="586978" y="1193248"/>
                  </a:moveTo>
                  <a:lnTo>
                    <a:pt x="586978" y="5966043"/>
                  </a:lnTo>
                  <a:cubicBezTo>
                    <a:pt x="586978" y="6282515"/>
                    <a:pt x="586133" y="6586021"/>
                    <a:pt x="584629" y="6809797"/>
                  </a:cubicBezTo>
                  <a:cubicBezTo>
                    <a:pt x="583124" y="7033572"/>
                    <a:pt x="581084" y="7159285"/>
                    <a:pt x="578957" y="7159285"/>
                  </a:cubicBezTo>
                  <a:lnTo>
                    <a:pt x="0" y="7159285"/>
                  </a:lnTo>
                  <a:lnTo>
                    <a:pt x="0" y="7159285"/>
                  </a:lnTo>
                  <a:lnTo>
                    <a:pt x="0" y="715928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8957" y="6"/>
                  </a:lnTo>
                  <a:cubicBezTo>
                    <a:pt x="581084" y="6"/>
                    <a:pt x="583124" y="125719"/>
                    <a:pt x="584629" y="349494"/>
                  </a:cubicBezTo>
                  <a:cubicBezTo>
                    <a:pt x="586133" y="573270"/>
                    <a:pt x="586978" y="876776"/>
                    <a:pt x="586978" y="11932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Решение Думы Тайшетского района об исполнении бюджета муниципального образования «Тайшетский район»</a:t>
              </a:r>
              <a:endParaRPr lang="ru-RU" sz="1500" kern="1200" dirty="0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754240" y="4050661"/>
              <a:ext cx="7270851" cy="326360"/>
            </a:xfrm>
            <a:custGeom>
              <a:avLst/>
              <a:gdLst>
                <a:gd name="connsiteX0" fmla="*/ 97832 w 586978"/>
                <a:gd name="connsiteY0" fmla="*/ 0 h 7226932"/>
                <a:gd name="connsiteX1" fmla="*/ 489146 w 586978"/>
                <a:gd name="connsiteY1" fmla="*/ 0 h 7226932"/>
                <a:gd name="connsiteX2" fmla="*/ 558324 w 586978"/>
                <a:gd name="connsiteY2" fmla="*/ 28654 h 7226932"/>
                <a:gd name="connsiteX3" fmla="*/ 586978 w 586978"/>
                <a:gd name="connsiteY3" fmla="*/ 97832 h 7226932"/>
                <a:gd name="connsiteX4" fmla="*/ 586978 w 586978"/>
                <a:gd name="connsiteY4" fmla="*/ 7226932 h 7226932"/>
                <a:gd name="connsiteX5" fmla="*/ 586978 w 586978"/>
                <a:gd name="connsiteY5" fmla="*/ 7226932 h 7226932"/>
                <a:gd name="connsiteX6" fmla="*/ 586978 w 586978"/>
                <a:gd name="connsiteY6" fmla="*/ 7226932 h 7226932"/>
                <a:gd name="connsiteX7" fmla="*/ 0 w 586978"/>
                <a:gd name="connsiteY7" fmla="*/ 7226932 h 7226932"/>
                <a:gd name="connsiteX8" fmla="*/ 0 w 586978"/>
                <a:gd name="connsiteY8" fmla="*/ 7226932 h 7226932"/>
                <a:gd name="connsiteX9" fmla="*/ 0 w 586978"/>
                <a:gd name="connsiteY9" fmla="*/ 7226932 h 7226932"/>
                <a:gd name="connsiteX10" fmla="*/ 0 w 586978"/>
                <a:gd name="connsiteY10" fmla="*/ 97832 h 7226932"/>
                <a:gd name="connsiteX11" fmla="*/ 28654 w 586978"/>
                <a:gd name="connsiteY11" fmla="*/ 28654 h 7226932"/>
                <a:gd name="connsiteX12" fmla="*/ 97832 w 586978"/>
                <a:gd name="connsiteY12" fmla="*/ 0 h 722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26932">
                  <a:moveTo>
                    <a:pt x="586978" y="1204521"/>
                  </a:moveTo>
                  <a:lnTo>
                    <a:pt x="586978" y="6022411"/>
                  </a:lnTo>
                  <a:cubicBezTo>
                    <a:pt x="586978" y="6341872"/>
                    <a:pt x="586141" y="6648246"/>
                    <a:pt x="584651" y="6874136"/>
                  </a:cubicBezTo>
                  <a:cubicBezTo>
                    <a:pt x="583161" y="7100025"/>
                    <a:pt x="581139" y="7226926"/>
                    <a:pt x="579032" y="7226926"/>
                  </a:cubicBezTo>
                  <a:lnTo>
                    <a:pt x="0" y="7226926"/>
                  </a:lnTo>
                  <a:lnTo>
                    <a:pt x="0" y="7226926"/>
                  </a:lnTo>
                  <a:lnTo>
                    <a:pt x="0" y="72269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32" y="6"/>
                  </a:lnTo>
                  <a:cubicBezTo>
                    <a:pt x="581139" y="6"/>
                    <a:pt x="583161" y="126907"/>
                    <a:pt x="584651" y="352796"/>
                  </a:cubicBezTo>
                  <a:cubicBezTo>
                    <a:pt x="586141" y="578686"/>
                    <a:pt x="586978" y="885060"/>
                    <a:pt x="586978" y="120452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230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Доклад о ходе реализации муниципальных программ муниципального образования «Тайшетский район»</a:t>
              </a:r>
              <a:endParaRPr lang="ru-RU" sz="1500" kern="1200" dirty="0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718741" y="4939824"/>
              <a:ext cx="7048274" cy="313782"/>
            </a:xfrm>
            <a:custGeom>
              <a:avLst/>
              <a:gdLst>
                <a:gd name="connsiteX0" fmla="*/ 97832 w 586978"/>
                <a:gd name="connsiteY0" fmla="*/ 0 h 7260897"/>
                <a:gd name="connsiteX1" fmla="*/ 489146 w 586978"/>
                <a:gd name="connsiteY1" fmla="*/ 0 h 7260897"/>
                <a:gd name="connsiteX2" fmla="*/ 558324 w 586978"/>
                <a:gd name="connsiteY2" fmla="*/ 28654 h 7260897"/>
                <a:gd name="connsiteX3" fmla="*/ 586978 w 586978"/>
                <a:gd name="connsiteY3" fmla="*/ 97832 h 7260897"/>
                <a:gd name="connsiteX4" fmla="*/ 586978 w 586978"/>
                <a:gd name="connsiteY4" fmla="*/ 7260897 h 7260897"/>
                <a:gd name="connsiteX5" fmla="*/ 586978 w 586978"/>
                <a:gd name="connsiteY5" fmla="*/ 7260897 h 7260897"/>
                <a:gd name="connsiteX6" fmla="*/ 586978 w 586978"/>
                <a:gd name="connsiteY6" fmla="*/ 7260897 h 7260897"/>
                <a:gd name="connsiteX7" fmla="*/ 0 w 586978"/>
                <a:gd name="connsiteY7" fmla="*/ 7260897 h 7260897"/>
                <a:gd name="connsiteX8" fmla="*/ 0 w 586978"/>
                <a:gd name="connsiteY8" fmla="*/ 7260897 h 7260897"/>
                <a:gd name="connsiteX9" fmla="*/ 0 w 586978"/>
                <a:gd name="connsiteY9" fmla="*/ 7260897 h 7260897"/>
                <a:gd name="connsiteX10" fmla="*/ 0 w 586978"/>
                <a:gd name="connsiteY10" fmla="*/ 97832 h 7260897"/>
                <a:gd name="connsiteX11" fmla="*/ 28654 w 586978"/>
                <a:gd name="connsiteY11" fmla="*/ 28654 h 7260897"/>
                <a:gd name="connsiteX12" fmla="*/ 97832 w 586978"/>
                <a:gd name="connsiteY12" fmla="*/ 0 h 72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60897">
                  <a:moveTo>
                    <a:pt x="586978" y="1210182"/>
                  </a:moveTo>
                  <a:lnTo>
                    <a:pt x="586978" y="6050715"/>
                  </a:lnTo>
                  <a:cubicBezTo>
                    <a:pt x="586978" y="6371677"/>
                    <a:pt x="586145" y="6679491"/>
                    <a:pt x="584662" y="6906442"/>
                  </a:cubicBezTo>
                  <a:cubicBezTo>
                    <a:pt x="583178" y="7133394"/>
                    <a:pt x="581167" y="7260891"/>
                    <a:pt x="579069" y="7260891"/>
                  </a:cubicBezTo>
                  <a:lnTo>
                    <a:pt x="0" y="7260891"/>
                  </a:lnTo>
                  <a:lnTo>
                    <a:pt x="0" y="7260891"/>
                  </a:lnTo>
                  <a:lnTo>
                    <a:pt x="0" y="726089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69" y="6"/>
                  </a:lnTo>
                  <a:cubicBezTo>
                    <a:pt x="581167" y="6"/>
                    <a:pt x="583178" y="127503"/>
                    <a:pt x="584662" y="354455"/>
                  </a:cubicBezTo>
                  <a:cubicBezTo>
                    <a:pt x="586145" y="581406"/>
                    <a:pt x="586978" y="889220"/>
                    <a:pt x="586978" y="12101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Годовой отчет об исполнении бюджета муниципального образования «Тайшетский район»</a:t>
              </a:r>
              <a:endParaRPr lang="ru-RU" sz="1500" kern="1200" dirty="0"/>
            </a:p>
          </p:txBody>
        </p:sp>
      </p:grp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914400"/>
            <a:ext cx="8077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sq">
            <a:noFill/>
            <a:prstDash val="solid"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Документы, в которых отражаются итоги исполнения бюджета муниципального образования «Тайшетский</a:t>
            </a:r>
            <a:r>
              <a:rPr kumimoji="0" lang="ru-RU" sz="160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 за истекший финансовый год</a:t>
            </a:r>
            <a:endParaRPr kumimoji="0" lang="ru-RU" sz="160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3" name="Полилиния 82"/>
          <p:cNvSpPr/>
          <p:nvPr/>
        </p:nvSpPr>
        <p:spPr>
          <a:xfrm>
            <a:off x="1143000" y="2971800"/>
            <a:ext cx="7543800" cy="609600"/>
          </a:xfrm>
          <a:custGeom>
            <a:avLst/>
            <a:gdLst>
              <a:gd name="connsiteX0" fmla="*/ 97832 w 586978"/>
              <a:gd name="connsiteY0" fmla="*/ 0 h 7226932"/>
              <a:gd name="connsiteX1" fmla="*/ 489146 w 586978"/>
              <a:gd name="connsiteY1" fmla="*/ 0 h 7226932"/>
              <a:gd name="connsiteX2" fmla="*/ 558324 w 586978"/>
              <a:gd name="connsiteY2" fmla="*/ 28654 h 7226932"/>
              <a:gd name="connsiteX3" fmla="*/ 586978 w 586978"/>
              <a:gd name="connsiteY3" fmla="*/ 97832 h 7226932"/>
              <a:gd name="connsiteX4" fmla="*/ 586978 w 586978"/>
              <a:gd name="connsiteY4" fmla="*/ 7226932 h 7226932"/>
              <a:gd name="connsiteX5" fmla="*/ 586978 w 586978"/>
              <a:gd name="connsiteY5" fmla="*/ 7226932 h 7226932"/>
              <a:gd name="connsiteX6" fmla="*/ 586978 w 586978"/>
              <a:gd name="connsiteY6" fmla="*/ 7226932 h 7226932"/>
              <a:gd name="connsiteX7" fmla="*/ 0 w 586978"/>
              <a:gd name="connsiteY7" fmla="*/ 7226932 h 7226932"/>
              <a:gd name="connsiteX8" fmla="*/ 0 w 586978"/>
              <a:gd name="connsiteY8" fmla="*/ 7226932 h 7226932"/>
              <a:gd name="connsiteX9" fmla="*/ 0 w 586978"/>
              <a:gd name="connsiteY9" fmla="*/ 7226932 h 7226932"/>
              <a:gd name="connsiteX10" fmla="*/ 0 w 586978"/>
              <a:gd name="connsiteY10" fmla="*/ 97832 h 7226932"/>
              <a:gd name="connsiteX11" fmla="*/ 28654 w 586978"/>
              <a:gd name="connsiteY11" fmla="*/ 28654 h 7226932"/>
              <a:gd name="connsiteX12" fmla="*/ 97832 w 586978"/>
              <a:gd name="connsiteY12" fmla="*/ 0 h 72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978" h="7226932">
                <a:moveTo>
                  <a:pt x="586978" y="1204521"/>
                </a:moveTo>
                <a:lnTo>
                  <a:pt x="586978" y="6022411"/>
                </a:lnTo>
                <a:cubicBezTo>
                  <a:pt x="586978" y="6341872"/>
                  <a:pt x="586141" y="6648246"/>
                  <a:pt x="584651" y="6874136"/>
                </a:cubicBezTo>
                <a:cubicBezTo>
                  <a:pt x="583161" y="7100025"/>
                  <a:pt x="581139" y="7226926"/>
                  <a:pt x="579032" y="7226926"/>
                </a:cubicBezTo>
                <a:lnTo>
                  <a:pt x="0" y="7226926"/>
                </a:lnTo>
                <a:lnTo>
                  <a:pt x="0" y="7226926"/>
                </a:lnTo>
                <a:lnTo>
                  <a:pt x="0" y="72269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579032" y="6"/>
                </a:lnTo>
                <a:cubicBezTo>
                  <a:pt x="581139" y="6"/>
                  <a:pt x="583161" y="126907"/>
                  <a:pt x="584651" y="352796"/>
                </a:cubicBezTo>
                <a:cubicBezTo>
                  <a:pt x="586141" y="578686"/>
                  <a:pt x="586978" y="885060"/>
                  <a:pt x="586978" y="120452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230" rIns="85804" bIns="5723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ru-RU" sz="1500" kern="1200" dirty="0" smtClean="0"/>
              <a:t>Отчеты ответственных органов исполнительной власти муниципального образования «Тайшетский район» об исполнении муниципальных программ</a:t>
            </a:r>
            <a:endParaRPr lang="ru-RU" sz="1500" kern="1200" dirty="0"/>
          </a:p>
        </p:txBody>
      </p:sp>
      <p:pic>
        <p:nvPicPr>
          <p:cNvPr id="1026" name="Picture 2" descr="C:\Users\finup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95800"/>
            <a:ext cx="2514600" cy="2133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4267200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Понятие «Исполнение бюджета»</a:t>
            </a:r>
          </a:p>
          <a:p>
            <a:endParaRPr lang="ru-RU" sz="1600" b="1" dirty="0" smtClean="0"/>
          </a:p>
          <a:p>
            <a:pPr algn="ctr"/>
            <a:r>
              <a:rPr lang="ru-RU" sz="1400" dirty="0" smtClean="0"/>
              <a:t>Исполнение бюджета  -   это этап бюджетного процесса, который начинается  с момента утверждения решения о бюджете  Думой Тайшетского района и продолжается в течение финансового года</a:t>
            </a:r>
            <a:endParaRPr lang="ru-RU" sz="1400" dirty="0"/>
          </a:p>
        </p:txBody>
      </p:sp>
      <p:pic>
        <p:nvPicPr>
          <p:cNvPr id="4" name="Picture 2" descr="C:\Users\finupr\Desktop\byudzhet-voronezha-naxoditsya-pod-ugroz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990600" y="344389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Text Box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1"/>
            <a:ext cx="7848600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КОНСОЛИДИРОВАННЫЙ   БЮДЖЕТ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25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1" y="4724400"/>
            <a:ext cx="8077200" cy="117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Удельный вес налоговых и неналоговых доходов составил  29,2 % от общего объема доходов.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Times New Roman" pitchFamily="18" charset="0"/>
              </a:rPr>
              <a:t>В 2017 году </a:t>
            </a:r>
            <a:r>
              <a:rPr lang="ru-RU" sz="1400" dirty="0" smtClean="0">
                <a:cs typeface="Times New Roman" pitchFamily="18" charset="0"/>
              </a:rPr>
              <a:t> сохранилась зависимость консолидированного бюджета муниципального образования «Тайшетский район» от безвозмездных поступлений из областного бюджета (удельный вес в общей сумме доходов составил – 70,8 %).</a:t>
            </a:r>
            <a:endParaRPr lang="ru-RU" sz="1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096000"/>
            <a:ext cx="8763000" cy="4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При консолидации бюджетов межбюджетные трансферты исключаются из доходной и расходной частей в целях недопущения двойного учета средств.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09600" y="1676402"/>
          <a:ext cx="8077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219200"/>
                <a:gridCol w="1447800"/>
                <a:gridCol w="1143000"/>
                <a:gridCol w="1219200"/>
              </a:tblGrid>
              <a:tr h="457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 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Исполнение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Динамика 2017/2016 (%)</a:t>
                      </a:r>
                      <a:endParaRPr lang="ru-RU" sz="1200" dirty="0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1 998,8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2 538,9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2 463,0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647,3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719,3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1 351,4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1 830,9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1 743,7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135,5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2 048,8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2 543,6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2 366,3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-50,0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-4,7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67600" y="1447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млн. рублей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295401"/>
            <a:ext cx="7696200" cy="68579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Обеспеченность одного жителя собственными налоговыми и неналоговыми доходами, рублей</a:t>
            </a:r>
            <a:endParaRPr lang="ru-RU" sz="1800" dirty="0"/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990600" y="297223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62000" y="20574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2590800" y="2895600"/>
            <a:ext cx="838200" cy="304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1143000" y="1828799"/>
            <a:ext cx="685800" cy="4572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281433">
            <a:off x="2433731" y="2631047"/>
            <a:ext cx="862841" cy="33843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+ 1 045,4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90600" y="297223"/>
            <a:ext cx="7924800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Основные характеристики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90600" y="1143001"/>
            <a:ext cx="7696200" cy="380999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Распределение расходов консолидированного бюджета в 2017 году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 rot="10800000" flipV="1">
            <a:off x="1073534" y="1524001"/>
            <a:ext cx="7696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на социальную сферу – 1 611,6млн. рублей (68,1%)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 21,7 тыс. рублей на душу населения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 rot="10800000" flipV="1">
            <a:off x="1225934" y="3962400"/>
            <a:ext cx="76962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Расходы на прочие отрасли – 754,7 млн. рублей (31,9%)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или 10,2 тыс.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рублей на душу населения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7200" y="1981200"/>
          <a:ext cx="8382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7200" y="4572000"/>
          <a:ext cx="838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7200" y="1447800"/>
            <a:ext cx="2819400" cy="2514601"/>
            <a:chOff x="457200" y="1942739"/>
            <a:chExt cx="4038600" cy="1829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7200" y="214937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59130" y="1942739"/>
              <a:ext cx="2827020" cy="49896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Налоговые доходы</a:t>
              </a:r>
              <a:endParaRPr lang="ru-RU" sz="1400" kern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" y="278441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59130" y="2577779"/>
              <a:ext cx="2827020" cy="473759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Неналоговые доходы</a:t>
              </a:r>
              <a:endParaRPr lang="ru-RU" sz="14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7200" y="341945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9130" y="3212819"/>
              <a:ext cx="2827020" cy="50400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Безвозмездные поступления</a:t>
              </a:r>
              <a:endParaRPr lang="ru-RU" sz="1400" kern="1200" dirty="0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228600"/>
            <a:ext cx="7696200" cy="5334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cs typeface="Arial" pitchFamily="34" charset="0"/>
              </a:rPr>
              <a:t>Основные характеристики консолидированного бюджета муниципального образования «Тайшетский район»  </a:t>
            </a:r>
          </a:p>
        </p:txBody>
      </p:sp>
      <p:pic>
        <p:nvPicPr>
          <p:cNvPr id="1026" name="Picture 2" descr="C:\Users\finupr\Desktop\i4T1WJP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8200"/>
            <a:ext cx="1371600" cy="914400"/>
          </a:xfrm>
          <a:prstGeom prst="rect">
            <a:avLst/>
          </a:prstGeom>
          <a:noFill/>
        </p:spPr>
      </p:pic>
      <p:pic>
        <p:nvPicPr>
          <p:cNvPr id="1027" name="Picture 3" descr="C:\Users\finupr\Desktop\iBHZI4D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1371600" cy="914400"/>
          </a:xfrm>
          <a:prstGeom prst="rect">
            <a:avLst/>
          </a:prstGeom>
          <a:noFill/>
        </p:spPr>
      </p:pic>
      <p:pic>
        <p:nvPicPr>
          <p:cNvPr id="1028" name="Picture 4" descr="C:\Users\finupr\Desktop\44d77de4e9672cd278db6de6abe22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15000"/>
            <a:ext cx="1371600" cy="914400"/>
          </a:xfrm>
          <a:prstGeom prst="rect">
            <a:avLst/>
          </a:prstGeom>
          <a:noFill/>
        </p:spPr>
      </p:pic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990600"/>
            <a:ext cx="79248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 доходам консолидированного бюджета относятся: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76600" y="1295400"/>
            <a:ext cx="5715000" cy="121920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0" rIns="0" bIns="0" anchor="b">
            <a:normAutofit fontScale="250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налог на доходы физических лиц;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акцизы на нефтепродукты;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единый налог на вмененный доход для отдельных видов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 единый сельскохозяйственный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Налог, взимаемый а связи с применением упрощенной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налог, взимаемый в связи с применением патентной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земельный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государственная пошлина.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00600" y="4267200"/>
            <a:ext cx="40386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accent5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Крупные налогоплательщики: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Главным администратором налоговых и неналоговых доходов является Федеральная налоговая служба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000" y="5334000"/>
            <a:ext cx="4038600" cy="1066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Batang" pitchFamily="18" charset="-127"/>
                <a:cs typeface="Arial" pitchFamily="34" charset="0"/>
              </a:rPr>
              <a:t>Основным доходным источником является</a:t>
            </a:r>
            <a:r>
              <a:rPr lang="ru-RU" dirty="0" smtClean="0"/>
              <a:t> налог на доходы физических лиц,  удельный вес которого составил в 2017 году 61,4% от общего объема  налоговых и неналоговых доходов консолидированного бюджета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276600" y="2590800"/>
            <a:ext cx="5486400" cy="762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wrap="square" lIns="0" tIns="0" rIns="0" bIns="0" anchor="ctr" anchorCtr="0">
            <a:normAutofit fontScale="25000" lnSpcReduction="20000"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использования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доходы от продажи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платных услуг (работ) и компенсации затрат государства;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денежные взыскания (штрафы) за нарушение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прочие неналоговые доходы.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76600" y="3505200"/>
            <a:ext cx="5715000" cy="762000"/>
          </a:xfrm>
          <a:prstGeom prst="rect">
            <a:avLst/>
          </a:prstGeom>
          <a:solidFill>
            <a:srgbClr val="92D050">
              <a:alpha val="64000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дотации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субсидии из других бюджетов бюджетной системы Российской Федерации (межбюджетные субсидии);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субвенции из федерального бюджета и (или) из бюджетов субъектов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иные межбюджетные трансферты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безвозмездные поступления от физических и юридических лиц, в том числе добровольные пожертвования.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17132</TotalTime>
  <Words>7561</Words>
  <Application>Microsoft Office PowerPoint</Application>
  <PresentationFormat>Экран (4:3)</PresentationFormat>
  <Paragraphs>1252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 </vt:lpstr>
      <vt:lpstr>Слайд 2</vt:lpstr>
      <vt:lpstr>Основные показатели   развития  экономики  муниципального образования «Тайшетский район»  в 2017 году</vt:lpstr>
      <vt:lpstr>Бюджетная система и Бюджетный процесс</vt:lpstr>
      <vt:lpstr>Бюджетная система и бюджетный процесс</vt:lpstr>
      <vt:lpstr>Слайд 6</vt:lpstr>
      <vt:lpstr>Слайд 7</vt:lpstr>
      <vt:lpstr>Слайд 8</vt:lpstr>
      <vt:lpstr>Слайд 9</vt:lpstr>
      <vt:lpstr>Слайд 10</vt:lpstr>
      <vt:lpstr>Результаты бюджетной политики муниципального образования «Тайшетский район», достигнутые в 2017 году</vt:lpstr>
      <vt:lpstr>Бюджет муниципального образования «Тайшетский район»                                                                             итоги  исполнения  районного  бюджета  за 2017 год                                                                                                                              </vt:lpstr>
      <vt:lpstr>Слайд 13</vt:lpstr>
      <vt:lpstr>Структура исполнения бюджета по основным источникам налоговых и  неналоговых доходов за 2017 год</vt:lpstr>
      <vt:lpstr>Поступление налоговых и неналоговых доходов   в 2016 – 2017 годах</vt:lpstr>
      <vt:lpstr>Структура исполнения бюджета по безвозмездным поступлениям   за 2017 год</vt:lpstr>
      <vt:lpstr>Безвозмездные поступления в 2016 – 2017 годах</vt:lpstr>
      <vt:lpstr>Слайд 18</vt:lpstr>
      <vt:lpstr>Слайд 19</vt:lpstr>
      <vt:lpstr>Исполнение расходной части районного бюджета в 2017 году</vt:lpstr>
      <vt:lpstr>Муниципальная программа муниципального образования «Тайшетский  район»  «Молодым семьям – доступное жилье» на 2014 – 2019 годы</vt:lpstr>
      <vt:lpstr>Муниципальная программа «Управление муниципальными финансами в муниципальном образовании «Тайшетский район» на 2014 – 2019 годы</vt:lpstr>
      <vt:lpstr>Слайд 23</vt:lpstr>
      <vt:lpstr>Слайд 24</vt:lpstr>
      <vt:lpstr>Муниципальная программа «Стимулирование экономической активности»                   на 2015– 2018 годы</vt:lpstr>
      <vt:lpstr>Слайд 26</vt:lpstr>
      <vt:lpstr>                                                                                                                                                                              Муниципальная программа  муниципального образования «Тайшетский район»«Развитие муниципальной системы образования»                                         на 2015 – 2019 годы</vt:lpstr>
      <vt:lpstr>Финансовое обеспечение реализации подпрограмм муниципальной программы «Развитие муниципальной системы образования» за 2017 год</vt:lpstr>
      <vt:lpstr>Реализация муниципальной программы «Развитие муниципальной системы образования» за 2017 год</vt:lpstr>
      <vt:lpstr>Слайд 30</vt:lpstr>
      <vt:lpstr>Слайд 31</vt:lpstr>
      <vt:lpstr>Слайд 32</vt:lpstr>
      <vt:lpstr>Муниципальная программа  муниципального образования «Тайшетский район»«Развитие культуры» на 2015 – 2019 годы </vt:lpstr>
      <vt:lpstr>Финансовое обеспечение реализации муниципальной программы «Развитие культуры» за 2017 год</vt:lpstr>
      <vt:lpstr>Слайд 35</vt:lpstr>
      <vt:lpstr>Реализация муниципальной программы «Развитие культуры» за 2017 год</vt:lpstr>
      <vt:lpstr>Реализация муниципальной программы «Развитие культуры» за 2017 год</vt:lpstr>
      <vt:lpstr>Муниципальная программа «Социальная поддержка отдельных категорий населения муниципального образования «Тайшетский район» на 2017 – 2019 годы                                </vt:lpstr>
      <vt:lpstr>Финансовое обеспечение реализации муниципальной программы «Социальная поддержка отдельных категорий населения муниципального образования «Тайшетский район» за 2017 год</vt:lpstr>
      <vt:lpstr>Слайд 40</vt:lpstr>
      <vt:lpstr>Слайд 41</vt:lpstr>
      <vt:lpstr>Муниципальная программа «муниципальное  Управление»                                 на 2015– 2019 годы»</vt:lpstr>
      <vt:lpstr>Слайд 43</vt:lpstr>
      <vt:lpstr>Слайд 44</vt:lpstr>
      <vt:lpstr>Слайд 45</vt:lpstr>
      <vt:lpstr>Слайд 46</vt:lpstr>
      <vt:lpstr>Слайд 47</vt:lpstr>
      <vt:lpstr>Расходы бюджета на реализацию непрограммных направлений деятельности за 2017 год                                                                                                                      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1888</cp:revision>
  <dcterms:modified xsi:type="dcterms:W3CDTF">2018-05-21T03:24:27Z</dcterms:modified>
</cp:coreProperties>
</file>