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embedTrueType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63"/>
  </p:notesMasterIdLst>
  <p:handoutMasterIdLst>
    <p:handoutMasterId r:id="rId64"/>
  </p:handoutMasterIdLst>
  <p:sldIdLst>
    <p:sldId id="256" r:id="rId10"/>
    <p:sldId id="257" r:id="rId11"/>
    <p:sldId id="260" r:id="rId12"/>
    <p:sldId id="261" r:id="rId13"/>
    <p:sldId id="263" r:id="rId14"/>
    <p:sldId id="264" r:id="rId15"/>
    <p:sldId id="274" r:id="rId16"/>
    <p:sldId id="265" r:id="rId17"/>
    <p:sldId id="269" r:id="rId18"/>
    <p:sldId id="266" r:id="rId19"/>
    <p:sldId id="273" r:id="rId20"/>
    <p:sldId id="270" r:id="rId21"/>
    <p:sldId id="262" r:id="rId22"/>
    <p:sldId id="267" r:id="rId23"/>
    <p:sldId id="271" r:id="rId24"/>
    <p:sldId id="275" r:id="rId25"/>
    <p:sldId id="272" r:id="rId26"/>
    <p:sldId id="276" r:id="rId27"/>
    <p:sldId id="280" r:id="rId28"/>
    <p:sldId id="281" r:id="rId29"/>
    <p:sldId id="277" r:id="rId30"/>
    <p:sldId id="278" r:id="rId31"/>
    <p:sldId id="282" r:id="rId32"/>
    <p:sldId id="283" r:id="rId33"/>
    <p:sldId id="284" r:id="rId34"/>
    <p:sldId id="285" r:id="rId35"/>
    <p:sldId id="287" r:id="rId36"/>
    <p:sldId id="286" r:id="rId37"/>
    <p:sldId id="288" r:id="rId38"/>
    <p:sldId id="289" r:id="rId39"/>
    <p:sldId id="291" r:id="rId40"/>
    <p:sldId id="290" r:id="rId41"/>
    <p:sldId id="292" r:id="rId42"/>
    <p:sldId id="305" r:id="rId43"/>
    <p:sldId id="306" r:id="rId44"/>
    <p:sldId id="297" r:id="rId45"/>
    <p:sldId id="307" r:id="rId46"/>
    <p:sldId id="298" r:id="rId47"/>
    <p:sldId id="308" r:id="rId48"/>
    <p:sldId id="293" r:id="rId49"/>
    <p:sldId id="294" r:id="rId50"/>
    <p:sldId id="295" r:id="rId51"/>
    <p:sldId id="296" r:id="rId52"/>
    <p:sldId id="303" r:id="rId53"/>
    <p:sldId id="309" r:id="rId54"/>
    <p:sldId id="299" r:id="rId55"/>
    <p:sldId id="300" r:id="rId56"/>
    <p:sldId id="310" r:id="rId57"/>
    <p:sldId id="301" r:id="rId58"/>
    <p:sldId id="311" r:id="rId59"/>
    <p:sldId id="312" r:id="rId60"/>
    <p:sldId id="313" r:id="rId61"/>
    <p:sldId id="314" r:id="rId62"/>
  </p:sldIdLst>
  <p:sldSz cx="9906000" cy="6858000" type="A4"/>
  <p:notesSz cx="6858000" cy="9144000"/>
  <p:embeddedFontLst>
    <p:embeddedFont>
      <p:font typeface="Batang" pitchFamily="18" charset="-127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2774"/>
    <a:srgbClr val="0066CC"/>
    <a:srgbClr val="000066"/>
    <a:srgbClr val="FF6600"/>
    <a:srgbClr val="006699"/>
    <a:srgbClr val="0099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-149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D5ED8-A361-4886-B39F-E593117EAE0A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C5603B69-E4FD-414B-8AC6-54C80174CF9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Межбюджетные трансферты (МБТ) представлены двумя направлениями </a:t>
          </a:r>
        </a:p>
      </dgm:t>
    </dgm:pt>
    <dgm:pt modelId="{41FADD32-18E0-4EB7-9E02-BE363BDEA5E5}" type="parTrans" cxnId="{D2039ED1-8EBC-4778-A490-9E82BCBB7129}">
      <dgm:prSet/>
      <dgm:spPr/>
      <dgm:t>
        <a:bodyPr/>
        <a:lstStyle/>
        <a:p>
          <a:endParaRPr lang="ru-RU"/>
        </a:p>
      </dgm:t>
    </dgm:pt>
    <dgm:pt modelId="{AFE58D5C-7F55-4F78-B341-8A56268C6964}" type="sibTrans" cxnId="{D2039ED1-8EBC-4778-A490-9E82BCBB7129}">
      <dgm:prSet/>
      <dgm:spPr/>
      <dgm:t>
        <a:bodyPr/>
        <a:lstStyle/>
        <a:p>
          <a:endParaRPr lang="ru-RU"/>
        </a:p>
      </dgm:t>
    </dgm:pt>
    <dgm:pt modelId="{B843B669-B351-4CEE-9EC7-06251B53257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на выполнение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делегированных полномочий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Удельный вес: в 2014 году – 92%</a:t>
          </a:r>
        </a:p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                            в 2015 году – 94%</a:t>
          </a:r>
        </a:p>
      </dgm:t>
    </dgm:pt>
    <dgm:pt modelId="{94033F3A-C067-4F96-889A-A77BC23A2ED3}" type="parTrans" cxnId="{3DE348FA-76B7-44C1-9FB2-15A336ABA8DE}">
      <dgm:prSet/>
      <dgm:spPr/>
      <dgm:t>
        <a:bodyPr/>
        <a:lstStyle/>
        <a:p>
          <a:endParaRPr lang="ru-RU"/>
        </a:p>
      </dgm:t>
    </dgm:pt>
    <dgm:pt modelId="{7EBAAEE7-2FE7-4CDD-A1DE-9A74BFAFBF96}" type="sibTrans" cxnId="{3DE348FA-76B7-44C1-9FB2-15A336ABA8DE}">
      <dgm:prSet/>
      <dgm:spPr/>
      <dgm:t>
        <a:bodyPr/>
        <a:lstStyle/>
        <a:p>
          <a:endParaRPr lang="ru-RU"/>
        </a:p>
      </dgm:t>
    </dgm:pt>
    <dgm:pt modelId="{809D36DD-BCEC-44A4-8431-DA4F5AF56C6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субвенции из областного бюджета (ОБ),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иные МБТ из ОБ,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иные МБТ из бюджетов поселений (БП)</a:t>
          </a:r>
        </a:p>
      </dgm:t>
    </dgm:pt>
    <dgm:pt modelId="{86FA408D-2446-40A4-B7CF-FDEBE07034AB}" type="parTrans" cxnId="{1AF7EC05-8AE0-42A1-9630-14654FEE3A6E}">
      <dgm:prSet/>
      <dgm:spPr/>
      <dgm:t>
        <a:bodyPr/>
        <a:lstStyle/>
        <a:p>
          <a:endParaRPr lang="ru-RU"/>
        </a:p>
      </dgm:t>
    </dgm:pt>
    <dgm:pt modelId="{F38523C3-63B0-401B-9085-D138EA398E0A}" type="sibTrans" cxnId="{1AF7EC05-8AE0-42A1-9630-14654FEE3A6E}">
      <dgm:prSet/>
      <dgm:spPr/>
      <dgm:t>
        <a:bodyPr/>
        <a:lstStyle/>
        <a:p>
          <a:endParaRPr lang="ru-RU"/>
        </a:p>
      </dgm:t>
    </dgm:pt>
    <dgm:pt modelId="{98717FE5-3AFD-4EF5-AFE7-6DED18B6E93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на софинансирование полномочий  местного бюджета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Удельный вес: в 2014 году – 8%</a:t>
          </a:r>
        </a:p>
        <a:p>
          <a:pPr marL="0" marR="0" lvl="0" indent="0" algn="ctr" defTabSz="914400" rtl="0" eaLnBrk="1" fontAlgn="ctr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                            в 2015 году – 6%</a:t>
          </a:r>
        </a:p>
      </dgm:t>
    </dgm:pt>
    <dgm:pt modelId="{ADB5BD3A-D564-4F21-B902-7AB5C22B0605}" type="parTrans" cxnId="{1CD9961D-B877-4B2E-97AA-273E468B1D18}">
      <dgm:prSet/>
      <dgm:spPr/>
      <dgm:t>
        <a:bodyPr/>
        <a:lstStyle/>
        <a:p>
          <a:endParaRPr lang="ru-RU"/>
        </a:p>
      </dgm:t>
    </dgm:pt>
    <dgm:pt modelId="{2F7C6DF8-40FB-4991-809D-1CA50668CADA}" type="sibTrans" cxnId="{1CD9961D-B877-4B2E-97AA-273E468B1D18}">
      <dgm:prSet/>
      <dgm:spPr/>
      <dgm:t>
        <a:bodyPr/>
        <a:lstStyle/>
        <a:p>
          <a:endParaRPr lang="ru-RU"/>
        </a:p>
      </dgm:t>
    </dgm:pt>
    <dgm:pt modelId="{42DB8DB9-918A-4B7F-AF39-CE74B7788A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дотации,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субсидии,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прочие безвозмездные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rPr>
            <a:t>поступления</a:t>
          </a:r>
        </a:p>
      </dgm:t>
    </dgm:pt>
    <dgm:pt modelId="{12D1D65F-770D-40C6-959D-076446B8C1D3}" type="parTrans" cxnId="{68EA1A6B-AA5A-40E9-9459-DC254C77E4C4}">
      <dgm:prSet/>
      <dgm:spPr/>
      <dgm:t>
        <a:bodyPr/>
        <a:lstStyle/>
        <a:p>
          <a:endParaRPr lang="ru-RU"/>
        </a:p>
      </dgm:t>
    </dgm:pt>
    <dgm:pt modelId="{5BF60710-5295-46AE-9DC1-4711DE9A577E}" type="sibTrans" cxnId="{68EA1A6B-AA5A-40E9-9459-DC254C77E4C4}">
      <dgm:prSet/>
      <dgm:spPr/>
      <dgm:t>
        <a:bodyPr/>
        <a:lstStyle/>
        <a:p>
          <a:endParaRPr lang="ru-RU"/>
        </a:p>
      </dgm:t>
    </dgm:pt>
    <dgm:pt modelId="{3AA890AC-B169-41A6-887F-AFDB87A69A31}" type="pres">
      <dgm:prSet presAssocID="{EAED5ED8-A361-4886-B39F-E593117EAE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7B7904-635F-4047-A8C6-25970B7281D7}" type="pres">
      <dgm:prSet presAssocID="{C5603B69-E4FD-414B-8AC6-54C80174CF91}" presName="hierRoot1" presStyleCnt="0">
        <dgm:presLayoutVars>
          <dgm:hierBranch/>
        </dgm:presLayoutVars>
      </dgm:prSet>
      <dgm:spPr/>
    </dgm:pt>
    <dgm:pt modelId="{89FF8AE0-C10A-415D-8DC1-CDC0943569E0}" type="pres">
      <dgm:prSet presAssocID="{C5603B69-E4FD-414B-8AC6-54C80174CF91}" presName="rootComposite1" presStyleCnt="0"/>
      <dgm:spPr/>
    </dgm:pt>
    <dgm:pt modelId="{F86C7BC4-41D6-4DCD-838B-546BD873D458}" type="pres">
      <dgm:prSet presAssocID="{C5603B69-E4FD-414B-8AC6-54C80174CF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AA9ED-B0D5-4FAE-A110-8D861E13D90A}" type="pres">
      <dgm:prSet presAssocID="{C5603B69-E4FD-414B-8AC6-54C80174CF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86C527-B5C3-4DC1-845E-EF3A8136E3D6}" type="pres">
      <dgm:prSet presAssocID="{C5603B69-E4FD-414B-8AC6-54C80174CF91}" presName="hierChild2" presStyleCnt="0"/>
      <dgm:spPr/>
    </dgm:pt>
    <dgm:pt modelId="{6B04905F-586D-4AD0-8C70-26E0BD9435D1}" type="pres">
      <dgm:prSet presAssocID="{94033F3A-C067-4F96-889A-A77BC23A2ED3}" presName="Name35" presStyleLbl="parChTrans1D2" presStyleIdx="0" presStyleCnt="2"/>
      <dgm:spPr/>
      <dgm:t>
        <a:bodyPr/>
        <a:lstStyle/>
        <a:p>
          <a:endParaRPr lang="ru-RU"/>
        </a:p>
      </dgm:t>
    </dgm:pt>
    <dgm:pt modelId="{52100BB7-A77F-410C-9B30-DCBB14DF7872}" type="pres">
      <dgm:prSet presAssocID="{B843B669-B351-4CEE-9EC7-06251B53257F}" presName="hierRoot2" presStyleCnt="0">
        <dgm:presLayoutVars>
          <dgm:hierBranch/>
        </dgm:presLayoutVars>
      </dgm:prSet>
      <dgm:spPr/>
    </dgm:pt>
    <dgm:pt modelId="{64254DA6-144C-4CB3-A509-1204D083E517}" type="pres">
      <dgm:prSet presAssocID="{B843B669-B351-4CEE-9EC7-06251B53257F}" presName="rootComposite" presStyleCnt="0"/>
      <dgm:spPr/>
    </dgm:pt>
    <dgm:pt modelId="{CF5FECAE-75D4-497A-A5DF-D67F8FCD318A}" type="pres">
      <dgm:prSet presAssocID="{B843B669-B351-4CEE-9EC7-06251B53257F}" presName="rootText" presStyleLbl="node2" presStyleIdx="0" presStyleCnt="2" custScaleX="109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737F7-F3F0-4B02-BB4A-CF5484B19AE0}" type="pres">
      <dgm:prSet presAssocID="{B843B669-B351-4CEE-9EC7-06251B53257F}" presName="rootConnector" presStyleLbl="node2" presStyleIdx="0" presStyleCnt="2"/>
      <dgm:spPr/>
      <dgm:t>
        <a:bodyPr/>
        <a:lstStyle/>
        <a:p>
          <a:endParaRPr lang="ru-RU"/>
        </a:p>
      </dgm:t>
    </dgm:pt>
    <dgm:pt modelId="{B0E6F022-14A2-4BF6-95C1-24556A037C9A}" type="pres">
      <dgm:prSet presAssocID="{B843B669-B351-4CEE-9EC7-06251B53257F}" presName="hierChild4" presStyleCnt="0"/>
      <dgm:spPr/>
    </dgm:pt>
    <dgm:pt modelId="{6A6FC942-486A-42C9-AE78-59E14F1F2766}" type="pres">
      <dgm:prSet presAssocID="{86FA408D-2446-40A4-B7CF-FDEBE07034AB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5E0E4A6-76FE-473C-A30F-A32127DB3FDE}" type="pres">
      <dgm:prSet presAssocID="{809D36DD-BCEC-44A4-8431-DA4F5AF56C64}" presName="hierRoot2" presStyleCnt="0">
        <dgm:presLayoutVars>
          <dgm:hierBranch val="r"/>
        </dgm:presLayoutVars>
      </dgm:prSet>
      <dgm:spPr/>
    </dgm:pt>
    <dgm:pt modelId="{04D53A85-0052-4F38-BF57-EC9379B1C9F7}" type="pres">
      <dgm:prSet presAssocID="{809D36DD-BCEC-44A4-8431-DA4F5AF56C64}" presName="rootComposite" presStyleCnt="0"/>
      <dgm:spPr/>
    </dgm:pt>
    <dgm:pt modelId="{871E5A49-B36F-4F17-BB21-04B12DAE9707}" type="pres">
      <dgm:prSet presAssocID="{809D36DD-BCEC-44A4-8431-DA4F5AF56C6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706F3-7D42-48F6-8B75-530F3D06AFE1}" type="pres">
      <dgm:prSet presAssocID="{809D36DD-BCEC-44A4-8431-DA4F5AF56C64}" presName="rootConnector" presStyleLbl="node3" presStyleIdx="0" presStyleCnt="2"/>
      <dgm:spPr/>
      <dgm:t>
        <a:bodyPr/>
        <a:lstStyle/>
        <a:p>
          <a:endParaRPr lang="ru-RU"/>
        </a:p>
      </dgm:t>
    </dgm:pt>
    <dgm:pt modelId="{FD589A5E-4A42-4FC3-ABB3-D9EA80771204}" type="pres">
      <dgm:prSet presAssocID="{809D36DD-BCEC-44A4-8431-DA4F5AF56C64}" presName="hierChild4" presStyleCnt="0"/>
      <dgm:spPr/>
    </dgm:pt>
    <dgm:pt modelId="{11591480-C132-492F-8F10-C3D724E19160}" type="pres">
      <dgm:prSet presAssocID="{809D36DD-BCEC-44A4-8431-DA4F5AF56C64}" presName="hierChild5" presStyleCnt="0"/>
      <dgm:spPr/>
    </dgm:pt>
    <dgm:pt modelId="{3618E8DA-F2FB-4DC6-A118-B6BA7E489A1E}" type="pres">
      <dgm:prSet presAssocID="{B843B669-B351-4CEE-9EC7-06251B53257F}" presName="hierChild5" presStyleCnt="0"/>
      <dgm:spPr/>
    </dgm:pt>
    <dgm:pt modelId="{F33FC15C-DF98-4675-B8C6-061D3879A1ED}" type="pres">
      <dgm:prSet presAssocID="{ADB5BD3A-D564-4F21-B902-7AB5C22B0605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0595EE9-C9E9-49B9-AC93-E6D3B33FCE81}" type="pres">
      <dgm:prSet presAssocID="{98717FE5-3AFD-4EF5-AFE7-6DED18B6E93C}" presName="hierRoot2" presStyleCnt="0">
        <dgm:presLayoutVars>
          <dgm:hierBranch/>
        </dgm:presLayoutVars>
      </dgm:prSet>
      <dgm:spPr/>
    </dgm:pt>
    <dgm:pt modelId="{CB8AAECC-41A3-442C-B287-5BAEF4305EB9}" type="pres">
      <dgm:prSet presAssocID="{98717FE5-3AFD-4EF5-AFE7-6DED18B6E93C}" presName="rootComposite" presStyleCnt="0"/>
      <dgm:spPr/>
    </dgm:pt>
    <dgm:pt modelId="{1F5E2291-96D0-4B94-B9C7-45293D385117}" type="pres">
      <dgm:prSet presAssocID="{98717FE5-3AFD-4EF5-AFE7-6DED18B6E93C}" presName="rootText" presStyleLbl="node2" presStyleIdx="1" presStyleCnt="2" custScaleX="111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7090A-1039-461C-92B4-8D0C5C7CAF54}" type="pres">
      <dgm:prSet presAssocID="{98717FE5-3AFD-4EF5-AFE7-6DED18B6E93C}" presName="rootConnector" presStyleLbl="node2" presStyleIdx="1" presStyleCnt="2"/>
      <dgm:spPr/>
      <dgm:t>
        <a:bodyPr/>
        <a:lstStyle/>
        <a:p>
          <a:endParaRPr lang="ru-RU"/>
        </a:p>
      </dgm:t>
    </dgm:pt>
    <dgm:pt modelId="{980D9D4F-C8D0-473B-9EF3-2A503FC6F28C}" type="pres">
      <dgm:prSet presAssocID="{98717FE5-3AFD-4EF5-AFE7-6DED18B6E93C}" presName="hierChild4" presStyleCnt="0"/>
      <dgm:spPr/>
    </dgm:pt>
    <dgm:pt modelId="{F3EF463D-EA54-48D9-924C-5AE9842E0298}" type="pres">
      <dgm:prSet presAssocID="{12D1D65F-770D-40C6-959D-076446B8C1D3}" presName="Name35" presStyleLbl="parChTrans1D3" presStyleIdx="1" presStyleCnt="2"/>
      <dgm:spPr/>
      <dgm:t>
        <a:bodyPr/>
        <a:lstStyle/>
        <a:p>
          <a:endParaRPr lang="ru-RU"/>
        </a:p>
      </dgm:t>
    </dgm:pt>
    <dgm:pt modelId="{F0E81D39-3050-41F2-BD67-DC85F0FEE3A2}" type="pres">
      <dgm:prSet presAssocID="{42DB8DB9-918A-4B7F-AF39-CE74B7788ADD}" presName="hierRoot2" presStyleCnt="0">
        <dgm:presLayoutVars>
          <dgm:hierBranch val="r"/>
        </dgm:presLayoutVars>
      </dgm:prSet>
      <dgm:spPr/>
    </dgm:pt>
    <dgm:pt modelId="{9BC136E2-E011-4066-A172-1F7BBDC564B8}" type="pres">
      <dgm:prSet presAssocID="{42DB8DB9-918A-4B7F-AF39-CE74B7788ADD}" presName="rootComposite" presStyleCnt="0"/>
      <dgm:spPr/>
    </dgm:pt>
    <dgm:pt modelId="{89B4801A-809A-4EA7-92BB-312977E7AB9D}" type="pres">
      <dgm:prSet presAssocID="{42DB8DB9-918A-4B7F-AF39-CE74B7788AD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4770F-06EF-45DA-ACDA-FBAFB1C8E32E}" type="pres">
      <dgm:prSet presAssocID="{42DB8DB9-918A-4B7F-AF39-CE74B7788ADD}" presName="rootConnector" presStyleLbl="node3" presStyleIdx="1" presStyleCnt="2"/>
      <dgm:spPr/>
      <dgm:t>
        <a:bodyPr/>
        <a:lstStyle/>
        <a:p>
          <a:endParaRPr lang="ru-RU"/>
        </a:p>
      </dgm:t>
    </dgm:pt>
    <dgm:pt modelId="{BF1A585E-0CC2-4FAB-9DF6-BDF94A5171C7}" type="pres">
      <dgm:prSet presAssocID="{42DB8DB9-918A-4B7F-AF39-CE74B7788ADD}" presName="hierChild4" presStyleCnt="0"/>
      <dgm:spPr/>
    </dgm:pt>
    <dgm:pt modelId="{FA9A3155-939E-41F0-8008-4C0ADFC1F046}" type="pres">
      <dgm:prSet presAssocID="{42DB8DB9-918A-4B7F-AF39-CE74B7788ADD}" presName="hierChild5" presStyleCnt="0"/>
      <dgm:spPr/>
    </dgm:pt>
    <dgm:pt modelId="{7971636C-7814-4CCE-BB43-3049A9144DC6}" type="pres">
      <dgm:prSet presAssocID="{98717FE5-3AFD-4EF5-AFE7-6DED18B6E93C}" presName="hierChild5" presStyleCnt="0"/>
      <dgm:spPr/>
    </dgm:pt>
    <dgm:pt modelId="{9A311BEE-4F9B-4DA7-AB10-2D9E0D3C7787}" type="pres">
      <dgm:prSet presAssocID="{C5603B69-E4FD-414B-8AC6-54C80174CF91}" presName="hierChild3" presStyleCnt="0"/>
      <dgm:spPr/>
    </dgm:pt>
  </dgm:ptLst>
  <dgm:cxnLst>
    <dgm:cxn modelId="{D2039ED1-8EBC-4778-A490-9E82BCBB7129}" srcId="{EAED5ED8-A361-4886-B39F-E593117EAE0A}" destId="{C5603B69-E4FD-414B-8AC6-54C80174CF91}" srcOrd="0" destOrd="0" parTransId="{41FADD32-18E0-4EB7-9E02-BE363BDEA5E5}" sibTransId="{AFE58D5C-7F55-4F78-B341-8A56268C6964}"/>
    <dgm:cxn modelId="{3F3D85ED-2AA5-4189-BF20-7BAEA5BA0DF0}" type="presOf" srcId="{B843B669-B351-4CEE-9EC7-06251B53257F}" destId="{CF5FECAE-75D4-497A-A5DF-D67F8FCD318A}" srcOrd="0" destOrd="0" presId="urn:microsoft.com/office/officeart/2005/8/layout/orgChart1"/>
    <dgm:cxn modelId="{28CEBEFF-20ED-4920-8C6F-E9DC9F7A3ECE}" type="presOf" srcId="{EAED5ED8-A361-4886-B39F-E593117EAE0A}" destId="{3AA890AC-B169-41A6-887F-AFDB87A69A31}" srcOrd="0" destOrd="0" presId="urn:microsoft.com/office/officeart/2005/8/layout/orgChart1"/>
    <dgm:cxn modelId="{1AF7EC05-8AE0-42A1-9630-14654FEE3A6E}" srcId="{B843B669-B351-4CEE-9EC7-06251B53257F}" destId="{809D36DD-BCEC-44A4-8431-DA4F5AF56C64}" srcOrd="0" destOrd="0" parTransId="{86FA408D-2446-40A4-B7CF-FDEBE07034AB}" sibTransId="{F38523C3-63B0-401B-9085-D138EA398E0A}"/>
    <dgm:cxn modelId="{7A93C214-601F-45ED-9AF3-09F4AF47E682}" type="presOf" srcId="{42DB8DB9-918A-4B7F-AF39-CE74B7788ADD}" destId="{4DA4770F-06EF-45DA-ACDA-FBAFB1C8E32E}" srcOrd="1" destOrd="0" presId="urn:microsoft.com/office/officeart/2005/8/layout/orgChart1"/>
    <dgm:cxn modelId="{CFBD293E-B9B6-4F24-85A6-C1586E5FA8D5}" type="presOf" srcId="{98717FE5-3AFD-4EF5-AFE7-6DED18B6E93C}" destId="{06F7090A-1039-461C-92B4-8D0C5C7CAF54}" srcOrd="1" destOrd="0" presId="urn:microsoft.com/office/officeart/2005/8/layout/orgChart1"/>
    <dgm:cxn modelId="{9C5F710C-2DAA-41CD-93F5-8C265D36490C}" type="presOf" srcId="{86FA408D-2446-40A4-B7CF-FDEBE07034AB}" destId="{6A6FC942-486A-42C9-AE78-59E14F1F2766}" srcOrd="0" destOrd="0" presId="urn:microsoft.com/office/officeart/2005/8/layout/orgChart1"/>
    <dgm:cxn modelId="{1CD9961D-B877-4B2E-97AA-273E468B1D18}" srcId="{C5603B69-E4FD-414B-8AC6-54C80174CF91}" destId="{98717FE5-3AFD-4EF5-AFE7-6DED18B6E93C}" srcOrd="1" destOrd="0" parTransId="{ADB5BD3A-D564-4F21-B902-7AB5C22B0605}" sibTransId="{2F7C6DF8-40FB-4991-809D-1CA50668CADA}"/>
    <dgm:cxn modelId="{4A70075B-DE41-40D5-A633-E2FDDAF1FBEF}" type="presOf" srcId="{94033F3A-C067-4F96-889A-A77BC23A2ED3}" destId="{6B04905F-586D-4AD0-8C70-26E0BD9435D1}" srcOrd="0" destOrd="0" presId="urn:microsoft.com/office/officeart/2005/8/layout/orgChart1"/>
    <dgm:cxn modelId="{702CE871-2BD4-44FE-BFF6-DB23D9A0CAF3}" type="presOf" srcId="{ADB5BD3A-D564-4F21-B902-7AB5C22B0605}" destId="{F33FC15C-DF98-4675-B8C6-061D3879A1ED}" srcOrd="0" destOrd="0" presId="urn:microsoft.com/office/officeart/2005/8/layout/orgChart1"/>
    <dgm:cxn modelId="{2EEA4D97-C3DE-48EC-9F40-696846D8ACFF}" type="presOf" srcId="{12D1D65F-770D-40C6-959D-076446B8C1D3}" destId="{F3EF463D-EA54-48D9-924C-5AE9842E0298}" srcOrd="0" destOrd="0" presId="urn:microsoft.com/office/officeart/2005/8/layout/orgChart1"/>
    <dgm:cxn modelId="{8480671F-B484-4D9D-BFD4-C3D695AE9D3E}" type="presOf" srcId="{42DB8DB9-918A-4B7F-AF39-CE74B7788ADD}" destId="{89B4801A-809A-4EA7-92BB-312977E7AB9D}" srcOrd="0" destOrd="0" presId="urn:microsoft.com/office/officeart/2005/8/layout/orgChart1"/>
    <dgm:cxn modelId="{09682017-10BB-4976-947B-48ACCDA34D8C}" type="presOf" srcId="{809D36DD-BCEC-44A4-8431-DA4F5AF56C64}" destId="{871E5A49-B36F-4F17-BB21-04B12DAE9707}" srcOrd="0" destOrd="0" presId="urn:microsoft.com/office/officeart/2005/8/layout/orgChart1"/>
    <dgm:cxn modelId="{66D553EC-48B0-4B2B-8EE8-B86DCFDD29A8}" type="presOf" srcId="{809D36DD-BCEC-44A4-8431-DA4F5AF56C64}" destId="{4BB706F3-7D42-48F6-8B75-530F3D06AFE1}" srcOrd="1" destOrd="0" presId="urn:microsoft.com/office/officeart/2005/8/layout/orgChart1"/>
    <dgm:cxn modelId="{68EA1A6B-AA5A-40E9-9459-DC254C77E4C4}" srcId="{98717FE5-3AFD-4EF5-AFE7-6DED18B6E93C}" destId="{42DB8DB9-918A-4B7F-AF39-CE74B7788ADD}" srcOrd="0" destOrd="0" parTransId="{12D1D65F-770D-40C6-959D-076446B8C1D3}" sibTransId="{5BF60710-5295-46AE-9DC1-4711DE9A577E}"/>
    <dgm:cxn modelId="{C96DBD58-C820-4380-B379-2B61A8230B3B}" type="presOf" srcId="{98717FE5-3AFD-4EF5-AFE7-6DED18B6E93C}" destId="{1F5E2291-96D0-4B94-B9C7-45293D385117}" srcOrd="0" destOrd="0" presId="urn:microsoft.com/office/officeart/2005/8/layout/orgChart1"/>
    <dgm:cxn modelId="{3DE348FA-76B7-44C1-9FB2-15A336ABA8DE}" srcId="{C5603B69-E4FD-414B-8AC6-54C80174CF91}" destId="{B843B669-B351-4CEE-9EC7-06251B53257F}" srcOrd="0" destOrd="0" parTransId="{94033F3A-C067-4F96-889A-A77BC23A2ED3}" sibTransId="{7EBAAEE7-2FE7-4CDD-A1DE-9A74BFAFBF96}"/>
    <dgm:cxn modelId="{FFF9A25F-889A-400F-BADD-D19684610546}" type="presOf" srcId="{C5603B69-E4FD-414B-8AC6-54C80174CF91}" destId="{F86C7BC4-41D6-4DCD-838B-546BD873D458}" srcOrd="0" destOrd="0" presId="urn:microsoft.com/office/officeart/2005/8/layout/orgChart1"/>
    <dgm:cxn modelId="{3EFE3E08-AAED-4923-9FE5-74AAB0CF81A6}" type="presOf" srcId="{B843B669-B351-4CEE-9EC7-06251B53257F}" destId="{E9C737F7-F3F0-4B02-BB4A-CF5484B19AE0}" srcOrd="1" destOrd="0" presId="urn:microsoft.com/office/officeart/2005/8/layout/orgChart1"/>
    <dgm:cxn modelId="{B472B7C2-67D8-4305-B778-BF1CE22D96D9}" type="presOf" srcId="{C5603B69-E4FD-414B-8AC6-54C80174CF91}" destId="{B1CAA9ED-B0D5-4FAE-A110-8D861E13D90A}" srcOrd="1" destOrd="0" presId="urn:microsoft.com/office/officeart/2005/8/layout/orgChart1"/>
    <dgm:cxn modelId="{5520B088-F619-4A4F-8544-88EA7F3DA95B}" type="presParOf" srcId="{3AA890AC-B169-41A6-887F-AFDB87A69A31}" destId="{597B7904-635F-4047-A8C6-25970B7281D7}" srcOrd="0" destOrd="0" presId="urn:microsoft.com/office/officeart/2005/8/layout/orgChart1"/>
    <dgm:cxn modelId="{0D90B64A-3EF5-4F13-A232-75F8EF9FD323}" type="presParOf" srcId="{597B7904-635F-4047-A8C6-25970B7281D7}" destId="{89FF8AE0-C10A-415D-8DC1-CDC0943569E0}" srcOrd="0" destOrd="0" presId="urn:microsoft.com/office/officeart/2005/8/layout/orgChart1"/>
    <dgm:cxn modelId="{D40B3F52-FBD6-471B-895A-AD8ECE7F369C}" type="presParOf" srcId="{89FF8AE0-C10A-415D-8DC1-CDC0943569E0}" destId="{F86C7BC4-41D6-4DCD-838B-546BD873D458}" srcOrd="0" destOrd="0" presId="urn:microsoft.com/office/officeart/2005/8/layout/orgChart1"/>
    <dgm:cxn modelId="{C510A931-76D5-484A-8313-407275F26EA5}" type="presParOf" srcId="{89FF8AE0-C10A-415D-8DC1-CDC0943569E0}" destId="{B1CAA9ED-B0D5-4FAE-A110-8D861E13D90A}" srcOrd="1" destOrd="0" presId="urn:microsoft.com/office/officeart/2005/8/layout/orgChart1"/>
    <dgm:cxn modelId="{40CBB2D8-111C-411E-AB4A-A09F977ADB15}" type="presParOf" srcId="{597B7904-635F-4047-A8C6-25970B7281D7}" destId="{3F86C527-B5C3-4DC1-845E-EF3A8136E3D6}" srcOrd="1" destOrd="0" presId="urn:microsoft.com/office/officeart/2005/8/layout/orgChart1"/>
    <dgm:cxn modelId="{B87F1185-0D3A-4628-80C1-8B67996FB15A}" type="presParOf" srcId="{3F86C527-B5C3-4DC1-845E-EF3A8136E3D6}" destId="{6B04905F-586D-4AD0-8C70-26E0BD9435D1}" srcOrd="0" destOrd="0" presId="urn:microsoft.com/office/officeart/2005/8/layout/orgChart1"/>
    <dgm:cxn modelId="{1B564D98-71C7-480F-84D5-D4A9A81DA0E3}" type="presParOf" srcId="{3F86C527-B5C3-4DC1-845E-EF3A8136E3D6}" destId="{52100BB7-A77F-410C-9B30-DCBB14DF7872}" srcOrd="1" destOrd="0" presId="urn:microsoft.com/office/officeart/2005/8/layout/orgChart1"/>
    <dgm:cxn modelId="{C851B040-EEF6-4E08-8A10-E96D0802B5B3}" type="presParOf" srcId="{52100BB7-A77F-410C-9B30-DCBB14DF7872}" destId="{64254DA6-144C-4CB3-A509-1204D083E517}" srcOrd="0" destOrd="0" presId="urn:microsoft.com/office/officeart/2005/8/layout/orgChart1"/>
    <dgm:cxn modelId="{06808625-7475-45C5-8AF7-7B3C87D82999}" type="presParOf" srcId="{64254DA6-144C-4CB3-A509-1204D083E517}" destId="{CF5FECAE-75D4-497A-A5DF-D67F8FCD318A}" srcOrd="0" destOrd="0" presId="urn:microsoft.com/office/officeart/2005/8/layout/orgChart1"/>
    <dgm:cxn modelId="{C3831F53-7EE4-488F-B580-7CD7B1E23CA3}" type="presParOf" srcId="{64254DA6-144C-4CB3-A509-1204D083E517}" destId="{E9C737F7-F3F0-4B02-BB4A-CF5484B19AE0}" srcOrd="1" destOrd="0" presId="urn:microsoft.com/office/officeart/2005/8/layout/orgChart1"/>
    <dgm:cxn modelId="{5E909E71-BE76-4170-B400-4395722A2449}" type="presParOf" srcId="{52100BB7-A77F-410C-9B30-DCBB14DF7872}" destId="{B0E6F022-14A2-4BF6-95C1-24556A037C9A}" srcOrd="1" destOrd="0" presId="urn:microsoft.com/office/officeart/2005/8/layout/orgChart1"/>
    <dgm:cxn modelId="{D823F188-E932-4ECA-AE71-67B9A0D5863E}" type="presParOf" srcId="{B0E6F022-14A2-4BF6-95C1-24556A037C9A}" destId="{6A6FC942-486A-42C9-AE78-59E14F1F2766}" srcOrd="0" destOrd="0" presId="urn:microsoft.com/office/officeart/2005/8/layout/orgChart1"/>
    <dgm:cxn modelId="{8EDC80EC-A46A-40A2-8864-BA5022892977}" type="presParOf" srcId="{B0E6F022-14A2-4BF6-95C1-24556A037C9A}" destId="{75E0E4A6-76FE-473C-A30F-A32127DB3FDE}" srcOrd="1" destOrd="0" presId="urn:microsoft.com/office/officeart/2005/8/layout/orgChart1"/>
    <dgm:cxn modelId="{CC3C33C4-7ECF-4B38-8CD2-CD505858DD0A}" type="presParOf" srcId="{75E0E4A6-76FE-473C-A30F-A32127DB3FDE}" destId="{04D53A85-0052-4F38-BF57-EC9379B1C9F7}" srcOrd="0" destOrd="0" presId="urn:microsoft.com/office/officeart/2005/8/layout/orgChart1"/>
    <dgm:cxn modelId="{543B0BC0-7F2B-4250-8524-E2680EFEA597}" type="presParOf" srcId="{04D53A85-0052-4F38-BF57-EC9379B1C9F7}" destId="{871E5A49-B36F-4F17-BB21-04B12DAE9707}" srcOrd="0" destOrd="0" presId="urn:microsoft.com/office/officeart/2005/8/layout/orgChart1"/>
    <dgm:cxn modelId="{7FED7903-1829-4AA7-97DB-79874801A2C8}" type="presParOf" srcId="{04D53A85-0052-4F38-BF57-EC9379B1C9F7}" destId="{4BB706F3-7D42-48F6-8B75-530F3D06AFE1}" srcOrd="1" destOrd="0" presId="urn:microsoft.com/office/officeart/2005/8/layout/orgChart1"/>
    <dgm:cxn modelId="{561D8599-4914-4AAF-9B87-E42F29FC5E71}" type="presParOf" srcId="{75E0E4A6-76FE-473C-A30F-A32127DB3FDE}" destId="{FD589A5E-4A42-4FC3-ABB3-D9EA80771204}" srcOrd="1" destOrd="0" presId="urn:microsoft.com/office/officeart/2005/8/layout/orgChart1"/>
    <dgm:cxn modelId="{07346580-A4A2-425E-8E30-9A49611063B2}" type="presParOf" srcId="{75E0E4A6-76FE-473C-A30F-A32127DB3FDE}" destId="{11591480-C132-492F-8F10-C3D724E19160}" srcOrd="2" destOrd="0" presId="urn:microsoft.com/office/officeart/2005/8/layout/orgChart1"/>
    <dgm:cxn modelId="{F32D757F-2A17-4CA4-84D7-264C7FFBC276}" type="presParOf" srcId="{52100BB7-A77F-410C-9B30-DCBB14DF7872}" destId="{3618E8DA-F2FB-4DC6-A118-B6BA7E489A1E}" srcOrd="2" destOrd="0" presId="urn:microsoft.com/office/officeart/2005/8/layout/orgChart1"/>
    <dgm:cxn modelId="{7BC76F51-6745-4152-ABFE-0F8D64A68C8E}" type="presParOf" srcId="{3F86C527-B5C3-4DC1-845E-EF3A8136E3D6}" destId="{F33FC15C-DF98-4675-B8C6-061D3879A1ED}" srcOrd="2" destOrd="0" presId="urn:microsoft.com/office/officeart/2005/8/layout/orgChart1"/>
    <dgm:cxn modelId="{F77CE9F0-99C2-45B8-A3FF-962ED213D173}" type="presParOf" srcId="{3F86C527-B5C3-4DC1-845E-EF3A8136E3D6}" destId="{30595EE9-C9E9-49B9-AC93-E6D3B33FCE81}" srcOrd="3" destOrd="0" presId="urn:microsoft.com/office/officeart/2005/8/layout/orgChart1"/>
    <dgm:cxn modelId="{043FD8D8-E4AC-4AF6-ADDC-540A9D28681A}" type="presParOf" srcId="{30595EE9-C9E9-49B9-AC93-E6D3B33FCE81}" destId="{CB8AAECC-41A3-442C-B287-5BAEF4305EB9}" srcOrd="0" destOrd="0" presId="urn:microsoft.com/office/officeart/2005/8/layout/orgChart1"/>
    <dgm:cxn modelId="{648407E3-68EE-43DA-B638-175F54B2E83D}" type="presParOf" srcId="{CB8AAECC-41A3-442C-B287-5BAEF4305EB9}" destId="{1F5E2291-96D0-4B94-B9C7-45293D385117}" srcOrd="0" destOrd="0" presId="urn:microsoft.com/office/officeart/2005/8/layout/orgChart1"/>
    <dgm:cxn modelId="{B9D1E82F-DA34-436E-8FE8-FC60D500A6BC}" type="presParOf" srcId="{CB8AAECC-41A3-442C-B287-5BAEF4305EB9}" destId="{06F7090A-1039-461C-92B4-8D0C5C7CAF54}" srcOrd="1" destOrd="0" presId="urn:microsoft.com/office/officeart/2005/8/layout/orgChart1"/>
    <dgm:cxn modelId="{3FCF1F06-5F2C-4D7B-B916-73A7300B205D}" type="presParOf" srcId="{30595EE9-C9E9-49B9-AC93-E6D3B33FCE81}" destId="{980D9D4F-C8D0-473B-9EF3-2A503FC6F28C}" srcOrd="1" destOrd="0" presId="urn:microsoft.com/office/officeart/2005/8/layout/orgChart1"/>
    <dgm:cxn modelId="{8F1A53F5-C0A0-4B26-B544-E17A8F4059CC}" type="presParOf" srcId="{980D9D4F-C8D0-473B-9EF3-2A503FC6F28C}" destId="{F3EF463D-EA54-48D9-924C-5AE9842E0298}" srcOrd="0" destOrd="0" presId="urn:microsoft.com/office/officeart/2005/8/layout/orgChart1"/>
    <dgm:cxn modelId="{F76B4611-5E1F-434D-9CA6-5E9295244060}" type="presParOf" srcId="{980D9D4F-C8D0-473B-9EF3-2A503FC6F28C}" destId="{F0E81D39-3050-41F2-BD67-DC85F0FEE3A2}" srcOrd="1" destOrd="0" presId="urn:microsoft.com/office/officeart/2005/8/layout/orgChart1"/>
    <dgm:cxn modelId="{F46E6D9A-F980-4337-B22C-21290D0069FD}" type="presParOf" srcId="{F0E81D39-3050-41F2-BD67-DC85F0FEE3A2}" destId="{9BC136E2-E011-4066-A172-1F7BBDC564B8}" srcOrd="0" destOrd="0" presId="urn:microsoft.com/office/officeart/2005/8/layout/orgChart1"/>
    <dgm:cxn modelId="{A90F57FD-DFDE-436D-88D9-AC5FDD703158}" type="presParOf" srcId="{9BC136E2-E011-4066-A172-1F7BBDC564B8}" destId="{89B4801A-809A-4EA7-92BB-312977E7AB9D}" srcOrd="0" destOrd="0" presId="urn:microsoft.com/office/officeart/2005/8/layout/orgChart1"/>
    <dgm:cxn modelId="{246DA533-F39C-44CD-9C3E-ABA635638492}" type="presParOf" srcId="{9BC136E2-E011-4066-A172-1F7BBDC564B8}" destId="{4DA4770F-06EF-45DA-ACDA-FBAFB1C8E32E}" srcOrd="1" destOrd="0" presId="urn:microsoft.com/office/officeart/2005/8/layout/orgChart1"/>
    <dgm:cxn modelId="{F4768539-0A29-4249-B81C-CB698BFC24F2}" type="presParOf" srcId="{F0E81D39-3050-41F2-BD67-DC85F0FEE3A2}" destId="{BF1A585E-0CC2-4FAB-9DF6-BDF94A5171C7}" srcOrd="1" destOrd="0" presId="urn:microsoft.com/office/officeart/2005/8/layout/orgChart1"/>
    <dgm:cxn modelId="{0D7C9798-7E4A-43A6-80BE-9D4E22EF1C03}" type="presParOf" srcId="{F0E81D39-3050-41F2-BD67-DC85F0FEE3A2}" destId="{FA9A3155-939E-41F0-8008-4C0ADFC1F046}" srcOrd="2" destOrd="0" presId="urn:microsoft.com/office/officeart/2005/8/layout/orgChart1"/>
    <dgm:cxn modelId="{1AE82897-741C-46F4-99BF-88F470EAB229}" type="presParOf" srcId="{30595EE9-C9E9-49B9-AC93-E6D3B33FCE81}" destId="{7971636C-7814-4CCE-BB43-3049A9144DC6}" srcOrd="2" destOrd="0" presId="urn:microsoft.com/office/officeart/2005/8/layout/orgChart1"/>
    <dgm:cxn modelId="{438D7F47-C2D2-4058-B3A6-3CF070D08873}" type="presParOf" srcId="{597B7904-635F-4047-A8C6-25970B7281D7}" destId="{9A311BEE-4F9B-4DA7-AB10-2D9E0D3C77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C72F7-D0A2-4D66-B18C-BEBE8CE7449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</dgm:pt>
    <dgm:pt modelId="{2E4FA98E-6D96-4DE8-91D4-4B54E77430D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РАСХОДЫ БЮДЖЕТА РАЙОНА</a:t>
          </a:r>
        </a:p>
      </dgm:t>
    </dgm:pt>
    <dgm:pt modelId="{A13DA30D-6F35-4E35-9065-5334C585A820}" type="parTrans" cxnId="{26B872F0-547E-436F-906A-CCC44CC0CC3B}">
      <dgm:prSet/>
      <dgm:spPr/>
      <dgm:t>
        <a:bodyPr/>
        <a:lstStyle/>
        <a:p>
          <a:endParaRPr lang="ru-RU"/>
        </a:p>
      </dgm:t>
    </dgm:pt>
    <dgm:pt modelId="{5DF1022D-F7C1-430E-ADDA-7B75D2F9A0D5}" type="sibTrans" cxnId="{26B872F0-547E-436F-906A-CCC44CC0CC3B}">
      <dgm:prSet/>
      <dgm:spPr/>
      <dgm:t>
        <a:bodyPr/>
        <a:lstStyle/>
        <a:p>
          <a:endParaRPr lang="ru-RU"/>
        </a:p>
      </dgm:t>
    </dgm:pt>
    <dgm:pt modelId="{F7BCB1BD-7083-4BE4-A70A-6DA9BDFF96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расходы за счет субсидий,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субвенций и иных межбюджетных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трансфертов, имеющих целевое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назначение, из бюджетов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других уровней </a:t>
          </a:r>
        </a:p>
      </dgm:t>
    </dgm:pt>
    <dgm:pt modelId="{FFE7CCA4-17FA-411D-B3C9-B6FF0A14B060}" type="parTrans" cxnId="{2437007E-F256-4F04-8DDA-C5E5E66DCA2D}">
      <dgm:prSet/>
      <dgm:spPr/>
      <dgm:t>
        <a:bodyPr/>
        <a:lstStyle/>
        <a:p>
          <a:endParaRPr lang="ru-RU"/>
        </a:p>
      </dgm:t>
    </dgm:pt>
    <dgm:pt modelId="{83892DEC-DDBB-44D1-9DA4-A476BF48F424}" type="sibTrans" cxnId="{2437007E-F256-4F04-8DDA-C5E5E66DCA2D}">
      <dgm:prSet/>
      <dgm:spPr/>
      <dgm:t>
        <a:bodyPr/>
        <a:lstStyle/>
        <a:p>
          <a:endParaRPr lang="ru-RU"/>
        </a:p>
      </dgm:t>
    </dgm:pt>
    <dgm:pt modelId="{246C3245-C286-4B47-9DB4-58DDD507870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государственные программы (ГП),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муниципальные программы городских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и сельских поселений (МП поселений),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непрограммные направления деятельности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органов государственной власти, органов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местного самоуправления (ОМСУ)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городских и сельских поселений</a:t>
          </a:r>
        </a:p>
      </dgm:t>
    </dgm:pt>
    <dgm:pt modelId="{EA919AD5-50DE-45C7-A6C1-3DEA4F105B6B}" type="parTrans" cxnId="{6AC3381E-0439-46BB-B83B-DBCE7134826C}">
      <dgm:prSet/>
      <dgm:spPr/>
      <dgm:t>
        <a:bodyPr/>
        <a:lstStyle/>
        <a:p>
          <a:endParaRPr lang="ru-RU"/>
        </a:p>
      </dgm:t>
    </dgm:pt>
    <dgm:pt modelId="{FBCE0586-6BC6-4A4E-9516-BAEF7D62B9F8}" type="sibTrans" cxnId="{6AC3381E-0439-46BB-B83B-DBCE7134826C}">
      <dgm:prSet/>
      <dgm:spPr/>
      <dgm:t>
        <a:bodyPr/>
        <a:lstStyle/>
        <a:p>
          <a:endParaRPr lang="ru-RU"/>
        </a:p>
      </dgm:t>
    </dgm:pt>
    <dgm:pt modelId="{27623311-7C83-4291-9B89-7A116334226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расходы за счет налоговых 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неналоговых доходов, нецелевой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финансовой помощи из бюджетов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других уровней, прочих безвозмездных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поступлений в бюджет района </a:t>
          </a:r>
        </a:p>
      </dgm:t>
    </dgm:pt>
    <dgm:pt modelId="{90442676-F8F0-43C5-8B02-8F48321BF16B}" type="parTrans" cxnId="{179C45AF-25A5-40D4-B2ED-B762D625B63A}">
      <dgm:prSet/>
      <dgm:spPr/>
      <dgm:t>
        <a:bodyPr/>
        <a:lstStyle/>
        <a:p>
          <a:endParaRPr lang="ru-RU"/>
        </a:p>
      </dgm:t>
    </dgm:pt>
    <dgm:pt modelId="{E89AC248-8FD5-40A9-84D1-281A9247F87C}" type="sibTrans" cxnId="{179C45AF-25A5-40D4-B2ED-B762D625B63A}">
      <dgm:prSet/>
      <dgm:spPr/>
      <dgm:t>
        <a:bodyPr/>
        <a:lstStyle/>
        <a:p>
          <a:endParaRPr lang="ru-RU"/>
        </a:p>
      </dgm:t>
    </dgm:pt>
    <dgm:pt modelId="{77F4AB2D-3A3D-47FB-BF3A-08E5F98E4E8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муниципальные программы (МП района)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и непрограммные направления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деятельности органов местного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самоуправления  муниципального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Times New Roman" pitchFamily="18" charset="0"/>
            </a:rPr>
            <a:t>образования «Нижнеилимский район»</a:t>
          </a:r>
        </a:p>
      </dgm:t>
    </dgm:pt>
    <dgm:pt modelId="{D484D72D-AD7C-4404-984E-93832EF4B89F}" type="parTrans" cxnId="{1E2779AF-88C7-442F-9F7A-1AFBA8B7CBCE}">
      <dgm:prSet/>
      <dgm:spPr/>
      <dgm:t>
        <a:bodyPr/>
        <a:lstStyle/>
        <a:p>
          <a:endParaRPr lang="ru-RU"/>
        </a:p>
      </dgm:t>
    </dgm:pt>
    <dgm:pt modelId="{90B6B01C-FEA8-4561-84E6-2CA228F1B610}" type="sibTrans" cxnId="{1E2779AF-88C7-442F-9F7A-1AFBA8B7CBCE}">
      <dgm:prSet/>
      <dgm:spPr/>
      <dgm:t>
        <a:bodyPr/>
        <a:lstStyle/>
        <a:p>
          <a:endParaRPr lang="ru-RU"/>
        </a:p>
      </dgm:t>
    </dgm:pt>
    <dgm:pt modelId="{15095191-A855-4956-8194-3AFE16D3A4B9}" type="pres">
      <dgm:prSet presAssocID="{D41C72F7-D0A2-4D66-B18C-BEBE8CE744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CD7A36-BDB1-46DD-B8C8-282BF8010BEA}" type="pres">
      <dgm:prSet presAssocID="{2E4FA98E-6D96-4DE8-91D4-4B54E77430DE}" presName="hierRoot1" presStyleCnt="0">
        <dgm:presLayoutVars>
          <dgm:hierBranch val="hang"/>
        </dgm:presLayoutVars>
      </dgm:prSet>
      <dgm:spPr/>
    </dgm:pt>
    <dgm:pt modelId="{5B89F1A4-8ACF-4DD5-AEB1-37D436793C42}" type="pres">
      <dgm:prSet presAssocID="{2E4FA98E-6D96-4DE8-91D4-4B54E77430DE}" presName="rootComposite1" presStyleCnt="0"/>
      <dgm:spPr/>
    </dgm:pt>
    <dgm:pt modelId="{8C647CBE-C8A1-47DD-9EA5-C743490EDD1E}" type="pres">
      <dgm:prSet presAssocID="{2E4FA98E-6D96-4DE8-91D4-4B54E77430DE}" presName="rootText1" presStyleLbl="node0" presStyleIdx="0" presStyleCnt="1" custScaleY="4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D3C3D-EB74-4D5A-A1EA-916D507C7E24}" type="pres">
      <dgm:prSet presAssocID="{2E4FA98E-6D96-4DE8-91D4-4B54E77430D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358856-62CF-4D17-A744-501134F03A6E}" type="pres">
      <dgm:prSet presAssocID="{2E4FA98E-6D96-4DE8-91D4-4B54E77430DE}" presName="hierChild2" presStyleCnt="0"/>
      <dgm:spPr/>
    </dgm:pt>
    <dgm:pt modelId="{4093C239-795E-4307-B353-8800B4285CB1}" type="pres">
      <dgm:prSet presAssocID="{FFE7CCA4-17FA-411D-B3C9-B6FF0A14B060}" presName="Name48" presStyleLbl="parChTrans1D2" presStyleIdx="0" presStyleCnt="2"/>
      <dgm:spPr/>
      <dgm:t>
        <a:bodyPr/>
        <a:lstStyle/>
        <a:p>
          <a:endParaRPr lang="ru-RU"/>
        </a:p>
      </dgm:t>
    </dgm:pt>
    <dgm:pt modelId="{E7F01121-DEA5-4D4A-8550-42A64E76688C}" type="pres">
      <dgm:prSet presAssocID="{F7BCB1BD-7083-4BE4-A70A-6DA9BDFF96B6}" presName="hierRoot2" presStyleCnt="0">
        <dgm:presLayoutVars>
          <dgm:hierBranch/>
        </dgm:presLayoutVars>
      </dgm:prSet>
      <dgm:spPr/>
    </dgm:pt>
    <dgm:pt modelId="{E52E43D5-43D9-4B52-A10A-1FD60DE579B8}" type="pres">
      <dgm:prSet presAssocID="{F7BCB1BD-7083-4BE4-A70A-6DA9BDFF96B6}" presName="rootComposite" presStyleCnt="0"/>
      <dgm:spPr/>
    </dgm:pt>
    <dgm:pt modelId="{E9C9E118-6788-4E66-BE25-20AD6A13DB20}" type="pres">
      <dgm:prSet presAssocID="{F7BCB1BD-7083-4BE4-A70A-6DA9BDFF96B6}" presName="rootText" presStyleLbl="node2" presStyleIdx="0" presStyleCnt="2" custScaleX="117224" custScaleY="90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E73F9-137D-48A5-90C2-337B9EDCF9E5}" type="pres">
      <dgm:prSet presAssocID="{F7BCB1BD-7083-4BE4-A70A-6DA9BDFF96B6}" presName="rootConnector" presStyleLbl="node2" presStyleIdx="0" presStyleCnt="2"/>
      <dgm:spPr/>
      <dgm:t>
        <a:bodyPr/>
        <a:lstStyle/>
        <a:p>
          <a:endParaRPr lang="ru-RU"/>
        </a:p>
      </dgm:t>
    </dgm:pt>
    <dgm:pt modelId="{C008D504-927E-422D-912E-EC4A185CFBA1}" type="pres">
      <dgm:prSet presAssocID="{F7BCB1BD-7083-4BE4-A70A-6DA9BDFF96B6}" presName="hierChild4" presStyleCnt="0"/>
      <dgm:spPr/>
    </dgm:pt>
    <dgm:pt modelId="{CC6733D2-835E-42F7-AD6D-1596028F9F72}" type="pres">
      <dgm:prSet presAssocID="{EA919AD5-50DE-45C7-A6C1-3DEA4F105B6B}" presName="Name35" presStyleLbl="parChTrans1D3" presStyleIdx="0" presStyleCnt="2"/>
      <dgm:spPr/>
      <dgm:t>
        <a:bodyPr/>
        <a:lstStyle/>
        <a:p>
          <a:endParaRPr lang="ru-RU"/>
        </a:p>
      </dgm:t>
    </dgm:pt>
    <dgm:pt modelId="{4EFC0507-D366-4BCF-819C-FA632F2E7786}" type="pres">
      <dgm:prSet presAssocID="{246C3245-C286-4B47-9DB4-58DDD5078701}" presName="hierRoot2" presStyleCnt="0">
        <dgm:presLayoutVars>
          <dgm:hierBranch val="r"/>
        </dgm:presLayoutVars>
      </dgm:prSet>
      <dgm:spPr/>
    </dgm:pt>
    <dgm:pt modelId="{B6E40C9B-62B7-4A49-81E7-D08329DE8083}" type="pres">
      <dgm:prSet presAssocID="{246C3245-C286-4B47-9DB4-58DDD5078701}" presName="rootComposite" presStyleCnt="0"/>
      <dgm:spPr/>
    </dgm:pt>
    <dgm:pt modelId="{18BD472B-B2AE-461C-A119-9DF570224500}" type="pres">
      <dgm:prSet presAssocID="{246C3245-C286-4B47-9DB4-58DDD5078701}" presName="rootText" presStyleLbl="node3" presStyleIdx="0" presStyleCnt="2" custScaleX="132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3E675-055D-42BA-B9D5-6A33CF8589DB}" type="pres">
      <dgm:prSet presAssocID="{246C3245-C286-4B47-9DB4-58DDD5078701}" presName="rootConnector" presStyleLbl="node3" presStyleIdx="0" presStyleCnt="2"/>
      <dgm:spPr/>
      <dgm:t>
        <a:bodyPr/>
        <a:lstStyle/>
        <a:p>
          <a:endParaRPr lang="ru-RU"/>
        </a:p>
      </dgm:t>
    </dgm:pt>
    <dgm:pt modelId="{97CB59A7-6015-45D4-9477-0290CDC62B76}" type="pres">
      <dgm:prSet presAssocID="{246C3245-C286-4B47-9DB4-58DDD5078701}" presName="hierChild4" presStyleCnt="0"/>
      <dgm:spPr/>
    </dgm:pt>
    <dgm:pt modelId="{E2257D9E-C6EC-4DBB-9B0D-5FC7F1936145}" type="pres">
      <dgm:prSet presAssocID="{246C3245-C286-4B47-9DB4-58DDD5078701}" presName="hierChild5" presStyleCnt="0"/>
      <dgm:spPr/>
    </dgm:pt>
    <dgm:pt modelId="{D5086691-AE68-4370-AEAE-F9C7C67F46AB}" type="pres">
      <dgm:prSet presAssocID="{F7BCB1BD-7083-4BE4-A70A-6DA9BDFF96B6}" presName="hierChild5" presStyleCnt="0"/>
      <dgm:spPr/>
    </dgm:pt>
    <dgm:pt modelId="{B48705DA-57E3-425E-BDAA-5A5BB8124FBA}" type="pres">
      <dgm:prSet presAssocID="{90442676-F8F0-43C5-8B02-8F48321BF16B}" presName="Name48" presStyleLbl="parChTrans1D2" presStyleIdx="1" presStyleCnt="2"/>
      <dgm:spPr/>
      <dgm:t>
        <a:bodyPr/>
        <a:lstStyle/>
        <a:p>
          <a:endParaRPr lang="ru-RU"/>
        </a:p>
      </dgm:t>
    </dgm:pt>
    <dgm:pt modelId="{D9346290-04E3-4970-A1C8-5BAC6086E048}" type="pres">
      <dgm:prSet presAssocID="{27623311-7C83-4291-9B89-7A1163342261}" presName="hierRoot2" presStyleCnt="0">
        <dgm:presLayoutVars>
          <dgm:hierBranch/>
        </dgm:presLayoutVars>
      </dgm:prSet>
      <dgm:spPr/>
    </dgm:pt>
    <dgm:pt modelId="{1394AB8B-3711-44FC-B945-964094F4730E}" type="pres">
      <dgm:prSet presAssocID="{27623311-7C83-4291-9B89-7A1163342261}" presName="rootComposite" presStyleCnt="0"/>
      <dgm:spPr/>
    </dgm:pt>
    <dgm:pt modelId="{2B8E3907-3A42-4A2E-942F-0428F3D68C19}" type="pres">
      <dgm:prSet presAssocID="{27623311-7C83-4291-9B89-7A1163342261}" presName="rootText" presStyleLbl="node2" presStyleIdx="1" presStyleCnt="2" custScaleX="125205" custScaleY="94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B8739-441A-4996-B741-DA8D935C6522}" type="pres">
      <dgm:prSet presAssocID="{27623311-7C83-4291-9B89-7A1163342261}" presName="rootConnector" presStyleLbl="node2" presStyleIdx="1" presStyleCnt="2"/>
      <dgm:spPr/>
      <dgm:t>
        <a:bodyPr/>
        <a:lstStyle/>
        <a:p>
          <a:endParaRPr lang="ru-RU"/>
        </a:p>
      </dgm:t>
    </dgm:pt>
    <dgm:pt modelId="{32D89A97-386D-4396-8DFB-4E06101A7C84}" type="pres">
      <dgm:prSet presAssocID="{27623311-7C83-4291-9B89-7A1163342261}" presName="hierChild4" presStyleCnt="0"/>
      <dgm:spPr/>
    </dgm:pt>
    <dgm:pt modelId="{2D3D002D-2FDB-4AD3-85F1-3C35ADAD3CE1}" type="pres">
      <dgm:prSet presAssocID="{D484D72D-AD7C-4404-984E-93832EF4B89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DD2D6522-8078-4D2E-8295-3B7E4E8ECE83}" type="pres">
      <dgm:prSet presAssocID="{77F4AB2D-3A3D-47FB-BF3A-08E5F98E4E8A}" presName="hierRoot2" presStyleCnt="0">
        <dgm:presLayoutVars>
          <dgm:hierBranch val="r"/>
        </dgm:presLayoutVars>
      </dgm:prSet>
      <dgm:spPr/>
    </dgm:pt>
    <dgm:pt modelId="{87344029-6229-43D1-BCB5-B8BD74121614}" type="pres">
      <dgm:prSet presAssocID="{77F4AB2D-3A3D-47FB-BF3A-08E5F98E4E8A}" presName="rootComposite" presStyleCnt="0"/>
      <dgm:spPr/>
    </dgm:pt>
    <dgm:pt modelId="{C3771472-A169-4273-9F11-25DB69CFAEB8}" type="pres">
      <dgm:prSet presAssocID="{77F4AB2D-3A3D-47FB-BF3A-08E5F98E4E8A}" presName="rootText" presStyleLbl="node3" presStyleIdx="1" presStyleCnt="2" custScaleX="135353" custScaleY="95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42847-18F3-4A59-93DB-76F78E13E6D7}" type="pres">
      <dgm:prSet presAssocID="{77F4AB2D-3A3D-47FB-BF3A-08E5F98E4E8A}" presName="rootConnector" presStyleLbl="node3" presStyleIdx="1" presStyleCnt="2"/>
      <dgm:spPr/>
      <dgm:t>
        <a:bodyPr/>
        <a:lstStyle/>
        <a:p>
          <a:endParaRPr lang="ru-RU"/>
        </a:p>
      </dgm:t>
    </dgm:pt>
    <dgm:pt modelId="{3202134A-F460-41CE-944D-CA93A9260101}" type="pres">
      <dgm:prSet presAssocID="{77F4AB2D-3A3D-47FB-BF3A-08E5F98E4E8A}" presName="hierChild4" presStyleCnt="0"/>
      <dgm:spPr/>
    </dgm:pt>
    <dgm:pt modelId="{C3356257-7D67-49EF-8D4C-5947C59BCD9C}" type="pres">
      <dgm:prSet presAssocID="{77F4AB2D-3A3D-47FB-BF3A-08E5F98E4E8A}" presName="hierChild5" presStyleCnt="0"/>
      <dgm:spPr/>
    </dgm:pt>
    <dgm:pt modelId="{F4701AED-7419-4E20-9099-2CEDE79AE56E}" type="pres">
      <dgm:prSet presAssocID="{27623311-7C83-4291-9B89-7A1163342261}" presName="hierChild5" presStyleCnt="0"/>
      <dgm:spPr/>
    </dgm:pt>
    <dgm:pt modelId="{DBDB205B-8855-4099-8A64-9A4919699EFF}" type="pres">
      <dgm:prSet presAssocID="{2E4FA98E-6D96-4DE8-91D4-4B54E77430DE}" presName="hierChild3" presStyleCnt="0"/>
      <dgm:spPr/>
    </dgm:pt>
  </dgm:ptLst>
  <dgm:cxnLst>
    <dgm:cxn modelId="{71AED0E4-D6B4-43AA-90E2-EFD68BFBB639}" type="presOf" srcId="{F7BCB1BD-7083-4BE4-A70A-6DA9BDFF96B6}" destId="{6B8E73F9-137D-48A5-90C2-337B9EDCF9E5}" srcOrd="1" destOrd="0" presId="urn:microsoft.com/office/officeart/2005/8/layout/orgChart1"/>
    <dgm:cxn modelId="{E0C668D3-2BDF-49B4-9488-884000D71409}" type="presOf" srcId="{2E4FA98E-6D96-4DE8-91D4-4B54E77430DE}" destId="{8C647CBE-C8A1-47DD-9EA5-C743490EDD1E}" srcOrd="0" destOrd="0" presId="urn:microsoft.com/office/officeart/2005/8/layout/orgChart1"/>
    <dgm:cxn modelId="{2DDA26D2-C29A-45D1-8C78-332F640B49ED}" type="presOf" srcId="{27623311-7C83-4291-9B89-7A1163342261}" destId="{2B8E3907-3A42-4A2E-942F-0428F3D68C19}" srcOrd="0" destOrd="0" presId="urn:microsoft.com/office/officeart/2005/8/layout/orgChart1"/>
    <dgm:cxn modelId="{1E2779AF-88C7-442F-9F7A-1AFBA8B7CBCE}" srcId="{27623311-7C83-4291-9B89-7A1163342261}" destId="{77F4AB2D-3A3D-47FB-BF3A-08E5F98E4E8A}" srcOrd="0" destOrd="0" parTransId="{D484D72D-AD7C-4404-984E-93832EF4B89F}" sibTransId="{90B6B01C-FEA8-4561-84E6-2CA228F1B610}"/>
    <dgm:cxn modelId="{9FB24402-AFF1-4F4F-9880-9DF242C06D6F}" type="presOf" srcId="{27623311-7C83-4291-9B89-7A1163342261}" destId="{9C6B8739-441A-4996-B741-DA8D935C6522}" srcOrd="1" destOrd="0" presId="urn:microsoft.com/office/officeart/2005/8/layout/orgChart1"/>
    <dgm:cxn modelId="{08C8FA6E-F122-4197-8A22-4DE1C60DC5AF}" type="presOf" srcId="{77F4AB2D-3A3D-47FB-BF3A-08E5F98E4E8A}" destId="{E3542847-18F3-4A59-93DB-76F78E13E6D7}" srcOrd="1" destOrd="0" presId="urn:microsoft.com/office/officeart/2005/8/layout/orgChart1"/>
    <dgm:cxn modelId="{2437007E-F256-4F04-8DDA-C5E5E66DCA2D}" srcId="{2E4FA98E-6D96-4DE8-91D4-4B54E77430DE}" destId="{F7BCB1BD-7083-4BE4-A70A-6DA9BDFF96B6}" srcOrd="0" destOrd="0" parTransId="{FFE7CCA4-17FA-411D-B3C9-B6FF0A14B060}" sibTransId="{83892DEC-DDBB-44D1-9DA4-A476BF48F424}"/>
    <dgm:cxn modelId="{DBF2A8E4-315A-4C30-B891-8069AC43F689}" type="presOf" srcId="{EA919AD5-50DE-45C7-A6C1-3DEA4F105B6B}" destId="{CC6733D2-835E-42F7-AD6D-1596028F9F72}" srcOrd="0" destOrd="0" presId="urn:microsoft.com/office/officeart/2005/8/layout/orgChart1"/>
    <dgm:cxn modelId="{6AC3381E-0439-46BB-B83B-DBCE7134826C}" srcId="{F7BCB1BD-7083-4BE4-A70A-6DA9BDFF96B6}" destId="{246C3245-C286-4B47-9DB4-58DDD5078701}" srcOrd="0" destOrd="0" parTransId="{EA919AD5-50DE-45C7-A6C1-3DEA4F105B6B}" sibTransId="{FBCE0586-6BC6-4A4E-9516-BAEF7D62B9F8}"/>
    <dgm:cxn modelId="{179C45AF-25A5-40D4-B2ED-B762D625B63A}" srcId="{2E4FA98E-6D96-4DE8-91D4-4B54E77430DE}" destId="{27623311-7C83-4291-9B89-7A1163342261}" srcOrd="1" destOrd="0" parTransId="{90442676-F8F0-43C5-8B02-8F48321BF16B}" sibTransId="{E89AC248-8FD5-40A9-84D1-281A9247F87C}"/>
    <dgm:cxn modelId="{DD1E8C63-123E-413E-B7B1-2A00F4DBCE60}" type="presOf" srcId="{D484D72D-AD7C-4404-984E-93832EF4B89F}" destId="{2D3D002D-2FDB-4AD3-85F1-3C35ADAD3CE1}" srcOrd="0" destOrd="0" presId="urn:microsoft.com/office/officeart/2005/8/layout/orgChart1"/>
    <dgm:cxn modelId="{BA0E2745-8BBE-4649-B857-F47C285E9D01}" type="presOf" srcId="{90442676-F8F0-43C5-8B02-8F48321BF16B}" destId="{B48705DA-57E3-425E-BDAA-5A5BB8124FBA}" srcOrd="0" destOrd="0" presId="urn:microsoft.com/office/officeart/2005/8/layout/orgChart1"/>
    <dgm:cxn modelId="{D2CB82DE-9BB8-4DD2-86BA-C9353E069EFA}" type="presOf" srcId="{D41C72F7-D0A2-4D66-B18C-BEBE8CE74494}" destId="{15095191-A855-4956-8194-3AFE16D3A4B9}" srcOrd="0" destOrd="0" presId="urn:microsoft.com/office/officeart/2005/8/layout/orgChart1"/>
    <dgm:cxn modelId="{39FD60B6-331B-47EF-A4DE-7616C4B9DCBA}" type="presOf" srcId="{F7BCB1BD-7083-4BE4-A70A-6DA9BDFF96B6}" destId="{E9C9E118-6788-4E66-BE25-20AD6A13DB20}" srcOrd="0" destOrd="0" presId="urn:microsoft.com/office/officeart/2005/8/layout/orgChart1"/>
    <dgm:cxn modelId="{61E9214E-2B1D-4D85-ACD7-A72F561851E1}" type="presOf" srcId="{77F4AB2D-3A3D-47FB-BF3A-08E5F98E4E8A}" destId="{C3771472-A169-4273-9F11-25DB69CFAEB8}" srcOrd="0" destOrd="0" presId="urn:microsoft.com/office/officeart/2005/8/layout/orgChart1"/>
    <dgm:cxn modelId="{466E9A0D-10BF-4A17-805C-F1936C7B0DB2}" type="presOf" srcId="{2E4FA98E-6D96-4DE8-91D4-4B54E77430DE}" destId="{BEFD3C3D-EB74-4D5A-A1EA-916D507C7E24}" srcOrd="1" destOrd="0" presId="urn:microsoft.com/office/officeart/2005/8/layout/orgChart1"/>
    <dgm:cxn modelId="{26B872F0-547E-436F-906A-CCC44CC0CC3B}" srcId="{D41C72F7-D0A2-4D66-B18C-BEBE8CE74494}" destId="{2E4FA98E-6D96-4DE8-91D4-4B54E77430DE}" srcOrd="0" destOrd="0" parTransId="{A13DA30D-6F35-4E35-9065-5334C585A820}" sibTransId="{5DF1022D-F7C1-430E-ADDA-7B75D2F9A0D5}"/>
    <dgm:cxn modelId="{26DD861A-3124-4231-AFCC-D4E1590922B4}" type="presOf" srcId="{FFE7CCA4-17FA-411D-B3C9-B6FF0A14B060}" destId="{4093C239-795E-4307-B353-8800B4285CB1}" srcOrd="0" destOrd="0" presId="urn:microsoft.com/office/officeart/2005/8/layout/orgChart1"/>
    <dgm:cxn modelId="{2D3A1C8F-2ADE-4002-AA39-B676CAE6CD46}" type="presOf" srcId="{246C3245-C286-4B47-9DB4-58DDD5078701}" destId="{91A3E675-055D-42BA-B9D5-6A33CF8589DB}" srcOrd="1" destOrd="0" presId="urn:microsoft.com/office/officeart/2005/8/layout/orgChart1"/>
    <dgm:cxn modelId="{0E7CD9CA-3F57-43E5-A0F8-37F6F53B35DB}" type="presOf" srcId="{246C3245-C286-4B47-9DB4-58DDD5078701}" destId="{18BD472B-B2AE-461C-A119-9DF570224500}" srcOrd="0" destOrd="0" presId="urn:microsoft.com/office/officeart/2005/8/layout/orgChart1"/>
    <dgm:cxn modelId="{C36CA37B-40EC-47CC-9EC6-793E6E2400D3}" type="presParOf" srcId="{15095191-A855-4956-8194-3AFE16D3A4B9}" destId="{5DCD7A36-BDB1-46DD-B8C8-282BF8010BEA}" srcOrd="0" destOrd="0" presId="urn:microsoft.com/office/officeart/2005/8/layout/orgChart1"/>
    <dgm:cxn modelId="{B5AAA09A-491A-437A-BB84-A6CCE76E793E}" type="presParOf" srcId="{5DCD7A36-BDB1-46DD-B8C8-282BF8010BEA}" destId="{5B89F1A4-8ACF-4DD5-AEB1-37D436793C42}" srcOrd="0" destOrd="0" presId="urn:microsoft.com/office/officeart/2005/8/layout/orgChart1"/>
    <dgm:cxn modelId="{99033A49-9207-4AB2-B4CA-B3A6BE1CC904}" type="presParOf" srcId="{5B89F1A4-8ACF-4DD5-AEB1-37D436793C42}" destId="{8C647CBE-C8A1-47DD-9EA5-C743490EDD1E}" srcOrd="0" destOrd="0" presId="urn:microsoft.com/office/officeart/2005/8/layout/orgChart1"/>
    <dgm:cxn modelId="{23BEF139-5E0F-4023-932C-2885C5A97D5B}" type="presParOf" srcId="{5B89F1A4-8ACF-4DD5-AEB1-37D436793C42}" destId="{BEFD3C3D-EB74-4D5A-A1EA-916D507C7E24}" srcOrd="1" destOrd="0" presId="urn:microsoft.com/office/officeart/2005/8/layout/orgChart1"/>
    <dgm:cxn modelId="{4850DFEC-F55D-470A-84CD-99CF945A233D}" type="presParOf" srcId="{5DCD7A36-BDB1-46DD-B8C8-282BF8010BEA}" destId="{CF358856-62CF-4D17-A744-501134F03A6E}" srcOrd="1" destOrd="0" presId="urn:microsoft.com/office/officeart/2005/8/layout/orgChart1"/>
    <dgm:cxn modelId="{292343BE-9775-49EF-B94E-FEE4122CC95E}" type="presParOf" srcId="{CF358856-62CF-4D17-A744-501134F03A6E}" destId="{4093C239-795E-4307-B353-8800B4285CB1}" srcOrd="0" destOrd="0" presId="urn:microsoft.com/office/officeart/2005/8/layout/orgChart1"/>
    <dgm:cxn modelId="{9F0F4C0C-F8E5-4C69-AEDC-9BF987B93810}" type="presParOf" srcId="{CF358856-62CF-4D17-A744-501134F03A6E}" destId="{E7F01121-DEA5-4D4A-8550-42A64E76688C}" srcOrd="1" destOrd="0" presId="urn:microsoft.com/office/officeart/2005/8/layout/orgChart1"/>
    <dgm:cxn modelId="{121820B0-C3FD-4285-A2FC-AD80D466D4B9}" type="presParOf" srcId="{E7F01121-DEA5-4D4A-8550-42A64E76688C}" destId="{E52E43D5-43D9-4B52-A10A-1FD60DE579B8}" srcOrd="0" destOrd="0" presId="urn:microsoft.com/office/officeart/2005/8/layout/orgChart1"/>
    <dgm:cxn modelId="{BDFE108A-6D5D-452C-88B4-346E6CFEFC56}" type="presParOf" srcId="{E52E43D5-43D9-4B52-A10A-1FD60DE579B8}" destId="{E9C9E118-6788-4E66-BE25-20AD6A13DB20}" srcOrd="0" destOrd="0" presId="urn:microsoft.com/office/officeart/2005/8/layout/orgChart1"/>
    <dgm:cxn modelId="{D9862ED0-45B3-4C43-8082-8F85FB60973F}" type="presParOf" srcId="{E52E43D5-43D9-4B52-A10A-1FD60DE579B8}" destId="{6B8E73F9-137D-48A5-90C2-337B9EDCF9E5}" srcOrd="1" destOrd="0" presId="urn:microsoft.com/office/officeart/2005/8/layout/orgChart1"/>
    <dgm:cxn modelId="{C3DB44F3-529E-417E-84D5-AAD2929FAAC5}" type="presParOf" srcId="{E7F01121-DEA5-4D4A-8550-42A64E76688C}" destId="{C008D504-927E-422D-912E-EC4A185CFBA1}" srcOrd="1" destOrd="0" presId="urn:microsoft.com/office/officeart/2005/8/layout/orgChart1"/>
    <dgm:cxn modelId="{C6AF22A9-093F-4CA7-ADA5-DBF2132B9707}" type="presParOf" srcId="{C008D504-927E-422D-912E-EC4A185CFBA1}" destId="{CC6733D2-835E-42F7-AD6D-1596028F9F72}" srcOrd="0" destOrd="0" presId="urn:microsoft.com/office/officeart/2005/8/layout/orgChart1"/>
    <dgm:cxn modelId="{EA141307-EFD8-431D-A207-EBB91AF2F927}" type="presParOf" srcId="{C008D504-927E-422D-912E-EC4A185CFBA1}" destId="{4EFC0507-D366-4BCF-819C-FA632F2E7786}" srcOrd="1" destOrd="0" presId="urn:microsoft.com/office/officeart/2005/8/layout/orgChart1"/>
    <dgm:cxn modelId="{6E6B778F-5009-417A-816D-BAB65119650B}" type="presParOf" srcId="{4EFC0507-D366-4BCF-819C-FA632F2E7786}" destId="{B6E40C9B-62B7-4A49-81E7-D08329DE8083}" srcOrd="0" destOrd="0" presId="urn:microsoft.com/office/officeart/2005/8/layout/orgChart1"/>
    <dgm:cxn modelId="{82E68109-E20A-4F97-ADB3-7C034244AF77}" type="presParOf" srcId="{B6E40C9B-62B7-4A49-81E7-D08329DE8083}" destId="{18BD472B-B2AE-461C-A119-9DF570224500}" srcOrd="0" destOrd="0" presId="urn:microsoft.com/office/officeart/2005/8/layout/orgChart1"/>
    <dgm:cxn modelId="{29513831-A439-489B-AEB9-F93149B6ABDE}" type="presParOf" srcId="{B6E40C9B-62B7-4A49-81E7-D08329DE8083}" destId="{91A3E675-055D-42BA-B9D5-6A33CF8589DB}" srcOrd="1" destOrd="0" presId="urn:microsoft.com/office/officeart/2005/8/layout/orgChart1"/>
    <dgm:cxn modelId="{98FEBC01-33BA-4051-B2D9-26495351C5C9}" type="presParOf" srcId="{4EFC0507-D366-4BCF-819C-FA632F2E7786}" destId="{97CB59A7-6015-45D4-9477-0290CDC62B76}" srcOrd="1" destOrd="0" presId="urn:microsoft.com/office/officeart/2005/8/layout/orgChart1"/>
    <dgm:cxn modelId="{36A899AE-EE88-4267-A61C-A58979820314}" type="presParOf" srcId="{4EFC0507-D366-4BCF-819C-FA632F2E7786}" destId="{E2257D9E-C6EC-4DBB-9B0D-5FC7F1936145}" srcOrd="2" destOrd="0" presId="urn:microsoft.com/office/officeart/2005/8/layout/orgChart1"/>
    <dgm:cxn modelId="{A0FF5F27-4F1B-4136-B121-1A2CE9C81A33}" type="presParOf" srcId="{E7F01121-DEA5-4D4A-8550-42A64E76688C}" destId="{D5086691-AE68-4370-AEAE-F9C7C67F46AB}" srcOrd="2" destOrd="0" presId="urn:microsoft.com/office/officeart/2005/8/layout/orgChart1"/>
    <dgm:cxn modelId="{B024C5E9-F877-471B-8D6F-1ECEE8602AF3}" type="presParOf" srcId="{CF358856-62CF-4D17-A744-501134F03A6E}" destId="{B48705DA-57E3-425E-BDAA-5A5BB8124FBA}" srcOrd="2" destOrd="0" presId="urn:microsoft.com/office/officeart/2005/8/layout/orgChart1"/>
    <dgm:cxn modelId="{A9E4C416-9950-4244-A7FE-86C1A3B65AD2}" type="presParOf" srcId="{CF358856-62CF-4D17-A744-501134F03A6E}" destId="{D9346290-04E3-4970-A1C8-5BAC6086E048}" srcOrd="3" destOrd="0" presId="urn:microsoft.com/office/officeart/2005/8/layout/orgChart1"/>
    <dgm:cxn modelId="{A0054736-9EBA-4AF5-B51F-156B743B8174}" type="presParOf" srcId="{D9346290-04E3-4970-A1C8-5BAC6086E048}" destId="{1394AB8B-3711-44FC-B945-964094F4730E}" srcOrd="0" destOrd="0" presId="urn:microsoft.com/office/officeart/2005/8/layout/orgChart1"/>
    <dgm:cxn modelId="{5DB1AA6B-6746-47F9-B3E7-6C3FD7727D5D}" type="presParOf" srcId="{1394AB8B-3711-44FC-B945-964094F4730E}" destId="{2B8E3907-3A42-4A2E-942F-0428F3D68C19}" srcOrd="0" destOrd="0" presId="urn:microsoft.com/office/officeart/2005/8/layout/orgChart1"/>
    <dgm:cxn modelId="{93D97ED3-B9B2-4267-A10B-C2B823FC1E4A}" type="presParOf" srcId="{1394AB8B-3711-44FC-B945-964094F4730E}" destId="{9C6B8739-441A-4996-B741-DA8D935C6522}" srcOrd="1" destOrd="0" presId="urn:microsoft.com/office/officeart/2005/8/layout/orgChart1"/>
    <dgm:cxn modelId="{2B5A0BA3-80C2-46C6-9EDD-A00DB4F1C8CD}" type="presParOf" srcId="{D9346290-04E3-4970-A1C8-5BAC6086E048}" destId="{32D89A97-386D-4396-8DFB-4E06101A7C84}" srcOrd="1" destOrd="0" presId="urn:microsoft.com/office/officeart/2005/8/layout/orgChart1"/>
    <dgm:cxn modelId="{54135D5E-A186-45E9-8E61-5D4847102A2D}" type="presParOf" srcId="{32D89A97-386D-4396-8DFB-4E06101A7C84}" destId="{2D3D002D-2FDB-4AD3-85F1-3C35ADAD3CE1}" srcOrd="0" destOrd="0" presId="urn:microsoft.com/office/officeart/2005/8/layout/orgChart1"/>
    <dgm:cxn modelId="{CBA470A5-050E-4308-A8E1-2107756FA08E}" type="presParOf" srcId="{32D89A97-386D-4396-8DFB-4E06101A7C84}" destId="{DD2D6522-8078-4D2E-8295-3B7E4E8ECE83}" srcOrd="1" destOrd="0" presId="urn:microsoft.com/office/officeart/2005/8/layout/orgChart1"/>
    <dgm:cxn modelId="{FC1C4914-0BF8-4D4A-9779-3F5BFA14DE4C}" type="presParOf" srcId="{DD2D6522-8078-4D2E-8295-3B7E4E8ECE83}" destId="{87344029-6229-43D1-BCB5-B8BD74121614}" srcOrd="0" destOrd="0" presId="urn:microsoft.com/office/officeart/2005/8/layout/orgChart1"/>
    <dgm:cxn modelId="{D75D2912-4287-42F6-82FD-829D8A15862F}" type="presParOf" srcId="{87344029-6229-43D1-BCB5-B8BD74121614}" destId="{C3771472-A169-4273-9F11-25DB69CFAEB8}" srcOrd="0" destOrd="0" presId="urn:microsoft.com/office/officeart/2005/8/layout/orgChart1"/>
    <dgm:cxn modelId="{7B08C72D-B1F7-4D14-B122-CB1B1C51C452}" type="presParOf" srcId="{87344029-6229-43D1-BCB5-B8BD74121614}" destId="{E3542847-18F3-4A59-93DB-76F78E13E6D7}" srcOrd="1" destOrd="0" presId="urn:microsoft.com/office/officeart/2005/8/layout/orgChart1"/>
    <dgm:cxn modelId="{A9D0A0C8-5139-4C91-A818-B8786C81999A}" type="presParOf" srcId="{DD2D6522-8078-4D2E-8295-3B7E4E8ECE83}" destId="{3202134A-F460-41CE-944D-CA93A9260101}" srcOrd="1" destOrd="0" presId="urn:microsoft.com/office/officeart/2005/8/layout/orgChart1"/>
    <dgm:cxn modelId="{01982ABD-BAAF-4A68-A111-73BF50E1712F}" type="presParOf" srcId="{DD2D6522-8078-4D2E-8295-3B7E4E8ECE83}" destId="{C3356257-7D67-49EF-8D4C-5947C59BCD9C}" srcOrd="2" destOrd="0" presId="urn:microsoft.com/office/officeart/2005/8/layout/orgChart1"/>
    <dgm:cxn modelId="{1F35666C-1D1B-4F4F-80CB-6ED5BFC2C6DB}" type="presParOf" srcId="{D9346290-04E3-4970-A1C8-5BAC6086E048}" destId="{F4701AED-7419-4E20-9099-2CEDE79AE56E}" srcOrd="2" destOrd="0" presId="urn:microsoft.com/office/officeart/2005/8/layout/orgChart1"/>
    <dgm:cxn modelId="{4FCF564A-E96B-49BD-A496-11F93F8422EE}" type="presParOf" srcId="{5DCD7A36-BDB1-46DD-B8C8-282BF8010BEA}" destId="{DBDB205B-8855-4099-8A64-9A4919699E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cs typeface="+mn-cs"/>
              </a:defRPr>
            </a:lvl1pPr>
          </a:lstStyle>
          <a:p>
            <a:pPr>
              <a:defRPr/>
            </a:pPr>
            <a:fld id="{81EFEE3E-2C84-41DF-9265-C912A34C1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cs typeface="+mn-cs"/>
              </a:defRPr>
            </a:lvl1pPr>
          </a:lstStyle>
          <a:p>
            <a:pPr>
              <a:defRPr/>
            </a:pPr>
            <a:fld id="{73FBBAF9-6428-4E41-8BE2-52BC81AA3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2CE61-B21C-4A62-B109-8A14FF890339}" type="slidenum">
              <a:rPr lang="ru-RU" smtClean="0">
                <a:cs typeface="Times New Roman" pitchFamily="18" charset="0"/>
              </a:rPr>
              <a:pPr/>
              <a:t>3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157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6311B-B3E4-4BFB-9FC8-1397F9A90B3C}" type="slidenum">
              <a:rPr lang="ru-RU" smtClean="0">
                <a:cs typeface="Times New Roman" pitchFamily="18" charset="0"/>
              </a:rPr>
              <a:pPr/>
              <a:t>12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382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AFF84-9EAC-4F54-AA48-21E5BFEDF01E}" type="slidenum">
              <a:rPr lang="ru-RU" smtClean="0">
                <a:cs typeface="Times New Roman" pitchFamily="18" charset="0"/>
              </a:rPr>
              <a:pPr/>
              <a:t>14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413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004B3-F534-4BE2-A8F1-A1827F3CD515}" type="slidenum">
              <a:rPr lang="ru-RU" smtClean="0">
                <a:cs typeface="Times New Roman" pitchFamily="18" charset="0"/>
              </a:rPr>
              <a:pPr/>
              <a:t>15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44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8D169-6A08-481C-83AE-B548F9135993}" type="slidenum">
              <a:rPr lang="ru-RU" smtClean="0">
                <a:cs typeface="Times New Roman" pitchFamily="18" charset="0"/>
              </a:rPr>
              <a:pPr/>
              <a:t>16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46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32144-CAA0-4B88-A7BC-608BF7F60410}" type="slidenum">
              <a:rPr lang="ru-RU" smtClean="0">
                <a:cs typeface="Times New Roman" pitchFamily="18" charset="0"/>
              </a:rPr>
              <a:pPr/>
              <a:t>17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48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08654-D75E-4947-ADB8-2795A68F7850}" type="slidenum">
              <a:rPr lang="ru-RU" smtClean="0">
                <a:cs typeface="Times New Roman" pitchFamily="18" charset="0"/>
              </a:rPr>
              <a:pPr/>
              <a:t>18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50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B92C4-79FE-418A-959D-E1D48B8F5A0C}" type="slidenum">
              <a:rPr lang="ru-RU" smtClean="0">
                <a:cs typeface="Times New Roman" pitchFamily="18" charset="0"/>
              </a:rPr>
              <a:pPr/>
              <a:t>19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52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FB446-C20C-4A8B-92A5-82D21F75489C}" type="slidenum">
              <a:rPr lang="ru-RU" smtClean="0">
                <a:cs typeface="Times New Roman" pitchFamily="18" charset="0"/>
              </a:rPr>
              <a:pPr/>
              <a:t>20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55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580E2-44E2-42E4-AD5A-5A7726EFD7B2}" type="slidenum">
              <a:rPr lang="ru-RU" smtClean="0">
                <a:cs typeface="Times New Roman" pitchFamily="18" charset="0"/>
              </a:rPr>
              <a:pPr/>
              <a:t>21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58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5D611-E457-4586-9995-D008CA6DC1E8}" type="slidenum">
              <a:rPr lang="ru-RU" smtClean="0">
                <a:cs typeface="Times New Roman" pitchFamily="18" charset="0"/>
              </a:rPr>
              <a:pPr/>
              <a:t>22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60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3FEA1-7D42-4D5C-9697-2E00A9BA6C26}" type="slidenum">
              <a:rPr lang="ru-RU" smtClean="0">
                <a:cs typeface="Times New Roman" pitchFamily="18" charset="0"/>
              </a:rPr>
              <a:pPr/>
              <a:t>4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177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99F34-18BC-4187-B320-9C987CDB82F0}" type="slidenum">
              <a:rPr lang="ru-RU" smtClean="0">
                <a:cs typeface="Times New Roman" pitchFamily="18" charset="0"/>
              </a:rPr>
              <a:pPr/>
              <a:t>23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62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C84C0-AD7F-419E-A94B-01FF2D0264AC}" type="slidenum">
              <a:rPr lang="ru-RU" smtClean="0">
                <a:cs typeface="Times New Roman" pitchFamily="18" charset="0"/>
              </a:rPr>
              <a:pPr/>
              <a:t>24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65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40482-278E-4FA1-A3A6-1C72CBABE93C}" type="slidenum">
              <a:rPr lang="ru-RU" smtClean="0">
                <a:cs typeface="Times New Roman" pitchFamily="18" charset="0"/>
              </a:rPr>
              <a:pPr/>
              <a:t>25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67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3CD0E-5EB9-454A-B9E0-09E4E28CD987}" type="slidenum">
              <a:rPr lang="ru-RU" smtClean="0">
                <a:cs typeface="Times New Roman" pitchFamily="18" charset="0"/>
              </a:rPr>
              <a:pPr/>
              <a:t>26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71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F959D-6EA3-423F-9509-B8B593B48AE2}" type="slidenum">
              <a:rPr lang="ru-RU" smtClean="0">
                <a:cs typeface="Times New Roman" pitchFamily="18" charset="0"/>
              </a:rPr>
              <a:pPr/>
              <a:t>27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730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DB6EC-DAD9-463A-91A8-885CB59157C8}" type="slidenum">
              <a:rPr lang="ru-RU" smtClean="0">
                <a:cs typeface="Times New Roman" pitchFamily="18" charset="0"/>
              </a:rPr>
              <a:pPr/>
              <a:t>28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751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BD16-B79B-475C-9FFC-9D5BEB454F20}" type="slidenum">
              <a:rPr lang="ru-RU" smtClean="0">
                <a:cs typeface="Times New Roman" pitchFamily="18" charset="0"/>
              </a:rPr>
              <a:pPr/>
              <a:t>29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78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B4817-295F-40F0-B6D8-BBD538AD85D3}" type="slidenum">
              <a:rPr lang="ru-RU" smtClean="0">
                <a:cs typeface="Times New Roman" pitchFamily="18" charset="0"/>
              </a:rPr>
              <a:pPr/>
              <a:t>30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80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6E1CC-4206-4CF5-82B0-43D26791F68B}" type="slidenum">
              <a:rPr lang="ru-RU" smtClean="0">
                <a:cs typeface="Times New Roman" pitchFamily="18" charset="0"/>
              </a:rPr>
              <a:pPr/>
              <a:t>31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83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3E69B-CEA2-478B-A081-FB9E9E92951A}" type="slidenum">
              <a:rPr lang="ru-RU" smtClean="0">
                <a:cs typeface="Times New Roman" pitchFamily="18" charset="0"/>
              </a:rPr>
              <a:pPr/>
              <a:t>33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86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DFFA3-EEE8-45F0-9703-BF981D52889A}" type="slidenum">
              <a:rPr lang="ru-RU" smtClean="0">
                <a:cs typeface="Times New Roman" pitchFamily="18" charset="0"/>
              </a:rPr>
              <a:pPr/>
              <a:t>5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16210-6BDE-4E74-861D-521DB6990AEE}" type="slidenum">
              <a:rPr lang="ru-RU" smtClean="0">
                <a:cs typeface="Times New Roman" pitchFamily="18" charset="0"/>
              </a:rPr>
              <a:pPr/>
              <a:t>52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1F7C-51AB-4CD7-8051-84B537D2CA96}" type="slidenum">
              <a:rPr lang="ru-RU" smtClean="0">
                <a:cs typeface="Times New Roman" pitchFamily="18" charset="0"/>
              </a:rPr>
              <a:pPr/>
              <a:t>53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2088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F0E54-A9C0-4DB9-BAD4-C3223C376B19}" type="slidenum">
              <a:rPr lang="ru-RU" smtClean="0">
                <a:cs typeface="Times New Roman" pitchFamily="18" charset="0"/>
              </a:rPr>
              <a:pPr/>
              <a:t>54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2109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FE518-8047-44C1-B7CA-0B621E875857}" type="slidenum">
              <a:rPr lang="ru-RU" smtClean="0">
                <a:cs typeface="Times New Roman" pitchFamily="18" charset="0"/>
              </a:rPr>
              <a:pPr/>
              <a:t>6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228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C695F-4583-401B-9F43-25D1D5D6D779}" type="slidenum">
              <a:rPr lang="ru-RU" smtClean="0">
                <a:cs typeface="Times New Roman" pitchFamily="18" charset="0"/>
              </a:rPr>
              <a:pPr/>
              <a:t>7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249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42DDF-413B-42EE-B83D-9828EAFAFB8A}" type="slidenum">
              <a:rPr lang="ru-RU" smtClean="0">
                <a:cs typeface="Times New Roman" pitchFamily="18" charset="0"/>
              </a:rPr>
              <a:pPr/>
              <a:t>8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280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DFCCE-36C8-434A-8B16-0CEEC366CBE2}" type="slidenum">
              <a:rPr lang="ru-RU" smtClean="0">
                <a:cs typeface="Times New Roman" pitchFamily="18" charset="0"/>
              </a:rPr>
              <a:pPr/>
              <a:t>9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300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97780-7637-43D4-A585-7C3FC334E3B4}" type="slidenum">
              <a:rPr lang="ru-RU" smtClean="0">
                <a:cs typeface="Times New Roman" pitchFamily="18" charset="0"/>
              </a:rPr>
              <a:pPr/>
              <a:t>10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331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FCAC5-BCB2-4990-A535-DA1FEB8A6481}" type="slidenum">
              <a:rPr lang="ru-RU" smtClean="0">
                <a:cs typeface="Times New Roman" pitchFamily="18" charset="0"/>
              </a:rPr>
              <a:pPr/>
              <a:t>11</a:t>
            </a:fld>
            <a:endParaRPr lang="ru-RU" smtClean="0">
              <a:cs typeface="Times New Roman" pitchFamily="18" charset="0"/>
            </a:endParaRPr>
          </a:p>
        </p:txBody>
      </p:sp>
      <p:sp>
        <p:nvSpPr>
          <p:cNvPr id="1351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CB37-5709-4AD7-AAF7-ED4C052FD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3D13-60C1-4CAE-8CFB-3B124F343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9055-D00D-4E18-AC1A-9D4AA3A78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057D-61B8-459B-8F2A-621E3D5F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8B4A-E36F-4E17-8F5F-AA36338C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BD9F-2B0D-4D4A-AD43-29215670D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050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475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F52D-7DDE-4ECB-811B-EAED9B25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D906-DEF3-4439-86F8-735CBD664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08B1-23EF-441C-A4FA-4360D432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2DB1-91BE-44A6-AF8B-1ADD464E0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CC59-CFA8-4369-9E80-68D8B108E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A62B-E659-4839-8D10-9070F3FD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A6E4-08FC-4821-95C3-AF66964E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0FA5-757E-47B3-A81F-83118216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B544-54CF-488E-9E57-B9F6B115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BA0F-CF22-40C3-9011-9847FB44E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4F83-9867-4D62-A2B6-AE478717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3911D-1B79-412E-851F-6195F7B3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3147-65BD-41DA-A83A-C5C0AD6F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E494-7091-4DC9-8663-7AAD78A6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CF38-2831-4E49-B885-C9CF178E4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EC81-71AA-4963-9E28-29B270B8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0A0B-6687-4AF9-98A1-C47CBDF30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785E-E284-40EF-A961-9E236F68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D180-4497-4AD8-94F2-9237C0A4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1143-A39D-4437-8530-133C8C397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524000"/>
            <a:ext cx="222885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524000"/>
            <a:ext cx="653415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CD26-E7E1-45BF-B966-9A20218F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80DD-8230-4B4C-A9EC-CDF513F1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A11C-F37F-4C4D-A6C2-E2671110E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0B01-9808-42B6-A8F3-2D0DCC4A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C1AA-9957-42AE-A4C0-1EDF2C2DE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6EB9-E1E3-467C-A7BB-AA3CDA5F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58B3-4834-4906-8CA1-DE0FCFB9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A745-9D83-4D65-93E9-BA30F35F7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9A0D-8060-41D9-AF86-44F17C02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2824-0E72-4732-AE8A-1EC038D9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AB3D-374C-4841-A3F2-8A220A92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951E-307A-410C-8BDC-27D19D425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731A-D0B7-4CAD-A7D6-C083DEE6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02DC-5CB4-415C-89D3-924F229CE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F017-015A-46A3-A712-72CE55F1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F86B-21E0-4456-AE8E-9A0977929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050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475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A396-3A9B-4363-AF5E-9A484633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C4AC-41F1-4FDE-A04A-5D95B354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2E25-3AE9-4537-A5B8-809694A0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E601-1607-49BF-9220-55B6C418F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AD84-C37A-4A79-8F5D-EEC202D91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CF07-6F59-4588-B653-6542C9FA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F6DC-0B7A-4983-B506-4049BBD34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4187-3A58-415E-8C71-0E1E8E92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A033-DD13-4DE1-89C9-349067BC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BDD1-1AE8-4DCB-8E40-50F9686F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FE45-3009-4E8A-A765-2FF5F4BD4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6356-648D-48BA-9E02-942616BCA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DF1F-79C2-4245-981C-2825CB1B5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9305-4462-4A15-A71A-AD2F149CC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9045-B65F-401A-898E-076818279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A087-6CC3-4AF2-83D4-604669E7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46C0-A3F8-4798-A156-FAC963941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A3CC-F7B1-4B81-9593-74D0090B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E105-102C-405E-A6BF-64E4EA18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2395-D65E-4C90-B879-2B71DE98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524000"/>
            <a:ext cx="222885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524000"/>
            <a:ext cx="653415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1FCE-0E69-411A-B8EE-3E137DACC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1A15-099A-48FF-B693-11309379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2F50-3B34-4BAE-8317-09F64C8B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8524-0339-400C-B358-50DD931C4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C40A-60D6-4028-8CA7-E36F6ACF6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4F70-E347-4B73-8382-0B93C5848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3C51-201C-4AB0-8B02-E5AB341D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FB8C-630C-4D3A-B839-E5AAE4081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31B6-54AE-4F4D-A00C-3E3725766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5D06-5C98-4D08-9EEC-3E77AC3B5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77CD-41B2-4B72-AE9B-BA080D10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B68A-E382-4799-9A77-EF7FD6C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8ECA-A7FD-490D-AA41-BC66FC37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5B83-143B-414F-9038-180B96D0D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1C50-0135-4929-9AC9-92B45A22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620B-2DD2-458D-8C49-70C885B3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EB9B-5013-46E1-918E-CEEC84C60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050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475" y="1600200"/>
            <a:ext cx="4010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DB3C-4C06-47D6-B17E-BAB77CDB4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A669-B0E4-4086-851B-D4B07CD8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9BF4-02C5-4588-9662-0C379DA6C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3ED1-D6D3-4315-AA30-9FD70181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167B-447D-4047-9B32-F87B56B7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DB24-3811-4088-B455-E0F07EFAE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F3B1-5DB8-4452-8547-DCA2ABF3D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9972-9F0D-4121-8CCD-C387CD9C8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E5BE-A9F2-444E-BEA5-65FE9D82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0CF4-1233-4482-934E-2FB671996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B7BF-A44E-4719-A845-7E8DA7201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DEA8-D2C5-4A74-8C63-40F110D2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971800"/>
            <a:ext cx="43815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FE5F-9BF1-4E17-90AF-1A340D34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98A8-41F7-48E6-8BF2-E648C8F3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4034-47A3-4A5F-9316-6F308E24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9FB4-C877-408E-A95E-CCE7AB0FD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6749-52A0-4757-835F-4936FC424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0EF4-8EFF-41F1-B959-C14B6B8F6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FF62-D049-405E-93D8-E7D07BD15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524000"/>
            <a:ext cx="222885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524000"/>
            <a:ext cx="653415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4CEB-A320-4E9D-8210-3D3D8770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E7ED607E-716C-46D1-A8DE-9FBBBBD4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600200"/>
            <a:ext cx="8172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804E6D09-5004-475B-8D2C-CD029135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71800"/>
            <a:ext cx="89154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BDB2543B-421B-4109-9517-0C1FD8F7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6E31B95E-C322-41A0-BDC2-1F183778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600200"/>
            <a:ext cx="8172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9E428D48-12F0-44E0-9F8D-89DE3A22A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71800"/>
            <a:ext cx="89154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8EC52637-F51C-42DF-9385-19339ECF1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9DA7F910-682E-4A45-AC17-09AE641C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600200"/>
            <a:ext cx="8172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063F0E01-F6D2-463B-A2FD-6DDD25321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971800"/>
            <a:ext cx="89154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cs typeface="+mn-cs"/>
              </a:defRPr>
            </a:lvl1pPr>
          </a:lstStyle>
          <a:p>
            <a:pPr>
              <a:defRPr/>
            </a:pPr>
            <a:fld id="{471AE6EE-3A64-413C-BCC8-3DF264A4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2276475"/>
            <a:ext cx="8420100" cy="147002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FF"/>
                </a:solidFill>
              </a:rPr>
              <a:t>ОТЧЕТ </a:t>
            </a:r>
            <a:br>
              <a:rPr lang="ru-RU" sz="4000" b="1" i="1" smtClean="0">
                <a:solidFill>
                  <a:srgbClr val="FFFFFF"/>
                </a:solidFill>
              </a:rPr>
            </a:br>
            <a:r>
              <a:rPr lang="ru-RU" sz="4000" b="1" i="1" smtClean="0">
                <a:solidFill>
                  <a:srgbClr val="FFFFFF"/>
                </a:solidFill>
              </a:rPr>
              <a:t>ОБ ИСПОЛНЕНИИ БЮДЖЕТА МУНИЦИПАЛЬНОГО ОБРАЗОВАНИЯ «НИЖНЕИЛИМСКИЙ РАЙОН» </a:t>
            </a:r>
            <a:br>
              <a:rPr lang="ru-RU" sz="4000" b="1" i="1" smtClean="0">
                <a:solidFill>
                  <a:srgbClr val="FFFFFF"/>
                </a:solidFill>
              </a:rPr>
            </a:br>
            <a:r>
              <a:rPr lang="ru-RU" sz="4000" b="1" i="1" smtClean="0">
                <a:solidFill>
                  <a:srgbClr val="FFFFFF"/>
                </a:solidFill>
              </a:rPr>
              <a:t>ЗА 2015 ГОД</a:t>
            </a:r>
          </a:p>
        </p:txBody>
      </p:sp>
      <p:pic>
        <p:nvPicPr>
          <p:cNvPr id="1136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3772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4. НЕНАЛОГОВЫЕ ДОХОДЫ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БЮДЖЕТА РАЙОНА: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graphicFrame>
        <p:nvGraphicFramePr>
          <p:cNvPr id="99419" name="Group 91"/>
          <p:cNvGraphicFramePr>
            <a:graphicFrameLocks noGrp="1"/>
          </p:cNvGraphicFramePr>
          <p:nvPr/>
        </p:nvGraphicFramePr>
        <p:xfrm>
          <a:off x="974725" y="1296988"/>
          <a:ext cx="8737600" cy="4919662"/>
        </p:xfrm>
        <a:graphic>
          <a:graphicData uri="http://schemas.openxmlformats.org/drawingml/2006/table">
            <a:tbl>
              <a:tblPr/>
              <a:tblGrid>
                <a:gridCol w="2335213"/>
                <a:gridCol w="1285875"/>
                <a:gridCol w="785812"/>
                <a:gridCol w="1285875"/>
                <a:gridCol w="785813"/>
                <a:gridCol w="1285875"/>
                <a:gridCol w="973137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84 914,7</a:t>
                      </a:r>
                      <a:endParaRPr kumimoji="0" lang="ru-RU" sz="1700" b="1" i="1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98 295,4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+13 380,7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27 709,6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34 446,7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+6 737,1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польз-и природ.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6 604,4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+10 269,7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43 062,2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-6 018,2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мат. и немат. активов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2 581,8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+3 263,1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4 942,7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-938,8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221" name="Text Box 79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34222" name="Text Box 89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34223" name="Text Box 90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4. НЕНАЛОГОВЫЕ ДОХОДЫ БЮДЖЕТА РАЙОНА: ИСПОЛНЕНИЕ В 2014-2015 ГОДАХ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819150" y="188913"/>
          <a:ext cx="4757738" cy="4464050"/>
        </p:xfrm>
        <a:graphic>
          <a:graphicData uri="http://schemas.openxmlformats.org/presentationml/2006/ole">
            <p:oleObj spid="_x0000_s4098" name="Диаграмма" r:id="rId5" imgW="4038487" imgH="3609900" progId="MSGraph.Chart.8">
              <p:embed followColorScheme="full"/>
            </p:oleObj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52513" y="5013325"/>
            <a:ext cx="233362" cy="2159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85875" y="4786313"/>
            <a:ext cx="850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– доходы от оказания платных услуг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52513" y="5734050"/>
            <a:ext cx="233362" cy="2159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85875" y="5500688"/>
            <a:ext cx="8502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– прочие неналоговые доходы (платежи при пользовании природными ресурсами; доходы от продажи материальных и нематериальных активов, штрафы, санкции, возмещение ущерба)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46675" y="1196975"/>
          <a:ext cx="4759325" cy="4464050"/>
        </p:xfrm>
        <a:graphic>
          <a:graphicData uri="http://schemas.openxmlformats.org/presentationml/2006/ole">
            <p:oleObj spid="_x0000_s4099" name="Диаграмма" r:id="rId6" imgW="4038487" imgH="3609900" progId="MSGraph.Chart.8">
              <p:embed followColorScheme="full"/>
            </p:oleObj>
          </a:graphicData>
        </a:graphic>
      </p:graphicFrame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8286750" y="12684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1285875" y="3644900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2014 год – 84 914,7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888038" y="4581525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2015 год – 98 295,4</a:t>
            </a: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1052513" y="5373688"/>
            <a:ext cx="233362" cy="215900"/>
          </a:xfrm>
          <a:prstGeom prst="rect">
            <a:avLst/>
          </a:prstGeom>
          <a:solidFill>
            <a:srgbClr val="99CC00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ru-RU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285875" y="5143500"/>
            <a:ext cx="850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– доходы от использования имущества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Поле 14"/>
          <p:cNvSpPr txBox="1">
            <a:spLocks noChangeArrowheads="1"/>
          </p:cNvSpPr>
          <p:nvPr/>
        </p:nvSpPr>
        <p:spPr bwMode="auto">
          <a:xfrm>
            <a:off x="5035550" y="3200400"/>
            <a:ext cx="487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800" b="1"/>
          </a:p>
        </p:txBody>
      </p:sp>
      <p:graphicFrame>
        <p:nvGraphicFramePr>
          <p:cNvPr id="8" name="Схема 7"/>
          <p:cNvGraphicFramePr/>
          <p:nvPr/>
        </p:nvGraphicFramePr>
        <p:xfrm>
          <a:off x="974725" y="1484313"/>
          <a:ext cx="873760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9267" name="Прямоуг. 2"/>
          <p:cNvSpPr>
            <a:spLocks noChangeArrowheads="1"/>
          </p:cNvSpPr>
          <p:nvPr/>
        </p:nvSpPr>
        <p:spPr bwMode="auto">
          <a:xfrm>
            <a:off x="819150" y="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900" b="1">
                <a:solidFill>
                  <a:srgbClr val="FFFFFF"/>
                </a:solidFill>
              </a:rPr>
              <a:t>МЕЖБЮДЖЕТНЫЕ ТРАНСФЕРТЫ (МБТ)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(безвозмездные поступления - БП)</a:t>
            </a:r>
            <a:r>
              <a:rPr lang="ru-RU" b="1">
                <a:solidFill>
                  <a:srgbClr val="FFFFFF"/>
                </a:solidFill>
              </a:rPr>
              <a:t> –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средства, предоставляемые одним бюджетом бюджетной системы Российской Федерации другому бюджету Российской Федерации</a:t>
            </a:r>
          </a:p>
        </p:txBody>
      </p:sp>
      <p:pic>
        <p:nvPicPr>
          <p:cNvPr id="13926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Text Box 19"/>
          <p:cNvSpPr txBox="1">
            <a:spLocks noChangeArrowheads="1"/>
          </p:cNvSpPr>
          <p:nvPr/>
        </p:nvSpPr>
        <p:spPr bwMode="auto">
          <a:xfrm>
            <a:off x="9437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39270" name="Text Box 20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Прямоуг. 2"/>
          <p:cNvSpPr>
            <a:spLocks noChangeArrowheads="1"/>
          </p:cNvSpPr>
          <p:nvPr/>
        </p:nvSpPr>
        <p:spPr bwMode="auto">
          <a:xfrm>
            <a:off x="809625" y="404813"/>
            <a:ext cx="87868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5. БЕЗВОЗМЕЗДНЫЕ ПОСТУПЛЕНИЯ В БЮДЖЕТ РАЙОНА: ИСПОЛНЕНИЕ В 2014-2015 ГОДАХ</a:t>
            </a:r>
          </a:p>
        </p:txBody>
      </p:sp>
      <p:graphicFrame>
        <p:nvGraphicFramePr>
          <p:cNvPr id="91222" name="Group 86"/>
          <p:cNvGraphicFramePr>
            <a:graphicFrameLocks noGrp="1"/>
          </p:cNvGraphicFramePr>
          <p:nvPr/>
        </p:nvGraphicFramePr>
        <p:xfrm>
          <a:off x="974725" y="1916113"/>
          <a:ext cx="8737600" cy="3444875"/>
        </p:xfrm>
        <a:graphic>
          <a:graphicData uri="http://schemas.openxmlformats.org/drawingml/2006/table">
            <a:tbl>
              <a:tblPr/>
              <a:tblGrid>
                <a:gridCol w="2105025"/>
                <a:gridCol w="1395413"/>
                <a:gridCol w="781050"/>
                <a:gridCol w="1347787"/>
                <a:gridCol w="774700"/>
                <a:gridCol w="1465263"/>
                <a:gridCol w="868362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930 813,2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930 290,5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-522,7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делегированных полномочий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851 745,9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869 997,2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+18 251,3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полномочий местного бюджета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79 067,3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60 293,3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-18 774,0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3" name="Text Box 83"/>
          <p:cNvSpPr txBox="1">
            <a:spLocks noChangeArrowheads="1"/>
          </p:cNvSpPr>
          <p:nvPr/>
        </p:nvSpPr>
        <p:spPr bwMode="auto">
          <a:xfrm>
            <a:off x="8151813" y="1557338"/>
            <a:ext cx="16208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40334" name="Text Box 84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140335" name="Text Box 85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782638" y="908050"/>
          <a:ext cx="9082087" cy="5959475"/>
        </p:xfrm>
        <a:graphic>
          <a:graphicData uri="http://schemas.openxmlformats.org/presentationml/2006/ole">
            <p:oleObj spid="_x0000_s5122" name="Диаграмма" r:id="rId5" imgW="7458100" imgH="4829220" progId="MSGraph.Chart.8">
              <p:embed followColorScheme="full"/>
            </p:oleObj>
          </a:graphicData>
        </a:graphic>
      </p:graphicFrame>
      <p:sp>
        <p:nvSpPr>
          <p:cNvPr id="5124" name="Прямоуг. 2"/>
          <p:cNvSpPr>
            <a:spLocks noChangeArrowheads="1"/>
          </p:cNvSpPr>
          <p:nvPr/>
        </p:nvSpPr>
        <p:spPr bwMode="auto">
          <a:xfrm>
            <a:off x="666750" y="0"/>
            <a:ext cx="90725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5. БЕЗВОЗМЕЗДНЫЕ ПОСТУПЛЕНИЯ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В БЮДЖЕТ РАЙОНА: ИСПОЛНЕНИЕ В 2014-2015 ГОДАХ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5421313" y="4005263"/>
            <a:ext cx="1012825" cy="287337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43525" y="1628775"/>
            <a:ext cx="1014413" cy="2889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64150" y="4292600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+18 251,3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64150" y="1916113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-18 774,0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64150" y="14128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76%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264150" y="371633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102%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151813" y="836613"/>
            <a:ext cx="16208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240338" y="5805488"/>
            <a:ext cx="1081087" cy="1444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097463" y="5516563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100%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097463" y="58769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-522,7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Прямоуг. 2"/>
          <p:cNvSpPr>
            <a:spLocks noChangeArrowheads="1"/>
          </p:cNvSpPr>
          <p:nvPr/>
        </p:nvSpPr>
        <p:spPr bwMode="auto">
          <a:xfrm>
            <a:off x="819150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6. БЕЗВОЗМЕЗДНЫЕ ПОСТУПЛЕНИЯ В БЮДЖЕТ РАЙОНА ПО НАПРАВЛЕНИЯМ И ВИДАМ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В 2015 ГОДУ</a:t>
            </a:r>
          </a:p>
        </p:txBody>
      </p:sp>
      <p:graphicFrame>
        <p:nvGraphicFramePr>
          <p:cNvPr id="109558" name="Group 1014"/>
          <p:cNvGraphicFramePr>
            <a:graphicFrameLocks noGrp="1"/>
          </p:cNvGraphicFramePr>
          <p:nvPr/>
        </p:nvGraphicFramePr>
        <p:xfrm>
          <a:off x="1012825" y="1268413"/>
          <a:ext cx="8855075" cy="5378450"/>
        </p:xfrm>
        <a:graphic>
          <a:graphicData uri="http://schemas.openxmlformats.org/drawingml/2006/table">
            <a:tbl>
              <a:tblPr/>
              <a:tblGrid>
                <a:gridCol w="2536825"/>
                <a:gridCol w="1092200"/>
                <a:gridCol w="1092200"/>
                <a:gridCol w="1169988"/>
                <a:gridCol w="1090612"/>
                <a:gridCol w="1169988"/>
                <a:gridCol w="703262"/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плановых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от уточн плана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833 589,6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931 642,2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+98 052,6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930 290,5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-1 351,7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ДЕЛЕГИРОВАННЫЕ ПОЛНОМОЧИЯ: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833 237,7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871 109,3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+37 871,6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869 997,2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817 560,8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854 146,0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+36 585,2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853 591,9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 из ОБ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-3 986,4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 из БП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16 963,3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+5 272,8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-558,0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ПОЛНОМОЧИЙ МЕСТНОГО БЮДЖЕТА: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60 532,9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+60 181,0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60 293,3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7 984,2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+7 679,7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7 984,2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52 453,8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+52 453,8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52 214,2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 из ОБ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09" name="Text Box 1003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45510" name="Text Box 1004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145511" name="Text Box 1007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7. СТРУКТУРА  БЕЗВОЗМЕЗДНЫХ ПОСТУПЛЕНИЙ В БЮДЖЕТ РАЙОНА ПО ВИДАМ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В 2014-2015 ГОДАХ</a:t>
            </a:r>
          </a:p>
        </p:txBody>
      </p:sp>
      <p:graphicFrame>
        <p:nvGraphicFramePr>
          <p:cNvPr id="117892" name="Group 132"/>
          <p:cNvGraphicFramePr>
            <a:graphicFrameLocks noGrp="1"/>
          </p:cNvGraphicFramePr>
          <p:nvPr/>
        </p:nvGraphicFramePr>
        <p:xfrm>
          <a:off x="1052513" y="1268413"/>
          <a:ext cx="8682037" cy="4997450"/>
        </p:xfrm>
        <a:graphic>
          <a:graphicData uri="http://schemas.openxmlformats.org/drawingml/2006/table">
            <a:tbl>
              <a:tblPr/>
              <a:tblGrid>
                <a:gridCol w="3900487"/>
                <a:gridCol w="1325563"/>
                <a:gridCol w="1327150"/>
                <a:gridCol w="1311275"/>
                <a:gridCol w="817562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2015-2014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930 813,2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930 290,5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-522,7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21 436,9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-13 452,7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сбалансированность*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21 436,9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7 984,2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-13 452,7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56 786,6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52 214,2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-4 572,4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выравнивание*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28 670,8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44 783,5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+16 112,7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эффективность*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17 709,2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-17 709,2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831 793,6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853 591,9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+21 798,3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21 047,5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16 450,2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-4 597,3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поощрение ОМСУ*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-900,0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-101,6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остатков, доходы от возврата остатков прошлых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+403,0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в том числе: нецелевые МБТ из ОБ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68 716,9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52 767,7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-15 949,2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</a:tbl>
          </a:graphicData>
        </a:graphic>
      </p:graphicFrame>
      <p:sp>
        <p:nvSpPr>
          <p:cNvPr id="147545" name="Text Box 90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47546" name="Text Box 9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47547" name="Text Box 92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Прямоуг. 2"/>
          <p:cNvSpPr>
            <a:spLocks noChangeArrowheads="1"/>
          </p:cNvSpPr>
          <p:nvPr/>
        </p:nvSpPr>
        <p:spPr bwMode="auto">
          <a:xfrm>
            <a:off x="1095375" y="214313"/>
            <a:ext cx="8305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8. РАСХОДНАЯ ЧАСТЬ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БЮДЖЕТА РАЙОНА В 2015 ГОДУ</a:t>
            </a:r>
          </a:p>
        </p:txBody>
      </p:sp>
      <p:sp>
        <p:nvSpPr>
          <p:cNvPr id="149507" name="Text Box 1159"/>
          <p:cNvSpPr txBox="1">
            <a:spLocks noChangeArrowheads="1"/>
          </p:cNvSpPr>
          <p:nvPr/>
        </p:nvSpPr>
        <p:spPr bwMode="auto">
          <a:xfrm>
            <a:off x="8286750" y="857250"/>
            <a:ext cx="1619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49508" name="Text Box 1160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17</a:t>
            </a:r>
          </a:p>
        </p:txBody>
      </p:sp>
      <p:graphicFrame>
        <p:nvGraphicFramePr>
          <p:cNvPr id="112977" name="Group 1361"/>
          <p:cNvGraphicFramePr>
            <a:graphicFrameLocks noGrp="1"/>
          </p:cNvGraphicFramePr>
          <p:nvPr/>
        </p:nvGraphicFramePr>
        <p:xfrm>
          <a:off x="1052513" y="1214438"/>
          <a:ext cx="8653462" cy="4857750"/>
        </p:xfrm>
        <a:graphic>
          <a:graphicData uri="http://schemas.openxmlformats.org/drawingml/2006/table">
            <a:tbl>
              <a:tblPr/>
              <a:tblGrid>
                <a:gridCol w="1971661"/>
                <a:gridCol w="1214446"/>
                <a:gridCol w="1214446"/>
                <a:gridCol w="1143008"/>
                <a:gridCol w="1214446"/>
                <a:gridCol w="1143008"/>
                <a:gridCol w="752447"/>
              </a:tblGrid>
              <a:tr h="950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</a:t>
                      </a:r>
                      <a:b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показателей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уточн. плана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1 295 114,3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1 375 739,2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+80 624,9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1 364 785,0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-10 954,2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93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значимые расходы: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1 120 426,9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1 203 382,6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+82 955,7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1 202 340,9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-1 041,7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заработная плата с начислениями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1 033 706,8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1 069 215,8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+35 509,0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1 068 190,8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-1 025,0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коммунальные услуги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39 877,8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76 611,6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+36 733,8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76 594,9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социальное обеспечение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46 842,3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57 555,2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+10 712,9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57 555,2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первоочередные расходы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160 625,5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157 103,6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-3 521,9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147 260,7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-9 842,9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7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14 061,9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15 253,0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+1 191,1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15 183,4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-69,6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sp>
        <p:nvSpPr>
          <p:cNvPr id="149583" name="Text Box 1358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2153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9. АНАЛИЗ ИСПОЛНЕНИЯ БЮДЖЕТА РАЙОНА ПО ГРУППАМ И НАПРАВЛЕНИЯМ РАСХОДОВ В 2014-2015 ГОДАХ</a:t>
            </a: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8286750" y="1125538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18</a:t>
            </a:r>
          </a:p>
        </p:txBody>
      </p:sp>
      <p:graphicFrame>
        <p:nvGraphicFramePr>
          <p:cNvPr id="119900" name="Group 92"/>
          <p:cNvGraphicFramePr>
            <a:graphicFrameLocks noGrp="1"/>
          </p:cNvGraphicFramePr>
          <p:nvPr/>
        </p:nvGraphicFramePr>
        <p:xfrm>
          <a:off x="1052513" y="1412875"/>
          <a:ext cx="8653462" cy="4786313"/>
        </p:xfrm>
        <a:graphic>
          <a:graphicData uri="http://schemas.openxmlformats.org/drawingml/2006/table">
            <a:tbl>
              <a:tblPr/>
              <a:tblGrid>
                <a:gridCol w="2043099"/>
                <a:gridCol w="1285884"/>
                <a:gridCol w="962029"/>
                <a:gridCol w="1325563"/>
                <a:gridCol w="936625"/>
                <a:gridCol w="1247775"/>
                <a:gridCol w="852487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1 354 459,8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1 364 785,0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+10 325,2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96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значимые расходы: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1 170 685,3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1 202 340,9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+31 655,6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заработная плата с начислениями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1 054 001,3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1 068 190,8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+14 189,5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коммунальные услуги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66 050,0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76 594,9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+10 544,9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социальное обеспечение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50 634,0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57 555,2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+6 921,2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первоочередные расходы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164 520,7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147 260,7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-17 260,0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19 253,8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15 183,4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-4 070,4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sp>
        <p:nvSpPr>
          <p:cNvPr id="151631" name="Text Box 81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896938" y="981075"/>
          <a:ext cx="8985250" cy="5991225"/>
        </p:xfrm>
        <a:graphic>
          <a:graphicData uri="http://schemas.openxmlformats.org/presentationml/2006/ole">
            <p:oleObj spid="_x0000_s6146" name="Диаграмма" r:id="rId5" imgW="7372468" imgH="4876740" progId="MSGraph.Chart.8">
              <p:embed followColorScheme="full"/>
            </p:oleObj>
          </a:graphicData>
        </a:graphic>
      </p:graphicFrame>
      <p:sp>
        <p:nvSpPr>
          <p:cNvPr id="6148" name="Прямоуг. 2"/>
          <p:cNvSpPr>
            <a:spLocks noChangeArrowheads="1"/>
          </p:cNvSpPr>
          <p:nvPr/>
        </p:nvSpPr>
        <p:spPr bwMode="auto">
          <a:xfrm>
            <a:off x="819150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6. РАСХОДЫ БЮДЖЕТ РАЙОНА: </a:t>
            </a:r>
            <a:br>
              <a:rPr lang="ru-RU" sz="2500" b="1">
                <a:solidFill>
                  <a:srgbClr val="FFFFFF"/>
                </a:solidFill>
              </a:rPr>
            </a:br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5421313" y="4005263"/>
            <a:ext cx="1012825" cy="287337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381625" y="1357313"/>
            <a:ext cx="928688" cy="1428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64150" y="4292600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+31 655,6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186363" y="1500188"/>
            <a:ext cx="132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-4 070,4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264150" y="1071563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79%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264150" y="371633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103%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151813" y="836613"/>
            <a:ext cx="16208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5421313" y="2133600"/>
            <a:ext cx="1014412" cy="142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5264150" y="18446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5186363" y="22764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-17 260,0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 flipV="1">
            <a:off x="5240338" y="5661025"/>
            <a:ext cx="1081087" cy="1428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5097463" y="53578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101%</a:t>
            </a:r>
          </a:p>
        </p:txBody>
      </p: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5097463" y="5786438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+10 325,2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Прямоуг. 2"/>
          <p:cNvSpPr>
            <a:spLocks noChangeArrowheads="1"/>
          </p:cNvSpPr>
          <p:nvPr/>
        </p:nvSpPr>
        <p:spPr bwMode="auto">
          <a:xfrm>
            <a:off x="974725" y="115888"/>
            <a:ext cx="8407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1. ОСНОВНЫЕ ПАРАМЕТРЫ БЮДЖЕТА РАЙОНА В 2015 ГОДУ</a:t>
            </a:r>
          </a:p>
        </p:txBody>
      </p:sp>
      <p:graphicFrame>
        <p:nvGraphicFramePr>
          <p:cNvPr id="84118" name="Group 1174"/>
          <p:cNvGraphicFramePr>
            <a:graphicFrameLocks noGrp="1"/>
          </p:cNvGraphicFramePr>
          <p:nvPr/>
        </p:nvGraphicFramePr>
        <p:xfrm>
          <a:off x="974725" y="1412875"/>
          <a:ext cx="8774113" cy="4979988"/>
        </p:xfrm>
        <a:graphic>
          <a:graphicData uri="http://schemas.openxmlformats.org/drawingml/2006/table">
            <a:tbl>
              <a:tblPr/>
              <a:tblGrid>
                <a:gridCol w="1674813"/>
                <a:gridCol w="1327150"/>
                <a:gridCol w="1350962"/>
                <a:gridCol w="1157288"/>
                <a:gridCol w="1314450"/>
                <a:gridCol w="1169987"/>
                <a:gridCol w="779463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</a:t>
                      </a:r>
                      <a:b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показателей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уточн.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1 259 539,5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1 341 674,9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+82 135,4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1 348 096,1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+6 421,2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1 295 114,3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1 375 739,2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+80 624,9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1 364 785,0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-10 954,2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35 574,8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34 064,3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-1 510,5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16 688,9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-17 375,4</a:t>
                      </a:r>
                      <a:endParaRPr kumimoji="0" lang="ru-RU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108 660,8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101 670,5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-6 990,3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94 255,3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-7 415,2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57" name="Text Box 1171"/>
          <p:cNvSpPr txBox="1">
            <a:spLocks noChangeArrowheads="1"/>
          </p:cNvSpPr>
          <p:nvPr/>
        </p:nvSpPr>
        <p:spPr bwMode="auto">
          <a:xfrm>
            <a:off x="9555163" y="6508750"/>
            <a:ext cx="350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4758" name="Text Box 1172"/>
          <p:cNvSpPr txBox="1">
            <a:spLocks noChangeArrowheads="1"/>
          </p:cNvSpPr>
          <p:nvPr/>
        </p:nvSpPr>
        <p:spPr bwMode="auto">
          <a:xfrm>
            <a:off x="8286750" y="10525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14759" name="Text Box 1173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7. СОЦИАЛЬНО ЗНАЧИМЫЕ РАСХОДЫ БЮДЖЕТА РАЙОНА: ИСПОЛНЕНИЕ В 2014-2015 ГОДАХ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175" name="Text Box 80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1046163" y="1055688"/>
          <a:ext cx="8810625" cy="5705475"/>
        </p:xfrm>
        <a:graphic>
          <a:graphicData uri="http://schemas.openxmlformats.org/presentationml/2006/ole">
            <p:oleObj spid="_x0000_s7170" name="Диаграмма" r:id="rId5" imgW="7696087" imgH="4981500" progId="MSGraph.Chart.8">
              <p:embed followColorScheme="full"/>
            </p:oleObj>
          </a:graphicData>
        </a:graphic>
      </p:graphicFrame>
      <p:sp>
        <p:nvSpPr>
          <p:cNvPr id="7176" name="Line 82"/>
          <p:cNvSpPr>
            <a:spLocks noChangeShapeType="1"/>
          </p:cNvSpPr>
          <p:nvPr/>
        </p:nvSpPr>
        <p:spPr bwMode="auto">
          <a:xfrm flipV="1">
            <a:off x="5384800" y="3933825"/>
            <a:ext cx="1152525" cy="1428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83"/>
          <p:cNvSpPr txBox="1">
            <a:spLocks noChangeArrowheads="1"/>
          </p:cNvSpPr>
          <p:nvPr/>
        </p:nvSpPr>
        <p:spPr bwMode="auto">
          <a:xfrm>
            <a:off x="5313363" y="364490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101%</a:t>
            </a:r>
          </a:p>
        </p:txBody>
      </p:sp>
      <p:sp>
        <p:nvSpPr>
          <p:cNvPr id="7178" name="Text Box 84"/>
          <p:cNvSpPr txBox="1">
            <a:spLocks noChangeArrowheads="1"/>
          </p:cNvSpPr>
          <p:nvPr/>
        </p:nvSpPr>
        <p:spPr bwMode="auto">
          <a:xfrm>
            <a:off x="5240338" y="407670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+14 189,5</a:t>
            </a:r>
          </a:p>
        </p:txBody>
      </p:sp>
      <p:sp>
        <p:nvSpPr>
          <p:cNvPr id="7179" name="Text Box 85"/>
          <p:cNvSpPr txBox="1">
            <a:spLocks noChangeArrowheads="1"/>
          </p:cNvSpPr>
          <p:nvPr/>
        </p:nvSpPr>
        <p:spPr bwMode="auto">
          <a:xfrm>
            <a:off x="5343525" y="24923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+10 544,9</a:t>
            </a:r>
          </a:p>
        </p:txBody>
      </p:sp>
      <p:sp>
        <p:nvSpPr>
          <p:cNvPr id="7180" name="Text Box 86"/>
          <p:cNvSpPr txBox="1">
            <a:spLocks noChangeArrowheads="1"/>
          </p:cNvSpPr>
          <p:nvPr/>
        </p:nvSpPr>
        <p:spPr bwMode="auto">
          <a:xfrm>
            <a:off x="5343525" y="20605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116%</a:t>
            </a:r>
          </a:p>
        </p:txBody>
      </p:sp>
      <p:sp>
        <p:nvSpPr>
          <p:cNvPr id="7181" name="Line 87"/>
          <p:cNvSpPr>
            <a:spLocks noChangeShapeType="1"/>
          </p:cNvSpPr>
          <p:nvPr/>
        </p:nvSpPr>
        <p:spPr bwMode="auto">
          <a:xfrm flipV="1">
            <a:off x="5500688" y="1557338"/>
            <a:ext cx="1012825" cy="214312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88"/>
          <p:cNvSpPr>
            <a:spLocks noChangeShapeType="1"/>
          </p:cNvSpPr>
          <p:nvPr/>
        </p:nvSpPr>
        <p:spPr bwMode="auto">
          <a:xfrm flipV="1">
            <a:off x="5500688" y="2349500"/>
            <a:ext cx="1012825" cy="214313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7183" name="Text Box 89"/>
          <p:cNvSpPr txBox="1">
            <a:spLocks noChangeArrowheads="1"/>
          </p:cNvSpPr>
          <p:nvPr/>
        </p:nvSpPr>
        <p:spPr bwMode="auto">
          <a:xfrm>
            <a:off x="5343525" y="1268413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114%</a:t>
            </a:r>
          </a:p>
        </p:txBody>
      </p:sp>
      <p:sp>
        <p:nvSpPr>
          <p:cNvPr id="7184" name="Text Box 90"/>
          <p:cNvSpPr txBox="1">
            <a:spLocks noChangeArrowheads="1"/>
          </p:cNvSpPr>
          <p:nvPr/>
        </p:nvSpPr>
        <p:spPr bwMode="auto">
          <a:xfrm>
            <a:off x="5343525" y="1700213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+6 921,2</a:t>
            </a:r>
          </a:p>
        </p:txBody>
      </p:sp>
      <p:sp>
        <p:nvSpPr>
          <p:cNvPr id="7185" name="Text Box 131"/>
          <p:cNvSpPr txBox="1">
            <a:spLocks noChangeArrowheads="1"/>
          </p:cNvSpPr>
          <p:nvPr/>
        </p:nvSpPr>
        <p:spPr bwMode="auto">
          <a:xfrm>
            <a:off x="5097463" y="52292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103%</a:t>
            </a:r>
          </a:p>
        </p:txBody>
      </p:sp>
      <p:sp>
        <p:nvSpPr>
          <p:cNvPr id="7186" name="Text Box 132"/>
          <p:cNvSpPr txBox="1">
            <a:spLocks noChangeArrowheads="1"/>
          </p:cNvSpPr>
          <p:nvPr/>
        </p:nvSpPr>
        <p:spPr bwMode="auto">
          <a:xfrm>
            <a:off x="5097463" y="5589588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+31 655,6</a:t>
            </a:r>
          </a:p>
        </p:txBody>
      </p:sp>
      <p:sp>
        <p:nvSpPr>
          <p:cNvPr id="7187" name="Line 133"/>
          <p:cNvSpPr>
            <a:spLocks noChangeShapeType="1"/>
          </p:cNvSpPr>
          <p:nvPr/>
        </p:nvSpPr>
        <p:spPr bwMode="auto">
          <a:xfrm flipV="1">
            <a:off x="5313363" y="5516563"/>
            <a:ext cx="1008062" cy="1428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10. АНАЛИЗ РАСХОДОВ БЮДЖЕТА РАЙОНА НА ЗАРАБОТНУЮ ПЛАТУ С НАЧИСЛЕНИЯМИ В 2014-2015 ГОДАХ</a:t>
            </a: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59749" name="Text Box 80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graphicFrame>
        <p:nvGraphicFramePr>
          <p:cNvPr id="122404" name="Group 548"/>
          <p:cNvGraphicFramePr>
            <a:graphicFrameLocks noGrp="1"/>
          </p:cNvGraphicFramePr>
          <p:nvPr/>
        </p:nvGraphicFramePr>
        <p:xfrm>
          <a:off x="1052513" y="1268413"/>
          <a:ext cx="8737600" cy="5026025"/>
        </p:xfrm>
        <a:graphic>
          <a:graphicData uri="http://schemas.openxmlformats.org/drawingml/2006/table">
            <a:tbl>
              <a:tblPr/>
              <a:tblGrid>
                <a:gridCol w="4057650"/>
                <a:gridCol w="1325562"/>
                <a:gridCol w="1247775"/>
                <a:gridCol w="1327150"/>
                <a:gridCol w="77946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2015-2014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b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 нее: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1 054 001,3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1 068 190,8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+14 189,5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Делегированные полномочия: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784 888,9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796 700,4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+11 811,5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дошкольного образования детей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143 570,2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167 164,0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+23 593,8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общего образования детей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349 517,9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334 035,7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-15 482,2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работники муниципальных учреждений и ОМСУ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291 800,8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295 500,7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+3 699,9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Полномочия местного бюджета: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269 112,4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271 490,4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+2 378,0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46 504,7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44 862,8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-1 641,9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персонал учреждений культуры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25 883,1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25 138,2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-744,9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работники муниципальных учреждений и ОМСУ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196 724,6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201 489,4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+4 764,8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1438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11. РЕАЛИЗАЦИЯ УКАЗОВ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ПРЕЗИДЕНТА РФ В 2014-2015 ГОДАХ</a:t>
            </a:r>
          </a:p>
        </p:txBody>
      </p:sp>
      <p:sp>
        <p:nvSpPr>
          <p:cNvPr id="161795" name="Text Box 4"/>
          <p:cNvSpPr txBox="1">
            <a:spLocks noChangeArrowheads="1"/>
          </p:cNvSpPr>
          <p:nvPr/>
        </p:nvSpPr>
        <p:spPr bwMode="auto">
          <a:xfrm>
            <a:off x="8286750" y="9080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61796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161797" name="Text Box 80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graphicFrame>
        <p:nvGraphicFramePr>
          <p:cNvPr id="124741" name="Group 837"/>
          <p:cNvGraphicFramePr>
            <a:graphicFrameLocks noGrp="1"/>
          </p:cNvGraphicFramePr>
          <p:nvPr/>
        </p:nvGraphicFramePr>
        <p:xfrm>
          <a:off x="1052513" y="1206500"/>
          <a:ext cx="8736012" cy="4508500"/>
        </p:xfrm>
        <a:graphic>
          <a:graphicData uri="http://schemas.openxmlformats.org/drawingml/2006/table">
            <a:tbl>
              <a:tblPr/>
              <a:tblGrid>
                <a:gridCol w="3119437"/>
                <a:gridCol w="1873250"/>
                <a:gridCol w="1811338"/>
                <a:gridCol w="1154112"/>
                <a:gridCol w="777875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по отчетам учреждений/ </a:t>
                      </a:r>
                      <a:b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по линейке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по отчетам учреждений/ </a:t>
                      </a:r>
                      <a:b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по линейке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32,671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32,310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-0,361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99%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31,698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31,000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-0,698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98%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персонал учреждений культуры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25,522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27,592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+2,070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108%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25,512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27,592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+2,080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108%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дошкольного образования детей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32,224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33,642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+1,418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104%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32,187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33,635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+1,448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104%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организаций общего образования детей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38,167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39,024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+0,857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38,136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39,015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+0,879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12. ДИАГРАММА 8. МОНИТОРИНГ ИСПОЛНЕНИЯ БЮДЖЕТА РАЙОНА ПО ОПЛАТЕ КОММУНАЛЬНЫХ УСЛУГ В 2014-2015 ГОДАХ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86750" y="11969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23</a:t>
            </a: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488950" y="1196975"/>
          <a:ext cx="9417050" cy="5661025"/>
        </p:xfrm>
        <a:graphic>
          <a:graphicData uri="http://schemas.openxmlformats.org/presentationml/2006/ole">
            <p:oleObj spid="_x0000_s8194" name="Диаграмма" r:id="rId5" imgW="7143666" imgH="4771980" progId="MSGraph.Chart.8">
              <p:embed followColorScheme="full"/>
            </p:oleObj>
          </a:graphicData>
        </a:graphic>
      </p:graphicFrame>
      <p:sp>
        <p:nvSpPr>
          <p:cNvPr id="8199" name="Text Box 50"/>
          <p:cNvSpPr txBox="1">
            <a:spLocks noChangeArrowheads="1"/>
          </p:cNvSpPr>
          <p:nvPr/>
        </p:nvSpPr>
        <p:spPr bwMode="auto">
          <a:xfrm>
            <a:off x="2576513" y="6021388"/>
            <a:ext cx="357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8200" name="Text Box 51"/>
          <p:cNvSpPr txBox="1">
            <a:spLocks noChangeArrowheads="1"/>
          </p:cNvSpPr>
          <p:nvPr/>
        </p:nvSpPr>
        <p:spPr bwMode="auto">
          <a:xfrm>
            <a:off x="4448175" y="60213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8201" name="Text Box 52"/>
          <p:cNvSpPr txBox="1">
            <a:spLocks noChangeArrowheads="1"/>
          </p:cNvSpPr>
          <p:nvPr/>
        </p:nvSpPr>
        <p:spPr bwMode="auto">
          <a:xfrm>
            <a:off x="6321425" y="60213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8202" name="Text Box 5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>
                <a:solidFill>
                  <a:srgbClr val="FFFFFF"/>
                </a:solidFill>
              </a:rPr>
              <a:t>ТАБЛИЦА 13. РАСХОДЫ БЮДЖЕТА РАЙОНА НА УСЛОВИЯХ СОФИНАНСИРОВАНИЯ РАСХОДНЫХ ОБЯЗАТЕЛЬСТВ ИЗ БЮДЖЕТОВ ДРУГИХ УРОВНЕЙ В 2014-2015 ГОДАХ</a:t>
            </a:r>
          </a:p>
        </p:txBody>
      </p:sp>
      <p:sp>
        <p:nvSpPr>
          <p:cNvPr id="166915" name="Text Box 4"/>
          <p:cNvSpPr txBox="1">
            <a:spLocks noChangeArrowheads="1"/>
          </p:cNvSpPr>
          <p:nvPr/>
        </p:nvSpPr>
        <p:spPr bwMode="auto">
          <a:xfrm>
            <a:off x="8286750" y="11969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166917" name="Text Box 76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graphicFrame>
        <p:nvGraphicFramePr>
          <p:cNvPr id="135131" name="Group 987"/>
          <p:cNvGraphicFramePr>
            <a:graphicFrameLocks noGrp="1"/>
          </p:cNvGraphicFramePr>
          <p:nvPr/>
        </p:nvGraphicFramePr>
        <p:xfrm>
          <a:off x="895350" y="1500188"/>
          <a:ext cx="8972550" cy="4978400"/>
        </p:xfrm>
        <a:graphic>
          <a:graphicData uri="http://schemas.openxmlformats.org/drawingml/2006/table">
            <a:tbl>
              <a:tblPr/>
              <a:tblGrid>
                <a:gridCol w="2497138"/>
                <a:gridCol w="936625"/>
                <a:gridCol w="935037"/>
                <a:gridCol w="760413"/>
                <a:gridCol w="644525"/>
                <a:gridCol w="936625"/>
                <a:gridCol w="857250"/>
                <a:gridCol w="858837"/>
                <a:gridCol w="546100"/>
              </a:tblGrid>
              <a:tr h="1524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соф.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соф.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ФБ, ОБ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ФБ, ОБ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kumimoji="0" lang="ru-RU" altLang="ko-K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25 288,7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22 851,7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2 437,0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8 898,4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7 670,3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1 228,1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14%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молодым семьям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538,9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202,1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336,8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62%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1 646,1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1 124,0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522,1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32%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предпринимательства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1 365,1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1 295,1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1 339,6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1 284,6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55,0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Отдых и оздоровление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2 700,0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2 430,0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270,0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2 700,0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2 295,0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405,0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бюджетных расходов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12 625,1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12 445,1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180,0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180,0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180,0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 очереди на зачисление детей в ДОУ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6 295,9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5 979,4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316,5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763,7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763,7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763,7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763,7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ПЦИ библиотек</a:t>
                      </a:r>
                      <a:r>
                        <a:rPr kumimoji="0" lang="ru-RU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1 000,0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50%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Кап. ремонт спортзала в МОУ "Семигорская СОШ"</a:t>
                      </a:r>
                      <a:r>
                        <a:rPr kumimoji="0" lang="ru-RU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2 269,0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2 203,0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66,0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3%</a:t>
                      </a:r>
                      <a:endParaRPr kumimoji="0" lang="ru-RU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="1">
                <a:solidFill>
                  <a:srgbClr val="FFFFFF"/>
                </a:solidFill>
              </a:rPr>
              <a:t>ДИАГРАММА 9. РАСХОДЫ БЮДЖЕТА РАЙОНА НА УСЛОВИЯХ СОФИНАНСИРОВАНИЯ РАСХОДНЫХ ОБЯЗАТЕЛЬСТВ ИЗ БЮДЖЕТОВ ДРУГИХ УРОВНЕЙ </a:t>
            </a:r>
          </a:p>
          <a:p>
            <a:pPr algn="ctr"/>
            <a:r>
              <a:rPr lang="ru-RU" sz="2200" b="1">
                <a:solidFill>
                  <a:srgbClr val="FFFFFF"/>
                </a:solidFill>
              </a:rPr>
              <a:t>В 2014-2015 ГОДАХ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25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/>
        </p:nvGraphicFramePr>
        <p:xfrm>
          <a:off x="1257300" y="1125538"/>
          <a:ext cx="8304213" cy="5732462"/>
        </p:xfrm>
        <a:graphic>
          <a:graphicData uri="http://schemas.openxmlformats.org/presentationml/2006/ole">
            <p:oleObj spid="_x0000_s9218" name="Диаграмма" r:id="rId5" imgW="7248477" imgH="4981500" progId="MSGraph.Chart.8">
              <p:embed followColorScheme="full"/>
            </p:oleObj>
          </a:graphicData>
        </a:graphic>
      </p:graphicFrame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5168900" y="4652963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-1 208,9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168900" y="414972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5313363" y="2565400"/>
            <a:ext cx="1152525" cy="358775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5313363" y="4508500"/>
            <a:ext cx="1079500" cy="21590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240338" y="234950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34%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5240338" y="2852738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-15 181,4</a:t>
            </a:r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>
            <a:off x="5240338" y="5734050"/>
            <a:ext cx="1079500" cy="2159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5024438" y="5373688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35%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5024438" y="58769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-16 390,3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4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3772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14. РАСХОДНАЯ ЧАСТЬ БЮДЖЕТА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ПО ФУНКЦИОНАЛЬНОЙ СТРУКТУРЕ РАСХОДОВ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72035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26</a:t>
            </a:r>
          </a:p>
        </p:txBody>
      </p:sp>
      <p:graphicFrame>
        <p:nvGraphicFramePr>
          <p:cNvPr id="138436" name="Group 196"/>
          <p:cNvGraphicFramePr>
            <a:graphicFrameLocks noGrp="1"/>
          </p:cNvGraphicFramePr>
          <p:nvPr/>
        </p:nvGraphicFramePr>
        <p:xfrm>
          <a:off x="992188" y="1268413"/>
          <a:ext cx="8797925" cy="5232400"/>
        </p:xfrm>
        <a:graphic>
          <a:graphicData uri="http://schemas.openxmlformats.org/drawingml/2006/table">
            <a:tbl>
              <a:tblPr/>
              <a:tblGrid>
                <a:gridCol w="2103437"/>
                <a:gridCol w="1143000"/>
                <a:gridCol w="1285875"/>
                <a:gridCol w="1214438"/>
                <a:gridCol w="1214437"/>
                <a:gridCol w="1071563"/>
                <a:gridCol w="765175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</a:t>
                      </a:r>
                      <a:b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показателей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уточн.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1 295 114,3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1 375 739,2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+80 624,9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1 364 785,0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-10 954,2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115 398,6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119 399,8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+4 001,2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116 097,7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-3 302,1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Нац. безопасность и правоохран. деят-ть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11 434,0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11 436,6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11 433,4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Нац. экономика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7 329,7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10 945,8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+3 616,1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6 256,5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-4 689,3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4 909,6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6 578,3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+1 668,7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6 578,3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окруж. среды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Образование*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1 007 080,3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1 077 789,4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+70 709,1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1 075 380,7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-2 408,7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Культура*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49 533,6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47 309,7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-2 223,9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46 940,3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-369,4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политика*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70 439,7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73 548,8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+3 109,1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73 367,3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-181,5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спорт*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-115,4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муниц. долга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4 286,0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4 193,4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4 193,4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поселений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24 317,8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24 317,8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24 317,8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*расходы на соц. сферу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1 127 388,6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1 198 867,5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+71 478,9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1 195 907,9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-2 959,6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2565" marR="6256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sp>
        <p:nvSpPr>
          <p:cNvPr id="172159" name="Text Box 198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3772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15. РАСХОДЫ БЮДЖЕТА РАЙОНА ПО ФУНКЦИОНАЛЬНОЙ СТРУКТУРЕ: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174085" name="Text Box 128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graphicFrame>
        <p:nvGraphicFramePr>
          <p:cNvPr id="143218" name="Group 882"/>
          <p:cNvGraphicFramePr>
            <a:graphicFrameLocks noGrp="1"/>
          </p:cNvGraphicFramePr>
          <p:nvPr/>
        </p:nvGraphicFramePr>
        <p:xfrm>
          <a:off x="1065213" y="1268413"/>
          <a:ext cx="8783637" cy="5157787"/>
        </p:xfrm>
        <a:graphic>
          <a:graphicData uri="http://schemas.openxmlformats.org/drawingml/2006/table">
            <a:tbl>
              <a:tblPr/>
              <a:tblGrid>
                <a:gridCol w="3240087"/>
                <a:gridCol w="1152525"/>
                <a:gridCol w="719138"/>
                <a:gridCol w="1152525"/>
                <a:gridCol w="719137"/>
                <a:gridCol w="1152525"/>
                <a:gridCol w="6477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b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</a:t>
                      </a: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b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</a:t>
                      </a: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2015-2014</a:t>
                      </a:r>
                      <a:r>
                        <a:rPr kumimoji="0" lang="ru-RU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ko-KR" sz="1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kumimoji="0" lang="ru-RU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1 354 459,8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1 364 785,0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+10 325,2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113 346,4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116 097,7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+2 751,3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11 565,4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11 433,4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-132,0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99%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5 639,8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6 256,5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+616,7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6 963,3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6 578,3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-385,0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94%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1 068 342,9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79%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1 075 380,7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79%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+7 037,8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55 028,4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46 940,3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-8 088,1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62 799,1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73 367,3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+10 568,2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117%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300,0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219,6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-80,4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73%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муниц. долга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3 446,9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4 193,4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+746,5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122%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поселений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27 027,6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24 317,8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-2 709,8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*расходы на соц. сферу</a:t>
                      </a:r>
                      <a:endParaRPr kumimoji="0" lang="ru-RU" altLang="ko-KR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1 186 470,4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1 195 907,9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+9 437,5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. 2"/>
          <p:cNvSpPr>
            <a:spLocks noChangeArrowheads="1"/>
          </p:cNvSpPr>
          <p:nvPr/>
        </p:nvSpPr>
        <p:spPr bwMode="auto">
          <a:xfrm>
            <a:off x="849313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2500" b="1">
                <a:solidFill>
                  <a:srgbClr val="FFFFFF"/>
                </a:solidFill>
              </a:rPr>
              <a:t>ДИАГРАММА 10. РАСХОДЫ БЮДЖЕТА РАЙОНА </a:t>
            </a:r>
          </a:p>
          <a:p>
            <a:pPr algn="ctr" fontAlgn="ctr"/>
            <a:r>
              <a:rPr lang="ru-RU" sz="2500" b="1">
                <a:solidFill>
                  <a:srgbClr val="FFFFFF"/>
                </a:solidFill>
              </a:rPr>
              <a:t>ПО ФУНКЦИОНАЛЬНОЙ СТРУКТУРЕ:</a:t>
            </a:r>
          </a:p>
          <a:p>
            <a:pPr algn="ctr" fontAlgn="ctr"/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776288" y="1268413"/>
          <a:ext cx="6048375" cy="5432425"/>
        </p:xfrm>
        <a:graphic>
          <a:graphicData uri="http://schemas.openxmlformats.org/presentationml/2006/ole">
            <p:oleObj spid="_x0000_s10242" name="Диаграмма" r:id="rId5" imgW="5629300" imgH="5057910" progId="MSGraph.Chart.8">
              <p:embed followColorScheme="full"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592638" y="1292225"/>
          <a:ext cx="5545137" cy="5232400"/>
        </p:xfrm>
        <a:graphic>
          <a:graphicData uri="http://schemas.openxmlformats.org/presentationml/2006/ole">
            <p:oleObj spid="_x0000_s10243" name="Диаграмма" r:id="rId6" imgW="5362679" imgH="5134050" progId="MSGraph.Chart.8">
              <p:embed followColorScheme="full"/>
            </p:oleObj>
          </a:graphicData>
        </a:graphic>
      </p:graphicFrame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423988" y="1196975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2014 год – 1 354 459,8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5961063" y="1268413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2015 год – 1 364 785,0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286750" y="9080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6321425" y="2708275"/>
            <a:ext cx="22320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ctr"/>
            <a:r>
              <a:rPr lang="ru-RU" sz="1500" b="1">
                <a:solidFill>
                  <a:srgbClr val="003300"/>
                </a:solidFill>
              </a:rPr>
              <a:t>образование</a:t>
            </a:r>
          </a:p>
          <a:p>
            <a:pPr algn="ctr" fontAlgn="ctr"/>
            <a:r>
              <a:rPr lang="ru-RU" sz="1600" b="1">
                <a:solidFill>
                  <a:srgbClr val="003300"/>
                </a:solidFill>
              </a:rPr>
              <a:t>1 075 380,7</a:t>
            </a:r>
          </a:p>
          <a:p>
            <a:pPr algn="ctr" fontAlgn="ctr"/>
            <a:r>
              <a:rPr lang="ru-RU" sz="1600" b="1">
                <a:solidFill>
                  <a:srgbClr val="003300"/>
                </a:solidFill>
              </a:rPr>
              <a:t>79%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7258050" y="5734050"/>
            <a:ext cx="2232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fontAlgn="ctr"/>
            <a:r>
              <a:rPr lang="ru-RU" sz="1500" b="1">
                <a:solidFill>
                  <a:srgbClr val="CCFFFF"/>
                </a:solidFill>
              </a:rPr>
              <a:t>социальная </a:t>
            </a:r>
          </a:p>
          <a:p>
            <a:pPr algn="ctr" fontAlgn="ctr"/>
            <a:r>
              <a:rPr lang="ru-RU" sz="1500" b="1">
                <a:solidFill>
                  <a:srgbClr val="CCFFFF"/>
                </a:solidFill>
              </a:rPr>
              <a:t>политика</a:t>
            </a:r>
          </a:p>
          <a:p>
            <a:pPr algn="ctr" fontAlgn="ctr"/>
            <a:r>
              <a:rPr lang="ru-RU" sz="1600" b="1">
                <a:solidFill>
                  <a:srgbClr val="CCFFFF"/>
                </a:solidFill>
              </a:rPr>
              <a:t>73 367,3</a:t>
            </a:r>
          </a:p>
          <a:p>
            <a:pPr algn="ctr" fontAlgn="ctr"/>
            <a:r>
              <a:rPr lang="ru-RU" sz="1600" b="1">
                <a:solidFill>
                  <a:srgbClr val="CCFFFF"/>
                </a:solidFill>
              </a:rPr>
              <a:t>5%</a:t>
            </a:r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4521200" y="515778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101%</a:t>
            </a:r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4448175" y="580548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+10 325,2%</a:t>
            </a:r>
          </a:p>
        </p:txBody>
      </p:sp>
      <p:sp>
        <p:nvSpPr>
          <p:cNvPr id="10255" name="Line 22"/>
          <p:cNvSpPr>
            <a:spLocks noChangeShapeType="1"/>
          </p:cNvSpPr>
          <p:nvPr/>
        </p:nvSpPr>
        <p:spPr bwMode="auto">
          <a:xfrm flipV="1">
            <a:off x="4592638" y="5589588"/>
            <a:ext cx="1223962" cy="1444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16. ДИНАМИКА ПРОСРОЧЕННОЙ КРЕДИТОРСКОЙ ЗАДОЛЖЕННОСТИ БЮДЖЕТА РАЙОНА В 2015 ГОДУ</a:t>
            </a:r>
          </a:p>
        </p:txBody>
      </p:sp>
      <p:sp>
        <p:nvSpPr>
          <p:cNvPr id="179203" name="Text Box 4"/>
          <p:cNvSpPr txBox="1">
            <a:spLocks noChangeArrowheads="1"/>
          </p:cNvSpPr>
          <p:nvPr/>
        </p:nvSpPr>
        <p:spPr bwMode="auto">
          <a:xfrm>
            <a:off x="8286750" y="9080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79204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179205" name="Text Box 130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graphicFrame>
        <p:nvGraphicFramePr>
          <p:cNvPr id="154622" name="Group 1022"/>
          <p:cNvGraphicFramePr>
            <a:graphicFrameLocks noGrp="1"/>
          </p:cNvGraphicFramePr>
          <p:nvPr/>
        </p:nvGraphicFramePr>
        <p:xfrm>
          <a:off x="992188" y="1268413"/>
          <a:ext cx="8785225" cy="5303837"/>
        </p:xfrm>
        <a:graphic>
          <a:graphicData uri="http://schemas.openxmlformats.org/drawingml/2006/table">
            <a:tbl>
              <a:tblPr/>
              <a:tblGrid>
                <a:gridCol w="3168650"/>
                <a:gridCol w="1136650"/>
                <a:gridCol w="720725"/>
                <a:gridCol w="1149365"/>
                <a:gridCol w="714380"/>
                <a:gridCol w="1143008"/>
                <a:gridCol w="75244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задолж-ть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начало периода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задолж-ть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 периода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</a:t>
                      </a:r>
                      <a:b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b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ЗАДОЛЖЕННОСТЬ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57 346,7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48 536,1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-8 810,6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значимые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27 669,2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26 617,9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-1 051,3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27 669,2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26 617,9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-1 051,3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Первоочередные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29 156,5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21 916,7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-7 239,8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выплаты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1 123,8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1 285,8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+162,0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+40,9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+37,1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содержанию имущества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12 923,9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11 282,7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-1 641,2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услуги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4 040,3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3 050,5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-989,8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5 762,4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5 832,9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+70,5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увелич. стоимости матер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запасов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5 255,2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-4 919,3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-519,5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стоимости осн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средств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-519,5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Прямоуг. 2"/>
          <p:cNvSpPr>
            <a:spLocks noChangeArrowheads="1"/>
          </p:cNvSpPr>
          <p:nvPr/>
        </p:nvSpPr>
        <p:spPr bwMode="auto">
          <a:xfrm>
            <a:off x="974725" y="0"/>
            <a:ext cx="8582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2. ДОХОДЫ БЮДЖЕТА РАЙОНА: </a:t>
            </a:r>
            <a:br>
              <a:rPr lang="ru-RU" sz="2500" b="1">
                <a:solidFill>
                  <a:srgbClr val="FFFFFF"/>
                </a:solidFill>
              </a:rPr>
            </a:br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graphicFrame>
        <p:nvGraphicFramePr>
          <p:cNvPr id="23665" name="Group 113"/>
          <p:cNvGraphicFramePr>
            <a:graphicFrameLocks noGrp="1"/>
          </p:cNvGraphicFramePr>
          <p:nvPr/>
        </p:nvGraphicFramePr>
        <p:xfrm>
          <a:off x="974725" y="1196975"/>
          <a:ext cx="8621713" cy="5311775"/>
        </p:xfrm>
        <a:graphic>
          <a:graphicData uri="http://schemas.openxmlformats.org/drawingml/2006/table">
            <a:tbl>
              <a:tblPr/>
              <a:tblGrid>
                <a:gridCol w="2263775"/>
                <a:gridCol w="1285875"/>
                <a:gridCol w="785813"/>
                <a:gridCol w="1214437"/>
                <a:gridCol w="854075"/>
                <a:gridCol w="1360488"/>
                <a:gridCol w="85725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1 328 944,6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1 348 096,1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19 151,5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398 131,4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417 805,6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+19 674,2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313 216,7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319 510,2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+6 293,5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84 914,7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98 295,4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+13 380,7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перечисления: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930 813,2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930 290,5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-522,7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делегированных полномочий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851 745,9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869 997,2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+18 251,3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полномочий местного бюджета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79 067,3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60 293,3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-18 774,0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13" name="Text Box 741"/>
          <p:cNvSpPr txBox="1">
            <a:spLocks noChangeArrowheads="1"/>
          </p:cNvSpPr>
          <p:nvPr/>
        </p:nvSpPr>
        <p:spPr bwMode="auto">
          <a:xfrm>
            <a:off x="9634538" y="657542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6814" name="Text Box 742"/>
          <p:cNvSpPr txBox="1">
            <a:spLocks noChangeArrowheads="1"/>
          </p:cNvSpPr>
          <p:nvPr/>
        </p:nvSpPr>
        <p:spPr bwMode="auto">
          <a:xfrm>
            <a:off x="8286750" y="8366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16815" name="Text Box 744"/>
          <p:cNvSpPr txBox="1">
            <a:spLocks noChangeArrowheads="1"/>
          </p:cNvSpPr>
          <p:nvPr/>
        </p:nvSpPr>
        <p:spPr bwMode="auto">
          <a:xfrm>
            <a:off x="992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2500" b="1">
                <a:solidFill>
                  <a:srgbClr val="FFFFFF"/>
                </a:solidFill>
              </a:rPr>
              <a:t>ДИАГРАММА 11. ДИНАМИКА ПРОСРОЧЕННОЙ КРЕДИТОРСКОЙ ЗАДОЛЖЕННОСТИ РАЙОНА </a:t>
            </a:r>
          </a:p>
          <a:p>
            <a:pPr algn="ctr" fontAlgn="ctr"/>
            <a:r>
              <a:rPr lang="ru-RU" sz="25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286750" y="981075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754188" y="6613525"/>
            <a:ext cx="7878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1046163" y="1055688"/>
          <a:ext cx="8810625" cy="5686425"/>
        </p:xfrm>
        <a:graphic>
          <a:graphicData uri="http://schemas.openxmlformats.org/presentationml/2006/ole">
            <p:oleObj spid="_x0000_s11266" name="Диаграмма" r:id="rId5" imgW="7696087" imgH="4981500" progId="MSGraph.Chart.8">
              <p:embed followColorScheme="full"/>
            </p:oleObj>
          </a:graphicData>
        </a:graphic>
      </p:graphicFrame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240338" y="4292600"/>
            <a:ext cx="1081087" cy="2159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168900" y="393382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96%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97463" y="450850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-1 051,3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68900" y="306863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-7 239,8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68900" y="24923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75%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384800" y="1557338"/>
            <a:ext cx="996950" cy="2286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313363" y="2851150"/>
            <a:ext cx="1008062" cy="217488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240338" y="1268413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0%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168900" y="1700213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-519,5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097463" y="52292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024438" y="573405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-8 810,6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240338" y="5516563"/>
            <a:ext cx="1008062" cy="2174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Прямоуг. 2"/>
          <p:cNvSpPr>
            <a:spLocks noChangeArrowheads="1"/>
          </p:cNvSpPr>
          <p:nvPr/>
        </p:nvSpPr>
        <p:spPr bwMode="auto">
          <a:xfrm>
            <a:off x="1209675" y="260350"/>
            <a:ext cx="84248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000" b="1">
                <a:solidFill>
                  <a:schemeClr val="tx2"/>
                </a:solidFill>
              </a:rPr>
              <a:t>           </a:t>
            </a:r>
            <a:r>
              <a:rPr lang="ru-RU" sz="2500" b="1">
                <a:solidFill>
                  <a:srgbClr val="FFFFFF"/>
                </a:solidFill>
              </a:rPr>
              <a:t>БЮДЖЕТ РАЙОНА – </a:t>
            </a:r>
          </a:p>
          <a:p>
            <a:pPr algn="ctr" eaLnBrk="0" hangingPunct="0"/>
            <a:r>
              <a:rPr lang="ru-RU" sz="2500" b="1">
                <a:solidFill>
                  <a:srgbClr val="FFFFFF"/>
                </a:solidFill>
              </a:rPr>
              <a:t>                          ПРОГРАММНЫЙ БЮДЖЕТ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136650" y="1412875"/>
          <a:ext cx="8578850" cy="4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23" name="Text Box 14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184324" name="Text Box 15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pic>
        <p:nvPicPr>
          <p:cNvPr id="184325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Прямоуг. 2"/>
          <p:cNvSpPr>
            <a:spLocks noChangeArrowheads="1"/>
          </p:cNvSpPr>
          <p:nvPr/>
        </p:nvSpPr>
        <p:spPr bwMode="auto">
          <a:xfrm>
            <a:off x="849313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17. РАСХОДЫ БЮДЖЕТА РАЙОНА В РАМКАХ ПРОГРАММ И НЕПРОГРАММНЫХ РАСХОДОВ: ИСПОЛНЕНИЕ В 2014-2015 ГОДАХ</a:t>
            </a:r>
          </a:p>
        </p:txBody>
      </p:sp>
      <p:sp>
        <p:nvSpPr>
          <p:cNvPr id="185347" name="Text Box 4"/>
          <p:cNvSpPr txBox="1">
            <a:spLocks noChangeArrowheads="1"/>
          </p:cNvSpPr>
          <p:nvPr/>
        </p:nvSpPr>
        <p:spPr bwMode="auto">
          <a:xfrm>
            <a:off x="8697913" y="981075"/>
            <a:ext cx="12080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85348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32</a:t>
            </a:r>
          </a:p>
        </p:txBody>
      </p:sp>
      <p:graphicFrame>
        <p:nvGraphicFramePr>
          <p:cNvPr id="158435" name="Group 739"/>
          <p:cNvGraphicFramePr>
            <a:graphicFrameLocks noGrp="1"/>
          </p:cNvGraphicFramePr>
          <p:nvPr/>
        </p:nvGraphicFramePr>
        <p:xfrm>
          <a:off x="992188" y="1268413"/>
          <a:ext cx="8785225" cy="5148262"/>
        </p:xfrm>
        <a:graphic>
          <a:graphicData uri="http://schemas.openxmlformats.org/drawingml/2006/table">
            <a:tbl>
              <a:tblPr/>
              <a:tblGrid>
                <a:gridCol w="2016125"/>
                <a:gridCol w="1081087"/>
                <a:gridCol w="792163"/>
                <a:gridCol w="792162"/>
                <a:gridCol w="1008063"/>
                <a:gridCol w="792162"/>
                <a:gridCol w="647700"/>
                <a:gridCol w="1008063"/>
                <a:gridCol w="6477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2014 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объеме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группе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2015 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объеме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b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под-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группе</a:t>
                      </a:r>
                      <a:r>
                        <a:rPr kumimoji="0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2015-2014</a:t>
                      </a:r>
                      <a:r>
                        <a:rPr kumimoji="0" lang="ru-RU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ВСЕГО:</a:t>
                      </a:r>
                      <a:endParaRPr kumimoji="0" lang="ru-R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1 354 459,8 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1 364 785,0 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+10 325,2 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101%</a:t>
                      </a:r>
                      <a:endParaRPr kumimoji="0" lang="ru-RU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 и нецелевые безвозмездные поступления: </a:t>
                      </a: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491 842,1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36%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487 312,2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36%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-4 529,9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99%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481 655,0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473 334,7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97%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-8 320,3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10 187,1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13 977,5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+3 790,4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137%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безвозмездные поступления:</a:t>
                      </a: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862 617,7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877 472,8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+14 855,1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программы</a:t>
                      </a: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841 894,1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859 728,4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63%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98%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+17 834,3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19 282,9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16 405,3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-2 877,6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85%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90000" marR="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1 440,7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1 339,1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-101,6 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93%</a:t>
                      </a:r>
                      <a:endParaRPr kumimoji="0" lang="ru-RU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51" name="Text Box 736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Прямоуг. 4"/>
          <p:cNvSpPr>
            <a:spLocks noChangeArrowheads="1"/>
          </p:cNvSpPr>
          <p:nvPr/>
        </p:nvSpPr>
        <p:spPr bwMode="auto">
          <a:xfrm>
            <a:off x="776288" y="115888"/>
            <a:ext cx="8580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5000"/>
              </a:lnSpc>
            </a:pPr>
            <a:r>
              <a:rPr lang="ru-RU" sz="2200" b="1">
                <a:solidFill>
                  <a:srgbClr val="FFFFFF"/>
                </a:solidFill>
              </a:rPr>
              <a:t>Расходы бюджета района в разрезе государственных программ Иркутской области, непрограммных направлений деятельности органов государственной власти, органов местного самоуправления городских и сельских поселений в 2015 году</a:t>
            </a:r>
          </a:p>
        </p:txBody>
      </p:sp>
      <p:sp>
        <p:nvSpPr>
          <p:cNvPr id="187394" name="Text Box 4"/>
          <p:cNvSpPr txBox="1">
            <a:spLocks noChangeArrowheads="1"/>
          </p:cNvSpPr>
          <p:nvPr/>
        </p:nvSpPr>
        <p:spPr bwMode="auto">
          <a:xfrm>
            <a:off x="4089400" y="1628775"/>
            <a:ext cx="2967038" cy="8636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Социальная поддержка населения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61 550,1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395" name="Text Box 5"/>
          <p:cNvSpPr txBox="1">
            <a:spLocks noChangeArrowheads="1"/>
          </p:cNvSpPr>
          <p:nvPr/>
        </p:nvSpPr>
        <p:spPr bwMode="auto">
          <a:xfrm>
            <a:off x="1130300" y="1989138"/>
            <a:ext cx="2106613" cy="7921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790 722,4</a:t>
            </a:r>
            <a:r>
              <a:rPr lang="ru-RU" sz="1400" b="1">
                <a:solidFill>
                  <a:srgbClr val="FFFFFF"/>
                </a:solidFill>
              </a:rPr>
              <a:t> тыс. рублей </a:t>
            </a:r>
          </a:p>
        </p:txBody>
      </p:sp>
      <p:sp>
        <p:nvSpPr>
          <p:cNvPr id="187396" name="Text Box 6"/>
          <p:cNvSpPr txBox="1">
            <a:spLocks noChangeArrowheads="1"/>
          </p:cNvSpPr>
          <p:nvPr/>
        </p:nvSpPr>
        <p:spPr bwMode="auto">
          <a:xfrm>
            <a:off x="1136650" y="2924175"/>
            <a:ext cx="2027238" cy="63976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культуры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2 491,4 тыс. рублей</a:t>
            </a:r>
          </a:p>
        </p:txBody>
      </p:sp>
      <p:sp>
        <p:nvSpPr>
          <p:cNvPr id="187397" name="Text Box 7"/>
          <p:cNvSpPr txBox="1">
            <a:spLocks noChangeArrowheads="1"/>
          </p:cNvSpPr>
          <p:nvPr/>
        </p:nvSpPr>
        <p:spPr bwMode="auto">
          <a:xfrm>
            <a:off x="4160838" y="5565775"/>
            <a:ext cx="2447925" cy="9001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Экономическое развитие и инновационная экономика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1 546,9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398" name="Text Box 8"/>
          <p:cNvSpPr txBox="1">
            <a:spLocks noChangeArrowheads="1"/>
          </p:cNvSpPr>
          <p:nvPr/>
        </p:nvSpPr>
        <p:spPr bwMode="auto">
          <a:xfrm>
            <a:off x="7689850" y="2973388"/>
            <a:ext cx="2016125" cy="68738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Труд и занятость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765,3 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399" name="Text Box 9"/>
          <p:cNvSpPr txBox="1">
            <a:spLocks noChangeArrowheads="1"/>
          </p:cNvSpPr>
          <p:nvPr/>
        </p:nvSpPr>
        <p:spPr bwMode="auto">
          <a:xfrm>
            <a:off x="992188" y="3789363"/>
            <a:ext cx="2347912" cy="108108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реализации полномочий министерства юстиции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1 339,1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400" name="Text Box 10"/>
          <p:cNvSpPr txBox="1">
            <a:spLocks noChangeArrowheads="1"/>
          </p:cNvSpPr>
          <p:nvPr/>
        </p:nvSpPr>
        <p:spPr bwMode="auto">
          <a:xfrm>
            <a:off x="7689850" y="3789363"/>
            <a:ext cx="2087563" cy="12239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Функционирование ОМСУ городских и сельских поселений 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11 804,6 тыс. рублей</a:t>
            </a:r>
          </a:p>
        </p:txBody>
      </p:sp>
      <p:sp>
        <p:nvSpPr>
          <p:cNvPr id="187401" name="AutoShape 11"/>
          <p:cNvSpPr>
            <a:spLocks noChangeArrowheads="1"/>
          </p:cNvSpPr>
          <p:nvPr/>
        </p:nvSpPr>
        <p:spPr bwMode="auto">
          <a:xfrm>
            <a:off x="3224213" y="2636838"/>
            <a:ext cx="4465637" cy="180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877 472,8 </a:t>
            </a: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87402" name="Text Box 4"/>
          <p:cNvSpPr txBox="1">
            <a:spLocks noChangeArrowheads="1"/>
          </p:cNvSpPr>
          <p:nvPr/>
        </p:nvSpPr>
        <p:spPr bwMode="auto">
          <a:xfrm>
            <a:off x="7605713" y="1989138"/>
            <a:ext cx="2106612" cy="8636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сельского хозяйства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764,6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pic>
        <p:nvPicPr>
          <p:cNvPr id="187403" name="Picture 15" descr="ANd9GcTylTt4rgXKp0Wbk8xrsU36e6aJephsWjhNkQBWK6fUthbj05y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5084763"/>
            <a:ext cx="1638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4" name="Picture 17" descr="201414041148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2725" y="5229225"/>
            <a:ext cx="163671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5" name="Text Box 7"/>
          <p:cNvSpPr txBox="1">
            <a:spLocks noChangeArrowheads="1"/>
          </p:cNvSpPr>
          <p:nvPr/>
        </p:nvSpPr>
        <p:spPr bwMode="auto">
          <a:xfrm>
            <a:off x="3513138" y="4629150"/>
            <a:ext cx="1905000" cy="9001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Жилье молодым семьям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1 124,0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406" name="Text Box 7"/>
          <p:cNvSpPr txBox="1">
            <a:spLocks noChangeArrowheads="1"/>
          </p:cNvSpPr>
          <p:nvPr/>
        </p:nvSpPr>
        <p:spPr bwMode="auto">
          <a:xfrm>
            <a:off x="5529263" y="4652963"/>
            <a:ext cx="1905000" cy="86995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500" b="1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ЖКХ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5 364,4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7407" name="Text Box 16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187408" name="Text Box 17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pic>
        <p:nvPicPr>
          <p:cNvPr id="18740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Прямоуг. 4"/>
          <p:cNvSpPr>
            <a:spLocks noChangeArrowheads="1"/>
          </p:cNvSpPr>
          <p:nvPr/>
        </p:nvSpPr>
        <p:spPr bwMode="auto">
          <a:xfrm>
            <a:off x="849313" y="0"/>
            <a:ext cx="8580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«Совершенствование механизмов управления муниципального образования «Нижнеилимский район»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88418" name="AutoShape 3"/>
          <p:cNvSpPr>
            <a:spLocks noChangeArrowheads="1"/>
          </p:cNvSpPr>
          <p:nvPr/>
        </p:nvSpPr>
        <p:spPr bwMode="auto">
          <a:xfrm>
            <a:off x="1065213" y="1484313"/>
            <a:ext cx="8578850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повышение открытости и эффективности деятельности администрации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Нижнеилимского района </a:t>
            </a:r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1136650" y="2708275"/>
            <a:ext cx="2484438" cy="151288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реализации муниципальной программы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57 500,5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8420" name="Text Box 5"/>
          <p:cNvSpPr txBox="1">
            <a:spLocks noChangeArrowheads="1"/>
          </p:cNvSpPr>
          <p:nvPr/>
        </p:nvSpPr>
        <p:spPr bwMode="auto">
          <a:xfrm>
            <a:off x="7329488" y="2708275"/>
            <a:ext cx="2576512" cy="151288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Внедрение современных информационных технологий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400">
                <a:solidFill>
                  <a:srgbClr val="FFFFFF"/>
                </a:solidFill>
              </a:rPr>
              <a:t>-</a:t>
            </a:r>
            <a:r>
              <a:rPr lang="ru-RU" sz="1400" b="1">
                <a:solidFill>
                  <a:srgbClr val="FFFFFF"/>
                </a:solidFill>
              </a:rPr>
              <a:t> реализация мероприятий осуществлялась без финансовых затрат</a:t>
            </a:r>
          </a:p>
        </p:txBody>
      </p:sp>
      <p:sp>
        <p:nvSpPr>
          <p:cNvPr id="188421" name="Text Box 6"/>
          <p:cNvSpPr txBox="1">
            <a:spLocks noChangeArrowheads="1"/>
          </p:cNvSpPr>
          <p:nvPr/>
        </p:nvSpPr>
        <p:spPr bwMode="auto">
          <a:xfrm>
            <a:off x="1065213" y="5157788"/>
            <a:ext cx="3513137" cy="12954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Повышение качества предоставления муниципальных услуг и исполнения муниципальных функций контроля </a:t>
            </a:r>
            <a:r>
              <a:rPr lang="ru-RU" sz="1400">
                <a:solidFill>
                  <a:srgbClr val="FFFFFF"/>
                </a:solidFill>
              </a:rPr>
              <a:t>-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400">
                <a:solidFill>
                  <a:srgbClr val="FFFFFF"/>
                </a:solidFill>
              </a:rPr>
              <a:t>-</a:t>
            </a:r>
            <a:r>
              <a:rPr lang="ru-RU" sz="1400" b="1">
                <a:solidFill>
                  <a:srgbClr val="FFFFFF"/>
                </a:solidFill>
              </a:rPr>
              <a:t> реализация мероприятий осуществлялась без финансовых затрат</a:t>
            </a:r>
          </a:p>
        </p:txBody>
      </p:sp>
      <p:sp>
        <p:nvSpPr>
          <p:cNvPr id="188422" name="Text Box 7"/>
          <p:cNvSpPr txBox="1">
            <a:spLocks noChangeArrowheads="1"/>
          </p:cNvSpPr>
          <p:nvPr/>
        </p:nvSpPr>
        <p:spPr bwMode="auto">
          <a:xfrm>
            <a:off x="6319838" y="5157788"/>
            <a:ext cx="3457575" cy="12954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1 728,0 тыс. рублей</a:t>
            </a:r>
          </a:p>
        </p:txBody>
      </p:sp>
      <p:sp>
        <p:nvSpPr>
          <p:cNvPr id="188423" name="AutoShape 8"/>
          <p:cNvSpPr>
            <a:spLocks noChangeArrowheads="1"/>
          </p:cNvSpPr>
          <p:nvPr/>
        </p:nvSpPr>
        <p:spPr bwMode="auto">
          <a:xfrm>
            <a:off x="3081338" y="3789363"/>
            <a:ext cx="4759325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884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0" y="2565400"/>
            <a:ext cx="32591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6" name="Text Box 11"/>
          <p:cNvSpPr txBox="1">
            <a:spLocks noChangeArrowheads="1"/>
          </p:cNvSpPr>
          <p:nvPr/>
        </p:nvSpPr>
        <p:spPr bwMode="auto">
          <a:xfrm>
            <a:off x="2649538" y="21336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59 228,5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88427" name="Text Box 12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88428" name="Text Box 13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«Управление муниципальной собственностью»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89442" name="AutoShape 3"/>
          <p:cNvSpPr>
            <a:spLocks noChangeArrowheads="1"/>
          </p:cNvSpPr>
          <p:nvPr/>
        </p:nvSpPr>
        <p:spPr bwMode="auto">
          <a:xfrm>
            <a:off x="992188" y="1341438"/>
            <a:ext cx="85788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повышение эффективности управления муниципальной собственностью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муниципального образования «Нижнеилимский район» </a:t>
            </a:r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2289175" y="5373688"/>
            <a:ext cx="2339975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реализации муниципальной программы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6 168,6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9444" name="Text Box 5"/>
          <p:cNvSpPr txBox="1">
            <a:spLocks noChangeArrowheads="1"/>
          </p:cNvSpPr>
          <p:nvPr/>
        </p:nvSpPr>
        <p:spPr bwMode="auto">
          <a:xfrm>
            <a:off x="6032500" y="2492375"/>
            <a:ext cx="2338388" cy="11160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Управление земельными ресурсами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154,3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9445" name="Text Box 9"/>
          <p:cNvSpPr txBox="1">
            <a:spLocks noChangeArrowheads="1"/>
          </p:cNvSpPr>
          <p:nvPr/>
        </p:nvSpPr>
        <p:spPr bwMode="auto">
          <a:xfrm>
            <a:off x="2360613" y="2492375"/>
            <a:ext cx="2339975" cy="11160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Управление имуществом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1 773,9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89446" name="Text Box 10"/>
          <p:cNvSpPr txBox="1">
            <a:spLocks noChangeArrowheads="1"/>
          </p:cNvSpPr>
          <p:nvPr/>
        </p:nvSpPr>
        <p:spPr bwMode="auto">
          <a:xfrm>
            <a:off x="6176963" y="5373688"/>
            <a:ext cx="2338387" cy="111601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8,0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89447" name="AutoShape 11"/>
          <p:cNvSpPr>
            <a:spLocks noChangeArrowheads="1"/>
          </p:cNvSpPr>
          <p:nvPr/>
        </p:nvSpPr>
        <p:spPr bwMode="auto">
          <a:xfrm>
            <a:off x="4232275" y="3500438"/>
            <a:ext cx="2339975" cy="1943100"/>
          </a:xfrm>
          <a:prstGeom prst="upDownArrowCallout">
            <a:avLst>
              <a:gd name="adj1" fmla="val 30106"/>
              <a:gd name="adj2" fmla="val 30106"/>
              <a:gd name="adj3" fmla="val 12500"/>
              <a:gd name="adj4" fmla="val 50000"/>
            </a:avLst>
          </a:prstGeom>
          <a:solidFill>
            <a:srgbClr val="155579"/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894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3716338"/>
            <a:ext cx="21828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3716338"/>
            <a:ext cx="22606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51" name="Text Box 12"/>
          <p:cNvSpPr txBox="1">
            <a:spLocks noChangeArrowheads="1"/>
          </p:cNvSpPr>
          <p:nvPr/>
        </p:nvSpPr>
        <p:spPr bwMode="auto">
          <a:xfrm>
            <a:off x="2289175" y="2060575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8 104,8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89452" name="Text Box 13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189453" name="Text Box 14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Прямоуг. 4"/>
          <p:cNvSpPr>
            <a:spLocks noChangeArrowheads="1"/>
          </p:cNvSpPr>
          <p:nvPr/>
        </p:nvSpPr>
        <p:spPr bwMode="auto">
          <a:xfrm>
            <a:off x="849313" y="0"/>
            <a:ext cx="85804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«Безопасность Нижнеилимского муниципального района»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90466" name="AutoShape 3"/>
          <p:cNvSpPr>
            <a:spLocks noChangeArrowheads="1"/>
          </p:cNvSpPr>
          <p:nvPr/>
        </p:nvSpPr>
        <p:spPr bwMode="auto">
          <a:xfrm>
            <a:off x="1065213" y="1196975"/>
            <a:ext cx="85788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>
                <a:solidFill>
                  <a:srgbClr val="FFFFFF"/>
                </a:solidFill>
              </a:rPr>
              <a:t>Цель: обеспечение надежной защиты населения и территории района от чрезвычайных </a:t>
            </a:r>
          </a:p>
          <a:p>
            <a:pPr algn="ctr" eaLnBrk="0" hangingPunct="0"/>
            <a:r>
              <a:rPr lang="ru-RU" sz="1500" b="1">
                <a:solidFill>
                  <a:srgbClr val="FFFFFF"/>
                </a:solidFill>
              </a:rPr>
              <a:t>ситуаций природного и техногенного характера, осуществление мероприятий </a:t>
            </a:r>
          </a:p>
          <a:p>
            <a:pPr algn="ctr" eaLnBrk="0" hangingPunct="0"/>
            <a:r>
              <a:rPr lang="ru-RU" sz="1500" b="1">
                <a:solidFill>
                  <a:srgbClr val="FFFFFF"/>
                </a:solidFill>
              </a:rPr>
              <a:t>гражданской обороны, обеспечение пожарной безопасности, улучшение состояния </a:t>
            </a:r>
          </a:p>
          <a:p>
            <a:pPr algn="ctr" eaLnBrk="0" hangingPunct="0"/>
            <a:r>
              <a:rPr lang="ru-RU" sz="1500" b="1">
                <a:solidFill>
                  <a:srgbClr val="FFFFFF"/>
                </a:solidFill>
              </a:rPr>
              <a:t>общественного порядка, сохранение и восстановление природной среды, обеспечивающей </a:t>
            </a:r>
          </a:p>
          <a:p>
            <a:pPr algn="ctr" eaLnBrk="0" hangingPunct="0"/>
            <a:r>
              <a:rPr lang="ru-RU" sz="1500" b="1">
                <a:solidFill>
                  <a:srgbClr val="FFFFFF"/>
                </a:solidFill>
              </a:rPr>
              <a:t>экологическую безопасность населения  </a:t>
            </a:r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3513138" y="2781300"/>
            <a:ext cx="4032250" cy="100965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Совершенствование системы профилактики правонарушений и усиление борьбы с преступностью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49,6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0468" name="Text Box 5"/>
          <p:cNvSpPr txBox="1">
            <a:spLocks noChangeArrowheads="1"/>
          </p:cNvSpPr>
          <p:nvPr/>
        </p:nvSpPr>
        <p:spPr bwMode="auto">
          <a:xfrm>
            <a:off x="7832725" y="3141663"/>
            <a:ext cx="1944688" cy="10080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пожарной безопасности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11 227,5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0469" name="Text Box 6"/>
          <p:cNvSpPr txBox="1">
            <a:spLocks noChangeArrowheads="1"/>
          </p:cNvSpPr>
          <p:nvPr/>
        </p:nvSpPr>
        <p:spPr bwMode="auto">
          <a:xfrm>
            <a:off x="1136650" y="3141663"/>
            <a:ext cx="1866900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Предупреждение и ликвидация последствий ЧС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150,0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0470" name="Text Box 7"/>
          <p:cNvSpPr txBox="1">
            <a:spLocks noChangeArrowheads="1"/>
          </p:cNvSpPr>
          <p:nvPr/>
        </p:nvSpPr>
        <p:spPr bwMode="auto">
          <a:xfrm>
            <a:off x="1352550" y="5013325"/>
            <a:ext cx="2520950" cy="122396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6,3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0471" name="AutoShape 8"/>
          <p:cNvSpPr>
            <a:spLocks noChangeArrowheads="1"/>
          </p:cNvSpPr>
          <p:nvPr/>
        </p:nvSpPr>
        <p:spPr bwMode="auto">
          <a:xfrm>
            <a:off x="3081338" y="3860800"/>
            <a:ext cx="4759325" cy="1619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0472" name="Text Box 9"/>
          <p:cNvSpPr txBox="1">
            <a:spLocks noChangeArrowheads="1"/>
          </p:cNvSpPr>
          <p:nvPr/>
        </p:nvSpPr>
        <p:spPr bwMode="auto">
          <a:xfrm>
            <a:off x="7040563" y="5013325"/>
            <a:ext cx="2578100" cy="1152525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Охрана окружающей среды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400">
                <a:solidFill>
                  <a:srgbClr val="FFFFFF"/>
                </a:solidFill>
              </a:rPr>
              <a:t>-</a:t>
            </a:r>
            <a:r>
              <a:rPr lang="ru-RU" sz="1400" b="1">
                <a:solidFill>
                  <a:srgbClr val="FFFFFF"/>
                </a:solidFill>
              </a:rPr>
              <a:t> реализация мероприятий осуществлялась без финансовых затрат</a:t>
            </a:r>
          </a:p>
        </p:txBody>
      </p:sp>
      <p:pic>
        <p:nvPicPr>
          <p:cNvPr id="19047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200" y="5084763"/>
            <a:ext cx="19605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Text Box 12"/>
          <p:cNvSpPr txBox="1">
            <a:spLocks noChangeArrowheads="1"/>
          </p:cNvSpPr>
          <p:nvPr/>
        </p:nvSpPr>
        <p:spPr bwMode="auto">
          <a:xfrm>
            <a:off x="2720975" y="2349500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11 433,4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0476" name="Text Box 13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90477" name="Text Box 14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36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«Устойчивое развитие экономики»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91490" name="AutoShape 3"/>
          <p:cNvSpPr>
            <a:spLocks noChangeArrowheads="1"/>
          </p:cNvSpPr>
          <p:nvPr/>
        </p:nvSpPr>
        <p:spPr bwMode="auto">
          <a:xfrm>
            <a:off x="1136650" y="1196975"/>
            <a:ext cx="857885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обеспечение устойчивого экономического развития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муниципального района </a:t>
            </a:r>
          </a:p>
        </p:txBody>
      </p:sp>
      <p:sp>
        <p:nvSpPr>
          <p:cNvPr id="191491" name="AutoShape 5"/>
          <p:cNvSpPr>
            <a:spLocks noChangeArrowheads="1"/>
          </p:cNvSpPr>
          <p:nvPr/>
        </p:nvSpPr>
        <p:spPr bwMode="auto">
          <a:xfrm>
            <a:off x="4016375" y="2565400"/>
            <a:ext cx="2808288" cy="1655763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Подпрограмма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1492" name="Text Box 6"/>
          <p:cNvSpPr txBox="1">
            <a:spLocks noChangeArrowheads="1"/>
          </p:cNvSpPr>
          <p:nvPr/>
        </p:nvSpPr>
        <p:spPr bwMode="auto">
          <a:xfrm>
            <a:off x="3800475" y="4941888"/>
            <a:ext cx="3198813" cy="15113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Поддержка и развитие малого и среднего предпринимательства в Нижнеилимском муниципальном районе </a:t>
            </a:r>
          </a:p>
          <a:p>
            <a:pPr algn="ctr" eaLnBrk="0" hangingPunct="0"/>
            <a:endParaRPr lang="ru-RU" sz="14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55,0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3068638"/>
            <a:ext cx="2736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2997200"/>
            <a:ext cx="2673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Text Box 9"/>
          <p:cNvSpPr txBox="1">
            <a:spLocks noChangeArrowheads="1"/>
          </p:cNvSpPr>
          <p:nvPr/>
        </p:nvSpPr>
        <p:spPr bwMode="auto">
          <a:xfrm>
            <a:off x="2505075" y="2060575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55,0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1497" name="Text Box 10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191498" name="Text Box 11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Прямоуг. 4"/>
          <p:cNvSpPr>
            <a:spLocks noChangeArrowheads="1"/>
          </p:cNvSpPr>
          <p:nvPr/>
        </p:nvSpPr>
        <p:spPr bwMode="auto">
          <a:xfrm>
            <a:off x="920750" y="0"/>
            <a:ext cx="88566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3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300" b="1">
                <a:solidFill>
                  <a:srgbClr val="FFFFFF"/>
                </a:solidFill>
              </a:rPr>
              <a:t>«Развитие автомобильных дорог общего пользования </a:t>
            </a:r>
          </a:p>
          <a:p>
            <a:pPr algn="ctr" eaLnBrk="0" hangingPunct="0"/>
            <a:r>
              <a:rPr lang="ru-RU" sz="2300" b="1">
                <a:solidFill>
                  <a:srgbClr val="FFFFFF"/>
                </a:solidFill>
              </a:rPr>
              <a:t>местного значения вне границ населенных пунктов, в границах Нижнеилимского муниципального района» в 2015 году</a:t>
            </a:r>
          </a:p>
        </p:txBody>
      </p:sp>
      <p:sp>
        <p:nvSpPr>
          <p:cNvPr id="192514" name="AutoShape 3"/>
          <p:cNvSpPr>
            <a:spLocks noChangeArrowheads="1"/>
          </p:cNvSpPr>
          <p:nvPr/>
        </p:nvSpPr>
        <p:spPr bwMode="auto">
          <a:xfrm>
            <a:off x="1208088" y="1557338"/>
            <a:ext cx="85788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Цель: сохранение и развитие автомобильных дорог общего пользования местного значения вне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границ населенных пунктов, в границах Нижнеилимского муниципального района,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обеспечивающих социально-экономические потребности населения района и хозяйствующих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субъектов; сокращение влияния весомых факторов, вызывающих аварийность, связанную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 автомобильным транспортом </a:t>
            </a:r>
          </a:p>
        </p:txBody>
      </p:sp>
      <p:sp>
        <p:nvSpPr>
          <p:cNvPr id="192515" name="Text Box 7"/>
          <p:cNvSpPr txBox="1">
            <a:spLocks noChangeArrowheads="1"/>
          </p:cNvSpPr>
          <p:nvPr/>
        </p:nvSpPr>
        <p:spPr bwMode="auto">
          <a:xfrm>
            <a:off x="3584575" y="5229225"/>
            <a:ext cx="6162675" cy="96996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Содержание и ремонт автомобильных дорог общего пользования местного значения вне границ населенных пунктов в границах Нижнеилимского район </a:t>
            </a:r>
          </a:p>
          <a:p>
            <a:pPr algn="ctr" eaLnBrk="0" hangingPunct="0"/>
            <a:endParaRPr lang="ru-RU" sz="8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3 893,9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2516" name="AutoShape 10"/>
          <p:cNvSpPr>
            <a:spLocks noChangeArrowheads="1"/>
          </p:cNvSpPr>
          <p:nvPr/>
        </p:nvSpPr>
        <p:spPr bwMode="auto">
          <a:xfrm>
            <a:off x="4160838" y="3429000"/>
            <a:ext cx="2808287" cy="1655763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Подпрограмма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9251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975" y="3213100"/>
            <a:ext cx="2339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3141663"/>
            <a:ext cx="2397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0" name="Text Box 9"/>
          <p:cNvSpPr txBox="1">
            <a:spLocks noChangeArrowheads="1"/>
          </p:cNvSpPr>
          <p:nvPr/>
        </p:nvSpPr>
        <p:spPr bwMode="auto">
          <a:xfrm>
            <a:off x="2720975" y="2636838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3 893,9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2521" name="Text Box 10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92522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38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«Поддержка сельскохозяйственного производства»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93538" name="AutoShape 3"/>
          <p:cNvSpPr>
            <a:spLocks noChangeArrowheads="1"/>
          </p:cNvSpPr>
          <p:nvPr/>
        </p:nvSpPr>
        <p:spPr bwMode="auto">
          <a:xfrm>
            <a:off x="1065213" y="1341438"/>
            <a:ext cx="8578850" cy="725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создание условий для устойчивого развития сельскохозяйственного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производства на территории муниципального района </a:t>
            </a:r>
          </a:p>
        </p:txBody>
      </p:sp>
      <p:sp>
        <p:nvSpPr>
          <p:cNvPr id="193539" name="AutoShape 4"/>
          <p:cNvSpPr>
            <a:spLocks noChangeArrowheads="1"/>
          </p:cNvSpPr>
          <p:nvPr/>
        </p:nvSpPr>
        <p:spPr bwMode="auto">
          <a:xfrm>
            <a:off x="4160838" y="2636838"/>
            <a:ext cx="2808287" cy="1655762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Подпрограмма 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3540" name="Text Box 5"/>
          <p:cNvSpPr txBox="1">
            <a:spLocks noChangeArrowheads="1"/>
          </p:cNvSpPr>
          <p:nvPr/>
        </p:nvSpPr>
        <p:spPr bwMode="auto">
          <a:xfrm>
            <a:off x="3944938" y="4581525"/>
            <a:ext cx="3198812" cy="165576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Поддержка сельскохозяйственного производства на территории МО «Нижнеилимский район»</a:t>
            </a:r>
          </a:p>
          <a:p>
            <a:pPr algn="ctr" eaLnBrk="0" hangingPunct="0"/>
            <a:endParaRPr lang="ru-RU" sz="14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47,0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pic>
        <p:nvPicPr>
          <p:cNvPr id="1935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975" y="3429000"/>
            <a:ext cx="25146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3500438"/>
            <a:ext cx="23383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Text Box 9"/>
          <p:cNvSpPr txBox="1">
            <a:spLocks noChangeArrowheads="1"/>
          </p:cNvSpPr>
          <p:nvPr/>
        </p:nvSpPr>
        <p:spPr bwMode="auto">
          <a:xfrm>
            <a:off x="2576513" y="21336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47,0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3545" name="Text Box 10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93546" name="Text Box 11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911225" y="908050"/>
          <a:ext cx="8994775" cy="5949950"/>
        </p:xfrm>
        <a:graphic>
          <a:graphicData uri="http://schemas.openxmlformats.org/presentationml/2006/ole">
            <p:oleObj spid="_x0000_s1026" name="Диаграмма" r:id="rId5" imgW="7381923" imgH="4829220" progId="MSGraph.Chart.8">
              <p:embed followColorScheme="full"/>
            </p:oleObj>
          </a:graphicData>
        </a:graphic>
      </p:graphicFrame>
      <p:sp>
        <p:nvSpPr>
          <p:cNvPr id="1028" name="Прямоуг. 2"/>
          <p:cNvSpPr>
            <a:spLocks noChangeArrowheads="1"/>
          </p:cNvSpPr>
          <p:nvPr/>
        </p:nvSpPr>
        <p:spPr bwMode="auto">
          <a:xfrm>
            <a:off x="819150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1. ДОХОДЫ БЮДЖЕТА РАЙОНА: </a:t>
            </a:r>
            <a:br>
              <a:rPr lang="ru-RU" sz="2500" b="1">
                <a:solidFill>
                  <a:srgbClr val="FFFFFF"/>
                </a:solidFill>
              </a:rPr>
            </a:br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5457825" y="4437063"/>
            <a:ext cx="1012825" cy="28733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43525" y="2133600"/>
            <a:ext cx="1014413" cy="288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240338" y="472440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+19 674,2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186363" y="242093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-522,7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264150" y="18446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100%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40338" y="41497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105%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286750" y="8366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038" name="Line 15"/>
          <p:cNvSpPr>
            <a:spLocks noChangeShapeType="1"/>
          </p:cNvSpPr>
          <p:nvPr/>
        </p:nvSpPr>
        <p:spPr bwMode="auto">
          <a:xfrm flipV="1">
            <a:off x="5240338" y="5734050"/>
            <a:ext cx="1012825" cy="2873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16"/>
          <p:cNvSpPr txBox="1">
            <a:spLocks noChangeArrowheads="1"/>
          </p:cNvSpPr>
          <p:nvPr/>
        </p:nvSpPr>
        <p:spPr bwMode="auto">
          <a:xfrm>
            <a:off x="5168900" y="5949950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+19 151,5</a:t>
            </a:r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5097463" y="54451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101%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Прямоуг. 4"/>
          <p:cNvSpPr>
            <a:spLocks noChangeArrowheads="1"/>
          </p:cNvSpPr>
          <p:nvPr/>
        </p:nvSpPr>
        <p:spPr bwMode="auto">
          <a:xfrm>
            <a:off x="1208088" y="0"/>
            <a:ext cx="8580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500" b="1">
                <a:solidFill>
                  <a:srgbClr val="FFFFFF"/>
                </a:solidFill>
              </a:rPr>
              <a:t>«Развитие образования в Нижнеилимском муниципальном районе» в 2015 году</a:t>
            </a:r>
          </a:p>
        </p:txBody>
      </p:sp>
      <p:sp>
        <p:nvSpPr>
          <p:cNvPr id="194562" name="AutoShape 3"/>
          <p:cNvSpPr>
            <a:spLocks noChangeArrowheads="1"/>
          </p:cNvSpPr>
          <p:nvPr/>
        </p:nvSpPr>
        <p:spPr bwMode="auto">
          <a:xfrm>
            <a:off x="1136650" y="1268413"/>
            <a:ext cx="8578850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повышение доступности качественного образования, обеспечение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его соответствия потребностям социально-экономического развития </a:t>
            </a:r>
          </a:p>
        </p:txBody>
      </p:sp>
      <p:sp>
        <p:nvSpPr>
          <p:cNvPr id="194563" name="Text Box 4"/>
          <p:cNvSpPr txBox="1">
            <a:spLocks noChangeArrowheads="1"/>
          </p:cNvSpPr>
          <p:nvPr/>
        </p:nvSpPr>
        <p:spPr bwMode="auto">
          <a:xfrm>
            <a:off x="4160838" y="2349500"/>
            <a:ext cx="2809875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Повышение эффективности системы дошкольного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43 349,0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64" name="Text Box 5"/>
          <p:cNvSpPr txBox="1">
            <a:spLocks noChangeArrowheads="1"/>
          </p:cNvSpPr>
          <p:nvPr/>
        </p:nvSpPr>
        <p:spPr bwMode="auto">
          <a:xfrm>
            <a:off x="1136650" y="2349500"/>
            <a:ext cx="2027238" cy="127158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Повышение эффективности системы общего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61 564,3</a:t>
            </a:r>
            <a:r>
              <a:rPr lang="ru-RU" sz="1400" b="1">
                <a:solidFill>
                  <a:srgbClr val="FFFFFF"/>
                </a:solidFill>
              </a:rPr>
              <a:t> тыс. рублей </a:t>
            </a:r>
          </a:p>
        </p:txBody>
      </p:sp>
      <p:sp>
        <p:nvSpPr>
          <p:cNvPr id="194565" name="Text Box 6"/>
          <p:cNvSpPr txBox="1">
            <a:spLocks noChangeArrowheads="1"/>
          </p:cNvSpPr>
          <p:nvPr/>
        </p:nvSpPr>
        <p:spPr bwMode="auto">
          <a:xfrm>
            <a:off x="1136650" y="3716338"/>
            <a:ext cx="2027238" cy="13255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системы дополнительного образования детей в сфере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44 179,9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66" name="Text Box 7"/>
          <p:cNvSpPr txBox="1">
            <a:spLocks noChangeArrowheads="1"/>
          </p:cNvSpPr>
          <p:nvPr/>
        </p:nvSpPr>
        <p:spPr bwMode="auto">
          <a:xfrm>
            <a:off x="7905750" y="2325688"/>
            <a:ext cx="1870075" cy="13255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безопасности системы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4 909,1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67" name="Text Box 8"/>
          <p:cNvSpPr txBox="1">
            <a:spLocks noChangeArrowheads="1"/>
          </p:cNvSpPr>
          <p:nvPr/>
        </p:nvSpPr>
        <p:spPr bwMode="auto">
          <a:xfrm>
            <a:off x="7905750" y="3716338"/>
            <a:ext cx="1870075" cy="111283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системы отдыха и оздоровления детей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1 486,0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68" name="Text Box 9"/>
          <p:cNvSpPr txBox="1">
            <a:spLocks noChangeArrowheads="1"/>
          </p:cNvSpPr>
          <p:nvPr/>
        </p:nvSpPr>
        <p:spPr bwMode="auto">
          <a:xfrm>
            <a:off x="1136650" y="5157788"/>
            <a:ext cx="2419350" cy="14398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реализации муниципальной программы и прочие мероприятия в сфере образования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48 372,4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69" name="Text Box 10"/>
          <p:cNvSpPr txBox="1">
            <a:spLocks noChangeArrowheads="1"/>
          </p:cNvSpPr>
          <p:nvPr/>
        </p:nvSpPr>
        <p:spPr bwMode="auto">
          <a:xfrm>
            <a:off x="7400925" y="4941888"/>
            <a:ext cx="2422525" cy="1514475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 в сфере образования 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43 271,3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4570" name="AutoShape 11"/>
          <p:cNvSpPr>
            <a:spLocks noChangeArrowheads="1"/>
          </p:cNvSpPr>
          <p:nvPr/>
        </p:nvSpPr>
        <p:spPr bwMode="auto">
          <a:xfrm>
            <a:off x="3152775" y="3429000"/>
            <a:ext cx="4759325" cy="180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9457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5516563"/>
            <a:ext cx="36655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2" name="Text Box 13"/>
          <p:cNvSpPr txBox="1">
            <a:spLocks noChangeArrowheads="1"/>
          </p:cNvSpPr>
          <p:nvPr/>
        </p:nvSpPr>
        <p:spPr bwMode="auto">
          <a:xfrm>
            <a:off x="2505075" y="1844675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247 132,0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4573" name="Text Box 14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sp>
        <p:nvSpPr>
          <p:cNvPr id="194574" name="Text Box 1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40</a:t>
            </a:r>
          </a:p>
        </p:txBody>
      </p:sp>
      <p:pic>
        <p:nvPicPr>
          <p:cNvPr id="19457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Прямоуг. 4"/>
          <p:cNvSpPr>
            <a:spLocks noChangeArrowheads="1"/>
          </p:cNvSpPr>
          <p:nvPr/>
        </p:nvSpPr>
        <p:spPr bwMode="auto">
          <a:xfrm>
            <a:off x="1208088" y="0"/>
            <a:ext cx="85804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500" b="1">
                <a:solidFill>
                  <a:srgbClr val="FFFFFF"/>
                </a:solidFill>
              </a:rPr>
              <a:t>«Развитие культуры и искусства в Нижнеилимском муниципальном районе» в 2015 году</a:t>
            </a:r>
          </a:p>
        </p:txBody>
      </p:sp>
      <p:sp>
        <p:nvSpPr>
          <p:cNvPr id="195586" name="AutoShape 3"/>
          <p:cNvSpPr>
            <a:spLocks noChangeArrowheads="1"/>
          </p:cNvSpPr>
          <p:nvPr/>
        </p:nvSpPr>
        <p:spPr bwMode="auto">
          <a:xfrm>
            <a:off x="1065213" y="1341438"/>
            <a:ext cx="8578850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сохранение и развитие культурного потенциала и наследия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Нижнеилимского района </a:t>
            </a:r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6969125" y="2420938"/>
            <a:ext cx="2809875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Дополнительное образование детей  в сфере культуры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33 445,7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5588" name="Text Box 5"/>
          <p:cNvSpPr txBox="1">
            <a:spLocks noChangeArrowheads="1"/>
          </p:cNvSpPr>
          <p:nvPr/>
        </p:nvSpPr>
        <p:spPr bwMode="auto">
          <a:xfrm>
            <a:off x="1136650" y="2420938"/>
            <a:ext cx="2811463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Организация культурно-досуговой  деятельности и народного творчества</a:t>
            </a:r>
            <a:r>
              <a:rPr lang="ru-RU" b="1">
                <a:solidFill>
                  <a:srgbClr val="FFFFFF"/>
                </a:solidFill>
              </a:rPr>
              <a:t> </a:t>
            </a:r>
            <a:endParaRPr lang="ru-RU" sz="1400" b="1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11 911,6</a:t>
            </a:r>
            <a:r>
              <a:rPr lang="ru-RU" sz="1400" b="1">
                <a:solidFill>
                  <a:srgbClr val="FFFFFF"/>
                </a:solidFill>
              </a:rPr>
              <a:t> тыс. рублей </a:t>
            </a:r>
          </a:p>
        </p:txBody>
      </p:sp>
      <p:sp>
        <p:nvSpPr>
          <p:cNvPr id="195589" name="Text Box 6"/>
          <p:cNvSpPr txBox="1">
            <a:spLocks noChangeArrowheads="1"/>
          </p:cNvSpPr>
          <p:nvPr/>
        </p:nvSpPr>
        <p:spPr bwMode="auto">
          <a:xfrm>
            <a:off x="1136650" y="3644900"/>
            <a:ext cx="1870075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Музейное дело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7 775,7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5590" name="Text Box 7"/>
          <p:cNvSpPr txBox="1">
            <a:spLocks noChangeArrowheads="1"/>
          </p:cNvSpPr>
          <p:nvPr/>
        </p:nvSpPr>
        <p:spPr bwMode="auto">
          <a:xfrm>
            <a:off x="7832725" y="3716338"/>
            <a:ext cx="1944688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Развитие библиотечного дела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13 086,2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5591" name="Text Box 9"/>
          <p:cNvSpPr txBox="1">
            <a:spLocks noChangeArrowheads="1"/>
          </p:cNvSpPr>
          <p:nvPr/>
        </p:nvSpPr>
        <p:spPr bwMode="auto">
          <a:xfrm>
            <a:off x="1639888" y="5300663"/>
            <a:ext cx="2965450" cy="12239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реализации муниципальной программы и прочие мероприятия в области культуры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13 654,8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5592" name="Text Box 10"/>
          <p:cNvSpPr txBox="1">
            <a:spLocks noChangeArrowheads="1"/>
          </p:cNvSpPr>
          <p:nvPr/>
        </p:nvSpPr>
        <p:spPr bwMode="auto">
          <a:xfrm>
            <a:off x="6176963" y="5300663"/>
            <a:ext cx="2963862" cy="12239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 в области культуры 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554,3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5593" name="AutoShape 11"/>
          <p:cNvSpPr>
            <a:spLocks noChangeArrowheads="1"/>
          </p:cNvSpPr>
          <p:nvPr/>
        </p:nvSpPr>
        <p:spPr bwMode="auto">
          <a:xfrm>
            <a:off x="3008313" y="4005263"/>
            <a:ext cx="4751387" cy="1655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9559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492375"/>
            <a:ext cx="26241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5" name="Text Box 12"/>
          <p:cNvSpPr txBox="1">
            <a:spLocks noChangeArrowheads="1"/>
          </p:cNvSpPr>
          <p:nvPr/>
        </p:nvSpPr>
        <p:spPr bwMode="auto">
          <a:xfrm>
            <a:off x="2505075" y="1916113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80 428,3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5596" name="Text Box 1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sp>
        <p:nvSpPr>
          <p:cNvPr id="195597" name="Text Box 14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41</a:t>
            </a:r>
          </a:p>
        </p:txBody>
      </p:sp>
      <p:pic>
        <p:nvPicPr>
          <p:cNvPr id="19559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Прямоуг. 4"/>
          <p:cNvSpPr>
            <a:spLocks noChangeArrowheads="1"/>
          </p:cNvSpPr>
          <p:nvPr/>
        </p:nvSpPr>
        <p:spPr bwMode="auto">
          <a:xfrm>
            <a:off x="849313" y="0"/>
            <a:ext cx="85804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«Молодежная политика, физическая культура и спорт в Нижнеилимском муниципальном районе» в 2015 году</a:t>
            </a:r>
          </a:p>
        </p:txBody>
      </p:sp>
      <p:sp>
        <p:nvSpPr>
          <p:cNvPr id="196610" name="AutoShape 3"/>
          <p:cNvSpPr>
            <a:spLocks noChangeArrowheads="1"/>
          </p:cNvSpPr>
          <p:nvPr/>
        </p:nvSpPr>
        <p:spPr bwMode="auto">
          <a:xfrm>
            <a:off x="1208088" y="1341438"/>
            <a:ext cx="85788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создание условий для личностного развития молодежи, ее успешной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социализации и эффективной самореализации; для занятий физической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культурой и массовым спортом жителей района</a:t>
            </a:r>
            <a:r>
              <a:rPr lang="ru-RU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6611" name="Text Box 6"/>
          <p:cNvSpPr txBox="1">
            <a:spLocks noChangeArrowheads="1"/>
          </p:cNvSpPr>
          <p:nvPr/>
        </p:nvSpPr>
        <p:spPr bwMode="auto">
          <a:xfrm>
            <a:off x="1352550" y="2781300"/>
            <a:ext cx="2341563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Молодежная политика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46,5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6612" name="Text Box 7"/>
          <p:cNvSpPr txBox="1">
            <a:spLocks noChangeArrowheads="1"/>
          </p:cNvSpPr>
          <p:nvPr/>
        </p:nvSpPr>
        <p:spPr bwMode="auto">
          <a:xfrm>
            <a:off x="7400925" y="2781300"/>
            <a:ext cx="2339975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Физическая культура и спорт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219,6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6613" name="Text Box 8"/>
          <p:cNvSpPr txBox="1">
            <a:spLocks noChangeArrowheads="1"/>
          </p:cNvSpPr>
          <p:nvPr/>
        </p:nvSpPr>
        <p:spPr bwMode="auto">
          <a:xfrm>
            <a:off x="1136650" y="5013325"/>
            <a:ext cx="2884488" cy="1584325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Профилактика злоупотребления наркотическими средствами и психотропными веществами среди детей и молодежи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63,0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6614" name="Text Box 9"/>
          <p:cNvSpPr txBox="1">
            <a:spLocks noChangeArrowheads="1"/>
          </p:cNvSpPr>
          <p:nvPr/>
        </p:nvSpPr>
        <p:spPr bwMode="auto">
          <a:xfrm>
            <a:off x="6897688" y="5013325"/>
            <a:ext cx="2884487" cy="158273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сбалансированности и устойчивости бюджета в области культуры -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расходы не осуществлялись</a:t>
            </a:r>
          </a:p>
        </p:txBody>
      </p:sp>
      <p:sp>
        <p:nvSpPr>
          <p:cNvPr id="196615" name="AutoShape 10"/>
          <p:cNvSpPr>
            <a:spLocks noChangeArrowheads="1"/>
          </p:cNvSpPr>
          <p:nvPr/>
        </p:nvSpPr>
        <p:spPr bwMode="auto">
          <a:xfrm>
            <a:off x="3008313" y="3789363"/>
            <a:ext cx="4759325" cy="1619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1966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5445125"/>
            <a:ext cx="2341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2565400"/>
            <a:ext cx="21669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8" name="Text Box 11"/>
          <p:cNvSpPr txBox="1">
            <a:spLocks noChangeArrowheads="1"/>
          </p:cNvSpPr>
          <p:nvPr/>
        </p:nvSpPr>
        <p:spPr bwMode="auto">
          <a:xfrm>
            <a:off x="2576513" y="21336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329,1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6619" name="Text Box 12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96620" name="Text Box 13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pic>
        <p:nvPicPr>
          <p:cNvPr id="19662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Прямоуг. 4"/>
          <p:cNvSpPr>
            <a:spLocks noChangeArrowheads="1"/>
          </p:cNvSpPr>
          <p:nvPr/>
        </p:nvSpPr>
        <p:spPr bwMode="auto">
          <a:xfrm>
            <a:off x="849313" y="0"/>
            <a:ext cx="85804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«Реализация полномочий в области социальной политики» в 2015 году</a:t>
            </a:r>
          </a:p>
        </p:txBody>
      </p:sp>
      <p:sp>
        <p:nvSpPr>
          <p:cNvPr id="197634" name="AutoShape 3"/>
          <p:cNvSpPr>
            <a:spLocks noChangeArrowheads="1"/>
          </p:cNvSpPr>
          <p:nvPr/>
        </p:nvSpPr>
        <p:spPr bwMode="auto">
          <a:xfrm>
            <a:off x="1136650" y="1341438"/>
            <a:ext cx="85788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снижение социальной напряженности в районе, дополнительное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обеспечение к пенсиям муниципальных служащих, оказание поддержки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молодым семьям в улучшении жилищных условий </a:t>
            </a:r>
          </a:p>
        </p:txBody>
      </p:sp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4448175" y="5300663"/>
            <a:ext cx="2087563" cy="1235075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Муниципальная пенсия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5 885,3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7636" name="Text Box 5"/>
          <p:cNvSpPr txBox="1">
            <a:spLocks noChangeArrowheads="1"/>
          </p:cNvSpPr>
          <p:nvPr/>
        </p:nvSpPr>
        <p:spPr bwMode="auto">
          <a:xfrm>
            <a:off x="7905750" y="3860800"/>
            <a:ext cx="1871663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Социальное обеспечение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6 461,1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7637" name="Text Box 6"/>
          <p:cNvSpPr txBox="1">
            <a:spLocks noChangeArrowheads="1"/>
          </p:cNvSpPr>
          <p:nvPr/>
        </p:nvSpPr>
        <p:spPr bwMode="auto">
          <a:xfrm>
            <a:off x="1208088" y="5229225"/>
            <a:ext cx="2728912" cy="12954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Доступная среда для инвалидов и других маломобильных групп населения</a:t>
            </a:r>
            <a:r>
              <a:rPr lang="ru-RU" b="1">
                <a:solidFill>
                  <a:srgbClr val="FFFFFF"/>
                </a:solidFill>
              </a:rPr>
              <a:t> </a:t>
            </a:r>
            <a:endParaRPr lang="ru-RU" sz="1400" b="1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133,0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7638" name="Text Box 7"/>
          <p:cNvSpPr txBox="1">
            <a:spLocks noChangeArrowheads="1"/>
          </p:cNvSpPr>
          <p:nvPr/>
        </p:nvSpPr>
        <p:spPr bwMode="auto">
          <a:xfrm>
            <a:off x="7040563" y="5300663"/>
            <a:ext cx="2728912" cy="129698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Создание благоприятных условий в целях привлечения работников в медицинские организации</a:t>
            </a:r>
          </a:p>
          <a:p>
            <a:pPr algn="ctr" eaLnBrk="0" hangingPunct="0"/>
            <a:endParaRPr lang="ru-RU" sz="6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10,0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7639" name="AutoShape 8"/>
          <p:cNvSpPr>
            <a:spLocks noChangeArrowheads="1"/>
          </p:cNvSpPr>
          <p:nvPr/>
        </p:nvSpPr>
        <p:spPr bwMode="auto">
          <a:xfrm>
            <a:off x="3081338" y="3500438"/>
            <a:ext cx="4757737" cy="180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7640" name="Text Box 9"/>
          <p:cNvSpPr txBox="1">
            <a:spLocks noChangeArrowheads="1"/>
          </p:cNvSpPr>
          <p:nvPr/>
        </p:nvSpPr>
        <p:spPr bwMode="auto">
          <a:xfrm>
            <a:off x="1208088" y="3789363"/>
            <a:ext cx="1714500" cy="12700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Молодым семьям-доступное жилье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522,1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pic>
        <p:nvPicPr>
          <p:cNvPr id="1976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2636838"/>
            <a:ext cx="29511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2636838"/>
            <a:ext cx="259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3" name="Text Box 12"/>
          <p:cNvSpPr txBox="1">
            <a:spLocks noChangeArrowheads="1"/>
          </p:cNvSpPr>
          <p:nvPr/>
        </p:nvSpPr>
        <p:spPr bwMode="auto">
          <a:xfrm>
            <a:off x="2576513" y="21336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13 011,5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7644" name="Text Box 13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197645" name="Text Box 14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pic>
        <p:nvPicPr>
          <p:cNvPr id="19764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Прямоуг. 4"/>
          <p:cNvSpPr>
            <a:spLocks noChangeArrowheads="1"/>
          </p:cNvSpPr>
          <p:nvPr/>
        </p:nvSpPr>
        <p:spPr bwMode="auto">
          <a:xfrm>
            <a:off x="1209675" y="115888"/>
            <a:ext cx="8580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«Энергосбережение и повышение энергетической эффективности учреждений бюджетной сферы Нижнеилимского муниципального района» в 2015 году</a:t>
            </a:r>
          </a:p>
        </p:txBody>
      </p:sp>
      <p:sp>
        <p:nvSpPr>
          <p:cNvPr id="198658" name="AutoShape 3"/>
          <p:cNvSpPr>
            <a:spLocks noChangeArrowheads="1"/>
          </p:cNvSpPr>
          <p:nvPr/>
        </p:nvSpPr>
        <p:spPr bwMode="auto">
          <a:xfrm>
            <a:off x="1208088" y="1700213"/>
            <a:ext cx="85788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повышение эффективности использования энергетических ресурсов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в учреждениях, находящихся в муниципальной собственности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Нижнеилимского муниципального района </a:t>
            </a:r>
          </a:p>
        </p:txBody>
      </p:sp>
      <p:sp>
        <p:nvSpPr>
          <p:cNvPr id="198659" name="AutoShape 5"/>
          <p:cNvSpPr>
            <a:spLocks noChangeArrowheads="1"/>
          </p:cNvSpPr>
          <p:nvPr/>
        </p:nvSpPr>
        <p:spPr bwMode="auto">
          <a:xfrm>
            <a:off x="3944938" y="3068638"/>
            <a:ext cx="2808287" cy="1368425"/>
          </a:xfrm>
          <a:prstGeom prst="downArrowCallout">
            <a:avLst>
              <a:gd name="adj1" fmla="val 51305"/>
              <a:gd name="adj2" fmla="val 51305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8660" name="Text Box 6"/>
          <p:cNvSpPr txBox="1">
            <a:spLocks noChangeArrowheads="1"/>
          </p:cNvSpPr>
          <p:nvPr/>
        </p:nvSpPr>
        <p:spPr bwMode="auto">
          <a:xfrm>
            <a:off x="3860800" y="4581525"/>
            <a:ext cx="3198813" cy="19431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Энергосбережение и повышение энергетической эффективности жилищного фонда, находящегося в муниципальной собственности Нижнеилимского муниципального района </a:t>
            </a:r>
          </a:p>
          <a:p>
            <a:pPr algn="ctr" eaLnBrk="0" hangingPunct="0"/>
            <a:endParaRPr lang="ru-RU" sz="1400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2,6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8661" name="Text Box 8"/>
          <p:cNvSpPr txBox="1">
            <a:spLocks noChangeArrowheads="1"/>
          </p:cNvSpPr>
          <p:nvPr/>
        </p:nvSpPr>
        <p:spPr bwMode="auto">
          <a:xfrm>
            <a:off x="1130300" y="4581525"/>
            <a:ext cx="2576513" cy="19431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Энергосбережение и повышение энергетической эффективности учреждений образования </a:t>
            </a:r>
          </a:p>
          <a:p>
            <a:pPr algn="ctr" eaLnBrk="0" hangingPunct="0"/>
            <a:endParaRPr lang="ru-RU" sz="1400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303,8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98662" name="Text Box 9"/>
          <p:cNvSpPr txBox="1">
            <a:spLocks noChangeArrowheads="1"/>
          </p:cNvSpPr>
          <p:nvPr/>
        </p:nvSpPr>
        <p:spPr bwMode="auto">
          <a:xfrm>
            <a:off x="7215188" y="4581525"/>
            <a:ext cx="2574925" cy="19431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Энергосбережение и повышение энергетической эффективности учреждений культуры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31,1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pic>
        <p:nvPicPr>
          <p:cNvPr id="1986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852738"/>
            <a:ext cx="2516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852738"/>
            <a:ext cx="24955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6" name="Text Box 11"/>
          <p:cNvSpPr txBox="1">
            <a:spLocks noChangeArrowheads="1"/>
          </p:cNvSpPr>
          <p:nvPr/>
        </p:nvSpPr>
        <p:spPr bwMode="auto">
          <a:xfrm>
            <a:off x="2649538" y="25654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337,5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8667" name="Text Box 12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98668" name="Text Box 13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«Организация составления и исполнения бюджета, управление финансами и муниципальным долгом»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199682" name="AutoShape 3"/>
          <p:cNvSpPr>
            <a:spLocks noChangeArrowheads="1"/>
          </p:cNvSpPr>
          <p:nvPr/>
        </p:nvSpPr>
        <p:spPr bwMode="auto">
          <a:xfrm>
            <a:off x="1065213" y="1484313"/>
            <a:ext cx="85788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повышение качества составления и исполнения бюджета,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управления финансами и муниципальным долгом </a:t>
            </a:r>
          </a:p>
        </p:txBody>
      </p:sp>
      <p:sp>
        <p:nvSpPr>
          <p:cNvPr id="199683" name="Text Box 6"/>
          <p:cNvSpPr txBox="1">
            <a:spLocks noChangeArrowheads="1"/>
          </p:cNvSpPr>
          <p:nvPr/>
        </p:nvSpPr>
        <p:spPr bwMode="auto">
          <a:xfrm>
            <a:off x="1568450" y="2636838"/>
            <a:ext cx="3352800" cy="122555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Обеспечение эффективного управления финансами, формирования и организации исполнения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18 708,4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199684" name="AutoShape 8"/>
          <p:cNvSpPr>
            <a:spLocks noChangeArrowheads="1"/>
          </p:cNvSpPr>
          <p:nvPr/>
        </p:nvSpPr>
        <p:spPr bwMode="auto">
          <a:xfrm>
            <a:off x="4376738" y="3500438"/>
            <a:ext cx="2339975" cy="1943100"/>
          </a:xfrm>
          <a:prstGeom prst="upDownArrowCallout">
            <a:avLst>
              <a:gd name="adj1" fmla="val 30106"/>
              <a:gd name="adj2" fmla="val 30106"/>
              <a:gd name="adj3" fmla="val 12500"/>
              <a:gd name="adj4" fmla="val 50000"/>
            </a:avLst>
          </a:prstGeom>
          <a:solidFill>
            <a:srgbClr val="155579"/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199685" name="Text Box 10"/>
          <p:cNvSpPr txBox="1">
            <a:spLocks noChangeArrowheads="1"/>
          </p:cNvSpPr>
          <p:nvPr/>
        </p:nvSpPr>
        <p:spPr bwMode="auto">
          <a:xfrm>
            <a:off x="6176963" y="5229225"/>
            <a:ext cx="3352800" cy="107950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Повышение финансовой устойчивости бюджетов</a:t>
            </a:r>
            <a:r>
              <a:rPr lang="ru-RU" b="1">
                <a:solidFill>
                  <a:srgbClr val="FFFFFF"/>
                </a:solidFill>
              </a:rPr>
              <a:t> </a:t>
            </a:r>
            <a:endParaRPr lang="ru-RU" sz="1400" b="1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28 519,2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pic>
        <p:nvPicPr>
          <p:cNvPr id="19968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4508500"/>
            <a:ext cx="293528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2852738"/>
            <a:ext cx="26511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9" name="Text Box 11"/>
          <p:cNvSpPr txBox="1">
            <a:spLocks noChangeArrowheads="1"/>
          </p:cNvSpPr>
          <p:nvPr/>
        </p:nvSpPr>
        <p:spPr bwMode="auto">
          <a:xfrm>
            <a:off x="2576513" y="2205038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47 227,6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199690" name="Text Box 12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199691" name="Text Box 1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Прямоуг. 4"/>
          <p:cNvSpPr>
            <a:spLocks noChangeArrowheads="1"/>
          </p:cNvSpPr>
          <p:nvPr/>
        </p:nvSpPr>
        <p:spPr bwMode="auto">
          <a:xfrm>
            <a:off x="992188" y="115888"/>
            <a:ext cx="858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23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300" b="1">
                <a:solidFill>
                  <a:srgbClr val="FFFFFF"/>
                </a:solidFill>
              </a:rPr>
              <a:t>«Осуществление бюджетных инвестиций в объекты муниципальной собственности учреждениям бюджетной сферы Нижнеилимского муниципального района»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3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200706" name="AutoShape 3"/>
          <p:cNvSpPr>
            <a:spLocks noChangeArrowheads="1"/>
          </p:cNvSpPr>
          <p:nvPr/>
        </p:nvSpPr>
        <p:spPr bwMode="auto">
          <a:xfrm>
            <a:off x="1327150" y="1773238"/>
            <a:ext cx="85788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Цель: обеспечение бесперебойного функционирования и поддержание в удовлетворительном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состоянии объектов культуры и образования Нижнеилимского  муниципального района,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обеспечение потребности населения района учреждениями дошкольного образования, 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снижение социальной напряженности в населенных пунктах Нижнеилимского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муниципального района в связи с дефицитом мест в дошкольных учреждениях </a:t>
            </a:r>
          </a:p>
        </p:txBody>
      </p:sp>
      <p:sp>
        <p:nvSpPr>
          <p:cNvPr id="200707" name="Text Box 4"/>
          <p:cNvSpPr txBox="1">
            <a:spLocks noChangeArrowheads="1"/>
          </p:cNvSpPr>
          <p:nvPr/>
        </p:nvSpPr>
        <p:spPr bwMode="auto">
          <a:xfrm>
            <a:off x="1136650" y="4941888"/>
            <a:ext cx="3978275" cy="162083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Осуществление бюджетных инвестиций в объекты муниципальной собственности учреждениям образования Нижнеилимского муниципального  района</a:t>
            </a:r>
            <a:r>
              <a:rPr lang="ru-RU" b="1">
                <a:solidFill>
                  <a:srgbClr val="FFFFFF"/>
                </a:solidFill>
              </a:rPr>
              <a:t> -</a:t>
            </a:r>
            <a:endParaRPr lang="ru-RU" sz="14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357,3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0708" name="AutoShape 5"/>
          <p:cNvSpPr>
            <a:spLocks noChangeArrowheads="1"/>
          </p:cNvSpPr>
          <p:nvPr/>
        </p:nvSpPr>
        <p:spPr bwMode="auto">
          <a:xfrm>
            <a:off x="4016375" y="3357563"/>
            <a:ext cx="2808288" cy="1655762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200709" name="Text Box 6"/>
          <p:cNvSpPr txBox="1">
            <a:spLocks noChangeArrowheads="1"/>
          </p:cNvSpPr>
          <p:nvPr/>
        </p:nvSpPr>
        <p:spPr bwMode="auto">
          <a:xfrm>
            <a:off x="5673725" y="4941888"/>
            <a:ext cx="3976688" cy="1619250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Осуществление бюджетных инвестиций в объекты муниципальной собственности учреждениям культуры и искусства Нижнеилимского муниципального  района </a:t>
            </a:r>
            <a:r>
              <a:rPr lang="ru-RU" sz="1400">
                <a:solidFill>
                  <a:srgbClr val="FFFFFF"/>
                </a:solidFill>
              </a:rPr>
              <a:t>-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 расходы не осуществлялись</a:t>
            </a:r>
          </a:p>
        </p:txBody>
      </p:sp>
      <p:pic>
        <p:nvPicPr>
          <p:cNvPr id="2007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0563" y="3284538"/>
            <a:ext cx="25733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3284538"/>
            <a:ext cx="2573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3" name="Text Box 10"/>
          <p:cNvSpPr txBox="1">
            <a:spLocks noChangeArrowheads="1"/>
          </p:cNvSpPr>
          <p:nvPr/>
        </p:nvSpPr>
        <p:spPr bwMode="auto">
          <a:xfrm>
            <a:off x="2865438" y="2852738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357,3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200714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200715" name="Text Box 12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Прямоуг. 4"/>
          <p:cNvSpPr>
            <a:spLocks noChangeArrowheads="1"/>
          </p:cNvSpPr>
          <p:nvPr/>
        </p:nvSpPr>
        <p:spPr bwMode="auto">
          <a:xfrm>
            <a:off x="992188" y="0"/>
            <a:ext cx="85804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«Капитальный ремонт жилых и нежилых помещений на территории Нижнеилимского муниципального района» в 2015 году</a:t>
            </a:r>
          </a:p>
        </p:txBody>
      </p:sp>
      <p:sp>
        <p:nvSpPr>
          <p:cNvPr id="201730" name="AutoShape 3"/>
          <p:cNvSpPr>
            <a:spLocks noChangeArrowheads="1"/>
          </p:cNvSpPr>
          <p:nvPr/>
        </p:nvSpPr>
        <p:spPr bwMode="auto">
          <a:xfrm>
            <a:off x="1136650" y="1557338"/>
            <a:ext cx="8578850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улучшение жилищных условий населения Нижнеилимского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муниципального района </a:t>
            </a:r>
          </a:p>
        </p:txBody>
      </p:sp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1136650" y="5013325"/>
            <a:ext cx="3976688" cy="136683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Капитальный ремонт общедомового имущества многоквартирных домов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1 400,0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1732" name="AutoShape 5"/>
          <p:cNvSpPr>
            <a:spLocks noChangeArrowheads="1"/>
          </p:cNvSpPr>
          <p:nvPr/>
        </p:nvSpPr>
        <p:spPr bwMode="auto">
          <a:xfrm>
            <a:off x="4016375" y="3068638"/>
            <a:ext cx="2808288" cy="1655762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Подпрограммы 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201733" name="Text Box 6"/>
          <p:cNvSpPr txBox="1">
            <a:spLocks noChangeArrowheads="1"/>
          </p:cNvSpPr>
          <p:nvPr/>
        </p:nvSpPr>
        <p:spPr bwMode="auto">
          <a:xfrm>
            <a:off x="5673725" y="5013325"/>
            <a:ext cx="3976688" cy="1366838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Капитальный ремонт жилых и нежилых помещений, находящихся в муниципальной собственности Нижнеилимского района</a:t>
            </a:r>
            <a:endParaRPr lang="ru-RU" sz="1400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 </a:t>
            </a:r>
            <a:r>
              <a:rPr lang="ru-RU" sz="1600" b="1">
                <a:solidFill>
                  <a:srgbClr val="FFFFFF"/>
                </a:solidFill>
              </a:rPr>
              <a:t>2,6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pic>
        <p:nvPicPr>
          <p:cNvPr id="2017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2997200"/>
            <a:ext cx="26717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3068638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7" name="Text Box 10"/>
          <p:cNvSpPr txBox="1">
            <a:spLocks noChangeArrowheads="1"/>
          </p:cNvSpPr>
          <p:nvPr/>
        </p:nvSpPr>
        <p:spPr bwMode="auto">
          <a:xfrm>
            <a:off x="2865438" y="2492375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1 402,6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201738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201739" name="Text Box 12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«Улучшение условий и охраны труда в Нижнеилимском районе» в 2015 году</a:t>
            </a:r>
          </a:p>
        </p:txBody>
      </p:sp>
      <p:sp>
        <p:nvSpPr>
          <p:cNvPr id="202754" name="AutoShape 3"/>
          <p:cNvSpPr>
            <a:spLocks noChangeArrowheads="1"/>
          </p:cNvSpPr>
          <p:nvPr/>
        </p:nvSpPr>
        <p:spPr bwMode="auto">
          <a:xfrm>
            <a:off x="1136650" y="1484313"/>
            <a:ext cx="8578850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Цель: обеспечение приоритета сохранения жизни и здоровья работников 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при формировании работодателями экономической политики </a:t>
            </a:r>
          </a:p>
        </p:txBody>
      </p:sp>
      <p:sp>
        <p:nvSpPr>
          <p:cNvPr id="202755" name="Text Box 4"/>
          <p:cNvSpPr txBox="1">
            <a:spLocks noChangeArrowheads="1"/>
          </p:cNvSpPr>
          <p:nvPr/>
        </p:nvSpPr>
        <p:spPr bwMode="auto">
          <a:xfrm>
            <a:off x="4089400" y="4724400"/>
            <a:ext cx="2809875" cy="122396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Улучшение условий и охраны труда в Нижнеилимском районе  </a:t>
            </a:r>
          </a:p>
          <a:p>
            <a:pPr algn="ctr" eaLnBrk="0" hangingPunct="0"/>
            <a:endParaRPr lang="ru-RU" sz="1400" b="1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49,5 </a:t>
            </a:r>
            <a:r>
              <a:rPr lang="ru-RU" sz="14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2756" name="AutoShape 5"/>
          <p:cNvSpPr>
            <a:spLocks noChangeArrowheads="1"/>
          </p:cNvSpPr>
          <p:nvPr/>
        </p:nvSpPr>
        <p:spPr bwMode="auto">
          <a:xfrm>
            <a:off x="4089400" y="2636838"/>
            <a:ext cx="2809875" cy="1655762"/>
          </a:xfrm>
          <a:prstGeom prst="downArrowCallout">
            <a:avLst>
              <a:gd name="adj1" fmla="val 42426"/>
              <a:gd name="adj2" fmla="val 42426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sp>
        <p:nvSpPr>
          <p:cNvPr id="202757" name="AutoShape 7" descr="Картинки по запросу лучший специалист по охране труда картинки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b="1"/>
          </a:p>
        </p:txBody>
      </p:sp>
      <p:pic>
        <p:nvPicPr>
          <p:cNvPr id="2027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975" y="3284538"/>
            <a:ext cx="20843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3357563"/>
            <a:ext cx="27305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6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1" name="Text Box 10"/>
          <p:cNvSpPr txBox="1">
            <a:spLocks noChangeArrowheads="1"/>
          </p:cNvSpPr>
          <p:nvPr/>
        </p:nvSpPr>
        <p:spPr bwMode="auto">
          <a:xfrm>
            <a:off x="2576513" y="2133600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49,5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202762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202763" name="Text Box 12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Прямоуг. 4"/>
          <p:cNvSpPr>
            <a:spLocks noChangeArrowheads="1"/>
          </p:cNvSpPr>
          <p:nvPr/>
        </p:nvSpPr>
        <p:spPr bwMode="auto">
          <a:xfrm>
            <a:off x="1209675" y="115888"/>
            <a:ext cx="8580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</a:rPr>
              <a:t>Муниципальная программа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</a:rPr>
              <a:t>«Подготовка стандартов для внесения изменений в документы территориального планирования муниципальных образований Нижнеилимского района»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203778" name="AutoShape 3"/>
          <p:cNvSpPr>
            <a:spLocks noChangeArrowheads="1"/>
          </p:cNvSpPr>
          <p:nvPr/>
        </p:nvSpPr>
        <p:spPr bwMode="auto">
          <a:xfrm>
            <a:off x="1327150" y="1773238"/>
            <a:ext cx="857885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Цель: обеспечение исполнения полномочий района  по территориальному планированию в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части утверждения местных нормативов  градостроительного проектирования для внесения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изменений в схему территориального планирования Нижнеилимского муниципального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района, генеральные планы городских и сельских поселений, проекты планировки и проекты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межевания территорий, градостроительные планы земельных участков городских и сельских </a:t>
            </a:r>
          </a:p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поселений, входящих в состав Нижнеилимского муниципального района 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008313" y="5300663"/>
            <a:ext cx="4525962" cy="1258887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>
                <a:solidFill>
                  <a:srgbClr val="FFFFFF"/>
                </a:solidFill>
              </a:rPr>
              <a:t>Подготовка стандартов для внесения изменений в документы территориального планирования муниципальных образований Нижнеилимского района</a:t>
            </a:r>
            <a:endParaRPr lang="ru-RU" sz="1400">
              <a:solidFill>
                <a:srgbClr val="FFFFFF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</a:rPr>
              <a:t>296,7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3780" name="AutoShape 5"/>
          <p:cNvSpPr>
            <a:spLocks noChangeArrowheads="1"/>
          </p:cNvSpPr>
          <p:nvPr/>
        </p:nvSpPr>
        <p:spPr bwMode="auto">
          <a:xfrm>
            <a:off x="3873500" y="3644900"/>
            <a:ext cx="2808288" cy="1655763"/>
          </a:xfrm>
          <a:prstGeom prst="downArrowCallout">
            <a:avLst>
              <a:gd name="adj1" fmla="val 42402"/>
              <a:gd name="adj2" fmla="val 42402"/>
              <a:gd name="adj3" fmla="val 16667"/>
              <a:gd name="adj4" fmla="val 66667"/>
            </a:avLst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Подпрограмма и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2037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5025" y="3573463"/>
            <a:ext cx="23399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3" name="Text Box 8"/>
          <p:cNvSpPr txBox="1">
            <a:spLocks noChangeArrowheads="1"/>
          </p:cNvSpPr>
          <p:nvPr/>
        </p:nvSpPr>
        <p:spPr bwMode="auto">
          <a:xfrm>
            <a:off x="2576513" y="3068638"/>
            <a:ext cx="6119812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296,7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203784" name="Text Box 9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203785" name="Text Box 10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Прямоуг. 2"/>
          <p:cNvSpPr>
            <a:spLocks noChangeArrowheads="1"/>
          </p:cNvSpPr>
          <p:nvPr/>
        </p:nvSpPr>
        <p:spPr bwMode="auto">
          <a:xfrm>
            <a:off x="952500" y="142875"/>
            <a:ext cx="83708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3. НАЛОГОВЫЕ ДОХОДЫ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БЮДЖЕТА РАЙОНА В 2015 ГОДУ</a:t>
            </a:r>
          </a:p>
        </p:txBody>
      </p:sp>
      <p:graphicFrame>
        <p:nvGraphicFramePr>
          <p:cNvPr id="93349" name="Group 165"/>
          <p:cNvGraphicFramePr>
            <a:graphicFrameLocks noGrp="1"/>
          </p:cNvGraphicFramePr>
          <p:nvPr/>
        </p:nvGraphicFramePr>
        <p:xfrm>
          <a:off x="974725" y="1214438"/>
          <a:ext cx="8696325" cy="4719637"/>
        </p:xfrm>
        <a:graphic>
          <a:graphicData uri="http://schemas.openxmlformats.org/drawingml/2006/table">
            <a:tbl>
              <a:tblPr/>
              <a:tblGrid>
                <a:gridCol w="1951038"/>
                <a:gridCol w="1246187"/>
                <a:gridCol w="1169988"/>
                <a:gridCol w="1171575"/>
                <a:gridCol w="1246187"/>
                <a:gridCol w="1130300"/>
                <a:gridCol w="781050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</a:t>
                      </a:r>
                      <a:b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показателей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уточн. плана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329 207,0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312 892,1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-16 314,9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319 510,2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+6 618,1</a:t>
                      </a:r>
                      <a:endParaRPr kumimoji="0" lang="ru-RU" sz="17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296 689,0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274 597,0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-22 092,0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280 872,1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+6 275,1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21 322,8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+248,7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33" name="Text Box 120"/>
          <p:cNvSpPr txBox="1">
            <a:spLocks noChangeArrowheads="1"/>
          </p:cNvSpPr>
          <p:nvPr/>
        </p:nvSpPr>
        <p:spPr bwMode="auto">
          <a:xfrm>
            <a:off x="8286750" y="8572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21934" name="Text Box 12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1935" name="Text Box 16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Прямоуг. 4"/>
          <p:cNvSpPr>
            <a:spLocks noChangeArrowheads="1"/>
          </p:cNvSpPr>
          <p:nvPr/>
        </p:nvSpPr>
        <p:spPr bwMode="auto">
          <a:xfrm>
            <a:off x="920750" y="0"/>
            <a:ext cx="85804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Непрограммные направления </a:t>
            </a:r>
            <a:br>
              <a:rPr lang="ru-RU" sz="2400" b="1">
                <a:solidFill>
                  <a:srgbClr val="FFFFFF"/>
                </a:solidFill>
              </a:rPr>
            </a:br>
            <a:r>
              <a:rPr lang="ru-RU" sz="2400" b="1">
                <a:solidFill>
                  <a:srgbClr val="FFFFFF"/>
                </a:solidFill>
              </a:rPr>
              <a:t>деятельности органов местного самоуправления </a:t>
            </a:r>
            <a:br>
              <a:rPr lang="ru-RU" sz="2400" b="1">
                <a:solidFill>
                  <a:srgbClr val="FFFFFF"/>
                </a:solidFill>
              </a:rPr>
            </a:br>
            <a:r>
              <a:rPr lang="ru-RU" sz="2400" b="1">
                <a:solidFill>
                  <a:srgbClr val="FFFFFF"/>
                </a:solidFill>
              </a:rPr>
              <a:t>в 2015 году</a:t>
            </a:r>
          </a:p>
        </p:txBody>
      </p:sp>
      <p:sp>
        <p:nvSpPr>
          <p:cNvPr id="204802" name="Text Box 4"/>
          <p:cNvSpPr txBox="1">
            <a:spLocks noChangeArrowheads="1"/>
          </p:cNvSpPr>
          <p:nvPr/>
        </p:nvSpPr>
        <p:spPr bwMode="auto">
          <a:xfrm>
            <a:off x="3873500" y="5373688"/>
            <a:ext cx="2341563" cy="126841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400" b="1">
                <a:solidFill>
                  <a:srgbClr val="FFFFFF"/>
                </a:solidFill>
              </a:rPr>
              <a:t>Обеспечение деятельности Контрольно-счетной палаты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2 354,2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4803" name="Text Box 5"/>
          <p:cNvSpPr txBox="1">
            <a:spLocks noChangeArrowheads="1"/>
          </p:cNvSpPr>
          <p:nvPr/>
        </p:nvSpPr>
        <p:spPr bwMode="auto">
          <a:xfrm>
            <a:off x="1136650" y="4437063"/>
            <a:ext cx="2417763" cy="1223962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kumimoji="1" lang="ru-RU" sz="1400" b="1">
                <a:solidFill>
                  <a:srgbClr val="FFFFFF"/>
                </a:solidFill>
              </a:rPr>
              <a:t>Обеспечение деятельности Думы</a:t>
            </a:r>
            <a:endParaRPr lang="ru-RU" sz="1400" b="1">
              <a:solidFill>
                <a:srgbClr val="FFFF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5 584,7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4804" name="Text Box 9"/>
          <p:cNvSpPr txBox="1">
            <a:spLocks noChangeArrowheads="1"/>
          </p:cNvSpPr>
          <p:nvPr/>
        </p:nvSpPr>
        <p:spPr bwMode="auto">
          <a:xfrm>
            <a:off x="1136650" y="2133600"/>
            <a:ext cx="2338388" cy="11160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Times New Roman" pitchFamily="18" charset="0"/>
              <a:buNone/>
            </a:pPr>
            <a:r>
              <a:rPr kumimoji="1" lang="ru-RU" sz="1400" b="1">
                <a:solidFill>
                  <a:srgbClr val="FFFFFF"/>
                </a:solidFill>
              </a:rPr>
              <a:t>Обеспечение деятельности главы муниципального образования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Times New Roman" pitchFamily="18" charset="0"/>
              <a:buNone/>
            </a:pPr>
            <a:r>
              <a:rPr lang="ru-RU" sz="1600" b="1">
                <a:solidFill>
                  <a:srgbClr val="FFFFFF"/>
                </a:solidFill>
              </a:rPr>
              <a:t>3 873,3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4805" name="AutoShape 8"/>
          <p:cNvSpPr>
            <a:spLocks noChangeArrowheads="1"/>
          </p:cNvSpPr>
          <p:nvPr/>
        </p:nvSpPr>
        <p:spPr bwMode="auto">
          <a:xfrm>
            <a:off x="2720975" y="2852738"/>
            <a:ext cx="4759325" cy="2232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Направления 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и объемы</a:t>
            </a:r>
          </a:p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финансирования</a:t>
            </a:r>
          </a:p>
        </p:txBody>
      </p:sp>
      <p:pic>
        <p:nvPicPr>
          <p:cNvPr id="204806" name="Picture 15" descr="ea37b5004792d41b496739bb6eaa44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863" y="1700213"/>
            <a:ext cx="3409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38" y="0"/>
            <a:ext cx="665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8" name="Text Box 9"/>
          <p:cNvSpPr txBox="1">
            <a:spLocks noChangeArrowheads="1"/>
          </p:cNvSpPr>
          <p:nvPr/>
        </p:nvSpPr>
        <p:spPr bwMode="auto">
          <a:xfrm>
            <a:off x="2432050" y="1196975"/>
            <a:ext cx="6119813" cy="406400"/>
          </a:xfrm>
          <a:prstGeom prst="rect">
            <a:avLst/>
          </a:prstGeom>
          <a:solidFill>
            <a:srgbClr val="002774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ИСПОЛНЕНИЕ – </a:t>
            </a:r>
            <a:r>
              <a:rPr lang="ru-RU" sz="2000" b="1" u="sng">
                <a:solidFill>
                  <a:srgbClr val="FFFFFF"/>
                </a:solidFill>
              </a:rPr>
              <a:t>13 977,5 тыс. рублей</a:t>
            </a:r>
            <a:r>
              <a:rPr lang="ru-RU" b="1">
                <a:solidFill>
                  <a:srgbClr val="FFFFFF"/>
                </a:solidFill>
              </a:rPr>
              <a:t>, в том числе:</a:t>
            </a:r>
          </a:p>
        </p:txBody>
      </p:sp>
      <p:sp>
        <p:nvSpPr>
          <p:cNvPr id="204809" name="Text Box 4"/>
          <p:cNvSpPr txBox="1">
            <a:spLocks noChangeArrowheads="1"/>
          </p:cNvSpPr>
          <p:nvPr/>
        </p:nvSpPr>
        <p:spPr bwMode="auto">
          <a:xfrm>
            <a:off x="6608763" y="4508500"/>
            <a:ext cx="2341562" cy="1268413"/>
          </a:xfrm>
          <a:prstGeom prst="rect">
            <a:avLst/>
          </a:prstGeom>
          <a:solidFill>
            <a:srgbClr val="155579"/>
          </a:solidFill>
          <a:ln w="1587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1400" b="1">
                <a:solidFill>
                  <a:srgbClr val="FFFFFF"/>
                </a:solidFill>
              </a:rPr>
              <a:t>Проведение выборов и референдумов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2 165,3</a:t>
            </a:r>
            <a:r>
              <a:rPr lang="ru-RU" sz="1400" b="1">
                <a:solidFill>
                  <a:srgbClr val="FFFFFF"/>
                </a:solidFill>
              </a:rPr>
              <a:t> тыс. рублей</a:t>
            </a:r>
          </a:p>
        </p:txBody>
      </p:sp>
      <p:sp>
        <p:nvSpPr>
          <p:cNvPr id="204810" name="Text Box 11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204811" name="Text Box 12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Прямоуг. 2"/>
          <p:cNvSpPr>
            <a:spLocks noChangeArrowheads="1"/>
          </p:cNvSpPr>
          <p:nvPr/>
        </p:nvSpPr>
        <p:spPr bwMode="auto">
          <a:xfrm>
            <a:off x="952500" y="0"/>
            <a:ext cx="84788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ТАБЛИЦА 18. ОТЧЕТ ОБ ИСПОЛНЕНИИ ПО ИСТОЧНИКАМ ВНУТРЕННЕГО ФИНАНСИРОВАНИЯ ДЕФИЦИТА БЮДЖЕТА РАЙОНА В 2015 ГОДУ</a:t>
            </a:r>
          </a:p>
        </p:txBody>
      </p:sp>
      <p:sp>
        <p:nvSpPr>
          <p:cNvPr id="205827" name="Text Box 4"/>
          <p:cNvSpPr txBox="1">
            <a:spLocks noChangeArrowheads="1"/>
          </p:cNvSpPr>
          <p:nvPr/>
        </p:nvSpPr>
        <p:spPr bwMode="auto">
          <a:xfrm>
            <a:off x="8697913" y="981075"/>
            <a:ext cx="12080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5828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53</a:t>
            </a:r>
          </a:p>
        </p:txBody>
      </p:sp>
      <p:graphicFrame>
        <p:nvGraphicFramePr>
          <p:cNvPr id="205918" name="Group 94"/>
          <p:cNvGraphicFramePr>
            <a:graphicFrameLocks noGrp="1"/>
          </p:cNvGraphicFramePr>
          <p:nvPr/>
        </p:nvGraphicFramePr>
        <p:xfrm>
          <a:off x="992188" y="1268413"/>
          <a:ext cx="8786812" cy="5184775"/>
        </p:xfrm>
        <a:graphic>
          <a:graphicData uri="http://schemas.openxmlformats.org/drawingml/2006/table">
            <a:tbl>
              <a:tblPr/>
              <a:tblGrid>
                <a:gridCol w="3032125"/>
                <a:gridCol w="1143000"/>
                <a:gridCol w="1214437"/>
                <a:gridCol w="1143000"/>
                <a:gridCol w="1143000"/>
                <a:gridCol w="1111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от перв. плана</a:t>
                      </a:r>
                      <a:endParaRPr kumimoji="0" lang="en-US" sz="1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от уточн. плана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35 574,8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34 064,3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16 688,9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-18 885,9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-17 375,4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70 326,8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45 195,3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-70 326,8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-45 195,3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получение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70 326,8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45 195,3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-70 326,8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-45 195,3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погашение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-34 752,0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-16 610,8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+55 921,3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+37 780,1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получение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+21 169,3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погашение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-34 752,0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-37 780,1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+34 752,0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+37 780,1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-4 480,4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-4 480,4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-9 960,2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увеличение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-1 329 866,3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-1 408 039,5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-1 384 327,6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-54 461,3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+23 711,9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уменьшение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1 329 866,3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1 413 519,3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1 379 847,2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+49 980,9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-33 672,1</a:t>
                      </a: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915" name="Text Box 87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4" name="Прямоуг. 2"/>
          <p:cNvSpPr>
            <a:spLocks noChangeArrowheads="1"/>
          </p:cNvSpPr>
          <p:nvPr/>
        </p:nvSpPr>
        <p:spPr bwMode="auto">
          <a:xfrm>
            <a:off x="849313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ТАБЛИЦА 19. МУНИЦИПАЛЬНЫЙ ДОЛГ БЮДЖЕТА РАЙОНА В 2015 ГОДУ</a:t>
            </a:r>
          </a:p>
        </p:txBody>
      </p:sp>
      <p:sp>
        <p:nvSpPr>
          <p:cNvPr id="207875" name="Text Box 4"/>
          <p:cNvSpPr txBox="1">
            <a:spLocks noChangeArrowheads="1"/>
          </p:cNvSpPr>
          <p:nvPr/>
        </p:nvSpPr>
        <p:spPr bwMode="auto">
          <a:xfrm>
            <a:off x="8553450" y="1125538"/>
            <a:ext cx="1208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7876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207877" name="Text Box 6"/>
          <p:cNvSpPr txBox="1">
            <a:spLocks noChangeArrowheads="1"/>
          </p:cNvSpPr>
          <p:nvPr/>
        </p:nvSpPr>
        <p:spPr bwMode="auto">
          <a:xfrm>
            <a:off x="1712913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  <p:graphicFrame>
        <p:nvGraphicFramePr>
          <p:cNvPr id="207918" name="Group 46"/>
          <p:cNvGraphicFramePr>
            <a:graphicFrameLocks noGrp="1"/>
          </p:cNvGraphicFramePr>
          <p:nvPr/>
        </p:nvGraphicFramePr>
        <p:xfrm>
          <a:off x="992188" y="1412875"/>
          <a:ext cx="8785225" cy="4733925"/>
        </p:xfrm>
        <a:graphic>
          <a:graphicData uri="http://schemas.openxmlformats.org/drawingml/2006/table">
            <a:tbl>
              <a:tblPr/>
              <a:tblGrid>
                <a:gridCol w="2960687"/>
                <a:gridCol w="1643063"/>
                <a:gridCol w="1285875"/>
                <a:gridCol w="1285875"/>
                <a:gridCol w="1609725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долговых обязательств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года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2015 году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погашения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2015 году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года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94 255,3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Муниципальные ценные бумаги, номинальная стоимость которых указана в валюте Российской Федерации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Кредиты кредитных организаций в валюте Российской Федерации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Бюджетные кредиты от других бюджетов бюджетной системы Российской Федерации 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94 255,3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Прямоуг. 2"/>
          <p:cNvSpPr>
            <a:spLocks noChangeArrowheads="1"/>
          </p:cNvSpPr>
          <p:nvPr/>
        </p:nvSpPr>
        <p:spPr bwMode="auto">
          <a:xfrm>
            <a:off x="7048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ТАБЛИЦА 20. НАПРАВЛЕНИЯ ФИНАНСИРОВАНИЯ БЮДЖЕТНЫХ ОБЯЗАТЕЛЬСТВ ЗА СЧЕТ СРЕДСТВ БЮДЖЕТНЫХ КРЕДИТОВ В 2014-2015 ГОДАХ</a:t>
            </a:r>
          </a:p>
        </p:txBody>
      </p:sp>
      <p:sp>
        <p:nvSpPr>
          <p:cNvPr id="209923" name="Text Box 4"/>
          <p:cNvSpPr txBox="1">
            <a:spLocks noChangeArrowheads="1"/>
          </p:cNvSpPr>
          <p:nvPr/>
        </p:nvSpPr>
        <p:spPr bwMode="auto">
          <a:xfrm>
            <a:off x="8553450" y="1125538"/>
            <a:ext cx="1208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9924" name="Text Box 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55</a:t>
            </a:r>
          </a:p>
        </p:txBody>
      </p:sp>
      <p:graphicFrame>
        <p:nvGraphicFramePr>
          <p:cNvPr id="209966" name="Group 46"/>
          <p:cNvGraphicFramePr>
            <a:graphicFrameLocks noGrp="1"/>
          </p:cNvGraphicFramePr>
          <p:nvPr/>
        </p:nvGraphicFramePr>
        <p:xfrm>
          <a:off x="992188" y="1476375"/>
          <a:ext cx="8713787" cy="4826000"/>
        </p:xfrm>
        <a:graphic>
          <a:graphicData uri="http://schemas.openxmlformats.org/drawingml/2006/table">
            <a:tbl>
              <a:tblPr/>
              <a:tblGrid>
                <a:gridCol w="3816350"/>
                <a:gridCol w="1368425"/>
                <a:gridCol w="1355725"/>
                <a:gridCol w="1219200"/>
                <a:gridCol w="954087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2015-2014</a:t>
                      </a:r>
                      <a:endParaRPr kumimoji="0" lang="ru-RU" altLang="ko-KR" sz="1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kumimoji="0" lang="ru-RU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БЮДЖЕТНЫХ КРЕДИТОВ</a:t>
                      </a:r>
                      <a:endParaRPr kumimoji="0" lang="en-US" sz="15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54 361,0</a:t>
                      </a: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21 169,3</a:t>
                      </a: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-33 191,7</a:t>
                      </a:r>
                      <a:endParaRPr kumimoji="0" lang="en-US" sz="1600" b="1" i="1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en-US" sz="1600" b="1" i="1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выплата заработной платы с начислениями на нее работникам культуры, педагогическим работникам организаций дополнительного образования детей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8 532,0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-7 991,6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погашение кредиторской задолженности и оплата текущих расходов по коммунальным услугам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25 835,0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8 460,6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-17 374,4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исполнение судебных актов по обращению взыскания на средства местного бюджета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19 994,0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12 168,3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-7 825,7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963" name="Text Box 59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Прямоуг. 2"/>
          <p:cNvSpPr>
            <a:spLocks noChangeArrowheads="1"/>
          </p:cNvSpPr>
          <p:nvPr/>
        </p:nvSpPr>
        <p:spPr bwMode="auto">
          <a:xfrm>
            <a:off x="952500" y="0"/>
            <a:ext cx="83708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3. НЕНАЛОГОВЫЕ ДОХОДЫ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БЮДЖЕТА РАЙОНА В 2015 ГОДУ</a:t>
            </a:r>
          </a:p>
        </p:txBody>
      </p:sp>
      <p:graphicFrame>
        <p:nvGraphicFramePr>
          <p:cNvPr id="95360" name="Group 128"/>
          <p:cNvGraphicFramePr>
            <a:graphicFrameLocks noGrp="1"/>
          </p:cNvGraphicFramePr>
          <p:nvPr/>
        </p:nvGraphicFramePr>
        <p:xfrm>
          <a:off x="974725" y="1196975"/>
          <a:ext cx="8893175" cy="5364163"/>
        </p:xfrm>
        <a:graphic>
          <a:graphicData uri="http://schemas.openxmlformats.org/drawingml/2006/table">
            <a:tbl>
              <a:tblPr/>
              <a:tblGrid>
                <a:gridCol w="2120900"/>
                <a:gridCol w="1214438"/>
                <a:gridCol w="1208087"/>
                <a:gridCol w="1174750"/>
                <a:gridCol w="1254125"/>
                <a:gridCol w="1174750"/>
                <a:gridCol w="74612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первона-чальный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снижение </a:t>
                      </a:r>
                      <a:b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показателей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прирост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(-)снижение исполнения от уточн.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уточн плана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96 742,9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97 140,6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+397,7</a:t>
                      </a:r>
                      <a:endParaRPr kumimoji="0" lang="ru-RU" sz="17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98 295,4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+1 154,8</a:t>
                      </a:r>
                      <a:endParaRPr kumimoji="0" lang="ru-RU" sz="17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использ-ия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35 370,6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33 369,8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34 446,7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+1 076,9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польз-ии природ.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11 934,0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-202,9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42 466,3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37 240,7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-5 225,6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-196,7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+397,9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+ 65,7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F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81" name="Text Box 88"/>
          <p:cNvSpPr txBox="1">
            <a:spLocks noChangeArrowheads="1"/>
          </p:cNvSpPr>
          <p:nvPr/>
        </p:nvSpPr>
        <p:spPr bwMode="auto">
          <a:xfrm>
            <a:off x="8286750" y="9080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23982" name="Text Box 113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3983" name="Text Box 127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920750" y="908050"/>
          <a:ext cx="8848725" cy="5805488"/>
        </p:xfrm>
        <a:graphic>
          <a:graphicData uri="http://schemas.openxmlformats.org/presentationml/2006/ole">
            <p:oleObj spid="_x0000_s2050" name="Диаграмма" r:id="rId5" imgW="7248477" imgH="4829220" progId="MSGraph.Chart.8">
              <p:embed followColorScheme="full"/>
            </p:oleObj>
          </a:graphicData>
        </a:graphic>
      </p:graphicFrame>
      <p:sp>
        <p:nvSpPr>
          <p:cNvPr id="2052" name="Прямоуг. 2"/>
          <p:cNvSpPr>
            <a:spLocks noChangeArrowheads="1"/>
          </p:cNvSpPr>
          <p:nvPr/>
        </p:nvSpPr>
        <p:spPr bwMode="auto">
          <a:xfrm>
            <a:off x="819150" y="0"/>
            <a:ext cx="85820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2. НАЛОГОВЫЕ И НЕНАЛОГОВЫЕ ДОХОДЫ БЮДЖЕТА РАЙОНА: </a:t>
            </a:r>
            <a:br>
              <a:rPr lang="ru-RU" sz="2500" b="1">
                <a:solidFill>
                  <a:srgbClr val="FFFFFF"/>
                </a:solidFill>
              </a:rPr>
            </a:br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5264150" y="4652963"/>
            <a:ext cx="1012825" cy="28733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5343525" y="2133600"/>
            <a:ext cx="1012825" cy="21590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10163" y="4941888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+6 293,5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86363" y="242093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+13 380,7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264150" y="18446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116%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10163" y="436562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102%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477375" y="6491288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286750" y="8366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974725" y="6613525"/>
            <a:ext cx="793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ОТЧЕТ ОБ ИСПОЛНЕНИИ БЮДЖЕТА МО «НИЖНЕИЛИМСКИЙ РАЙОН» ЗА 2015 ГОД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5168900" y="5876925"/>
            <a:ext cx="1012825" cy="2159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24438" y="5589588"/>
            <a:ext cx="1325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105%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953000" y="609282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+19 674,2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Прямоуг. 2"/>
          <p:cNvSpPr>
            <a:spLocks noChangeArrowheads="1"/>
          </p:cNvSpPr>
          <p:nvPr/>
        </p:nvSpPr>
        <p:spPr bwMode="auto">
          <a:xfrm>
            <a:off x="1023938" y="115888"/>
            <a:ext cx="83772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ТАБЛИЦА 4. НАЛОГОВЫЕ ДОХОДЫ 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БЮДЖЕТА РАЙОНА:</a:t>
            </a:r>
          </a:p>
          <a:p>
            <a:pPr algn="ctr"/>
            <a:r>
              <a:rPr lang="ru-RU" sz="2500" b="1">
                <a:solidFill>
                  <a:srgbClr val="FFFFFF"/>
                </a:solidFill>
              </a:rPr>
              <a:t>ИСПОЛНЕНИЕ В 2014-2015 ГОДАХ</a:t>
            </a:r>
          </a:p>
        </p:txBody>
      </p:sp>
      <p:graphicFrame>
        <p:nvGraphicFramePr>
          <p:cNvPr id="97471" name="Group 191"/>
          <p:cNvGraphicFramePr>
            <a:graphicFrameLocks noGrp="1"/>
          </p:cNvGraphicFramePr>
          <p:nvPr/>
        </p:nvGraphicFramePr>
        <p:xfrm>
          <a:off x="974725" y="1357313"/>
          <a:ext cx="8737600" cy="4500562"/>
        </p:xfrm>
        <a:graphic>
          <a:graphicData uri="http://schemas.openxmlformats.org/drawingml/2006/table">
            <a:tbl>
              <a:tblPr/>
              <a:tblGrid>
                <a:gridCol w="2263775"/>
                <a:gridCol w="1357313"/>
                <a:gridCol w="785812"/>
                <a:gridCol w="1357313"/>
                <a:gridCol w="785812"/>
                <a:gridCol w="1319213"/>
                <a:gridCol w="868362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313 216,7</a:t>
                      </a: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kumimoji="0" lang="ru-RU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319 510,2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+6 293,5</a:t>
                      </a:r>
                      <a:r>
                        <a:rPr kumimoji="0" lang="ru-RU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r>
                        <a:rPr kumimoji="0" lang="ru-RU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281 000,7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280 872,1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-128,6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5 087,4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+1 447,4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19 912,4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21 322,8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+1 410,4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7 021,0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+2 644,9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FC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01" name="Text Box 173"/>
          <p:cNvSpPr txBox="1">
            <a:spLocks noChangeArrowheads="1"/>
          </p:cNvSpPr>
          <p:nvPr/>
        </p:nvSpPr>
        <p:spPr bwMode="auto">
          <a:xfrm>
            <a:off x="8286750" y="908050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129102" name="Text Box 189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29103" name="Text Box 190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0" y="0"/>
            <a:ext cx="666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. 2"/>
          <p:cNvSpPr>
            <a:spLocks noChangeArrowheads="1"/>
          </p:cNvSpPr>
          <p:nvPr/>
        </p:nvSpPr>
        <p:spPr bwMode="auto">
          <a:xfrm>
            <a:off x="819150" y="115888"/>
            <a:ext cx="8582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FFFFFF"/>
                </a:solidFill>
              </a:rPr>
              <a:t>ДИАГРАММА 3. НАЛОГОВЫЕ ДОХОДЫ БЮДЖЕТА РАЙОНА: ИСПОЛНЕНИЕ В 2014-2015 ГОДАХ</a:t>
            </a: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1143000" y="836613"/>
          <a:ext cx="5822950" cy="5005387"/>
        </p:xfrm>
        <a:graphic>
          <a:graphicData uri="http://schemas.openxmlformats.org/presentationml/2006/ole">
            <p:oleObj spid="_x0000_s3074" name="Диаграмма" r:id="rId5" imgW="5629300" imgH="4838670" progId="MSGraph.Chart.8">
              <p:embed followColorScheme="full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16500" y="1052513"/>
          <a:ext cx="5187950" cy="4459287"/>
        </p:xfrm>
        <a:graphic>
          <a:graphicData uri="http://schemas.openxmlformats.org/presentationml/2006/ole">
            <p:oleObj spid="_x0000_s3075" name="Диаграмма" r:id="rId6" imgW="5629300" imgH="4838670" progId="MSGraph.Chart.8">
              <p:embed followColorScheme="full"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052513" y="5157788"/>
            <a:ext cx="233362" cy="215900"/>
          </a:xfrm>
          <a:prstGeom prst="rect">
            <a:avLst/>
          </a:prstGeom>
          <a:solidFill>
            <a:srgbClr val="99CC00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ru-RU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403350" y="5084763"/>
            <a:ext cx="850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– налог на доходы физических лиц – основной налогообразующий          налог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1052513" y="5805488"/>
            <a:ext cx="233362" cy="2159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ru-RU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363663" y="5661025"/>
            <a:ext cx="8269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– прочие налоговые доходы (акцизы по подакцизным товарам; налоги на совокупный доход, налоги на имущество, государственная пошлина)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1403350" y="4797425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2014 год – 313 216,7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6278563" y="4797425"/>
            <a:ext cx="323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2015 год – 319 510,2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8286750" y="1052513"/>
            <a:ext cx="1619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ru-RU" sz="1500" b="1">
                <a:solidFill>
                  <a:srgbClr val="FFFFFF"/>
                </a:solidFill>
              </a:rPr>
              <a:t>тыс. рублей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9477375" y="65532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1754188" y="6613525"/>
            <a:ext cx="793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00" b="1" i="1">
                <a:solidFill>
                  <a:srgbClr val="FFFFFF"/>
                </a:solidFill>
              </a:rPr>
              <a:t>ФИНАНСОВОЕ УПРАВЛЕНИЕ АДМИНИСТРАЦИИ НИЖНЕИЛИМСКОГО МУНИЦИПАЛЬНОГО РАЙОНА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576">
  <a:themeElements>
    <a:clrScheme name="f0576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f057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057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57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57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f0576</Template>
  <TotalTime>2076</TotalTime>
  <Words>4946</Words>
  <Application>Microsoft Office PowerPoint</Application>
  <PresentationFormat>Лист A4 (210x297 мм)</PresentationFormat>
  <Paragraphs>1998</Paragraphs>
  <Slides>53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5" baseType="lpstr">
      <vt:lpstr>Times New Roman</vt:lpstr>
      <vt:lpstr>Batang</vt:lpstr>
      <vt:lpstr>f0576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Диаграмма</vt:lpstr>
      <vt:lpstr>ОТЧЕТ  ОБ ИСПОЛНЕНИИ БЮДЖЕТА МУНИЦИПАЛЬНОГО ОБРАЗОВАНИЯ «НИЖНЕИЛИМСКИЙ РАЙОН»  ЗА 2015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255</cp:revision>
  <cp:lastPrinted>2016-04-27T06:52:41Z</cp:lastPrinted>
  <dcterms:created xsi:type="dcterms:W3CDTF">2016-02-12T06:10:10Z</dcterms:created>
  <dcterms:modified xsi:type="dcterms:W3CDTF">2016-05-27T02:03:04Z</dcterms:modified>
</cp:coreProperties>
</file>