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  <p:sldMasterId id="2147483669" r:id="rId3"/>
    <p:sldMasterId id="2147483676" r:id="rId4"/>
  </p:sldMasterIdLst>
  <p:notesMasterIdLst>
    <p:notesMasterId r:id="rId22"/>
  </p:notesMasterIdLst>
  <p:handoutMasterIdLst>
    <p:handoutMasterId r:id="rId23"/>
  </p:handoutMasterIdLst>
  <p:sldIdLst>
    <p:sldId id="269" r:id="rId5"/>
    <p:sldId id="339" r:id="rId6"/>
    <p:sldId id="270" r:id="rId7"/>
    <p:sldId id="340" r:id="rId8"/>
    <p:sldId id="341" r:id="rId9"/>
    <p:sldId id="333" r:id="rId10"/>
    <p:sldId id="345" r:id="rId11"/>
    <p:sldId id="344" r:id="rId12"/>
    <p:sldId id="347" r:id="rId13"/>
    <p:sldId id="346" r:id="rId14"/>
    <p:sldId id="348" r:id="rId15"/>
    <p:sldId id="349" r:id="rId16"/>
    <p:sldId id="350" r:id="rId17"/>
    <p:sldId id="351" r:id="rId18"/>
    <p:sldId id="352" r:id="rId19"/>
    <p:sldId id="353" r:id="rId20"/>
    <p:sldId id="321" r:id="rId21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B7"/>
    <a:srgbClr val="E32012"/>
    <a:srgbClr val="A8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09" autoAdjust="0"/>
    <p:restoredTop sz="80491" autoAdjust="0"/>
  </p:normalViewPr>
  <p:slideViewPr>
    <p:cSldViewPr snapToGrid="0" snapToObjects="1">
      <p:cViewPr varScale="1">
        <p:scale>
          <a:sx n="56" d="100"/>
          <a:sy n="56" d="100"/>
        </p:scale>
        <p:origin x="90" y="13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6" d="100"/>
          <a:sy n="106" d="100"/>
        </p:scale>
        <p:origin x="-648" y="-84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68B3B-8CEF-994A-B144-84F1EEB01429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CF5CA-780D-9D45-A450-48C7F94A6B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530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73AF1-1C1F-FE4C-9E58-FFC708FDE9CA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7A748-C31A-834F-A185-BEBF71F228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503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8550" y="430213"/>
            <a:ext cx="6834188" cy="3844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14400" y="4500282"/>
            <a:ext cx="7315200" cy="1500468"/>
          </a:xfrm>
        </p:spPr>
        <p:txBody>
          <a:bodyPr/>
          <a:lstStyle/>
          <a:p>
            <a:pPr marL="0" lvl="0" indent="0">
              <a:buFont typeface="+mj-lt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7A748-C31A-834F-A185-BEBF71F228E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210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7A748-C31A-834F-A185-BEBF71F228E0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532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4210" y="0"/>
            <a:ext cx="12435176" cy="685800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775762" y="980908"/>
            <a:ext cx="6073200" cy="464400"/>
          </a:xfrm>
          <a:prstGeom prst="rect">
            <a:avLst/>
          </a:prstGeom>
        </p:spPr>
        <p:txBody>
          <a:bodyPr wrap="square" lIns="0" tIns="0" rIns="0" bIns="0"/>
          <a:lstStyle>
            <a:lvl1pPr>
              <a:defRPr lang="en-US" sz="3200" b="1" cap="all" baseline="0">
                <a:solidFill>
                  <a:srgbClr val="006FB7"/>
                </a:solidFill>
              </a:defRPr>
            </a:lvl1pPr>
          </a:lstStyle>
          <a:p>
            <a:pPr marL="0" lvl="0"/>
            <a:r>
              <a:rPr lang="ru-RU" dirty="0" smtClean="0"/>
              <a:t>Добавьте заголовок</a:t>
            </a:r>
            <a:endParaRPr lang="en-US" dirty="0"/>
          </a:p>
        </p:txBody>
      </p:sp>
      <p:sp>
        <p:nvSpPr>
          <p:cNvPr id="8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775762" y="1464074"/>
            <a:ext cx="6073925" cy="914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228600" indent="-228600">
              <a:buNone/>
              <a:defRPr lang="en-US" sz="2000" cap="all" baseline="0" smtClean="0">
                <a:solidFill>
                  <a:srgbClr val="006FB7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>
              <a:lnSpc>
                <a:spcPct val="70000"/>
              </a:lnSpc>
            </a:pPr>
            <a:r>
              <a:rPr lang="ru-RU" dirty="0" smtClean="0"/>
              <a:t>и подзаголовок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440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кол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 noChangeAspect="1"/>
          </p:cNvSpPr>
          <p:nvPr>
            <p:ph type="sldNum" sz="quarter" idx="12"/>
          </p:nvPr>
        </p:nvSpPr>
        <p:spPr>
          <a:xfrm>
            <a:off x="715112" y="5744845"/>
            <a:ext cx="360000" cy="360000"/>
          </a:xfrm>
        </p:spPr>
        <p:txBody>
          <a:bodyPr wrap="none" lIns="0" tIns="0" rIns="0" bIns="0" anchor="ctr" anchorCtr="1"/>
          <a:lstStyle>
            <a:lvl1pPr>
              <a:defRPr sz="1600">
                <a:solidFill>
                  <a:srgbClr val="006FB7"/>
                </a:solidFill>
              </a:defRPr>
            </a:lvl1pPr>
          </a:lstStyle>
          <a:p>
            <a:fld id="{A68986B8-7543-6C4D-86B6-3D0B011471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7"/>
          <p:cNvSpPr>
            <a:spLocks noGrp="1"/>
          </p:cNvSpPr>
          <p:nvPr>
            <p:ph type="title" hasCustomPrompt="1"/>
          </p:nvPr>
        </p:nvSpPr>
        <p:spPr>
          <a:xfrm>
            <a:off x="775762" y="962378"/>
            <a:ext cx="6201508" cy="360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100000"/>
              </a:lnSpc>
              <a:defRPr sz="3000" b="1" cap="all" spc="0" baseline="0">
                <a:solidFill>
                  <a:srgbClr val="006FB7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добавьте</a:t>
            </a:r>
            <a:r>
              <a:rPr lang="en-US" dirty="0" smtClean="0"/>
              <a:t> </a:t>
            </a:r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775762" y="1328357"/>
            <a:ext cx="6201508" cy="36000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228600" indent="-228600">
              <a:lnSpc>
                <a:spcPct val="100000"/>
              </a:lnSpc>
              <a:buNone/>
              <a:defRPr lang="en-US" sz="2000" cap="all" baseline="0" dirty="0" smtClean="0">
                <a:solidFill>
                  <a:srgbClr val="006FB7"/>
                </a:solidFill>
              </a:defRPr>
            </a:lvl1pPr>
          </a:lstStyle>
          <a:p>
            <a:pPr marL="0" lvl="0" indent="0">
              <a:lnSpc>
                <a:spcPct val="70000"/>
              </a:lnSpc>
            </a:pPr>
            <a:r>
              <a:rPr lang="ru-RU" dirty="0" smtClean="0"/>
              <a:t>и подзаголовок</a:t>
            </a:r>
            <a:endParaRPr lang="en-US" dirty="0" smtClean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776288" y="2169458"/>
            <a:ext cx="7758112" cy="3307463"/>
          </a:xfrm>
          <a:prstGeom prst="rect">
            <a:avLst/>
          </a:prstGeom>
        </p:spPr>
        <p:txBody>
          <a:bodyPr lIns="0" tIns="0" rIns="0" bIns="0" numCol="1" spcCol="432000" anchor="t" anchorCtr="0">
            <a:noAutofit/>
          </a:bodyPr>
          <a:lstStyle>
            <a:lvl1pPr marL="0" indent="3492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1pPr>
          </a:lstStyle>
          <a:p>
            <a:pPr lvl="0"/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5955" y="622677"/>
            <a:ext cx="2425421" cy="61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54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 noChangeAspect="1"/>
          </p:cNvSpPr>
          <p:nvPr>
            <p:ph type="sldNum" sz="quarter" idx="12"/>
          </p:nvPr>
        </p:nvSpPr>
        <p:spPr>
          <a:xfrm>
            <a:off x="715112" y="5744845"/>
            <a:ext cx="360000" cy="360000"/>
          </a:xfrm>
        </p:spPr>
        <p:txBody>
          <a:bodyPr wrap="none" lIns="0" tIns="0" rIns="0" bIns="0" anchor="ctr" anchorCtr="1"/>
          <a:lstStyle>
            <a:lvl1pPr>
              <a:defRPr sz="1600">
                <a:solidFill>
                  <a:srgbClr val="006FB7"/>
                </a:solidFill>
              </a:defRPr>
            </a:lvl1pPr>
          </a:lstStyle>
          <a:p>
            <a:fld id="{A68986B8-7543-6C4D-86B6-3D0B011471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7"/>
          <p:cNvSpPr>
            <a:spLocks noGrp="1"/>
          </p:cNvSpPr>
          <p:nvPr>
            <p:ph type="title" hasCustomPrompt="1"/>
          </p:nvPr>
        </p:nvSpPr>
        <p:spPr>
          <a:xfrm>
            <a:off x="775762" y="962378"/>
            <a:ext cx="6201508" cy="360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100000"/>
              </a:lnSpc>
              <a:defRPr sz="3000" b="1" cap="all" spc="0" baseline="0">
                <a:solidFill>
                  <a:srgbClr val="006FB7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добавьте</a:t>
            </a:r>
            <a:r>
              <a:rPr lang="en-US" dirty="0" smtClean="0"/>
              <a:t> </a:t>
            </a:r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775762" y="1328357"/>
            <a:ext cx="6201508" cy="36000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228600" indent="-228600">
              <a:lnSpc>
                <a:spcPct val="100000"/>
              </a:lnSpc>
              <a:buNone/>
              <a:defRPr lang="en-US" sz="2000" cap="all" baseline="0" dirty="0" smtClean="0">
                <a:solidFill>
                  <a:srgbClr val="006FB7"/>
                </a:solidFill>
              </a:defRPr>
            </a:lvl1pPr>
          </a:lstStyle>
          <a:p>
            <a:pPr marL="0" lvl="0" indent="0">
              <a:lnSpc>
                <a:spcPct val="70000"/>
              </a:lnSpc>
            </a:pPr>
            <a:r>
              <a:rPr lang="ru-RU" dirty="0" smtClean="0"/>
              <a:t>и подзаголовок</a:t>
            </a:r>
            <a:endParaRPr lang="en-US" dirty="0" smtClean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776288" y="2169458"/>
            <a:ext cx="10397842" cy="3307463"/>
          </a:xfrm>
          <a:prstGeom prst="rect">
            <a:avLst/>
          </a:prstGeom>
        </p:spPr>
        <p:txBody>
          <a:bodyPr lIns="0" tIns="0" rIns="0" bIns="0" numCol="2" spcCol="432000" anchor="t" anchorCtr="0">
            <a:noAutofit/>
          </a:bodyPr>
          <a:lstStyle>
            <a:lvl1pPr marL="0" indent="3492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1pPr>
          </a:lstStyle>
          <a:p>
            <a:pPr lvl="0"/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5955" y="622677"/>
            <a:ext cx="2425421" cy="61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92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7"/>
          <p:cNvSpPr>
            <a:spLocks noGrp="1"/>
          </p:cNvSpPr>
          <p:nvPr>
            <p:ph type="title" hasCustomPrompt="1"/>
          </p:nvPr>
        </p:nvSpPr>
        <p:spPr>
          <a:xfrm>
            <a:off x="775762" y="962378"/>
            <a:ext cx="6201508" cy="360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100000"/>
              </a:lnSpc>
              <a:defRPr sz="3000" b="1" cap="all" spc="0" baseline="0">
                <a:solidFill>
                  <a:srgbClr val="006FB7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добавьте</a:t>
            </a:r>
            <a:r>
              <a:rPr lang="en-US" dirty="0" smtClean="0"/>
              <a:t> </a:t>
            </a:r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775762" y="1328357"/>
            <a:ext cx="6201508" cy="36000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228600" indent="-228600">
              <a:lnSpc>
                <a:spcPct val="100000"/>
              </a:lnSpc>
              <a:buNone/>
              <a:defRPr lang="en-US" sz="2000" cap="all" baseline="0" dirty="0" smtClean="0">
                <a:solidFill>
                  <a:srgbClr val="006FB7"/>
                </a:solidFill>
              </a:defRPr>
            </a:lvl1pPr>
          </a:lstStyle>
          <a:p>
            <a:pPr marL="0" lvl="0" indent="0">
              <a:lnSpc>
                <a:spcPct val="70000"/>
              </a:lnSpc>
            </a:pPr>
            <a:r>
              <a:rPr lang="ru-RU" dirty="0" smtClean="0"/>
              <a:t>и подзаголовок</a:t>
            </a:r>
            <a:endParaRPr lang="en-US" dirty="0" smtClean="0"/>
          </a:p>
        </p:txBody>
      </p:sp>
      <p:sp>
        <p:nvSpPr>
          <p:cNvPr id="4" name="Slide Number Placeholder 5"/>
          <p:cNvSpPr>
            <a:spLocks noGrp="1" noChangeAspect="1"/>
          </p:cNvSpPr>
          <p:nvPr>
            <p:ph type="sldNum" sz="quarter" idx="12"/>
          </p:nvPr>
        </p:nvSpPr>
        <p:spPr>
          <a:xfrm>
            <a:off x="715112" y="5744845"/>
            <a:ext cx="360000" cy="360000"/>
          </a:xfrm>
        </p:spPr>
        <p:txBody>
          <a:bodyPr wrap="none" lIns="0" tIns="0" rIns="0" bIns="0" anchor="ctr" anchorCtr="1"/>
          <a:lstStyle>
            <a:lvl1pPr>
              <a:defRPr sz="1600">
                <a:solidFill>
                  <a:srgbClr val="006FB7"/>
                </a:solidFill>
              </a:defRPr>
            </a:lvl1pPr>
          </a:lstStyle>
          <a:p>
            <a:fld id="{A68986B8-7543-6C4D-86B6-3D0B011471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5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4210" y="0"/>
            <a:ext cx="12435176" cy="685800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775762" y="980908"/>
            <a:ext cx="6073200" cy="464400"/>
          </a:xfrm>
          <a:prstGeom prst="rect">
            <a:avLst/>
          </a:prstGeom>
        </p:spPr>
        <p:txBody>
          <a:bodyPr wrap="square" lIns="0" tIns="0" rIns="0" bIns="0"/>
          <a:lstStyle>
            <a:lvl1pPr>
              <a:defRPr lang="en-US" sz="3200" b="1" cap="all" baseline="0">
                <a:solidFill>
                  <a:srgbClr val="006FB7"/>
                </a:solidFill>
              </a:defRPr>
            </a:lvl1pPr>
          </a:lstStyle>
          <a:p>
            <a:pPr marL="0" lvl="0"/>
            <a:r>
              <a:rPr lang="ru-RU" dirty="0" smtClean="0"/>
              <a:t>Добавьте заголовок</a:t>
            </a:r>
            <a:endParaRPr lang="en-US" dirty="0"/>
          </a:p>
        </p:txBody>
      </p:sp>
      <p:sp>
        <p:nvSpPr>
          <p:cNvPr id="8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775762" y="1464074"/>
            <a:ext cx="6073925" cy="914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228600" indent="-228600">
              <a:buNone/>
              <a:defRPr lang="en-US" sz="2000" cap="all" baseline="0" smtClean="0">
                <a:solidFill>
                  <a:srgbClr val="006FB7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>
              <a:lnSpc>
                <a:spcPct val="70000"/>
              </a:lnSpc>
            </a:pPr>
            <a:r>
              <a:rPr lang="ru-RU" dirty="0" smtClean="0"/>
              <a:t>и подзаголовок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209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ий 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4209" y="0"/>
            <a:ext cx="12435174" cy="6857999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775762" y="980908"/>
            <a:ext cx="6073200" cy="1397566"/>
          </a:xfrm>
          <a:prstGeom prst="rect">
            <a:avLst/>
          </a:prstGeom>
        </p:spPr>
        <p:txBody>
          <a:bodyPr wrap="square" lIns="0" tIns="0" rIns="0" bIns="0"/>
          <a:lstStyle>
            <a:lvl1pPr>
              <a:defRPr lang="en-US" sz="3200" b="1" cap="all" baseline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ru-RU" dirty="0" smtClean="0"/>
              <a:t>Добавьте заголовок</a:t>
            </a:r>
            <a:br>
              <a:rPr lang="ru-RU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67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асный 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4209" y="0"/>
            <a:ext cx="12435174" cy="6857999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775762" y="980908"/>
            <a:ext cx="6073200" cy="1397566"/>
          </a:xfrm>
          <a:prstGeom prst="rect">
            <a:avLst/>
          </a:prstGeom>
        </p:spPr>
        <p:txBody>
          <a:bodyPr wrap="square" lIns="0" tIns="0" rIns="0" bIns="0"/>
          <a:lstStyle>
            <a:lvl1pPr>
              <a:defRPr lang="en-US" sz="3200" b="1" cap="all" baseline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ru-RU" dirty="0" smtClean="0"/>
              <a:t>Добавьте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782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кол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 noChangeAspect="1"/>
          </p:cNvSpPr>
          <p:nvPr>
            <p:ph type="sldNum" sz="quarter" idx="12"/>
          </p:nvPr>
        </p:nvSpPr>
        <p:spPr>
          <a:xfrm>
            <a:off x="715112" y="5744845"/>
            <a:ext cx="360000" cy="360000"/>
          </a:xfrm>
        </p:spPr>
        <p:txBody>
          <a:bodyPr wrap="none" lIns="0" tIns="0" rIns="0" bIns="0" anchor="ctr" anchorCtr="1"/>
          <a:lstStyle>
            <a:lvl1pPr>
              <a:defRPr sz="1600">
                <a:solidFill>
                  <a:srgbClr val="006FB7"/>
                </a:solidFill>
              </a:defRPr>
            </a:lvl1pPr>
          </a:lstStyle>
          <a:p>
            <a:fld id="{A68986B8-7543-6C4D-86B6-3D0B011471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7"/>
          <p:cNvSpPr>
            <a:spLocks noGrp="1"/>
          </p:cNvSpPr>
          <p:nvPr>
            <p:ph type="title" hasCustomPrompt="1"/>
          </p:nvPr>
        </p:nvSpPr>
        <p:spPr>
          <a:xfrm>
            <a:off x="775762" y="962378"/>
            <a:ext cx="6201508" cy="360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100000"/>
              </a:lnSpc>
              <a:defRPr sz="3000" b="1" cap="all" spc="0" baseline="0">
                <a:solidFill>
                  <a:srgbClr val="006FB7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добавьте</a:t>
            </a:r>
            <a:r>
              <a:rPr lang="en-US" dirty="0" smtClean="0"/>
              <a:t> </a:t>
            </a:r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775762" y="1328357"/>
            <a:ext cx="6201508" cy="36000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228600" indent="-228600">
              <a:lnSpc>
                <a:spcPct val="100000"/>
              </a:lnSpc>
              <a:buNone/>
              <a:defRPr lang="en-US" sz="2000" cap="all" baseline="0" dirty="0" smtClean="0">
                <a:solidFill>
                  <a:srgbClr val="006FB7"/>
                </a:solidFill>
              </a:defRPr>
            </a:lvl1pPr>
          </a:lstStyle>
          <a:p>
            <a:pPr marL="0" lvl="0" indent="0">
              <a:lnSpc>
                <a:spcPct val="70000"/>
              </a:lnSpc>
            </a:pPr>
            <a:r>
              <a:rPr lang="ru-RU" dirty="0" smtClean="0"/>
              <a:t>и подзаголовок</a:t>
            </a:r>
            <a:endParaRPr lang="en-US" dirty="0" smtClean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776288" y="2169458"/>
            <a:ext cx="7758112" cy="3307463"/>
          </a:xfrm>
          <a:prstGeom prst="rect">
            <a:avLst/>
          </a:prstGeom>
        </p:spPr>
        <p:txBody>
          <a:bodyPr lIns="0" tIns="0" rIns="0" bIns="0" numCol="1" spcCol="432000" anchor="t" anchorCtr="0">
            <a:noAutofit/>
          </a:bodyPr>
          <a:lstStyle>
            <a:lvl1pPr marL="0" indent="3492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1pPr>
          </a:lstStyle>
          <a:p>
            <a:pPr lvl="0"/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5955" y="622677"/>
            <a:ext cx="2425421" cy="61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5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 noChangeAspect="1"/>
          </p:cNvSpPr>
          <p:nvPr>
            <p:ph type="sldNum" sz="quarter" idx="12"/>
          </p:nvPr>
        </p:nvSpPr>
        <p:spPr>
          <a:xfrm>
            <a:off x="715112" y="5744845"/>
            <a:ext cx="360000" cy="360000"/>
          </a:xfrm>
        </p:spPr>
        <p:txBody>
          <a:bodyPr wrap="none" lIns="0" tIns="0" rIns="0" bIns="0" anchor="ctr" anchorCtr="1"/>
          <a:lstStyle>
            <a:lvl1pPr>
              <a:defRPr sz="1600">
                <a:solidFill>
                  <a:srgbClr val="006FB7"/>
                </a:solidFill>
              </a:defRPr>
            </a:lvl1pPr>
          </a:lstStyle>
          <a:p>
            <a:fld id="{A68986B8-7543-6C4D-86B6-3D0B011471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7"/>
          <p:cNvSpPr>
            <a:spLocks noGrp="1"/>
          </p:cNvSpPr>
          <p:nvPr>
            <p:ph type="title" hasCustomPrompt="1"/>
          </p:nvPr>
        </p:nvSpPr>
        <p:spPr>
          <a:xfrm>
            <a:off x="775762" y="962378"/>
            <a:ext cx="6201508" cy="360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100000"/>
              </a:lnSpc>
              <a:defRPr sz="3000" b="1" cap="all" spc="0" baseline="0">
                <a:solidFill>
                  <a:srgbClr val="006FB7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добавьте</a:t>
            </a:r>
            <a:r>
              <a:rPr lang="en-US" dirty="0" smtClean="0"/>
              <a:t> </a:t>
            </a:r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775762" y="1328357"/>
            <a:ext cx="6201508" cy="36000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228600" indent="-228600">
              <a:lnSpc>
                <a:spcPct val="100000"/>
              </a:lnSpc>
              <a:buNone/>
              <a:defRPr lang="en-US" sz="2000" cap="all" baseline="0" dirty="0" smtClean="0">
                <a:solidFill>
                  <a:srgbClr val="006FB7"/>
                </a:solidFill>
              </a:defRPr>
            </a:lvl1pPr>
          </a:lstStyle>
          <a:p>
            <a:pPr marL="0" lvl="0" indent="0">
              <a:lnSpc>
                <a:spcPct val="70000"/>
              </a:lnSpc>
            </a:pPr>
            <a:r>
              <a:rPr lang="ru-RU" dirty="0" smtClean="0"/>
              <a:t>и подзаголовок</a:t>
            </a:r>
            <a:endParaRPr lang="en-US" dirty="0" smtClean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776288" y="2169458"/>
            <a:ext cx="10397842" cy="3307463"/>
          </a:xfrm>
          <a:prstGeom prst="rect">
            <a:avLst/>
          </a:prstGeom>
        </p:spPr>
        <p:txBody>
          <a:bodyPr lIns="0" tIns="0" rIns="0" bIns="0" numCol="2" spcCol="432000" anchor="t" anchorCtr="0">
            <a:noAutofit/>
          </a:bodyPr>
          <a:lstStyle>
            <a:lvl1pPr marL="0" indent="3492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1pPr>
          </a:lstStyle>
          <a:p>
            <a:pPr lvl="0"/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5955" y="622677"/>
            <a:ext cx="2425421" cy="61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68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7"/>
          <p:cNvSpPr>
            <a:spLocks noGrp="1"/>
          </p:cNvSpPr>
          <p:nvPr>
            <p:ph type="title" hasCustomPrompt="1"/>
          </p:nvPr>
        </p:nvSpPr>
        <p:spPr>
          <a:xfrm>
            <a:off x="775762" y="962378"/>
            <a:ext cx="6201508" cy="360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100000"/>
              </a:lnSpc>
              <a:defRPr sz="3000" b="1" cap="all" spc="0" baseline="0">
                <a:solidFill>
                  <a:srgbClr val="006FB7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добавьте</a:t>
            </a:r>
            <a:r>
              <a:rPr lang="en-US" dirty="0" smtClean="0"/>
              <a:t> </a:t>
            </a:r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775762" y="1328357"/>
            <a:ext cx="6201508" cy="36000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228600" indent="-228600">
              <a:lnSpc>
                <a:spcPct val="100000"/>
              </a:lnSpc>
              <a:buNone/>
              <a:defRPr lang="en-US" sz="2000" cap="all" baseline="0" dirty="0" smtClean="0">
                <a:solidFill>
                  <a:srgbClr val="006FB7"/>
                </a:solidFill>
              </a:defRPr>
            </a:lvl1pPr>
          </a:lstStyle>
          <a:p>
            <a:pPr marL="0" lvl="0" indent="0">
              <a:lnSpc>
                <a:spcPct val="70000"/>
              </a:lnSpc>
            </a:pPr>
            <a:r>
              <a:rPr lang="ru-RU" dirty="0" smtClean="0"/>
              <a:t>и подзаголовок</a:t>
            </a:r>
            <a:endParaRPr lang="en-US" dirty="0" smtClean="0"/>
          </a:p>
        </p:txBody>
      </p:sp>
      <p:sp>
        <p:nvSpPr>
          <p:cNvPr id="4" name="Slide Number Placeholder 5"/>
          <p:cNvSpPr>
            <a:spLocks noGrp="1" noChangeAspect="1"/>
          </p:cNvSpPr>
          <p:nvPr>
            <p:ph type="sldNum" sz="quarter" idx="12"/>
          </p:nvPr>
        </p:nvSpPr>
        <p:spPr>
          <a:xfrm>
            <a:off x="715112" y="5744845"/>
            <a:ext cx="360000" cy="360000"/>
          </a:xfrm>
        </p:spPr>
        <p:txBody>
          <a:bodyPr wrap="none" lIns="0" tIns="0" rIns="0" bIns="0" anchor="ctr" anchorCtr="1"/>
          <a:lstStyle>
            <a:lvl1pPr>
              <a:defRPr sz="1600">
                <a:solidFill>
                  <a:srgbClr val="006FB7"/>
                </a:solidFill>
              </a:defRPr>
            </a:lvl1pPr>
          </a:lstStyle>
          <a:p>
            <a:fld id="{A68986B8-7543-6C4D-86B6-3D0B011471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22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4210" y="0"/>
            <a:ext cx="12435176" cy="685800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775762" y="980908"/>
            <a:ext cx="6073200" cy="464400"/>
          </a:xfrm>
          <a:prstGeom prst="rect">
            <a:avLst/>
          </a:prstGeom>
        </p:spPr>
        <p:txBody>
          <a:bodyPr wrap="square" lIns="0" tIns="0" rIns="0" bIns="0"/>
          <a:lstStyle>
            <a:lvl1pPr>
              <a:defRPr lang="en-US" sz="3200" b="1" cap="all" baseline="0">
                <a:solidFill>
                  <a:srgbClr val="006FB7"/>
                </a:solidFill>
              </a:defRPr>
            </a:lvl1pPr>
          </a:lstStyle>
          <a:p>
            <a:pPr marL="0" lvl="0"/>
            <a:r>
              <a:rPr lang="ru-RU" dirty="0" smtClean="0"/>
              <a:t>Добавьте заголовок</a:t>
            </a:r>
            <a:endParaRPr lang="en-US" dirty="0"/>
          </a:p>
        </p:txBody>
      </p:sp>
      <p:sp>
        <p:nvSpPr>
          <p:cNvPr id="8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775762" y="1464074"/>
            <a:ext cx="6073925" cy="914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228600" indent="-228600">
              <a:buNone/>
              <a:defRPr lang="en-US" sz="2000" cap="all" baseline="0" smtClean="0">
                <a:solidFill>
                  <a:srgbClr val="006FB7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>
              <a:lnSpc>
                <a:spcPct val="70000"/>
              </a:lnSpc>
            </a:pPr>
            <a:r>
              <a:rPr lang="ru-RU" dirty="0" smtClean="0"/>
              <a:t>и подзаголовок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0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ий 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4209" y="0"/>
            <a:ext cx="12435174" cy="6857999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775762" y="980908"/>
            <a:ext cx="6073200" cy="1397566"/>
          </a:xfrm>
          <a:prstGeom prst="rect">
            <a:avLst/>
          </a:prstGeom>
        </p:spPr>
        <p:txBody>
          <a:bodyPr wrap="square" lIns="0" tIns="0" rIns="0" bIns="0"/>
          <a:lstStyle>
            <a:lvl1pPr>
              <a:defRPr lang="en-US" sz="3200" b="1" cap="all" baseline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ru-RU" dirty="0" smtClean="0"/>
              <a:t>Добавьте заголовок</a:t>
            </a:r>
            <a:br>
              <a:rPr lang="ru-RU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45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ий 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4209" y="0"/>
            <a:ext cx="12435174" cy="6857999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775762" y="980908"/>
            <a:ext cx="6073200" cy="1397566"/>
          </a:xfrm>
          <a:prstGeom prst="rect">
            <a:avLst/>
          </a:prstGeom>
        </p:spPr>
        <p:txBody>
          <a:bodyPr wrap="square" lIns="0" tIns="0" rIns="0" bIns="0"/>
          <a:lstStyle>
            <a:lvl1pPr>
              <a:defRPr lang="en-US" sz="3200" b="1" cap="all" baseline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ru-RU" dirty="0" smtClean="0"/>
              <a:t>Добавьте заголовок</a:t>
            </a:r>
            <a:br>
              <a:rPr lang="ru-RU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315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асный 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4209" y="0"/>
            <a:ext cx="12435174" cy="6857999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775762" y="980908"/>
            <a:ext cx="6073200" cy="1397566"/>
          </a:xfrm>
          <a:prstGeom prst="rect">
            <a:avLst/>
          </a:prstGeom>
        </p:spPr>
        <p:txBody>
          <a:bodyPr wrap="square" lIns="0" tIns="0" rIns="0" bIns="0"/>
          <a:lstStyle>
            <a:lvl1pPr>
              <a:defRPr lang="en-US" sz="3200" b="1" cap="all" baseline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ru-RU" dirty="0" smtClean="0"/>
              <a:t>Добавьте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505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кол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 noChangeAspect="1"/>
          </p:cNvSpPr>
          <p:nvPr>
            <p:ph type="sldNum" sz="quarter" idx="12"/>
          </p:nvPr>
        </p:nvSpPr>
        <p:spPr>
          <a:xfrm>
            <a:off x="715112" y="5744845"/>
            <a:ext cx="360000" cy="360000"/>
          </a:xfrm>
        </p:spPr>
        <p:txBody>
          <a:bodyPr wrap="none" lIns="0" tIns="0" rIns="0" bIns="0" anchor="ctr" anchorCtr="1"/>
          <a:lstStyle>
            <a:lvl1pPr>
              <a:defRPr sz="1600">
                <a:solidFill>
                  <a:srgbClr val="006FB7"/>
                </a:solidFill>
              </a:defRPr>
            </a:lvl1pPr>
          </a:lstStyle>
          <a:p>
            <a:fld id="{A68986B8-7543-6C4D-86B6-3D0B011471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7"/>
          <p:cNvSpPr>
            <a:spLocks noGrp="1"/>
          </p:cNvSpPr>
          <p:nvPr>
            <p:ph type="title" hasCustomPrompt="1"/>
          </p:nvPr>
        </p:nvSpPr>
        <p:spPr>
          <a:xfrm>
            <a:off x="775762" y="962378"/>
            <a:ext cx="6201508" cy="360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100000"/>
              </a:lnSpc>
              <a:defRPr sz="3000" b="1" cap="all" spc="0" baseline="0">
                <a:solidFill>
                  <a:srgbClr val="006FB7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добавьте</a:t>
            </a:r>
            <a:r>
              <a:rPr lang="en-US" dirty="0" smtClean="0"/>
              <a:t> </a:t>
            </a:r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775762" y="1328357"/>
            <a:ext cx="6201508" cy="36000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228600" indent="-228600">
              <a:lnSpc>
                <a:spcPct val="100000"/>
              </a:lnSpc>
              <a:buNone/>
              <a:defRPr lang="en-US" sz="2000" cap="all" baseline="0" dirty="0" smtClean="0">
                <a:solidFill>
                  <a:srgbClr val="006FB7"/>
                </a:solidFill>
              </a:defRPr>
            </a:lvl1pPr>
          </a:lstStyle>
          <a:p>
            <a:pPr marL="0" lvl="0" indent="0">
              <a:lnSpc>
                <a:spcPct val="70000"/>
              </a:lnSpc>
            </a:pPr>
            <a:r>
              <a:rPr lang="ru-RU" dirty="0" smtClean="0"/>
              <a:t>и подзаголовок</a:t>
            </a:r>
            <a:endParaRPr lang="en-US" dirty="0" smtClean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776288" y="2169458"/>
            <a:ext cx="7758112" cy="3307463"/>
          </a:xfrm>
          <a:prstGeom prst="rect">
            <a:avLst/>
          </a:prstGeom>
        </p:spPr>
        <p:txBody>
          <a:bodyPr lIns="0" tIns="0" rIns="0" bIns="0" numCol="1" spcCol="432000" anchor="t" anchorCtr="0">
            <a:noAutofit/>
          </a:bodyPr>
          <a:lstStyle>
            <a:lvl1pPr marL="0" indent="3492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1pPr>
          </a:lstStyle>
          <a:p>
            <a:pPr lvl="0"/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5955" y="622677"/>
            <a:ext cx="2425421" cy="61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86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 noChangeAspect="1"/>
          </p:cNvSpPr>
          <p:nvPr>
            <p:ph type="sldNum" sz="quarter" idx="12"/>
          </p:nvPr>
        </p:nvSpPr>
        <p:spPr>
          <a:xfrm>
            <a:off x="715112" y="5744845"/>
            <a:ext cx="360000" cy="360000"/>
          </a:xfrm>
        </p:spPr>
        <p:txBody>
          <a:bodyPr wrap="none" lIns="0" tIns="0" rIns="0" bIns="0" anchor="ctr" anchorCtr="1"/>
          <a:lstStyle>
            <a:lvl1pPr>
              <a:defRPr sz="1600">
                <a:solidFill>
                  <a:srgbClr val="006FB7"/>
                </a:solidFill>
              </a:defRPr>
            </a:lvl1pPr>
          </a:lstStyle>
          <a:p>
            <a:fld id="{A68986B8-7543-6C4D-86B6-3D0B011471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7"/>
          <p:cNvSpPr>
            <a:spLocks noGrp="1"/>
          </p:cNvSpPr>
          <p:nvPr>
            <p:ph type="title" hasCustomPrompt="1"/>
          </p:nvPr>
        </p:nvSpPr>
        <p:spPr>
          <a:xfrm>
            <a:off x="775762" y="962378"/>
            <a:ext cx="6201508" cy="360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100000"/>
              </a:lnSpc>
              <a:defRPr sz="3000" b="1" cap="all" spc="0" baseline="0">
                <a:solidFill>
                  <a:srgbClr val="006FB7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добавьте</a:t>
            </a:r>
            <a:r>
              <a:rPr lang="en-US" dirty="0" smtClean="0"/>
              <a:t> </a:t>
            </a:r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775762" y="1328357"/>
            <a:ext cx="6201508" cy="36000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228600" indent="-228600">
              <a:lnSpc>
                <a:spcPct val="100000"/>
              </a:lnSpc>
              <a:buNone/>
              <a:defRPr lang="en-US" sz="2000" cap="all" baseline="0" dirty="0" smtClean="0">
                <a:solidFill>
                  <a:srgbClr val="006FB7"/>
                </a:solidFill>
              </a:defRPr>
            </a:lvl1pPr>
          </a:lstStyle>
          <a:p>
            <a:pPr marL="0" lvl="0" indent="0">
              <a:lnSpc>
                <a:spcPct val="70000"/>
              </a:lnSpc>
            </a:pPr>
            <a:r>
              <a:rPr lang="ru-RU" dirty="0" smtClean="0"/>
              <a:t>и подзаголовок</a:t>
            </a:r>
            <a:endParaRPr lang="en-US" dirty="0" smtClean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776288" y="2169458"/>
            <a:ext cx="10397842" cy="3307463"/>
          </a:xfrm>
          <a:prstGeom prst="rect">
            <a:avLst/>
          </a:prstGeom>
        </p:spPr>
        <p:txBody>
          <a:bodyPr lIns="0" tIns="0" rIns="0" bIns="0" numCol="2" spcCol="432000" anchor="t" anchorCtr="0">
            <a:noAutofit/>
          </a:bodyPr>
          <a:lstStyle>
            <a:lvl1pPr marL="0" indent="3492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1pPr>
          </a:lstStyle>
          <a:p>
            <a:pPr lvl="0"/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5955" y="622677"/>
            <a:ext cx="2425421" cy="61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132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7"/>
          <p:cNvSpPr>
            <a:spLocks noGrp="1"/>
          </p:cNvSpPr>
          <p:nvPr>
            <p:ph type="title" hasCustomPrompt="1"/>
          </p:nvPr>
        </p:nvSpPr>
        <p:spPr>
          <a:xfrm>
            <a:off x="775762" y="962378"/>
            <a:ext cx="6201508" cy="360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100000"/>
              </a:lnSpc>
              <a:defRPr sz="3000" b="1" cap="all" spc="0" baseline="0">
                <a:solidFill>
                  <a:srgbClr val="006FB7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добавьте</a:t>
            </a:r>
            <a:r>
              <a:rPr lang="en-US" dirty="0" smtClean="0"/>
              <a:t> </a:t>
            </a:r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775762" y="1328357"/>
            <a:ext cx="6201508" cy="36000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228600" indent="-228600">
              <a:lnSpc>
                <a:spcPct val="100000"/>
              </a:lnSpc>
              <a:buNone/>
              <a:defRPr lang="en-US" sz="2000" cap="all" baseline="0" dirty="0" smtClean="0">
                <a:solidFill>
                  <a:srgbClr val="006FB7"/>
                </a:solidFill>
              </a:defRPr>
            </a:lvl1pPr>
          </a:lstStyle>
          <a:p>
            <a:pPr marL="0" lvl="0" indent="0">
              <a:lnSpc>
                <a:spcPct val="70000"/>
              </a:lnSpc>
            </a:pPr>
            <a:r>
              <a:rPr lang="ru-RU" dirty="0" smtClean="0"/>
              <a:t>и подзаголовок</a:t>
            </a:r>
            <a:endParaRPr lang="en-US" dirty="0" smtClean="0"/>
          </a:p>
        </p:txBody>
      </p:sp>
      <p:sp>
        <p:nvSpPr>
          <p:cNvPr id="4" name="Slide Number Placeholder 5"/>
          <p:cNvSpPr>
            <a:spLocks noGrp="1" noChangeAspect="1"/>
          </p:cNvSpPr>
          <p:nvPr>
            <p:ph type="sldNum" sz="quarter" idx="12"/>
          </p:nvPr>
        </p:nvSpPr>
        <p:spPr>
          <a:xfrm>
            <a:off x="715112" y="5744845"/>
            <a:ext cx="360000" cy="360000"/>
          </a:xfrm>
        </p:spPr>
        <p:txBody>
          <a:bodyPr wrap="none" lIns="0" tIns="0" rIns="0" bIns="0" anchor="ctr" anchorCtr="1"/>
          <a:lstStyle>
            <a:lvl1pPr>
              <a:defRPr sz="1600">
                <a:solidFill>
                  <a:srgbClr val="006FB7"/>
                </a:solidFill>
              </a:defRPr>
            </a:lvl1pPr>
          </a:lstStyle>
          <a:p>
            <a:fld id="{A68986B8-7543-6C4D-86B6-3D0B011471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732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асный 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4209" y="0"/>
            <a:ext cx="12435174" cy="6857999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775762" y="980908"/>
            <a:ext cx="6073200" cy="1397566"/>
          </a:xfrm>
          <a:prstGeom prst="rect">
            <a:avLst/>
          </a:prstGeom>
        </p:spPr>
        <p:txBody>
          <a:bodyPr wrap="square" lIns="0" tIns="0" rIns="0" bIns="0"/>
          <a:lstStyle>
            <a:lvl1pPr>
              <a:defRPr lang="en-US" sz="3200" b="1" cap="all" baseline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ru-RU" dirty="0" smtClean="0"/>
              <a:t>Добавьте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502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кол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 noChangeAspect="1"/>
          </p:cNvSpPr>
          <p:nvPr>
            <p:ph type="sldNum" sz="quarter" idx="12"/>
          </p:nvPr>
        </p:nvSpPr>
        <p:spPr>
          <a:xfrm>
            <a:off x="715112" y="5744845"/>
            <a:ext cx="360000" cy="360000"/>
          </a:xfrm>
        </p:spPr>
        <p:txBody>
          <a:bodyPr wrap="none" lIns="0" tIns="0" rIns="0" bIns="0" anchor="ctr" anchorCtr="1"/>
          <a:lstStyle>
            <a:lvl1pPr>
              <a:defRPr sz="1600">
                <a:solidFill>
                  <a:srgbClr val="006FB7"/>
                </a:solidFill>
              </a:defRPr>
            </a:lvl1pPr>
          </a:lstStyle>
          <a:p>
            <a:fld id="{A68986B8-7543-6C4D-86B6-3D0B011471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7"/>
          <p:cNvSpPr>
            <a:spLocks noGrp="1"/>
          </p:cNvSpPr>
          <p:nvPr>
            <p:ph type="title" hasCustomPrompt="1"/>
          </p:nvPr>
        </p:nvSpPr>
        <p:spPr>
          <a:xfrm>
            <a:off x="775762" y="962378"/>
            <a:ext cx="6201508" cy="360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100000"/>
              </a:lnSpc>
              <a:defRPr sz="3000" b="1" cap="all" spc="0" baseline="0">
                <a:solidFill>
                  <a:srgbClr val="006FB7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добавьте</a:t>
            </a:r>
            <a:r>
              <a:rPr lang="en-US" dirty="0" smtClean="0"/>
              <a:t> </a:t>
            </a:r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775762" y="1328357"/>
            <a:ext cx="6201508" cy="36000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228600" indent="-228600">
              <a:lnSpc>
                <a:spcPct val="100000"/>
              </a:lnSpc>
              <a:buNone/>
              <a:defRPr lang="en-US" sz="2000" cap="all" baseline="0" dirty="0" smtClean="0">
                <a:solidFill>
                  <a:srgbClr val="006FB7"/>
                </a:solidFill>
              </a:defRPr>
            </a:lvl1pPr>
          </a:lstStyle>
          <a:p>
            <a:pPr marL="0" lvl="0" indent="0">
              <a:lnSpc>
                <a:spcPct val="70000"/>
              </a:lnSpc>
            </a:pPr>
            <a:r>
              <a:rPr lang="ru-RU" dirty="0" smtClean="0"/>
              <a:t>и подзаголовок</a:t>
            </a:r>
            <a:endParaRPr lang="en-US" dirty="0" smtClean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776288" y="2169458"/>
            <a:ext cx="7758112" cy="3307463"/>
          </a:xfrm>
          <a:prstGeom prst="rect">
            <a:avLst/>
          </a:prstGeom>
        </p:spPr>
        <p:txBody>
          <a:bodyPr lIns="0" tIns="0" rIns="0" bIns="0" numCol="1" spcCol="432000" anchor="t" anchorCtr="0">
            <a:noAutofit/>
          </a:bodyPr>
          <a:lstStyle>
            <a:lvl1pPr marL="0" indent="3492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1pPr>
          </a:lstStyle>
          <a:p>
            <a:pPr lvl="0"/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5955" y="622677"/>
            <a:ext cx="2425421" cy="61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56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 noChangeAspect="1"/>
          </p:cNvSpPr>
          <p:nvPr>
            <p:ph type="sldNum" sz="quarter" idx="12"/>
          </p:nvPr>
        </p:nvSpPr>
        <p:spPr>
          <a:xfrm>
            <a:off x="715112" y="5744845"/>
            <a:ext cx="360000" cy="360000"/>
          </a:xfrm>
        </p:spPr>
        <p:txBody>
          <a:bodyPr wrap="none" lIns="0" tIns="0" rIns="0" bIns="0" anchor="ctr" anchorCtr="1"/>
          <a:lstStyle>
            <a:lvl1pPr>
              <a:defRPr sz="1600">
                <a:solidFill>
                  <a:srgbClr val="006FB7"/>
                </a:solidFill>
              </a:defRPr>
            </a:lvl1pPr>
          </a:lstStyle>
          <a:p>
            <a:fld id="{A68986B8-7543-6C4D-86B6-3D0B011471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7"/>
          <p:cNvSpPr>
            <a:spLocks noGrp="1"/>
          </p:cNvSpPr>
          <p:nvPr>
            <p:ph type="title" hasCustomPrompt="1"/>
          </p:nvPr>
        </p:nvSpPr>
        <p:spPr>
          <a:xfrm>
            <a:off x="775762" y="962378"/>
            <a:ext cx="6201508" cy="360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100000"/>
              </a:lnSpc>
              <a:defRPr sz="3000" b="1" cap="all" spc="0" baseline="0">
                <a:solidFill>
                  <a:srgbClr val="006FB7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добавьте</a:t>
            </a:r>
            <a:r>
              <a:rPr lang="en-US" dirty="0" smtClean="0"/>
              <a:t> </a:t>
            </a:r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775762" y="1328357"/>
            <a:ext cx="6201508" cy="36000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228600" indent="-228600">
              <a:lnSpc>
                <a:spcPct val="100000"/>
              </a:lnSpc>
              <a:buNone/>
              <a:defRPr lang="en-US" sz="2000" cap="all" baseline="0" dirty="0" smtClean="0">
                <a:solidFill>
                  <a:srgbClr val="006FB7"/>
                </a:solidFill>
              </a:defRPr>
            </a:lvl1pPr>
          </a:lstStyle>
          <a:p>
            <a:pPr marL="0" lvl="0" indent="0">
              <a:lnSpc>
                <a:spcPct val="70000"/>
              </a:lnSpc>
            </a:pPr>
            <a:r>
              <a:rPr lang="ru-RU" dirty="0" smtClean="0"/>
              <a:t>и подзаголовок</a:t>
            </a:r>
            <a:endParaRPr lang="en-US" dirty="0" smtClean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776288" y="2169458"/>
            <a:ext cx="10397842" cy="3307463"/>
          </a:xfrm>
          <a:prstGeom prst="rect">
            <a:avLst/>
          </a:prstGeom>
        </p:spPr>
        <p:txBody>
          <a:bodyPr lIns="0" tIns="0" rIns="0" bIns="0" numCol="2" spcCol="432000" anchor="t" anchorCtr="0">
            <a:noAutofit/>
          </a:bodyPr>
          <a:lstStyle>
            <a:lvl1pPr marL="0" indent="3492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1pPr>
          </a:lstStyle>
          <a:p>
            <a:pPr lvl="0"/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5955" y="622677"/>
            <a:ext cx="2425421" cy="61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7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7"/>
          <p:cNvSpPr>
            <a:spLocks noGrp="1"/>
          </p:cNvSpPr>
          <p:nvPr>
            <p:ph type="title" hasCustomPrompt="1"/>
          </p:nvPr>
        </p:nvSpPr>
        <p:spPr>
          <a:xfrm>
            <a:off x="775762" y="962378"/>
            <a:ext cx="6201508" cy="360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100000"/>
              </a:lnSpc>
              <a:defRPr sz="3000" b="1" cap="all" spc="0" baseline="0">
                <a:solidFill>
                  <a:srgbClr val="006FB7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добавьте</a:t>
            </a:r>
            <a:r>
              <a:rPr lang="en-US" dirty="0" smtClean="0"/>
              <a:t> </a:t>
            </a:r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775762" y="1328357"/>
            <a:ext cx="6201508" cy="36000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228600" indent="-228600">
              <a:lnSpc>
                <a:spcPct val="100000"/>
              </a:lnSpc>
              <a:buNone/>
              <a:defRPr lang="en-US" sz="2000" cap="all" baseline="0" dirty="0" smtClean="0">
                <a:solidFill>
                  <a:srgbClr val="006FB7"/>
                </a:solidFill>
              </a:defRPr>
            </a:lvl1pPr>
          </a:lstStyle>
          <a:p>
            <a:pPr marL="0" lvl="0" indent="0">
              <a:lnSpc>
                <a:spcPct val="70000"/>
              </a:lnSpc>
            </a:pPr>
            <a:r>
              <a:rPr lang="ru-RU" dirty="0" smtClean="0"/>
              <a:t>и подзаголовок</a:t>
            </a:r>
            <a:endParaRPr lang="en-US" dirty="0" smtClean="0"/>
          </a:p>
        </p:txBody>
      </p:sp>
      <p:sp>
        <p:nvSpPr>
          <p:cNvPr id="4" name="Slide Number Placeholder 5"/>
          <p:cNvSpPr>
            <a:spLocks noGrp="1" noChangeAspect="1"/>
          </p:cNvSpPr>
          <p:nvPr>
            <p:ph type="sldNum" sz="quarter" idx="12"/>
          </p:nvPr>
        </p:nvSpPr>
        <p:spPr>
          <a:xfrm>
            <a:off x="715112" y="5744845"/>
            <a:ext cx="360000" cy="360000"/>
          </a:xfrm>
        </p:spPr>
        <p:txBody>
          <a:bodyPr wrap="none" lIns="0" tIns="0" rIns="0" bIns="0" anchor="ctr" anchorCtr="1"/>
          <a:lstStyle>
            <a:lvl1pPr>
              <a:defRPr sz="1600">
                <a:solidFill>
                  <a:srgbClr val="006FB7"/>
                </a:solidFill>
              </a:defRPr>
            </a:lvl1pPr>
          </a:lstStyle>
          <a:p>
            <a:fld id="{A68986B8-7543-6C4D-86B6-3D0B011471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99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4210" y="0"/>
            <a:ext cx="12435176" cy="685800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775762" y="980908"/>
            <a:ext cx="6073200" cy="464400"/>
          </a:xfrm>
          <a:prstGeom prst="rect">
            <a:avLst/>
          </a:prstGeom>
        </p:spPr>
        <p:txBody>
          <a:bodyPr wrap="square" lIns="0" tIns="0" rIns="0" bIns="0"/>
          <a:lstStyle>
            <a:lvl1pPr>
              <a:defRPr lang="en-US" sz="3200" b="1" cap="all" baseline="0">
                <a:solidFill>
                  <a:srgbClr val="006FB7"/>
                </a:solidFill>
              </a:defRPr>
            </a:lvl1pPr>
          </a:lstStyle>
          <a:p>
            <a:pPr marL="0" lvl="0"/>
            <a:r>
              <a:rPr lang="ru-RU" dirty="0" smtClean="0"/>
              <a:t>Добавьте заголовок</a:t>
            </a:r>
            <a:endParaRPr lang="en-US" dirty="0"/>
          </a:p>
        </p:txBody>
      </p:sp>
      <p:sp>
        <p:nvSpPr>
          <p:cNvPr id="8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775762" y="1464074"/>
            <a:ext cx="6073925" cy="914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228600" indent="-228600">
              <a:buNone/>
              <a:defRPr lang="en-US" sz="2000" cap="all" baseline="0" smtClean="0">
                <a:solidFill>
                  <a:srgbClr val="006FB7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>
              <a:lnSpc>
                <a:spcPct val="70000"/>
              </a:lnSpc>
            </a:pPr>
            <a:r>
              <a:rPr lang="ru-RU" dirty="0" smtClean="0"/>
              <a:t>и подзаголовок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767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ий 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4209" y="0"/>
            <a:ext cx="12435174" cy="6857999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775762" y="980908"/>
            <a:ext cx="6073200" cy="1397566"/>
          </a:xfrm>
          <a:prstGeom prst="rect">
            <a:avLst/>
          </a:prstGeom>
        </p:spPr>
        <p:txBody>
          <a:bodyPr wrap="square" lIns="0" tIns="0" rIns="0" bIns="0"/>
          <a:lstStyle>
            <a:lvl1pPr>
              <a:defRPr lang="en-US" sz="3200" b="1" cap="all" baseline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ru-RU" dirty="0" smtClean="0"/>
              <a:t>Добавьте заголовок</a:t>
            </a:r>
            <a:br>
              <a:rPr lang="ru-RU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24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асный 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4209" y="0"/>
            <a:ext cx="12435174" cy="6857999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775762" y="980908"/>
            <a:ext cx="6073200" cy="1397566"/>
          </a:xfrm>
          <a:prstGeom prst="rect">
            <a:avLst/>
          </a:prstGeom>
        </p:spPr>
        <p:txBody>
          <a:bodyPr wrap="square" lIns="0" tIns="0" rIns="0" bIns="0"/>
          <a:lstStyle>
            <a:lvl1pPr>
              <a:defRPr lang="en-US" sz="3200" b="1" cap="all" baseline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ru-RU" dirty="0" smtClean="0"/>
              <a:t>Добавьте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981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986B8-7543-6C4D-86B6-3D0B011471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3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57" r:id="rId4"/>
    <p:sldLayoutId id="2147483651" r:id="rId5"/>
    <p:sldLayoutId id="2147483656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986B8-7543-6C4D-86B6-3D0B0114715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829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986B8-7543-6C4D-86B6-3D0B0114715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7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986B8-7543-6C4D-86B6-3D0B0114715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86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vingtuesday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hyperlink" Target="mailto:givingtuesday@cafrussia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55455" y="1091821"/>
            <a:ext cx="9419117" cy="873458"/>
          </a:xfrm>
        </p:spPr>
        <p:txBody>
          <a:bodyPr/>
          <a:lstStyle/>
          <a:p>
            <a:r>
              <a:rPr lang="ru-RU" sz="2800" dirty="0" smtClean="0"/>
              <a:t>#Щедрый</a:t>
            </a:r>
            <a:r>
              <a:rPr lang="ru-RU" sz="2800" dirty="0" smtClean="0">
                <a:solidFill>
                  <a:srgbClr val="FF0000"/>
                </a:solidFill>
              </a:rPr>
              <a:t>Вторник 2018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/>
              <a:t>в России</a:t>
            </a:r>
            <a:br>
              <a:rPr lang="ru-RU" sz="2800" dirty="0" smtClean="0"/>
            </a:br>
            <a:endParaRPr lang="en-US" sz="2800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286715" y="5471966"/>
            <a:ext cx="6073925" cy="914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en-US" sz="2000" kern="1200" cap="all" baseline="0" smtClean="0">
                <a:solidFill>
                  <a:srgbClr val="006FB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11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Неделя признаний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В офисе 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3391" y="1688357"/>
            <a:ext cx="3179929" cy="166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SKornacheva.CAFRUSSIA\AppData\Local\Microsoft\Windows\Temporary Internet Files\Content.Outlook\ZZ95FH95\1_Teva_e-letter_HISTORY_tuesday_FB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7020" y="2019258"/>
            <a:ext cx="3453463" cy="181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Kornacheva.CAFRUSSIA\AppData\Local\Microsoft\Windows\Temporary Internet Files\Content.Outlook\ZZ95FH95\4_Teva_e-letter_HISTORY_tuesday_FB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3104" y="3357820"/>
            <a:ext cx="3740647" cy="196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7104" y="2306472"/>
            <a:ext cx="4940490" cy="3480179"/>
          </a:xfrm>
          <a:prstGeom prst="rect">
            <a:avLst/>
          </a:prstGeom>
        </p:spPr>
        <p:txBody>
          <a:bodyPr wrap="square" lIns="0" tIns="0" rIns="0" bIns="0" numCol="1" spcCol="432000" rtlCol="0" anchor="t" anchorCtr="0">
            <a:noAutofit/>
          </a:bodyPr>
          <a:lstStyle/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45910" y="3357820"/>
            <a:ext cx="341194" cy="45719"/>
          </a:xfrm>
          <a:prstGeom prst="rect">
            <a:avLst/>
          </a:prstGeom>
        </p:spPr>
        <p:txBody>
          <a:bodyPr wrap="square" lIns="0" tIns="0" rIns="0" bIns="0" numCol="1" spcCol="432000" rtlCol="0" anchor="t" anchorCtr="0">
            <a:noAutofit/>
          </a:bodyPr>
          <a:lstStyle/>
          <a:p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887104" y="2019258"/>
            <a:ext cx="5268036" cy="4408227"/>
          </a:xfrm>
          <a:prstGeom prst="rect">
            <a:avLst/>
          </a:prstGeom>
        </p:spPr>
        <p:txBody>
          <a:bodyPr wrap="square" lIns="0" tIns="0" rIns="0" bIns="0" numCol="1" spcCol="432000" rtlCol="0" anchor="t" anchorCtr="0">
            <a:noAutofit/>
          </a:bodyPr>
          <a:lstStyle/>
          <a:p>
            <a:r>
              <a:rPr lang="ru-RU" sz="1600" dirty="0" smtClean="0"/>
              <a:t>В рамках флешмоба «Неделя признаний» сотрудники фармацевтической компании </a:t>
            </a:r>
            <a:r>
              <a:rPr lang="en-US" sz="1600" dirty="0" smtClean="0"/>
              <a:t>Teva </a:t>
            </a:r>
            <a:r>
              <a:rPr lang="ru-RU" sz="1600" dirty="0" smtClean="0"/>
              <a:t>могли </a:t>
            </a:r>
            <a:r>
              <a:rPr lang="ru-RU" sz="1600" b="1" dirty="0" smtClean="0"/>
              <a:t>рассказать о своем опыте волонтерства и сотрудничества с НКО чтобы вдохновить коллег.</a:t>
            </a:r>
            <a:r>
              <a:rPr lang="ru-RU" sz="1600" dirty="0" smtClean="0"/>
              <a:t> Лучшие истории были опубликованы на внутреннем информационном портале компании </a:t>
            </a:r>
          </a:p>
          <a:p>
            <a:r>
              <a:rPr lang="ru-RU" sz="1600" dirty="0" smtClean="0"/>
              <a:t>Всю неделю </a:t>
            </a:r>
            <a:r>
              <a:rPr lang="en-US" sz="1600" dirty="0" smtClean="0"/>
              <a:t>#</a:t>
            </a:r>
            <a:r>
              <a:rPr lang="ru-RU" sz="1600" dirty="0" smtClean="0"/>
              <a:t>ЩедрыйВторник в офисе были организованы </a:t>
            </a:r>
            <a:r>
              <a:rPr lang="ru-RU" sz="1600" b="1" dirty="0" smtClean="0"/>
              <a:t>ярмарки, на которых сотрудники могли купить товары, сделанные подопечными различных благотворительных организаций </a:t>
            </a:r>
          </a:p>
          <a:p>
            <a:r>
              <a:rPr lang="ru-RU" sz="1600" b="1" dirty="0" smtClean="0"/>
              <a:t>В </a:t>
            </a:r>
            <a:r>
              <a:rPr lang="en-US" sz="1600" b="1" dirty="0" smtClean="0"/>
              <a:t>#</a:t>
            </a:r>
            <a:r>
              <a:rPr lang="ru-RU" sz="1600" b="1" dirty="0" smtClean="0"/>
              <a:t>ЩедрыйВторник </a:t>
            </a:r>
            <a:r>
              <a:rPr lang="ru-RU" sz="1600" dirty="0" smtClean="0"/>
              <a:t>прошла лекция о благотворительности и волонтерстве 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8260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5910" y="791570"/>
            <a:ext cx="7809783" cy="710808"/>
          </a:xfrm>
        </p:spPr>
        <p:txBody>
          <a:bodyPr/>
          <a:lstStyle/>
          <a:p>
            <a:r>
              <a:rPr lang="ru-RU" dirty="0" smtClean="0"/>
              <a:t>Старт программы корпоративного волонтерства в «Дикси»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600" dirty="0"/>
              <a:t>В рамках #Щедрого вторника «ДИКСИ» организовала благотворительный марафон, включивший в себя несколько мероприятий для покупателей и сотрудников компании.  </a:t>
            </a:r>
            <a:r>
              <a:rPr lang="ru-RU" sz="1600" b="1" dirty="0"/>
              <a:t>«ПРОДУКТЫ В ПОМОЩЬ» </a:t>
            </a:r>
            <a:r>
              <a:rPr lang="ru-RU" sz="1600" dirty="0"/>
              <a:t>- одна из акций, в течение которой покупатели двадцати магазинов «у дома» могли добровольно пожертвовать продукты длительного хранения, товары для дома и предметы личной гигиены. Активное участие в акции приняли не только покупатели, двенадцать  сотрудников московского офиса впервые выступили в качестве волонтеров по сбору товаров в магазинах. Партнером выступил Фонд продовольствия «Русь».</a:t>
            </a:r>
          </a:p>
          <a:p>
            <a:endParaRPr lang="ru-RU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99860" y="2169457"/>
            <a:ext cx="4974270" cy="30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06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малого бизнеса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Помощь детям и котикам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776288" y="1688357"/>
            <a:ext cx="10397842" cy="4821625"/>
          </a:xfrm>
        </p:spPr>
        <p:txBody>
          <a:bodyPr/>
          <a:lstStyle/>
          <a:p>
            <a:endParaRPr lang="ru-RU" sz="1600" b="1" dirty="0"/>
          </a:p>
          <a:p>
            <a:r>
              <a:rPr lang="ru-RU" sz="1600" b="1" dirty="0" smtClean="0"/>
              <a:t>Котокофейня </a:t>
            </a:r>
            <a:r>
              <a:rPr lang="ru-RU" sz="1600" b="1" dirty="0"/>
              <a:t>«Котики и Люди»</a:t>
            </a:r>
            <a:r>
              <a:rPr lang="ru-RU" sz="1600" dirty="0"/>
              <a:t> и Международный благотворительный фонд помощи животным «Дарящие Надежду» 28 ноября провели мероприятие в помощь бездомным животным. Гости кофейни приносили корм и медикаменты для животных и оставляли пожертвования в пользу фонда. Кроме того, кофейня перечислила 15% выручки за день в </a:t>
            </a:r>
            <a:r>
              <a:rPr lang="ru-RU" sz="1600" dirty="0" smtClean="0"/>
              <a:t>фонд</a:t>
            </a:r>
            <a:endParaRPr lang="ru-RU" sz="1600" dirty="0"/>
          </a:p>
          <a:p>
            <a:r>
              <a:rPr lang="ru-RU" sz="1600" b="1" dirty="0" smtClean="0"/>
              <a:t>Студия </a:t>
            </a:r>
            <a:r>
              <a:rPr lang="ru-RU" sz="1600" b="1" dirty="0"/>
              <a:t>маникюра Ирины Арустамян</a:t>
            </a:r>
            <a:r>
              <a:rPr lang="ru-RU" sz="1600" dirty="0"/>
              <a:t> с 28 ноября по 2 декабря приглашала всех сделать классический маникюр, все деньги за который были перечислены уставные цели фонда помощи детям с онкологическими заболеваниями «Счастливый мир».</a:t>
            </a:r>
          </a:p>
          <a:p>
            <a:endParaRPr lang="ru-RU" sz="1600" dirty="0"/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7270" y="2247349"/>
            <a:ext cx="4471916" cy="332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3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Новый </a:t>
            </a:r>
            <a:r>
              <a:rPr lang="ru-RU" dirty="0"/>
              <a:t>г</a:t>
            </a:r>
            <a:r>
              <a:rPr lang="ru-RU" dirty="0" smtClean="0"/>
              <a:t>од начинается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В </a:t>
            </a:r>
            <a:r>
              <a:rPr lang="en-US" dirty="0" smtClean="0"/>
              <a:t>#</a:t>
            </a:r>
            <a:r>
              <a:rPr lang="ru-RU" dirty="0" err="1" smtClean="0"/>
              <a:t>щедрыйВторник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75762" y="2007443"/>
            <a:ext cx="60960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Фонд </a:t>
            </a:r>
            <a:r>
              <a:rPr lang="ru-RU" sz="1600" dirty="0"/>
              <a:t>социального, культурного и экономического развития Уфы </a:t>
            </a:r>
            <a:r>
              <a:rPr lang="ru-RU" sz="1600" b="1" dirty="0"/>
              <a:t>«Общественный фонд развития города» </a:t>
            </a:r>
            <a:r>
              <a:rPr lang="ru-RU" sz="1600" dirty="0"/>
              <a:t>в #ЩедрыйВторник организовал для детей встречу с Дедом Морозом в офисе фонда. Гостей мероприятия встречали агенты Секретной службы Деда Мороза и </a:t>
            </a:r>
            <a:r>
              <a:rPr lang="ru-RU" sz="1600" dirty="0" err="1"/>
              <a:t>Пеппи</a:t>
            </a:r>
            <a:r>
              <a:rPr lang="ru-RU" sz="1600" dirty="0"/>
              <a:t> Длинный Чулок. Также Дед Мороз познакомил детей с благотворительным проектом фонда "Письмо Деду Морозу", которому исполнилось 15 лет. 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b="1" dirty="0"/>
              <a:t>Школьники собирают подарки</a:t>
            </a:r>
          </a:p>
          <a:p>
            <a:r>
              <a:rPr lang="ru-RU" sz="1600" dirty="0"/>
              <a:t>Волонтеры и все ученики МБОУ "СОШ </a:t>
            </a:r>
            <a:r>
              <a:rPr lang="ru-RU" sz="1600" dirty="0" err="1"/>
              <a:t>им.А.Антошечкина</a:t>
            </a:r>
            <a:r>
              <a:rPr lang="ru-RU" sz="1600" dirty="0"/>
              <a:t>" поселка Долгоруково Калининградской области в ноябре с удовольствием поучаствовали в сборе сладких новогодних подарков для подопечных фонда "Созидая жизнь". А в декабре в школе устроили благотворительную ярмарку "Свет Рождественской звезды", собранные 10 тысяч рублей были переданы в фонд "Верю в чудо".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1696" y="2388358"/>
            <a:ext cx="4209760" cy="2815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библиотеки 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ru-RU" dirty="0" smtClean="0"/>
              <a:t>ЩедрыйВторник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776288" y="2169458"/>
            <a:ext cx="10397842" cy="4285933"/>
          </a:xfrm>
        </p:spPr>
        <p:txBody>
          <a:bodyPr/>
          <a:lstStyle/>
          <a:p>
            <a:r>
              <a:rPr lang="ru-RU" sz="1600" b="1" dirty="0" smtClean="0"/>
              <a:t>Московская </a:t>
            </a:r>
            <a:r>
              <a:rPr lang="ru-RU" sz="1600" b="1" dirty="0"/>
              <a:t>библиотека № 37 </a:t>
            </a:r>
            <a:r>
              <a:rPr lang="ru-RU" sz="1600" dirty="0" smtClean="0"/>
              <a:t>провела </a:t>
            </a:r>
            <a:r>
              <a:rPr lang="ru-RU" sz="1600" dirty="0"/>
              <a:t>программу "Сердце сердцу весть подает". </a:t>
            </a:r>
            <a:r>
              <a:rPr lang="ru-RU" sz="1600" dirty="0" smtClean="0"/>
              <a:t>Вице-президент </a:t>
            </a:r>
            <a:r>
              <a:rPr lang="ru-RU" sz="1600" dirty="0"/>
              <a:t>фонда "Быть добру" Ирина Довжик открыла мероприятие тренингом "Фитнес мозга", который помогает развивать логику, память, мышление. </a:t>
            </a:r>
            <a:endParaRPr lang="ru-RU" sz="1600" dirty="0" smtClean="0"/>
          </a:p>
          <a:p>
            <a:r>
              <a:rPr lang="ru-RU" sz="1600" b="1" dirty="0" smtClean="0"/>
              <a:t>Научная </a:t>
            </a:r>
            <a:r>
              <a:rPr lang="ru-RU" sz="1600" b="1" dirty="0"/>
              <a:t>библиотека №1 Сибирского государственного университета науки и технологий имени академика М.Ф. </a:t>
            </a:r>
            <a:r>
              <a:rPr lang="ru-RU" sz="1600" b="1" dirty="0" err="1"/>
              <a:t>Решетнева</a:t>
            </a:r>
            <a:r>
              <a:rPr lang="ru-RU" sz="1600" b="1" dirty="0"/>
              <a:t> </a:t>
            </a:r>
            <a:r>
              <a:rPr lang="ru-RU" sz="1600" dirty="0" smtClean="0"/>
              <a:t>города </a:t>
            </a:r>
            <a:r>
              <a:rPr lang="ru-RU" sz="1600" dirty="0"/>
              <a:t>Красноярска стала частью благотворительного движения #ЩедрыйВторник. Одной из акций стала «Читайте на здоровье». Для пациентов ГКБ № 20 им. И.С. </a:t>
            </a:r>
            <a:r>
              <a:rPr lang="ru-RU" sz="1600" dirty="0" err="1"/>
              <a:t>Берзона</a:t>
            </a:r>
            <a:r>
              <a:rPr lang="ru-RU" sz="1600" dirty="0"/>
              <a:t>. Библиотекари передали книги из личных библиотек в постоянное пользование больным терапевтического отделения. Книги помогут создать более комфортные условия для пребывания пациентов в больнице, поднять настроение и отвлечь от грустных мыслей.</a:t>
            </a:r>
          </a:p>
          <a:p>
            <a:endParaRPr lang="ru-RU" sz="1600" dirty="0"/>
          </a:p>
          <a:p>
            <a:endParaRPr lang="ru-RU" sz="1600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6757" y="3248167"/>
            <a:ext cx="4351241" cy="289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253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Школы в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ru-RU" dirty="0" smtClean="0"/>
              <a:t>ЩедрыйВторник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7270" y="2157275"/>
            <a:ext cx="4572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9516" y="2157275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b="1" dirty="0"/>
              <a:t>В рамках проекта «Добрая школа»</a:t>
            </a:r>
            <a:r>
              <a:rPr lang="ru-RU" dirty="0"/>
              <a:t>, организованного движением «Чистое дело» и фондом «Линия жизни», можно было сдать макулатуру в учебных заведениях - школах, детских садиках и ВУЗах. </a:t>
            </a:r>
            <a:r>
              <a:rPr lang="ru-RU" dirty="0" smtClean="0"/>
              <a:t>Специально </a:t>
            </a:r>
            <a:r>
              <a:rPr lang="ru-RU" dirty="0"/>
              <a:t>в Неделю Признаний и в честь #</a:t>
            </a:r>
            <a:r>
              <a:rPr lang="ru-RU" dirty="0" err="1"/>
              <a:t>ЩедрогоВторника</a:t>
            </a:r>
            <a:r>
              <a:rPr lang="ru-RU" dirty="0"/>
              <a:t> к участии в акции приглашались и бизнес-компании. Часть средств от переработки была направлена на реализацию медицинской программы «Линии жизни». </a:t>
            </a:r>
          </a:p>
        </p:txBody>
      </p:sp>
    </p:spTree>
    <p:extLst>
      <p:ext uri="{BB962C8B-B14F-4D97-AF65-F5344CB8AC3E}">
        <p14:creationId xmlns:p14="http://schemas.microsoft.com/office/powerpoint/2010/main" val="1898659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761" y="782378"/>
            <a:ext cx="8409181" cy="360000"/>
          </a:xfrm>
        </p:spPr>
        <p:txBody>
          <a:bodyPr/>
          <a:lstStyle/>
          <a:p>
            <a:r>
              <a:rPr lang="ru-RU" dirty="0"/>
              <a:t>как в </a:t>
            </a:r>
            <a:r>
              <a:rPr lang="ru-RU" dirty="0">
                <a:solidFill>
                  <a:srgbClr val="FF0000"/>
                </a:solidFill>
              </a:rPr>
              <a:t>#ЩедрыйВторник </a:t>
            </a:r>
            <a:r>
              <a:rPr lang="ru-RU" dirty="0"/>
              <a:t>помогают те, кому тоже нужна помощь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9160" y="1595021"/>
            <a:ext cx="768584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Ветераны детям</a:t>
            </a:r>
          </a:p>
          <a:p>
            <a:r>
              <a:rPr lang="ru-RU" sz="1600" dirty="0" smtClean="0"/>
              <a:t>Сотрудники </a:t>
            </a:r>
            <a:r>
              <a:rPr lang="ru-RU" sz="1600" dirty="0"/>
              <a:t>первичной ветеранской организации микрорайона "</a:t>
            </a:r>
            <a:r>
              <a:rPr lang="ru-RU" sz="1600" dirty="0" err="1"/>
              <a:t>Завокзальный</a:t>
            </a:r>
            <a:r>
              <a:rPr lang="ru-RU" sz="1600" dirty="0"/>
              <a:t>" в городе Чайковском Пермского края собрали и передали детям из Центра помощи детям, оставшимся без попечения родителей, теплые вещи, альбомы, цветные карандаши, краски.</a:t>
            </a:r>
          </a:p>
          <a:p>
            <a:endParaRPr lang="ru-RU" sz="1600" dirty="0"/>
          </a:p>
          <a:p>
            <a:r>
              <a:rPr lang="ru-RU" sz="1600" b="1" dirty="0"/>
              <a:t>Дети </a:t>
            </a:r>
            <a:r>
              <a:rPr lang="ru-RU" sz="1600" b="1" dirty="0" smtClean="0"/>
              <a:t>животным</a:t>
            </a:r>
            <a:endParaRPr lang="ru-RU" sz="1600" dirty="0" smtClean="0"/>
          </a:p>
          <a:p>
            <a:r>
              <a:rPr lang="ru-RU" sz="1600" dirty="0" smtClean="0"/>
              <a:t>Коллектив </a:t>
            </a:r>
            <a:r>
              <a:rPr lang="ru-RU" sz="1600" dirty="0"/>
              <a:t>Реабилитационного Центра для детей и подростков с ограниченными возможностями города Березники приобрел 12 кг сухого корма для животных из приюта "Верность".</a:t>
            </a:r>
          </a:p>
          <a:p>
            <a:endParaRPr lang="ru-RU" sz="1600" dirty="0"/>
          </a:p>
          <a:p>
            <a:r>
              <a:rPr lang="ru-RU" sz="1600" b="1" dirty="0"/>
              <a:t>Школьники </a:t>
            </a:r>
            <a:r>
              <a:rPr lang="ru-RU" sz="1600" b="1" dirty="0" smtClean="0"/>
              <a:t>пожилым</a:t>
            </a:r>
            <a:endParaRPr lang="ru-RU" sz="1600" b="1" dirty="0"/>
          </a:p>
          <a:p>
            <a:r>
              <a:rPr lang="ru-RU" sz="1600" dirty="0"/>
              <a:t>Байкальский благотворительный фонд местного сообщества в Бурятии провел конкурс рисунков «Мы и внуки». В течение месяца школы города — партнеры программы «Добрый Улан-Удэ. Улан-Удэ – территория добра» проводили акцию «Щедрый вторник». В этих акциях приняли участие более 5000 школьников и </a:t>
            </a:r>
            <a:r>
              <a:rPr lang="ru-RU" sz="1600" dirty="0" smtClean="0"/>
              <a:t>учителей. Участники </a:t>
            </a:r>
            <a:r>
              <a:rPr lang="ru-RU" sz="1600" dirty="0"/>
              <a:t>акции приобретали </a:t>
            </a:r>
            <a:r>
              <a:rPr lang="ru-RU" sz="1600" dirty="0" smtClean="0"/>
              <a:t>кружки</a:t>
            </a:r>
            <a:r>
              <a:rPr lang="ru-RU" sz="1600" dirty="0"/>
              <a:t>, магниты и открытки, а также картины участников всероссийского конкурса рисунков «Мы и внуки», собранные средства шли на помощь подопечным фонда, в том числе пожилым</a:t>
            </a:r>
            <a:r>
              <a:rPr lang="ru-RU" sz="1400" dirty="0"/>
              <a:t>.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7842" y="1802254"/>
            <a:ext cx="3068775" cy="46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518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7152" y="1555668"/>
            <a:ext cx="11187217" cy="3898327"/>
          </a:xfrm>
          <a:prstGeom prst="rect">
            <a:avLst/>
          </a:prstGeom>
        </p:spPr>
        <p:txBody>
          <a:bodyPr wrap="square" lIns="0" tIns="0" rIns="0" bIns="0" numCol="1" spcCol="432000" rtlCol="0" anchor="t" anchorCtr="0">
            <a:no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#</a:t>
            </a:r>
            <a:r>
              <a:rPr lang="ru-RU" sz="3600" smtClean="0">
                <a:solidFill>
                  <a:srgbClr val="FF0000"/>
                </a:solidFill>
              </a:rPr>
              <a:t>ЩедрыйВторник </a:t>
            </a:r>
            <a:r>
              <a:rPr lang="ru-RU" sz="3600" dirty="0" smtClean="0">
                <a:solidFill>
                  <a:srgbClr val="FF0000"/>
                </a:solidFill>
              </a:rPr>
              <a:t>– 2018 пройдет 27 ноября</a:t>
            </a:r>
          </a:p>
          <a:p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rgbClr val="0070C0"/>
                </a:solidFill>
                <a:hlinkClick r:id="rId3"/>
              </a:rPr>
              <a:t>www.givingtuesday.ru</a:t>
            </a:r>
            <a:endParaRPr lang="ru-RU" sz="3600" dirty="0" smtClean="0">
              <a:solidFill>
                <a:srgbClr val="0070C0"/>
              </a:solidFill>
            </a:endParaRPr>
          </a:p>
          <a:p>
            <a:endParaRPr lang="ru-RU" sz="3600" dirty="0">
              <a:solidFill>
                <a:srgbClr val="0070C0"/>
              </a:solidFill>
            </a:endParaRPr>
          </a:p>
          <a:p>
            <a:r>
              <a:rPr lang="ru-RU" sz="3600" dirty="0" smtClean="0">
                <a:solidFill>
                  <a:srgbClr val="0070C0"/>
                </a:solidFill>
              </a:rPr>
              <a:t>Вопросы? </a:t>
            </a:r>
          </a:p>
          <a:p>
            <a:r>
              <a:rPr lang="en-US" sz="3600" dirty="0" smtClean="0">
                <a:solidFill>
                  <a:srgbClr val="0070C0"/>
                </a:solidFill>
                <a:hlinkClick r:id="rId4"/>
              </a:rPr>
              <a:t>givingtuesday@cafrussia.ru</a:t>
            </a:r>
            <a:endParaRPr lang="en-US" sz="3600" dirty="0" smtClean="0">
              <a:solidFill>
                <a:srgbClr val="0070C0"/>
              </a:solidFill>
            </a:endParaRPr>
          </a:p>
          <a:p>
            <a:endParaRPr lang="ru-RU" sz="36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51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5762" y="641445"/>
            <a:ext cx="6201508" cy="680933"/>
          </a:xfrm>
        </p:spPr>
        <p:txBody>
          <a:bodyPr/>
          <a:lstStyle/>
          <a:p>
            <a:r>
              <a:rPr lang="en-US" dirty="0" smtClean="0"/>
              <a:t>#</a:t>
            </a:r>
            <a:r>
              <a:rPr lang="ru-RU" dirty="0" smtClean="0"/>
              <a:t>Щедрый</a:t>
            </a:r>
            <a:r>
              <a:rPr lang="ru-RU" dirty="0" smtClean="0">
                <a:solidFill>
                  <a:srgbClr val="FF0000"/>
                </a:solidFill>
              </a:rPr>
              <a:t>Вторник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Что это такое ?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532263" y="1705972"/>
            <a:ext cx="7274256" cy="4524231"/>
          </a:xfrm>
        </p:spPr>
        <p:txBody>
          <a:bodyPr/>
          <a:lstStyle/>
          <a:p>
            <a:pPr marL="342900" indent="-342900">
              <a:buBlip>
                <a:blip r:embed="rId2"/>
              </a:buBlip>
            </a:pPr>
            <a:r>
              <a:rPr lang="ru-RU" sz="1600" b="1" dirty="0" smtClean="0"/>
              <a:t>ЩедрыйВторник – </a:t>
            </a:r>
            <a:r>
              <a:rPr lang="ru-RU" sz="1600" dirty="0" smtClean="0"/>
              <a:t>международный день благотворительности, который существует в России </a:t>
            </a:r>
            <a:r>
              <a:rPr lang="ru-RU" sz="1600" b="1" dirty="0" smtClean="0"/>
              <a:t>с 2016 года </a:t>
            </a:r>
            <a:r>
              <a:rPr lang="ru-RU" sz="1600" dirty="0" smtClean="0"/>
              <a:t>и </a:t>
            </a:r>
            <a:r>
              <a:rPr lang="ru-RU" sz="1600" b="1" dirty="0" smtClean="0"/>
              <a:t>проходит в последний вторник ноября. </a:t>
            </a:r>
            <a:r>
              <a:rPr lang="ru-RU" sz="1600" b="1" dirty="0" smtClean="0">
                <a:solidFill>
                  <a:srgbClr val="FF0000"/>
                </a:solidFill>
              </a:rPr>
              <a:t>В 2018 году </a:t>
            </a:r>
            <a:r>
              <a:rPr lang="en-US" sz="1600" b="1" dirty="0" smtClean="0">
                <a:solidFill>
                  <a:srgbClr val="FF0000"/>
                </a:solidFill>
              </a:rPr>
              <a:t>#</a:t>
            </a:r>
            <a:r>
              <a:rPr lang="ru-RU" sz="1600" b="1" dirty="0" smtClean="0">
                <a:solidFill>
                  <a:srgbClr val="FF0000"/>
                </a:solidFill>
              </a:rPr>
              <a:t>ЩедрыйВторник пройдет 27 ноября</a:t>
            </a:r>
          </a:p>
          <a:p>
            <a:pPr marL="342900" indent="-342900">
              <a:buBlip>
                <a:blip r:embed="rId2"/>
              </a:buBlip>
            </a:pPr>
            <a:r>
              <a:rPr lang="ru-RU" sz="1600" b="1" dirty="0" smtClean="0"/>
              <a:t>Основная цель </a:t>
            </a:r>
            <a:r>
              <a:rPr lang="ru-RU" sz="1600" dirty="0" smtClean="0"/>
              <a:t>– развитие культуры благотворительности </a:t>
            </a:r>
          </a:p>
          <a:p>
            <a:pPr marL="342900" indent="-342900">
              <a:buBlip>
                <a:blip r:embed="rId2"/>
              </a:buBlip>
            </a:pPr>
            <a:r>
              <a:rPr lang="ru-RU" sz="1600" dirty="0" smtClean="0"/>
              <a:t>В этот день благотворительные фонды, компании, музеи, театры школы и университеты </a:t>
            </a:r>
            <a:r>
              <a:rPr lang="ru-RU" sz="1600" b="1" dirty="0" smtClean="0"/>
              <a:t>проводят благотворительные мероприятия (выставки, концерты, лекции)</a:t>
            </a:r>
          </a:p>
          <a:p>
            <a:pPr marL="342900" indent="-342900">
              <a:buBlip>
                <a:blip r:embed="rId2"/>
              </a:buBlip>
            </a:pPr>
            <a:r>
              <a:rPr lang="ru-RU" sz="1600" dirty="0" smtClean="0"/>
              <a:t>На официальном сайте инициативы </a:t>
            </a:r>
            <a:r>
              <a:rPr lang="ru-RU" sz="1600" b="1" dirty="0" err="1" smtClean="0"/>
              <a:t>щедрыйвторник.рф</a:t>
            </a:r>
            <a:r>
              <a:rPr lang="ru-RU" sz="1600" dirty="0" smtClean="0"/>
              <a:t> есть интерактивная карта России, на которой отмечены все благотворительные мероприятия, проходящие в </a:t>
            </a:r>
            <a:r>
              <a:rPr lang="en-US" sz="1600" dirty="0" smtClean="0"/>
              <a:t>#</a:t>
            </a:r>
            <a:r>
              <a:rPr lang="ru-RU" sz="1600" dirty="0" smtClean="0"/>
              <a:t>ЩедрыйВторник</a:t>
            </a:r>
          </a:p>
          <a:p>
            <a:pPr marL="342900" indent="-342900">
              <a:buBlip>
                <a:blip r:embed="rId2"/>
              </a:buBlip>
            </a:pPr>
            <a:r>
              <a:rPr lang="ru-RU" sz="1600" dirty="0" smtClean="0"/>
              <a:t>Любой человек зайдя на сайт </a:t>
            </a:r>
            <a:r>
              <a:rPr lang="ru-RU" sz="1600" b="1" dirty="0" err="1" smtClean="0"/>
              <a:t>щедрыйвторник.рф</a:t>
            </a:r>
            <a:r>
              <a:rPr lang="ru-RU" sz="1600" dirty="0" smtClean="0"/>
              <a:t> может выбрать мероприятие и принять в нем участие</a:t>
            </a:r>
          </a:p>
          <a:p>
            <a:pPr marL="342900" indent="-342900">
              <a:buBlip>
                <a:blip r:embed="rId2"/>
              </a:buBlip>
            </a:pPr>
            <a:r>
              <a:rPr lang="ru-RU" sz="1600" dirty="0" smtClean="0"/>
              <a:t>Участие в </a:t>
            </a:r>
            <a:r>
              <a:rPr lang="en-US" sz="1600" dirty="0" smtClean="0"/>
              <a:t>#</a:t>
            </a:r>
            <a:r>
              <a:rPr lang="ru-RU" sz="1600" dirty="0" smtClean="0"/>
              <a:t>ЩедромВторнике </a:t>
            </a:r>
            <a:r>
              <a:rPr lang="ru-RU" sz="1600" b="1" dirty="0" smtClean="0">
                <a:solidFill>
                  <a:srgbClr val="FF0000"/>
                </a:solidFill>
              </a:rPr>
              <a:t>бесплатно и свободно для всех </a:t>
            </a:r>
          </a:p>
          <a:p>
            <a:pPr marL="342900" indent="-342900">
              <a:buBlip>
                <a:blip r:embed="rId2"/>
              </a:buBlip>
            </a:pPr>
            <a:r>
              <a:rPr lang="ru-RU" sz="1600" dirty="0" smtClean="0"/>
              <a:t>Организатор инициативы – </a:t>
            </a:r>
            <a:r>
              <a:rPr lang="ru-RU" sz="1600" b="1" dirty="0" smtClean="0"/>
              <a:t>Фонд «КАФ» </a:t>
            </a:r>
            <a:r>
              <a:rPr lang="en-US" sz="1600" b="1" dirty="0" smtClean="0"/>
              <a:t>cafrussia.ru – </a:t>
            </a:r>
            <a:r>
              <a:rPr lang="ru-RU" sz="1600" b="1" dirty="0" smtClean="0"/>
              <a:t>организация </a:t>
            </a:r>
            <a:r>
              <a:rPr lang="ru-RU" sz="1600" dirty="0" smtClean="0"/>
              <a:t>с 25 летней историей работы в России </a:t>
            </a:r>
            <a:endParaRPr lang="en-US" sz="1600" dirty="0" smtClean="0"/>
          </a:p>
          <a:p>
            <a:pPr indent="0"/>
            <a:endParaRPr lang="ru-RU" sz="16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29347" y="2034770"/>
            <a:ext cx="4067033" cy="323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5104263" y="5145206"/>
            <a:ext cx="3193576" cy="13648"/>
          </a:xfrm>
          <a:prstGeom prst="straightConnector1">
            <a:avLst/>
          </a:prstGeom>
          <a:ln w="28575" cap="rnd">
            <a:solidFill>
              <a:srgbClr val="FF0000"/>
            </a:solidFill>
            <a:prstDash val="dash"/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977270" y="4189863"/>
            <a:ext cx="1320569" cy="13647"/>
          </a:xfrm>
          <a:prstGeom prst="straightConnector1">
            <a:avLst/>
          </a:prstGeom>
          <a:ln w="28575" cap="rnd">
            <a:solidFill>
              <a:srgbClr val="FF0000"/>
            </a:solidFill>
            <a:prstDash val="dash"/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9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5762" y="641445"/>
            <a:ext cx="6201508" cy="680933"/>
          </a:xfrm>
        </p:spPr>
        <p:txBody>
          <a:bodyPr/>
          <a:lstStyle/>
          <a:p>
            <a:r>
              <a:rPr lang="en-US" dirty="0" smtClean="0"/>
              <a:t>#</a:t>
            </a:r>
            <a:r>
              <a:rPr lang="ru-RU" dirty="0" smtClean="0"/>
              <a:t>Щедрый</a:t>
            </a:r>
            <a:r>
              <a:rPr lang="ru-RU" dirty="0" smtClean="0">
                <a:solidFill>
                  <a:srgbClr val="FF0000"/>
                </a:solidFill>
              </a:rPr>
              <a:t>Вторник 2016 - </a:t>
            </a:r>
            <a:r>
              <a:rPr lang="ru-RU" dirty="0" smtClean="0"/>
              <a:t>2017</a:t>
            </a:r>
            <a:br>
              <a:rPr lang="ru-RU" dirty="0" smtClean="0"/>
            </a:br>
            <a:r>
              <a:rPr lang="ru-RU" dirty="0" smtClean="0"/>
              <a:t>в цифрах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55093" y="1596788"/>
            <a:ext cx="6755641" cy="5090615"/>
          </a:xfrm>
        </p:spPr>
        <p:txBody>
          <a:bodyPr/>
          <a:lstStyle/>
          <a:p>
            <a:pPr marL="342900" indent="-342900">
              <a:buBlip>
                <a:blip r:embed="rId2"/>
              </a:buBlip>
            </a:pPr>
            <a:r>
              <a:rPr lang="ru-RU" sz="1600" b="1" dirty="0" smtClean="0"/>
              <a:t>Более 100 стран </a:t>
            </a:r>
            <a:r>
              <a:rPr lang="ru-RU" sz="1600" dirty="0" smtClean="0"/>
              <a:t>– участников инициативы </a:t>
            </a:r>
          </a:p>
          <a:p>
            <a:pPr marL="342900" indent="-342900">
              <a:buBlip>
                <a:blip r:embed="rId2"/>
              </a:buBlip>
            </a:pPr>
            <a:r>
              <a:rPr lang="ru-RU" sz="1600" b="1" dirty="0" smtClean="0"/>
              <a:t>Более 1800</a:t>
            </a:r>
            <a:r>
              <a:rPr lang="ru-RU" sz="1600" dirty="0" smtClean="0"/>
              <a:t> партнеров (НКО, бизнес, государственные и муниципальные учреждения)</a:t>
            </a:r>
          </a:p>
          <a:p>
            <a:pPr marL="342900" indent="-342900">
              <a:buBlip>
                <a:blip r:embed="rId2"/>
              </a:buBlip>
            </a:pPr>
            <a:r>
              <a:rPr lang="ru-RU" sz="1600" b="1" dirty="0" smtClean="0"/>
              <a:t>227 городов и населённых пунктов </a:t>
            </a:r>
            <a:endParaRPr lang="ru-RU" sz="1600" dirty="0" smtClean="0"/>
          </a:p>
          <a:p>
            <a:pPr marL="342900" indent="-342900">
              <a:buBlip>
                <a:blip r:embed="rId2"/>
              </a:buBlip>
            </a:pPr>
            <a:r>
              <a:rPr lang="ru-RU" sz="1600" b="1" dirty="0" smtClean="0"/>
              <a:t>Более 3000</a:t>
            </a:r>
            <a:r>
              <a:rPr lang="ru-RU" sz="1600" dirty="0" smtClean="0"/>
              <a:t> благотворительных событий  по всей стране</a:t>
            </a:r>
          </a:p>
          <a:p>
            <a:pPr marL="342900" indent="-342900">
              <a:buBlip>
                <a:blip r:embed="rId2"/>
              </a:buBlip>
            </a:pPr>
            <a:r>
              <a:rPr lang="ru-RU" sz="1600" dirty="0" smtClean="0"/>
              <a:t>Более </a:t>
            </a:r>
            <a:r>
              <a:rPr lang="ru-RU" sz="1600" b="1" dirty="0" smtClean="0"/>
              <a:t>5000</a:t>
            </a:r>
            <a:r>
              <a:rPr lang="ru-RU" sz="1600" dirty="0" smtClean="0"/>
              <a:t> публикаций в СМИ, включая федеральное ТВ </a:t>
            </a:r>
          </a:p>
          <a:p>
            <a:pPr marL="342900" indent="-342900">
              <a:buBlip>
                <a:blip r:embed="rId2"/>
              </a:buBlip>
            </a:pPr>
            <a:r>
              <a:rPr lang="en-US" sz="1600" dirty="0" smtClean="0"/>
              <a:t>#</a:t>
            </a:r>
            <a:r>
              <a:rPr lang="ru-RU" sz="1600" dirty="0" smtClean="0"/>
              <a:t>ЩедрыйВторник – один из </a:t>
            </a:r>
            <a:r>
              <a:rPr lang="ru-RU" sz="1600" b="1" dirty="0" smtClean="0"/>
              <a:t>лидеров среди хештегов в социальных сетях (20 000 хештегов)</a:t>
            </a:r>
          </a:p>
          <a:p>
            <a:pPr marL="342900" indent="-342900">
              <a:buBlip>
                <a:blip r:embed="rId2"/>
              </a:buBlip>
            </a:pPr>
            <a:r>
              <a:rPr lang="ru-RU" sz="1600" b="1" dirty="0" smtClean="0"/>
              <a:t>Рост пожертвований в благотворительные организации – </a:t>
            </a:r>
          </a:p>
          <a:p>
            <a:pPr indent="0"/>
            <a:r>
              <a:rPr lang="ru-RU" sz="1600" b="1" dirty="0" smtClean="0">
                <a:solidFill>
                  <a:srgbClr val="FF0000"/>
                </a:solidFill>
              </a:rPr>
              <a:t>в 2 раза </a:t>
            </a:r>
            <a:r>
              <a:rPr lang="ru-RU" sz="1600" dirty="0" smtClean="0">
                <a:solidFill>
                  <a:srgbClr val="FF0000"/>
                </a:solidFill>
              </a:rPr>
              <a:t>согласно данным от онлайн платформ по сбору пожертвований и платежных систем </a:t>
            </a:r>
          </a:p>
          <a:p>
            <a:pPr marL="342900" indent="-342900">
              <a:buBlip>
                <a:blip r:embed="rId2"/>
              </a:buBlip>
            </a:pPr>
            <a:r>
              <a:rPr lang="en-US" sz="1600" dirty="0" smtClean="0"/>
              <a:t>#</a:t>
            </a:r>
            <a:r>
              <a:rPr lang="ru-RU" sz="1600" dirty="0" smtClean="0"/>
              <a:t>ЩедрыйВторник 2016 – </a:t>
            </a:r>
            <a:r>
              <a:rPr lang="ru-RU" sz="1600" b="1" dirty="0" smtClean="0"/>
              <a:t>лауреат премии в области фандрайзинга «Золотой Кот»</a:t>
            </a:r>
          </a:p>
          <a:p>
            <a:pPr marL="342900" indent="-342900">
              <a:buBlip>
                <a:blip r:embed="rId2"/>
              </a:buBlip>
            </a:pPr>
            <a:r>
              <a:rPr lang="en-US" sz="1600" b="1" dirty="0" smtClean="0"/>
              <a:t>#</a:t>
            </a:r>
            <a:r>
              <a:rPr lang="ru-RU" sz="1600" b="1" dirty="0"/>
              <a:t>ЩедрыйВторник 2017 </a:t>
            </a:r>
            <a:r>
              <a:rPr lang="ru-RU" sz="1600" dirty="0"/>
              <a:t>– вошел в шорт-лист премии </a:t>
            </a:r>
            <a:r>
              <a:rPr lang="ru-RU" sz="1600" b="1" dirty="0"/>
              <a:t>«Серебряный Лучник» </a:t>
            </a:r>
            <a:r>
              <a:rPr lang="ru-RU" sz="1600" dirty="0"/>
              <a:t>в номинации Благотворительность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9238" y="1992572"/>
            <a:ext cx="4568863" cy="342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91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5761" y="641445"/>
            <a:ext cx="8532011" cy="680933"/>
          </a:xfrm>
        </p:spPr>
        <p:txBody>
          <a:bodyPr/>
          <a:lstStyle/>
          <a:p>
            <a:r>
              <a:rPr lang="en-US" dirty="0" smtClean="0"/>
              <a:t>#</a:t>
            </a:r>
            <a:r>
              <a:rPr lang="ru-RU" dirty="0" smtClean="0"/>
              <a:t>Щедрый</a:t>
            </a:r>
            <a:r>
              <a:rPr lang="ru-RU" dirty="0" smtClean="0">
                <a:solidFill>
                  <a:srgbClr val="FF0000"/>
                </a:solidFill>
              </a:rPr>
              <a:t>Вторник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>Информационные партнеры </a:t>
            </a:r>
            <a:endParaRPr lang="ru-RU" dirty="0"/>
          </a:p>
        </p:txBody>
      </p:sp>
      <p:pic>
        <p:nvPicPr>
          <p:cNvPr id="2050" name="Picture 2" descr="https://sharij.net/wp-content/uploads/2017/06/yandex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6536" y="1378963"/>
            <a:ext cx="1193629" cy="63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0224" y="2028942"/>
            <a:ext cx="1792489" cy="61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\\main\Support\Group-PR\#GivingTuesday\2016\Отчет\Яндекс\Яндекс морда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8184" y="1574322"/>
            <a:ext cx="4767433" cy="381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2667240" y="1695778"/>
            <a:ext cx="3490948" cy="1301457"/>
          </a:xfrm>
          <a:prstGeom prst="straightConnector1">
            <a:avLst/>
          </a:prstGeom>
          <a:ln w="41275" cap="rnd" cmpd="sng">
            <a:solidFill>
              <a:srgbClr val="C00000"/>
            </a:solidFill>
            <a:prstDash val="dash"/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7" descr="\\main\Support\Group-PR\#GivingTuesday\2017\21 ноября_Флакон\Льеж\Логотипы\Информационные\rr_logo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8017" y="3481295"/>
            <a:ext cx="2177637" cy="51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5696" y="2643184"/>
            <a:ext cx="1441544" cy="70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\\main\Support\Group-PR\#GivingTuesday\2017\21 ноября_Флакон\Льеж\Логотипы\Информационные\logo-socinavigator-ful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224" y="4290015"/>
            <a:ext cx="23876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\\MAIN\Support\Group-PR\#GivingTuesday\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1990" y="4818308"/>
            <a:ext cx="17335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\\MAIN\Support\Group-PR\#GivingTuesday\vk-512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708" y="3198756"/>
            <a:ext cx="983697" cy="98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5006" y="4290015"/>
            <a:ext cx="1297608" cy="47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3591" y="5532683"/>
            <a:ext cx="2205753" cy="51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1356" y="5011721"/>
            <a:ext cx="3092841" cy="45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 descr="\\main\Support\Group-PR\#GivingTuesday\2016\Отчет\Фейсбук\Фб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9097" y="2921957"/>
            <a:ext cx="4412776" cy="353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\\MAIN\Support\Group-PR\#GivingTuesday\facebook_logo.pn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9344" y="5359968"/>
            <a:ext cx="2295105" cy="86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 flipV="1">
            <a:off x="5344449" y="4818308"/>
            <a:ext cx="3963323" cy="1038931"/>
          </a:xfrm>
          <a:prstGeom prst="straightConnector1">
            <a:avLst/>
          </a:prstGeom>
          <a:ln w="41275" cap="rnd" cmpd="sng">
            <a:solidFill>
              <a:srgbClr val="C00000"/>
            </a:solidFill>
            <a:prstDash val="dash"/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33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ru-RU" dirty="0" smtClean="0"/>
              <a:t>ЩедрыйВторник </a:t>
            </a:r>
            <a:r>
              <a:rPr lang="ru-RU" dirty="0" smtClean="0">
                <a:solidFill>
                  <a:srgbClr val="FF0000"/>
                </a:solidFill>
              </a:rPr>
              <a:t>2018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Проходит при поддержке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841" y="1951093"/>
            <a:ext cx="3498518" cy="160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\\MAIN\Support\Group-PR\#GivingTuesday\pgrants_logo_office_blank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841" y="3577476"/>
            <a:ext cx="9001237" cy="8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MAIN\Support\Group-PR\#GivingTuesday\KOS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841" y="4835595"/>
            <a:ext cx="4151080" cy="86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36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Флешмоб «</a:t>
            </a:r>
            <a:r>
              <a:rPr lang="ru-RU" dirty="0" smtClean="0">
                <a:solidFill>
                  <a:srgbClr val="FF0000"/>
                </a:solidFill>
              </a:rPr>
              <a:t>Неделя признаний»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776287" y="2169458"/>
            <a:ext cx="4969419" cy="4219841"/>
          </a:xfrm>
        </p:spPr>
        <p:txBody>
          <a:bodyPr/>
          <a:lstStyle/>
          <a:p>
            <a:pPr marL="342900" indent="-342900">
              <a:buBlip>
                <a:blip r:embed="rId2"/>
              </a:buBlip>
            </a:pPr>
            <a:r>
              <a:rPr lang="ru-RU" sz="1600" dirty="0" smtClean="0"/>
              <a:t>В преддверии </a:t>
            </a:r>
            <a:r>
              <a:rPr lang="en-US" sz="1600" dirty="0" smtClean="0"/>
              <a:t>#</a:t>
            </a:r>
            <a:r>
              <a:rPr lang="ru-RU" sz="1600" dirty="0" smtClean="0"/>
              <a:t>ЩедрогоВторника мы </a:t>
            </a:r>
            <a:r>
              <a:rPr lang="ru-RU" sz="1600" b="1" dirty="0" smtClean="0"/>
              <a:t>проводим флешмоб «Неделя признаний»</a:t>
            </a:r>
            <a:r>
              <a:rPr lang="ru-RU" sz="1600" dirty="0" smtClean="0"/>
              <a:t> в рамках которого </a:t>
            </a:r>
            <a:r>
              <a:rPr lang="ru-RU" sz="1600" b="1" dirty="0" smtClean="0"/>
              <a:t>тысячи пользователей соцсетей </a:t>
            </a:r>
            <a:r>
              <a:rPr lang="ru-RU" sz="1600" dirty="0" smtClean="0"/>
              <a:t>рассказывают о том, какие благотворительные организации они поддерживают и какие добрые дела совершают для того, чтобы привлечь внимание к благотворительности  </a:t>
            </a:r>
          </a:p>
          <a:p>
            <a:pPr marL="342900" indent="-342900">
              <a:buBlip>
                <a:blip r:embed="rId2"/>
              </a:buBlip>
            </a:pPr>
            <a:r>
              <a:rPr lang="ru-RU" sz="1600" dirty="0" smtClean="0"/>
              <a:t>В общей сложности о своих добрых делах уже рассказало более 15 тысяч пользователей соцсетей	</a:t>
            </a:r>
          </a:p>
          <a:p>
            <a:pPr marL="342900" indent="-342900">
              <a:buBlip>
                <a:blip r:embed="rId2"/>
              </a:buBlip>
            </a:pPr>
            <a:r>
              <a:rPr lang="ru-RU" sz="1600" dirty="0" smtClean="0"/>
              <a:t>В «Неделе Признаний» традиционно принимают участие селебритиз: Ирина Горбачева, Алсу, Антон </a:t>
            </a:r>
            <a:r>
              <a:rPr lang="ru-RU" sz="1600" dirty="0"/>
              <a:t>Комолов, </a:t>
            </a:r>
            <a:r>
              <a:rPr lang="ru-RU" sz="1600" dirty="0" smtClean="0"/>
              <a:t>Василий Уткин, Валдис Пельш, Дарья Мороз, Юлия </a:t>
            </a:r>
            <a:r>
              <a:rPr lang="ru-RU" sz="1600" dirty="0"/>
              <a:t>Пересильд, Тутта Ларсен, Елена Исинбаева, Кристина Асмус, Сергей Жуков, Ольга </a:t>
            </a:r>
            <a:r>
              <a:rPr lang="ru-RU" sz="1600" dirty="0" err="1" smtClean="0"/>
              <a:t>Картункова</a:t>
            </a:r>
            <a:r>
              <a:rPr lang="ru-RU" sz="1600" dirty="0" smtClean="0"/>
              <a:t>, Лиза Боярская, Андрей Звягинцев </a:t>
            </a:r>
            <a:endParaRPr lang="ru-RU" sz="1600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5707" y="1144957"/>
            <a:ext cx="5434630" cy="4719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\\main\Support\Group-PR\#GivingTuesday\2016\Звезды\Ирина Горбачева\GT celebrity_Irina Gorbacheva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1006" y="3792052"/>
            <a:ext cx="2072683" cy="207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\\main\Support\Group-PR\#GivingTuesday\2016\Звезды\Андрей Звягинцев\IMG_941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4614" y="4180228"/>
            <a:ext cx="1301087" cy="195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ru-RU" dirty="0" smtClean="0"/>
              <a:t>ЩедрыйВторник </a:t>
            </a:r>
            <a:r>
              <a:rPr lang="ru-RU" dirty="0" smtClean="0">
                <a:solidFill>
                  <a:srgbClr val="FF0000"/>
                </a:solidFill>
              </a:rPr>
              <a:t>2018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Моя Щедрая История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780837" y="2169458"/>
            <a:ext cx="6466124" cy="3835557"/>
          </a:xfrm>
        </p:spPr>
        <p:txBody>
          <a:bodyPr/>
          <a:lstStyle/>
          <a:p>
            <a:r>
              <a:rPr lang="ru-RU" sz="1600" b="1" dirty="0">
                <a:solidFill>
                  <a:srgbClr val="FF0000"/>
                </a:solidFill>
              </a:rPr>
              <a:t>Моя Щедрая история </a:t>
            </a:r>
            <a:r>
              <a:rPr lang="ru-RU" sz="1600" dirty="0"/>
              <a:t>–  новый этап развития уже известного флешмоба «Неделя </a:t>
            </a:r>
            <a:r>
              <a:rPr lang="ru-RU" sz="1600" dirty="0" smtClean="0"/>
              <a:t>признаний»</a:t>
            </a:r>
          </a:p>
          <a:p>
            <a:r>
              <a:rPr lang="ru-RU" sz="1600" dirty="0" smtClean="0"/>
              <a:t>В </a:t>
            </a:r>
            <a:r>
              <a:rPr lang="ru-RU" sz="1600" dirty="0"/>
              <a:t>период с 20 ноября по 4 декабря любой человек в рамках «Недели признаний» сможет не только признаться в добром деле, но</a:t>
            </a:r>
            <a:r>
              <a:rPr lang="ru-RU" sz="1600" b="1" dirty="0"/>
              <a:t> и рассказать историю, связанную с благотворительностью</a:t>
            </a:r>
          </a:p>
          <a:p>
            <a:r>
              <a:rPr lang="ru-RU" sz="1600" dirty="0"/>
              <a:t>20 лучших историй войдут в шорт лист по количеству лайков </a:t>
            </a:r>
            <a:r>
              <a:rPr lang="ru-RU" sz="1600" dirty="0" smtClean="0"/>
              <a:t>в социальных сетях и на сайте щедрыйвторник.рф </a:t>
            </a:r>
            <a:endParaRPr lang="ru-RU" sz="1600" dirty="0"/>
          </a:p>
          <a:p>
            <a:r>
              <a:rPr lang="ru-RU" sz="1600" dirty="0"/>
              <a:t>Экспертный совет выберет 3 лучшие истории, авторы которых смогут передать денежный грант в выбранную ими организацию </a:t>
            </a:r>
            <a:endParaRPr lang="ru-RU" sz="1600" dirty="0" smtClean="0"/>
          </a:p>
          <a:p>
            <a:r>
              <a:rPr lang="ru-RU" sz="1600" dirty="0" smtClean="0"/>
              <a:t>Результаты проекта появятся в формате специального проекта в журнале «Филантроп»</a:t>
            </a:r>
            <a:endParaRPr lang="ru-RU" sz="1600" dirty="0"/>
          </a:p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8717" y="2060811"/>
            <a:ext cx="4351928" cy="290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76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принять участие?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ru-RU" dirty="0" smtClean="0">
                <a:solidFill>
                  <a:srgbClr val="FF0000"/>
                </a:solidFill>
              </a:rPr>
              <a:t>Щедром</a:t>
            </a:r>
            <a:r>
              <a:rPr lang="ru-RU" dirty="0" smtClean="0"/>
              <a:t>Вторнике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776287" y="2169458"/>
            <a:ext cx="6634447" cy="4219841"/>
          </a:xfrm>
        </p:spPr>
        <p:txBody>
          <a:bodyPr/>
          <a:lstStyle/>
          <a:p>
            <a:pPr marL="342900" indent="-342900">
              <a:buBlip>
                <a:blip r:embed="rId2"/>
              </a:buBlip>
            </a:pPr>
            <a:r>
              <a:rPr lang="ru-RU" sz="1600" dirty="0"/>
              <a:t>Зарегистрироваться на </a:t>
            </a:r>
            <a:r>
              <a:rPr lang="ru-RU" sz="1600" b="1" dirty="0"/>
              <a:t>сайте Щедрыйвторник.рф</a:t>
            </a:r>
          </a:p>
          <a:p>
            <a:pPr marL="342900" indent="-342900">
              <a:buBlip>
                <a:blip r:embed="rId2"/>
              </a:buBlip>
            </a:pPr>
            <a:r>
              <a:rPr lang="ru-RU" sz="1600" b="1" dirty="0"/>
              <a:t>Разместить анонс </a:t>
            </a:r>
            <a:r>
              <a:rPr lang="ru-RU" sz="1600" dirty="0"/>
              <a:t>своего мероприятия </a:t>
            </a:r>
          </a:p>
          <a:p>
            <a:pPr marL="342900" indent="-342900">
              <a:buBlip>
                <a:blip r:embed="rId2"/>
              </a:buBlip>
            </a:pPr>
            <a:r>
              <a:rPr lang="ru-RU" sz="1600" dirty="0"/>
              <a:t>Рассказать о своем мероприятии в </a:t>
            </a:r>
            <a:r>
              <a:rPr lang="ru-RU" sz="1600" b="1" dirty="0"/>
              <a:t>социальных сетях </a:t>
            </a:r>
          </a:p>
          <a:p>
            <a:pPr marL="342900" indent="-342900">
              <a:buBlip>
                <a:blip r:embed="rId2"/>
              </a:buBlip>
            </a:pPr>
            <a:r>
              <a:rPr lang="ru-RU" sz="1600" dirty="0"/>
              <a:t>Принять участие в флешмобе </a:t>
            </a:r>
            <a:r>
              <a:rPr lang="ru-RU" sz="1600" b="1" dirty="0"/>
              <a:t>«Неделя Признаний» </a:t>
            </a:r>
          </a:p>
          <a:p>
            <a:pPr marL="342900" indent="-342900">
              <a:buBlip>
                <a:blip r:embed="rId2"/>
              </a:buBlip>
            </a:pPr>
            <a:r>
              <a:rPr lang="ru-RU" sz="1600" dirty="0"/>
              <a:t>Рассказать свою историю в рамках проекта </a:t>
            </a:r>
            <a:r>
              <a:rPr lang="ru-RU" sz="1600" b="1" dirty="0"/>
              <a:t>«Моя Щедрая </a:t>
            </a:r>
            <a:r>
              <a:rPr lang="ru-RU" sz="1600" b="1" dirty="0" smtClean="0"/>
              <a:t>История»</a:t>
            </a:r>
          </a:p>
          <a:p>
            <a:pPr marL="342900" indent="-342900">
              <a:buBlip>
                <a:blip r:embed="rId2"/>
              </a:buBlip>
            </a:pPr>
            <a:r>
              <a:rPr lang="ru-RU" sz="1600" b="1" dirty="0" smtClean="0"/>
              <a:t>Поделиться </a:t>
            </a:r>
            <a:r>
              <a:rPr lang="ru-RU" sz="1600" dirty="0" smtClean="0"/>
              <a:t>с организаторами кейсом вашей организации в </a:t>
            </a:r>
            <a:r>
              <a:rPr lang="en-US" sz="1600" dirty="0" smtClean="0"/>
              <a:t>#</a:t>
            </a:r>
            <a:r>
              <a:rPr lang="ru-RU" sz="1600" dirty="0" smtClean="0"/>
              <a:t>ЩедрыйВторник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9225" y="1869743"/>
            <a:ext cx="3199062" cy="451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32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0" y="4817658"/>
            <a:ext cx="5477302" cy="1514904"/>
          </a:xfrm>
          <a:prstGeom prst="rect">
            <a:avLst/>
          </a:prstGeom>
        </p:spPr>
        <p:txBody>
          <a:bodyPr wrap="square" lIns="0" tIns="0" rIns="0" bIns="0" numCol="1" spcCol="432000" rtlCol="0" anchor="t" anchorCtr="0"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Идеи для мероприятий в </a:t>
            </a:r>
            <a:r>
              <a:rPr lang="en-US" sz="3600" b="1" dirty="0" smtClean="0">
                <a:solidFill>
                  <a:schemeClr val="bg1"/>
                </a:solidFill>
              </a:rPr>
              <a:t>#</a:t>
            </a:r>
            <a:r>
              <a:rPr lang="ru-RU" sz="3600" b="1" dirty="0" smtClean="0">
                <a:solidFill>
                  <a:schemeClr val="bg1"/>
                </a:solidFill>
              </a:rPr>
              <a:t>ЩедрыйВторник</a:t>
            </a:r>
          </a:p>
        </p:txBody>
      </p:sp>
    </p:spTree>
    <p:extLst>
      <p:ext uri="{BB962C8B-B14F-4D97-AF65-F5344CB8AC3E}">
        <p14:creationId xmlns:p14="http://schemas.microsoft.com/office/powerpoint/2010/main" val="240634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Tuesda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EB6"/>
      </a:accent1>
      <a:accent2>
        <a:srgbClr val="E22012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32012"/>
        </a:solidFill>
        <a:ln w="38100" cap="sq">
          <a:noFill/>
        </a:ln>
        <a:effectLst>
          <a:outerShdw blurRad="127000" dist="88900" dir="5400000" sx="99000" sy="99000" algn="ctr" rotWithShape="0">
            <a:prstClr val="black">
              <a:alpha val="20000"/>
            </a:prstClr>
          </a:outerShdw>
        </a:effectLst>
      </a:spPr>
      <a:bodyPr rtlCol="0" anchor="ctr"/>
      <a:lstStyle>
        <a:defPPr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solidFill>
            <a:srgbClr val="A8A7A7"/>
          </a:solidFill>
          <a:prstDash val="dash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lIns="0" tIns="0" rIns="0" bIns="0" numCol="1" spcCol="432000" anchor="t" anchorCtr="0">
        <a:noAutofit/>
      </a:bodyPr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19AE9118-511D-2A48-B51D-1C9F4EDB6CA4}" vid="{4D7560BA-010C-1941-80B5-A517D5D84E16}"/>
    </a:ext>
  </a:extLst>
</a:theme>
</file>

<file path=ppt/theme/theme2.xml><?xml version="1.0" encoding="utf-8"?>
<a:theme xmlns:a="http://schemas.openxmlformats.org/drawingml/2006/main" name="1_Blank">
  <a:themeElements>
    <a:clrScheme name="Tuesda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EB6"/>
      </a:accent1>
      <a:accent2>
        <a:srgbClr val="E22012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32012"/>
        </a:solidFill>
        <a:ln w="38100" cap="sq">
          <a:noFill/>
        </a:ln>
        <a:effectLst>
          <a:outerShdw blurRad="127000" dist="88900" dir="5400000" sx="99000" sy="99000" algn="ctr" rotWithShape="0">
            <a:prstClr val="black">
              <a:alpha val="20000"/>
            </a:prstClr>
          </a:outerShdw>
        </a:effectLst>
      </a:spPr>
      <a:bodyPr rtlCol="0" anchor="ctr"/>
      <a:lstStyle>
        <a:defPPr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solidFill>
            <a:srgbClr val="A8A7A7"/>
          </a:solidFill>
          <a:prstDash val="dash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lIns="0" tIns="0" rIns="0" bIns="0" numCol="1" spcCol="432000" anchor="t" anchorCtr="0">
        <a:noAutofit/>
      </a:bodyPr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19AE9118-511D-2A48-B51D-1C9F4EDB6CA4}" vid="{4D7560BA-010C-1941-80B5-A517D5D84E16}"/>
    </a:ext>
  </a:extLst>
</a:theme>
</file>

<file path=ppt/theme/theme3.xml><?xml version="1.0" encoding="utf-8"?>
<a:theme xmlns:a="http://schemas.openxmlformats.org/drawingml/2006/main" name="2_Blank">
  <a:themeElements>
    <a:clrScheme name="Tuesda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EB6"/>
      </a:accent1>
      <a:accent2>
        <a:srgbClr val="E22012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32012"/>
        </a:solidFill>
        <a:ln w="38100" cap="sq">
          <a:noFill/>
        </a:ln>
        <a:effectLst>
          <a:outerShdw blurRad="127000" dist="88900" dir="5400000" sx="99000" sy="99000" algn="ctr" rotWithShape="0">
            <a:prstClr val="black">
              <a:alpha val="20000"/>
            </a:prstClr>
          </a:outerShdw>
        </a:effectLst>
      </a:spPr>
      <a:bodyPr rtlCol="0" anchor="ctr"/>
      <a:lstStyle>
        <a:defPPr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solidFill>
            <a:srgbClr val="A8A7A7"/>
          </a:solidFill>
          <a:prstDash val="dash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lIns="0" tIns="0" rIns="0" bIns="0" numCol="1" spcCol="432000" anchor="t" anchorCtr="0">
        <a:noAutofit/>
      </a:bodyPr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19AE9118-511D-2A48-B51D-1C9F4EDB6CA4}" vid="{4D7560BA-010C-1941-80B5-A517D5D84E16}"/>
    </a:ext>
  </a:extLst>
</a:theme>
</file>

<file path=ppt/theme/theme4.xml><?xml version="1.0" encoding="utf-8"?>
<a:theme xmlns:a="http://schemas.openxmlformats.org/drawingml/2006/main" name="3_Blank">
  <a:themeElements>
    <a:clrScheme name="Tuesda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EB6"/>
      </a:accent1>
      <a:accent2>
        <a:srgbClr val="E22012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32012"/>
        </a:solidFill>
        <a:ln w="38100" cap="sq">
          <a:noFill/>
        </a:ln>
        <a:effectLst>
          <a:outerShdw blurRad="127000" dist="88900" dir="5400000" sx="99000" sy="99000" algn="ctr" rotWithShape="0">
            <a:prstClr val="black">
              <a:alpha val="20000"/>
            </a:prstClr>
          </a:outerShdw>
        </a:effectLst>
      </a:spPr>
      <a:bodyPr rtlCol="0" anchor="ctr"/>
      <a:lstStyle>
        <a:defPPr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solidFill>
            <a:srgbClr val="A8A7A7"/>
          </a:solidFill>
          <a:prstDash val="dash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lIns="0" tIns="0" rIns="0" bIns="0" numCol="1" spcCol="432000" anchor="t" anchorCtr="0">
        <a:noAutofit/>
      </a:bodyPr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19AE9118-511D-2A48-B51D-1C9F4EDB6CA4}" vid="{4D7560BA-010C-1941-80B5-A517D5D84E16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6316</TotalTime>
  <Words>1128</Words>
  <Application>Microsoft Office PowerPoint</Application>
  <PresentationFormat>Широкоэкранный</PresentationFormat>
  <Paragraphs>87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Blank</vt:lpstr>
      <vt:lpstr>1_Blank</vt:lpstr>
      <vt:lpstr>2_Blank</vt:lpstr>
      <vt:lpstr>3_Blank</vt:lpstr>
      <vt:lpstr>#ЩедрыйВторник 2018 в России </vt:lpstr>
      <vt:lpstr>#ЩедрыйВторник  Что это такое ?</vt:lpstr>
      <vt:lpstr>#ЩедрыйВторник 2016 - 2017 в цифрах</vt:lpstr>
      <vt:lpstr>#ЩедрыйВторник Информационные партнеры </vt:lpstr>
      <vt:lpstr>#ЩедрыйВторник 2018</vt:lpstr>
      <vt:lpstr>Флешмоб «Неделя признаний»</vt:lpstr>
      <vt:lpstr>#ЩедрыйВторник 2018</vt:lpstr>
      <vt:lpstr>Как принять участие? В #ЩедромВторнике </vt:lpstr>
      <vt:lpstr>Презентация PowerPoint</vt:lpstr>
      <vt:lpstr>Неделя признаний </vt:lpstr>
      <vt:lpstr>Старт программы корпоративного волонтерства в «Дикси»</vt:lpstr>
      <vt:lpstr>Участие малого бизнеса </vt:lpstr>
      <vt:lpstr>Новый год начинается </vt:lpstr>
      <vt:lpstr>библиотеки в</vt:lpstr>
      <vt:lpstr>Школы в </vt:lpstr>
      <vt:lpstr>как в #ЩедрыйВторник помогают те, кому тоже нужна помощь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Евгений Петрович Жуковский</cp:lastModifiedBy>
  <cp:revision>438</cp:revision>
  <dcterms:created xsi:type="dcterms:W3CDTF">2016-06-14T09:38:45Z</dcterms:created>
  <dcterms:modified xsi:type="dcterms:W3CDTF">2018-10-24T06:52:01Z</dcterms:modified>
</cp:coreProperties>
</file>