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  <p:sldId id="267" r:id="rId9"/>
    <p:sldId id="268" r:id="rId10"/>
    <p:sldId id="269" r:id="rId11"/>
    <p:sldId id="273" r:id="rId12"/>
    <p:sldId id="274" r:id="rId13"/>
    <p:sldId id="275" r:id="rId14"/>
    <p:sldId id="276" r:id="rId15"/>
    <p:sldId id="283" r:id="rId16"/>
    <p:sldId id="278" r:id="rId17"/>
    <p:sldId id="281" r:id="rId18"/>
    <p:sldId id="280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xj+ker5Y3U/QuSDVeUv7fw" hashData="QBXqIjZF5D5LFoAdvu7cfN6oY7I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Объем выручки от реализации продукции, работ, услуг, </a:t>
            </a:r>
          </a:p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млн. руб.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выручки от реализации продукции (работ, услуг)</c:v>
                </c:pt>
              </c:strCache>
            </c:strRef>
          </c:tx>
          <c:dLbls>
            <c:dLbl>
              <c:idx val="2"/>
              <c:layout>
                <c:manualLayout>
                  <c:x val="4.6782262241384133E-3"/>
                  <c:y val="-1.741827810230507E-2"/>
                </c:manualLayout>
              </c:layout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48444,5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29444.5</c:v>
                </c:pt>
                <c:pt idx="1">
                  <c:v>35534.9</c:v>
                </c:pt>
                <c:pt idx="2">
                  <c:v>44384.3</c:v>
                </c:pt>
                <c:pt idx="3">
                  <c:v>48444.5</c:v>
                </c:pt>
              </c:numCache>
            </c:numRef>
          </c:val>
        </c:ser>
        <c:axId val="70795264"/>
        <c:axId val="70796800"/>
      </c:barChart>
      <c:catAx>
        <c:axId val="70795264"/>
        <c:scaling>
          <c:orientation val="minMax"/>
        </c:scaling>
        <c:axPos val="b"/>
        <c:tickLblPos val="nextTo"/>
        <c:crossAx val="70796800"/>
        <c:crosses val="autoZero"/>
        <c:auto val="1"/>
        <c:lblAlgn val="ctr"/>
        <c:lblOffset val="100"/>
      </c:catAx>
      <c:valAx>
        <c:axId val="707968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7952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Объем добытой нефти, тыс.тонн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добытой нефти</c:v>
                </c:pt>
              </c:strCache>
            </c:strRef>
          </c:tx>
          <c:dLbls>
            <c:dLbl>
              <c:idx val="2"/>
              <c:layout>
                <c:manualLayout>
                  <c:x val="4.6783298288836563E-3"/>
                  <c:y val="-1.7418278102305052E-2"/>
                </c:manualLayout>
              </c:layout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1382,3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1203</c:v>
                </c:pt>
                <c:pt idx="1">
                  <c:v>1571.34</c:v>
                </c:pt>
                <c:pt idx="2">
                  <c:v>1734.73</c:v>
                </c:pt>
                <c:pt idx="3">
                  <c:v>1382.3</c:v>
                </c:pt>
              </c:numCache>
            </c:numRef>
          </c:val>
        </c:ser>
        <c:axId val="71445888"/>
        <c:axId val="71452544"/>
      </c:barChart>
      <c:catAx>
        <c:axId val="71445888"/>
        <c:scaling>
          <c:orientation val="minMax"/>
        </c:scaling>
        <c:axPos val="b"/>
        <c:tickLblPos val="nextTo"/>
        <c:crossAx val="71452544"/>
        <c:crosses val="autoZero"/>
        <c:auto val="1"/>
        <c:lblAlgn val="ctr"/>
        <c:lblOffset val="100"/>
      </c:catAx>
      <c:valAx>
        <c:axId val="71452544"/>
        <c:scaling>
          <c:orientation val="minMax"/>
        </c:scaling>
        <c:axPos val="l"/>
        <c:majorGridlines/>
        <c:numFmt formatCode="General" sourceLinked="1"/>
        <c:tickLblPos val="nextTo"/>
        <c:crossAx val="714458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предприятий, </a:t>
            </a:r>
          </a:p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единиц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предприятий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4.0894787683871434E-2"/>
                  <c:y val="-1.7374506565133421E-3"/>
                </c:manualLayout>
              </c:layout>
              <c:showVal val="1"/>
            </c:dLbl>
            <c:dLbl>
              <c:idx val="4"/>
              <c:layout>
                <c:manualLayout>
                  <c:x val="-2.6114604241502186E-2"/>
                  <c:y val="2.8332260141661299E-4"/>
                </c:manualLayout>
              </c:layout>
              <c:showVal val="1"/>
            </c:dLbl>
            <c:dLbl>
              <c:idx val="5"/>
              <c:layout>
                <c:manualLayout>
                  <c:x val="1.3399545346745442E-3"/>
                  <c:y val="-4.2954543333613301E-2"/>
                </c:manualLayout>
              </c:layout>
              <c:showVal val="1"/>
            </c:dLbl>
            <c:dLbl>
              <c:idx val="6"/>
              <c:layout>
                <c:manualLayout>
                  <c:x val="4.1933857399298516E-2"/>
                  <c:y val="-7.1461500415278519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сельское хозяйство</c:v>
                </c:pt>
                <c:pt idx="1">
                  <c:v>лес</c:v>
                </c:pt>
                <c:pt idx="2">
                  <c:v>ЖКХ</c:v>
                </c:pt>
                <c:pt idx="3">
                  <c:v>строительство </c:v>
                </c:pt>
                <c:pt idx="4">
                  <c:v>торговля</c:v>
                </c:pt>
                <c:pt idx="5">
                  <c:v>транспорт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13</c:v>
                </c:pt>
                <c:pt idx="2">
                  <c:v>11</c:v>
                </c:pt>
                <c:pt idx="3">
                  <c:v>8</c:v>
                </c:pt>
                <c:pt idx="4">
                  <c:v>54</c:v>
                </c:pt>
                <c:pt idx="5">
                  <c:v>16</c:v>
                </c:pt>
                <c:pt idx="6">
                  <c:v>29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Заработная плата, тыс. рублей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37.1</c:v>
                </c:pt>
                <c:pt idx="1">
                  <c:v>43.349999999999994</c:v>
                </c:pt>
                <c:pt idx="2">
                  <c:v>46.99</c:v>
                </c:pt>
                <c:pt idx="3">
                  <c:v>48.77</c:v>
                </c:pt>
              </c:numCache>
            </c:numRef>
          </c:val>
        </c:ser>
        <c:marker val="1"/>
        <c:axId val="76435840"/>
        <c:axId val="76437376"/>
      </c:lineChart>
      <c:catAx>
        <c:axId val="76435840"/>
        <c:scaling>
          <c:orientation val="minMax"/>
        </c:scaling>
        <c:axPos val="b"/>
        <c:numFmt formatCode="General" sourceLinked="1"/>
        <c:tickLblPos val="nextTo"/>
        <c:crossAx val="76437376"/>
        <c:crosses val="autoZero"/>
        <c:auto val="1"/>
        <c:lblAlgn val="ctr"/>
        <c:lblOffset val="100"/>
      </c:catAx>
      <c:valAx>
        <c:axId val="76437376"/>
        <c:scaling>
          <c:orientation val="minMax"/>
        </c:scaling>
        <c:axPos val="l"/>
        <c:majorGridlines/>
        <c:numFmt formatCode="General" sourceLinked="1"/>
        <c:tickLblPos val="nextTo"/>
        <c:crossAx val="76435840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199</c:v>
                </c:pt>
                <c:pt idx="1">
                  <c:v>209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213</c:v>
                </c:pt>
                <c:pt idx="1">
                  <c:v>252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миграция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476</c:v>
                </c:pt>
                <c:pt idx="1">
                  <c:v>225</c:v>
                </c:pt>
              </c:numCache>
            </c:numRef>
          </c:val>
        </c:ser>
        <c:shape val="box"/>
        <c:axId val="76472320"/>
        <c:axId val="76473856"/>
        <c:axId val="0"/>
      </c:bar3DChart>
      <c:catAx>
        <c:axId val="76472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473856"/>
        <c:crosses val="autoZero"/>
        <c:auto val="1"/>
        <c:lblAlgn val="ctr"/>
        <c:lblOffset val="100"/>
      </c:catAx>
      <c:valAx>
        <c:axId val="764738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472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627799237891856"/>
          <c:y val="0.28077376288440714"/>
          <c:w val="0.36593776963717195"/>
          <c:h val="0.43845247423118738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Численность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населения, тыс. чел.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01.01.2014 г.</c:v>
                </c:pt>
                <c:pt idx="1">
                  <c:v>01.01.2015 г.</c:v>
                </c:pt>
                <c:pt idx="2">
                  <c:v>01.01.2016 г.</c:v>
                </c:pt>
                <c:pt idx="3">
                  <c:v>01.01.2017 г.</c:v>
                </c:pt>
                <c:pt idx="4">
                  <c:v>01.01.2018 г.</c:v>
                </c:pt>
                <c:pt idx="5">
                  <c:v>01.01.2019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19.32</c:v>
                </c:pt>
                <c:pt idx="1">
                  <c:v>18.91</c:v>
                </c:pt>
                <c:pt idx="2">
                  <c:v>18.25</c:v>
                </c:pt>
                <c:pt idx="3">
                  <c:v>18.015000000000001</c:v>
                </c:pt>
                <c:pt idx="4">
                  <c:v>17.524999999999999</c:v>
                </c:pt>
                <c:pt idx="5">
                  <c:v>17.257000000000001</c:v>
                </c:pt>
              </c:numCache>
            </c:numRef>
          </c:val>
        </c:ser>
        <c:marker val="1"/>
        <c:axId val="78607104"/>
        <c:axId val="78608640"/>
      </c:lineChart>
      <c:catAx>
        <c:axId val="78607104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608640"/>
        <c:crosses val="autoZero"/>
        <c:auto val="1"/>
        <c:lblAlgn val="ctr"/>
        <c:lblOffset val="100"/>
      </c:catAx>
      <c:valAx>
        <c:axId val="786086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6071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44A2F-2987-40D8-8C91-57A1070DBDBC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C37DAD-C8F9-46DD-883E-93849172537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образование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BDD7391-A154-4500-990B-F1FDBEF1AAC0}" type="parTrans" cxnId="{661B15B8-BC34-41C8-A0C3-8762F54A0018}">
      <dgm:prSet/>
      <dgm:spPr/>
      <dgm:t>
        <a:bodyPr/>
        <a:lstStyle/>
        <a:p>
          <a:endParaRPr lang="ru-RU"/>
        </a:p>
      </dgm:t>
    </dgm:pt>
    <dgm:pt modelId="{8C66C504-7A69-4DE1-954C-A50F937223FB}" type="sibTrans" cxnId="{661B15B8-BC34-41C8-A0C3-8762F54A0018}">
      <dgm:prSet/>
      <dgm:spPr/>
      <dgm:t>
        <a:bodyPr/>
        <a:lstStyle/>
        <a:p>
          <a:endParaRPr lang="ru-RU"/>
        </a:p>
      </dgm:t>
    </dgm:pt>
    <dgm:pt modelId="{3984155E-B808-42A5-BE5F-0313ABE4FD0A}">
      <dgm:prSet phldrT="[Текст]" custT="1"/>
      <dgm:spPr/>
      <dgm:t>
        <a:bodyPr/>
        <a:lstStyle/>
        <a:p>
          <a:pPr marL="57150" indent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10 средних школ,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0EC70937-85FD-4D6F-B7B2-963F617056C3}" type="parTrans" cxnId="{229DD3DD-6BCD-435B-9771-0FCAA68C742C}">
      <dgm:prSet/>
      <dgm:spPr/>
      <dgm:t>
        <a:bodyPr/>
        <a:lstStyle/>
        <a:p>
          <a:endParaRPr lang="ru-RU"/>
        </a:p>
      </dgm:t>
    </dgm:pt>
    <dgm:pt modelId="{4C3669CD-D2D3-4BA1-801B-A40BBE9B3712}" type="sibTrans" cxnId="{229DD3DD-6BCD-435B-9771-0FCAA68C742C}">
      <dgm:prSet/>
      <dgm:spPr/>
      <dgm:t>
        <a:bodyPr/>
        <a:lstStyle/>
        <a:p>
          <a:endParaRPr lang="ru-RU"/>
        </a:p>
      </dgm:t>
    </dgm:pt>
    <dgm:pt modelId="{21742AE9-70A9-4C05-AC9B-554BA3A59AF2}">
      <dgm:prSet phldrT="[Текст]"/>
      <dgm:spPr/>
      <dgm:t>
        <a:bodyPr/>
        <a:lstStyle/>
        <a:p>
          <a:pPr defTabSz="682625"/>
          <a:r>
            <a:rPr lang="ru-RU" dirty="0" smtClean="0">
              <a:latin typeface="Times New Roman" pitchFamily="18" charset="0"/>
              <a:cs typeface="Times New Roman" pitchFamily="18" charset="0"/>
            </a:rPr>
            <a:t>здравоохранение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B6B3E96-176D-4860-9E14-A59651762DA7}" type="parTrans" cxnId="{664145FD-4921-44D2-A991-2661FC68ECF0}">
      <dgm:prSet/>
      <dgm:spPr/>
      <dgm:t>
        <a:bodyPr/>
        <a:lstStyle/>
        <a:p>
          <a:endParaRPr lang="ru-RU"/>
        </a:p>
      </dgm:t>
    </dgm:pt>
    <dgm:pt modelId="{BACA3665-6C66-447A-8A51-D0F6C5E34E92}" type="sibTrans" cxnId="{664145FD-4921-44D2-A991-2661FC68ECF0}">
      <dgm:prSet/>
      <dgm:spPr/>
      <dgm:t>
        <a:bodyPr/>
        <a:lstStyle/>
        <a:p>
          <a:endParaRPr lang="ru-RU"/>
        </a:p>
      </dgm:t>
    </dgm:pt>
    <dgm:pt modelId="{781865E0-2EF2-4E0B-ACE3-D0674EA3CCDF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1 районная больница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4DAF249B-017D-486C-B8EC-94454EA818C6}" type="parTrans" cxnId="{7FBEFEA6-230D-4C77-A2A6-0F05A4A3F5DC}">
      <dgm:prSet/>
      <dgm:spPr/>
      <dgm:t>
        <a:bodyPr/>
        <a:lstStyle/>
        <a:p>
          <a:endParaRPr lang="ru-RU"/>
        </a:p>
      </dgm:t>
    </dgm:pt>
    <dgm:pt modelId="{55432CFA-F31E-42EE-ACAA-6547E7952A1A}" type="sibTrans" cxnId="{7FBEFEA6-230D-4C77-A2A6-0F05A4A3F5DC}">
      <dgm:prSet/>
      <dgm:spPr/>
      <dgm:t>
        <a:bodyPr/>
        <a:lstStyle/>
        <a:p>
          <a:endParaRPr lang="ru-RU"/>
        </a:p>
      </dgm:t>
    </dgm:pt>
    <dgm:pt modelId="{D07BB738-5A8D-4F8A-BC19-FA53A8F6E5B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культура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5233EC5-6349-4270-8681-D9DEE5FAC9F8}" type="parTrans" cxnId="{42C61DAB-EA3E-4FB1-9BF2-24A4FDA45DC9}">
      <dgm:prSet/>
      <dgm:spPr/>
      <dgm:t>
        <a:bodyPr/>
        <a:lstStyle/>
        <a:p>
          <a:endParaRPr lang="ru-RU"/>
        </a:p>
      </dgm:t>
    </dgm:pt>
    <dgm:pt modelId="{006DC880-063A-4DFA-98DF-539E35B772DB}" type="sibTrans" cxnId="{42C61DAB-EA3E-4FB1-9BF2-24A4FDA45DC9}">
      <dgm:prSet/>
      <dgm:spPr/>
      <dgm:t>
        <a:bodyPr/>
        <a:lstStyle/>
        <a:p>
          <a:endParaRPr lang="ru-RU"/>
        </a:p>
      </dgm:t>
    </dgm:pt>
    <dgm:pt modelId="{CF909CD5-A45F-4525-82AD-BDCDE62B59D1}">
      <dgm:prSet phldrT="[Текст]" custT="1"/>
      <dgm:spPr/>
      <dgm:t>
        <a:bodyPr/>
        <a:lstStyle/>
        <a:p>
          <a:pPr marL="57150" indent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8 интегрированных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культурно-досуговых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учреждений на уровне поселений,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E8641C34-3105-44FB-AF04-77B2D4224169}" type="parTrans" cxnId="{854DABF0-19BB-42F1-A1F8-893F043176AB}">
      <dgm:prSet/>
      <dgm:spPr/>
      <dgm:t>
        <a:bodyPr/>
        <a:lstStyle/>
        <a:p>
          <a:endParaRPr lang="ru-RU"/>
        </a:p>
      </dgm:t>
    </dgm:pt>
    <dgm:pt modelId="{C0DBFD0E-486A-43A9-AFAA-CE5604CBC547}" type="sibTrans" cxnId="{854DABF0-19BB-42F1-A1F8-893F043176AB}">
      <dgm:prSet/>
      <dgm:spPr/>
      <dgm:t>
        <a:bodyPr/>
        <a:lstStyle/>
        <a:p>
          <a:endParaRPr lang="ru-RU"/>
        </a:p>
      </dgm:t>
    </dgm:pt>
    <dgm:pt modelId="{88DB3EDE-A837-4CE6-B56E-D6C50B3DC1CB}">
      <dgm:prSet custT="1"/>
      <dgm:spPr/>
      <dgm:t>
        <a:bodyPr/>
        <a:lstStyle/>
        <a:p>
          <a:pPr marL="57150" indent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2 основных школы,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7C0CF3FD-484C-43C6-9BC7-372716D54428}" type="parTrans" cxnId="{83E84776-F325-4C03-9B9B-AA2B9AD68FF0}">
      <dgm:prSet/>
      <dgm:spPr/>
      <dgm:t>
        <a:bodyPr/>
        <a:lstStyle/>
        <a:p>
          <a:endParaRPr lang="ru-RU"/>
        </a:p>
      </dgm:t>
    </dgm:pt>
    <dgm:pt modelId="{DA5B2378-75A6-4A55-BCF6-88B53B22C28E}" type="sibTrans" cxnId="{83E84776-F325-4C03-9B9B-AA2B9AD68FF0}">
      <dgm:prSet/>
      <dgm:spPr/>
      <dgm:t>
        <a:bodyPr/>
        <a:lstStyle/>
        <a:p>
          <a:endParaRPr lang="ru-RU"/>
        </a:p>
      </dgm:t>
    </dgm:pt>
    <dgm:pt modelId="{B1E7BB2D-5B10-4E2C-AB3C-A1808F799EB3}">
      <dgm:prSet custT="1"/>
      <dgm:spPr/>
      <dgm:t>
        <a:bodyPr/>
        <a:lstStyle/>
        <a:p>
          <a:pPr marL="0" indent="5715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2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школы-сад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,,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32F0D859-58E8-4C67-AB54-EE879A60367D}" type="parTrans" cxnId="{8E891C46-D108-4792-A82C-54A2C4975325}">
      <dgm:prSet/>
      <dgm:spPr/>
      <dgm:t>
        <a:bodyPr/>
        <a:lstStyle/>
        <a:p>
          <a:endParaRPr lang="ru-RU"/>
        </a:p>
      </dgm:t>
    </dgm:pt>
    <dgm:pt modelId="{1FE80AED-5FF2-4715-BE5F-C5115E897652}" type="sibTrans" cxnId="{8E891C46-D108-4792-A82C-54A2C4975325}">
      <dgm:prSet/>
      <dgm:spPr/>
      <dgm:t>
        <a:bodyPr/>
        <a:lstStyle/>
        <a:p>
          <a:endParaRPr lang="ru-RU"/>
        </a:p>
      </dgm:t>
    </dgm:pt>
    <dgm:pt modelId="{B342175A-FE64-4FC1-9A7C-AC9AE95EB9B6}">
      <dgm:prSet custT="1"/>
      <dgm:spPr/>
      <dgm:t>
        <a:bodyPr/>
        <a:lstStyle/>
        <a:p>
          <a:pPr marL="57150" indent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1 начальная школа,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5723B430-CBB1-473A-9844-852D5F65F977}" type="parTrans" cxnId="{69284BC6-FB30-40BF-96CC-16E8A0DDDEEE}">
      <dgm:prSet/>
      <dgm:spPr/>
      <dgm:t>
        <a:bodyPr/>
        <a:lstStyle/>
        <a:p>
          <a:endParaRPr lang="ru-RU"/>
        </a:p>
      </dgm:t>
    </dgm:pt>
    <dgm:pt modelId="{83446901-0CA9-49B5-9AC5-C1D638D86A49}" type="sibTrans" cxnId="{69284BC6-FB30-40BF-96CC-16E8A0DDDEEE}">
      <dgm:prSet/>
      <dgm:spPr/>
      <dgm:t>
        <a:bodyPr/>
        <a:lstStyle/>
        <a:p>
          <a:endParaRPr lang="ru-RU"/>
        </a:p>
      </dgm:t>
    </dgm:pt>
    <dgm:pt modelId="{C3344C39-5A05-4AA4-BEF2-AAFB76BB0962}">
      <dgm:prSet custT="1"/>
      <dgm:spPr/>
      <dgm:t>
        <a:bodyPr/>
        <a:lstStyle/>
        <a:p>
          <a:pPr marL="57150" indent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13 дошкольных учреждений,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D424624A-832B-4F8F-9C99-983C0DC3E865}" type="parTrans" cxnId="{A78AD5FF-C890-479C-9B1E-2C1DA94C527F}">
      <dgm:prSet/>
      <dgm:spPr/>
      <dgm:t>
        <a:bodyPr/>
        <a:lstStyle/>
        <a:p>
          <a:endParaRPr lang="ru-RU"/>
        </a:p>
      </dgm:t>
    </dgm:pt>
    <dgm:pt modelId="{D7A01835-15B7-4289-933C-F9B7580C48E7}" type="sibTrans" cxnId="{A78AD5FF-C890-479C-9B1E-2C1DA94C527F}">
      <dgm:prSet/>
      <dgm:spPr/>
      <dgm:t>
        <a:bodyPr/>
        <a:lstStyle/>
        <a:p>
          <a:endParaRPr lang="ru-RU"/>
        </a:p>
      </dgm:t>
    </dgm:pt>
    <dgm:pt modelId="{362F0D3F-2F6B-4871-BE61-0021A55CB67B}">
      <dgm:prSet custT="1"/>
      <dgm:spPr/>
      <dgm:t>
        <a:bodyPr/>
        <a:lstStyle/>
        <a:p>
          <a:pPr marL="87313" indent="0">
            <a:tabLst>
              <a:tab pos="182563" algn="l"/>
            </a:tabLst>
          </a:pP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1 учреждение дополнительного образования МАОУ ДОД ДЮЦ «Гармония»,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4FA272E4-17CB-493C-A857-AC91D83854D7}" type="parTrans" cxnId="{4EEF1F7A-D3C6-4355-9AB8-322DB260183D}">
      <dgm:prSet/>
      <dgm:spPr/>
      <dgm:t>
        <a:bodyPr/>
        <a:lstStyle/>
        <a:p>
          <a:endParaRPr lang="ru-RU"/>
        </a:p>
      </dgm:t>
    </dgm:pt>
    <dgm:pt modelId="{E159D3D3-E3EA-470D-B530-413D91D36AC0}" type="sibTrans" cxnId="{4EEF1F7A-D3C6-4355-9AB8-322DB260183D}">
      <dgm:prSet/>
      <dgm:spPr/>
      <dgm:t>
        <a:bodyPr/>
        <a:lstStyle/>
        <a:p>
          <a:endParaRPr lang="ru-RU"/>
        </a:p>
      </dgm:t>
    </dgm:pt>
    <dgm:pt modelId="{50E475AF-D624-47E2-B596-09F5BE87C5D8}">
      <dgm:prSet custT="1"/>
      <dgm:spPr/>
      <dgm:t>
        <a:bodyPr/>
        <a:lstStyle/>
        <a:p>
          <a:pPr marL="57150" indent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ГОКУ ИО «Специальная (коррекционная) школа – интернат г. Киренска»,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E4BCDD46-B1EF-4273-AD39-3F4E437C5183}" type="parTrans" cxnId="{0B86C9C6-28CB-4525-A534-0EB666C642BF}">
      <dgm:prSet/>
      <dgm:spPr/>
      <dgm:t>
        <a:bodyPr/>
        <a:lstStyle/>
        <a:p>
          <a:endParaRPr lang="ru-RU"/>
        </a:p>
      </dgm:t>
    </dgm:pt>
    <dgm:pt modelId="{7BC9D0C7-689A-49C2-A10D-29E16245043F}" type="sibTrans" cxnId="{0B86C9C6-28CB-4525-A534-0EB666C642BF}">
      <dgm:prSet/>
      <dgm:spPr/>
      <dgm:t>
        <a:bodyPr/>
        <a:lstStyle/>
        <a:p>
          <a:endParaRPr lang="ru-RU"/>
        </a:p>
      </dgm:t>
    </dgm:pt>
    <dgm:pt modelId="{49109CA5-2428-472B-A356-92F71527F821}">
      <dgm:prSet custT="1"/>
      <dgm:spPr/>
      <dgm:t>
        <a:bodyPr/>
        <a:lstStyle/>
        <a:p>
          <a:pPr marL="57150" indent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1 учреждение профессионального образования – ОГБОУ СПО «Киренский профессионально-педагогический колледж».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EC40D286-E38A-44F1-8670-63CE330967ED}" type="parTrans" cxnId="{791C61B4-B7BF-44CC-ADDD-EEEA06903DD4}">
      <dgm:prSet/>
      <dgm:spPr/>
      <dgm:t>
        <a:bodyPr/>
        <a:lstStyle/>
        <a:p>
          <a:endParaRPr lang="ru-RU"/>
        </a:p>
      </dgm:t>
    </dgm:pt>
    <dgm:pt modelId="{44A0D8BA-3673-4633-BC8C-BBD461E63A7D}" type="sibTrans" cxnId="{791C61B4-B7BF-44CC-ADDD-EEEA06903DD4}">
      <dgm:prSet/>
      <dgm:spPr/>
      <dgm:t>
        <a:bodyPr/>
        <a:lstStyle/>
        <a:p>
          <a:endParaRPr lang="ru-RU"/>
        </a:p>
      </dgm:t>
    </dgm:pt>
    <dgm:pt modelId="{A1C7F0DD-8649-44CA-9F8F-06B02384BDC3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18 фельдшерско-акушерских пунктов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A8C27656-A930-4E38-BD1A-F83C7177D70E}" type="parTrans" cxnId="{27BA41AA-81BD-4C9F-8137-BE1504418C9B}">
      <dgm:prSet/>
      <dgm:spPr/>
      <dgm:t>
        <a:bodyPr/>
        <a:lstStyle/>
        <a:p>
          <a:endParaRPr lang="ru-RU"/>
        </a:p>
      </dgm:t>
    </dgm:pt>
    <dgm:pt modelId="{75408C4F-8C73-4748-A8F3-D4CC5471B1F9}" type="sibTrans" cxnId="{27BA41AA-81BD-4C9F-8137-BE1504418C9B}">
      <dgm:prSet/>
      <dgm:spPr/>
      <dgm:t>
        <a:bodyPr/>
        <a:lstStyle/>
        <a:p>
          <a:endParaRPr lang="ru-RU"/>
        </a:p>
      </dgm:t>
    </dgm:pt>
    <dgm:pt modelId="{0E9D3FE4-5CE4-4BC6-A6AC-2D97CC6AE7DF}">
      <dgm:prSet custT="1"/>
      <dgm:spPr/>
      <dgm:t>
        <a:bodyPr/>
        <a:lstStyle/>
        <a:p>
          <a:pPr marL="87313" indent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МКУ «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Межпоселенческая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библиотека» МО Киренский район,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5DE74EE1-E19D-4942-998A-617C1165DF63}" type="parTrans" cxnId="{7F3134F4-7652-465F-89EB-E6702A05D038}">
      <dgm:prSet/>
      <dgm:spPr/>
      <dgm:t>
        <a:bodyPr/>
        <a:lstStyle/>
        <a:p>
          <a:endParaRPr lang="ru-RU"/>
        </a:p>
      </dgm:t>
    </dgm:pt>
    <dgm:pt modelId="{78AEF09E-FCB7-4749-92F3-EB18414E55BC}" type="sibTrans" cxnId="{7F3134F4-7652-465F-89EB-E6702A05D038}">
      <dgm:prSet/>
      <dgm:spPr/>
      <dgm:t>
        <a:bodyPr/>
        <a:lstStyle/>
        <a:p>
          <a:endParaRPr lang="ru-RU"/>
        </a:p>
      </dgm:t>
    </dgm:pt>
    <dgm:pt modelId="{72636D21-87A5-4D2A-98D8-EA93C6C153AC}">
      <dgm:prSet custT="1"/>
      <dgm:spPr/>
      <dgm:t>
        <a:bodyPr/>
        <a:lstStyle/>
        <a:p>
          <a:pPr marL="57150" indent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МКУК «Историко-краеведческий музей»,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287289E8-C165-4D90-A40C-8AF1D19AD657}" type="parTrans" cxnId="{A8FFACEB-F9A9-49AD-BE22-C7886E2E8B4F}">
      <dgm:prSet/>
      <dgm:spPr/>
      <dgm:t>
        <a:bodyPr/>
        <a:lstStyle/>
        <a:p>
          <a:endParaRPr lang="ru-RU"/>
        </a:p>
      </dgm:t>
    </dgm:pt>
    <dgm:pt modelId="{974A1D2D-E35C-4130-851C-D823454547AE}" type="sibTrans" cxnId="{A8FFACEB-F9A9-49AD-BE22-C7886E2E8B4F}">
      <dgm:prSet/>
      <dgm:spPr/>
      <dgm:t>
        <a:bodyPr/>
        <a:lstStyle/>
        <a:p>
          <a:endParaRPr lang="ru-RU"/>
        </a:p>
      </dgm:t>
    </dgm:pt>
    <dgm:pt modelId="{AD2C699B-D825-4FAB-94A5-C02A57EDD83C}">
      <dgm:prSet custT="1"/>
      <dgm:spPr/>
      <dgm:t>
        <a:bodyPr/>
        <a:lstStyle/>
        <a:p>
          <a:pPr marL="57150" indent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МКУК «Методический центр народного творчества и досуга «Звезда»,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B5F3895E-423B-458A-98C5-F6B3E79E2D32}" type="parTrans" cxnId="{34FBF052-6F33-47A1-A1D2-57A3BA0224E4}">
      <dgm:prSet/>
      <dgm:spPr/>
      <dgm:t>
        <a:bodyPr/>
        <a:lstStyle/>
        <a:p>
          <a:endParaRPr lang="ru-RU"/>
        </a:p>
      </dgm:t>
    </dgm:pt>
    <dgm:pt modelId="{D72EEC34-5022-4C62-ABA8-54C3279ADA03}" type="sibTrans" cxnId="{34FBF052-6F33-47A1-A1D2-57A3BA0224E4}">
      <dgm:prSet/>
      <dgm:spPr/>
      <dgm:t>
        <a:bodyPr/>
        <a:lstStyle/>
        <a:p>
          <a:endParaRPr lang="ru-RU"/>
        </a:p>
      </dgm:t>
    </dgm:pt>
    <dgm:pt modelId="{41A461E7-7F9F-4DF8-B1E6-42A8CB474C1B}">
      <dgm:prSet custT="1"/>
      <dgm:spPr/>
      <dgm:t>
        <a:bodyPr/>
        <a:lstStyle/>
        <a:p>
          <a:pPr marL="57150" indent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МКОУ ДО  «Детская школа искусств им.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А.В.Кузакова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»).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B0B08C89-AE6F-450A-AF2A-06E6E2664495}" type="parTrans" cxnId="{967AA28F-B6D0-4CB4-B1B2-E3F8146E60DA}">
      <dgm:prSet/>
      <dgm:spPr/>
      <dgm:t>
        <a:bodyPr/>
        <a:lstStyle/>
        <a:p>
          <a:endParaRPr lang="ru-RU"/>
        </a:p>
      </dgm:t>
    </dgm:pt>
    <dgm:pt modelId="{2CF2BFD3-0150-4643-9F84-5749D43E71F9}" type="sibTrans" cxnId="{967AA28F-B6D0-4CB4-B1B2-E3F8146E60DA}">
      <dgm:prSet/>
      <dgm:spPr/>
      <dgm:t>
        <a:bodyPr/>
        <a:lstStyle/>
        <a:p>
          <a:endParaRPr lang="ru-RU"/>
        </a:p>
      </dgm:t>
    </dgm:pt>
    <dgm:pt modelId="{1FEFFBAE-8A5F-4B98-A986-D1BDE9AFA0C2}">
      <dgm:prSet phldrT="[Текст]" custT="1"/>
      <dgm:spPr/>
      <dgm:t>
        <a:bodyPr/>
        <a:lstStyle/>
        <a:p>
          <a:pPr marL="57150" indent="0"/>
          <a:endParaRPr lang="ru-RU" sz="1000" dirty="0"/>
        </a:p>
      </dgm:t>
    </dgm:pt>
    <dgm:pt modelId="{6FA32A15-8200-45AD-9FB2-AD44E646ADFC}" type="parTrans" cxnId="{776F03F6-5F6C-4114-B2E7-5F4460066B54}">
      <dgm:prSet/>
      <dgm:spPr/>
      <dgm:t>
        <a:bodyPr/>
        <a:lstStyle/>
        <a:p>
          <a:endParaRPr lang="ru-RU"/>
        </a:p>
      </dgm:t>
    </dgm:pt>
    <dgm:pt modelId="{B6FD0391-DBD5-400D-B8BE-299619ABCC0D}" type="sibTrans" cxnId="{776F03F6-5F6C-4114-B2E7-5F4460066B54}">
      <dgm:prSet/>
      <dgm:spPr/>
      <dgm:t>
        <a:bodyPr/>
        <a:lstStyle/>
        <a:p>
          <a:endParaRPr lang="ru-RU"/>
        </a:p>
      </dgm:t>
    </dgm:pt>
    <dgm:pt modelId="{405FE258-5A84-4697-B14E-97937CCBE341}">
      <dgm:prSet phldrT="[Текст]" custT="1"/>
      <dgm:spPr/>
      <dgm:t>
        <a:bodyPr/>
        <a:lstStyle/>
        <a:p>
          <a:pPr marL="57150" indent="0"/>
          <a:endParaRPr lang="ru-RU" sz="1000" dirty="0"/>
        </a:p>
      </dgm:t>
    </dgm:pt>
    <dgm:pt modelId="{FED6D121-0EA1-4F2D-8DAD-236F2D382EC1}" type="parTrans" cxnId="{93CDC559-7BBC-438E-B7D5-DECBD9DE311C}">
      <dgm:prSet/>
      <dgm:spPr/>
      <dgm:t>
        <a:bodyPr/>
        <a:lstStyle/>
        <a:p>
          <a:endParaRPr lang="ru-RU"/>
        </a:p>
      </dgm:t>
    </dgm:pt>
    <dgm:pt modelId="{BA77D682-BF07-49B5-A0E6-D7F4AF32C8BC}" type="sibTrans" cxnId="{93CDC559-7BBC-438E-B7D5-DECBD9DE311C}">
      <dgm:prSet/>
      <dgm:spPr/>
      <dgm:t>
        <a:bodyPr/>
        <a:lstStyle/>
        <a:p>
          <a:endParaRPr lang="ru-RU"/>
        </a:p>
      </dgm:t>
    </dgm:pt>
    <dgm:pt modelId="{8F29B104-6835-4F98-884A-E84A1516CB89}">
      <dgm:prSet phldrT="[Текст]" custT="1"/>
      <dgm:spPr/>
      <dgm:t>
        <a:bodyPr/>
        <a:lstStyle/>
        <a:p>
          <a:pPr marL="57150" indent="0"/>
          <a:endParaRPr lang="ru-RU" sz="1000" dirty="0"/>
        </a:p>
      </dgm:t>
    </dgm:pt>
    <dgm:pt modelId="{F49A70DA-A252-412C-BF31-E0322E0FE351}" type="parTrans" cxnId="{07DBF75D-8347-46C6-8FCF-AC18B2BD4FEC}">
      <dgm:prSet/>
      <dgm:spPr/>
      <dgm:t>
        <a:bodyPr/>
        <a:lstStyle/>
        <a:p>
          <a:endParaRPr lang="ru-RU"/>
        </a:p>
      </dgm:t>
    </dgm:pt>
    <dgm:pt modelId="{64F929F4-8C5C-4EFD-9F6C-6D002B44DC87}" type="sibTrans" cxnId="{07DBF75D-8347-46C6-8FCF-AC18B2BD4FEC}">
      <dgm:prSet/>
      <dgm:spPr/>
      <dgm:t>
        <a:bodyPr/>
        <a:lstStyle/>
        <a:p>
          <a:endParaRPr lang="ru-RU"/>
        </a:p>
      </dgm:t>
    </dgm:pt>
    <dgm:pt modelId="{B8083C7B-7F12-4849-8B0F-54BAFE653FE4}">
      <dgm:prSet phldrT="[Текст]" custT="1"/>
      <dgm:spPr/>
      <dgm:t>
        <a:bodyPr/>
        <a:lstStyle/>
        <a:p>
          <a:pPr marL="57150" indent="0"/>
          <a:endParaRPr lang="ru-RU" sz="800" dirty="0"/>
        </a:p>
      </dgm:t>
    </dgm:pt>
    <dgm:pt modelId="{65EF9412-625B-4595-A2BE-843A6B517485}" type="parTrans" cxnId="{DB67470F-AE4B-4C03-B715-96242781B8AC}">
      <dgm:prSet/>
      <dgm:spPr/>
      <dgm:t>
        <a:bodyPr/>
        <a:lstStyle/>
        <a:p>
          <a:endParaRPr lang="ru-RU"/>
        </a:p>
      </dgm:t>
    </dgm:pt>
    <dgm:pt modelId="{DA341D25-3735-432B-AD70-A1F9CBB64A53}" type="sibTrans" cxnId="{DB67470F-AE4B-4C03-B715-96242781B8AC}">
      <dgm:prSet/>
      <dgm:spPr/>
      <dgm:t>
        <a:bodyPr/>
        <a:lstStyle/>
        <a:p>
          <a:endParaRPr lang="ru-RU"/>
        </a:p>
      </dgm:t>
    </dgm:pt>
    <dgm:pt modelId="{7EA01686-2526-4D5D-A860-58AF48A8E5E6}">
      <dgm:prSet phldrT="[Текст]" custT="1"/>
      <dgm:spPr/>
      <dgm:t>
        <a:bodyPr/>
        <a:lstStyle/>
        <a:p>
          <a:pPr marL="57150" indent="0"/>
          <a:endParaRPr lang="ru-RU" sz="800" dirty="0"/>
        </a:p>
      </dgm:t>
    </dgm:pt>
    <dgm:pt modelId="{8ED185B1-4BD2-4FDB-9457-8F2522B77474}" type="parTrans" cxnId="{6ACD7867-FFD9-4CF2-A1F1-082001AE6180}">
      <dgm:prSet/>
      <dgm:spPr/>
      <dgm:t>
        <a:bodyPr/>
        <a:lstStyle/>
        <a:p>
          <a:endParaRPr lang="ru-RU"/>
        </a:p>
      </dgm:t>
    </dgm:pt>
    <dgm:pt modelId="{FC00C619-3FCD-443F-A5E5-DF01848519C8}" type="sibTrans" cxnId="{6ACD7867-FFD9-4CF2-A1F1-082001AE6180}">
      <dgm:prSet/>
      <dgm:spPr/>
      <dgm:t>
        <a:bodyPr/>
        <a:lstStyle/>
        <a:p>
          <a:endParaRPr lang="ru-RU"/>
        </a:p>
      </dgm:t>
    </dgm:pt>
    <dgm:pt modelId="{4321DF5C-E029-45B1-A27D-9455FCA8A041}">
      <dgm:prSet phldrT="[Текст]" custT="1"/>
      <dgm:spPr/>
      <dgm:t>
        <a:bodyPr/>
        <a:lstStyle/>
        <a:p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3D825147-A060-4991-852D-CDE8A87E34C4}" type="parTrans" cxnId="{7BD5FBFE-2F56-4A8F-A727-11C04BA9D116}">
      <dgm:prSet/>
      <dgm:spPr/>
      <dgm:t>
        <a:bodyPr/>
        <a:lstStyle/>
        <a:p>
          <a:endParaRPr lang="ru-RU"/>
        </a:p>
      </dgm:t>
    </dgm:pt>
    <dgm:pt modelId="{138ECEAA-6DC1-437D-9058-BA97A074F486}" type="sibTrans" cxnId="{7BD5FBFE-2F56-4A8F-A727-11C04BA9D116}">
      <dgm:prSet/>
      <dgm:spPr/>
      <dgm:t>
        <a:bodyPr/>
        <a:lstStyle/>
        <a:p>
          <a:endParaRPr lang="ru-RU"/>
        </a:p>
      </dgm:t>
    </dgm:pt>
    <dgm:pt modelId="{17136A9E-05BC-400C-B6CA-D09127F7CBE5}">
      <dgm:prSet phldrT="[Текст]" custT="1"/>
      <dgm:spPr/>
      <dgm:t>
        <a:bodyPr/>
        <a:lstStyle/>
        <a:p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B2644AE4-140C-4ECF-B4F9-E4F1FB8CC3E4}" type="parTrans" cxnId="{D2DDCF4F-C718-4E59-AE5D-133321AF3493}">
      <dgm:prSet/>
      <dgm:spPr/>
      <dgm:t>
        <a:bodyPr/>
        <a:lstStyle/>
        <a:p>
          <a:endParaRPr lang="ru-RU"/>
        </a:p>
      </dgm:t>
    </dgm:pt>
    <dgm:pt modelId="{A84006AF-E9CF-42A2-8AFB-DD27B2E6EE54}" type="sibTrans" cxnId="{D2DDCF4F-C718-4E59-AE5D-133321AF3493}">
      <dgm:prSet/>
      <dgm:spPr/>
      <dgm:t>
        <a:bodyPr/>
        <a:lstStyle/>
        <a:p>
          <a:endParaRPr lang="ru-RU"/>
        </a:p>
      </dgm:t>
    </dgm:pt>
    <dgm:pt modelId="{EBD942C9-8B18-4EF0-B7A6-E0FDF6C5D20F}">
      <dgm:prSet phldrT="[Текст]" custT="1"/>
      <dgm:spPr/>
      <dgm:t>
        <a:bodyPr/>
        <a:lstStyle/>
        <a:p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8DC4C55B-628D-410F-9756-97BFD63A0C48}" type="parTrans" cxnId="{530806F3-DCE5-4725-A28D-907742DBB1C6}">
      <dgm:prSet/>
      <dgm:spPr/>
      <dgm:t>
        <a:bodyPr/>
        <a:lstStyle/>
        <a:p>
          <a:endParaRPr lang="ru-RU"/>
        </a:p>
      </dgm:t>
    </dgm:pt>
    <dgm:pt modelId="{760DF62E-46AB-4FA3-B3EB-DDC1B6A9985A}" type="sibTrans" cxnId="{530806F3-DCE5-4725-A28D-907742DBB1C6}">
      <dgm:prSet/>
      <dgm:spPr/>
      <dgm:t>
        <a:bodyPr/>
        <a:lstStyle/>
        <a:p>
          <a:endParaRPr lang="ru-RU"/>
        </a:p>
      </dgm:t>
    </dgm:pt>
    <dgm:pt modelId="{B32417BD-6F01-4E43-A0D2-60C782366D19}">
      <dgm:prSet phldrT="[Текст]" custT="1"/>
      <dgm:spPr/>
      <dgm:t>
        <a:bodyPr/>
        <a:lstStyle/>
        <a:p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D0709B94-99A9-496E-ADC8-F565A0BB1361}" type="parTrans" cxnId="{27B82703-9AB1-488B-A5DB-870CB87921D3}">
      <dgm:prSet/>
      <dgm:spPr/>
      <dgm:t>
        <a:bodyPr/>
        <a:lstStyle/>
        <a:p>
          <a:endParaRPr lang="ru-RU"/>
        </a:p>
      </dgm:t>
    </dgm:pt>
    <dgm:pt modelId="{E8A197BD-236C-4A11-8039-D50990541B92}" type="sibTrans" cxnId="{27B82703-9AB1-488B-A5DB-870CB87921D3}">
      <dgm:prSet/>
      <dgm:spPr/>
      <dgm:t>
        <a:bodyPr/>
        <a:lstStyle/>
        <a:p>
          <a:endParaRPr lang="ru-RU"/>
        </a:p>
      </dgm:t>
    </dgm:pt>
    <dgm:pt modelId="{0F5573F8-B74B-4355-BF5F-337B57638168}">
      <dgm:prSet phldrT="[Текст]" custT="1"/>
      <dgm:spPr/>
      <dgm:t>
        <a:bodyPr/>
        <a:lstStyle/>
        <a:p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DC95328E-C77C-453F-A850-52BA244DE2DF}" type="parTrans" cxnId="{35A74B12-3C7B-442D-973B-9D9B9490BEA1}">
      <dgm:prSet/>
      <dgm:spPr/>
      <dgm:t>
        <a:bodyPr/>
        <a:lstStyle/>
        <a:p>
          <a:endParaRPr lang="ru-RU"/>
        </a:p>
      </dgm:t>
    </dgm:pt>
    <dgm:pt modelId="{F6C20D21-1B94-48B5-AE5E-3E62A7D79458}" type="sibTrans" cxnId="{35A74B12-3C7B-442D-973B-9D9B9490BEA1}">
      <dgm:prSet/>
      <dgm:spPr/>
      <dgm:t>
        <a:bodyPr/>
        <a:lstStyle/>
        <a:p>
          <a:endParaRPr lang="ru-RU"/>
        </a:p>
      </dgm:t>
    </dgm:pt>
    <dgm:pt modelId="{0B8F4220-F8FC-4E2B-8124-AC10BB674157}">
      <dgm:prSet phldrT="[Текст]" custT="1"/>
      <dgm:spPr/>
      <dgm:t>
        <a:bodyPr/>
        <a:lstStyle/>
        <a:p>
          <a:pPr marL="57150" indent="0"/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642E23A9-D8FD-4616-A79A-0CEF997CDA19}" type="parTrans" cxnId="{E721B9C8-6E19-4E72-9B21-3D94584028F0}">
      <dgm:prSet/>
      <dgm:spPr/>
      <dgm:t>
        <a:bodyPr/>
        <a:lstStyle/>
        <a:p>
          <a:endParaRPr lang="ru-RU"/>
        </a:p>
      </dgm:t>
    </dgm:pt>
    <dgm:pt modelId="{DD4E4D25-07D7-4B9D-8899-7ACA7C3A1447}" type="sibTrans" cxnId="{E721B9C8-6E19-4E72-9B21-3D94584028F0}">
      <dgm:prSet/>
      <dgm:spPr/>
      <dgm:t>
        <a:bodyPr/>
        <a:lstStyle/>
        <a:p>
          <a:endParaRPr lang="ru-RU"/>
        </a:p>
      </dgm:t>
    </dgm:pt>
    <dgm:pt modelId="{822696F3-8480-43A7-884F-D8760DD853D8}">
      <dgm:prSet phldrT="[Текст]" custT="1"/>
      <dgm:spPr/>
      <dgm:t>
        <a:bodyPr/>
        <a:lstStyle/>
        <a:p>
          <a:pPr marL="57150" indent="0"/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5A71FE99-67CE-450B-875D-3A7DA16A1169}" type="parTrans" cxnId="{581809ED-7D32-4188-BCE6-5E16C66F2DE6}">
      <dgm:prSet/>
      <dgm:spPr/>
      <dgm:t>
        <a:bodyPr/>
        <a:lstStyle/>
        <a:p>
          <a:endParaRPr lang="ru-RU"/>
        </a:p>
      </dgm:t>
    </dgm:pt>
    <dgm:pt modelId="{82C8BCE5-5B45-4672-8889-190F1223A710}" type="sibTrans" cxnId="{581809ED-7D32-4188-BCE6-5E16C66F2DE6}">
      <dgm:prSet/>
      <dgm:spPr/>
      <dgm:t>
        <a:bodyPr/>
        <a:lstStyle/>
        <a:p>
          <a:endParaRPr lang="ru-RU"/>
        </a:p>
      </dgm:t>
    </dgm:pt>
    <dgm:pt modelId="{D4091279-ADDF-476C-AE51-DC74424636EA}">
      <dgm:prSet phldrT="[Текст]" custT="1"/>
      <dgm:spPr/>
      <dgm:t>
        <a:bodyPr/>
        <a:lstStyle/>
        <a:p>
          <a:pPr marL="57150" indent="0"/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D3F623C0-EF10-4793-AAD5-8E00CFDC75A2}" type="parTrans" cxnId="{6E3BF2E8-E67A-4697-9F02-6E0B48BC0D56}">
      <dgm:prSet/>
      <dgm:spPr/>
      <dgm:t>
        <a:bodyPr/>
        <a:lstStyle/>
        <a:p>
          <a:endParaRPr lang="ru-RU"/>
        </a:p>
      </dgm:t>
    </dgm:pt>
    <dgm:pt modelId="{E36B2693-774F-43BF-979C-3A91D5018927}" type="sibTrans" cxnId="{6E3BF2E8-E67A-4697-9F02-6E0B48BC0D56}">
      <dgm:prSet/>
      <dgm:spPr/>
      <dgm:t>
        <a:bodyPr/>
        <a:lstStyle/>
        <a:p>
          <a:endParaRPr lang="ru-RU"/>
        </a:p>
      </dgm:t>
    </dgm:pt>
    <dgm:pt modelId="{136A62AD-BF7E-4AE6-9FA1-440D0A38C37A}" type="pres">
      <dgm:prSet presAssocID="{D1B44A2F-2987-40D8-8C91-57A1070DBDB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513EBC-90BA-4053-8663-0D8C5E851AE2}" type="pres">
      <dgm:prSet presAssocID="{EFC37DAD-C8F9-46DD-883E-93849172537C}" presName="circle1" presStyleLbl="node1" presStyleIdx="0" presStyleCnt="3" custLinFactNeighborX="2870" custLinFactNeighborY="0"/>
      <dgm:spPr/>
    </dgm:pt>
    <dgm:pt modelId="{55F9EE48-D7F1-4DA3-9B1C-6126E7F9C9F9}" type="pres">
      <dgm:prSet presAssocID="{EFC37DAD-C8F9-46DD-883E-93849172537C}" presName="space" presStyleCnt="0"/>
      <dgm:spPr/>
    </dgm:pt>
    <dgm:pt modelId="{0D1B7AEA-1C02-44A3-A461-615168D05D45}" type="pres">
      <dgm:prSet presAssocID="{EFC37DAD-C8F9-46DD-883E-93849172537C}" presName="rect1" presStyleLbl="alignAcc1" presStyleIdx="0" presStyleCnt="3" custLinFactNeighborX="737" custLinFactNeighborY="582"/>
      <dgm:spPr/>
      <dgm:t>
        <a:bodyPr/>
        <a:lstStyle/>
        <a:p>
          <a:endParaRPr lang="ru-RU"/>
        </a:p>
      </dgm:t>
    </dgm:pt>
    <dgm:pt modelId="{E598F43D-3387-4350-89B9-DFE2B664D8AE}" type="pres">
      <dgm:prSet presAssocID="{21742AE9-70A9-4C05-AC9B-554BA3A59AF2}" presName="vertSpace2" presStyleLbl="node1" presStyleIdx="0" presStyleCnt="3"/>
      <dgm:spPr/>
    </dgm:pt>
    <dgm:pt modelId="{1803B55A-4F46-4B73-BBF1-072D0FDC7D25}" type="pres">
      <dgm:prSet presAssocID="{21742AE9-70A9-4C05-AC9B-554BA3A59AF2}" presName="circle2" presStyleLbl="node1" presStyleIdx="1" presStyleCnt="3" custScaleY="86707" custLinFactNeighborX="1192" custLinFactNeighborY="20974"/>
      <dgm:spPr/>
    </dgm:pt>
    <dgm:pt modelId="{016CFEC3-5FF6-420C-8150-481228566825}" type="pres">
      <dgm:prSet presAssocID="{21742AE9-70A9-4C05-AC9B-554BA3A59AF2}" presName="rect2" presStyleLbl="alignAcc1" presStyleIdx="1" presStyleCnt="3" custScaleY="54589" custLinFactNeighborX="737" custLinFactNeighborY="-1732"/>
      <dgm:spPr/>
      <dgm:t>
        <a:bodyPr/>
        <a:lstStyle/>
        <a:p>
          <a:endParaRPr lang="ru-RU"/>
        </a:p>
      </dgm:t>
    </dgm:pt>
    <dgm:pt modelId="{F4C4E712-A649-4C41-8815-6896F4F5119A}" type="pres">
      <dgm:prSet presAssocID="{D07BB738-5A8D-4F8A-BC19-FA53A8F6E5B6}" presName="vertSpace3" presStyleLbl="node1" presStyleIdx="1" presStyleCnt="3"/>
      <dgm:spPr/>
    </dgm:pt>
    <dgm:pt modelId="{92EE25B6-2222-422F-8C2F-4C8C614271D5}" type="pres">
      <dgm:prSet presAssocID="{D07BB738-5A8D-4F8A-BC19-FA53A8F6E5B6}" presName="circle3" presStyleLbl="node1" presStyleIdx="2" presStyleCnt="3" custScaleY="125511" custLinFactNeighborX="4444" custLinFactNeighborY="21104"/>
      <dgm:spPr/>
    </dgm:pt>
    <dgm:pt modelId="{8B51C9E9-2D53-4599-AE0E-4581172B3805}" type="pres">
      <dgm:prSet presAssocID="{D07BB738-5A8D-4F8A-BC19-FA53A8F6E5B6}" presName="rect3" presStyleLbl="alignAcc1" presStyleIdx="2" presStyleCnt="3" custScaleY="127010" custLinFactNeighborX="737" custLinFactNeighborY="18807"/>
      <dgm:spPr/>
      <dgm:t>
        <a:bodyPr/>
        <a:lstStyle/>
        <a:p>
          <a:endParaRPr lang="ru-RU"/>
        </a:p>
      </dgm:t>
    </dgm:pt>
    <dgm:pt modelId="{6AE5138D-E987-48A2-8C62-23BA34C6CEA1}" type="pres">
      <dgm:prSet presAssocID="{EFC37DAD-C8F9-46DD-883E-93849172537C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9DB70-BC6F-415B-81CA-ED2A9989367F}" type="pres">
      <dgm:prSet presAssocID="{EFC37DAD-C8F9-46DD-883E-93849172537C}" presName="rect1ChTx" presStyleLbl="alignAcc1" presStyleIdx="2" presStyleCnt="3" custScaleX="111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4617E-C6AA-4084-993A-EB8DADA20FC7}" type="pres">
      <dgm:prSet presAssocID="{21742AE9-70A9-4C05-AC9B-554BA3A59AF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B361D-BF1E-4283-8636-A3873E92FD85}" type="pres">
      <dgm:prSet presAssocID="{21742AE9-70A9-4C05-AC9B-554BA3A59AF2}" presName="rect2ChTx" presStyleLbl="alignAcc1" presStyleIdx="2" presStyleCnt="3" custScaleX="106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0ABD7-E77D-4F5C-9723-2B18E056F447}" type="pres">
      <dgm:prSet presAssocID="{D07BB738-5A8D-4F8A-BC19-FA53A8F6E5B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341EC-4A06-4372-AC8E-13003C23125E}" type="pres">
      <dgm:prSet presAssocID="{D07BB738-5A8D-4F8A-BC19-FA53A8F6E5B6}" presName="rect3ChTx" presStyleLbl="alignAcc1" presStyleIdx="2" presStyleCnt="3" custScaleX="113595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D68373-B4E9-4E63-A98D-4E33096C558F}" type="presOf" srcId="{0F5573F8-B74B-4355-BF5F-337B57638168}" destId="{753B361D-BF1E-4283-8636-A3873E92FD85}" srcOrd="0" destOrd="4" presId="urn:microsoft.com/office/officeart/2005/8/layout/target3"/>
    <dgm:cxn modelId="{776F03F6-5F6C-4114-B2E7-5F4460066B54}" srcId="{D07BB738-5A8D-4F8A-BC19-FA53A8F6E5B6}" destId="{1FEFFBAE-8A5F-4B98-A986-D1BDE9AFA0C2}" srcOrd="0" destOrd="0" parTransId="{6FA32A15-8200-45AD-9FB2-AD44E646ADFC}" sibTransId="{B6FD0391-DBD5-400D-B8BE-299619ABCC0D}"/>
    <dgm:cxn modelId="{6E3BF2E8-E67A-4697-9F02-6E0B48BC0D56}" srcId="{EFC37DAD-C8F9-46DD-883E-93849172537C}" destId="{D4091279-ADDF-476C-AE51-DC74424636EA}" srcOrd="4" destOrd="0" parTransId="{D3F623C0-EF10-4793-AAD5-8E00CFDC75A2}" sibTransId="{E36B2693-774F-43BF-979C-3A91D5018927}"/>
    <dgm:cxn modelId="{DB67470F-AE4B-4C03-B715-96242781B8AC}" srcId="{EFC37DAD-C8F9-46DD-883E-93849172537C}" destId="{B8083C7B-7F12-4849-8B0F-54BAFE653FE4}" srcOrd="0" destOrd="0" parTransId="{65EF9412-625B-4595-A2BE-843A6B517485}" sibTransId="{DA341D25-3735-432B-AD70-A1F9CBB64A53}"/>
    <dgm:cxn modelId="{69284BC6-FB30-40BF-96CC-16E8A0DDDEEE}" srcId="{EFC37DAD-C8F9-46DD-883E-93849172537C}" destId="{B342175A-FE64-4FC1-9A7C-AC9AE95EB9B6}" srcOrd="8" destOrd="0" parTransId="{5723B430-CBB1-473A-9844-852D5F65F977}" sibTransId="{83446901-0CA9-49B5-9AC5-C1D638D86A49}"/>
    <dgm:cxn modelId="{531D0898-2855-4E7B-AC5A-F39BCEDCD77B}" type="presOf" srcId="{B8083C7B-7F12-4849-8B0F-54BAFE653FE4}" destId="{C7B9DB70-BC6F-415B-81CA-ED2A9989367F}" srcOrd="0" destOrd="0" presId="urn:microsoft.com/office/officeart/2005/8/layout/target3"/>
    <dgm:cxn modelId="{99C63A69-65C1-4F54-A380-0D6786E75E73}" type="presOf" srcId="{CF909CD5-A45F-4525-82AD-BDCDE62B59D1}" destId="{ED7341EC-4A06-4372-AC8E-13003C23125E}" srcOrd="0" destOrd="3" presId="urn:microsoft.com/office/officeart/2005/8/layout/target3"/>
    <dgm:cxn modelId="{E660CA00-CE00-44B3-9835-4B75BAA2F214}" type="presOf" srcId="{3984155E-B808-42A5-BE5F-0313ABE4FD0A}" destId="{C7B9DB70-BC6F-415B-81CA-ED2A9989367F}" srcOrd="0" destOrd="5" presId="urn:microsoft.com/office/officeart/2005/8/layout/target3"/>
    <dgm:cxn modelId="{42C61DAB-EA3E-4FB1-9BF2-24A4FDA45DC9}" srcId="{D1B44A2F-2987-40D8-8C91-57A1070DBDBC}" destId="{D07BB738-5A8D-4F8A-BC19-FA53A8F6E5B6}" srcOrd="2" destOrd="0" parTransId="{95233EC5-6349-4270-8681-D9DEE5FAC9F8}" sibTransId="{006DC880-063A-4DFA-98DF-539E35B772DB}"/>
    <dgm:cxn modelId="{83E84776-F325-4C03-9B9B-AA2B9AD68FF0}" srcId="{EFC37DAD-C8F9-46DD-883E-93849172537C}" destId="{88DB3EDE-A837-4CE6-B56E-D6C50B3DC1CB}" srcOrd="6" destOrd="0" parTransId="{7C0CF3FD-484C-43C6-9BC7-372716D54428}" sibTransId="{DA5B2378-75A6-4A55-BCF6-88B53B22C28E}"/>
    <dgm:cxn modelId="{9E3FEC1F-6E0D-4D3F-8FB2-8FCED10A9C03}" type="presOf" srcId="{EFC37DAD-C8F9-46DD-883E-93849172537C}" destId="{0D1B7AEA-1C02-44A3-A461-615168D05D45}" srcOrd="0" destOrd="0" presId="urn:microsoft.com/office/officeart/2005/8/layout/target3"/>
    <dgm:cxn modelId="{704C717E-74AB-42D2-9E26-3E9538C26CA8}" type="presOf" srcId="{0E9D3FE4-5CE4-4BC6-A6AC-2D97CC6AE7DF}" destId="{ED7341EC-4A06-4372-AC8E-13003C23125E}" srcOrd="0" destOrd="4" presId="urn:microsoft.com/office/officeart/2005/8/layout/target3"/>
    <dgm:cxn modelId="{4E9CD9D4-D021-4FB9-9DE4-215341D69059}" type="presOf" srcId="{D07BB738-5A8D-4F8A-BC19-FA53A8F6E5B6}" destId="{8B51C9E9-2D53-4599-AE0E-4581172B3805}" srcOrd="0" destOrd="0" presId="urn:microsoft.com/office/officeart/2005/8/layout/target3"/>
    <dgm:cxn modelId="{967AA28F-B6D0-4CB4-B1B2-E3F8146E60DA}" srcId="{D07BB738-5A8D-4F8A-BC19-FA53A8F6E5B6}" destId="{41A461E7-7F9F-4DF8-B1E6-42A8CB474C1B}" srcOrd="7" destOrd="0" parTransId="{B0B08C89-AE6F-450A-AF2A-06E6E2664495}" sibTransId="{2CF2BFD3-0150-4643-9F84-5749D43E71F9}"/>
    <dgm:cxn modelId="{7F42DBC5-A664-4F4B-8E56-D1FAB0393145}" type="presOf" srcId="{781865E0-2EF2-4E0B-ACE3-D0674EA3CCDF}" destId="{753B361D-BF1E-4283-8636-A3873E92FD85}" srcOrd="0" destOrd="5" presId="urn:microsoft.com/office/officeart/2005/8/layout/target3"/>
    <dgm:cxn modelId="{13437C62-7CDC-45DB-8BBA-2D4507FFD702}" type="presOf" srcId="{21742AE9-70A9-4C05-AC9B-554BA3A59AF2}" destId="{CF24617E-C6AA-4084-993A-EB8DADA20FC7}" srcOrd="1" destOrd="0" presId="urn:microsoft.com/office/officeart/2005/8/layout/target3"/>
    <dgm:cxn modelId="{791C61B4-B7BF-44CC-ADDD-EEEA06903DD4}" srcId="{EFC37DAD-C8F9-46DD-883E-93849172537C}" destId="{49109CA5-2428-472B-A356-92F71527F821}" srcOrd="12" destOrd="0" parTransId="{EC40D286-E38A-44F1-8670-63CE330967ED}" sibTransId="{44A0D8BA-3673-4633-BC8C-BBD461E63A7D}"/>
    <dgm:cxn modelId="{93CDC559-7BBC-438E-B7D5-DECBD9DE311C}" srcId="{D07BB738-5A8D-4F8A-BC19-FA53A8F6E5B6}" destId="{405FE258-5A84-4697-B14E-97937CCBE341}" srcOrd="1" destOrd="0" parTransId="{FED6D121-0EA1-4F2D-8DAD-236F2D382EC1}" sibTransId="{BA77D682-BF07-49B5-A0E6-D7F4AF32C8BC}"/>
    <dgm:cxn modelId="{7FBEFEA6-230D-4C77-A2A6-0F05A4A3F5DC}" srcId="{21742AE9-70A9-4C05-AC9B-554BA3A59AF2}" destId="{781865E0-2EF2-4E0B-ACE3-D0674EA3CCDF}" srcOrd="5" destOrd="0" parTransId="{4DAF249B-017D-486C-B8EC-94454EA818C6}" sibTransId="{55432CFA-F31E-42EE-ACAA-6547E7952A1A}"/>
    <dgm:cxn modelId="{5038651C-EC2D-4DD7-A853-F906D832AC1B}" type="presOf" srcId="{362F0D3F-2F6B-4871-BE61-0021A55CB67B}" destId="{C7B9DB70-BC6F-415B-81CA-ED2A9989367F}" srcOrd="0" destOrd="10" presId="urn:microsoft.com/office/officeart/2005/8/layout/target3"/>
    <dgm:cxn modelId="{661B15B8-BC34-41C8-A0C3-8762F54A0018}" srcId="{D1B44A2F-2987-40D8-8C91-57A1070DBDBC}" destId="{EFC37DAD-C8F9-46DD-883E-93849172537C}" srcOrd="0" destOrd="0" parTransId="{5BDD7391-A154-4500-990B-F1FDBEF1AAC0}" sibTransId="{8C66C504-7A69-4DE1-954C-A50F937223FB}"/>
    <dgm:cxn modelId="{7F3134F4-7652-465F-89EB-E6702A05D038}" srcId="{D07BB738-5A8D-4F8A-BC19-FA53A8F6E5B6}" destId="{0E9D3FE4-5CE4-4BC6-A6AC-2D97CC6AE7DF}" srcOrd="4" destOrd="0" parTransId="{5DE74EE1-E19D-4942-998A-617C1165DF63}" sibTransId="{78AEF09E-FCB7-4749-92F3-EB18414E55BC}"/>
    <dgm:cxn modelId="{1F3E9D78-7000-4F35-A290-63483DBC1C7B}" type="presOf" srcId="{49109CA5-2428-472B-A356-92F71527F821}" destId="{C7B9DB70-BC6F-415B-81CA-ED2A9989367F}" srcOrd="0" destOrd="12" presId="urn:microsoft.com/office/officeart/2005/8/layout/target3"/>
    <dgm:cxn modelId="{27B82703-9AB1-488B-A5DB-870CB87921D3}" srcId="{21742AE9-70A9-4C05-AC9B-554BA3A59AF2}" destId="{B32417BD-6F01-4E43-A0D2-60C782366D19}" srcOrd="3" destOrd="0" parTransId="{D0709B94-99A9-496E-ADC8-F565A0BB1361}" sibTransId="{E8A197BD-236C-4A11-8039-D50990541B92}"/>
    <dgm:cxn modelId="{B6D0AC2A-0E13-48AC-AF0B-3792CC59DDFA}" type="presOf" srcId="{41A461E7-7F9F-4DF8-B1E6-42A8CB474C1B}" destId="{ED7341EC-4A06-4372-AC8E-13003C23125E}" srcOrd="0" destOrd="7" presId="urn:microsoft.com/office/officeart/2005/8/layout/target3"/>
    <dgm:cxn modelId="{8E891C46-D108-4792-A82C-54A2C4975325}" srcId="{EFC37DAD-C8F9-46DD-883E-93849172537C}" destId="{B1E7BB2D-5B10-4E2C-AB3C-A1808F799EB3}" srcOrd="7" destOrd="0" parTransId="{32F0D859-58E8-4C67-AB54-EE879A60367D}" sibTransId="{1FE80AED-5FF2-4715-BE5F-C5115E897652}"/>
    <dgm:cxn modelId="{57B56003-99D6-4B90-B2D1-B0210BDB37BE}" type="presOf" srcId="{1FEFFBAE-8A5F-4B98-A986-D1BDE9AFA0C2}" destId="{ED7341EC-4A06-4372-AC8E-13003C23125E}" srcOrd="0" destOrd="0" presId="urn:microsoft.com/office/officeart/2005/8/layout/target3"/>
    <dgm:cxn modelId="{B5F3D57A-4A06-45B3-A187-BF038B6B2FE1}" type="presOf" srcId="{4321DF5C-E029-45B1-A27D-9455FCA8A041}" destId="{753B361D-BF1E-4283-8636-A3873E92FD85}" srcOrd="0" destOrd="0" presId="urn:microsoft.com/office/officeart/2005/8/layout/target3"/>
    <dgm:cxn modelId="{11A23182-6C88-4CF8-8CA5-05924C3B0528}" type="presOf" srcId="{405FE258-5A84-4697-B14E-97937CCBE341}" destId="{ED7341EC-4A06-4372-AC8E-13003C23125E}" srcOrd="0" destOrd="1" presId="urn:microsoft.com/office/officeart/2005/8/layout/target3"/>
    <dgm:cxn modelId="{78934FA2-3ACC-46BE-A4F3-B5A081D9B084}" type="presOf" srcId="{822696F3-8480-43A7-884F-D8760DD853D8}" destId="{C7B9DB70-BC6F-415B-81CA-ED2A9989367F}" srcOrd="0" destOrd="3" presId="urn:microsoft.com/office/officeart/2005/8/layout/target3"/>
    <dgm:cxn modelId="{90BFB505-286A-457D-BA8F-FFE37DA76216}" type="presOf" srcId="{21742AE9-70A9-4C05-AC9B-554BA3A59AF2}" destId="{016CFEC3-5FF6-420C-8150-481228566825}" srcOrd="0" destOrd="0" presId="urn:microsoft.com/office/officeart/2005/8/layout/target3"/>
    <dgm:cxn modelId="{581809ED-7D32-4188-BCE6-5E16C66F2DE6}" srcId="{EFC37DAD-C8F9-46DD-883E-93849172537C}" destId="{822696F3-8480-43A7-884F-D8760DD853D8}" srcOrd="3" destOrd="0" parTransId="{5A71FE99-67CE-450B-875D-3A7DA16A1169}" sibTransId="{82C8BCE5-5B45-4672-8889-190F1223A710}"/>
    <dgm:cxn modelId="{D378C5D9-C5AB-4C08-9E36-4412C4F3EC7D}" type="presOf" srcId="{D4091279-ADDF-476C-AE51-DC74424636EA}" destId="{C7B9DB70-BC6F-415B-81CA-ED2A9989367F}" srcOrd="0" destOrd="4" presId="urn:microsoft.com/office/officeart/2005/8/layout/target3"/>
    <dgm:cxn modelId="{F23F2116-EF8B-43E1-BEBD-21215FA37ED5}" type="presOf" srcId="{EFC37DAD-C8F9-46DD-883E-93849172537C}" destId="{6AE5138D-E987-48A2-8C62-23BA34C6CEA1}" srcOrd="1" destOrd="0" presId="urn:microsoft.com/office/officeart/2005/8/layout/target3"/>
    <dgm:cxn modelId="{FF29D818-12DF-4F62-851C-74F1632CE185}" type="presOf" srcId="{EBD942C9-8B18-4EF0-B7A6-E0FDF6C5D20F}" destId="{753B361D-BF1E-4283-8636-A3873E92FD85}" srcOrd="0" destOrd="2" presId="urn:microsoft.com/office/officeart/2005/8/layout/target3"/>
    <dgm:cxn modelId="{07DBF75D-8347-46C6-8FCF-AC18B2BD4FEC}" srcId="{D07BB738-5A8D-4F8A-BC19-FA53A8F6E5B6}" destId="{8F29B104-6835-4F98-884A-E84A1516CB89}" srcOrd="2" destOrd="0" parTransId="{F49A70DA-A252-412C-BF31-E0322E0FE351}" sibTransId="{64F929F4-8C5C-4EFD-9F6C-6D002B44DC87}"/>
    <dgm:cxn modelId="{530806F3-DCE5-4725-A28D-907742DBB1C6}" srcId="{21742AE9-70A9-4C05-AC9B-554BA3A59AF2}" destId="{EBD942C9-8B18-4EF0-B7A6-E0FDF6C5D20F}" srcOrd="2" destOrd="0" parTransId="{8DC4C55B-628D-410F-9756-97BFD63A0C48}" sibTransId="{760DF62E-46AB-4FA3-B3EB-DDC1B6A9985A}"/>
    <dgm:cxn modelId="{229DD3DD-6BCD-435B-9771-0FCAA68C742C}" srcId="{EFC37DAD-C8F9-46DD-883E-93849172537C}" destId="{3984155E-B808-42A5-BE5F-0313ABE4FD0A}" srcOrd="5" destOrd="0" parTransId="{0EC70937-85FD-4D6F-B7B2-963F617056C3}" sibTransId="{4C3669CD-D2D3-4BA1-801B-A40BBE9B3712}"/>
    <dgm:cxn modelId="{1FA5E17C-1988-4859-B9D3-0420303C108C}" type="presOf" srcId="{50E475AF-D624-47E2-B596-09F5BE87C5D8}" destId="{C7B9DB70-BC6F-415B-81CA-ED2A9989367F}" srcOrd="0" destOrd="11" presId="urn:microsoft.com/office/officeart/2005/8/layout/target3"/>
    <dgm:cxn modelId="{664145FD-4921-44D2-A991-2661FC68ECF0}" srcId="{D1B44A2F-2987-40D8-8C91-57A1070DBDBC}" destId="{21742AE9-70A9-4C05-AC9B-554BA3A59AF2}" srcOrd="1" destOrd="0" parTransId="{6B6B3E96-176D-4860-9E14-A59651762DA7}" sibTransId="{BACA3665-6C66-447A-8A51-D0F6C5E34E92}"/>
    <dgm:cxn modelId="{34FBF052-6F33-47A1-A1D2-57A3BA0224E4}" srcId="{D07BB738-5A8D-4F8A-BC19-FA53A8F6E5B6}" destId="{AD2C699B-D825-4FAB-94A5-C02A57EDD83C}" srcOrd="6" destOrd="0" parTransId="{B5F3895E-423B-458A-98C5-F6B3E79E2D32}" sibTransId="{D72EEC34-5022-4C62-ABA8-54C3279ADA03}"/>
    <dgm:cxn modelId="{4EEF1F7A-D3C6-4355-9AB8-322DB260183D}" srcId="{EFC37DAD-C8F9-46DD-883E-93849172537C}" destId="{362F0D3F-2F6B-4871-BE61-0021A55CB67B}" srcOrd="10" destOrd="0" parTransId="{4FA272E4-17CB-493C-A857-AC91D83854D7}" sibTransId="{E159D3D3-E3EA-470D-B530-413D91D36AC0}"/>
    <dgm:cxn modelId="{6ACD7867-FFD9-4CF2-A1F1-082001AE6180}" srcId="{EFC37DAD-C8F9-46DD-883E-93849172537C}" destId="{7EA01686-2526-4D5D-A860-58AF48A8E5E6}" srcOrd="1" destOrd="0" parTransId="{8ED185B1-4BD2-4FDB-9457-8F2522B77474}" sibTransId="{FC00C619-3FCD-443F-A5E5-DF01848519C8}"/>
    <dgm:cxn modelId="{35A74B12-3C7B-442D-973B-9D9B9490BEA1}" srcId="{21742AE9-70A9-4C05-AC9B-554BA3A59AF2}" destId="{0F5573F8-B74B-4355-BF5F-337B57638168}" srcOrd="4" destOrd="0" parTransId="{DC95328E-C77C-453F-A850-52BA244DE2DF}" sibTransId="{F6C20D21-1B94-48B5-AE5E-3E62A7D79458}"/>
    <dgm:cxn modelId="{0B86C9C6-28CB-4525-A534-0EB666C642BF}" srcId="{EFC37DAD-C8F9-46DD-883E-93849172537C}" destId="{50E475AF-D624-47E2-B596-09F5BE87C5D8}" srcOrd="11" destOrd="0" parTransId="{E4BCDD46-B1EF-4273-AD39-3F4E437C5183}" sibTransId="{7BC9D0C7-689A-49C2-A10D-29E16245043F}"/>
    <dgm:cxn modelId="{E721B9C8-6E19-4E72-9B21-3D94584028F0}" srcId="{EFC37DAD-C8F9-46DD-883E-93849172537C}" destId="{0B8F4220-F8FC-4E2B-8124-AC10BB674157}" srcOrd="2" destOrd="0" parTransId="{642E23A9-D8FD-4616-A79A-0CEF997CDA19}" sibTransId="{DD4E4D25-07D7-4B9D-8899-7ACA7C3A1447}"/>
    <dgm:cxn modelId="{ECF7CCEC-751A-48B8-BEDD-9696AA7779BD}" type="presOf" srcId="{AD2C699B-D825-4FAB-94A5-C02A57EDD83C}" destId="{ED7341EC-4A06-4372-AC8E-13003C23125E}" srcOrd="0" destOrd="6" presId="urn:microsoft.com/office/officeart/2005/8/layout/target3"/>
    <dgm:cxn modelId="{EDCEE579-D0C3-4C5E-A1D5-5621EDC66C0C}" type="presOf" srcId="{0B8F4220-F8FC-4E2B-8124-AC10BB674157}" destId="{C7B9DB70-BC6F-415B-81CA-ED2A9989367F}" srcOrd="0" destOrd="2" presId="urn:microsoft.com/office/officeart/2005/8/layout/target3"/>
    <dgm:cxn modelId="{7BD5FBFE-2F56-4A8F-A727-11C04BA9D116}" srcId="{21742AE9-70A9-4C05-AC9B-554BA3A59AF2}" destId="{4321DF5C-E029-45B1-A27D-9455FCA8A041}" srcOrd="0" destOrd="0" parTransId="{3D825147-A060-4991-852D-CDE8A87E34C4}" sibTransId="{138ECEAA-6DC1-437D-9058-BA97A074F486}"/>
    <dgm:cxn modelId="{BC8CF385-F052-4A15-A42F-C06814CC081E}" type="presOf" srcId="{D1B44A2F-2987-40D8-8C91-57A1070DBDBC}" destId="{136A62AD-BF7E-4AE6-9FA1-440D0A38C37A}" srcOrd="0" destOrd="0" presId="urn:microsoft.com/office/officeart/2005/8/layout/target3"/>
    <dgm:cxn modelId="{25DFF88A-A0BB-445C-8500-29B885BB4EBD}" type="presOf" srcId="{88DB3EDE-A837-4CE6-B56E-D6C50B3DC1CB}" destId="{C7B9DB70-BC6F-415B-81CA-ED2A9989367F}" srcOrd="0" destOrd="6" presId="urn:microsoft.com/office/officeart/2005/8/layout/target3"/>
    <dgm:cxn modelId="{854DABF0-19BB-42F1-A1F8-893F043176AB}" srcId="{D07BB738-5A8D-4F8A-BC19-FA53A8F6E5B6}" destId="{CF909CD5-A45F-4525-82AD-BDCDE62B59D1}" srcOrd="3" destOrd="0" parTransId="{E8641C34-3105-44FB-AF04-77B2D4224169}" sibTransId="{C0DBFD0E-486A-43A9-AFAA-CE5604CBC547}"/>
    <dgm:cxn modelId="{A78AD5FF-C890-479C-9B1E-2C1DA94C527F}" srcId="{EFC37DAD-C8F9-46DD-883E-93849172537C}" destId="{C3344C39-5A05-4AA4-BEF2-AAFB76BB0962}" srcOrd="9" destOrd="0" parTransId="{D424624A-832B-4F8F-9C99-983C0DC3E865}" sibTransId="{D7A01835-15B7-4289-933C-F9B7580C48E7}"/>
    <dgm:cxn modelId="{1CFB8C4F-38E5-4575-ADAB-DF19B3EB980F}" type="presOf" srcId="{A1C7F0DD-8649-44CA-9F8F-06B02384BDC3}" destId="{753B361D-BF1E-4283-8636-A3873E92FD85}" srcOrd="0" destOrd="6" presId="urn:microsoft.com/office/officeart/2005/8/layout/target3"/>
    <dgm:cxn modelId="{3860DDB0-BF3A-4415-98DA-8630D806D81B}" type="presOf" srcId="{D07BB738-5A8D-4F8A-BC19-FA53A8F6E5B6}" destId="{56D0ABD7-E77D-4F5C-9723-2B18E056F447}" srcOrd="1" destOrd="0" presId="urn:microsoft.com/office/officeart/2005/8/layout/target3"/>
    <dgm:cxn modelId="{27BA41AA-81BD-4C9F-8137-BE1504418C9B}" srcId="{21742AE9-70A9-4C05-AC9B-554BA3A59AF2}" destId="{A1C7F0DD-8649-44CA-9F8F-06B02384BDC3}" srcOrd="6" destOrd="0" parTransId="{A8C27656-A930-4E38-BD1A-F83C7177D70E}" sibTransId="{75408C4F-8C73-4748-A8F3-D4CC5471B1F9}"/>
    <dgm:cxn modelId="{03B02901-9CB0-4E27-AACB-64291FED67BF}" type="presOf" srcId="{B1E7BB2D-5B10-4E2C-AB3C-A1808F799EB3}" destId="{C7B9DB70-BC6F-415B-81CA-ED2A9989367F}" srcOrd="0" destOrd="7" presId="urn:microsoft.com/office/officeart/2005/8/layout/target3"/>
    <dgm:cxn modelId="{5B79CB60-F200-491D-9165-2E514E94E970}" type="presOf" srcId="{72636D21-87A5-4D2A-98D8-EA93C6C153AC}" destId="{ED7341EC-4A06-4372-AC8E-13003C23125E}" srcOrd="0" destOrd="5" presId="urn:microsoft.com/office/officeart/2005/8/layout/target3"/>
    <dgm:cxn modelId="{0816776A-16BF-4771-AF55-580024287C17}" type="presOf" srcId="{B32417BD-6F01-4E43-A0D2-60C782366D19}" destId="{753B361D-BF1E-4283-8636-A3873E92FD85}" srcOrd="0" destOrd="3" presId="urn:microsoft.com/office/officeart/2005/8/layout/target3"/>
    <dgm:cxn modelId="{B1946DC1-3C58-48DC-8880-067C9718D972}" type="presOf" srcId="{7EA01686-2526-4D5D-A860-58AF48A8E5E6}" destId="{C7B9DB70-BC6F-415B-81CA-ED2A9989367F}" srcOrd="0" destOrd="1" presId="urn:microsoft.com/office/officeart/2005/8/layout/target3"/>
    <dgm:cxn modelId="{79F15B8C-D0E2-46BA-A3AA-6FBAEFFFE2DB}" type="presOf" srcId="{C3344C39-5A05-4AA4-BEF2-AAFB76BB0962}" destId="{C7B9DB70-BC6F-415B-81CA-ED2A9989367F}" srcOrd="0" destOrd="9" presId="urn:microsoft.com/office/officeart/2005/8/layout/target3"/>
    <dgm:cxn modelId="{D2DDCF4F-C718-4E59-AE5D-133321AF3493}" srcId="{21742AE9-70A9-4C05-AC9B-554BA3A59AF2}" destId="{17136A9E-05BC-400C-B6CA-D09127F7CBE5}" srcOrd="1" destOrd="0" parTransId="{B2644AE4-140C-4ECF-B4F9-E4F1FB8CC3E4}" sibTransId="{A84006AF-E9CF-42A2-8AFB-DD27B2E6EE54}"/>
    <dgm:cxn modelId="{1FF15A74-FC00-4B5A-BFAB-5BCED37D7797}" type="presOf" srcId="{B342175A-FE64-4FC1-9A7C-AC9AE95EB9B6}" destId="{C7B9DB70-BC6F-415B-81CA-ED2A9989367F}" srcOrd="0" destOrd="8" presId="urn:microsoft.com/office/officeart/2005/8/layout/target3"/>
    <dgm:cxn modelId="{C2C2FB34-98AF-4BE3-8198-B25B9ADD46B6}" type="presOf" srcId="{17136A9E-05BC-400C-B6CA-D09127F7CBE5}" destId="{753B361D-BF1E-4283-8636-A3873E92FD85}" srcOrd="0" destOrd="1" presId="urn:microsoft.com/office/officeart/2005/8/layout/target3"/>
    <dgm:cxn modelId="{5E5A8DD8-A7E2-45AC-A443-594A89C86067}" type="presOf" srcId="{8F29B104-6835-4F98-884A-E84A1516CB89}" destId="{ED7341EC-4A06-4372-AC8E-13003C23125E}" srcOrd="0" destOrd="2" presId="urn:microsoft.com/office/officeart/2005/8/layout/target3"/>
    <dgm:cxn modelId="{A8FFACEB-F9A9-49AD-BE22-C7886E2E8B4F}" srcId="{D07BB738-5A8D-4F8A-BC19-FA53A8F6E5B6}" destId="{72636D21-87A5-4D2A-98D8-EA93C6C153AC}" srcOrd="5" destOrd="0" parTransId="{287289E8-C165-4D90-A40C-8AF1D19AD657}" sibTransId="{974A1D2D-E35C-4130-851C-D823454547AE}"/>
    <dgm:cxn modelId="{C87D81C2-67E1-4E7E-AE72-6E9934C79AA1}" type="presParOf" srcId="{136A62AD-BF7E-4AE6-9FA1-440D0A38C37A}" destId="{D5513EBC-90BA-4053-8663-0D8C5E851AE2}" srcOrd="0" destOrd="0" presId="urn:microsoft.com/office/officeart/2005/8/layout/target3"/>
    <dgm:cxn modelId="{DF42C984-FA5B-4D3D-895B-9591825A742F}" type="presParOf" srcId="{136A62AD-BF7E-4AE6-9FA1-440D0A38C37A}" destId="{55F9EE48-D7F1-4DA3-9B1C-6126E7F9C9F9}" srcOrd="1" destOrd="0" presId="urn:microsoft.com/office/officeart/2005/8/layout/target3"/>
    <dgm:cxn modelId="{2118F5BD-C827-4753-A503-2541AF3C7ADF}" type="presParOf" srcId="{136A62AD-BF7E-4AE6-9FA1-440D0A38C37A}" destId="{0D1B7AEA-1C02-44A3-A461-615168D05D45}" srcOrd="2" destOrd="0" presId="urn:microsoft.com/office/officeart/2005/8/layout/target3"/>
    <dgm:cxn modelId="{FAB20DD7-FFBA-4545-8E83-0D05338EA94F}" type="presParOf" srcId="{136A62AD-BF7E-4AE6-9FA1-440D0A38C37A}" destId="{E598F43D-3387-4350-89B9-DFE2B664D8AE}" srcOrd="3" destOrd="0" presId="urn:microsoft.com/office/officeart/2005/8/layout/target3"/>
    <dgm:cxn modelId="{800980A5-C73C-4026-ADC3-8E83EBE43784}" type="presParOf" srcId="{136A62AD-BF7E-4AE6-9FA1-440D0A38C37A}" destId="{1803B55A-4F46-4B73-BBF1-072D0FDC7D25}" srcOrd="4" destOrd="0" presId="urn:microsoft.com/office/officeart/2005/8/layout/target3"/>
    <dgm:cxn modelId="{A70BE717-CE06-45C8-94C5-2C8A6060C7DC}" type="presParOf" srcId="{136A62AD-BF7E-4AE6-9FA1-440D0A38C37A}" destId="{016CFEC3-5FF6-420C-8150-481228566825}" srcOrd="5" destOrd="0" presId="urn:microsoft.com/office/officeart/2005/8/layout/target3"/>
    <dgm:cxn modelId="{0624DF40-FE63-4340-9EAD-F84255FFC635}" type="presParOf" srcId="{136A62AD-BF7E-4AE6-9FA1-440D0A38C37A}" destId="{F4C4E712-A649-4C41-8815-6896F4F5119A}" srcOrd="6" destOrd="0" presId="urn:microsoft.com/office/officeart/2005/8/layout/target3"/>
    <dgm:cxn modelId="{D49796AA-7409-4200-B36B-E21EEC5C8479}" type="presParOf" srcId="{136A62AD-BF7E-4AE6-9FA1-440D0A38C37A}" destId="{92EE25B6-2222-422F-8C2F-4C8C614271D5}" srcOrd="7" destOrd="0" presId="urn:microsoft.com/office/officeart/2005/8/layout/target3"/>
    <dgm:cxn modelId="{BDD55C5D-9A55-49F6-AA1A-175656D58D81}" type="presParOf" srcId="{136A62AD-BF7E-4AE6-9FA1-440D0A38C37A}" destId="{8B51C9E9-2D53-4599-AE0E-4581172B3805}" srcOrd="8" destOrd="0" presId="urn:microsoft.com/office/officeart/2005/8/layout/target3"/>
    <dgm:cxn modelId="{C3711283-8771-4CB7-A6FC-FA98C0563994}" type="presParOf" srcId="{136A62AD-BF7E-4AE6-9FA1-440D0A38C37A}" destId="{6AE5138D-E987-48A2-8C62-23BA34C6CEA1}" srcOrd="9" destOrd="0" presId="urn:microsoft.com/office/officeart/2005/8/layout/target3"/>
    <dgm:cxn modelId="{599762B9-A59A-4C1E-8A78-4278CCBC765A}" type="presParOf" srcId="{136A62AD-BF7E-4AE6-9FA1-440D0A38C37A}" destId="{C7B9DB70-BC6F-415B-81CA-ED2A9989367F}" srcOrd="10" destOrd="0" presId="urn:microsoft.com/office/officeart/2005/8/layout/target3"/>
    <dgm:cxn modelId="{BC273FFA-E9D5-4A2B-8201-7995B6CD13FF}" type="presParOf" srcId="{136A62AD-BF7E-4AE6-9FA1-440D0A38C37A}" destId="{CF24617E-C6AA-4084-993A-EB8DADA20FC7}" srcOrd="11" destOrd="0" presId="urn:microsoft.com/office/officeart/2005/8/layout/target3"/>
    <dgm:cxn modelId="{40146D8E-1722-48C4-8FDF-5E77AD9C2215}" type="presParOf" srcId="{136A62AD-BF7E-4AE6-9FA1-440D0A38C37A}" destId="{753B361D-BF1E-4283-8636-A3873E92FD85}" srcOrd="12" destOrd="0" presId="urn:microsoft.com/office/officeart/2005/8/layout/target3"/>
    <dgm:cxn modelId="{509F08E2-9BA2-4CB8-BC1D-C3F9A29BCC5A}" type="presParOf" srcId="{136A62AD-BF7E-4AE6-9FA1-440D0A38C37A}" destId="{56D0ABD7-E77D-4F5C-9723-2B18E056F447}" srcOrd="13" destOrd="0" presId="urn:microsoft.com/office/officeart/2005/8/layout/target3"/>
    <dgm:cxn modelId="{BF47E975-15BA-4476-9F86-C84286FF6540}" type="presParOf" srcId="{136A62AD-BF7E-4AE6-9FA1-440D0A38C37A}" destId="{ED7341EC-4A06-4372-AC8E-13003C23125E}" srcOrd="14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4B981F-6BB5-415B-88CD-E9F586B2F3A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207CFF-4316-41C6-BEC5-0502AA60FCE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Разработка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Дулисьминского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нефтегазоканденсатного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месторождения (ЗАО «НК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Дулисьма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2A86B17-75F7-4CF0-97E1-CA376F255902}" type="parTrans" cxnId="{172A7C18-74B5-4A93-A551-880C6FBA5AB6}">
      <dgm:prSet/>
      <dgm:spPr/>
      <dgm:t>
        <a:bodyPr/>
        <a:lstStyle/>
        <a:p>
          <a:endParaRPr lang="ru-RU"/>
        </a:p>
      </dgm:t>
    </dgm:pt>
    <dgm:pt modelId="{18D8749F-B08A-41D4-AD1F-03427BB6187D}" type="sibTrans" cxnId="{172A7C18-74B5-4A93-A551-880C6FBA5AB6}">
      <dgm:prSet/>
      <dgm:spPr/>
      <dgm:t>
        <a:bodyPr/>
        <a:lstStyle/>
        <a:p>
          <a:endParaRPr lang="ru-RU"/>
        </a:p>
      </dgm:t>
    </dgm:pt>
    <dgm:pt modelId="{33D0499F-812D-41B8-9411-53A684BB94F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Объём инвестиций за весь период реализации 134453,0 млн. руб., в т.ч. 2018 г. - 7304 млн. руб.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9B7C398-E8D4-428D-959C-15D308068B40}" type="parTrans" cxnId="{0788F45D-5C49-4E72-9CF4-9051D34F4B43}">
      <dgm:prSet/>
      <dgm:spPr/>
      <dgm:t>
        <a:bodyPr/>
        <a:lstStyle/>
        <a:p>
          <a:endParaRPr lang="ru-RU"/>
        </a:p>
      </dgm:t>
    </dgm:pt>
    <dgm:pt modelId="{45BEEDCC-7085-464D-8F98-8EE740D640B6}" type="sibTrans" cxnId="{0788F45D-5C49-4E72-9CF4-9051D34F4B43}">
      <dgm:prSet/>
      <dgm:spPr/>
      <dgm:t>
        <a:bodyPr/>
        <a:lstStyle/>
        <a:p>
          <a:endParaRPr lang="ru-RU"/>
        </a:p>
      </dgm:t>
    </dgm:pt>
    <dgm:pt modelId="{9DC09CC1-5B20-419A-88D5-ED686F70099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Разработка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Западно-Аянского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нефтегазоканденсатного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месторождения (ООО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ИНК-НефтеГазГеология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CFF48BA-6E89-41BE-BC73-DF7C68853A0B}" type="parTrans" cxnId="{449ABB55-278F-4DD4-90B1-A01C221CB823}">
      <dgm:prSet/>
      <dgm:spPr/>
      <dgm:t>
        <a:bodyPr/>
        <a:lstStyle/>
        <a:p>
          <a:endParaRPr lang="ru-RU"/>
        </a:p>
      </dgm:t>
    </dgm:pt>
    <dgm:pt modelId="{024EDE4C-5D5D-4EFF-B831-0DF379C78A1B}" type="sibTrans" cxnId="{449ABB55-278F-4DD4-90B1-A01C221CB823}">
      <dgm:prSet/>
      <dgm:spPr/>
      <dgm:t>
        <a:bodyPr/>
        <a:lstStyle/>
        <a:p>
          <a:endParaRPr lang="ru-RU"/>
        </a:p>
      </dgm:t>
    </dgm:pt>
    <dgm:pt modelId="{3998A9B8-8E16-4E29-88FB-1787600199E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Объём инвестиций за весь период реализации  9467 млн. руб., в. т.ч. 2018 г. – 1099,3 млн.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59EDA35-919A-4E37-8518-CCA50B2C02A3}" type="parTrans" cxnId="{8169BDB3-9415-4715-B486-E50C475D424D}">
      <dgm:prSet/>
      <dgm:spPr/>
      <dgm:t>
        <a:bodyPr/>
        <a:lstStyle/>
        <a:p>
          <a:endParaRPr lang="ru-RU"/>
        </a:p>
      </dgm:t>
    </dgm:pt>
    <dgm:pt modelId="{7BC50529-BCFB-4B6B-B5AD-307E22E46C35}" type="sibTrans" cxnId="{8169BDB3-9415-4715-B486-E50C475D424D}">
      <dgm:prSet/>
      <dgm:spPr/>
      <dgm:t>
        <a:bodyPr/>
        <a:lstStyle/>
        <a:p>
          <a:endParaRPr lang="ru-RU"/>
        </a:p>
      </dgm:t>
    </dgm:pt>
    <dgm:pt modelId="{A59BE1D5-8A44-4FC2-B630-06378C3C8A58}" type="pres">
      <dgm:prSet presAssocID="{9C4B981F-6BB5-415B-88CD-E9F586B2F3A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63D055-C41B-4456-ABE8-2B83EF119F13}" type="pres">
      <dgm:prSet presAssocID="{1B207CFF-4316-41C6-BEC5-0502AA60FCEA}" presName="linNode" presStyleCnt="0"/>
      <dgm:spPr/>
    </dgm:pt>
    <dgm:pt modelId="{5C4CADE5-FC93-4D67-9C3B-E5BF73E607B3}" type="pres">
      <dgm:prSet presAssocID="{1B207CFF-4316-41C6-BEC5-0502AA60FCE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62E9F-8D93-427F-91D8-40E692111A96}" type="pres">
      <dgm:prSet presAssocID="{1B207CFF-4316-41C6-BEC5-0502AA60FCE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8F6D6-D039-4124-B5E3-A611781A51E7}" type="pres">
      <dgm:prSet presAssocID="{18D8749F-B08A-41D4-AD1F-03427BB6187D}" presName="spacing" presStyleCnt="0"/>
      <dgm:spPr/>
    </dgm:pt>
    <dgm:pt modelId="{C2A62948-2F50-4965-B478-90FE081FB0B6}" type="pres">
      <dgm:prSet presAssocID="{9DC09CC1-5B20-419A-88D5-ED686F70099E}" presName="linNode" presStyleCnt="0"/>
      <dgm:spPr/>
    </dgm:pt>
    <dgm:pt modelId="{EE02B14D-009B-472B-9C70-0CF7590F5A97}" type="pres">
      <dgm:prSet presAssocID="{9DC09CC1-5B20-419A-88D5-ED686F70099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54E13-F4D1-4960-A110-FF225F0F9F32}" type="pres">
      <dgm:prSet presAssocID="{9DC09CC1-5B20-419A-88D5-ED686F70099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9ABB55-278F-4DD4-90B1-A01C221CB823}" srcId="{9C4B981F-6BB5-415B-88CD-E9F586B2F3A6}" destId="{9DC09CC1-5B20-419A-88D5-ED686F70099E}" srcOrd="1" destOrd="0" parTransId="{0CFF48BA-6E89-41BE-BC73-DF7C68853A0B}" sibTransId="{024EDE4C-5D5D-4EFF-B831-0DF379C78A1B}"/>
    <dgm:cxn modelId="{45A422C6-8161-4546-B8BE-78EB1BC1DCAB}" type="presOf" srcId="{9C4B981F-6BB5-415B-88CD-E9F586B2F3A6}" destId="{A59BE1D5-8A44-4FC2-B630-06378C3C8A58}" srcOrd="0" destOrd="0" presId="urn:microsoft.com/office/officeart/2005/8/layout/vList6"/>
    <dgm:cxn modelId="{64BB6313-751D-47DC-A9AF-CE7D202C2ED6}" type="presOf" srcId="{3998A9B8-8E16-4E29-88FB-1787600199E1}" destId="{C1F54E13-F4D1-4960-A110-FF225F0F9F32}" srcOrd="0" destOrd="0" presId="urn:microsoft.com/office/officeart/2005/8/layout/vList6"/>
    <dgm:cxn modelId="{0788F45D-5C49-4E72-9CF4-9051D34F4B43}" srcId="{1B207CFF-4316-41C6-BEC5-0502AA60FCEA}" destId="{33D0499F-812D-41B8-9411-53A684BB94F8}" srcOrd="0" destOrd="0" parTransId="{F9B7C398-E8D4-428D-959C-15D308068B40}" sibTransId="{45BEEDCC-7085-464D-8F98-8EE740D640B6}"/>
    <dgm:cxn modelId="{89D4279A-8D48-40BD-9907-48D8E472AE11}" type="presOf" srcId="{33D0499F-812D-41B8-9411-53A684BB94F8}" destId="{AD262E9F-8D93-427F-91D8-40E692111A96}" srcOrd="0" destOrd="0" presId="urn:microsoft.com/office/officeart/2005/8/layout/vList6"/>
    <dgm:cxn modelId="{172A7C18-74B5-4A93-A551-880C6FBA5AB6}" srcId="{9C4B981F-6BB5-415B-88CD-E9F586B2F3A6}" destId="{1B207CFF-4316-41C6-BEC5-0502AA60FCEA}" srcOrd="0" destOrd="0" parTransId="{12A86B17-75F7-4CF0-97E1-CA376F255902}" sibTransId="{18D8749F-B08A-41D4-AD1F-03427BB6187D}"/>
    <dgm:cxn modelId="{9B05FA1D-2F14-4A62-973E-9024CCE91E1B}" type="presOf" srcId="{9DC09CC1-5B20-419A-88D5-ED686F70099E}" destId="{EE02B14D-009B-472B-9C70-0CF7590F5A97}" srcOrd="0" destOrd="0" presId="urn:microsoft.com/office/officeart/2005/8/layout/vList6"/>
    <dgm:cxn modelId="{6C108BF8-26A8-4373-BB12-8F599334D182}" type="presOf" srcId="{1B207CFF-4316-41C6-BEC5-0502AA60FCEA}" destId="{5C4CADE5-FC93-4D67-9C3B-E5BF73E607B3}" srcOrd="0" destOrd="0" presId="urn:microsoft.com/office/officeart/2005/8/layout/vList6"/>
    <dgm:cxn modelId="{8169BDB3-9415-4715-B486-E50C475D424D}" srcId="{9DC09CC1-5B20-419A-88D5-ED686F70099E}" destId="{3998A9B8-8E16-4E29-88FB-1787600199E1}" srcOrd="0" destOrd="0" parTransId="{359EDA35-919A-4E37-8518-CCA50B2C02A3}" sibTransId="{7BC50529-BCFB-4B6B-B5AD-307E22E46C35}"/>
    <dgm:cxn modelId="{3809F648-7D4F-4BA7-9D31-97E94D9B4985}" type="presParOf" srcId="{A59BE1D5-8A44-4FC2-B630-06378C3C8A58}" destId="{6263D055-C41B-4456-ABE8-2B83EF119F13}" srcOrd="0" destOrd="0" presId="urn:microsoft.com/office/officeart/2005/8/layout/vList6"/>
    <dgm:cxn modelId="{FA6E4EA6-5E22-44AE-B1FF-F7DDD3EFDAAF}" type="presParOf" srcId="{6263D055-C41B-4456-ABE8-2B83EF119F13}" destId="{5C4CADE5-FC93-4D67-9C3B-E5BF73E607B3}" srcOrd="0" destOrd="0" presId="urn:microsoft.com/office/officeart/2005/8/layout/vList6"/>
    <dgm:cxn modelId="{BC2E8E75-114C-4C30-B0BF-7EA308C17A69}" type="presParOf" srcId="{6263D055-C41B-4456-ABE8-2B83EF119F13}" destId="{AD262E9F-8D93-427F-91D8-40E692111A96}" srcOrd="1" destOrd="0" presId="urn:microsoft.com/office/officeart/2005/8/layout/vList6"/>
    <dgm:cxn modelId="{8CBC0064-2283-48CD-9751-885E8D7E8C22}" type="presParOf" srcId="{A59BE1D5-8A44-4FC2-B630-06378C3C8A58}" destId="{74E8F6D6-D039-4124-B5E3-A611781A51E7}" srcOrd="1" destOrd="0" presId="urn:microsoft.com/office/officeart/2005/8/layout/vList6"/>
    <dgm:cxn modelId="{028224F5-3BB8-48D8-86D2-791190A2A2BC}" type="presParOf" srcId="{A59BE1D5-8A44-4FC2-B630-06378C3C8A58}" destId="{C2A62948-2F50-4965-B478-90FE081FB0B6}" srcOrd="2" destOrd="0" presId="urn:microsoft.com/office/officeart/2005/8/layout/vList6"/>
    <dgm:cxn modelId="{34E1668E-258B-4AB4-954F-535EFEBB7A34}" type="presParOf" srcId="{C2A62948-2F50-4965-B478-90FE081FB0B6}" destId="{EE02B14D-009B-472B-9C70-0CF7590F5A97}" srcOrd="0" destOrd="0" presId="urn:microsoft.com/office/officeart/2005/8/layout/vList6"/>
    <dgm:cxn modelId="{8D7808DB-5F35-4200-A425-4C0F4D5198F4}" type="presParOf" srcId="{C2A62948-2F50-4965-B478-90FE081FB0B6}" destId="{C1F54E13-F4D1-4960-A110-FF225F0F9F32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BB0E7-0DB3-43FC-B402-F12D68F9F4CC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4C0F2-4880-45C7-B20F-64391BF0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B2942-A1BC-4A53-9C1C-D5B8B96F71A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955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B2942-A1BC-4A53-9C1C-D5B8B96F71A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30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B2942-A1BC-4A53-9C1C-D5B8B96F71A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592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B2942-A1BC-4A53-9C1C-D5B8B96F71A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90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Инвестиционный паспорт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143248"/>
            <a:ext cx="6400800" cy="16382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Киренский район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Малый и средний бизнес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518637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 useBgFill="1">
        <p:nvSpPr>
          <p:cNvPr id="6" name="Содержимое 2"/>
          <p:cNvSpPr txBox="1">
            <a:spLocks/>
          </p:cNvSpPr>
          <p:nvPr/>
        </p:nvSpPr>
        <p:spPr>
          <a:xfrm>
            <a:off x="5572132" y="1714488"/>
            <a:ext cx="3214743" cy="3786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Бизнес сообщество Киренского района в 2018 году насчитывало 133 малых предприятия и 376 индивидуальных предпринимателей (в 2017 г.- 365 ИП). Большая часть предприятий занята в торговле.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сфере малого и среднего предпринимательства на постоянной основе работает 2507 человек, что составляет 29,7 % от общей численности занятых в экономике..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Выручка от продажи товаров, продукции, работ, услуг предприятий малого бизнеса  составила в 2018 г. –1999,4 млн. руб. (в 2017 г. – 1991,8 млн. руб.), доля  в общей сумме выручки – 4,1 %.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229600" cy="491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910" y="1285860"/>
            <a:ext cx="8080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Социальная сфера Киренского района характеризуется как достаточно развитая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Кадровый потенциал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714488"/>
            <a:ext cx="4040188" cy="4411675"/>
          </a:xfrm>
        </p:spPr>
        <p:txBody>
          <a:bodyPr>
            <a:normAutofit fontScale="92500" lnSpcReduction="10000"/>
          </a:bodyPr>
          <a:lstStyle/>
          <a:p>
            <a:pPr indent="449580" algn="just"/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Среднесписочная численность работающих - 8,44 тыс.человек.</a:t>
            </a: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Среднемесячная  заработная плата - 48765 рублей.</a:t>
            </a: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Уровень регистрируемой безработицы  составил 3,7 % к трудоспособному населению. В банке вакансий центра занятости населения присутствуют более 70 вакансий.</a:t>
            </a:r>
          </a:p>
          <a:p>
            <a:pPr indent="449580" algn="just">
              <a:spcAft>
                <a:spcPts val="0"/>
              </a:spcAft>
            </a:pP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4645025" y="1428736"/>
          <a:ext cx="4041775" cy="47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Демографическая ситуация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142984"/>
            <a:ext cx="4040188" cy="2286015"/>
          </a:xfrm>
        </p:spPr>
        <p:txBody>
          <a:bodyPr>
            <a:normAutofit fontScale="40000" lnSpcReduction="20000"/>
          </a:bodyPr>
          <a:lstStyle/>
          <a:p>
            <a:pPr indent="449580" algn="just"/>
            <a:r>
              <a:rPr lang="ru-RU" sz="29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 1 января 2019 г.  численность населения Киренского района составила 17257 человек.  </a:t>
            </a:r>
          </a:p>
          <a:p>
            <a:pPr indent="449580" algn="just">
              <a:spcAft>
                <a:spcPts val="0"/>
              </a:spcAft>
            </a:pPr>
            <a:r>
              <a:rPr lang="ru-RU" sz="29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Численность населения Киренского района ежегодно снижается, влияние на этот показатель оказывает естественная убыль и миграция населения.</a:t>
            </a:r>
          </a:p>
          <a:p>
            <a:pPr marL="361950" indent="0"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В 2018 г. количество умерших (252 чел.) превышает количество родившихся (209 чел.), поэтому естественная убыль составляет 43 человека. Не приняты в учет дети, родившиеся в областном центре и сразу получившие свидетельства о рождении.  К сожалению, многочисленным остаётся миграционный отток населения, в 2018 г. 225 человек  покинуло  Киренский район . </a:t>
            </a:r>
          </a:p>
          <a:p>
            <a:pPr indent="449580" algn="just">
              <a:spcAft>
                <a:spcPts val="0"/>
              </a:spcAft>
            </a:pPr>
            <a:endParaRPr lang="ru-RU" sz="29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284693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705852" y="3214686"/>
          <a:ext cx="3437519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Инвестиционный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климат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1"/>
            <a:ext cx="8229600" cy="1071569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Объём инвестиций в основной капитал в 2018 г. составил 1561,5 млн. руб., что в 5 раз превышает уровень 2017 г.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Значительный объём инвестиций обеспечен реализаций на территории района крупных инвестиционных проектов.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2357430"/>
          <a:ext cx="5976958" cy="310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одержимое 2"/>
          <p:cNvSpPr txBox="1">
            <a:spLocks/>
          </p:cNvSpPr>
          <p:nvPr/>
        </p:nvSpPr>
        <p:spPr>
          <a:xfrm>
            <a:off x="500034" y="5357826"/>
            <a:ext cx="8229600" cy="1285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Кроме этого, ООО «Иркутская нефтяная компания» ведёт  геологическое изучение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Потаповской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площади. Планируется, что на этом месторождении будет добыто 79,2 тыс. т. газового конденсата и 505,8 млн. м.3 природного газа.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Перспективные инвестиционные проекты: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500174"/>
            <a:ext cx="4286280" cy="500066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Освоение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Пилюдинской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Ичорской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нефтегазоконденсатных площадок, путём строительства нефтепровода до НПС № 9. Владелец лицензии - ОАО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Сургутнефтегаз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виноводочного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завода;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Строительство узкоколейной железнодорожной ветки от ст.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Небель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с.Красноярово;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Строительство в с.Красноярово грузового причала для организации работы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погрузо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разгрузочного узла для решения вопроса организации Северного завоза и снабжения р.Саха (Якутия) грузами;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Строительство ПС-35/10 кВ и BЛ135 кВ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Кривошапкино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Аэропорт» для обеспечения бесперебойного и качественного снабжения электроэнергией населения и объектов социальной сферы г. Киренска;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Реконструкция искусственной взлётно-посадочной полосы на аэродроме г. Киренска (ФЦП "Развитие транспортной системы России  на 2010-2020 г.г." Подпрограмма "Гражданская авиация"), г. Киренск.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786058"/>
            <a:ext cx="4038600" cy="347187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Строительство стоматологической клиники;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Строительство молочного завода;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Строительство очистных сооружений в м/р. Центральный г. Киренска;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Строительство единой котельной на щепе м/р. Центральный г. Киренск;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Строительство овощехранилища.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86314" y="428604"/>
            <a:ext cx="3971924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Потребности, возможные к реализации в сфере государственного частного партнёрства на территории Киренского муниципального района: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8860" y="785794"/>
            <a:ext cx="6510749" cy="18921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1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«Корпорация развития Иркутской области»</a:t>
            </a:r>
            <a:r>
              <a:rPr lang="ru-RU" sz="21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b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Занимается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реализацией инвестиционных проектов на территории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Иркутской области. Направления деятельности: создание и управление индустриальными парками</a:t>
            </a:r>
            <a:r>
              <a:rPr lang="en-US" sz="2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разработка, экспертиза, , финансирование, реализация инвестиционных проектов, обеспечение реализации государственно-частного партнерства.</a:t>
            </a:r>
          </a:p>
          <a:p>
            <a:pPr marL="0" indent="0" algn="just">
              <a:buNone/>
            </a:pP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Адрес: 664025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Иркутск, ул. Свердлова, 10, оф. 5.9, тел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.: +7 (3952)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255-811, e-</a:t>
            </a:r>
            <a:r>
              <a:rPr lang="ru-RU" sz="21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irkutsk@aokrio.ru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сайт: 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aokrio.ru</a:t>
            </a:r>
            <a:endParaRPr lang="ru-RU" sz="21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650" y="-214407"/>
            <a:ext cx="7886700" cy="11434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Инфраструктура поддержки</a:t>
            </a:r>
            <a:endParaRPr lang="ru-RU" sz="3000" dirty="0">
              <a:solidFill>
                <a:srgbClr val="008000"/>
              </a:solidFill>
            </a:endParaRPr>
          </a:p>
        </p:txBody>
      </p:sp>
      <p:pic>
        <p:nvPicPr>
          <p:cNvPr id="1028" name="Picture 4" descr="http://aokrio.ru/bitrix/templates/irkutsk_main/img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840958"/>
            <a:ext cx="1581275" cy="1523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494650" y="4050218"/>
            <a:ext cx="6240675" cy="20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93034" y="2745207"/>
            <a:ext cx="6681447" cy="216489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ГАУ «Иркутский областной многофункциональный центр предоставления государственных и муниципальных услуг» 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Предоставляет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220 услуг федерального, регионального и муниципального уровней для юридических лиц и индивидуальных предпринимателей,  а также лиц, желающих заняться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бизнесом по принципу «одного окна». 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Адрес: для корреспонденции - 664056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г. Иркутск, ул. Мухиной,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2А, местонахождения – г. Иркутск, ул. Пискунова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160,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тел.: 8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(3952)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260-988,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info@mfc38.ru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сайт: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мфц38.рф. В Киренске ул. Красноармейская д. 2А</a:t>
            </a:r>
          </a:p>
          <a:p>
            <a:pPr marL="0" indent="0">
              <a:buNone/>
            </a:pPr>
            <a:endParaRPr lang="ru-RU" sz="26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7" name="AutoShape 6" descr="&amp;Mcy;&amp;ocy;&amp;icy; &amp;dcy;&amp;ocy;&amp;kcy;&amp;ucy;&amp;mcy;&amp;iecy;&amp;ncy;&amp;tcy;&amp;ycy;-&amp;Gcy;&amp;ocy;&amp;scy;&amp;ucy;&amp;dcy;&amp;acy;&amp;rcy;&amp;scy;&amp;tcy;&amp;vcy;&amp;iecy;&amp;ncy;&amp;ncy;&amp;ycy;&amp;iecy; &amp;icy; &amp;mcy;&amp;ucy;&amp;ncy;&amp;icy;&amp;tscy;&amp;icy;&amp;pcy;&amp;acy;&amp;lcy;&amp;softcy;&amp;ncy;&amp;ycy;&amp;iecy; &amp;ucy;&amp;scy;&amp;lcy;&amp;ucy;&amp;gcy;&amp;icy;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irkobl.ru/sites/society/gosuslugi/MFC/company_blo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2714620"/>
            <a:ext cx="1598537" cy="17178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3" name="Picture 2" descr="http://irk-cpp.ru/wp-content/themes/irkcpp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2" y="5019033"/>
            <a:ext cx="1765166" cy="12801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2209926" y="4843657"/>
            <a:ext cx="6334562" cy="1963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7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Фонд «Центр поддержки субъектов малого и среднего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предпринимательства Иркутской области»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Оказывает информационно-консультационные услуги, осуществляет проведение для малых и средних предприятий семинаров, конференций и т.п.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Адрес: 664011, г. Иркутск, ул. Рабочая, 2а, оф. 421 (бизнес-центр «Премьер»), тел.: +7 (3952) 43-64-54, </a:t>
            </a:r>
            <a:r>
              <a:rPr lang="en-US" sz="1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cpp-irkobl@mail.ru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сайт: </a:t>
            </a:r>
            <a:r>
              <a:rPr lang="en-US" sz="1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http://irk-cpp.ru</a:t>
            </a:r>
            <a:endParaRPr lang="ru-RU" sz="17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118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rci38.ru/sites/all/themes/rci/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3152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168"/>
          <a:stretch/>
        </p:blipFill>
        <p:spPr bwMode="auto">
          <a:xfrm>
            <a:off x="677960" y="304800"/>
            <a:ext cx="1163688" cy="1396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982814" y="204401"/>
            <a:ext cx="7121305" cy="2477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центр инжиниринга (подразделение фонда «Центр поддержки субъектов малого и среднего предпринимательства в Иркутской области»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Является научно-технологическим, консультационным  и проектно-инжиниринговым центром (инженерно-консультационные, расчетно-аналитические, проектно-конструкторские услуги, антикризисный консалтинг, технический, управленческий и финансовый аудит).</a:t>
            </a:r>
          </a:p>
          <a:p>
            <a:pPr marL="0" indent="0" algn="just" fontAlgn="base"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Адрес: 664011, г. Иркутск, ул. Рабочая, д. 2а, офис 420 (Бизнес Центр «ПРЕМЬЕР»), тел.: 8 (3952) 43-64-71,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info@rci38.ru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сайт: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http://rci38.ru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98686" y="2682240"/>
            <a:ext cx="7872337" cy="1798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9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Торгово-промышленная палата Восточной Сибири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Осуществляет предоставление и защиту интересов бизнеса, содействует урегулированию споров между хозяйствующими субъектами, развитию системы образования и подготовки кадров для предпринимательской деятельности, развитие инфраструктуры информационного обеспечения предпринимательства. </a:t>
            </a:r>
          </a:p>
          <a:p>
            <a:pPr marL="0" indent="0" algn="just">
              <a:buNone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Адрес: 664003, г. Иркутск, ул.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Сухэ-Батора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16, тел.: 8 (3952) 33-50-60, </a:t>
            </a:r>
            <a:r>
              <a:rPr lang="en-US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info@tppvs.ru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сайт: 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http://vs.tpprf.ru</a:t>
            </a:r>
            <a:endParaRPr lang="ru-RU" sz="29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vs.tpprf.ru/local/templates/tpprf_chamber/images/logo-un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730" y="2682241"/>
            <a:ext cx="760800" cy="1427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" name="Picture 6" descr="Российский союз промышленников и предпринимателей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4705"/>
          <a:stretch/>
        </p:blipFill>
        <p:spPr bwMode="auto">
          <a:xfrm>
            <a:off x="524153" y="4672221"/>
            <a:ext cx="1036456" cy="13658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798097" y="4357694"/>
            <a:ext cx="7345903" cy="2377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Иркутская региональная ассоциация работодателей «Партнерство товаропроизводителей и предпринимателей»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Основные задачи: выработка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единой позиции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оваропроизводителей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решении социально-экономических вопросов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защита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интересов региональных товаропроизводителей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выстраивание взаимоотношений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бизнеса с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властью.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Адрес: 664035, г. Иркутск, ул. Рабочего Штаба, 15, тел.: 8 (3952) 200-054,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irorpt@gmail.com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сайт: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http://nptip.rspp.ru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9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36795" y="201805"/>
            <a:ext cx="6110366" cy="1798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консультаций малого бизнеса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Оказывает бесплатные консультации для субъектов малого и среднего бизнеса в Иркутской области на основании заключенного с Фондом «Центр поддержки предпринимательства в Иркутской области» контракта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Адреса: г. Иркутск, ул. Свердлова, 41, 1 этаж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 Иркутск, ул. Партизанская, 49, 4 этаж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тел.: 8 (3952) 26-08-08, 78-00-00,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office@cmb-irk.ru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сайт: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http://cmb-irk.ru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2751" t="13433" r="65664" b="74782"/>
          <a:stretch/>
        </p:blipFill>
        <p:spPr>
          <a:xfrm>
            <a:off x="6897474" y="361805"/>
            <a:ext cx="1978128" cy="1081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679190" y="2214553"/>
            <a:ext cx="7320275" cy="2290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Фонд поддержки субъектов малого и среднего предпринимательства «Иркутский областной гарантийный фонд»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Обеспечивает возможности доступа субъектов малого и среднего предпринимательства Иркутской области к кредитным и иным финансовым ресурсам путем предоставления поручительств по их обязательствам, основанным на кредитных договорах, договорах банковской гарантии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Адрес: 664011, г. Иркутск, ул. Рабочая 2а/4,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501, тел.: 8 (3952) 25-85-20,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info@fondirk.ru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сайт: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http://fondirk.ru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Logo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500306"/>
            <a:ext cx="1120139" cy="1622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1" name="Picture 2" descr="Центр сертификации, стандартизации и испытаний Иркутской област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0192"/>
          <a:stretch/>
        </p:blipFill>
        <p:spPr bwMode="auto">
          <a:xfrm>
            <a:off x="7155927" y="4697895"/>
            <a:ext cx="1298207" cy="1700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47257" y="4589879"/>
            <a:ext cx="6861411" cy="218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сертификации, стандартизации и испытаний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Оказывает технологическую поддержку машиностроительным предприятиям, инжиниринговые и консультационные услуги, входной/выходной контроль и испытания материалов и изделий, аттестацию и сертификацию технологических процессов и производств.</a:t>
            </a:r>
          </a:p>
          <a:p>
            <a:pPr marL="0" indent="0" algn="just" fontAlgn="base"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Адрес: 664011, г. Иркутск, ул. Рабочая, д. 2а/4, офис 407, тел.: +7 (3952) 78-25-52,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mail@ciskp.ru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сайт: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http://ciskp.ru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7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8842" y="246704"/>
            <a:ext cx="6861411" cy="2328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 по развитию малого и среднего предпринимательства при Правительстве Иркутской области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Разрабатывает меры для благоприятных условий развития предпринимательства на территории области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вырабатывает рекомендации по защите прав и законных интересов предпринимателей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рассматривает проекты, претендующие на получение мер государственной поддержки.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Адрес: 664027, г. Иркутск, ул. Горького, 31, тел.: 8 (3952) 25-62-44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voopik.ru/upload/iblock/64d/gerb_irkutskaya_oblast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9524" r="9301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60" r="8684"/>
          <a:stretch/>
        </p:blipFill>
        <p:spPr bwMode="auto">
          <a:xfrm>
            <a:off x="734936" y="322824"/>
            <a:ext cx="1280160" cy="1570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357158" y="2428868"/>
            <a:ext cx="6861411" cy="2328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Некомерческая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Микрокредитная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компания «Фонд </a:t>
            </a:r>
            <a:r>
              <a:rPr lang="ru-RU" sz="16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микрокредитования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Иркутской области»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Микрофинансовая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деятельность по предоставлению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микрозаймов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субъектам малого и среднего предпринимательства Иркутской области. Информационная, организационная, консультационная поддержка предпринимателей Иркутской области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Адрес: г. Иркутск, бул. Гагарина, д.40, офис 100 тел. 8-3952-34-33-29, 8-950-139-94-48 сайт: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www.mfoirk.ru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e-mail: k@mfoirk.ru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4714884"/>
            <a:ext cx="65722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по экономике администрации Киренского муниципального района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Информационная, консультационная поддержка.</a:t>
            </a:r>
          </a:p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Адрес: 666703, г. Киренск, ул. Красноармейская, д.5, тел. 8-964-658-09-49, 8964-658-09-61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kirenskadm@yandex.ru, prognoz-kir@yandex.ru</a:t>
            </a:r>
            <a:endParaRPr lang="ru-RU" sz="1600" dirty="0"/>
          </a:p>
        </p:txBody>
      </p:sp>
      <p:pic>
        <p:nvPicPr>
          <p:cNvPr id="12" name="Picture 4" descr="http://www.voopik.ru/upload/iblock/64d/gerb_irkutskaya_oblast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9524" r="9301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60" r="8684"/>
          <a:stretch/>
        </p:blipFill>
        <p:spPr bwMode="auto">
          <a:xfrm>
            <a:off x="7358082" y="2786058"/>
            <a:ext cx="1280160" cy="1570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" name="Picture 3" descr="C:\Users\Lykova\Desktop\bukl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259353" y="2973083"/>
            <a:ext cx="1483342" cy="1143008"/>
          </a:xfrm>
          <a:prstGeom prst="rect">
            <a:avLst/>
          </a:prstGeom>
          <a:noFill/>
        </p:spPr>
      </p:pic>
      <p:pic>
        <p:nvPicPr>
          <p:cNvPr id="13" name="Picture 4" descr="http://www.voopik.ru/upload/iblock/64d/gerb_irkutskaya_oblast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9524" r="9301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60" r="8684"/>
          <a:stretch/>
        </p:blipFill>
        <p:spPr bwMode="auto">
          <a:xfrm>
            <a:off x="642910" y="4643446"/>
            <a:ext cx="1214446" cy="1570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4" name="Picture 3" descr="C:\Users\Lykova\Desktop\Киренск\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643446"/>
            <a:ext cx="1214446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15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85875"/>
            <a:ext cx="9001125" cy="192881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200" dirty="0" smtClean="0"/>
              <a:t>	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Дату 1631 год можно считать началом, когда на месте будущего города Киренска – центра нашего района – появились первые оседлые жители. Это были промышленные люди, которые построили здесь первые зимовья для жилья, часовню, склады и лабазы.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	По этой земле, перенося все тяготы и лишения, прошли отважные землепроходцы: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Пянда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Бугор, Бекетов, Дежнев, Хабаров и др. Киренск многое видел на своем веку. Его негромкая слава хранит имена тех, кто составляет гордость и славу России. 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	В 1775 году Указом Екатерины Киренский острог был преобразован в город. С этого времени идет летоисчисление города и окружающих его земель. С именем нашего города связана судьба знаменитого землепроходца Хабарова, четырехсотлетие которого широко отмечено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киренчанами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2003 году. Именно Хабаров, положил начало земледелию и промышленности на Лене. Через Киренск пролегли пути исследователей Севера: Черского, Седова,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Чекановского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Обручева и др.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0" y="3500438"/>
            <a:ext cx="4422777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357158" y="3214686"/>
            <a:ext cx="421484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История декабристов тоже не обошла киренскую землю. До сих пор памятником истории и архитектурного наследия стоит в центре города дом декабриста Голицына, долгое время проживающего здесь в ссылке. 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Дата образования района – 1929 год. Неузнаваемо преобразился Киренск в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веке. Более двух веков стоит он, привольно раскинувшись на берегах Лены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Киренги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строится, растет, мужает. Все, кто бывает в Киренске, любуются не только его природной красотой, многоводьем, но и отмечают его архитектурную особенность. Здесь органично сочетаются старина и современность, прошлые века  и наше время. История Киренского района тоже богата и интересна.  На территории района много сел, которым исполнилось более 350 лет. Киренск дал стране много выдающихся, заслуженных людей. Один из них - хирург с мировым именем, занесенный в Книгу рекордов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Гиннесса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академик Федор Григорьевич Углов.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43438" y="5357813"/>
            <a:ext cx="4500562" cy="121443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200" dirty="0" smtClean="0"/>
              <a:t>		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2" y="1142984"/>
            <a:ext cx="42148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Киренский район – один из северных районов Иркутской области, отнесенных к районам Крайнего Севера и приравненным к ним местностям с ограниченными сроками завоза грузов (продукции).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Площадь Киренского района 43,87 тыс. км2.</a:t>
            </a:r>
          </a:p>
          <a:p>
            <a:pPr algn="just"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Он расположен в северо-восточной части области, соседствуя на востоке 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Мамско-Чуйским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на северо-западе 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Катангским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на севере с республикой Якутия (Саха), на западе 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Усть-Кутским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на юге 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Казачинско-Ленским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районом и республикой Бурятия. 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Киренский район – система, включающая в себя 10 муниципальных образований, два из них имеют статус городского поселения, семь сельского и один – муниципального района. На территории района находятся 1 город, 1 поселок городского типа и 43 сельских населенных пункта.</a:t>
            </a:r>
          </a:p>
          <a:p>
            <a:pPr algn="just"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Численность населения Киренского района – 17257 человек (на 01.01.2019 г. ) в т.ч. городское – 13101 человек, сельское – 4156 человек </a:t>
            </a:r>
          </a:p>
          <a:p>
            <a:pPr algn="just"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Телефонный код: 395-68 </a:t>
            </a:r>
          </a:p>
          <a:p>
            <a:pPr algn="just"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Часовой пояс: MSK +5</a:t>
            </a:r>
          </a:p>
          <a:p>
            <a:pPr algn="just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• Административный центр: г  Киренск. 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Киренский рай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402625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Климат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85875"/>
            <a:ext cx="9001125" cy="192881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200" dirty="0" smtClean="0"/>
              <a:t>	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smtClean="0">
                <a:latin typeface="Times New Roman" pitchFamily="18" charset="0"/>
                <a:cs typeface="Times New Roman" pitchFamily="18" charset="0"/>
              </a:rPr>
              <a:t>Климат Киренского муниципального района резкоконтинентальный, с долгой зимой и коротким летом.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	З</a:t>
            </a:r>
            <a:r>
              <a:rPr lang="x-none" sz="1200" smtClean="0">
                <a:latin typeface="Times New Roman" pitchFamily="18" charset="0"/>
                <a:cs typeface="Times New Roman" pitchFamily="18" charset="0"/>
              </a:rPr>
              <a:t>има длится в среднем 190-195 дней, начиная с середины сентября и заканчивая концом апреля. В это время года устанавливается повышенное давление (Сибирско-Монгольский антициклон), низкие температуры воздуха, небольшое количество осадков. Среднемесячная температура воздуха в январе по метеостанции Киренск (по среднемноголетним данным) составляет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26-28</a:t>
            </a:r>
            <a:r>
              <a:rPr lang="x-none" sz="1200" smtClean="0">
                <a:latin typeface="Times New Roman" pitchFamily="18" charset="0"/>
                <a:cs typeface="Times New Roman" pitchFamily="18" charset="0"/>
              </a:rPr>
              <a:t>°С, минимальная температура воздуха зимой отмечалась в Киренске -58°С. Зимние осадки составляют 25-30% от годовой суммы, которая колеблется по годам от 270 до 420 мм (в горах до 700мм). Мощность снежного покрова в среднем составляет 25-35 см, в горах – до 60 см.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x-none" sz="1200" smtClean="0">
                <a:latin typeface="Times New Roman" pitchFamily="18" charset="0"/>
                <a:cs typeface="Times New Roman" pitchFamily="18" charset="0"/>
              </a:rPr>
              <a:t>Лето наступает в конце мая, завершается в конце августа, начале сентября, а общая его продолжительность составляет 85-90 дней. Средняя температура воздуха по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36589" y="2928934"/>
            <a:ext cx="503634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357158" y="3000372"/>
            <a:ext cx="3286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x-none" sz="1200" smtClean="0">
                <a:latin typeface="Times New Roman" pitchFamily="18" charset="0"/>
                <a:cs typeface="Times New Roman" pitchFamily="18" charset="0"/>
              </a:rPr>
              <a:t>метеостанции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smtClean="0">
                <a:latin typeface="Times New Roman" pitchFamily="18" charset="0"/>
                <a:cs typeface="Times New Roman" pitchFamily="18" charset="0"/>
              </a:rPr>
              <a:t>Киренск колеблется в пределах 17°-19°С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1200" smtClean="0">
                <a:latin typeface="Times New Roman" pitchFamily="18" charset="0"/>
                <a:cs typeface="Times New Roman" pitchFamily="18" charset="0"/>
              </a:rPr>
              <a:t>максимальная летняя температура в Киренске отмечена равной +37°С. На лето приходится небольшая доля годовых осадков – до 55-60%. Иногда они выпадают интенсивно, или на протяжении 2-3 суток, что ведет к повышению уровня воды в реках вплоть до наводнения.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x-none" sz="1200" smtClean="0">
                <a:latin typeface="Times New Roman" pitchFamily="18" charset="0"/>
                <a:cs typeface="Times New Roman" pitchFamily="18" charset="0"/>
              </a:rPr>
              <a:t>Переходные сезоны года – весна и осень – заметно укорочены с продолжительностью 35-45 дней. Именно в эти сезоны года отмечаются наиболее частые ветры, сила которых может достигать иногда 20-25 м/сек при средних показателях 3-5 м/сек.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x-none" sz="1200" smtClean="0">
                <a:latin typeface="Times New Roman" pitchFamily="18" charset="0"/>
                <a:cs typeface="Times New Roman" pitchFamily="18" charset="0"/>
              </a:rPr>
              <a:t>В целом Киренский муниципальный район в климатическом отношении расположен в зоне ограниченного и рискованного земледелия.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Растительность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85875"/>
            <a:ext cx="9001125" cy="192881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200" dirty="0" smtClean="0"/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x-none" sz="1200" smtClean="0">
                <a:latin typeface="Times New Roman" pitchFamily="18" charset="0"/>
                <a:cs typeface="Times New Roman" pitchFamily="18" charset="0"/>
              </a:rPr>
              <a:t>В растительном покрове Киренского муниципального района господствует ее таежный тип. На севере и северо-востоке этого муниципального образования проходит граница средней тайги с лиственничными, лиственнично-сосновыми и сосновыми лесами. На юго-востоке, в хребте Акиткан, растительность сменяется по вертикали: нижняя и средняя часть гор занята лиственничной тайгой, выше по склонам леса редеют, к ним примешивается кедровый стланик – это горная лесотундра; верхняя, самая высокая часть хребта древесной растительности не имеет, здесь расположена гольцовая зона с мохово-лишайниковой и травянисто-кустарничковой растительностью. Таким образом, на территории района в древостое преобладают хвойные породы, но необходимо добавить, что к ним часто примешиваются и лиственные: березы, тополя, осина, ольха и др. Древесные ресурсы района превышают 700 млн.м3, причем высока доля наиболее ценных хвойных пород – 93,1%. Расчетная лесосека является одной из самых значительных в области – 5,307 млн.м3. Фактическая заготовка в последний год составила 789,5 тыс.м3.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8483" y="3357562"/>
            <a:ext cx="5036343" cy="316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 rot="10800000" flipV="1">
            <a:off x="5500694" y="3857628"/>
            <a:ext cx="3286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Леса расположены преимущественно на землях лесного фонда. Однако они могут произрастать на неэффективно используемых по основному назначению сельскохозяйственных землях и на землях иных категорий. Леса выполняют также защитную функцию, ограждая территории загрязненные техногенными выбросами от мест проживания человека (селитебных территорий) и особо ценных объектов живой природы. </a:t>
            </a:r>
          </a:p>
          <a:p>
            <a:pPr algn="just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Природно-ресурсный потенциал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71563"/>
            <a:ext cx="9001125" cy="21431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/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Киренском районе располагается несколько богатых месторождений полезных ископаемых, основные из них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Дулисьминское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нефтегазоконденсатное месторождение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расположено в бассейне р.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Дулисьма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левом притоке Нижней Тунгуски, в 90 км к северо-востоку от районного центра. Оно располагает наиболее значительными запасами природного газа – 50,3 млрд.м3 по категории С1 и 18 млрд. м3 по категории С2.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Аянское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газоконденсатное месторождение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расположено в бассейне р.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Аян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левый приток Нижней Тунгуски, к западу-северо-западу от г.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КиренскИзвлекаемые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запасы газа по категории С1 составляют 10,2 млрд.м3. Площадь участка более 15000 га.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Марковское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месторождение углеводородного сырья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расположено в юго-западной части Киренского муниципального района. Запасы нефти составляют 20 млн. т.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86182" y="3357562"/>
            <a:ext cx="5036343" cy="285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3429000"/>
            <a:ext cx="35718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buFont typeface="Arial" pitchFamily="34" charset="0"/>
              <a:buChar char="•"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Пилюдинское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месторождение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расположено на севере Киренского муниципального района, в 80 км к северо-востоку от Киренска. Нефть залегает на глубине 1760 м. Извлекаемые запасы нефти составляют 0,5 млн. т. по категории С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5600" indent="-355600" algn="just"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buFont typeface="Arial" pitchFamily="34" charset="0"/>
              <a:buChar char="•"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Ярактинское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нефтегазоконденсатное месторождение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55600" indent="-355600" algn="just"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buFont typeface="Arial" pitchFamily="34" charset="0"/>
              <a:buChar char="•"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Ичерский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участок недр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ИРК 14431 НР Часть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Ичерского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участка недр расположена в северной части Киренского муниципального района. Площадь участка более 196000 га.</a:t>
            </a:r>
          </a:p>
          <a:p>
            <a:pPr marL="355600" indent="-355600"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Рассохинский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участок недр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ИРК 02347 НР Часть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Рассохинского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участка недр расположена на севере Киренского муниципального района. Площадь участка более 232000 га.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Киренский участок недр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ИРК 15270 НР расположен в центральной части Киренского муниципального района. </a:t>
            </a:r>
          </a:p>
          <a:p>
            <a:pPr algn="just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Ромашихинский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участок недр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ИРК 15334 НП На севере Киренского муниципального района расположена часть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Ромашихинского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участка недр по добыче нефти, горючего газа. Площадь участка более 422000 га.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Потаповская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площадь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ИРК 02730 НР расположена в юго-западной части Киренского муниципального района. Площадь участка более 2000 га.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На западе Киренского муниципального района расположена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Аянского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(Западного)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участка недр по добыче нефти, горючего газа, конденсата. Площадь участка более 16000 га.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Участок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Северо-Марковский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расположен на территории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Усть-Кутского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Киренского районов Иркутской области. Площадь участка – 2797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км.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Сырьевая база промышленности строительных материалов района располагает двумя месторождениями легкоплавких глин и суглинков: Киренское (в 1,5 км южнее райцентра) с балансовыми запасами сырья 0,5 млн. м3 и Алексеевское (в 5 км к северо-востоку от одноименного поселка) с балансовыми запасами сырья 0,2 млн. м3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Шороховским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месторождением цементного сырья, находящимся в резерве.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286512" y="2143116"/>
            <a:ext cx="2357437" cy="371475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Социально-экономическая ситуация в районе на протяжении последних лет остается стабильной, имеет положительную динамику роста общего объема выручки от реализации продукции, работ, услуг в основных отраслях экономики.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85786" y="1397000"/>
          <a:ext cx="4572032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Промышленность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714500"/>
            <a:ext cx="3214678" cy="450058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200" dirty="0" smtClean="0"/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Промышленность представлена предприятиями осуществляющими добычу полезных ископаемых, выработку и распределение тепловой энергии.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На территории Киренского района в 2016-2018 г. добычу нефти осуществляли ООО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ИНК-НефтеГазГеология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 и ЗАО «НК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Дулисьма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». Выработку и распределение тепла и горячей воды  осуществляют 11 малых предприятий.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Свыше 94 %  в общей выручке по Киренскому району - это  выручка по добыче полезных ископаемых, в 2018 г. она составила 45588 млн. руб., превысив уровень аналогичного периода прошлого года на  12,1 %..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До 2018 г. нефтедобывающие предприятия наращивали объёмы добычи нефти, но в связи с договоренностью стран ОПЕК о сокращении добычи в 2018 г. добыто на 20,3 %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меньше.нефти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5500694" y="5423899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071934" y="1214422"/>
          <a:ext cx="4572032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</TotalTime>
  <Words>2200</Words>
  <PresentationFormat>Экран (4:3)</PresentationFormat>
  <Paragraphs>192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Инвестиционный паспорт</vt:lpstr>
      <vt:lpstr>Историческая справка</vt:lpstr>
      <vt:lpstr>Общие сведения</vt:lpstr>
      <vt:lpstr>Климат</vt:lpstr>
      <vt:lpstr>Растительность</vt:lpstr>
      <vt:lpstr>Природно-ресурсный потенциал</vt:lpstr>
      <vt:lpstr>Слайд 7</vt:lpstr>
      <vt:lpstr>Экономика</vt:lpstr>
      <vt:lpstr>Промышленность</vt:lpstr>
      <vt:lpstr>Малый и средний бизнес</vt:lpstr>
      <vt:lpstr>Социальная сфера</vt:lpstr>
      <vt:lpstr>Кадровый потенциал</vt:lpstr>
      <vt:lpstr>Демографическая ситуация</vt:lpstr>
      <vt:lpstr>Инвестиционный климат</vt:lpstr>
      <vt:lpstr>Перспективные инвестиционные проекты:</vt:lpstr>
      <vt:lpstr>Инфраструктура поддержки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</dc:title>
  <dc:creator>Lykova</dc:creator>
  <cp:lastModifiedBy>Lykova</cp:lastModifiedBy>
  <cp:revision>75</cp:revision>
  <dcterms:created xsi:type="dcterms:W3CDTF">2017-06-22T05:46:54Z</dcterms:created>
  <dcterms:modified xsi:type="dcterms:W3CDTF">2019-04-08T03:47:04Z</dcterms:modified>
</cp:coreProperties>
</file>