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28"/>
  </p:notesMasterIdLst>
  <p:sldIdLst>
    <p:sldId id="298" r:id="rId2"/>
    <p:sldId id="284" r:id="rId3"/>
    <p:sldId id="315" r:id="rId4"/>
    <p:sldId id="333" r:id="rId5"/>
    <p:sldId id="317" r:id="rId6"/>
    <p:sldId id="341" r:id="rId7"/>
    <p:sldId id="309" r:id="rId8"/>
    <p:sldId id="343" r:id="rId9"/>
    <p:sldId id="347" r:id="rId10"/>
    <p:sldId id="344" r:id="rId11"/>
    <p:sldId id="345" r:id="rId12"/>
    <p:sldId id="261" r:id="rId13"/>
    <p:sldId id="301" r:id="rId14"/>
    <p:sldId id="318" r:id="rId15"/>
    <p:sldId id="329" r:id="rId16"/>
    <p:sldId id="331" r:id="rId17"/>
    <p:sldId id="325" r:id="rId18"/>
    <p:sldId id="332" r:id="rId19"/>
    <p:sldId id="323" r:id="rId20"/>
    <p:sldId id="302" r:id="rId21"/>
    <p:sldId id="339" r:id="rId22"/>
    <p:sldId id="321" r:id="rId23"/>
    <p:sldId id="322" r:id="rId24"/>
    <p:sldId id="304" r:id="rId25"/>
    <p:sldId id="340" r:id="rId26"/>
    <p:sldId id="289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0033"/>
    <a:srgbClr val="016B2C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44" autoAdjust="0"/>
    <p:restoredTop sz="93289" autoAdjust="0"/>
  </p:normalViewPr>
  <p:slideViewPr>
    <p:cSldViewPr>
      <p:cViewPr>
        <p:scale>
          <a:sx n="75" d="100"/>
          <a:sy n="75" d="100"/>
        </p:scale>
        <p:origin x="-146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7E4BD2-C340-45E1-B546-7D7A913FE115}" type="datetimeFigureOut">
              <a:rPr lang="ru-RU"/>
              <a:pPr>
                <a:defRPr/>
              </a:pPr>
              <a:t>26.07.2019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660E6E-DB1D-4B2A-BE25-EF6F76B25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5DE7D3-D7B7-4BB1-B482-116A516D9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5CF43-3409-41A6-A7F3-B5AEE39FE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2C8E2-3BBC-45E7-B528-B03845E74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E4471-7854-4211-AD55-FAF15F2C0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A0E9BB-4DDA-4693-AE6B-770F059F3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FD605-349A-4A9D-A7AD-CDACC5EF4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30155-A753-4DDD-997C-4159B0D58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07B2D-1455-42B6-B68B-B1B8BEEB1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293B3D-DD7F-44EA-A9C5-A6DF4A5761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AF827-C7EE-4030-96A1-1D6DAB8E30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EC283E-1808-4498-AA6E-989C749A3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FE67DC5A-0494-435C-AB96-1732EEBD0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44" r:id="rId2"/>
    <p:sldLayoutId id="2147483952" r:id="rId3"/>
    <p:sldLayoutId id="2147483945" r:id="rId4"/>
    <p:sldLayoutId id="2147483946" r:id="rId5"/>
    <p:sldLayoutId id="2147483947" r:id="rId6"/>
    <p:sldLayoutId id="2147483953" r:id="rId7"/>
    <p:sldLayoutId id="2147483948" r:id="rId8"/>
    <p:sldLayoutId id="2147483954" r:id="rId9"/>
    <p:sldLayoutId id="2147483949" r:id="rId10"/>
    <p:sldLayoutId id="21474839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8" name="Picture 14" descr="ÐÐ°ÑÑÐ¸Ð½ÐºÐ¸ Ð¿Ð¾ Ð·Ð°Ð¿ÑÐ¾ÑÑ ÑÐ¾ÑÐ¾ ÑÐµÐ¼ÑÑ Ð¼Ð°ÑÐµÑÐ¸Ð½ÑÑÐ²Ð¾ Ð´ÐµÑÑÑÐ²Ð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8358246" cy="3643338"/>
          </a:xfrm>
          <a:prstGeom prst="rect">
            <a:avLst/>
          </a:prstGeom>
          <a:noFill/>
        </p:spPr>
      </p:pic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0" y="2000250"/>
            <a:ext cx="9144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1400" b="1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6149" name="Рисунок 3" descr="герб райо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0"/>
            <a:ext cx="742950" cy="7858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6150" name="Picture 26" descr="C:\Users\Елена\Desktop\Десятилетие детства район\10 детства логотип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8188" y="0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857750" y="5857875"/>
            <a:ext cx="46038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Заголовок 12"/>
          <p:cNvSpPr txBox="1">
            <a:spLocks/>
          </p:cNvSpPr>
          <p:nvPr/>
        </p:nvSpPr>
        <p:spPr>
          <a:xfrm>
            <a:off x="285720" y="0"/>
            <a:ext cx="8572560" cy="185736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45720" rIns="45720" anchor="b">
            <a:normAutofit fontScale="70000" lnSpcReduction="20000"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ru-RU" sz="1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lnSpc>
                <a:spcPct val="80000"/>
              </a:lnSpc>
              <a:defRPr/>
            </a:pPr>
            <a:endParaRPr lang="ru-RU" sz="1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lnSpc>
                <a:spcPct val="80000"/>
              </a:lnSpc>
              <a:defRPr/>
            </a:pPr>
            <a:endParaRPr lang="ru-RU" sz="1000" b="1" i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sz="45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«О  </a:t>
            </a:r>
            <a:r>
              <a:rPr lang="ru-RU" sz="45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комплексной работе </a:t>
            </a:r>
            <a:endParaRPr lang="ru-RU" sz="4500" b="1" i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sz="45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lang="ru-RU" sz="45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в сфере семьи, </a:t>
            </a:r>
            <a:r>
              <a:rPr lang="ru-RU" sz="45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материнства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sz="45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lang="ru-RU" sz="45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и детства </a:t>
            </a:r>
            <a:r>
              <a:rPr lang="ru-RU" sz="45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 в поселениях </a:t>
            </a:r>
            <a:r>
              <a:rPr lang="ru-RU" sz="4500" b="1" i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Нижнеилимского</a:t>
            </a:r>
            <a:r>
              <a:rPr lang="ru-RU" sz="45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муниципального района»</a:t>
            </a:r>
            <a:endParaRPr lang="ru-RU" sz="4500" b="1" i="1" dirty="0">
              <a:solidFill>
                <a:srgbClr val="002060"/>
              </a:solidFill>
            </a:endParaRPr>
          </a:p>
        </p:txBody>
      </p:sp>
      <p:sp>
        <p:nvSpPr>
          <p:cNvPr id="6154" name="AutoShape 10" descr="ÐÐ°ÑÑÐ¸Ð½ÐºÐ¸ Ð¿Ð¾ Ð·Ð°Ð¿ÑÐ¾ÑÑ ÑÐ¾ÑÐ¾ ÑÐµÐ¼ÑÑ Ð¼Ð°ÑÐµÑÐ¸Ð½ÑÑÐ²Ð¾ Ð´ÐµÑÑÑÐ²Ð¾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6" name="AutoShape 12" descr="ÐÐ°ÑÑÐ¸Ð½ÐºÐ¸ Ð¿Ð¾ Ð·Ð°Ð¿ÑÐ¾ÑÑ ÑÐ¾ÑÐ¾ ÑÐµÐ¼ÑÑ Ð¼Ð°ÑÐµÑÐ¸Ð½ÑÑÐ²Ð¾ Ð´ÐµÑÑÑÐ²Ð¾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Заголовок 12"/>
          <p:cNvSpPr txBox="1">
            <a:spLocks/>
          </p:cNvSpPr>
          <p:nvPr/>
        </p:nvSpPr>
        <p:spPr>
          <a:xfrm>
            <a:off x="285720" y="5500702"/>
            <a:ext cx="8572560" cy="92869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45720" rIns="45720" anchor="b">
            <a:normAutofit fontScale="32500" lnSpcReduction="20000"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ru-RU" sz="1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lnSpc>
                <a:spcPct val="80000"/>
              </a:lnSpc>
              <a:defRPr/>
            </a:pPr>
            <a:endParaRPr lang="ru-RU" sz="1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lnSpc>
                <a:spcPct val="80000"/>
              </a:lnSpc>
              <a:defRPr/>
            </a:pPr>
            <a:endParaRPr lang="ru-RU" sz="1000" b="1" i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lnSpc>
                <a:spcPct val="80000"/>
              </a:lnSpc>
              <a:defRPr/>
            </a:pPr>
            <a:endParaRPr lang="ru-RU" sz="1000" b="1" i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lnSpc>
                <a:spcPct val="80000"/>
              </a:lnSpc>
              <a:defRPr/>
            </a:pPr>
            <a:endParaRPr lang="ru-RU" sz="3400" b="1" i="1" dirty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  <a:p>
            <a:pPr algn="ctr" eaLnBrk="0" hangingPunct="0">
              <a:lnSpc>
                <a:spcPct val="80000"/>
              </a:lnSpc>
              <a:defRPr/>
            </a:pPr>
            <a:endParaRPr lang="ru-RU" sz="3400" b="1" i="1" dirty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sz="62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Пирогова Т.К </a:t>
            </a:r>
            <a:r>
              <a:rPr lang="ru-RU" sz="45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– заместитель мэра района по социальной политике</a:t>
            </a:r>
          </a:p>
          <a:p>
            <a:pPr algn="ctr" eaLnBrk="0" hangingPunct="0">
              <a:lnSpc>
                <a:spcPct val="80000"/>
              </a:lnSpc>
              <a:defRPr/>
            </a:pPr>
            <a:endParaRPr lang="ru-RU" sz="4500" b="1" i="1" dirty="0" smtClean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Times New Roman" pitchFamily="18" charset="0"/>
            </a:endParaRPr>
          </a:p>
          <a:p>
            <a:pPr algn="r" eaLnBrk="0" hangingPunct="0">
              <a:lnSpc>
                <a:spcPct val="80000"/>
              </a:lnSpc>
              <a:defRPr/>
            </a:pPr>
            <a:r>
              <a:rPr lang="ru-RU" sz="49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07.08.2019г.</a:t>
            </a:r>
            <a:endParaRPr lang="ru-RU" sz="4900" b="1" i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75" y="857232"/>
          <a:ext cx="8858281" cy="5930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57"/>
                <a:gridCol w="928694"/>
                <a:gridCol w="1071570"/>
                <a:gridCol w="1143008"/>
                <a:gridCol w="1000132"/>
                <a:gridCol w="928694"/>
                <a:gridCol w="1000132"/>
                <a:gridCol w="928694"/>
              </a:tblGrid>
              <a:tr h="13573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Кол-во семей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Непол-ные</a:t>
                      </a:r>
                      <a:r>
                        <a:rPr lang="ru-RU" sz="1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семьи</a:t>
                      </a:r>
                    </a:p>
                    <a:p>
                      <a:pPr algn="ctr"/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Мало-обеспе-ченные</a:t>
                      </a:r>
                      <a:r>
                        <a:rPr lang="ru-RU" sz="16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семьи</a:t>
                      </a:r>
                      <a:endParaRPr lang="ru-RU" sz="1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Небла-гопо-луч-ные</a:t>
                      </a:r>
                      <a:r>
                        <a:rPr lang="ru-RU" sz="15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семьи</a:t>
                      </a:r>
                    </a:p>
                    <a:p>
                      <a:pPr algn="ctr"/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Мно-годет-ные</a:t>
                      </a:r>
                      <a:r>
                        <a:rPr lang="ru-RU" sz="1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семьи</a:t>
                      </a:r>
                      <a:endParaRPr lang="ru-RU" sz="16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Прием-ные</a:t>
                      </a:r>
                      <a:r>
                        <a:rPr lang="ru-RU" sz="1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семьи  / в них дети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Семьи под </a:t>
                      </a:r>
                      <a:r>
                        <a:rPr lang="ru-RU" sz="14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опе-кой</a:t>
                      </a:r>
                      <a:r>
                        <a:rPr lang="ru-RU" sz="1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/в них дети</a:t>
                      </a:r>
                    </a:p>
                  </a:txBody>
                  <a:tcPr anchor="ctr"/>
                </a:tc>
              </a:tr>
              <a:tr h="593422">
                <a:tc>
                  <a:txBody>
                    <a:bodyPr/>
                    <a:lstStyle/>
                    <a:p>
                      <a:r>
                        <a:rPr lang="ru-RU" sz="155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Железногорск-Илимское</a:t>
                      </a:r>
                      <a:r>
                        <a:rPr lang="ru-RU" sz="155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ГП</a:t>
                      </a:r>
                      <a:endParaRPr lang="ru-RU" sz="155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2685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818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406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28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184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86/104</a:t>
                      </a:r>
                      <a:endParaRPr lang="ru-RU" sz="15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13/13</a:t>
                      </a:r>
                      <a:endParaRPr lang="ru-RU" sz="16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ru-RU" sz="155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Новоигир-минское</a:t>
                      </a:r>
                      <a:r>
                        <a:rPr lang="ru-RU" sz="155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ГП</a:t>
                      </a:r>
                      <a:endParaRPr lang="ru-RU" sz="155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1202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351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161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8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162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43/62</a:t>
                      </a:r>
                      <a:endParaRPr lang="ru-RU" sz="16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6/6</a:t>
                      </a:r>
                      <a:endParaRPr lang="ru-RU" sz="16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3550">
                <a:tc>
                  <a:txBody>
                    <a:bodyPr/>
                    <a:lstStyle/>
                    <a:p>
                      <a:r>
                        <a:rPr lang="ru-RU" sz="155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Рудногорское</a:t>
                      </a:r>
                      <a:r>
                        <a:rPr lang="ru-RU" sz="155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ГП</a:t>
                      </a:r>
                      <a:endParaRPr lang="ru-RU" sz="155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351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72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85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50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25/27</a:t>
                      </a:r>
                      <a:endParaRPr lang="ru-RU" sz="16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6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6716">
                <a:tc>
                  <a:txBody>
                    <a:bodyPr/>
                    <a:lstStyle/>
                    <a:p>
                      <a:r>
                        <a:rPr lang="ru-RU" sz="155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Видимское</a:t>
                      </a:r>
                      <a:r>
                        <a:rPr lang="ru-RU" sz="155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ГП</a:t>
                      </a:r>
                      <a:endParaRPr lang="ru-RU" sz="155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226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48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25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24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8/11</a:t>
                      </a:r>
                      <a:endParaRPr lang="ru-RU" sz="16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1/1</a:t>
                      </a:r>
                      <a:endParaRPr lang="ru-RU" sz="16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1980">
                <a:tc>
                  <a:txBody>
                    <a:bodyPr/>
                    <a:lstStyle/>
                    <a:p>
                      <a:r>
                        <a:rPr lang="ru-RU" sz="155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Янгелевское</a:t>
                      </a:r>
                      <a:r>
                        <a:rPr lang="ru-RU" sz="155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ГП</a:t>
                      </a:r>
                      <a:endParaRPr lang="ru-RU" sz="155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94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32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36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18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7/15</a:t>
                      </a:r>
                      <a:endParaRPr lang="ru-RU" sz="16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2/2</a:t>
                      </a:r>
                      <a:endParaRPr lang="ru-RU" sz="16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6264">
                <a:tc>
                  <a:txBody>
                    <a:bodyPr/>
                    <a:lstStyle/>
                    <a:p>
                      <a:r>
                        <a:rPr lang="ru-RU" sz="155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Радищевское ГП</a:t>
                      </a:r>
                      <a:endParaRPr lang="ru-RU" sz="155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79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39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18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11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1/1</a:t>
                      </a:r>
                      <a:endParaRPr lang="ru-RU" sz="16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6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8430">
                <a:tc>
                  <a:txBody>
                    <a:bodyPr/>
                    <a:lstStyle/>
                    <a:p>
                      <a:r>
                        <a:rPr lang="ru-RU" sz="1550" b="1" i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Шестаковское</a:t>
                      </a:r>
                      <a:r>
                        <a:rPr lang="ru-RU" sz="155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ГП</a:t>
                      </a:r>
                      <a:endParaRPr lang="ru-RU" sz="155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54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25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18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9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4/8</a:t>
                      </a:r>
                      <a:endParaRPr lang="ru-RU" sz="16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6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6330">
                <a:tc>
                  <a:txBody>
                    <a:bodyPr/>
                    <a:lstStyle/>
                    <a:p>
                      <a:r>
                        <a:rPr lang="ru-RU" sz="1550" b="1" i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Хребтовское</a:t>
                      </a:r>
                      <a:r>
                        <a:rPr lang="ru-RU" sz="155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ГП</a:t>
                      </a:r>
                      <a:endParaRPr lang="ru-RU" sz="155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76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22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17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15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4/5</a:t>
                      </a:r>
                      <a:endParaRPr lang="ru-RU" sz="16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6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2844" y="142852"/>
            <a:ext cx="878687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ПРОЖИВАНИЕ ОБУЧАЮЩИХСЯ В СЕМЬЯХ (ПО КАТЕГОРИЯМ СЕМЕЙ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75" y="214290"/>
          <a:ext cx="8858281" cy="6446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57"/>
                <a:gridCol w="928694"/>
                <a:gridCol w="1071570"/>
                <a:gridCol w="1143008"/>
                <a:gridCol w="1143008"/>
                <a:gridCol w="1000132"/>
                <a:gridCol w="928694"/>
                <a:gridCol w="785818"/>
              </a:tblGrid>
              <a:tr h="172785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Кол-во семей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Непол-ные</a:t>
                      </a:r>
                      <a:r>
                        <a:rPr lang="ru-RU" sz="1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семьи</a:t>
                      </a:r>
                    </a:p>
                    <a:p>
                      <a:pPr algn="ctr"/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Мало-обеспе-ченные</a:t>
                      </a:r>
                      <a:r>
                        <a:rPr lang="ru-RU" sz="16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семьи</a:t>
                      </a:r>
                      <a:endParaRPr lang="ru-RU" sz="1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Небла-гопо-лучные</a:t>
                      </a:r>
                      <a:r>
                        <a:rPr lang="ru-RU" sz="1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семьи</a:t>
                      </a:r>
                    </a:p>
                    <a:p>
                      <a:pPr algn="ctr"/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Мно-годет-ные</a:t>
                      </a:r>
                      <a:r>
                        <a:rPr lang="ru-RU" sz="1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семьи</a:t>
                      </a:r>
                      <a:endParaRPr lang="ru-RU" sz="16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Прием-ные</a:t>
                      </a:r>
                      <a:r>
                        <a:rPr lang="ru-RU" sz="1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семьи  /</a:t>
                      </a:r>
                    </a:p>
                    <a:p>
                      <a:r>
                        <a:rPr lang="ru-RU" sz="1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в них дети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Семьи под </a:t>
                      </a:r>
                      <a:r>
                        <a:rPr lang="ru-RU" sz="14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опе-кой</a:t>
                      </a:r>
                      <a:r>
                        <a:rPr lang="ru-RU" sz="1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/в них дети</a:t>
                      </a:r>
                    </a:p>
                    <a:p>
                      <a:pPr algn="ctr"/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555917">
                <a:tc>
                  <a:txBody>
                    <a:bodyPr/>
                    <a:lstStyle/>
                    <a:p>
                      <a:r>
                        <a:rPr lang="ru-RU" sz="16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Коршунов-ское</a:t>
                      </a:r>
                      <a:r>
                        <a:rPr lang="ru-RU" sz="1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 СП</a:t>
                      </a:r>
                      <a:endParaRPr lang="ru-RU" sz="16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64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12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16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11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4/7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2/3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5917">
                <a:tc>
                  <a:txBody>
                    <a:bodyPr/>
                    <a:lstStyle/>
                    <a:p>
                      <a:r>
                        <a:rPr lang="ru-RU" sz="16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Семигорское</a:t>
                      </a:r>
                      <a:r>
                        <a:rPr lang="ru-RU" sz="1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СП</a:t>
                      </a:r>
                      <a:endParaRPr lang="ru-RU" sz="16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52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11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12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6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6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1/1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1/1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3550"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Березняков-ское</a:t>
                      </a:r>
                      <a:r>
                        <a:rPr lang="ru-RU" sz="1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СП</a:t>
                      </a:r>
                      <a:endParaRPr lang="ru-RU" sz="16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120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34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40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26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8/12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2/3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7101">
                <a:tc>
                  <a:txBody>
                    <a:bodyPr/>
                    <a:lstStyle/>
                    <a:p>
                      <a:r>
                        <a:rPr lang="ru-RU" sz="16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Соцгородское</a:t>
                      </a:r>
                      <a:r>
                        <a:rPr lang="ru-RU" sz="16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 СП</a:t>
                      </a:r>
                      <a:endParaRPr lang="ru-RU" sz="16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46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15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8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2/4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1/1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7101">
                <a:tc>
                  <a:txBody>
                    <a:bodyPr/>
                    <a:lstStyle/>
                    <a:p>
                      <a:r>
                        <a:rPr lang="ru-RU" sz="16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Речушинское</a:t>
                      </a:r>
                      <a:r>
                        <a:rPr lang="ru-RU" sz="1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СП</a:t>
                      </a:r>
                      <a:endParaRPr lang="ru-RU" sz="16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108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50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17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15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3/4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2/2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8430">
                <a:tc>
                  <a:txBody>
                    <a:bodyPr/>
                    <a:lstStyle/>
                    <a:p>
                      <a:r>
                        <a:rPr lang="ru-RU" sz="1600" b="1" i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Новоилим-ское</a:t>
                      </a:r>
                      <a:r>
                        <a:rPr lang="ru-RU" sz="16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 СП</a:t>
                      </a:r>
                      <a:endParaRPr lang="ru-RU" sz="16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79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28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14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17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4/7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6330">
                <a:tc>
                  <a:txBody>
                    <a:bodyPr/>
                    <a:lstStyle/>
                    <a:p>
                      <a:r>
                        <a:rPr lang="ru-RU" sz="16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Брусничное СП</a:t>
                      </a:r>
                      <a:endParaRPr lang="ru-RU" sz="16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7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1/1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9200">
                <a:tc>
                  <a:txBody>
                    <a:bodyPr/>
                    <a:lstStyle/>
                    <a:p>
                      <a:r>
                        <a:rPr lang="ru-RU" sz="16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Заморское СП</a:t>
                      </a:r>
                      <a:endParaRPr lang="ru-RU" sz="16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23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8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&amp;Scy;&amp;Rcy;&amp;IEcy;&amp;Dcy;&amp;Acy; &amp;Dcy;&amp;Ocy;&amp;Lcy;&amp;ZHcy;&amp;Ncy;&amp;Acy; &amp;Bcy;&amp;Ycy;&amp;Tcy;&amp;SOFTcy; &amp;Dcy;&amp;Ocy;&amp;Scy;&amp;Tcy;&amp;Ucy;&amp;Pcy;&amp;Ncy;&amp;Ocy;&amp;J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572008"/>
            <a:ext cx="285752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6387" name="Picture 12" descr="C:\Documents and Settings\Admin\Рабочий стол\кдн\DSC_05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143248"/>
            <a:ext cx="34623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357188" y="285750"/>
            <a:ext cx="8643937" cy="5143500"/>
          </a:xfrm>
        </p:spPr>
        <p:txBody>
          <a:bodyPr>
            <a:normAutofit/>
          </a:bodyPr>
          <a:lstStyle/>
          <a:p>
            <a:pPr marL="265176" indent="-265176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3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района является разработчиком районных программ, планов, мероприятий,</a:t>
            </a:r>
          </a:p>
          <a:p>
            <a:pPr marL="265176" indent="-265176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3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содержание которых направлено на сохранение и поддержку детей, находящихся в  социально-опасном положении и трудной жизненной ситуации, профилактику социального сиротства, семейного неблагополучия</a:t>
            </a:r>
            <a:endParaRPr lang="ru-RU" dirty="0" smtClean="0">
              <a:solidFill>
                <a:srgbClr val="003399"/>
              </a:solidFill>
            </a:endParaRPr>
          </a:p>
        </p:txBody>
      </p:sp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000372"/>
            <a:ext cx="2857491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6390" name="Picture 6" descr="C:\Users\Елена\Documents\рабочий стол\фото-слайды\фото 2018\летнее оздоровление 20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4429132"/>
            <a:ext cx="3143272" cy="202881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71802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14554"/>
            <a:ext cx="2928926" cy="2214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071678"/>
            <a:ext cx="3214710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одержимое 2"/>
          <p:cNvSpPr txBox="1">
            <a:spLocks/>
          </p:cNvSpPr>
          <p:nvPr/>
        </p:nvSpPr>
        <p:spPr bwMode="auto">
          <a:xfrm>
            <a:off x="2143125" y="2143125"/>
            <a:ext cx="3929063" cy="21431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182880" tIns="91440">
            <a:normAutofit fontScale="25000" lnSpcReduction="20000"/>
          </a:bodyPr>
          <a:lstStyle/>
          <a:p>
            <a:pPr marL="265176" indent="-265176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7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Концепция развития системы профилактики безнадзорности и правонарушений несовершеннолетних </a:t>
            </a:r>
          </a:p>
          <a:p>
            <a:pPr marL="265176" indent="-265176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7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на период до 2020г.</a:t>
            </a:r>
          </a:p>
          <a:p>
            <a:pPr marL="265176" indent="-265176"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6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                                                                         </a:t>
            </a:r>
            <a:r>
              <a:rPr lang="ru-RU" sz="64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endParaRPr lang="ru-RU" sz="6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265176" indent="-265176" algn="just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ru-RU" sz="6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265176" indent="-265176" algn="just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ru-RU" sz="6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65176" indent="-265176" algn="just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ru-RU" sz="6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3" name="Picture 9" descr="http://nilim.irkobl.ru/upload/medialibrary/13c/DSC_068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500438"/>
            <a:ext cx="3286148" cy="29241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2786063" y="500063"/>
            <a:ext cx="5929312" cy="5000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182880" tIns="91440">
            <a:normAutofit/>
          </a:bodyPr>
          <a:lstStyle/>
          <a:p>
            <a:pPr marL="265176" indent="-265176" algn="ctr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21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КОНЦЕПЦИЯ СЕМЕЙНОЙ ПОЛИТИКИ</a:t>
            </a:r>
            <a:endParaRPr lang="ru-RU" sz="2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265176" indent="-265176" algn="just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ru-RU" sz="6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265176" indent="-265176" algn="just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ru-RU" sz="6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65176" indent="-265176" algn="just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ru-RU" sz="6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 bwMode="auto">
          <a:xfrm>
            <a:off x="2714625" y="1071563"/>
            <a:ext cx="6000750" cy="8572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182880" tIns="91440">
            <a:normAutofit fontScale="25000" lnSpcReduction="20000"/>
          </a:bodyPr>
          <a:lstStyle/>
          <a:p>
            <a:pPr marL="265176" indent="-265176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ru-RU" sz="8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Районная стратегии действий                 в интересах   женщин  </a:t>
            </a:r>
          </a:p>
          <a:p>
            <a:pPr marL="265176" indent="-265176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8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на 2019-2022  </a:t>
            </a:r>
            <a:r>
              <a:rPr lang="ru-RU" sz="8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годы</a:t>
            </a:r>
            <a:r>
              <a:rPr lang="ru-RU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                                                                  </a:t>
            </a:r>
            <a:r>
              <a:rPr lang="ru-RU" sz="7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7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265176" indent="-265176" algn="just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ru-RU" sz="6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265176" indent="-265176" algn="just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ru-RU" sz="6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65176" indent="-265176" algn="just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ru-RU" sz="6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00504"/>
            <a:ext cx="3000396" cy="2676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22" y="3857628"/>
            <a:ext cx="3214710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142875" y="500063"/>
            <a:ext cx="8786813" cy="13573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182880" tIns="91440">
            <a:normAutofit/>
          </a:bodyPr>
          <a:lstStyle/>
          <a:p>
            <a:pPr marL="265176" indent="-265176" algn="ctr" fontAlgn="auto">
              <a:spcAft>
                <a:spcPts val="0"/>
              </a:spcAft>
              <a:defRPr/>
            </a:pPr>
            <a:r>
              <a:rPr lang="ru-RU" sz="19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План мероприятий на 2019-2025 годы по реализации                     в Нижнеилимском районе второго этапа Концепции семейной политики в Иркутской области </a:t>
            </a:r>
          </a:p>
          <a:p>
            <a:pPr marL="265176" indent="-265176" algn="ctr" fontAlgn="auto">
              <a:spcAft>
                <a:spcPts val="0"/>
              </a:spcAft>
              <a:defRPr/>
            </a:pPr>
            <a:r>
              <a:rPr lang="ru-RU" sz="19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на период  до 2025 года</a:t>
            </a:r>
          </a:p>
        </p:txBody>
      </p:sp>
      <p:pic>
        <p:nvPicPr>
          <p:cNvPr id="3584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29124" y="3357562"/>
            <a:ext cx="4286312" cy="3000369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00438"/>
            <a:ext cx="4071966" cy="28575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382" descr="C:\Documents and Settings\Admin\Рабочий стол\фото-слайды\Диск пл\DSC_00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643050"/>
            <a:ext cx="3500462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571612"/>
            <a:ext cx="3214710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1785926"/>
            <a:ext cx="3643338" cy="2428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142875" y="0"/>
            <a:ext cx="3071813" cy="164306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14688" y="1285875"/>
            <a:ext cx="2786062" cy="28575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5176" indent="-265176" algn="ctr" fontAlgn="auto">
              <a:spcAft>
                <a:spcPts val="0"/>
              </a:spcAft>
              <a:defRPr/>
            </a:pPr>
            <a:r>
              <a:rPr lang="ru-RU" sz="15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ПЛАН МЕРОПРИЯТИЙ</a:t>
            </a:r>
          </a:p>
          <a:p>
            <a:pPr marL="265176" indent="-265176" algn="ctr" fontAlgn="auto">
              <a:spcAft>
                <a:spcPts val="0"/>
              </a:spcAft>
              <a:defRPr/>
            </a:pPr>
            <a:r>
              <a:rPr lang="ru-RU" sz="15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на 2019-2025 годы </a:t>
            </a:r>
            <a:r>
              <a:rPr lang="ru-RU" sz="145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 реализации                     в Нижнеилимском районе </a:t>
            </a:r>
            <a:r>
              <a:rPr lang="en-US" sz="145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II</a:t>
            </a:r>
            <a:r>
              <a:rPr lang="ru-RU" sz="145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этапа </a:t>
            </a:r>
            <a:r>
              <a:rPr lang="ru-RU" sz="1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Концепции семейной политики в Иркутской области на период</a:t>
            </a:r>
          </a:p>
          <a:p>
            <a:pPr marL="265176" indent="-265176" algn="ctr" fontAlgn="auto">
              <a:spcAft>
                <a:spcPts val="0"/>
              </a:spcAft>
              <a:defRPr/>
            </a:pPr>
            <a:r>
              <a:rPr lang="ru-RU" sz="1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до 2025 года</a:t>
            </a:r>
          </a:p>
          <a:p>
            <a:pPr marL="265176" indent="-265176" algn="ctr" fontAlgn="auto">
              <a:spcAft>
                <a:spcPts val="0"/>
              </a:spcAft>
              <a:defRPr/>
            </a:pPr>
            <a:r>
              <a:rPr lang="ru-RU" sz="1200" b="1" dirty="0">
                <a:solidFill>
                  <a:srgbClr val="660033"/>
                </a:solidFill>
                <a:cs typeface="Times New Roman" pitchFamily="18" charset="0"/>
              </a:rPr>
              <a:t>  (11 направлений)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142875" y="0"/>
            <a:ext cx="30003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200" b="1">
                <a:cs typeface="Times New Roman" pitchFamily="18" charset="0"/>
              </a:rPr>
              <a:t>  </a:t>
            </a:r>
            <a:r>
              <a:rPr lang="ru-RU" sz="1200" b="1">
                <a:latin typeface="Verdana" pitchFamily="34" charset="0"/>
                <a:cs typeface="Times New Roman" pitchFamily="18" charset="0"/>
              </a:rPr>
              <a:t>Мероприятия, направленные на повышение уровня экономического благосостояния семей, имеющих детей,  и создание условий для активной трудовой деятельности всех трудоспособных членов семьи</a:t>
            </a:r>
            <a:r>
              <a:rPr lang="ru-RU" sz="1200">
                <a:latin typeface="Verdana" pitchFamily="34" charset="0"/>
              </a:rPr>
              <a:t>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286125" y="0"/>
            <a:ext cx="2714625" cy="121443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50" b="1" dirty="0"/>
              <a:t>. </a:t>
            </a:r>
            <a:r>
              <a:rPr lang="ru-RU" sz="1250" b="1" dirty="0">
                <a:solidFill>
                  <a:srgbClr val="000000"/>
                </a:solidFill>
              </a:rPr>
              <a:t>Мероприятия, направленные на развитие системы государственной поддержки семей, в том числе при рождении и воспитании детей</a:t>
            </a:r>
            <a:endParaRPr lang="ru-RU" sz="1250" dirty="0">
              <a:solidFill>
                <a:srgbClr val="00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072188" y="0"/>
            <a:ext cx="3071812" cy="14287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.</a:t>
            </a:r>
            <a:r>
              <a:rPr lang="ru-RU" b="1" i="1" dirty="0"/>
              <a:t> </a:t>
            </a:r>
            <a:r>
              <a:rPr lang="ru-RU" sz="1250" b="1" i="1" dirty="0"/>
              <a:t>. </a:t>
            </a:r>
            <a:r>
              <a:rPr lang="ru-RU" sz="1250" b="1" dirty="0">
                <a:solidFill>
                  <a:srgbClr val="000000"/>
                </a:solidFill>
              </a:rPr>
              <a:t>Мероприятия, направленные на создание механизмов поддержки семей, нуждающихся в улучшении жилищных условий</a:t>
            </a:r>
            <a:endParaRPr lang="ru-RU" sz="1250" dirty="0">
              <a:solidFill>
                <a:srgbClr val="00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42875" y="1714500"/>
            <a:ext cx="3000375" cy="135731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50" b="1" dirty="0">
                <a:solidFill>
                  <a:srgbClr val="000000"/>
                </a:solidFill>
              </a:rPr>
              <a:t>Мероприятия, направленные на  повышение ценности семейного образа жизни, сохранение духовно- нравственных традиций в семейных отношениях и семейном воспитании </a:t>
            </a:r>
            <a:endParaRPr lang="ru-RU" sz="1250" dirty="0">
              <a:solidFill>
                <a:srgbClr val="00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072188" y="1500188"/>
            <a:ext cx="3071812" cy="121443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1" dirty="0">
                <a:solidFill>
                  <a:srgbClr val="000000"/>
                </a:solidFill>
              </a:rPr>
              <a:t>Мероприятия, направленные на содействие в реализации воспитательного и культурно-образовательного потенциала семьи</a:t>
            </a:r>
            <a:endParaRPr lang="ru-RU" sz="13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ru-RU" sz="1300" b="1" dirty="0">
                <a:solidFill>
                  <a:srgbClr val="000000"/>
                </a:solidFill>
              </a:rPr>
              <a:t> </a:t>
            </a:r>
            <a:endParaRPr lang="ru-RU" sz="1300" dirty="0">
              <a:solidFill>
                <a:srgbClr val="00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42875" y="3143250"/>
            <a:ext cx="3000375" cy="10001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1" dirty="0">
                <a:solidFill>
                  <a:srgbClr val="000000"/>
                </a:solidFill>
              </a:rPr>
              <a:t>Мероприятия, направленные на обеспечение социальной защиты семей и детей, нуждающихся в особой заботе государства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072188" y="2786063"/>
            <a:ext cx="3071812" cy="121443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50" b="1" dirty="0">
                <a:solidFill>
                  <a:srgbClr val="000000"/>
                </a:solidFill>
              </a:rPr>
              <a:t>Мероприятия, направленные на профилактику семейного неблагополучия, детской безнадзорности, беспризорности, преступности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</a:rPr>
              <a:t> 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42875" y="4214813"/>
            <a:ext cx="2143125" cy="250031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</a:rPr>
              <a:t>Мероприятия, направленные на повышение эффективности системы защиты семей с несовершеннолетними детьми, вовлеченными в сферу гражданского, административного и уголовного судопроизводства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428875" y="4214813"/>
            <a:ext cx="1714500" cy="250031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</a:rPr>
              <a:t>Мероприятия, направленные на предупреждение преступных посягательств в отношении несовершеннолетних, детских суицидальных проявлений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286250" y="4214813"/>
            <a:ext cx="2643188" cy="250031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</a:rPr>
              <a:t>Мероприятия, направленные на информирование детского населения, родителей и педагогических коллективов, о проведении при возникновении чрезвычайных ситуаций, связанных с насилием и иными противоправными деяниями и праве на получение бесплатной юридической помощи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000875" y="4071938"/>
            <a:ext cx="2143125" cy="264318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rgbClr val="000000"/>
                </a:solidFill>
              </a:rPr>
              <a:t> </a:t>
            </a:r>
            <a:r>
              <a:rPr lang="ru-RU" sz="1200" b="1" dirty="0">
                <a:solidFill>
                  <a:srgbClr val="000000"/>
                </a:solidFill>
              </a:rPr>
              <a:t>Мероприятия, направленные на сохранение и укрепление здоровья семьи и ее членов, увеличение продолжительности активной жизни, создание условий и формирование мотивации для ведения здорового образа жизни. </a:t>
            </a:r>
            <a:endParaRPr lang="ru-RU" sz="12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ru-RU" sz="1000" b="1" dirty="0">
                <a:solidFill>
                  <a:srgbClr val="000000"/>
                </a:solidFill>
              </a:rPr>
              <a:t> </a:t>
            </a:r>
            <a:endParaRPr lang="ru-RU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85750" y="1428750"/>
          <a:ext cx="8572561" cy="5172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9243"/>
                <a:gridCol w="1109502"/>
                <a:gridCol w="1323816"/>
              </a:tblGrid>
              <a:tr h="7143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</a:tr>
              <a:tr h="398097"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ru-RU" b="1" i="1" dirty="0" smtClean="0"/>
                        <a:t>Показатель младенческой смертности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11.3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</a:t>
                      </a:r>
                      <a:endParaRPr lang="ru-RU" b="1" dirty="0"/>
                    </a:p>
                  </a:txBody>
                  <a:tcPr/>
                </a:tc>
              </a:tr>
              <a:tr h="387721">
                <a:tc>
                  <a:txBody>
                    <a:bodyPr/>
                    <a:lstStyle/>
                    <a:p>
                      <a:r>
                        <a:rPr lang="ru-RU" dirty="0" smtClean="0"/>
                        <a:t>в т.ч.  младенческая</a:t>
                      </a:r>
                      <a:r>
                        <a:rPr lang="ru-RU" baseline="0" dirty="0" smtClean="0"/>
                        <a:t> смертность: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696669">
                <a:tc>
                  <a:txBody>
                    <a:bodyPr/>
                    <a:lstStyle/>
                    <a:p>
                      <a:r>
                        <a:rPr lang="ru-RU" sz="1700" b="1" dirty="0" smtClean="0"/>
                        <a:t>в семьях высокого медико-социального риска</a:t>
                      </a:r>
                    </a:p>
                    <a:p>
                      <a:r>
                        <a:rPr lang="ru-RU" dirty="0" smtClean="0"/>
                        <a:t> </a:t>
                      </a:r>
                      <a:r>
                        <a:rPr lang="ru-RU" sz="1600" dirty="0" smtClean="0"/>
                        <a:t>(% от числа всех случаев МС)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</a:p>
                    <a:p>
                      <a:pPr algn="ctr"/>
                      <a:r>
                        <a:rPr lang="ru-RU" dirty="0" smtClean="0"/>
                        <a:t>(</a:t>
                      </a:r>
                      <a:r>
                        <a:rPr lang="ru-RU" sz="1700" dirty="0" smtClean="0"/>
                        <a:t>33.3%)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</a:p>
                    <a:p>
                      <a:pPr algn="ctr"/>
                      <a:r>
                        <a:rPr lang="ru-RU" sz="1700" dirty="0" smtClean="0"/>
                        <a:t>(33.3%)</a:t>
                      </a:r>
                      <a:endParaRPr lang="ru-RU" sz="1700" dirty="0"/>
                    </a:p>
                  </a:txBody>
                  <a:tcPr/>
                </a:tc>
              </a:tr>
              <a:tr h="398097">
                <a:tc>
                  <a:txBody>
                    <a:bodyPr/>
                    <a:lstStyle/>
                    <a:p>
                      <a:r>
                        <a:rPr lang="ru-RU" dirty="0" smtClean="0"/>
                        <a:t>МС</a:t>
                      </a:r>
                      <a:r>
                        <a:rPr lang="ru-RU" baseline="0" dirty="0" smtClean="0"/>
                        <a:t>  на дому, % от всех случаев МС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2/</a:t>
                      </a:r>
                    </a:p>
                    <a:p>
                      <a:pPr algn="ctr"/>
                      <a:r>
                        <a:rPr lang="ru-RU" sz="1700" dirty="0" smtClean="0"/>
                        <a:t>33.3%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 /</a:t>
                      </a:r>
                    </a:p>
                    <a:p>
                      <a:pPr algn="ctr"/>
                      <a:r>
                        <a:rPr lang="ru-RU" sz="1700" dirty="0" smtClean="0"/>
                        <a:t>66.6%</a:t>
                      </a:r>
                      <a:endParaRPr lang="ru-RU" sz="1700" dirty="0"/>
                    </a:p>
                  </a:txBody>
                  <a:tcPr/>
                </a:tc>
              </a:tr>
              <a:tr h="398097">
                <a:tc>
                  <a:txBody>
                    <a:bodyPr/>
                    <a:lstStyle/>
                    <a:p>
                      <a:r>
                        <a:rPr lang="ru-RU" sz="1800" b="1" i="1" dirty="0" smtClean="0"/>
                        <a:t>Детская смертность </a:t>
                      </a:r>
                      <a:endParaRPr lang="ru-RU" sz="1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</a:t>
                      </a:r>
                      <a:endParaRPr lang="ru-RU" b="1" dirty="0"/>
                    </a:p>
                  </a:txBody>
                  <a:tcPr/>
                </a:tc>
              </a:tr>
              <a:tr h="398097">
                <a:tc>
                  <a:txBody>
                    <a:bodyPr/>
                    <a:lstStyle/>
                    <a:p>
                      <a:r>
                        <a:rPr lang="ru-RU" sz="1800" b="1" i="1" dirty="0" smtClean="0"/>
                        <a:t>Профилактика абортов</a:t>
                      </a:r>
                      <a:endParaRPr lang="ru-RU" sz="1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399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311</a:t>
                      </a:r>
                      <a:endParaRPr lang="ru-RU" b="1" dirty="0"/>
                    </a:p>
                  </a:txBody>
                  <a:tcPr/>
                </a:tc>
              </a:tr>
              <a:tr h="398097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Увеличение  охвата беременных женской комплексной  дородовой диагностики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235 </a:t>
                      </a:r>
                      <a:r>
                        <a:rPr lang="ru-RU" sz="1700" dirty="0" smtClean="0"/>
                        <a:t>или 67%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267</a:t>
                      </a:r>
                    </a:p>
                    <a:p>
                      <a:pPr algn="ctr"/>
                      <a:r>
                        <a:rPr lang="ru-RU" dirty="0" smtClean="0"/>
                        <a:t> </a:t>
                      </a:r>
                      <a:r>
                        <a:rPr lang="ru-RU" sz="1700" dirty="0" smtClean="0"/>
                        <a:t>или 78.53%</a:t>
                      </a:r>
                      <a:endParaRPr lang="ru-RU" sz="1700" dirty="0"/>
                    </a:p>
                  </a:txBody>
                  <a:tcPr/>
                </a:tc>
              </a:tr>
              <a:tr h="398097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Открытие кабинетов медико-социальной помощи в женских консультациях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285750" y="142875"/>
            <a:ext cx="8715375" cy="10001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182880" tIns="91440">
            <a:normAutofit/>
          </a:bodyPr>
          <a:lstStyle/>
          <a:p>
            <a:pPr marL="265176" indent="-265176" algn="ctr" fontAlgn="auto"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9000" y="357188"/>
            <a:ext cx="5572125" cy="692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 indent="-265176" algn="ctr" fontAlgn="auto">
              <a:spcAft>
                <a:spcPts val="0"/>
              </a:spcAft>
              <a:defRPr/>
            </a:pPr>
            <a:r>
              <a:rPr lang="ru-RU" sz="195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План  мероприятий по повышению  рождаемости   на 2017-2020 годы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3571900" cy="221455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4714908" cy="2500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596" y="4071942"/>
            <a:ext cx="4286312" cy="2357427"/>
          </a:xfrm>
          <a:prstGeom prst="ellipse">
            <a:avLst/>
          </a:prstGeom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750" y="214313"/>
            <a:ext cx="5286375" cy="1692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2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План основных мероприятий до 2020 года,   проводимых                    в рамках Десятилетия детства                                 в Нижнеилимском районе</a:t>
            </a:r>
            <a:endParaRPr lang="ru-RU" sz="2200" i="1" dirty="0">
              <a:latin typeface="+mn-lt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214686"/>
            <a:ext cx="4071966" cy="31432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382" descr="C:\Documents and Settings\Admin\Рабочий стол\фото-слайды\Диск пл\DSC_006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2143116"/>
            <a:ext cx="3500462" cy="2214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285728"/>
            <a:ext cx="3429024" cy="22860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142875"/>
            <a:ext cx="3071813" cy="15001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/>
              <a:t> </a:t>
            </a:r>
            <a:r>
              <a:rPr lang="ru-RU" sz="1500" b="1" dirty="0">
                <a:solidFill>
                  <a:srgbClr val="000000"/>
                </a:solidFill>
              </a:rPr>
              <a:t>Мероприятия, направленные на развитие инструментов материальной поддержки семей при рождении и воспитании детей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14688" y="1643063"/>
            <a:ext cx="2786062" cy="264318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5176" indent="-265176" algn="ctr" fontAlgn="auto"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ПЛАН</a:t>
            </a:r>
          </a:p>
          <a:p>
            <a:pPr marL="265176" indent="-265176" algn="ctr" fontAlgn="auto"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основных мероприятий </a:t>
            </a:r>
          </a:p>
          <a:p>
            <a:pPr marL="265176" indent="-265176" algn="ctr" fontAlgn="auto"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до 2020 года,   проводимых                    в рамках Десятилетия детства                                 в Нижнеилимском районе» </a:t>
            </a:r>
          </a:p>
          <a:p>
            <a:pPr marL="265176" indent="-265176" algn="ctr" fontAlgn="auto">
              <a:spcAft>
                <a:spcPts val="0"/>
              </a:spcAft>
              <a:defRPr/>
            </a:pPr>
            <a:r>
              <a:rPr lang="ru-RU" sz="1200" b="1" dirty="0">
                <a:solidFill>
                  <a:srgbClr val="660033"/>
                </a:solidFill>
                <a:cs typeface="Times New Roman" pitchFamily="18" charset="0"/>
              </a:rPr>
              <a:t>  (11 направлений)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42875" y="0"/>
            <a:ext cx="3000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1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lang="ru-RU" sz="1200" dirty="0">
              <a:latin typeface="+mn-lt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86125" y="214313"/>
            <a:ext cx="2571750" cy="135731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rgbClr val="000000"/>
                </a:solidFill>
              </a:rPr>
              <a:t>Мероприятия, направленные на развитие инфраструктуры детства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929313" y="214313"/>
            <a:ext cx="3214687" cy="14287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</a:rPr>
              <a:t>Мероприятия, направленные на совершенствование медицинской помощи детям и формирование основ здорового образа жизни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42875" y="1714500"/>
            <a:ext cx="3000375" cy="135731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</a:rPr>
              <a:t>Мероприятия, направленные на повышение доступности качественного образования детей</a:t>
            </a:r>
            <a:endParaRPr lang="ru-RU" sz="1250" b="1" dirty="0">
              <a:solidFill>
                <a:srgbClr val="00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072188" y="1714500"/>
            <a:ext cx="3071812" cy="10001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</a:rPr>
              <a:t>Мероприятия, направленные на культурное и физическое развитие детей</a:t>
            </a:r>
            <a:endParaRPr lang="ru-RU" sz="1300" dirty="0">
              <a:solidFill>
                <a:srgbClr val="00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42875" y="3143250"/>
            <a:ext cx="3000375" cy="121443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rgbClr val="000000"/>
                </a:solidFill>
              </a:rPr>
              <a:t>Мероприятия, направленные на развитие системы детского отдыха и детского туризма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072188" y="2786063"/>
            <a:ext cx="3071812" cy="14287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42875" y="4500563"/>
            <a:ext cx="2143125" cy="21431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</a:rPr>
              <a:t>Мероприятия, направленные на обеспечение равных возможностей для детей, нуждающихся в особой заботе государства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428875" y="4500563"/>
            <a:ext cx="2000250" cy="21431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</a:rPr>
              <a:t>Мероприятия, направленные на развитие системы защиты и обеспечения прав и интересов детей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572000" y="4572000"/>
            <a:ext cx="2357438" cy="20716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</a:rPr>
              <a:t>Мероприятия, направленные на обеспечение равных возможностей для детей, нуждающихся в особой заботе государства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000875" y="4572000"/>
            <a:ext cx="2143125" cy="20716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50" b="1" dirty="0">
                <a:solidFill>
                  <a:srgbClr val="000000"/>
                </a:solidFill>
              </a:rPr>
              <a:t>Организационные мероприятия</a:t>
            </a:r>
          </a:p>
        </p:txBody>
      </p:sp>
      <p:sp>
        <p:nvSpPr>
          <p:cNvPr id="19471" name="Rectangle 2"/>
          <p:cNvSpPr>
            <a:spLocks noChangeArrowheads="1"/>
          </p:cNvSpPr>
          <p:nvPr/>
        </p:nvSpPr>
        <p:spPr bwMode="auto">
          <a:xfrm>
            <a:off x="6143625" y="2857500"/>
            <a:ext cx="3000375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400" b="1">
                <a:latin typeface="Verdana" pitchFamily="34" charset="0"/>
                <a:cs typeface="Times New Roman" pitchFamily="18" charset="0"/>
              </a:rPr>
              <a:t>Мероприятия, направленные на обеспечение информационной безопасности детей</a:t>
            </a:r>
            <a:endParaRPr lang="ru-RU" sz="1400" b="1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142875" y="500063"/>
            <a:ext cx="5000625" cy="2786062"/>
          </a:xfrm>
          <a:ln>
            <a:solidFill>
              <a:schemeClr val="accent1"/>
            </a:solidFill>
          </a:ln>
        </p:spPr>
        <p:txBody>
          <a:bodyPr>
            <a:normAutofit fontScale="25000" lnSpcReduction="20000"/>
          </a:bodyPr>
          <a:lstStyle/>
          <a:p>
            <a:pPr marL="265176" indent="-265176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</a:t>
            </a:r>
          </a:p>
          <a:p>
            <a:pPr marL="265176" indent="-265176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7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7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Межведомственный    план мероприятий по профилактике</a:t>
            </a:r>
          </a:p>
          <a:p>
            <a:pPr marL="265176" indent="-265176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7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суицидов, предупреждению </a:t>
            </a:r>
          </a:p>
          <a:p>
            <a:pPr marL="265176" indent="-265176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7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 предотвращению суицидальных    попыток среди    несовершеннолетних в Нижнеилимском</a:t>
            </a:r>
          </a:p>
          <a:p>
            <a:pPr marL="265176" indent="-265176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7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районе на 2019-2020 годы</a:t>
            </a:r>
          </a:p>
          <a:p>
            <a:pPr marL="265176" indent="-265176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6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265176" indent="-265176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65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265176" indent="-265176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65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65176" indent="-265176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65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Елена\Desktop\фото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58" y="642918"/>
            <a:ext cx="378624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3714750" y="3429000"/>
            <a:ext cx="5143500" cy="29289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182880" tIns="91440">
            <a:normAutofit fontScale="25000" lnSpcReduction="20000"/>
          </a:bodyPr>
          <a:lstStyle/>
          <a:p>
            <a:pPr marL="265176" indent="-265176" algn="just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 </a:t>
            </a:r>
          </a:p>
          <a:p>
            <a:pPr marL="265176" indent="-265176" algn="ctr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План по реализации    мер, направленных   на совершенствование    деятельности по оказанию помощи   детям и    подросткам                  в случаях жестокого  обращения    с ними в  Нижнеилимском районе   на 2019-2020 годы</a:t>
            </a:r>
          </a:p>
          <a:p>
            <a:pPr marL="265176" indent="-265176" algn="just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ru-RU" sz="6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265176" indent="-265176" algn="just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ru-RU" sz="6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65176" indent="-265176" algn="just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ru-RU" sz="6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3286124"/>
            <a:ext cx="3929090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50" y="142875"/>
            <a:ext cx="8501063" cy="5715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i="1" dirty="0" smtClean="0">
                <a:solidFill>
                  <a:schemeClr val="accent2"/>
                </a:solidFill>
              </a:rPr>
              <a:t>ДЕМОГРАФИЧЕСКАЯ СИТУАЦИЯ</a:t>
            </a: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3" y="693738"/>
          <a:ext cx="8786874" cy="5913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6365"/>
                <a:gridCol w="1133790"/>
                <a:gridCol w="2196719"/>
              </a:tblGrid>
              <a:tr h="3641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2018</a:t>
                      </a:r>
                      <a:endParaRPr lang="ru-RU" sz="1600" dirty="0"/>
                    </a:p>
                  </a:txBody>
                  <a:tcPr/>
                </a:tc>
              </a:tr>
              <a:tr h="433978">
                <a:tc>
                  <a:txBody>
                    <a:bodyPr/>
                    <a:lstStyle/>
                    <a:p>
                      <a:r>
                        <a:rPr lang="ru-RU" sz="2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</a:t>
                      </a:r>
                      <a:endParaRPr lang="ru-RU" sz="2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48 218</a:t>
                      </a:r>
                      <a:endParaRPr lang="ru-RU" sz="2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47 293</a:t>
                      </a:r>
                      <a:endParaRPr lang="ru-RU" sz="2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4842">
                <a:tc>
                  <a:txBody>
                    <a:bodyPr/>
                    <a:lstStyle/>
                    <a:p>
                      <a:r>
                        <a:rPr lang="ru-RU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т.ч.</a:t>
                      </a:r>
                      <a:r>
                        <a:rPr lang="ru-RU" sz="2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1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сельское население</a:t>
                      </a:r>
                      <a:endParaRPr lang="ru-RU" sz="21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7265</a:t>
                      </a:r>
                      <a:r>
                        <a:rPr lang="ru-RU" sz="2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5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или </a:t>
                      </a:r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15.4%</a:t>
                      </a:r>
                      <a:endParaRPr lang="ru-RU" sz="1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3978">
                <a:tc>
                  <a:txBody>
                    <a:bodyPr/>
                    <a:lstStyle/>
                    <a:p>
                      <a:r>
                        <a:rPr lang="ru-RU" sz="1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из них дети в возрасте </a:t>
                      </a:r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 0 до 18 лет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 11 069</a:t>
                      </a:r>
                      <a:endParaRPr lang="ru-RU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более</a:t>
                      </a:r>
                      <a:r>
                        <a:rPr lang="ru-RU" sz="2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22%</a:t>
                      </a:r>
                      <a:endParaRPr lang="ru-RU" sz="2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34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Рождение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460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384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9324"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т.ч. </a:t>
                      </a:r>
                      <a:r>
                        <a:rPr lang="ru-RU" sz="15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несовершеннолетних матерей в возрасте:</a:t>
                      </a:r>
                      <a:r>
                        <a:rPr lang="ru-RU" sz="155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15 до 17 лет</a:t>
                      </a:r>
                      <a:endParaRPr lang="ru-RU" sz="15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549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Смерть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678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670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847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 т.ч. 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детей в возрасте от 0 до 18 лет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3128">
                <a:tc>
                  <a:txBody>
                    <a:bodyPr/>
                    <a:lstStyle/>
                    <a:p>
                      <a:r>
                        <a:rPr lang="ru-RU" sz="2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Заключение брака</a:t>
                      </a:r>
                    </a:p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в т.ч.со снижением брачного возраста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318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248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966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Расторжение брака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223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966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Установление отцовства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118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966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Усыновление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3128">
                <a:tc>
                  <a:txBody>
                    <a:bodyPr/>
                    <a:lstStyle/>
                    <a:p>
                      <a:r>
                        <a:rPr lang="ru-RU" sz="2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Общее количество инвалидов</a:t>
                      </a:r>
                    </a:p>
                    <a:p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из них 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дети-инвалиды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5127</a:t>
                      </a:r>
                    </a:p>
                    <a:p>
                      <a:pPr algn="ctr"/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263</a:t>
                      </a:r>
                      <a:endParaRPr lang="ru-RU" sz="1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4963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или</a:t>
                      </a: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10.5%</a:t>
                      </a:r>
                    </a:p>
                    <a:p>
                      <a:pPr algn="ctr"/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272</a:t>
                      </a:r>
                      <a:endParaRPr lang="ru-RU" sz="1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14313" y="285750"/>
            <a:ext cx="8786812" cy="6429375"/>
          </a:xfrm>
        </p:spPr>
        <p:txBody>
          <a:bodyPr/>
          <a:lstStyle/>
          <a:p>
            <a:pPr marL="265176" indent="-265176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265176" indent="-265176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265176" indent="-265176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265176" indent="-265176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265176" indent="-265176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75" y="1214422"/>
          <a:ext cx="8858311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2163"/>
                <a:gridCol w="1000132"/>
                <a:gridCol w="928694"/>
                <a:gridCol w="1357322"/>
              </a:tblGrid>
              <a:tr h="130490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rgbClr val="002060"/>
                          </a:solidFill>
                        </a:rPr>
                        <a:t>Мероприятия</a:t>
                      </a:r>
                      <a:endParaRPr lang="ru-RU" sz="1700" dirty="0">
                        <a:solidFill>
                          <a:srgbClr val="002060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2017г.</a:t>
                      </a:r>
                      <a:endParaRPr lang="ru-RU" sz="1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2018г.</a:t>
                      </a:r>
                      <a:endParaRPr lang="ru-RU" sz="1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16.07.19г.</a:t>
                      </a:r>
                      <a:endParaRPr lang="ru-RU" sz="1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93346">
                <a:tc>
                  <a:txBody>
                    <a:bodyPr/>
                    <a:lstStyle/>
                    <a:p>
                      <a:r>
                        <a:rPr lang="ru-RU" sz="21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Заседания ММГ</a:t>
                      </a:r>
                      <a:endParaRPr lang="ru-RU" sz="21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ru-RU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ru-RU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из них </a:t>
                      </a:r>
                      <a:r>
                        <a:rPr lang="ru-RU" sz="1600" b="1" i="1" dirty="0" smtClean="0">
                          <a:latin typeface="+mn-lt"/>
                          <a:cs typeface="Times New Roman" pitchFamily="18" charset="0"/>
                        </a:rPr>
                        <a:t>совместно с КДН и ЗП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+mn-lt"/>
                        </a:rPr>
                        <a:t>6</a:t>
                      </a:r>
                      <a:endParaRPr lang="ru-RU" sz="1800" dirty="0">
                        <a:effectLst/>
                        <a:latin typeface="+mn-lt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+mn-lt"/>
                        </a:rPr>
                        <a:t>4</a:t>
                      </a:r>
                      <a:endParaRPr lang="ru-RU" sz="1800" dirty="0">
                        <a:effectLst/>
                        <a:latin typeface="+mn-lt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56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Совещания (</a:t>
                      </a:r>
                      <a:r>
                        <a:rPr lang="ru-RU" sz="1600" b="1" i="1" dirty="0" smtClean="0">
                          <a:latin typeface="+mn-lt"/>
                          <a:cs typeface="Times New Roman" pitchFamily="18" charset="0"/>
                        </a:rPr>
                        <a:t>совместно с КДН и ЗП, Координационным советом</a:t>
                      </a:r>
                      <a:r>
                        <a:rPr lang="ru-RU" sz="1600" b="1" i="1" baseline="0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1" dirty="0" smtClean="0">
                          <a:latin typeface="+mn-lt"/>
                          <a:cs typeface="Times New Roman" pitchFamily="18" charset="0"/>
                        </a:rPr>
                        <a:t> по реализации Плана Десятилетия детства)</a:t>
                      </a:r>
                      <a:endParaRPr lang="ru-RU" sz="1600" b="1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</a:t>
                      </a:r>
                      <a:endParaRPr lang="ru-RU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</a:t>
                      </a:r>
                      <a:endParaRPr lang="ru-RU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4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Рассмотрено материалов, </a:t>
                      </a: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из них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12</a:t>
                      </a:r>
                      <a:endParaRPr lang="ru-RU" sz="1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18</a:t>
                      </a:r>
                      <a:endParaRPr lang="ru-RU" sz="1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</a:t>
                      </a:r>
                      <a:endParaRPr lang="ru-RU" sz="1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684">
                <a:tc>
                  <a:txBody>
                    <a:bodyPr/>
                    <a:lstStyle/>
                    <a:p>
                      <a:r>
                        <a:rPr lang="ru-RU" sz="1700" b="1" baseline="0" dirty="0" smtClean="0">
                          <a:latin typeface="+mn-lt"/>
                          <a:cs typeface="Times New Roman" pitchFamily="18" charset="0"/>
                        </a:rPr>
                        <a:t>м</a:t>
                      </a:r>
                      <a:r>
                        <a:rPr lang="ru-RU" sz="1700" b="1" dirty="0" smtClean="0">
                          <a:latin typeface="+mn-lt"/>
                          <a:cs typeface="Times New Roman" pitchFamily="18" charset="0"/>
                        </a:rPr>
                        <a:t>атериалы</a:t>
                      </a:r>
                      <a:r>
                        <a:rPr lang="ru-RU" sz="1700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lang="ru-RU" sz="1700" dirty="0" smtClean="0">
                        <a:latin typeface="+mn-lt"/>
                        <a:cs typeface="Times New Roman" pitchFamily="18" charset="0"/>
                      </a:endParaRPr>
                    </a:p>
                    <a:p>
                      <a:r>
                        <a:rPr lang="ru-RU" sz="1900" dirty="0" smtClean="0">
                          <a:latin typeface="+mn-lt"/>
                          <a:cs typeface="Times New Roman" pitchFamily="18" charset="0"/>
                        </a:rPr>
                        <a:t>по </a:t>
                      </a:r>
                      <a:r>
                        <a:rPr lang="ru-RU" sz="1900" dirty="0" smtClean="0">
                          <a:latin typeface="+mn-lt"/>
                          <a:cs typeface="Times New Roman" pitchFamily="18" charset="0"/>
                        </a:rPr>
                        <a:t>фактам </a:t>
                      </a:r>
                      <a:r>
                        <a:rPr lang="ru-RU" sz="19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жестокого обращения</a:t>
                      </a:r>
                      <a:endParaRPr lang="ru-RU" sz="19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ru-RU" sz="20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2000" b="1" dirty="0" smtClean="0">
                          <a:latin typeface="+mn-lt"/>
                        </a:rPr>
                        <a:t>6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2000" b="1" dirty="0" smtClean="0">
                          <a:latin typeface="+mn-lt"/>
                        </a:rPr>
                        <a:t>7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63">
                <a:tc>
                  <a:txBody>
                    <a:bodyPr/>
                    <a:lstStyle/>
                    <a:p>
                      <a:r>
                        <a:rPr lang="ru-RU" sz="1700" b="0" i="1" dirty="0" smtClean="0">
                          <a:latin typeface="+mn-lt"/>
                          <a:cs typeface="Times New Roman" pitchFamily="18" charset="0"/>
                        </a:rPr>
                        <a:t>из </a:t>
                      </a:r>
                      <a:r>
                        <a:rPr lang="ru-RU" sz="1700" b="0" i="1" dirty="0" smtClean="0">
                          <a:latin typeface="+mn-lt"/>
                          <a:cs typeface="Times New Roman" pitchFamily="18" charset="0"/>
                        </a:rPr>
                        <a:t>них</a:t>
                      </a:r>
                      <a:endParaRPr lang="ru-RU" sz="1700" b="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latin typeface="+mn-lt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+mn-lt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63"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smtClean="0">
                          <a:latin typeface="+mn-lt"/>
                          <a:cs typeface="Times New Roman" pitchFamily="18" charset="0"/>
                        </a:rPr>
                        <a:t>МО «</a:t>
                      </a:r>
                      <a:r>
                        <a:rPr lang="ru-RU" sz="2000" b="1" i="1" dirty="0" err="1" smtClean="0">
                          <a:latin typeface="+mn-lt"/>
                          <a:cs typeface="Times New Roman" pitchFamily="18" charset="0"/>
                        </a:rPr>
                        <a:t>Речушинское</a:t>
                      </a:r>
                      <a:r>
                        <a:rPr lang="ru-RU" sz="2000" b="1" i="1" dirty="0" smtClean="0">
                          <a:latin typeface="+mn-lt"/>
                          <a:cs typeface="Times New Roman" pitchFamily="18" charset="0"/>
                        </a:rPr>
                        <a:t> СП»</a:t>
                      </a:r>
                      <a:endParaRPr lang="ru-RU" sz="2000" b="1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+mn-lt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</a:rPr>
                        <a:t>3</a:t>
                      </a:r>
                      <a:endParaRPr lang="ru-RU" sz="2000" dirty="0">
                        <a:latin typeface="+mn-lt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63"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1" dirty="0" smtClean="0">
                          <a:latin typeface="+mn-lt"/>
                          <a:cs typeface="Times New Roman" pitchFamily="18" charset="0"/>
                        </a:rPr>
                        <a:t>МО </a:t>
                      </a:r>
                      <a:r>
                        <a:rPr lang="ru-RU" sz="2000" b="1" i="1" dirty="0" smtClean="0">
                          <a:latin typeface="+mn-lt"/>
                          <a:cs typeface="Times New Roman" pitchFamily="18" charset="0"/>
                        </a:rPr>
                        <a:t>«</a:t>
                      </a:r>
                      <a:r>
                        <a:rPr lang="ru-RU" sz="2000" b="1" i="1" dirty="0" err="1" smtClean="0">
                          <a:latin typeface="+mn-lt"/>
                          <a:cs typeface="Times New Roman" pitchFamily="18" charset="0"/>
                        </a:rPr>
                        <a:t>Соцгородское</a:t>
                      </a:r>
                      <a:r>
                        <a:rPr lang="ru-RU" sz="2000" b="1" i="1" dirty="0" smtClean="0">
                          <a:latin typeface="+mn-lt"/>
                          <a:cs typeface="Times New Roman" pitchFamily="18" charset="0"/>
                        </a:rPr>
                        <a:t> СП»</a:t>
                      </a:r>
                      <a:endParaRPr lang="ru-RU" sz="2000" b="1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+mn-lt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</a:rPr>
                        <a:t>1</a:t>
                      </a:r>
                      <a:endParaRPr lang="ru-RU" sz="2000" dirty="0">
                        <a:latin typeface="+mn-lt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742"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smtClean="0">
                          <a:latin typeface="+mn-lt"/>
                          <a:cs typeface="Times New Roman" pitchFamily="18" charset="0"/>
                        </a:rPr>
                        <a:t> МО «</a:t>
                      </a:r>
                      <a:r>
                        <a:rPr lang="ru-RU" sz="2000" b="1" i="1" dirty="0" err="1" smtClean="0">
                          <a:latin typeface="+mn-lt"/>
                          <a:cs typeface="Times New Roman" pitchFamily="18" charset="0"/>
                        </a:rPr>
                        <a:t>Железногорск-Илимское</a:t>
                      </a:r>
                      <a:r>
                        <a:rPr lang="ru-RU" sz="2000" b="1" i="1" dirty="0" smtClean="0">
                          <a:latin typeface="+mn-lt"/>
                          <a:cs typeface="Times New Roman" pitchFamily="18" charset="0"/>
                        </a:rPr>
                        <a:t> ГП»</a:t>
                      </a:r>
                      <a:endParaRPr lang="ru-RU" sz="2000" b="1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+mn-lt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</a:rPr>
                        <a:t>2</a:t>
                      </a:r>
                      <a:endParaRPr lang="ru-RU" sz="2000" dirty="0">
                        <a:latin typeface="+mn-lt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598"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smtClean="0">
                          <a:latin typeface="+mn-lt"/>
                          <a:cs typeface="Times New Roman" pitchFamily="18" charset="0"/>
                        </a:rPr>
                        <a:t> МО «</a:t>
                      </a:r>
                      <a:r>
                        <a:rPr lang="ru-RU" sz="2000" b="1" i="1" baseline="0" dirty="0" err="1" smtClean="0">
                          <a:latin typeface="+mn-lt"/>
                          <a:cs typeface="Times New Roman" pitchFamily="18" charset="0"/>
                        </a:rPr>
                        <a:t>Рудногорское</a:t>
                      </a:r>
                      <a:r>
                        <a:rPr lang="ru-RU" sz="2000" b="1" i="1" baseline="0" dirty="0" smtClean="0">
                          <a:latin typeface="+mn-lt"/>
                          <a:cs typeface="Times New Roman" pitchFamily="18" charset="0"/>
                        </a:rPr>
                        <a:t> ГП»</a:t>
                      </a:r>
                      <a:endParaRPr lang="ru-RU" sz="2000" b="1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0" y="142852"/>
            <a:ext cx="9144000" cy="92869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>
              <a:defRPr/>
            </a:pPr>
            <a:r>
              <a:rPr lang="ru-RU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Деятельность муниципальной межведомственной группы по противодействию жестокому обращению и насилию в отношении несовершеннолетних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14313" y="285750"/>
            <a:ext cx="8786812" cy="6429375"/>
          </a:xfrm>
        </p:spPr>
        <p:txBody>
          <a:bodyPr/>
          <a:lstStyle/>
          <a:p>
            <a:pPr marL="265176" indent="-265176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265176" indent="-265176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265176" indent="-265176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265176" indent="-265176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265176" indent="-265176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75" y="214290"/>
          <a:ext cx="8858281" cy="6316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2133"/>
                <a:gridCol w="1000162"/>
                <a:gridCol w="928694"/>
                <a:gridCol w="1357292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rgbClr val="002060"/>
                          </a:solidFill>
                        </a:rPr>
                        <a:t>Мероприятия</a:t>
                      </a:r>
                      <a:endParaRPr lang="ru-RU" sz="1700" dirty="0">
                        <a:solidFill>
                          <a:srgbClr val="002060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2017г.</a:t>
                      </a:r>
                      <a:endParaRPr lang="ru-RU" sz="1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2018г.</a:t>
                      </a:r>
                      <a:endParaRPr lang="ru-RU" sz="1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16.07.19г.</a:t>
                      </a:r>
                      <a:endParaRPr lang="ru-RU" sz="1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45742">
                <a:tc>
                  <a:txBody>
                    <a:bodyPr/>
                    <a:lstStyle/>
                    <a:p>
                      <a:r>
                        <a:rPr lang="ru-RU" sz="2100" b="1" dirty="0" smtClean="0">
                          <a:latin typeface="+mn-lt"/>
                          <a:cs typeface="Times New Roman" pitchFamily="18" charset="0"/>
                        </a:rPr>
                        <a:t>Материалы</a:t>
                      </a:r>
                    </a:p>
                    <a:p>
                      <a:r>
                        <a:rPr lang="ru-RU" sz="2500" baseline="0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2100" baseline="0" dirty="0" smtClean="0">
                          <a:latin typeface="+mn-lt"/>
                          <a:cs typeface="Times New Roman" pitchFamily="18" charset="0"/>
                        </a:rPr>
                        <a:t>по фактам  </a:t>
                      </a:r>
                      <a:r>
                        <a:rPr lang="ru-RU" sz="2100" b="1" i="1" baseline="0" dirty="0" smtClean="0">
                          <a:latin typeface="+mn-lt"/>
                          <a:cs typeface="Times New Roman" pitchFamily="18" charset="0"/>
                        </a:rPr>
                        <a:t>сексуального </a:t>
                      </a:r>
                      <a:r>
                        <a:rPr lang="ru-RU" sz="2100" b="1" i="1" baseline="0" dirty="0" smtClean="0">
                          <a:latin typeface="+mn-lt"/>
                          <a:cs typeface="Times New Roman" pitchFamily="18" charset="0"/>
                        </a:rPr>
                        <a:t>насилия</a:t>
                      </a:r>
                    </a:p>
                    <a:p>
                      <a:r>
                        <a:rPr lang="ru-RU" sz="2000" b="1" i="1" baseline="0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900" b="0" i="1" baseline="0" dirty="0" smtClean="0">
                          <a:latin typeface="+mn-lt"/>
                          <a:cs typeface="Times New Roman" pitchFamily="18" charset="0"/>
                        </a:rPr>
                        <a:t>из них</a:t>
                      </a:r>
                      <a:endParaRPr lang="ru-RU" sz="1900" b="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2000" b="1" dirty="0" smtClean="0">
                          <a:latin typeface="+mn-lt"/>
                        </a:rPr>
                        <a:t>1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2000" b="1" dirty="0" smtClean="0">
                          <a:latin typeface="+mn-lt"/>
                        </a:rPr>
                        <a:t>2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742"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latin typeface="+mn-lt"/>
                          <a:cs typeface="Times New Roman" pitchFamily="18" charset="0"/>
                        </a:rPr>
                        <a:t>    МО «</a:t>
                      </a:r>
                      <a:r>
                        <a:rPr lang="ru-RU" sz="1800" b="1" i="1" dirty="0" err="1" smtClean="0">
                          <a:latin typeface="+mn-lt"/>
                          <a:cs typeface="Times New Roman" pitchFamily="18" charset="0"/>
                        </a:rPr>
                        <a:t>Железногорск-Илимское</a:t>
                      </a:r>
                      <a:r>
                        <a:rPr lang="ru-RU" sz="1800" b="1" i="1" dirty="0" smtClean="0">
                          <a:latin typeface="+mn-lt"/>
                          <a:cs typeface="Times New Roman" pitchFamily="18" charset="0"/>
                        </a:rPr>
                        <a:t> ГП»</a:t>
                      </a:r>
                      <a:endParaRPr lang="ru-RU" sz="1800" b="1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</a:t>
                      </a:r>
                      <a:endParaRPr lang="ru-RU" sz="2000" b="1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742"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latin typeface="+mn-lt"/>
                          <a:cs typeface="Times New Roman" pitchFamily="18" charset="0"/>
                        </a:rPr>
                        <a:t>        МО</a:t>
                      </a:r>
                      <a:r>
                        <a:rPr lang="ru-RU" sz="1800" b="1" i="1" baseline="0" dirty="0" smtClean="0">
                          <a:latin typeface="+mn-lt"/>
                          <a:cs typeface="Times New Roman" pitchFamily="18" charset="0"/>
                        </a:rPr>
                        <a:t> «</a:t>
                      </a:r>
                      <a:r>
                        <a:rPr lang="ru-RU" sz="1800" b="1" i="1" dirty="0" err="1" smtClean="0">
                          <a:latin typeface="+mn-lt"/>
                          <a:cs typeface="Times New Roman" pitchFamily="18" charset="0"/>
                        </a:rPr>
                        <a:t>Видимское</a:t>
                      </a:r>
                      <a:r>
                        <a:rPr lang="ru-RU" sz="1800" b="1" i="1" dirty="0" smtClean="0">
                          <a:latin typeface="+mn-lt"/>
                          <a:cs typeface="Times New Roman" pitchFamily="18" charset="0"/>
                        </a:rPr>
                        <a:t> ГП»</a:t>
                      </a:r>
                      <a:endParaRPr lang="ru-RU" sz="1800" b="1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</a:t>
                      </a:r>
                      <a:endParaRPr lang="ru-RU" sz="2000" b="1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598">
                <a:tc>
                  <a:txBody>
                    <a:bodyPr/>
                    <a:lstStyle/>
                    <a:p>
                      <a:r>
                        <a:rPr lang="ru-RU" sz="2200" b="1" baseline="0" dirty="0" smtClean="0">
                          <a:latin typeface="+mn-lt"/>
                          <a:cs typeface="Times New Roman" pitchFamily="18" charset="0"/>
                        </a:rPr>
                        <a:t>  м</a:t>
                      </a:r>
                      <a:r>
                        <a:rPr lang="ru-RU" sz="2200" b="1" dirty="0" smtClean="0">
                          <a:latin typeface="+mn-lt"/>
                          <a:cs typeface="Times New Roman" pitchFamily="18" charset="0"/>
                        </a:rPr>
                        <a:t>атериалы</a:t>
                      </a:r>
                      <a:r>
                        <a:rPr lang="ru-RU" sz="2500" b="1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900" dirty="0" smtClean="0">
                          <a:latin typeface="+mn-lt"/>
                          <a:cs typeface="Times New Roman" pitchFamily="18" charset="0"/>
                        </a:rPr>
                        <a:t>по фактам  </a:t>
                      </a:r>
                      <a:r>
                        <a:rPr lang="ru-RU" sz="1900" b="1" i="1" dirty="0" smtClean="0">
                          <a:latin typeface="+mn-lt"/>
                          <a:cs typeface="Times New Roman" pitchFamily="18" charset="0"/>
                        </a:rPr>
                        <a:t>суицидальных попыток</a:t>
                      </a:r>
                      <a:endParaRPr lang="ru-RU" sz="1900" b="1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b="1" dirty="0" smtClean="0"/>
                        <a:t>3</a:t>
                      </a:r>
                      <a:endParaRPr lang="ru-RU" sz="2000" b="1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512">
                <a:tc>
                  <a:txBody>
                    <a:bodyPr/>
                    <a:lstStyle/>
                    <a:p>
                      <a:r>
                        <a:rPr lang="ru-RU" sz="1900" b="1" i="1" dirty="0" smtClean="0">
                          <a:latin typeface="+mn-lt"/>
                          <a:cs typeface="Times New Roman" pitchFamily="18" charset="0"/>
                        </a:rPr>
                        <a:t>Мо «</a:t>
                      </a:r>
                      <a:r>
                        <a:rPr lang="ru-RU" sz="1900" b="1" i="1" dirty="0" err="1" smtClean="0">
                          <a:latin typeface="+mn-lt"/>
                          <a:cs typeface="Times New Roman" pitchFamily="18" charset="0"/>
                        </a:rPr>
                        <a:t>Железногорск-Илимское</a:t>
                      </a:r>
                      <a:r>
                        <a:rPr lang="ru-RU" sz="1900" b="1" i="1" dirty="0" smtClean="0">
                          <a:latin typeface="+mn-lt"/>
                          <a:cs typeface="Times New Roman" pitchFamily="18" charset="0"/>
                        </a:rPr>
                        <a:t> ГП»</a:t>
                      </a:r>
                      <a:endParaRPr lang="ru-RU" sz="1900" b="1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</a:t>
                      </a:r>
                      <a:endParaRPr lang="ru-RU" sz="2000" b="1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65">
                <a:tc>
                  <a:txBody>
                    <a:bodyPr/>
                    <a:lstStyle/>
                    <a:p>
                      <a:r>
                        <a:rPr lang="ru-RU" sz="2100" b="1" dirty="0" smtClean="0">
                          <a:latin typeface="+mn-lt"/>
                          <a:cs typeface="Times New Roman" pitchFamily="18" charset="0"/>
                        </a:rPr>
                        <a:t> материалы </a:t>
                      </a: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по  фактам </a:t>
                      </a:r>
                      <a:r>
                        <a:rPr lang="ru-RU" sz="2000" b="1" i="1" dirty="0" smtClean="0">
                          <a:latin typeface="+mn-lt"/>
                          <a:cs typeface="Times New Roman" pitchFamily="18" charset="0"/>
                        </a:rPr>
                        <a:t>суицидов</a:t>
                      </a: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+mn-lt"/>
                          <a:cs typeface="Times New Roman" pitchFamily="18" charset="0"/>
                        </a:rPr>
                        <a:t>(завершенные)</a:t>
                      </a:r>
                      <a:endParaRPr lang="ru-RU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</a:t>
                      </a:r>
                      <a:endParaRPr lang="ru-RU" sz="2000" b="1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</a:t>
                      </a:r>
                      <a:endParaRPr lang="ru-RU" sz="20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398">
                <a:tc>
                  <a:txBody>
                    <a:bodyPr/>
                    <a:lstStyle/>
                    <a:p>
                      <a:r>
                        <a:rPr lang="ru-RU" sz="1650" b="1" dirty="0" smtClean="0">
                          <a:latin typeface="+mn-lt"/>
                          <a:cs typeface="Times New Roman" pitchFamily="18" charset="0"/>
                        </a:rPr>
                        <a:t>материалы  </a:t>
                      </a:r>
                      <a:r>
                        <a:rPr lang="ru-RU" sz="1650" dirty="0" smtClean="0">
                          <a:latin typeface="+mn-lt"/>
                          <a:cs typeface="Times New Roman" pitchFamily="18" charset="0"/>
                        </a:rPr>
                        <a:t>по фактам  </a:t>
                      </a:r>
                      <a:r>
                        <a:rPr lang="ru-RU" sz="1650" i="1" dirty="0" smtClean="0">
                          <a:latin typeface="+mn-lt"/>
                          <a:cs typeface="Times New Roman" pitchFamily="18" charset="0"/>
                        </a:rPr>
                        <a:t>вовлечения </a:t>
                      </a:r>
                      <a:r>
                        <a:rPr lang="ru-RU" sz="1650" i="1" dirty="0" err="1" smtClean="0">
                          <a:latin typeface="+mn-lt"/>
                          <a:cs typeface="Times New Roman" pitchFamily="18" charset="0"/>
                        </a:rPr>
                        <a:t>н</a:t>
                      </a:r>
                      <a:r>
                        <a:rPr lang="ru-RU" sz="1650" i="1" dirty="0" smtClean="0">
                          <a:latin typeface="+mn-lt"/>
                          <a:cs typeface="Times New Roman" pitchFamily="18" charset="0"/>
                        </a:rPr>
                        <a:t>/ летних  в соц.сети в  «группы смерти» «синий кит»</a:t>
                      </a:r>
                      <a:endParaRPr lang="ru-RU" sz="165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</a:t>
                      </a:r>
                      <a:endParaRPr lang="ru-RU" sz="20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</a:t>
                      </a:r>
                      <a:endParaRPr lang="ru-RU" sz="20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1128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+mn-lt"/>
                          <a:cs typeface="Times New Roman" pitchFamily="18" charset="0"/>
                        </a:rPr>
                        <a:t>материалы</a:t>
                      </a:r>
                      <a:r>
                        <a:rPr lang="ru-RU" sz="1800" dirty="0" smtClean="0">
                          <a:latin typeface="+mn-lt"/>
                          <a:cs typeface="Times New Roman" pitchFamily="18" charset="0"/>
                        </a:rPr>
                        <a:t>  по фактам смертей </a:t>
                      </a:r>
                      <a:r>
                        <a:rPr lang="ru-RU" sz="1800" dirty="0" err="1" smtClean="0">
                          <a:latin typeface="+mn-lt"/>
                          <a:cs typeface="Times New Roman" pitchFamily="18" charset="0"/>
                        </a:rPr>
                        <a:t>н</a:t>
                      </a:r>
                      <a:r>
                        <a:rPr lang="ru-RU" sz="1800" dirty="0" smtClean="0">
                          <a:latin typeface="+mn-lt"/>
                          <a:cs typeface="Times New Roman" pitchFamily="18" charset="0"/>
                        </a:rPr>
                        <a:t>/</a:t>
                      </a:r>
                      <a:r>
                        <a:rPr lang="ru-RU" sz="1800" baseline="0" dirty="0" smtClean="0">
                          <a:latin typeface="+mn-lt"/>
                          <a:cs typeface="Times New Roman" pitchFamily="18" charset="0"/>
                        </a:rPr>
                        <a:t> летних </a:t>
                      </a:r>
                      <a:r>
                        <a:rPr lang="ru-RU" sz="1700" baseline="0" dirty="0" smtClean="0">
                          <a:latin typeface="+mn-lt"/>
                          <a:cs typeface="Times New Roman" pitchFamily="18" charset="0"/>
                        </a:rPr>
                        <a:t>(</a:t>
                      </a:r>
                      <a:r>
                        <a:rPr lang="ru-RU" sz="1500" dirty="0" smtClean="0">
                          <a:latin typeface="+mn-lt"/>
                          <a:cs typeface="Times New Roman" pitchFamily="18" charset="0"/>
                        </a:rPr>
                        <a:t>без видимых причин насильственной смерти, ДТП и др</a:t>
                      </a:r>
                      <a:r>
                        <a:rPr lang="ru-RU" sz="1500" dirty="0" smtClean="0">
                          <a:latin typeface="+mn-lt"/>
                          <a:cs typeface="Times New Roman" pitchFamily="18" charset="0"/>
                        </a:rPr>
                        <a:t>.)(</a:t>
                      </a:r>
                      <a:r>
                        <a:rPr lang="ru-RU" sz="1600" dirty="0" err="1" smtClean="0">
                          <a:latin typeface="+mn-lt"/>
                          <a:cs typeface="Times New Roman" pitchFamily="18" charset="0"/>
                        </a:rPr>
                        <a:t>п.Рудногорск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 -2,</a:t>
                      </a:r>
                      <a:r>
                        <a:rPr lang="ru-RU" sz="1600" baseline="0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latin typeface="+mn-lt"/>
                          <a:cs typeface="Times New Roman" pitchFamily="18" charset="0"/>
                        </a:rPr>
                        <a:t>п.Видим,п.Чистополянский</a:t>
                      </a:r>
                      <a:r>
                        <a:rPr lang="ru-RU" sz="1600" baseline="0" dirty="0" smtClean="0"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</a:t>
                      </a:r>
                      <a:endParaRPr lang="ru-RU" sz="20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</a:t>
                      </a:r>
                      <a:endParaRPr lang="ru-RU" sz="2000" b="1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14313" y="285750"/>
            <a:ext cx="8786812" cy="6429375"/>
          </a:xfrm>
        </p:spPr>
        <p:txBody>
          <a:bodyPr/>
          <a:lstStyle/>
          <a:p>
            <a:pPr marL="265176" indent="-265176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265176" indent="-265176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265176" indent="-265176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265176" indent="-265176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265176" indent="-265176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63" y="142875"/>
            <a:ext cx="8143875" cy="50006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ОСНОВНЫЕ МЕРОПРИЯТИЯ</a:t>
            </a:r>
            <a:r>
              <a:rPr lang="ru-RU" sz="15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:</a:t>
            </a:r>
            <a:endParaRPr lang="ru-RU" sz="1500" b="1" i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875" y="714375"/>
            <a:ext cx="8858250" cy="1143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>
              <a:defRPr/>
            </a:pPr>
            <a:r>
              <a:rPr lang="ru-RU" sz="165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Организация индивидуальной профилактической работы со случаем</a:t>
            </a:r>
          </a:p>
          <a:p>
            <a:pPr algn="ctr">
              <a:defRPr/>
            </a:pPr>
            <a:r>
              <a:rPr lang="ru-RU" sz="18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- сопровождение несовершеннолетних, пострадавших</a:t>
            </a:r>
          </a:p>
          <a:p>
            <a:pPr algn="ctr">
              <a:defRPr/>
            </a:pPr>
            <a:r>
              <a:rPr lang="ru-RU" sz="18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 от жестокого обращения, и их ближайшего окружения </a:t>
            </a:r>
          </a:p>
          <a:p>
            <a:pPr algn="ctr">
              <a:defRPr/>
            </a:pPr>
            <a:r>
              <a:rPr lang="ru-RU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(разработаны методические рекомендации)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875" y="2000250"/>
            <a:ext cx="8786813" cy="20002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</a:rPr>
              <a:t>Применение </a:t>
            </a:r>
            <a:r>
              <a:rPr lang="ru-RU" sz="1900" b="1" i="1" dirty="0">
                <a:solidFill>
                  <a:srgbClr val="002060"/>
                </a:solidFill>
              </a:rPr>
              <a:t>алгоритма </a:t>
            </a:r>
            <a:r>
              <a:rPr lang="ru-RU" sz="1800" b="1" dirty="0">
                <a:solidFill>
                  <a:srgbClr val="002060"/>
                </a:solidFill>
              </a:rPr>
              <a:t>совместной деятельности субъектов системы профилактики по проблемам семейного неблагополучия, социального сиротства, суицидального поведения среди несовершеннолетних, жестокого обращения с детьми и подростками и оказания помощи детям  и подросткам, подвергшимся жестокому обращению, определение траектории взаимодействия</a:t>
            </a:r>
            <a:endParaRPr lang="ru-RU" sz="1800" b="1" i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2875" y="4143375"/>
            <a:ext cx="8858250" cy="164306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>
              <a:defRPr/>
            </a:pPr>
            <a:endParaRPr lang="ru-RU" sz="1400" b="1" i="1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sz="1400" b="1" i="1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sz="1500" b="1" i="1" dirty="0">
              <a:solidFill>
                <a:srgbClr val="002060"/>
              </a:solidFill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14313" y="4143375"/>
            <a:ext cx="8786812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buFont typeface="Wingdings" pitchFamily="2" charset="2"/>
              <a:buChar char="ü"/>
              <a:tabLst>
                <a:tab pos="180975" algn="l"/>
                <a:tab pos="450850" algn="l"/>
              </a:tabLst>
              <a:defRPr/>
            </a:pPr>
            <a:r>
              <a:rPr lang="ru-RU" sz="1850" b="1" i="1" dirty="0">
                <a:latin typeface="+mn-lt"/>
              </a:rPr>
              <a:t>Мониторинг</a:t>
            </a:r>
            <a:r>
              <a:rPr lang="ru-RU" sz="1850" b="1" dirty="0">
                <a:latin typeface="+mn-lt"/>
              </a:rPr>
              <a:t> выявленных фактов жестокого обращения с детьми, включение несовершеннолетних в преступную и антиобщественную деятельность, пресечение таких фактов в рамках действующего законодательства</a:t>
            </a:r>
          </a:p>
          <a:p>
            <a:pPr algn="just" eaLnBrk="0" hangingPunct="0">
              <a:buFont typeface="Wingdings" pitchFamily="2" charset="2"/>
              <a:buChar char="ü"/>
              <a:tabLst>
                <a:tab pos="180975" algn="l"/>
                <a:tab pos="450850" algn="l"/>
              </a:tabLst>
              <a:defRPr/>
            </a:pPr>
            <a:r>
              <a:rPr lang="ru-RU" sz="1850" b="1" i="1" dirty="0">
                <a:latin typeface="+mn-lt"/>
              </a:rPr>
              <a:t>Мониторинг</a:t>
            </a:r>
            <a:r>
              <a:rPr lang="ru-RU" sz="1850" b="1" dirty="0">
                <a:latin typeface="+mn-lt"/>
              </a:rPr>
              <a:t> оконченных суицидов и суицидальных попыток</a:t>
            </a:r>
            <a:endParaRPr lang="ru-RU" sz="1850" b="1" dirty="0">
              <a:solidFill>
                <a:srgbClr val="FF0000"/>
              </a:solidFill>
              <a:latin typeface="+mn-lt"/>
              <a:ea typeface="Times New Roman" pitchFamily="18" charset="0"/>
              <a:cs typeface="Arial" pitchFamily="34" charset="0"/>
            </a:endParaRPr>
          </a:p>
          <a:p>
            <a:pPr algn="just" eaLnBrk="0" hangingPunct="0">
              <a:tabLst>
                <a:tab pos="180975" algn="l"/>
                <a:tab pos="450850" algn="l"/>
              </a:tabLst>
              <a:defRPr/>
            </a:pPr>
            <a:r>
              <a:rPr lang="ru-RU" sz="1700" b="1" dirty="0">
                <a:solidFill>
                  <a:srgbClr val="FF0000"/>
                </a:solidFill>
                <a:latin typeface="+mn-lt"/>
                <a:ea typeface="Times New Roman" pitchFamily="18" charset="0"/>
                <a:cs typeface="Arial" pitchFamily="34" charset="0"/>
              </a:rPr>
              <a:t> 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5857875"/>
            <a:ext cx="9144000" cy="71437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>
              <a:defRPr/>
            </a:pPr>
            <a:r>
              <a:rPr lang="ru-RU" sz="2000" b="1" i="1" dirty="0">
                <a:solidFill>
                  <a:srgbClr val="002060"/>
                </a:solidFill>
              </a:rPr>
              <a:t>Анализ</a:t>
            </a:r>
            <a:r>
              <a:rPr lang="ru-RU" sz="1650" b="1" dirty="0">
                <a:solidFill>
                  <a:srgbClr val="002060"/>
                </a:solidFill>
              </a:rPr>
              <a:t> случаев суицидов  и суицидальных попыток в разрезе муниципальных образований, образовательных организаций в  районе</a:t>
            </a:r>
            <a:endParaRPr lang="ru-RU" sz="165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14313" y="285750"/>
            <a:ext cx="8786812" cy="6429375"/>
          </a:xfrm>
        </p:spPr>
        <p:txBody>
          <a:bodyPr/>
          <a:lstStyle/>
          <a:p>
            <a:pPr marL="265176" indent="-265176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265176" indent="-265176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265176" indent="-265176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265176" indent="-265176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265176" indent="-265176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75" y="142875"/>
            <a:ext cx="8858250" cy="15716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just">
              <a:defRPr/>
            </a:pP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бесед с законными представителями несовершеннолетних  с рекомендациями обращения за профессиональной помощью психолога либо психиатра в случае выявления склонности к суицидам и суицидальным попыткам </a:t>
            </a:r>
            <a:r>
              <a:rPr lang="ru-RU" sz="1550" b="1" dirty="0">
                <a:solidFill>
                  <a:srgbClr val="002060"/>
                </a:solidFill>
              </a:rPr>
              <a:t>– </a:t>
            </a:r>
            <a:r>
              <a:rPr lang="ru-RU" sz="1500" b="1" dirty="0">
                <a:solidFill>
                  <a:srgbClr val="002060"/>
                </a:solidFill>
              </a:rPr>
              <a:t>проведено </a:t>
            </a: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273</a:t>
            </a:r>
            <a:r>
              <a:rPr lang="ru-RU" sz="1500" b="1" dirty="0">
                <a:solidFill>
                  <a:srgbClr val="002060"/>
                </a:solidFill>
              </a:rPr>
              <a:t> консультации с родителями охвачено </a:t>
            </a: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799 </a:t>
            </a:r>
            <a:r>
              <a:rPr lang="ru-RU" sz="1500" b="1" dirty="0">
                <a:solidFill>
                  <a:srgbClr val="002060"/>
                </a:solidFill>
              </a:rPr>
              <a:t>человек с целью профилактики суицидального поведения </a:t>
            </a:r>
            <a:r>
              <a:rPr lang="ru-RU" sz="1500" b="1" dirty="0" err="1">
                <a:solidFill>
                  <a:srgbClr val="002060"/>
                </a:solidFill>
              </a:rPr>
              <a:t>н</a:t>
            </a:r>
            <a:r>
              <a:rPr lang="ru-RU" sz="1500" b="1" dirty="0">
                <a:solidFill>
                  <a:srgbClr val="002060"/>
                </a:solidFill>
              </a:rPr>
              <a:t>/летних.</a:t>
            </a:r>
            <a:endParaRPr lang="ru-RU" sz="1500" b="1" i="1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313" y="1857375"/>
            <a:ext cx="8786812" cy="20002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just">
              <a:defRPr/>
            </a:pPr>
            <a:r>
              <a:rPr lang="ru-RU" sz="1400" b="1" dirty="0"/>
              <a:t> </a:t>
            </a:r>
            <a:r>
              <a:rPr lang="ru-RU" sz="1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целью профилактики суицидального поведения обучающихся:  для детей - проведено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324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мероприятия, охват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4239</a:t>
            </a:r>
            <a:r>
              <a:rPr lang="ru-RU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обучающихся, для родителей – проведено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109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мероприятий охват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2860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человек.</a:t>
            </a:r>
            <a:endParaRPr lang="ru-RU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ru-RU" sz="17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Диагностическая работа с несовершеннолетними: </a:t>
            </a:r>
          </a:p>
          <a:p>
            <a:pPr algn="just">
              <a:defRPr/>
            </a:pP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115</a:t>
            </a:r>
            <a:r>
              <a:rPr lang="ru-RU" sz="1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социально-педагогических обследований, охват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2603</a:t>
            </a:r>
            <a:r>
              <a:rPr lang="ru-RU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чел.,</a:t>
            </a:r>
            <a:r>
              <a:rPr lang="ru-RU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>
                <a:solidFill>
                  <a:srgbClr val="C00000"/>
                </a:solidFill>
              </a:rPr>
              <a:t>127</a:t>
            </a:r>
            <a:r>
              <a:rPr lang="ru-RU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психологических обследования, охват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2215</a:t>
            </a:r>
            <a:r>
              <a:rPr lang="ru-RU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человек;</a:t>
            </a:r>
          </a:p>
          <a:p>
            <a:pPr algn="just">
              <a:defRPr/>
            </a:pPr>
            <a:r>
              <a:rPr lang="ru-RU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Педагогами-психологами проконсультирован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551 </a:t>
            </a:r>
            <a:r>
              <a:rPr lang="ru-RU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обучающийся.</a:t>
            </a:r>
            <a:endParaRPr lang="ru-RU" sz="17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2875" y="4071938"/>
            <a:ext cx="8858250" cy="25003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>
              <a:defRPr/>
            </a:pPr>
            <a:endParaRPr lang="ru-RU" sz="1400" b="1" i="1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sz="1400" b="1" i="1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sz="1500" b="1" i="1" dirty="0">
              <a:solidFill>
                <a:srgbClr val="002060"/>
              </a:solidFill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42875" y="4071938"/>
            <a:ext cx="8858250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tabLst>
                <a:tab pos="180975" algn="l"/>
                <a:tab pos="450850" algn="l"/>
              </a:tabLst>
              <a:defRPr/>
            </a:pPr>
            <a:r>
              <a:rPr lang="ru-RU" sz="1200" b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1500" b="1" i="1">
                <a:solidFill>
                  <a:srgbClr val="C00000"/>
                </a:solidFill>
                <a:latin typeface="Verdana" pitchFamily="34" charset="0"/>
                <a:cs typeface="Times New Roman" pitchFamily="18" charset="0"/>
              </a:rPr>
              <a:t>ОРГАНИЗАЦИЯ И ПРОВЕДЕНИЕ  АКЦИЙ</a:t>
            </a:r>
          </a:p>
          <a:p>
            <a:pPr algn="ctr" eaLnBrk="0" hangingPunct="0">
              <a:tabLst>
                <a:tab pos="180975" algn="l"/>
                <a:tab pos="450850" algn="l"/>
              </a:tabLst>
              <a:defRPr/>
            </a:pPr>
            <a:endParaRPr lang="ru-RU" sz="1500" b="1" i="1">
              <a:solidFill>
                <a:srgbClr val="C00000"/>
              </a:solidFill>
              <a:latin typeface="Verdana" pitchFamily="34" charset="0"/>
              <a:cs typeface="Times New Roman" pitchFamily="18" charset="0"/>
            </a:endParaRPr>
          </a:p>
          <a:p>
            <a:pPr algn="just" eaLnBrk="0" hangingPunct="0">
              <a:tabLst>
                <a:tab pos="180975" algn="l"/>
                <a:tab pos="450850" algn="l"/>
              </a:tabLst>
              <a:defRPr/>
            </a:pPr>
            <a:r>
              <a:rPr lang="ru-RU" sz="14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</a:t>
            </a:r>
            <a:r>
              <a:rPr lang="ru-RU" sz="13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ru-RU" sz="1700" b="1">
                <a:solidFill>
                  <a:srgbClr val="C00000"/>
                </a:solidFill>
                <a:latin typeface="Verdana" pitchFamily="34" charset="0"/>
                <a:cs typeface="Times New Roman" pitchFamily="18" charset="0"/>
              </a:rPr>
              <a:t>ВСЕРОССЙИСКАЯ АКЦИЯ – «БЕЗОПАСНОЕ ДЕТСТВО»</a:t>
            </a:r>
          </a:p>
          <a:p>
            <a:pPr algn="just" eaLnBrk="0" hangingPunct="0">
              <a:tabLst>
                <a:tab pos="180975" algn="l"/>
                <a:tab pos="450850" algn="l"/>
              </a:tabLst>
              <a:defRPr/>
            </a:pPr>
            <a:r>
              <a:rPr lang="ru-RU" sz="17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ЯНВАРЬ</a:t>
            </a:r>
            <a:r>
              <a:rPr lang="ru-RU" sz="1700" b="1" i="1">
                <a:solidFill>
                  <a:srgbClr val="C00000"/>
                </a:solidFill>
                <a:latin typeface="Verdana" pitchFamily="34" charset="0"/>
                <a:cs typeface="Times New Roman" pitchFamily="18" charset="0"/>
              </a:rPr>
              <a:t>-</a:t>
            </a:r>
            <a:r>
              <a:rPr lang="ru-RU" sz="17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день телефона Доверия (</a:t>
            </a:r>
            <a:r>
              <a:rPr lang="ru-RU" sz="17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приняли участие </a:t>
            </a:r>
            <a:r>
              <a:rPr lang="ru-RU" sz="17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4101</a:t>
            </a:r>
            <a:r>
              <a:rPr lang="ru-RU" sz="17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обучающихся, </a:t>
            </a:r>
            <a:r>
              <a:rPr lang="ru-RU" sz="17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1260</a:t>
            </a:r>
            <a:r>
              <a:rPr lang="ru-RU" sz="17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родителей,  278 педагогов)</a:t>
            </a:r>
            <a:endParaRPr lang="ru-RU" sz="1700">
              <a:solidFill>
                <a:srgbClr val="000000"/>
              </a:solidFill>
              <a:latin typeface="Verdana" pitchFamily="34" charset="0"/>
            </a:endParaRPr>
          </a:p>
          <a:p>
            <a:pPr algn="just" eaLnBrk="0" hangingPunct="0">
              <a:tabLst>
                <a:tab pos="180975" algn="l"/>
                <a:tab pos="450850" algn="l"/>
              </a:tabLst>
              <a:defRPr/>
            </a:pPr>
            <a:r>
              <a:rPr lang="ru-RU" sz="17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</a:t>
            </a:r>
            <a:r>
              <a:rPr lang="ru-RU" sz="17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АПРЕЛЬ-</a:t>
            </a:r>
            <a:r>
              <a:rPr lang="ru-RU" sz="17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ru-RU" sz="17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Акция </a:t>
            </a:r>
            <a:r>
              <a:rPr lang="ru-RU" sz="1700" b="1">
                <a:solidFill>
                  <a:srgbClr val="C00000"/>
                </a:solidFill>
                <a:latin typeface="Verdana" pitchFamily="34" charset="0"/>
                <a:cs typeface="Times New Roman" pitchFamily="18" charset="0"/>
              </a:rPr>
              <a:t>«Синяя ленточка»- </a:t>
            </a:r>
            <a:r>
              <a:rPr lang="ru-RU" sz="1700">
                <a:solidFill>
                  <a:srgbClr val="C00000"/>
                </a:solidFill>
                <a:latin typeface="Verdana" pitchFamily="34" charset="0"/>
                <a:cs typeface="Times New Roman" pitchFamily="18" charset="0"/>
              </a:rPr>
              <a:t> (</a:t>
            </a:r>
            <a:r>
              <a:rPr lang="ru-RU" sz="17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приняли участие </a:t>
            </a:r>
            <a:r>
              <a:rPr lang="ru-RU" sz="17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2832</a:t>
            </a:r>
            <a:r>
              <a:rPr lang="ru-RU" sz="17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обучающихся, </a:t>
            </a:r>
            <a:r>
              <a:rPr lang="ru-RU" sz="17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214</a:t>
            </a:r>
            <a:r>
              <a:rPr lang="ru-RU" sz="17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волонтеров, </a:t>
            </a:r>
            <a:r>
              <a:rPr lang="ru-RU" sz="17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766</a:t>
            </a:r>
            <a:r>
              <a:rPr lang="ru-RU" sz="17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родителей, </a:t>
            </a:r>
            <a:r>
              <a:rPr lang="ru-RU" sz="17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236</a:t>
            </a:r>
            <a:r>
              <a:rPr lang="ru-RU" sz="17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педагогов, </a:t>
            </a:r>
            <a:r>
              <a:rPr lang="ru-RU" sz="17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26 социальных партнеров)</a:t>
            </a:r>
          </a:p>
          <a:p>
            <a:pPr algn="just" eaLnBrk="0" hangingPunct="0">
              <a:tabLst>
                <a:tab pos="180975" algn="l"/>
                <a:tab pos="450850" algn="l"/>
              </a:tabLst>
              <a:defRPr/>
            </a:pPr>
            <a:r>
              <a:rPr lang="ru-RU" sz="17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     </a:t>
            </a:r>
            <a:r>
              <a:rPr lang="ru-RU" sz="1700" b="1" i="1">
                <a:solidFill>
                  <a:srgbClr val="C00000"/>
                </a:solidFill>
                <a:latin typeface="Verdana" pitchFamily="34" charset="0"/>
                <a:cs typeface="Times New Roman" pitchFamily="18" charset="0"/>
              </a:rPr>
              <a:t>МАЙ</a:t>
            </a:r>
            <a:r>
              <a:rPr lang="ru-RU" sz="17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- </a:t>
            </a:r>
            <a:r>
              <a:rPr lang="ru-RU" sz="17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Всероссийская Акция </a:t>
            </a:r>
            <a:r>
              <a:rPr lang="ru-RU" sz="1700" b="1">
                <a:solidFill>
                  <a:srgbClr val="C00000"/>
                </a:solidFill>
                <a:latin typeface="Verdana" pitchFamily="34" charset="0"/>
                <a:cs typeface="Times New Roman" pitchFamily="18" charset="0"/>
              </a:rPr>
              <a:t>«Баланс Доверия»</a:t>
            </a:r>
          </a:p>
          <a:p>
            <a:pPr algn="just" eaLnBrk="0" hangingPunct="0">
              <a:tabLst>
                <a:tab pos="180975" algn="l"/>
                <a:tab pos="450850" algn="l"/>
              </a:tabLst>
              <a:defRPr/>
            </a:pPr>
            <a:endParaRPr lang="ru-RU" sz="1700" b="1">
              <a:solidFill>
                <a:srgbClr val="C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14313" y="285750"/>
            <a:ext cx="8786812" cy="6429375"/>
          </a:xfrm>
        </p:spPr>
        <p:txBody>
          <a:bodyPr/>
          <a:lstStyle/>
          <a:p>
            <a:pPr marL="265176" indent="-265176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265176" indent="-265176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265176" indent="-265176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265176" indent="-265176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265176" indent="-265176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75" y="571480"/>
          <a:ext cx="8858281" cy="6147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5207"/>
                <a:gridCol w="1643074"/>
              </a:tblGrid>
              <a:tr h="37452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Мероприятия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</a:rPr>
                        <a:t>на 15.07.19г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36950">
                <a:tc>
                  <a:txBody>
                    <a:bodyPr/>
                    <a:lstStyle/>
                    <a:p>
                      <a:r>
                        <a:rPr lang="ru-RU" sz="1700" b="1" i="0" dirty="0" smtClean="0">
                          <a:latin typeface="+mn-lt"/>
                          <a:cs typeface="Times New Roman" pitchFamily="18" charset="0"/>
                        </a:rPr>
                        <a:t>Состоят</a:t>
                      </a:r>
                      <a:r>
                        <a:rPr lang="ru-RU" sz="1700" b="1" i="0" baseline="0" dirty="0" smtClean="0">
                          <a:latin typeface="+mn-lt"/>
                          <a:cs typeface="Times New Roman" pitchFamily="18" charset="0"/>
                        </a:rPr>
                        <a:t> на различных видах </a:t>
                      </a:r>
                      <a:r>
                        <a:rPr lang="ru-RU" sz="1700" b="1" i="0" baseline="0" dirty="0" smtClean="0">
                          <a:latin typeface="+mn-lt"/>
                          <a:cs typeface="Times New Roman" pitchFamily="18" charset="0"/>
                        </a:rPr>
                        <a:t>учета</a:t>
                      </a:r>
                      <a:r>
                        <a:rPr lang="ru-RU" sz="1700" b="0" i="0" baseline="0" dirty="0" smtClean="0">
                          <a:latin typeface="+mn-lt"/>
                          <a:cs typeface="Times New Roman" pitchFamily="18" charset="0"/>
                        </a:rPr>
                        <a:t> (</a:t>
                      </a:r>
                      <a:r>
                        <a:rPr lang="ru-RU" sz="1600" b="0" i="0" baseline="0" dirty="0" smtClean="0">
                          <a:latin typeface="+mn-lt"/>
                          <a:cs typeface="Times New Roman" pitchFamily="18" charset="0"/>
                        </a:rPr>
                        <a:t>по данным ДО)</a:t>
                      </a:r>
                      <a:r>
                        <a:rPr lang="ru-RU" sz="1600" b="1" i="0" baseline="0" dirty="0" smtClean="0">
                          <a:latin typeface="+mn-lt"/>
                          <a:cs typeface="Times New Roman" pitchFamily="18" charset="0"/>
                        </a:rPr>
                        <a:t>, </a:t>
                      </a:r>
                      <a:r>
                        <a:rPr lang="ru-RU" sz="16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всего:</a:t>
                      </a:r>
                      <a:endParaRPr lang="ru-RU" sz="16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127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950"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Трудоустроено  </a:t>
                      </a:r>
                      <a:r>
                        <a:rPr lang="ru-RU" sz="18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н</a:t>
                      </a:r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/летних с оплатой </a:t>
                      </a:r>
                      <a:r>
                        <a:rPr lang="ru-RU" sz="18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(июнь) </a:t>
                      </a:r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всего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176</a:t>
                      </a:r>
                      <a:endParaRPr lang="ru-RU" sz="2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ИЗ НИХ    </a:t>
                      </a:r>
                      <a:r>
                        <a:rPr lang="ru-RU" sz="18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1) </a:t>
                      </a:r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ДО</a:t>
                      </a:r>
                      <a:r>
                        <a:rPr lang="ru-RU" sz="18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7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трудоустроено:</a:t>
                      </a:r>
                      <a:endParaRPr lang="ru-RU" sz="17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126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680">
                <a:tc>
                  <a:txBody>
                    <a:bodyPr/>
                    <a:lstStyle/>
                    <a:p>
                      <a:r>
                        <a:rPr lang="ru-RU" sz="17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Железногорск-Илимское</a:t>
                      </a:r>
                      <a:r>
                        <a:rPr lang="ru-RU" sz="17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ГП</a:t>
                      </a:r>
                      <a:endParaRPr lang="ru-RU" sz="17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/>
                        <a:t>25</a:t>
                      </a:r>
                      <a:endParaRPr lang="ru-RU" sz="1700" b="1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680">
                <a:tc>
                  <a:txBody>
                    <a:bodyPr/>
                    <a:lstStyle/>
                    <a:p>
                      <a:r>
                        <a:rPr lang="ru-RU" sz="17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Новоигирминское</a:t>
                      </a:r>
                      <a:r>
                        <a:rPr lang="ru-RU" sz="17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ГП</a:t>
                      </a:r>
                      <a:endParaRPr lang="ru-RU" sz="17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/>
                        <a:t>16</a:t>
                      </a:r>
                      <a:endParaRPr lang="ru-RU" sz="1700" b="1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680">
                <a:tc>
                  <a:txBody>
                    <a:bodyPr/>
                    <a:lstStyle/>
                    <a:p>
                      <a:r>
                        <a:rPr lang="ru-RU" sz="17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Рудногорское</a:t>
                      </a:r>
                      <a:r>
                        <a:rPr lang="ru-RU" sz="17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ГП</a:t>
                      </a:r>
                      <a:endParaRPr lang="ru-RU" sz="17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/>
                        <a:t>10</a:t>
                      </a:r>
                      <a:endParaRPr lang="ru-RU" sz="1700" b="1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586">
                <a:tc>
                  <a:txBody>
                    <a:bodyPr/>
                    <a:lstStyle/>
                    <a:p>
                      <a:r>
                        <a:rPr lang="ru-RU" sz="17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Видимское</a:t>
                      </a:r>
                      <a:r>
                        <a:rPr lang="ru-RU" sz="17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ГП</a:t>
                      </a:r>
                      <a:endParaRPr lang="ru-RU" sz="17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/>
                        <a:t>6</a:t>
                      </a:r>
                      <a:endParaRPr lang="ru-RU" sz="1700" b="1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25">
                <a:tc>
                  <a:txBody>
                    <a:bodyPr/>
                    <a:lstStyle/>
                    <a:p>
                      <a:r>
                        <a:rPr lang="ru-RU" sz="1700" b="1" i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Шестаковское</a:t>
                      </a:r>
                      <a:r>
                        <a:rPr lang="ru-RU" sz="17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ГП</a:t>
                      </a:r>
                      <a:endParaRPr lang="ru-RU" sz="17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/>
                        <a:t>7</a:t>
                      </a:r>
                      <a:endParaRPr lang="ru-RU" sz="1700" b="1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923">
                <a:tc>
                  <a:txBody>
                    <a:bodyPr/>
                    <a:lstStyle/>
                    <a:p>
                      <a:r>
                        <a:rPr lang="ru-RU" sz="17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Янгелевское</a:t>
                      </a:r>
                      <a:r>
                        <a:rPr lang="ru-RU" sz="17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ГП</a:t>
                      </a:r>
                      <a:endParaRPr lang="ru-RU" sz="17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/>
                        <a:t>15</a:t>
                      </a:r>
                      <a:endParaRPr lang="ru-RU" sz="1700" b="1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83">
                <a:tc>
                  <a:txBody>
                    <a:bodyPr/>
                    <a:lstStyle/>
                    <a:p>
                      <a:r>
                        <a:rPr lang="ru-RU" sz="17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Березняковское</a:t>
                      </a:r>
                      <a:r>
                        <a:rPr lang="ru-RU" sz="17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СП</a:t>
                      </a:r>
                      <a:endParaRPr lang="ru-RU" sz="17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/>
                        <a:t>10</a:t>
                      </a:r>
                      <a:endParaRPr lang="ru-RU" sz="1700" b="1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53">
                <a:tc>
                  <a:txBody>
                    <a:bodyPr/>
                    <a:lstStyle/>
                    <a:p>
                      <a:r>
                        <a:rPr lang="ru-RU" sz="17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Коршуновское</a:t>
                      </a:r>
                      <a:r>
                        <a:rPr lang="ru-RU" sz="17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СП</a:t>
                      </a:r>
                      <a:endParaRPr lang="ru-RU" sz="17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/>
                        <a:t>10</a:t>
                      </a:r>
                      <a:endParaRPr lang="ru-RU" sz="1700" b="1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53">
                <a:tc>
                  <a:txBody>
                    <a:bodyPr/>
                    <a:lstStyle/>
                    <a:p>
                      <a:r>
                        <a:rPr lang="ru-RU" sz="17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Речушинское</a:t>
                      </a:r>
                      <a:r>
                        <a:rPr lang="ru-RU" sz="17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СП</a:t>
                      </a:r>
                      <a:endParaRPr lang="ru-RU" sz="17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/>
                        <a:t>5</a:t>
                      </a:r>
                      <a:endParaRPr lang="ru-RU" sz="1700" b="1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53">
                <a:tc>
                  <a:txBody>
                    <a:bodyPr/>
                    <a:lstStyle/>
                    <a:p>
                      <a:r>
                        <a:rPr lang="ru-RU" sz="17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Новоилимское</a:t>
                      </a:r>
                      <a:r>
                        <a:rPr lang="ru-RU" sz="17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СП</a:t>
                      </a:r>
                      <a:endParaRPr lang="ru-RU" sz="17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/>
                        <a:t>10</a:t>
                      </a:r>
                      <a:endParaRPr lang="ru-RU" sz="1700" b="1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53">
                <a:tc>
                  <a:txBody>
                    <a:bodyPr/>
                    <a:lstStyle/>
                    <a:p>
                      <a:r>
                        <a:rPr lang="ru-RU" sz="17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Семигорское</a:t>
                      </a:r>
                      <a:r>
                        <a:rPr lang="ru-RU" sz="17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СП</a:t>
                      </a:r>
                      <a:endParaRPr lang="ru-RU" sz="17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/>
                        <a:t>8</a:t>
                      </a:r>
                      <a:endParaRPr lang="ru-RU" sz="1700" b="1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53">
                <a:tc>
                  <a:txBody>
                    <a:bodyPr/>
                    <a:lstStyle/>
                    <a:p>
                      <a:r>
                        <a:rPr lang="ru-RU" sz="17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Заморское СП</a:t>
                      </a:r>
                      <a:endParaRPr lang="ru-RU" sz="17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/>
                        <a:t>4</a:t>
                      </a:r>
                      <a:endParaRPr lang="ru-RU" sz="1700" b="1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42875" y="1"/>
            <a:ext cx="8858250" cy="5000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>
              <a:defRPr/>
            </a:pPr>
            <a:r>
              <a:rPr lang="ru-RU" sz="15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Занятость несовершеннолетних, состоящих на различных видах учета</a:t>
            </a:r>
            <a:endParaRPr lang="ru-RU" sz="15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14313" y="285750"/>
            <a:ext cx="8786812" cy="6429375"/>
          </a:xfrm>
        </p:spPr>
        <p:txBody>
          <a:bodyPr/>
          <a:lstStyle/>
          <a:p>
            <a:pPr marL="265176" indent="-265176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265176" indent="-265176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265176" indent="-265176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265176" indent="-265176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265176" indent="-265176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75" y="71414"/>
          <a:ext cx="8858281" cy="6682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2265"/>
                <a:gridCol w="2286016"/>
              </a:tblGrid>
              <a:tr h="285752">
                <a:tc>
                  <a:txBody>
                    <a:bodyPr/>
                    <a:lstStyle/>
                    <a:p>
                      <a:pPr algn="just"/>
                      <a:r>
                        <a:rPr lang="ru-RU" sz="1550" dirty="0" smtClean="0">
                          <a:solidFill>
                            <a:srgbClr val="002060"/>
                          </a:solidFill>
                        </a:rPr>
                        <a:t>2) С оплатой труда за счет бюджетов поселений, всего</a:t>
                      </a:r>
                      <a:endParaRPr lang="ru-RU" sz="1550" dirty="0">
                        <a:solidFill>
                          <a:srgbClr val="002060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40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16159">
                <a:tc>
                  <a:txBody>
                    <a:bodyPr/>
                    <a:lstStyle/>
                    <a:p>
                      <a:r>
                        <a:rPr lang="ru-RU" sz="1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из</a:t>
                      </a:r>
                      <a:r>
                        <a:rPr lang="ru-RU" sz="1600" b="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них</a:t>
                      </a:r>
                      <a:endParaRPr lang="ru-RU" sz="1600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67">
                <a:tc>
                  <a:txBody>
                    <a:bodyPr/>
                    <a:lstStyle/>
                    <a:p>
                      <a:r>
                        <a:rPr lang="ru-RU" sz="15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Новоигирминское</a:t>
                      </a:r>
                      <a:r>
                        <a:rPr lang="ru-RU" sz="15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ГП</a:t>
                      </a:r>
                      <a:endParaRPr lang="ru-RU" sz="15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effectLst/>
                        </a:rPr>
                        <a:t>10</a:t>
                      </a:r>
                      <a:endParaRPr lang="ru-RU" sz="1600" i="1" dirty="0">
                        <a:effectLst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298">
                <a:tc>
                  <a:txBody>
                    <a:bodyPr/>
                    <a:lstStyle/>
                    <a:p>
                      <a:r>
                        <a:rPr lang="ru-RU" sz="15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Рудногорское</a:t>
                      </a:r>
                      <a:r>
                        <a:rPr lang="ru-RU" sz="15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ГП</a:t>
                      </a:r>
                      <a:endParaRPr lang="ru-RU" sz="15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effectLst/>
                        </a:rPr>
                        <a:t>5</a:t>
                      </a:r>
                      <a:endParaRPr lang="ru-RU" sz="1600" i="1" dirty="0">
                        <a:effectLst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851">
                <a:tc>
                  <a:txBody>
                    <a:bodyPr/>
                    <a:lstStyle/>
                    <a:p>
                      <a:r>
                        <a:rPr lang="ru-RU" sz="15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Видимское</a:t>
                      </a:r>
                      <a:r>
                        <a:rPr lang="ru-RU" sz="15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ГП</a:t>
                      </a:r>
                      <a:endParaRPr lang="ru-RU" sz="15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ru-RU" sz="1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323">
                <a:tc>
                  <a:txBody>
                    <a:bodyPr/>
                    <a:lstStyle/>
                    <a:p>
                      <a:r>
                        <a:rPr lang="ru-RU" sz="1500" b="1" i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Шестаковское</a:t>
                      </a:r>
                      <a:r>
                        <a:rPr lang="ru-RU" sz="15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ГП</a:t>
                      </a:r>
                      <a:endParaRPr lang="ru-RU" sz="15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233">
                <a:tc>
                  <a:txBody>
                    <a:bodyPr/>
                    <a:lstStyle/>
                    <a:p>
                      <a:r>
                        <a:rPr lang="ru-RU" sz="15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Янгелевское</a:t>
                      </a:r>
                      <a:r>
                        <a:rPr lang="ru-RU" sz="15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ГП</a:t>
                      </a:r>
                      <a:endParaRPr lang="ru-RU" sz="15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i="1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379">
                <a:tc>
                  <a:txBody>
                    <a:bodyPr/>
                    <a:lstStyle/>
                    <a:p>
                      <a:r>
                        <a:rPr lang="ru-RU" sz="15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Хребтовское</a:t>
                      </a:r>
                      <a:r>
                        <a:rPr lang="ru-RU" sz="15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ГП</a:t>
                      </a:r>
                      <a:endParaRPr lang="ru-RU" sz="15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6</a:t>
                      </a:r>
                      <a:endParaRPr lang="ru-RU" sz="1600" i="1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247">
                <a:tc>
                  <a:txBody>
                    <a:bodyPr/>
                    <a:lstStyle/>
                    <a:p>
                      <a:r>
                        <a:rPr lang="ru-RU" sz="15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Радищевское ГП</a:t>
                      </a:r>
                      <a:endParaRPr lang="ru-RU" sz="15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5</a:t>
                      </a:r>
                      <a:endParaRPr lang="ru-RU" sz="1600" i="1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553">
                <a:tc>
                  <a:txBody>
                    <a:bodyPr/>
                    <a:lstStyle/>
                    <a:p>
                      <a:r>
                        <a:rPr lang="ru-RU" sz="15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Речушинское</a:t>
                      </a:r>
                      <a:r>
                        <a:rPr lang="ru-RU" sz="15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СП</a:t>
                      </a:r>
                      <a:endParaRPr lang="ru-RU" sz="15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5</a:t>
                      </a:r>
                      <a:endParaRPr lang="ru-RU" sz="1600" i="1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860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3</a:t>
                      </a:r>
                      <a:r>
                        <a:rPr lang="ru-RU" sz="1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) С ОПЛАТОЙ ЗА СЧЕТ СРЕДСТВ ПРЕДПРИЯТИЙ</a:t>
                      </a:r>
                      <a:endParaRPr lang="ru-RU" sz="16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/>
                        <a:t>10</a:t>
                      </a:r>
                      <a:endParaRPr lang="ru-RU" sz="1800" b="1" i="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581">
                <a:tc>
                  <a:txBody>
                    <a:bodyPr/>
                    <a:lstStyle/>
                    <a:p>
                      <a:r>
                        <a:rPr lang="ru-RU" sz="15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кгок</a:t>
                      </a:r>
                      <a:endParaRPr lang="ru-RU" sz="15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/>
                        <a:t>3</a:t>
                      </a:r>
                      <a:endParaRPr lang="ru-RU" sz="1500" i="1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491">
                <a:tc>
                  <a:txBody>
                    <a:bodyPr/>
                    <a:lstStyle/>
                    <a:p>
                      <a:r>
                        <a:rPr lang="ru-RU" sz="15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ИлимСервис</a:t>
                      </a:r>
                      <a:endParaRPr lang="ru-RU" sz="15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/>
                        <a:t>2</a:t>
                      </a:r>
                      <a:endParaRPr lang="ru-RU" sz="1500" i="1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963">
                <a:tc>
                  <a:txBody>
                    <a:bodyPr/>
                    <a:lstStyle/>
                    <a:p>
                      <a:r>
                        <a:rPr lang="ru-RU" sz="15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ЦРТДЮ</a:t>
                      </a:r>
                      <a:endParaRPr lang="ru-RU" sz="15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/>
                        <a:t>3</a:t>
                      </a:r>
                      <a:endParaRPr lang="ru-RU" sz="1500" i="1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73">
                <a:tc>
                  <a:txBody>
                    <a:bodyPr/>
                    <a:lstStyle/>
                    <a:p>
                      <a:r>
                        <a:rPr lang="ru-RU" sz="15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СОШ</a:t>
                      </a:r>
                      <a:r>
                        <a:rPr lang="ru-RU" sz="15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№5</a:t>
                      </a:r>
                      <a:endParaRPr lang="ru-RU" sz="15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/>
                        <a:t>2</a:t>
                      </a:r>
                      <a:endParaRPr lang="ru-RU" sz="1500" i="1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73">
                <a:tc>
                  <a:txBody>
                    <a:bodyPr/>
                    <a:lstStyle/>
                    <a:p>
                      <a:pPr algn="just"/>
                      <a:r>
                        <a:rPr lang="ru-RU" sz="155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Организация отдыха, оздоровления и занятости </a:t>
                      </a:r>
                      <a:r>
                        <a:rPr lang="ru-RU" sz="155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н</a:t>
                      </a:r>
                      <a:r>
                        <a:rPr lang="ru-RU" sz="155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/л детей, состоящих на проф.учете в ПДН ОМВД </a:t>
                      </a:r>
                      <a:r>
                        <a:rPr lang="ru-RU" sz="155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(июнь)</a:t>
                      </a:r>
                      <a:endParaRPr lang="ru-RU" sz="1550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81</a:t>
                      </a:r>
                      <a:r>
                        <a:rPr lang="ru-RU" sz="1600" dirty="0" smtClean="0"/>
                        <a:t> чел.</a:t>
                      </a:r>
                    </a:p>
                    <a:p>
                      <a:pPr algn="ctr"/>
                      <a:r>
                        <a:rPr lang="ru-RU" sz="1300" b="0" dirty="0" smtClean="0"/>
                        <a:t>Охват занятостью</a:t>
                      </a:r>
                    </a:p>
                    <a:p>
                      <a:pPr algn="ctr"/>
                      <a:r>
                        <a:rPr lang="ru-RU" sz="1600" b="1" dirty="0" smtClean="0"/>
                        <a:t>77.8%</a:t>
                      </a:r>
                      <a:endParaRPr lang="ru-RU" sz="1600" b="1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7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Организация отдыха, оздоровления и занятости </a:t>
                      </a:r>
                      <a:r>
                        <a:rPr lang="ru-RU" sz="155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н</a:t>
                      </a:r>
                      <a:r>
                        <a:rPr lang="ru-RU" sz="155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/л детей, состоящих на учете в Банке данных</a:t>
                      </a:r>
                      <a:r>
                        <a:rPr lang="ru-RU" sz="155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СОП</a:t>
                      </a:r>
                      <a:r>
                        <a:rPr lang="ru-RU" sz="155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(июнь)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59 чел.</a:t>
                      </a:r>
                    </a:p>
                    <a:p>
                      <a:pPr algn="ctr"/>
                      <a:r>
                        <a:rPr lang="ru-RU" sz="1600" b="0" baseline="0" dirty="0" smtClean="0"/>
                        <a:t> </a:t>
                      </a:r>
                      <a:r>
                        <a:rPr lang="ru-RU" sz="1300" b="0" baseline="0" dirty="0" smtClean="0"/>
                        <a:t>охват занятостью </a:t>
                      </a:r>
                      <a:r>
                        <a:rPr lang="ru-RU" sz="1500" b="1" baseline="0" dirty="0" smtClean="0"/>
                        <a:t>89.8%</a:t>
                      </a:r>
                      <a:endParaRPr lang="ru-RU" sz="1500" b="1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C:\Users\Елена\Documents\рабочий стол\фото-слайды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57188"/>
            <a:ext cx="8572500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357188" y="428625"/>
            <a:ext cx="83581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50" y="285728"/>
          <a:ext cx="8858312" cy="6429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9324"/>
                <a:gridCol w="2928988"/>
              </a:tblGrid>
              <a:tr h="42565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Показатели  (на 01.07.2019г.)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Кол-во семей/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в них дети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45757">
                <a:tc>
                  <a:txBody>
                    <a:bodyPr/>
                    <a:lstStyle/>
                    <a:p>
                      <a:r>
                        <a:rPr lang="ru-RU" sz="2000" b="1" i="0" dirty="0" smtClean="0">
                          <a:latin typeface="+mn-lt"/>
                          <a:cs typeface="Times New Roman" pitchFamily="18" charset="0"/>
                        </a:rPr>
                        <a:t>1) Семьи</a:t>
                      </a:r>
                      <a:r>
                        <a:rPr lang="ru-RU" sz="2000" b="1" i="0" dirty="0" smtClean="0">
                          <a:latin typeface="+mn-lt"/>
                          <a:cs typeface="Times New Roman" pitchFamily="18" charset="0"/>
                        </a:rPr>
                        <a:t>, находящиеся в Банке данных СОП </a:t>
                      </a:r>
                      <a:r>
                        <a:rPr lang="ru-RU" sz="2100" b="1" i="0" dirty="0" smtClean="0">
                          <a:latin typeface="+mn-lt"/>
                          <a:cs typeface="Times New Roman" pitchFamily="18" charset="0"/>
                        </a:rPr>
                        <a:t>/ </a:t>
                      </a:r>
                      <a:r>
                        <a:rPr lang="ru-RU" sz="1900" b="1" i="0" dirty="0" smtClean="0">
                          <a:latin typeface="+mn-lt"/>
                          <a:cs typeface="Times New Roman" pitchFamily="18" charset="0"/>
                        </a:rPr>
                        <a:t>в них детей кол-во </a:t>
                      </a:r>
                      <a:r>
                        <a:rPr lang="ru-RU" sz="1900" b="1" i="1" dirty="0" smtClean="0">
                          <a:latin typeface="+mn-lt"/>
                          <a:cs typeface="Times New Roman" pitchFamily="18" charset="0"/>
                        </a:rPr>
                        <a:t>всего </a:t>
                      </a:r>
                      <a:endParaRPr lang="ru-RU" sz="19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89/190</a:t>
                      </a:r>
                      <a:endParaRPr lang="ru-RU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0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из них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в</a:t>
                      </a:r>
                      <a:r>
                        <a:rPr lang="ru-RU" sz="2000" baseline="0" dirty="0" smtClean="0">
                          <a:latin typeface="+mn-lt"/>
                          <a:cs typeface="Times New Roman" pitchFamily="18" charset="0"/>
                        </a:rPr>
                        <a:t> городских поселениях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>
                          <a:latin typeface="+mn-lt"/>
                          <a:cs typeface="Times New Roman" pitchFamily="18" charset="0"/>
                        </a:rPr>
                        <a:t>в сельских поселениях</a:t>
                      </a:r>
                      <a:endParaRPr lang="ru-RU" sz="200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b="1" dirty="0" smtClean="0">
                        <a:effectLst/>
                      </a:endParaRPr>
                    </a:p>
                    <a:p>
                      <a:pPr algn="ctr"/>
                      <a:r>
                        <a:rPr lang="ru-RU" sz="2000" b="1" dirty="0" smtClean="0">
                          <a:effectLst/>
                        </a:rPr>
                        <a:t>76</a:t>
                      </a:r>
                      <a:r>
                        <a:rPr lang="ru-RU" sz="1700" b="1" dirty="0" smtClean="0">
                          <a:effectLst/>
                        </a:rPr>
                        <a:t> семей </a:t>
                      </a:r>
                      <a:r>
                        <a:rPr lang="ru-RU" sz="1700" b="0" dirty="0" smtClean="0">
                          <a:effectLst/>
                        </a:rPr>
                        <a:t>или  85.4%</a:t>
                      </a:r>
                    </a:p>
                    <a:p>
                      <a:pPr algn="ctr"/>
                      <a:r>
                        <a:rPr lang="ru-RU" sz="2000" b="1" dirty="0" smtClean="0">
                          <a:effectLst/>
                        </a:rPr>
                        <a:t>13</a:t>
                      </a:r>
                      <a:r>
                        <a:rPr lang="ru-RU" sz="1700" b="1" dirty="0" smtClean="0">
                          <a:effectLst/>
                        </a:rPr>
                        <a:t> семей </a:t>
                      </a:r>
                      <a:r>
                        <a:rPr lang="ru-RU" sz="1700" b="0" dirty="0" smtClean="0">
                          <a:effectLst/>
                        </a:rPr>
                        <a:t>или 14.6% </a:t>
                      </a:r>
                      <a:endParaRPr lang="ru-RU" sz="1700" b="0" dirty="0">
                        <a:effectLst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4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МО «Железногорск- </a:t>
                      </a:r>
                      <a:r>
                        <a:rPr lang="ru-RU" sz="20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Илимское</a:t>
                      </a:r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ГП»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 /71 </a:t>
                      </a:r>
                      <a:r>
                        <a:rPr lang="ru-RU" sz="1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или 42.7%</a:t>
                      </a:r>
                      <a:endParaRPr lang="ru-RU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042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МО</a:t>
                      </a:r>
                      <a:r>
                        <a:rPr lang="ru-RU" sz="20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« </a:t>
                      </a:r>
                      <a:r>
                        <a:rPr lang="ru-RU" sz="2000" b="1" i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Новоигирминское</a:t>
                      </a:r>
                      <a:r>
                        <a:rPr lang="ru-RU" sz="20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ГП»</a:t>
                      </a:r>
                      <a:endParaRPr lang="ru-RU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18/36 </a:t>
                      </a:r>
                      <a:r>
                        <a:rPr lang="ru-RU" sz="1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или 20.2%</a:t>
                      </a:r>
                      <a:endParaRPr lang="ru-RU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МО «</a:t>
                      </a:r>
                      <a:r>
                        <a:rPr lang="ru-RU" sz="20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Хребтовское</a:t>
                      </a:r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ГП»</a:t>
                      </a:r>
                      <a:endParaRPr lang="ru-RU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6/12 </a:t>
                      </a:r>
                      <a:r>
                        <a:rPr lang="ru-RU" sz="17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или 6.7%</a:t>
                      </a:r>
                      <a:endParaRPr lang="ru-RU" sz="17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МО</a:t>
                      </a:r>
                      <a:r>
                        <a:rPr lang="ru-RU" sz="20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«</a:t>
                      </a:r>
                      <a:r>
                        <a:rPr lang="ru-RU" sz="2000" b="1" i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Рудногорское</a:t>
                      </a:r>
                      <a:r>
                        <a:rPr lang="ru-RU" sz="20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ГП»</a:t>
                      </a:r>
                      <a:endParaRPr lang="ru-RU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4/12 </a:t>
                      </a:r>
                      <a:r>
                        <a:rPr lang="ru-RU" sz="1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или 4.5%</a:t>
                      </a:r>
                      <a:endParaRPr lang="ru-RU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МО «</a:t>
                      </a:r>
                      <a:r>
                        <a:rPr lang="ru-RU" sz="20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Шестаковское</a:t>
                      </a:r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ГП»</a:t>
                      </a:r>
                      <a:endParaRPr lang="ru-RU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4/11 </a:t>
                      </a:r>
                      <a:r>
                        <a:rPr lang="ru-RU" sz="1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или 4.5%</a:t>
                      </a:r>
                      <a:endParaRPr lang="ru-RU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МО «</a:t>
                      </a:r>
                      <a:r>
                        <a:rPr lang="ru-RU" sz="20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Видимское</a:t>
                      </a:r>
                      <a:r>
                        <a:rPr lang="ru-RU" sz="20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ГП»</a:t>
                      </a:r>
                      <a:endParaRPr lang="ru-RU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3/8 </a:t>
                      </a:r>
                      <a:r>
                        <a:rPr lang="ru-RU" sz="1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или  3.4%</a:t>
                      </a:r>
                      <a:endParaRPr lang="ru-RU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МО «</a:t>
                      </a:r>
                      <a:r>
                        <a:rPr lang="ru-RU" sz="20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Янгелевское</a:t>
                      </a:r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ГП»</a:t>
                      </a:r>
                      <a:endParaRPr lang="ru-RU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3/7 </a:t>
                      </a:r>
                      <a:r>
                        <a:rPr lang="ru-RU" sz="1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или 3.4%</a:t>
                      </a:r>
                      <a:endParaRPr lang="ru-RU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МО «Радищевское ГП»</a:t>
                      </a:r>
                      <a:endParaRPr lang="ru-RU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/ 4 </a:t>
                      </a:r>
                      <a:r>
                        <a:rPr lang="ru-RU" sz="1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или 1.1%</a:t>
                      </a:r>
                      <a:endParaRPr lang="ru-RU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50" y="214313"/>
          <a:ext cx="8858312" cy="6215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2200"/>
                <a:gridCol w="2786112"/>
              </a:tblGrid>
              <a:tr h="71154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Показатели  (на 01.07.2019г.)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rgbClr val="002060"/>
                          </a:solidFill>
                        </a:rPr>
                        <a:t>Кол-во семей/ </a:t>
                      </a:r>
                    </a:p>
                    <a:p>
                      <a:pPr algn="ctr"/>
                      <a:r>
                        <a:rPr lang="ru-RU" sz="1700" dirty="0" smtClean="0">
                          <a:solidFill>
                            <a:srgbClr val="002060"/>
                          </a:solidFill>
                        </a:rPr>
                        <a:t>в них дети</a:t>
                      </a:r>
                      <a:endParaRPr lang="ru-RU" sz="1700" dirty="0">
                        <a:solidFill>
                          <a:srgbClr val="002060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810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из них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 сельских поселениях всего</a:t>
                      </a:r>
                      <a:endParaRPr lang="ru-RU" sz="24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/>
                        </a:rPr>
                        <a:t>13 семей </a:t>
                      </a:r>
                    </a:p>
                    <a:p>
                      <a:pPr algn="ctr"/>
                      <a:r>
                        <a:rPr lang="ru-RU" sz="1800" dirty="0" smtClean="0">
                          <a:effectLst/>
                        </a:rPr>
                        <a:t> или 14.06%</a:t>
                      </a:r>
                      <a:endParaRPr lang="ru-RU" sz="1800" dirty="0">
                        <a:effectLst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281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МО «</a:t>
                      </a:r>
                      <a:r>
                        <a:rPr lang="ru-RU" sz="20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Коршуновское</a:t>
                      </a:r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 СП»</a:t>
                      </a:r>
                      <a:endParaRPr lang="ru-RU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3/7 </a:t>
                      </a:r>
                      <a:r>
                        <a:rPr lang="ru-RU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или 3.4%</a:t>
                      </a:r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363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МО «</a:t>
                      </a:r>
                      <a:r>
                        <a:rPr lang="ru-RU" sz="20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Семигорское</a:t>
                      </a:r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СП»</a:t>
                      </a:r>
                      <a:endParaRPr lang="ru-RU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3/6 </a:t>
                      </a:r>
                      <a:r>
                        <a:rPr lang="ru-RU" sz="23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9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или 3.4%</a:t>
                      </a:r>
                      <a:endParaRPr lang="ru-RU" sz="19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363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МО «</a:t>
                      </a:r>
                      <a:r>
                        <a:rPr lang="ru-RU" sz="20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Березняковское</a:t>
                      </a:r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СП»</a:t>
                      </a:r>
                      <a:endParaRPr lang="ru-RU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2/6 </a:t>
                      </a:r>
                      <a:r>
                        <a:rPr lang="ru-RU" sz="23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9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или 2.2%</a:t>
                      </a:r>
                      <a:endParaRPr lang="ru-RU" sz="19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МО «</a:t>
                      </a:r>
                      <a:r>
                        <a:rPr lang="ru-RU" sz="20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Соцгородское</a:t>
                      </a:r>
                      <a:r>
                        <a:rPr lang="ru-RU" sz="20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 СП»</a:t>
                      </a:r>
                      <a:endParaRPr lang="ru-RU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2/6 </a:t>
                      </a:r>
                      <a:r>
                        <a:rPr lang="ru-RU" sz="19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или 2.2%</a:t>
                      </a:r>
                      <a:endParaRPr lang="ru-RU" sz="19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МО</a:t>
                      </a:r>
                      <a:r>
                        <a:rPr lang="ru-RU" sz="20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«</a:t>
                      </a:r>
                      <a:r>
                        <a:rPr lang="ru-RU" sz="2000" b="1" i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Новоилимское</a:t>
                      </a:r>
                      <a:r>
                        <a:rPr lang="ru-RU" sz="20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 СП»</a:t>
                      </a:r>
                      <a:endParaRPr lang="ru-RU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1/6 </a:t>
                      </a:r>
                      <a:r>
                        <a:rPr lang="ru-RU" sz="19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или 1.1%</a:t>
                      </a:r>
                      <a:endParaRPr lang="ru-RU" sz="19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129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МО</a:t>
                      </a:r>
                      <a:r>
                        <a:rPr lang="ru-RU" sz="20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«Брусничное СП»</a:t>
                      </a:r>
                      <a:endParaRPr lang="ru-RU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/ 2 </a:t>
                      </a:r>
                      <a:r>
                        <a:rPr lang="ru-RU" sz="19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или 1.1%</a:t>
                      </a:r>
                      <a:endParaRPr lang="ru-RU" sz="19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125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МО</a:t>
                      </a:r>
                      <a:r>
                        <a:rPr lang="ru-RU" sz="20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«Заморское СП»</a:t>
                      </a:r>
                      <a:endParaRPr lang="ru-RU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/1 </a:t>
                      </a:r>
                      <a:r>
                        <a:rPr lang="ru-RU" sz="19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или 1.1%</a:t>
                      </a:r>
                      <a:endParaRPr lang="ru-RU" sz="19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691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МО</a:t>
                      </a:r>
                      <a:r>
                        <a:rPr lang="ru-RU" sz="20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«</a:t>
                      </a:r>
                      <a:r>
                        <a:rPr lang="ru-RU" sz="20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Речушинское</a:t>
                      </a:r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СП»</a:t>
                      </a:r>
                      <a:endParaRPr lang="ru-RU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0/0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671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МО «</a:t>
                      </a:r>
                      <a:r>
                        <a:rPr lang="ru-RU" sz="20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Дальнинское</a:t>
                      </a:r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СП»</a:t>
                      </a:r>
                      <a:endParaRPr lang="ru-RU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0/0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313" y="260350"/>
          <a:ext cx="8644030" cy="629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389"/>
                <a:gridCol w="2214641"/>
              </a:tblGrid>
              <a:tr h="45400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Показатели 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(на 01.07.2019г.)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Кол-во семей/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в них дети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321673">
                <a:tc>
                  <a:txBody>
                    <a:bodyPr/>
                    <a:lstStyle/>
                    <a:p>
                      <a:pPr algn="just"/>
                      <a:r>
                        <a:rPr lang="ru-RU" sz="2100" b="1" i="0" dirty="0" smtClean="0">
                          <a:latin typeface="+mn-lt"/>
                          <a:cs typeface="Times New Roman" pitchFamily="18" charset="0"/>
                        </a:rPr>
                        <a:t>2) </a:t>
                      </a:r>
                      <a:r>
                        <a:rPr lang="ru-RU" sz="2000" b="1" i="0" dirty="0" smtClean="0">
                          <a:latin typeface="+mn-lt"/>
                          <a:cs typeface="Times New Roman" pitchFamily="18" charset="0"/>
                        </a:rPr>
                        <a:t>Неблагополучные </a:t>
                      </a:r>
                      <a:r>
                        <a:rPr lang="ru-RU" sz="2000" b="1" i="0" dirty="0" smtClean="0">
                          <a:latin typeface="+mn-lt"/>
                          <a:cs typeface="Times New Roman" pitchFamily="18" charset="0"/>
                        </a:rPr>
                        <a:t>семьи, не</a:t>
                      </a:r>
                      <a:r>
                        <a:rPr lang="ru-RU" sz="2000" b="1" i="0" baseline="0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0" dirty="0" smtClean="0">
                          <a:latin typeface="+mn-lt"/>
                          <a:cs typeface="Times New Roman" pitchFamily="18" charset="0"/>
                        </a:rPr>
                        <a:t>состоящие в Банке данных/ в них детей</a:t>
                      </a:r>
                      <a:r>
                        <a:rPr lang="ru-RU" sz="2100" b="1" i="0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2100" b="0" i="0" dirty="0" smtClean="0">
                          <a:latin typeface="+mn-lt"/>
                          <a:cs typeface="Times New Roman" pitchFamily="18" charset="0"/>
                        </a:rPr>
                        <a:t>кол-во</a:t>
                      </a:r>
                      <a:r>
                        <a:rPr lang="ru-RU" sz="2100" b="0" i="0" baseline="0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900" b="0" i="0" baseline="0" dirty="0" smtClean="0">
                          <a:latin typeface="+mn-lt"/>
                          <a:cs typeface="Times New Roman" pitchFamily="18" charset="0"/>
                        </a:rPr>
                        <a:t>(</a:t>
                      </a:r>
                      <a:r>
                        <a:rPr lang="ru-RU" sz="1700" b="0" i="0" baseline="0" dirty="0" smtClean="0">
                          <a:latin typeface="+mn-lt"/>
                          <a:cs typeface="Times New Roman" pitchFamily="18" charset="0"/>
                        </a:rPr>
                        <a:t>находящиеся </a:t>
                      </a:r>
                      <a:r>
                        <a:rPr lang="ru-RU" sz="1700" b="0" i="0" baseline="0" dirty="0" smtClean="0">
                          <a:latin typeface="+mn-lt"/>
                          <a:cs typeface="Times New Roman" pitchFamily="18" charset="0"/>
                        </a:rPr>
                        <a:t>на сопровождении  в ОГКУ СО «Центр социальной помощи семье и детям»</a:t>
                      </a:r>
                      <a:r>
                        <a:rPr lang="ru-RU" sz="1700" b="1" i="0" baseline="0" dirty="0" smtClean="0">
                          <a:latin typeface="+mn-lt"/>
                          <a:cs typeface="Times New Roman" pitchFamily="18" charset="0"/>
                        </a:rPr>
                        <a:t>, </a:t>
                      </a:r>
                      <a:r>
                        <a:rPr lang="ru-RU" sz="2100" b="1" i="0" baseline="0" dirty="0" smtClean="0">
                          <a:latin typeface="+mn-lt"/>
                          <a:cs typeface="Times New Roman" pitchFamily="18" charset="0"/>
                        </a:rPr>
                        <a:t>всего:</a:t>
                      </a:r>
                      <a:endParaRPr lang="ru-RU" sz="21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67/164</a:t>
                      </a:r>
                      <a:endParaRPr lang="ru-RU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4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dirty="0" smtClean="0">
                          <a:latin typeface="+mn-lt"/>
                          <a:cs typeface="Times New Roman" pitchFamily="18" charset="0"/>
                        </a:rPr>
                        <a:t>из них 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latin typeface="+mn-lt"/>
                          <a:cs typeface="Times New Roman" pitchFamily="18" charset="0"/>
                        </a:rPr>
                        <a:t>  городских</a:t>
                      </a:r>
                      <a:r>
                        <a:rPr lang="ru-RU" sz="1900" b="1" baseline="0" dirty="0" smtClean="0">
                          <a:latin typeface="+mn-lt"/>
                          <a:cs typeface="Times New Roman" pitchFamily="18" charset="0"/>
                        </a:rPr>
                        <a:t> поселениях </a:t>
                      </a:r>
                      <a:endParaRPr lang="ru-RU" sz="1900" b="1" dirty="0" smtClean="0"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latin typeface="+mn-lt"/>
                          <a:cs typeface="Times New Roman" pitchFamily="18" charset="0"/>
                        </a:rPr>
                        <a:t> сельских поселений всего</a:t>
                      </a:r>
                      <a:endParaRPr lang="ru-RU" sz="1900" b="1" i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endParaRPr lang="ru-RU" sz="2000" b="1" smtClean="0">
                        <a:effectLst/>
                      </a:endParaRPr>
                    </a:p>
                    <a:p>
                      <a:pPr marL="342900" indent="-342900" algn="ctr">
                        <a:buNone/>
                      </a:pPr>
                      <a:r>
                        <a:rPr lang="ru-RU" sz="2000" b="1" smtClean="0">
                          <a:effectLst/>
                        </a:rPr>
                        <a:t>43</a:t>
                      </a:r>
                      <a:r>
                        <a:rPr lang="ru-RU" sz="2000" b="1" baseline="0" smtClean="0">
                          <a:effectLst/>
                        </a:rPr>
                        <a:t> </a:t>
                      </a:r>
                      <a:r>
                        <a:rPr lang="ru-RU" sz="1800" smtClean="0">
                          <a:effectLst/>
                        </a:rPr>
                        <a:t>и</a:t>
                      </a:r>
                      <a:r>
                        <a:rPr lang="ru-RU" sz="1700" smtClean="0">
                          <a:effectLst/>
                        </a:rPr>
                        <a:t>ли </a:t>
                      </a:r>
                      <a:r>
                        <a:rPr lang="ru-RU" sz="1700" dirty="0" smtClean="0">
                          <a:effectLst/>
                        </a:rPr>
                        <a:t>64.2%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ru-RU" sz="1900" b="1" dirty="0" smtClean="0">
                          <a:effectLst/>
                        </a:rPr>
                        <a:t>24</a:t>
                      </a:r>
                      <a:r>
                        <a:rPr lang="ru-RU" sz="1700" dirty="0" smtClean="0">
                          <a:effectLst/>
                        </a:rPr>
                        <a:t> или 35.8%</a:t>
                      </a:r>
                      <a:endParaRPr lang="ru-RU" sz="1700" dirty="0">
                        <a:effectLst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770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МО</a:t>
                      </a:r>
                      <a:r>
                        <a:rPr lang="ru-RU" sz="20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«</a:t>
                      </a:r>
                      <a:r>
                        <a:rPr lang="ru-RU" sz="2000" b="1" i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Рудногорское</a:t>
                      </a:r>
                      <a:r>
                        <a:rPr lang="ru-RU" sz="20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ГП»</a:t>
                      </a:r>
                      <a:endParaRPr lang="ru-RU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10 /23</a:t>
                      </a:r>
                      <a:endParaRPr lang="ru-RU" sz="2200" b="1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7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МО «Железногорск- </a:t>
                      </a:r>
                      <a:r>
                        <a:rPr lang="ru-RU" sz="20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Илимское</a:t>
                      </a:r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ГП»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9/18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116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МО</a:t>
                      </a:r>
                      <a:r>
                        <a:rPr lang="ru-RU" sz="20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« </a:t>
                      </a:r>
                      <a:r>
                        <a:rPr lang="ru-RU" sz="2000" b="1" i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Новоигирминское</a:t>
                      </a:r>
                      <a:r>
                        <a:rPr lang="ru-RU" sz="20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ГП»</a:t>
                      </a:r>
                      <a:endParaRPr lang="ru-RU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7/22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024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МО «</a:t>
                      </a:r>
                      <a:r>
                        <a:rPr lang="ru-RU" sz="20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Видимское</a:t>
                      </a:r>
                      <a:r>
                        <a:rPr lang="ru-RU" sz="20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ГП»</a:t>
                      </a:r>
                      <a:endParaRPr lang="ru-RU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5/11</a:t>
                      </a:r>
                      <a:endParaRPr lang="ru-RU" sz="2200" b="1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024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МО «Радищевское ГП»</a:t>
                      </a:r>
                      <a:endParaRPr lang="ru-RU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4/12</a:t>
                      </a:r>
                      <a:endParaRPr lang="ru-RU" sz="2200" b="1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024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МО «</a:t>
                      </a:r>
                      <a:r>
                        <a:rPr lang="ru-RU" sz="20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Шестаковское</a:t>
                      </a:r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ГП»</a:t>
                      </a:r>
                      <a:endParaRPr lang="ru-RU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4/10</a:t>
                      </a:r>
                      <a:endParaRPr lang="ru-RU" sz="2200" b="1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024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МО «</a:t>
                      </a:r>
                      <a:r>
                        <a:rPr lang="ru-RU" sz="20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Янгелевское</a:t>
                      </a:r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ГП»</a:t>
                      </a:r>
                      <a:endParaRPr lang="ru-RU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3/9</a:t>
                      </a:r>
                      <a:endParaRPr lang="ru-RU" sz="2200" b="1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024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МО «</a:t>
                      </a:r>
                      <a:r>
                        <a:rPr lang="ru-RU" sz="20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Хребтовское</a:t>
                      </a:r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ГП»</a:t>
                      </a:r>
                      <a:endParaRPr lang="ru-RU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1/2</a:t>
                      </a:r>
                      <a:endParaRPr lang="ru-RU" sz="2200" b="1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313" y="260350"/>
          <a:ext cx="8644030" cy="6375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389"/>
                <a:gridCol w="2214641"/>
              </a:tblGrid>
              <a:tr h="69331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Показатели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 (на 01.07.2019г.)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Кол-во семей/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в них дети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904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dirty="0" smtClean="0">
                          <a:latin typeface="+mn-lt"/>
                          <a:cs typeface="Times New Roman" pitchFamily="18" charset="0"/>
                        </a:rPr>
                        <a:t>из них 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latin typeface="+mn-lt"/>
                          <a:cs typeface="Times New Roman" pitchFamily="18" charset="0"/>
                        </a:rPr>
                        <a:t>  </a:t>
                      </a:r>
                      <a:r>
                        <a:rPr lang="ru-RU" sz="1900" b="1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900" b="1" dirty="0" smtClean="0">
                          <a:latin typeface="+mn-lt"/>
                          <a:cs typeface="Times New Roman" pitchFamily="18" charset="0"/>
                        </a:rPr>
                        <a:t>сельских поселений всего</a:t>
                      </a:r>
                      <a:endParaRPr lang="ru-RU" sz="1900" b="1" i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endParaRPr lang="ru-RU" sz="2000" b="1" dirty="0" smtClean="0">
                        <a:effectLst/>
                      </a:endParaRPr>
                    </a:p>
                    <a:p>
                      <a:pPr marL="342900" indent="-342900" algn="ctr">
                        <a:buNone/>
                      </a:pPr>
                      <a:r>
                        <a:rPr lang="ru-RU" sz="2200" b="1" dirty="0" smtClean="0">
                          <a:effectLst/>
                        </a:rPr>
                        <a:t>24</a:t>
                      </a:r>
                      <a:endParaRPr lang="ru-RU" sz="2200" dirty="0">
                        <a:effectLst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468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МО</a:t>
                      </a:r>
                      <a:r>
                        <a:rPr lang="ru-RU" sz="20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«</a:t>
                      </a:r>
                      <a:r>
                        <a:rPr lang="ru-RU" sz="20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Речушинское</a:t>
                      </a:r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СП»</a:t>
                      </a:r>
                      <a:endParaRPr lang="ru-RU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6/13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468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МО </a:t>
                      </a:r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«Заморское СП»</a:t>
                      </a:r>
                      <a:endParaRPr lang="ru-RU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4/11</a:t>
                      </a:r>
                      <a:endParaRPr lang="ru-RU" sz="2200" b="1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468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МО «</a:t>
                      </a:r>
                      <a:r>
                        <a:rPr lang="ru-RU" sz="20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Березняковсое</a:t>
                      </a:r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СП»</a:t>
                      </a:r>
                      <a:endParaRPr lang="ru-RU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4/11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468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МО «</a:t>
                      </a:r>
                      <a:r>
                        <a:rPr lang="ru-RU" sz="20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Соцгородское</a:t>
                      </a:r>
                      <a:r>
                        <a:rPr lang="ru-RU" sz="20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 СП»</a:t>
                      </a:r>
                      <a:endParaRPr lang="ru-RU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4/8</a:t>
                      </a:r>
                      <a:endParaRPr lang="ru-RU" sz="2200" b="1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468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МО «</a:t>
                      </a:r>
                      <a:r>
                        <a:rPr lang="ru-RU" sz="20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Семигорское</a:t>
                      </a:r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СП»</a:t>
                      </a:r>
                      <a:endParaRPr lang="ru-RU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3/8</a:t>
                      </a:r>
                      <a:endParaRPr lang="ru-RU" sz="2200" b="1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468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МО</a:t>
                      </a:r>
                      <a:r>
                        <a:rPr lang="ru-RU" sz="20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«</a:t>
                      </a:r>
                      <a:r>
                        <a:rPr lang="ru-RU" sz="2000" b="1" i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Новолилимское</a:t>
                      </a:r>
                      <a:r>
                        <a:rPr lang="ru-RU" sz="20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 СП»</a:t>
                      </a:r>
                      <a:endParaRPr lang="ru-RU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3/6</a:t>
                      </a:r>
                      <a:endParaRPr lang="ru-RU" sz="2200" b="1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712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МО»Брусничное СП»</a:t>
                      </a:r>
                      <a:endParaRPr lang="ru-RU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0/0</a:t>
                      </a:r>
                      <a:endParaRPr lang="ru-RU" sz="2200" b="1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712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МО «</a:t>
                      </a:r>
                      <a:r>
                        <a:rPr lang="ru-RU" sz="20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Коршуновское</a:t>
                      </a:r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 СП»</a:t>
                      </a:r>
                      <a:endParaRPr lang="ru-RU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0/0</a:t>
                      </a:r>
                      <a:endParaRPr lang="ru-RU" sz="2200" b="1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4" y="714356"/>
          <a:ext cx="8858312" cy="604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652"/>
                <a:gridCol w="1500198"/>
                <a:gridCol w="1714512"/>
                <a:gridCol w="1785950"/>
              </a:tblGrid>
              <a:tr h="131444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 01.07.19г.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всего</a:t>
                      </a:r>
                      <a:endParaRPr lang="ru-RU" sz="2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ИЗ НИХ</a:t>
                      </a:r>
                      <a:endParaRPr lang="ru-RU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 anchor="ctr"/>
                </a:tc>
              </a:tr>
              <a:tr h="440060"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Городские</a:t>
                      </a:r>
                      <a:r>
                        <a:rPr lang="ru-RU" sz="1500" b="1" baseline="0" dirty="0" smtClean="0"/>
                        <a:t> поселения</a:t>
                      </a:r>
                      <a:endParaRPr lang="ru-RU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Сельские поселения</a:t>
                      </a:r>
                      <a:endParaRPr lang="ru-RU" sz="1500" b="1" dirty="0"/>
                    </a:p>
                  </a:txBody>
                  <a:tcPr anchor="ctr"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+mn-lt"/>
                          <a:cs typeface="Times New Roman" pitchFamily="18" charset="0"/>
                        </a:rPr>
                        <a:t>Общее </a:t>
                      </a:r>
                    </a:p>
                    <a:p>
                      <a:r>
                        <a:rPr lang="ru-RU" sz="1800" b="1" dirty="0" smtClean="0">
                          <a:latin typeface="+mn-lt"/>
                          <a:cs typeface="Times New Roman" pitchFamily="18" charset="0"/>
                        </a:rPr>
                        <a:t>кол-во учащихся</a:t>
                      </a:r>
                      <a:endParaRPr lang="ru-RU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latin typeface="+mn-lt"/>
                          <a:cs typeface="Times New Roman" pitchFamily="18" charset="0"/>
                        </a:rPr>
                        <a:t>6283</a:t>
                      </a:r>
                      <a:endParaRPr lang="ru-RU" sz="23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>
                          <a:latin typeface="+mn-lt"/>
                          <a:cs typeface="Times New Roman" pitchFamily="18" charset="0"/>
                        </a:rPr>
                        <a:t>5589 </a:t>
                      </a:r>
                    </a:p>
                    <a:p>
                      <a:pPr algn="ctr"/>
                      <a:r>
                        <a:rPr lang="ru-RU" sz="1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или 89.0%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>
                          <a:latin typeface="+mn-lt"/>
                          <a:cs typeface="Times New Roman" pitchFamily="18" charset="0"/>
                        </a:rPr>
                        <a:t>694</a:t>
                      </a:r>
                    </a:p>
                    <a:p>
                      <a:pPr algn="ctr"/>
                      <a:r>
                        <a:rPr lang="ru-RU" sz="1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или</a:t>
                      </a:r>
                      <a:r>
                        <a:rPr lang="ru-RU" sz="19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11%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6760"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 smtClean="0">
                          <a:latin typeface="+mn-lt"/>
                          <a:cs typeface="Times New Roman" pitchFamily="18" charset="0"/>
                        </a:rPr>
                        <a:t>из них </a:t>
                      </a:r>
                      <a:r>
                        <a:rPr lang="ru-RU" sz="1800" b="1" dirty="0" smtClean="0">
                          <a:latin typeface="+mn-lt"/>
                          <a:cs typeface="Times New Roman" pitchFamily="18" charset="0"/>
                        </a:rPr>
                        <a:t>учащиеся</a:t>
                      </a:r>
                      <a:r>
                        <a:rPr lang="ru-RU" sz="1800" b="1" dirty="0" smtClean="0">
                          <a:latin typeface="+mn-lt"/>
                          <a:cs typeface="Times New Roman" pitchFamily="18" charset="0"/>
                        </a:rPr>
                        <a:t>, занятые в кружках и секциях</a:t>
                      </a:r>
                      <a:endParaRPr lang="ru-RU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>
                          <a:latin typeface="+mn-lt"/>
                          <a:cs typeface="Times New Roman" pitchFamily="18" charset="0"/>
                        </a:rPr>
                        <a:t>5093</a:t>
                      </a:r>
                    </a:p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или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81%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latin typeface="+mn-lt"/>
                          <a:cs typeface="Times New Roman" pitchFamily="18" charset="0"/>
                        </a:rPr>
                        <a:t>4 567 </a:t>
                      </a:r>
                    </a:p>
                    <a:p>
                      <a:pPr algn="ctr"/>
                      <a:r>
                        <a:rPr lang="ru-RU" sz="1700" b="0" dirty="0" smtClean="0">
                          <a:latin typeface="+mn-lt"/>
                          <a:cs typeface="Times New Roman" pitchFamily="18" charset="0"/>
                        </a:rPr>
                        <a:t>или 81.7%</a:t>
                      </a:r>
                      <a:endParaRPr lang="ru-RU" sz="17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latin typeface="+mn-lt"/>
                          <a:cs typeface="Times New Roman" pitchFamily="18" charset="0"/>
                        </a:rPr>
                        <a:t>526</a:t>
                      </a:r>
                    </a:p>
                    <a:p>
                      <a:pPr algn="ctr"/>
                      <a:r>
                        <a:rPr lang="ru-RU" sz="1700" b="0" dirty="0" smtClean="0">
                          <a:latin typeface="+mn-lt"/>
                          <a:cs typeface="Times New Roman" pitchFamily="18" charset="0"/>
                        </a:rPr>
                        <a:t>или 75.8%</a:t>
                      </a:r>
                      <a:endParaRPr lang="ru-RU" sz="17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3422"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 smtClean="0">
                          <a:latin typeface="+mn-lt"/>
                          <a:cs typeface="Times New Roman" pitchFamily="18" charset="0"/>
                        </a:rPr>
                        <a:t>Уч-ся, состоящие на учете в ОДН/ занятые</a:t>
                      </a:r>
                      <a:endParaRPr lang="ru-RU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  <a:cs typeface="Times New Roman" pitchFamily="18" charset="0"/>
                        </a:rPr>
                        <a:t>57 </a:t>
                      </a:r>
                      <a:r>
                        <a:rPr lang="ru-RU" sz="1800" b="1" dirty="0" smtClean="0">
                          <a:latin typeface="+mn-lt"/>
                          <a:cs typeface="Times New Roman" pitchFamily="18" charset="0"/>
                        </a:rPr>
                        <a:t>/36</a:t>
                      </a:r>
                    </a:p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или 63.2%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  <a:cs typeface="Times New Roman" pitchFamily="18" charset="0"/>
                        </a:rPr>
                        <a:t>50 /31</a:t>
                      </a:r>
                    </a:p>
                    <a:p>
                      <a:pPr algn="ctr"/>
                      <a:r>
                        <a:rPr lang="ru-RU" sz="1700" b="0" dirty="0" smtClean="0">
                          <a:latin typeface="+mn-lt"/>
                          <a:cs typeface="Times New Roman" pitchFamily="18" charset="0"/>
                        </a:rPr>
                        <a:t>или  62%</a:t>
                      </a:r>
                      <a:endParaRPr lang="ru-RU" sz="17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  <a:cs typeface="Times New Roman" pitchFamily="18" charset="0"/>
                        </a:rPr>
                        <a:t>7 / 5</a:t>
                      </a:r>
                    </a:p>
                    <a:p>
                      <a:pPr algn="ctr"/>
                      <a:r>
                        <a:rPr lang="ru-RU" sz="1700" b="0" dirty="0" smtClean="0">
                          <a:latin typeface="+mn-lt"/>
                          <a:cs typeface="Times New Roman" pitchFamily="18" charset="0"/>
                        </a:rPr>
                        <a:t>или 71.4%</a:t>
                      </a:r>
                      <a:endParaRPr lang="ru-RU" sz="17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346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Уч-ся, </a:t>
                      </a:r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состоящие  </a:t>
                      </a:r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на учете на </a:t>
                      </a:r>
                      <a:r>
                        <a:rPr lang="ru-RU" sz="1600" b="1" dirty="0" err="1" smtClean="0">
                          <a:latin typeface="+mn-lt"/>
                          <a:cs typeface="Times New Roman" pitchFamily="18" charset="0"/>
                        </a:rPr>
                        <a:t>внутришкольном</a:t>
                      </a:r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 учете/занятые</a:t>
                      </a:r>
                      <a:endParaRPr lang="ru-RU" sz="1600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  <a:cs typeface="Times New Roman" pitchFamily="18" charset="0"/>
                        </a:rPr>
                        <a:t>126/92</a:t>
                      </a:r>
                    </a:p>
                    <a:p>
                      <a:pPr algn="ctr"/>
                      <a:r>
                        <a:rPr lang="ru-RU" sz="1800" b="0" dirty="0" smtClean="0">
                          <a:latin typeface="+mn-lt"/>
                          <a:cs typeface="Times New Roman" pitchFamily="18" charset="0"/>
                        </a:rPr>
                        <a:t>или 73%</a:t>
                      </a:r>
                      <a:endParaRPr lang="ru-RU" sz="18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  <a:cs typeface="Times New Roman" pitchFamily="18" charset="0"/>
                        </a:rPr>
                        <a:t>105/ 75</a:t>
                      </a:r>
                    </a:p>
                    <a:p>
                      <a:pPr algn="ctr"/>
                      <a:r>
                        <a:rPr lang="ru-RU" sz="1800" b="0" dirty="0" smtClean="0">
                          <a:latin typeface="+mn-lt"/>
                          <a:cs typeface="Times New Roman" pitchFamily="18" charset="0"/>
                        </a:rPr>
                        <a:t>или  71.4%</a:t>
                      </a:r>
                      <a:endParaRPr lang="ru-RU" sz="18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  <a:cs typeface="Times New Roman" pitchFamily="18" charset="0"/>
                        </a:rPr>
                        <a:t>21/ 17</a:t>
                      </a:r>
                    </a:p>
                    <a:p>
                      <a:pPr algn="ctr"/>
                      <a:r>
                        <a:rPr lang="ru-RU" sz="1800" b="0" dirty="0" smtClean="0">
                          <a:latin typeface="+mn-lt"/>
                          <a:cs typeface="Times New Roman" pitchFamily="18" charset="0"/>
                        </a:rPr>
                        <a:t>или  81%</a:t>
                      </a:r>
                      <a:endParaRPr lang="ru-RU" sz="18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6706">
                <a:tc>
                  <a:txBody>
                    <a:bodyPr/>
                    <a:lstStyle/>
                    <a:p>
                      <a:r>
                        <a:rPr lang="ru-RU" sz="1700" b="1" i="1" dirty="0" smtClean="0">
                          <a:latin typeface="+mn-lt"/>
                          <a:cs typeface="Times New Roman" pitchFamily="18" charset="0"/>
                        </a:rPr>
                        <a:t>ОБЩЕЕ КОЛ-ВО СЕМЕЙ</a:t>
                      </a:r>
                      <a:endParaRPr lang="ru-RU" sz="1700" b="1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n-lt"/>
                          <a:cs typeface="Times New Roman" pitchFamily="18" charset="0"/>
                        </a:rPr>
                        <a:t>5 266</a:t>
                      </a:r>
                      <a:endParaRPr lang="ru-RU" sz="20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latin typeface="+mn-lt"/>
                          <a:cs typeface="Times New Roman" pitchFamily="18" charset="0"/>
                        </a:rPr>
                        <a:t>4 767</a:t>
                      </a:r>
                      <a:endParaRPr lang="ru-RU" sz="19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latin typeface="+mn-lt"/>
                          <a:cs typeface="Times New Roman" pitchFamily="18" charset="0"/>
                        </a:rPr>
                        <a:t>499</a:t>
                      </a:r>
                      <a:endParaRPr lang="ru-RU" sz="19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0054"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latin typeface="+mn-lt"/>
                          <a:cs typeface="Times New Roman" pitchFamily="18" charset="0"/>
                        </a:rPr>
                        <a:t>из них неполные </a:t>
                      </a:r>
                      <a:endParaRPr lang="ru-RU" sz="1800" b="1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latin typeface="+mn-lt"/>
                          <a:cs typeface="Times New Roman" pitchFamily="18" charset="0"/>
                        </a:rPr>
                        <a:t>1573</a:t>
                      </a:r>
                      <a:r>
                        <a:rPr lang="ru-RU" sz="1500" b="0" dirty="0" smtClean="0">
                          <a:latin typeface="+mn-lt"/>
                          <a:cs typeface="Times New Roman" pitchFamily="18" charset="0"/>
                        </a:rPr>
                        <a:t>(30%)</a:t>
                      </a:r>
                      <a:endParaRPr lang="ru-RU" sz="15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i="1" baseline="0" dirty="0" smtClean="0">
                          <a:latin typeface="+mn-lt"/>
                          <a:cs typeface="Times New Roman" pitchFamily="18" charset="0"/>
                        </a:rPr>
                        <a:t>1 407</a:t>
                      </a:r>
                      <a:endParaRPr lang="ru-RU" sz="1900" b="1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i="1" dirty="0" smtClean="0">
                          <a:latin typeface="+mn-lt"/>
                          <a:cs typeface="Times New Roman" pitchFamily="18" charset="0"/>
                        </a:rPr>
                        <a:t>166</a:t>
                      </a:r>
                      <a:endParaRPr lang="ru-RU" sz="1900" b="1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0054"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latin typeface="+mn-lt"/>
                          <a:cs typeface="Times New Roman" pitchFamily="18" charset="0"/>
                        </a:rPr>
                        <a:t>малообеспеченные</a:t>
                      </a:r>
                      <a:endParaRPr lang="ru-RU" sz="1800" b="1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latin typeface="+mn-lt"/>
                          <a:cs typeface="Times New Roman" pitchFamily="18" charset="0"/>
                        </a:rPr>
                        <a:t>887 </a:t>
                      </a:r>
                      <a:r>
                        <a:rPr lang="ru-RU" sz="1500" b="0" dirty="0" smtClean="0">
                          <a:latin typeface="+mn-lt"/>
                          <a:cs typeface="Times New Roman" pitchFamily="18" charset="0"/>
                        </a:rPr>
                        <a:t>(17%)</a:t>
                      </a:r>
                      <a:endParaRPr lang="ru-RU" sz="15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i="1" dirty="0" smtClean="0">
                          <a:latin typeface="+mn-lt"/>
                          <a:cs typeface="Times New Roman" pitchFamily="18" charset="0"/>
                        </a:rPr>
                        <a:t>766</a:t>
                      </a:r>
                      <a:endParaRPr lang="ru-RU" sz="1900" b="1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i="1" dirty="0" smtClean="0">
                          <a:latin typeface="+mn-lt"/>
                          <a:cs typeface="Times New Roman" pitchFamily="18" charset="0"/>
                        </a:rPr>
                        <a:t>121</a:t>
                      </a:r>
                      <a:endParaRPr lang="ru-RU" sz="1900" b="1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8616"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latin typeface="+mn-lt"/>
                          <a:cs typeface="Times New Roman" pitchFamily="18" charset="0"/>
                        </a:rPr>
                        <a:t>неблагополучные</a:t>
                      </a:r>
                      <a:endParaRPr lang="ru-RU" sz="1800" b="1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latin typeface="+mn-lt"/>
                          <a:cs typeface="Times New Roman" pitchFamily="18" charset="0"/>
                        </a:rPr>
                        <a:t>65 </a:t>
                      </a:r>
                      <a:r>
                        <a:rPr lang="ru-RU" sz="1500" b="0" dirty="0" smtClean="0">
                          <a:latin typeface="+mn-lt"/>
                          <a:cs typeface="Times New Roman" pitchFamily="18" charset="0"/>
                        </a:rPr>
                        <a:t>(1.2%)</a:t>
                      </a:r>
                      <a:endParaRPr lang="ru-RU" sz="15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i="1" dirty="0" smtClean="0">
                          <a:latin typeface="+mn-lt"/>
                          <a:cs typeface="Times New Roman" pitchFamily="18" charset="0"/>
                        </a:rPr>
                        <a:t>44</a:t>
                      </a:r>
                      <a:endParaRPr lang="ru-RU" sz="1900" b="1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i="1" dirty="0" smtClean="0">
                          <a:latin typeface="+mn-lt"/>
                          <a:cs typeface="Times New Roman" pitchFamily="18" charset="0"/>
                        </a:rPr>
                        <a:t>21</a:t>
                      </a:r>
                      <a:endParaRPr lang="ru-RU" sz="1900" b="1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0054"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latin typeface="+mn-lt"/>
                          <a:cs typeface="Times New Roman" pitchFamily="18" charset="0"/>
                        </a:rPr>
                        <a:t>многодетные</a:t>
                      </a:r>
                      <a:endParaRPr lang="ru-RU" sz="1800" b="1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latin typeface="+mn-lt"/>
                          <a:cs typeface="Times New Roman" pitchFamily="18" charset="0"/>
                        </a:rPr>
                        <a:t>545 </a:t>
                      </a:r>
                      <a:r>
                        <a:rPr lang="ru-RU" sz="1500" b="0" dirty="0" smtClean="0">
                          <a:latin typeface="+mn-lt"/>
                          <a:cs typeface="Times New Roman" pitchFamily="18" charset="0"/>
                        </a:rPr>
                        <a:t>(12%)</a:t>
                      </a:r>
                      <a:endParaRPr lang="ru-RU" sz="15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i="1" dirty="0" smtClean="0">
                          <a:latin typeface="+mn-lt"/>
                          <a:cs typeface="Times New Roman" pitchFamily="18" charset="0"/>
                        </a:rPr>
                        <a:t>473</a:t>
                      </a:r>
                      <a:endParaRPr lang="ru-RU" sz="1900" b="1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i="1" dirty="0" smtClean="0">
                          <a:latin typeface="+mn-lt"/>
                          <a:cs typeface="Times New Roman" pitchFamily="18" charset="0"/>
                        </a:rPr>
                        <a:t>72</a:t>
                      </a:r>
                      <a:endParaRPr lang="ru-RU" sz="1900" b="1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8666">
                <a:tc>
                  <a:txBody>
                    <a:bodyPr/>
                    <a:lstStyle/>
                    <a:p>
                      <a:r>
                        <a:rPr lang="ru-RU" sz="1500" b="1" i="1" dirty="0" smtClean="0">
                          <a:latin typeface="+mn-lt"/>
                          <a:cs typeface="Times New Roman" pitchFamily="18" charset="0"/>
                        </a:rPr>
                        <a:t>Совместные рейды ОМСУ и  </a:t>
                      </a:r>
                      <a:r>
                        <a:rPr lang="ru-RU" sz="1500" b="1" i="1" dirty="0" err="1" smtClean="0">
                          <a:latin typeface="+mn-lt"/>
                          <a:cs typeface="Times New Roman" pitchFamily="18" charset="0"/>
                        </a:rPr>
                        <a:t>сош</a:t>
                      </a:r>
                      <a:r>
                        <a:rPr lang="ru-RU" sz="1500" b="1" i="1" dirty="0" smtClean="0">
                          <a:latin typeface="+mn-lt"/>
                          <a:cs typeface="Times New Roman" pitchFamily="18" charset="0"/>
                        </a:rPr>
                        <a:t>  </a:t>
                      </a:r>
                      <a:endParaRPr lang="ru-RU" sz="1500" b="1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i="1" dirty="0" smtClean="0">
                          <a:latin typeface="+mn-lt"/>
                          <a:cs typeface="Times New Roman" pitchFamily="18" charset="0"/>
                        </a:rPr>
                        <a:t>48</a:t>
                      </a:r>
                      <a:endParaRPr lang="ru-RU" sz="1900" b="1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i="1" dirty="0" smtClean="0">
                          <a:latin typeface="+mn-lt"/>
                          <a:cs typeface="Times New Roman" pitchFamily="18" charset="0"/>
                        </a:rPr>
                        <a:t>50</a:t>
                      </a:r>
                      <a:endParaRPr lang="ru-RU" sz="1900" b="1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28596" y="142852"/>
            <a:ext cx="835824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СОЦИАЛЬНЫЙ ПАСПОРТ ОБРАЗОВАТЕЛЬНЫХ ОРГАНИЗАЦИЙ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75" y="785794"/>
          <a:ext cx="8786843" cy="5894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07"/>
                <a:gridCol w="2071702"/>
                <a:gridCol w="3071834"/>
              </a:tblGrid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 01.07.19г.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Общее</a:t>
                      </a:r>
                    </a:p>
                    <a:p>
                      <a:pPr algn="ctr"/>
                      <a:r>
                        <a:rPr lang="ru-RU" sz="1500" dirty="0" smtClean="0"/>
                        <a:t> кол-во уч-ся</a:t>
                      </a:r>
                    </a:p>
                    <a:p>
                      <a:pPr algn="ctr"/>
                      <a:r>
                        <a:rPr lang="ru-RU" sz="1500" dirty="0" smtClean="0"/>
                        <a:t>Всего 5 589</a:t>
                      </a:r>
                      <a:endParaRPr lang="ru-RU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Занятые </a:t>
                      </a:r>
                    </a:p>
                    <a:p>
                      <a:pPr algn="ctr"/>
                      <a:r>
                        <a:rPr lang="ru-RU" sz="1500" dirty="0" smtClean="0"/>
                        <a:t>в кружках и секциях</a:t>
                      </a:r>
                    </a:p>
                    <a:p>
                      <a:pPr algn="ctr"/>
                      <a:r>
                        <a:rPr lang="ru-RU" sz="1500" dirty="0" smtClean="0"/>
                        <a:t>Всего 4567</a:t>
                      </a:r>
                      <a:endParaRPr lang="ru-RU" sz="1500" dirty="0"/>
                    </a:p>
                  </a:txBody>
                  <a:tcPr anchor="ctr"/>
                </a:tc>
              </a:tr>
              <a:tr h="555917">
                <a:tc>
                  <a:txBody>
                    <a:bodyPr/>
                    <a:lstStyle/>
                    <a:p>
                      <a:r>
                        <a:rPr lang="ru-RU" sz="18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Железногорск-Илимское</a:t>
                      </a:r>
                      <a:r>
                        <a:rPr lang="ru-RU" sz="18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ГП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2957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n-lt"/>
                          <a:cs typeface="Times New Roman" pitchFamily="18" charset="0"/>
                        </a:rPr>
                        <a:t>2564</a:t>
                      </a:r>
                    </a:p>
                    <a:p>
                      <a:pPr algn="ctr"/>
                      <a:r>
                        <a:rPr lang="ru-RU" sz="2000" b="0" dirty="0" smtClean="0">
                          <a:latin typeface="+mn-lt"/>
                          <a:cs typeface="Times New Roman" pitchFamily="18" charset="0"/>
                        </a:rPr>
                        <a:t> или 86.7%</a:t>
                      </a:r>
                      <a:endParaRPr lang="ru-RU" sz="20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3550">
                <a:tc>
                  <a:txBody>
                    <a:bodyPr/>
                    <a:lstStyle/>
                    <a:p>
                      <a:r>
                        <a:rPr lang="ru-RU" sz="18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Новоигирминское</a:t>
                      </a:r>
                      <a:r>
                        <a:rPr lang="ru-RU" sz="18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ГП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1492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n-lt"/>
                          <a:cs typeface="Times New Roman" pitchFamily="18" charset="0"/>
                        </a:rPr>
                        <a:t>987 </a:t>
                      </a:r>
                      <a:r>
                        <a:rPr lang="ru-RU" sz="2000" b="0" dirty="0" smtClean="0">
                          <a:latin typeface="+mn-lt"/>
                          <a:cs typeface="Times New Roman" pitchFamily="18" charset="0"/>
                        </a:rPr>
                        <a:t>или 66.2%</a:t>
                      </a:r>
                      <a:endParaRPr lang="ru-RU" sz="20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7101">
                <a:tc>
                  <a:txBody>
                    <a:bodyPr/>
                    <a:lstStyle/>
                    <a:p>
                      <a:r>
                        <a:rPr lang="ru-RU" sz="18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Рудногорское</a:t>
                      </a:r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ГП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466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n-lt"/>
                          <a:cs typeface="Times New Roman" pitchFamily="18" charset="0"/>
                        </a:rPr>
                        <a:t>412</a:t>
                      </a:r>
                    </a:p>
                    <a:p>
                      <a:pPr algn="ctr"/>
                      <a:r>
                        <a:rPr lang="ru-RU" sz="2000" b="0" dirty="0" smtClean="0">
                          <a:latin typeface="+mn-lt"/>
                          <a:cs typeface="Times New Roman" pitchFamily="18" charset="0"/>
                        </a:rPr>
                        <a:t> или 88.4%</a:t>
                      </a:r>
                      <a:endParaRPr lang="ru-RU" sz="20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5042">
                <a:tc>
                  <a:txBody>
                    <a:bodyPr/>
                    <a:lstStyle/>
                    <a:p>
                      <a:r>
                        <a:rPr lang="ru-RU" sz="18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Видимское</a:t>
                      </a:r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ГП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267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n-lt"/>
                          <a:cs typeface="Times New Roman" pitchFamily="18" charset="0"/>
                        </a:rPr>
                        <a:t>261 </a:t>
                      </a:r>
                    </a:p>
                    <a:p>
                      <a:pPr algn="ctr"/>
                      <a:r>
                        <a:rPr lang="ru-RU" sz="2000" b="0" dirty="0" smtClean="0">
                          <a:latin typeface="+mn-lt"/>
                          <a:cs typeface="Times New Roman" pitchFamily="18" charset="0"/>
                        </a:rPr>
                        <a:t>или 97.8%</a:t>
                      </a:r>
                      <a:endParaRPr lang="ru-RU" sz="20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5042">
                <a:tc>
                  <a:txBody>
                    <a:bodyPr/>
                    <a:lstStyle/>
                    <a:p>
                      <a:r>
                        <a:rPr lang="ru-RU" sz="18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Янгелевское</a:t>
                      </a:r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ГП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133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n-lt"/>
                          <a:cs typeface="Times New Roman" pitchFamily="18" charset="0"/>
                        </a:rPr>
                        <a:t>116 </a:t>
                      </a:r>
                    </a:p>
                    <a:p>
                      <a:pPr algn="ctr"/>
                      <a:r>
                        <a:rPr lang="ru-RU" sz="2000" b="0" dirty="0" smtClean="0">
                          <a:latin typeface="+mn-lt"/>
                          <a:cs typeface="Times New Roman" pitchFamily="18" charset="0"/>
                        </a:rPr>
                        <a:t>или 87.2%</a:t>
                      </a:r>
                      <a:endParaRPr lang="ru-RU" sz="20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5042">
                <a:tc>
                  <a:txBody>
                    <a:bodyPr/>
                    <a:lstStyle/>
                    <a:p>
                      <a:r>
                        <a:rPr lang="ru-RU" sz="18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Радищевское ГП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97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n-lt"/>
                          <a:cs typeface="Times New Roman" pitchFamily="18" charset="0"/>
                        </a:rPr>
                        <a:t>83 </a:t>
                      </a:r>
                    </a:p>
                    <a:p>
                      <a:pPr algn="ctr"/>
                      <a:r>
                        <a:rPr lang="ru-RU" sz="2000" b="0" dirty="0" smtClean="0">
                          <a:latin typeface="+mn-lt"/>
                          <a:cs typeface="Times New Roman" pitchFamily="18" charset="0"/>
                        </a:rPr>
                        <a:t>или 85.6%</a:t>
                      </a:r>
                      <a:endParaRPr lang="ru-RU" sz="20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5042">
                <a:tc>
                  <a:txBody>
                    <a:bodyPr/>
                    <a:lstStyle/>
                    <a:p>
                      <a:r>
                        <a:rPr lang="ru-RU" sz="1800" b="1" i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Шестаковское</a:t>
                      </a:r>
                      <a:r>
                        <a:rPr lang="ru-RU" sz="18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ГП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72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n-lt"/>
                          <a:cs typeface="Times New Roman" pitchFamily="18" charset="0"/>
                        </a:rPr>
                        <a:t>59 </a:t>
                      </a:r>
                    </a:p>
                    <a:p>
                      <a:pPr algn="ctr"/>
                      <a:r>
                        <a:rPr lang="ru-RU" sz="2000" b="0" dirty="0" smtClean="0">
                          <a:latin typeface="+mn-lt"/>
                          <a:cs typeface="Times New Roman" pitchFamily="18" charset="0"/>
                        </a:rPr>
                        <a:t>или 81.9%</a:t>
                      </a:r>
                      <a:endParaRPr lang="ru-RU" sz="20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4345">
                <a:tc>
                  <a:txBody>
                    <a:bodyPr/>
                    <a:lstStyle/>
                    <a:p>
                      <a:r>
                        <a:rPr lang="ru-RU" sz="1800" b="1" i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Хребтовское</a:t>
                      </a:r>
                      <a:r>
                        <a:rPr lang="ru-RU" sz="18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ГП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105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n-lt"/>
                          <a:cs typeface="Times New Roman" pitchFamily="18" charset="0"/>
                        </a:rPr>
                        <a:t>85  </a:t>
                      </a:r>
                      <a:r>
                        <a:rPr lang="ru-RU" sz="2000" b="0" dirty="0" smtClean="0">
                          <a:latin typeface="+mn-lt"/>
                          <a:cs typeface="Times New Roman" pitchFamily="18" charset="0"/>
                        </a:rPr>
                        <a:t>или</a:t>
                      </a:r>
                      <a:r>
                        <a:rPr lang="ru-RU" sz="2000" b="0" baseline="0" dirty="0" smtClean="0">
                          <a:latin typeface="+mn-lt"/>
                          <a:cs typeface="Times New Roman" pitchFamily="18" charset="0"/>
                        </a:rPr>
                        <a:t>  81%</a:t>
                      </a:r>
                      <a:endParaRPr lang="ru-RU" sz="20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14348" y="142852"/>
            <a:ext cx="800105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ЗАНЯТОСТЬ ОБУЧАЮЩИХСЯ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75" y="357188"/>
          <a:ext cx="8572529" cy="6229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07"/>
                <a:gridCol w="2071702"/>
                <a:gridCol w="2857520"/>
              </a:tblGrid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 01.07.19г.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Общее</a:t>
                      </a:r>
                    </a:p>
                    <a:p>
                      <a:pPr algn="ctr"/>
                      <a:r>
                        <a:rPr lang="ru-RU" sz="1600" dirty="0" smtClean="0"/>
                        <a:t> кол-во уч-ся</a:t>
                      </a:r>
                    </a:p>
                    <a:p>
                      <a:pPr algn="ctr"/>
                      <a:r>
                        <a:rPr lang="ru-RU" sz="1600" dirty="0" smtClean="0"/>
                        <a:t>Всего </a:t>
                      </a:r>
                      <a:r>
                        <a:rPr lang="ru-RU" sz="2000" dirty="0" smtClean="0"/>
                        <a:t>694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Занятые</a:t>
                      </a:r>
                    </a:p>
                    <a:p>
                      <a:pPr algn="ctr"/>
                      <a:r>
                        <a:rPr lang="ru-RU" sz="1600" dirty="0" smtClean="0"/>
                        <a:t> в кружках и секциях</a:t>
                      </a:r>
                    </a:p>
                    <a:p>
                      <a:pPr algn="ctr"/>
                      <a:r>
                        <a:rPr lang="ru-RU" sz="1600" dirty="0" smtClean="0"/>
                        <a:t>Всего </a:t>
                      </a:r>
                      <a:r>
                        <a:rPr lang="ru-RU" sz="2000" dirty="0" smtClean="0"/>
                        <a:t>526</a:t>
                      </a:r>
                      <a:endParaRPr lang="ru-RU" sz="2000" dirty="0"/>
                    </a:p>
                  </a:txBody>
                  <a:tcPr anchor="ctr"/>
                </a:tc>
              </a:tr>
              <a:tr h="555917">
                <a:tc>
                  <a:txBody>
                    <a:bodyPr/>
                    <a:lstStyle/>
                    <a:p>
                      <a:r>
                        <a:rPr lang="ru-RU" sz="16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Коршуновское</a:t>
                      </a:r>
                      <a:r>
                        <a:rPr lang="ru-RU" sz="1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 </a:t>
                      </a:r>
                      <a:r>
                        <a:rPr lang="ru-RU" sz="1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СП</a:t>
                      </a:r>
                      <a:endParaRPr lang="ru-RU" sz="16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n-lt"/>
                          <a:cs typeface="Times New Roman" pitchFamily="18" charset="0"/>
                        </a:rPr>
                        <a:t>122</a:t>
                      </a:r>
                      <a:endParaRPr lang="ru-RU" sz="20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n-lt"/>
                          <a:cs typeface="Times New Roman" pitchFamily="18" charset="0"/>
                        </a:rPr>
                        <a:t>100 </a:t>
                      </a:r>
                    </a:p>
                    <a:p>
                      <a:pPr algn="ctr"/>
                      <a:r>
                        <a:rPr lang="ru-RU" sz="2000" b="0" dirty="0" smtClean="0">
                          <a:latin typeface="+mn-lt"/>
                          <a:cs typeface="Times New Roman" pitchFamily="18" charset="0"/>
                        </a:rPr>
                        <a:t>или 82%</a:t>
                      </a:r>
                      <a:endParaRPr lang="ru-RU" sz="20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3550">
                <a:tc>
                  <a:txBody>
                    <a:bodyPr/>
                    <a:lstStyle/>
                    <a:p>
                      <a:r>
                        <a:rPr lang="ru-RU" sz="16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Семигорское</a:t>
                      </a:r>
                      <a:r>
                        <a:rPr lang="ru-RU" sz="1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СП</a:t>
                      </a:r>
                      <a:endParaRPr lang="ru-RU" sz="16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n-lt"/>
                          <a:cs typeface="Times New Roman" pitchFamily="18" charset="0"/>
                        </a:rPr>
                        <a:t>63</a:t>
                      </a:r>
                      <a:endParaRPr lang="ru-RU" sz="20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n-lt"/>
                          <a:cs typeface="Times New Roman" pitchFamily="18" charset="0"/>
                        </a:rPr>
                        <a:t>30 </a:t>
                      </a:r>
                    </a:p>
                    <a:p>
                      <a:pPr algn="ctr"/>
                      <a:r>
                        <a:rPr lang="ru-RU" sz="2000" b="0" dirty="0" smtClean="0">
                          <a:latin typeface="+mn-lt"/>
                          <a:cs typeface="Times New Roman" pitchFamily="18" charset="0"/>
                        </a:rPr>
                        <a:t>или 47.6%</a:t>
                      </a:r>
                      <a:endParaRPr lang="ru-RU" sz="20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7101"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Березняковское</a:t>
                      </a:r>
                      <a:r>
                        <a:rPr lang="ru-RU" sz="1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СП</a:t>
                      </a:r>
                      <a:endParaRPr lang="ru-RU" sz="16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latin typeface="+mn-lt"/>
                          <a:cs typeface="Times New Roman" pitchFamily="18" charset="0"/>
                        </a:rPr>
                        <a:t>165</a:t>
                      </a:r>
                      <a:endParaRPr lang="ru-RU" sz="20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n-lt"/>
                          <a:cs typeface="Times New Roman" pitchFamily="18" charset="0"/>
                        </a:rPr>
                        <a:t>120 </a:t>
                      </a:r>
                    </a:p>
                    <a:p>
                      <a:pPr algn="ctr"/>
                      <a:r>
                        <a:rPr lang="ru-RU" sz="2000" b="0" dirty="0" smtClean="0">
                          <a:latin typeface="+mn-lt"/>
                          <a:cs typeface="Times New Roman" pitchFamily="18" charset="0"/>
                        </a:rPr>
                        <a:t>или 72.7%</a:t>
                      </a:r>
                      <a:endParaRPr lang="ru-RU" sz="20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5042">
                <a:tc>
                  <a:txBody>
                    <a:bodyPr/>
                    <a:lstStyle/>
                    <a:p>
                      <a:r>
                        <a:rPr lang="ru-RU" sz="16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Соцгородское</a:t>
                      </a:r>
                      <a:r>
                        <a:rPr lang="ru-RU" sz="16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 СП</a:t>
                      </a:r>
                      <a:endParaRPr lang="ru-RU" sz="16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n-lt"/>
                          <a:cs typeface="Times New Roman" pitchFamily="18" charset="0"/>
                        </a:rPr>
                        <a:t>59</a:t>
                      </a:r>
                      <a:endParaRPr lang="ru-RU" sz="20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n-lt"/>
                          <a:cs typeface="Times New Roman" pitchFamily="18" charset="0"/>
                        </a:rPr>
                        <a:t>41 </a:t>
                      </a:r>
                    </a:p>
                    <a:p>
                      <a:pPr algn="ctr"/>
                      <a:r>
                        <a:rPr lang="ru-RU" sz="2000" b="0" dirty="0" smtClean="0">
                          <a:latin typeface="+mn-lt"/>
                          <a:cs typeface="Times New Roman" pitchFamily="18" charset="0"/>
                        </a:rPr>
                        <a:t>или 69.5%</a:t>
                      </a:r>
                      <a:endParaRPr lang="ru-RU" sz="20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5042">
                <a:tc>
                  <a:txBody>
                    <a:bodyPr/>
                    <a:lstStyle/>
                    <a:p>
                      <a:r>
                        <a:rPr lang="ru-RU" sz="16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Речушинское</a:t>
                      </a:r>
                      <a:r>
                        <a:rPr lang="ru-RU" sz="1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СП</a:t>
                      </a:r>
                      <a:endParaRPr lang="ru-RU" sz="16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latin typeface="+mn-lt"/>
                          <a:cs typeface="Times New Roman" pitchFamily="18" charset="0"/>
                        </a:rPr>
                        <a:t>128</a:t>
                      </a:r>
                      <a:endParaRPr lang="ru-RU" sz="20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n-lt"/>
                          <a:cs typeface="Times New Roman" pitchFamily="18" charset="0"/>
                        </a:rPr>
                        <a:t>99 </a:t>
                      </a:r>
                    </a:p>
                    <a:p>
                      <a:pPr algn="ctr"/>
                      <a:r>
                        <a:rPr lang="ru-RU" sz="2000" b="0" dirty="0" smtClean="0">
                          <a:latin typeface="+mn-lt"/>
                          <a:cs typeface="Times New Roman" pitchFamily="18" charset="0"/>
                        </a:rPr>
                        <a:t>или 77.3%</a:t>
                      </a:r>
                      <a:endParaRPr lang="ru-RU" sz="20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5042">
                <a:tc>
                  <a:txBody>
                    <a:bodyPr/>
                    <a:lstStyle/>
                    <a:p>
                      <a:r>
                        <a:rPr lang="ru-RU" sz="1600" b="1" i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Новоилимское</a:t>
                      </a:r>
                      <a:r>
                        <a:rPr lang="ru-RU" sz="16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 </a:t>
                      </a:r>
                      <a:r>
                        <a:rPr lang="ru-RU" sz="16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СП</a:t>
                      </a:r>
                      <a:endParaRPr lang="ru-RU" sz="16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latin typeface="+mn-lt"/>
                          <a:cs typeface="Times New Roman" pitchFamily="18" charset="0"/>
                        </a:rPr>
                        <a:t>115</a:t>
                      </a:r>
                      <a:endParaRPr lang="ru-RU" sz="20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n-lt"/>
                          <a:cs typeface="Times New Roman" pitchFamily="18" charset="0"/>
                        </a:rPr>
                        <a:t>94 </a:t>
                      </a:r>
                    </a:p>
                    <a:p>
                      <a:pPr algn="ctr"/>
                      <a:r>
                        <a:rPr lang="ru-RU" sz="2000" b="0" dirty="0" smtClean="0">
                          <a:latin typeface="+mn-lt"/>
                          <a:cs typeface="Times New Roman" pitchFamily="18" charset="0"/>
                        </a:rPr>
                        <a:t>или 81.7%</a:t>
                      </a:r>
                      <a:endParaRPr lang="ru-RU" sz="20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0084">
                <a:tc>
                  <a:txBody>
                    <a:bodyPr/>
                    <a:lstStyle/>
                    <a:p>
                      <a:r>
                        <a:rPr lang="ru-RU" sz="16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Брусничное СП</a:t>
                      </a:r>
                      <a:endParaRPr lang="ru-RU" sz="16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n-lt"/>
                          <a:cs typeface="Times New Roman" pitchFamily="18" charset="0"/>
                        </a:rPr>
                        <a:t>8</a:t>
                      </a:r>
                      <a:endParaRPr lang="ru-RU" sz="20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50" b="1" dirty="0" smtClean="0">
                          <a:latin typeface="+mn-lt"/>
                          <a:cs typeface="Times New Roman" pitchFamily="18" charset="0"/>
                        </a:rPr>
                        <a:t>8</a:t>
                      </a:r>
                      <a:endParaRPr lang="ru-RU" sz="195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4345">
                <a:tc>
                  <a:txBody>
                    <a:bodyPr/>
                    <a:lstStyle/>
                    <a:p>
                      <a:r>
                        <a:rPr lang="ru-RU" sz="16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Заморское СП</a:t>
                      </a:r>
                      <a:endParaRPr lang="ru-RU" sz="16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n-lt"/>
                          <a:cs typeface="Times New Roman" pitchFamily="18" charset="0"/>
                        </a:rPr>
                        <a:t>34</a:t>
                      </a:r>
                      <a:endParaRPr lang="ru-RU" sz="20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n-lt"/>
                          <a:cs typeface="Times New Roman" pitchFamily="18" charset="0"/>
                        </a:rPr>
                        <a:t>34</a:t>
                      </a:r>
                      <a:endParaRPr lang="ru-RU" sz="20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4166</TotalTime>
  <Words>2311</Words>
  <Application>Microsoft Office PowerPoint</Application>
  <PresentationFormat>Экран (4:3)</PresentationFormat>
  <Paragraphs>741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Аспект</vt:lpstr>
      <vt:lpstr>Слайд 1</vt:lpstr>
      <vt:lpstr>ДЕМОГРАФИЧЕСКАЯ СИТУАЦИЯ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процессами здоровьесбережения и профилактики асоциальных явлений в образовательной среде</dc:title>
  <dc:creator>Вася</dc:creator>
  <cp:lastModifiedBy>Елена</cp:lastModifiedBy>
  <cp:revision>389</cp:revision>
  <dcterms:created xsi:type="dcterms:W3CDTF">2014-09-18T09:41:28Z</dcterms:created>
  <dcterms:modified xsi:type="dcterms:W3CDTF">2019-07-26T03:44:12Z</dcterms:modified>
</cp:coreProperties>
</file>