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charts/chart28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charts/chart17.xml" ContentType="application/vnd.openxmlformats-officedocument.drawingml.chart+xml"/>
  <Override PartName="/ppt/charts/chart26.xml" ContentType="application/vnd.openxmlformats-officedocument.drawingml.chart+xml"/>
  <Override PartName="/ppt/charts/chart35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charts/chart24.xml" ContentType="application/vnd.openxmlformats-officedocument.drawingml.chart+xml"/>
  <Override PartName="/ppt/charts/chart3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chart27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charts/chart16.xml" ContentType="application/vnd.openxmlformats-officedocument.drawingml.chart+xml"/>
  <Override PartName="/ppt/charts/chart25.xml" ContentType="application/vnd.openxmlformats-officedocument.drawingml.chart+xml"/>
  <Override PartName="/ppt/charts/chart34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30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38"/>
  </p:notesMasterIdLst>
  <p:sldIdLst>
    <p:sldId id="256" r:id="rId2"/>
    <p:sldId id="267" r:id="rId3"/>
    <p:sldId id="269" r:id="rId4"/>
    <p:sldId id="302" r:id="rId5"/>
    <p:sldId id="314" r:id="rId6"/>
    <p:sldId id="303" r:id="rId7"/>
    <p:sldId id="315" r:id="rId8"/>
    <p:sldId id="304" r:id="rId9"/>
    <p:sldId id="305" r:id="rId10"/>
    <p:sldId id="306" r:id="rId11"/>
    <p:sldId id="275" r:id="rId12"/>
    <p:sldId id="316" r:id="rId13"/>
    <p:sldId id="317" r:id="rId14"/>
    <p:sldId id="318" r:id="rId15"/>
    <p:sldId id="319" r:id="rId16"/>
    <p:sldId id="320" r:id="rId17"/>
    <p:sldId id="277" r:id="rId18"/>
    <p:sldId id="311" r:id="rId19"/>
    <p:sldId id="282" r:id="rId20"/>
    <p:sldId id="286" r:id="rId21"/>
    <p:sldId id="283" r:id="rId22"/>
    <p:sldId id="321" r:id="rId23"/>
    <p:sldId id="294" r:id="rId24"/>
    <p:sldId id="297" r:id="rId25"/>
    <p:sldId id="284" r:id="rId26"/>
    <p:sldId id="289" r:id="rId27"/>
    <p:sldId id="322" r:id="rId28"/>
    <p:sldId id="290" r:id="rId29"/>
    <p:sldId id="313" r:id="rId30"/>
    <p:sldId id="323" r:id="rId31"/>
    <p:sldId id="324" r:id="rId32"/>
    <p:sldId id="295" r:id="rId33"/>
    <p:sldId id="325" r:id="rId34"/>
    <p:sldId id="326" r:id="rId35"/>
    <p:sldId id="299" r:id="rId36"/>
    <p:sldId id="300" r:id="rId3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ECF1E1"/>
    <a:srgbClr val="FFFF00"/>
    <a:srgbClr val="FF99FF"/>
    <a:srgbClr val="FF66FF"/>
    <a:srgbClr val="66FFFF"/>
    <a:srgbClr val="CC9900"/>
    <a:srgbClr val="C664FC"/>
    <a:srgbClr val="996600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8.jpe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image" Target="../media/image9.jpeg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5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image" Target="../media/image10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455E-3"/>
          <c:y val="4.6296296296296918E-3"/>
          <c:w val="0.97696106736658095"/>
          <c:h val="0.83805555555556055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8.5781263351079572E-3"/>
                  <c:y val="-0.33165202907328989"/>
                </c:manualLayout>
              </c:layout>
              <c:showVal val="1"/>
            </c:dLbl>
            <c:dLbl>
              <c:idx val="1"/>
              <c:layout>
                <c:manualLayout>
                  <c:x val="1.2282298046077621E-2"/>
                  <c:y val="-0.36674371348742696"/>
                </c:manualLayout>
              </c:layout>
              <c:showVal val="1"/>
            </c:dLbl>
            <c:dLbl>
              <c:idx val="2"/>
              <c:layout>
                <c:manualLayout>
                  <c:x val="1.5400408282298134E-2"/>
                  <c:y val="-0.32764865598696846"/>
                </c:manualLayout>
              </c:layout>
              <c:showVal val="1"/>
            </c:dLbl>
            <c:dLbl>
              <c:idx val="3"/>
              <c:layout>
                <c:manualLayout>
                  <c:x val="2.3392825896762903E-2"/>
                  <c:y val="-0.26705493709837996"/>
                </c:manualLayout>
              </c:layout>
              <c:showVal val="1"/>
            </c:dLbl>
            <c:dLbl>
              <c:idx val="4"/>
              <c:layout>
                <c:manualLayout>
                  <c:x val="1.033508311461068E-2"/>
                  <c:y val="-0.26017377138202685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Лист1!$B$5:$F$5</c:f>
              <c:strCache>
                <c:ptCount val="5"/>
                <c:pt idx="0">
                  <c:v>2015 г.  факт</c:v>
                </c:pt>
                <c:pt idx="1">
                  <c:v>2016 г. оценка</c:v>
                </c:pt>
                <c:pt idx="2">
                  <c:v>2017 г. прогноз</c:v>
                </c:pt>
                <c:pt idx="3">
                  <c:v>2018 г. прогноз</c:v>
                </c:pt>
                <c:pt idx="4">
                  <c:v>2019 г. прогноз</c:v>
                </c:pt>
              </c:strCache>
            </c:strRef>
          </c:cat>
          <c:val>
            <c:numRef>
              <c:f>Лист1!$B$6:$F$6</c:f>
              <c:numCache>
                <c:formatCode>General</c:formatCode>
                <c:ptCount val="5"/>
                <c:pt idx="0">
                  <c:v>107.3</c:v>
                </c:pt>
                <c:pt idx="1">
                  <c:v>111.8</c:v>
                </c:pt>
                <c:pt idx="2">
                  <c:v>104.5</c:v>
                </c:pt>
                <c:pt idx="3">
                  <c:v>100.4</c:v>
                </c:pt>
                <c:pt idx="4">
                  <c:v>100.7</c:v>
                </c:pt>
              </c:numCache>
            </c:numRef>
          </c:val>
        </c:ser>
        <c:dLbls>
          <c:showVal val="1"/>
        </c:dLbls>
        <c:gapWidth val="152"/>
        <c:gapDepth val="197"/>
        <c:shape val="box"/>
        <c:axId val="101169408"/>
        <c:axId val="112079616"/>
        <c:axId val="0"/>
      </c:bar3DChart>
      <c:catAx>
        <c:axId val="10116940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2079616"/>
        <c:crosses val="autoZero"/>
        <c:auto val="1"/>
        <c:lblAlgn val="ctr"/>
        <c:lblOffset val="100"/>
      </c:catAx>
      <c:valAx>
        <c:axId val="112079616"/>
        <c:scaling>
          <c:orientation val="minMax"/>
        </c:scaling>
        <c:delete val="1"/>
        <c:axPos val="l"/>
        <c:numFmt formatCode="General" sourceLinked="1"/>
        <c:tickLblPos val="none"/>
        <c:crossAx val="101169408"/>
        <c:crosses val="autoZero"/>
        <c:crossBetween val="between"/>
      </c:valAx>
    </c:plotArea>
    <c:plotVisOnly val="1"/>
    <c:dispBlanksAs val="gap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1.6081871345029291E-2"/>
          <c:y val="2.6570048309178786E-2"/>
          <c:w val="0.6807390523552993"/>
          <c:h val="0.8197748107573510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284537.09999999998</c:v>
                </c:pt>
                <c:pt idx="1">
                  <c:v>302890</c:v>
                </c:pt>
                <c:pt idx="2">
                  <c:v>320261</c:v>
                </c:pt>
                <c:pt idx="3">
                  <c:v>330559</c:v>
                </c:pt>
                <c:pt idx="4">
                  <c:v>348913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dLbls>
            <c:dLbl>
              <c:idx val="0"/>
              <c:layout>
                <c:manualLayout>
                  <c:x val="1.4619883040935821E-3"/>
                  <c:y val="1.4420670242306694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1.4619883040935962E-3"/>
                  <c:y val="1.1234961075725407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3.0052493438320212E-3"/>
                  <c:y val="2.0849024306744271E-3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8.1272735644886523E-5"/>
                  <c:y val="1.6175016166457452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4.3046921766358151E-3"/>
                  <c:y val="1.1214576438814721E-2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41125.4</c:v>
                </c:pt>
                <c:pt idx="1">
                  <c:v>39759.699999999997</c:v>
                </c:pt>
                <c:pt idx="2">
                  <c:v>39759.699999999997</c:v>
                </c:pt>
                <c:pt idx="3">
                  <c:v>39759.699999999997</c:v>
                </c:pt>
                <c:pt idx="4">
                  <c:v>39759.699999999997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dLbls>
            <c:dLbl>
              <c:idx val="0"/>
              <c:layout>
                <c:manualLayout>
                  <c:x val="5.6701432057834934E-2"/>
                  <c:y val="3.2013269639065874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5081387852834326E-2"/>
                  <c:y val="1.6784854918612892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5.4923216834737908E-2"/>
                  <c:y val="3.2723762790520756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6464405765068795E-2"/>
                  <c:y val="3.050952870021683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6.0968826265137908E-2"/>
                  <c:y val="2.8065350526836352E-2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960.9</c:v>
                </c:pt>
                <c:pt idx="1">
                  <c:v>2222</c:v>
                </c:pt>
                <c:pt idx="2">
                  <c:v>2222</c:v>
                </c:pt>
                <c:pt idx="3">
                  <c:v>2222</c:v>
                </c:pt>
                <c:pt idx="4">
                  <c:v>2222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dLbls>
            <c:dLbl>
              <c:idx val="0"/>
              <c:layout>
                <c:manualLayout>
                  <c:x val="5.7017543859649251E-2"/>
                  <c:y val="1.6421443736730389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9822949762858589E-2"/>
                  <c:y val="-1.2199221514508141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5.8637588064649797E-2"/>
                  <c:y val="1.5053634600022823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8479532163742687E-2"/>
                  <c:y val="1.5254479059682786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5.7017428742459832E-2"/>
                  <c:y val="9.7911674084217686E-3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13726.1</c:v>
                </c:pt>
                <c:pt idx="1">
                  <c:v>11419</c:v>
                </c:pt>
                <c:pt idx="2">
                  <c:v>12099</c:v>
                </c:pt>
                <c:pt idx="3">
                  <c:v>12424</c:v>
                </c:pt>
                <c:pt idx="4">
                  <c:v>12514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dLbls>
            <c:dLbl>
              <c:idx val="0"/>
              <c:layout>
                <c:manualLayout>
                  <c:x val="5.409356725146211E-2"/>
                  <c:y val="3.0214083510261888E-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409356725146211E-2"/>
                  <c:y val="-1.227870972650158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5.4093452134272781E-2"/>
                  <c:y val="0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5555440438366264E-2"/>
                  <c:y val="1.0061242344706913E-4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6.1403508771929766E-2"/>
                  <c:y val="-5.0323329149073864E-3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6631.8</c:v>
                </c:pt>
                <c:pt idx="1">
                  <c:v>7333</c:v>
                </c:pt>
                <c:pt idx="2">
                  <c:v>8491</c:v>
                </c:pt>
                <c:pt idx="3">
                  <c:v>7729</c:v>
                </c:pt>
                <c:pt idx="4">
                  <c:v>7531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dLbls>
            <c:dLbl>
              <c:idx val="0"/>
              <c:layout>
                <c:manualLayout>
                  <c:x val="5.8479532163742687E-2"/>
                  <c:y val="-1.9054670912951169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409356725146211E-2"/>
                  <c:y val="-3.5930046787629892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5.8479532163742687E-2"/>
                  <c:y val="-2.4154779565597778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9941405350646994E-2"/>
                  <c:y val="-2.6368823462284603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6.4327485380117039E-2"/>
                  <c:y val="-2.8683479782418548E-2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880.5</c:v>
                </c:pt>
                <c:pt idx="1">
                  <c:v>1400</c:v>
                </c:pt>
                <c:pt idx="2">
                  <c:v>900</c:v>
                </c:pt>
                <c:pt idx="3">
                  <c:v>900</c:v>
                </c:pt>
                <c:pt idx="4">
                  <c:v>900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Доходы от оказания платных услуг и компесации затрат государства</c:v>
                </c:pt>
              </c:strCache>
            </c:strRef>
          </c:tx>
          <c:dLbls>
            <c:dLbl>
              <c:idx val="0"/>
              <c:layout>
                <c:manualLayout>
                  <c:x val="3.2399732928120907E-3"/>
                  <c:y val="-8.3380881737608892E-4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3.0820325090942582E-3"/>
                  <c:y val="3.9681758530183816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2.9239766081871426E-3"/>
                  <c:y val="-3.6089238845144435E-3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1.422503108164111E-3"/>
                  <c:y val="-4.0113735783026934E-3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5.8479532163742704E-3"/>
                  <c:y val="7.9365894480581366E-3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Лист1!$H$2:$H$6</c:f>
              <c:numCache>
                <c:formatCode>#,##0.0</c:formatCode>
                <c:ptCount val="5"/>
                <c:pt idx="0">
                  <c:v>41814.1</c:v>
                </c:pt>
                <c:pt idx="1">
                  <c:v>43947.3</c:v>
                </c:pt>
                <c:pt idx="2">
                  <c:v>46796.7</c:v>
                </c:pt>
                <c:pt idx="3">
                  <c:v>46796.7</c:v>
                </c:pt>
                <c:pt idx="4">
                  <c:v>46796.7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dLbls>
            <c:dLbl>
              <c:idx val="0"/>
              <c:layout>
                <c:manualLayout>
                  <c:x val="5.9941520467836323E-2"/>
                  <c:y val="1.2278519532884476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5555555555555462E-2"/>
                  <c:y val="-3.9252158697553885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5.4093567251462145E-2"/>
                  <c:y val="1.2580546996842785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9941520467836323E-2"/>
                  <c:y val="1.2781771843736954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6.4327485380117039E-2"/>
                  <c:y val="1.2983186884248165E-2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Лист1!$I$2:$I$6</c:f>
              <c:numCache>
                <c:formatCode>#,##0.0</c:formatCode>
                <c:ptCount val="5"/>
                <c:pt idx="0">
                  <c:v>2351.1999999999998</c:v>
                </c:pt>
                <c:pt idx="1">
                  <c:v>3052</c:v>
                </c:pt>
                <c:pt idx="2">
                  <c:v>1236</c:v>
                </c:pt>
                <c:pt idx="3">
                  <c:v>737</c:v>
                </c:pt>
                <c:pt idx="4">
                  <c:v>773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Штрафы и санкции</c:v>
                </c:pt>
              </c:strCache>
            </c:strRef>
          </c:tx>
          <c:dLbls>
            <c:dLbl>
              <c:idx val="0"/>
              <c:layout>
                <c:manualLayout>
                  <c:x val="6.0613229267394222E-2"/>
                  <c:y val="-1.335710753547111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5.6102247087535112E-2"/>
                  <c:y val="-2.5606717638556098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5.3178270479348026E-2"/>
                  <c:y val="-1.2508653809578151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5.4721301284707827E-2"/>
                  <c:y val="-1.2307238769066921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5.9026223695722364E-2"/>
                  <c:y val="-1.2436760622313515E-2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Лист1!$J$2:$J$6</c:f>
              <c:numCache>
                <c:formatCode>#,##0.0</c:formatCode>
                <c:ptCount val="5"/>
                <c:pt idx="0">
                  <c:v>4498.2</c:v>
                </c:pt>
                <c:pt idx="1">
                  <c:v>5298</c:v>
                </c:pt>
                <c:pt idx="2">
                  <c:v>4055</c:v>
                </c:pt>
                <c:pt idx="3">
                  <c:v>4249</c:v>
                </c:pt>
                <c:pt idx="4">
                  <c:v>4433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Прочие наналоговые и 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4.8513837086153781E-3"/>
                  <c:y val="-3.8992354216592487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8.0256250863378967E-3"/>
                  <c:y val="-3.6706417132641028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3.2837638716213223E-2"/>
                  <c:y val="-3.502415458937199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3.4257839480591259E-2"/>
                  <c:y val="-3.7238388679676014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3.8643919510061318E-2"/>
                  <c:y val="-3.736772033930541E-2"/>
                </c:manualLayout>
              </c:layout>
              <c:showLegendKey val="1"/>
              <c:showVal val="1"/>
            </c:dLbl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                                          396 689,6       тыс. руб.</c:v>
                </c:pt>
                <c:pt idx="1">
                  <c:v>2016 год (Оценка)                                                        417 484,0              тыс. руб.</c:v>
                </c:pt>
                <c:pt idx="2">
                  <c:v>2017 год (Прогноз)                                             435 921,4        тыс. руб.</c:v>
                </c:pt>
                <c:pt idx="3">
                  <c:v>2018 год (Прогноз)                                                  445 477,4      тыс. руб.</c:v>
                </c:pt>
                <c:pt idx="4">
                  <c:v>2019 год (Прогноз)                                               463 943,4      тыс. руб.</c:v>
                </c:pt>
              </c:strCache>
            </c:strRef>
          </c:cat>
          <c:val>
            <c:numRef>
              <c:f>Лист1!$K$2:$K$6</c:f>
              <c:numCache>
                <c:formatCode>#,##0.0</c:formatCode>
                <c:ptCount val="5"/>
                <c:pt idx="0">
                  <c:v>164.3</c:v>
                </c:pt>
                <c:pt idx="1">
                  <c:v>163</c:v>
                </c:pt>
                <c:pt idx="2">
                  <c:v>101</c:v>
                </c:pt>
                <c:pt idx="3">
                  <c:v>101</c:v>
                </c:pt>
                <c:pt idx="4">
                  <c:v>101</c:v>
                </c:pt>
              </c:numCache>
            </c:numRef>
          </c:val>
        </c:ser>
        <c:shape val="cylinder"/>
        <c:axId val="139729920"/>
        <c:axId val="139752192"/>
        <c:axId val="0"/>
      </c:bar3DChart>
      <c:catAx>
        <c:axId val="139729920"/>
        <c:scaling>
          <c:orientation val="minMax"/>
        </c:scaling>
        <c:axPos val="b"/>
        <c:tickLblPos val="nextTo"/>
        <c:txPr>
          <a:bodyPr rot="0" vert="horz" anchor="ctr" anchorCtr="0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52192"/>
        <c:crosses val="autoZero"/>
        <c:auto val="1"/>
        <c:lblAlgn val="ctr"/>
        <c:lblOffset val="100"/>
      </c:catAx>
      <c:valAx>
        <c:axId val="139752192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729920"/>
        <c:crosses val="autoZero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75391743795183563"/>
          <c:y val="5.6660104986876694E-2"/>
          <c:w val="0.24608256204816498"/>
          <c:h val="0.8276769751607137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>
                <a:latin typeface="Times New Roman" pitchFamily="18" charset="0"/>
                <a:cs typeface="Times New Roman" pitchFamily="18" charset="0"/>
              </a:defRPr>
            </a:pPr>
            <a:r>
              <a:rPr lang="ru-RU" sz="1200" b="1" i="1" u="sng" dirty="0">
                <a:latin typeface="Times New Roman" pitchFamily="18" charset="0"/>
                <a:cs typeface="Times New Roman" pitchFamily="18" charset="0"/>
              </a:rPr>
              <a:t>Налог на доходы физических </a:t>
            </a:r>
            <a:r>
              <a:rPr lang="ru-RU" sz="1200" b="1" i="1" u="sng" dirty="0" smtClean="0">
                <a:latin typeface="Times New Roman" pitchFamily="18" charset="0"/>
                <a:cs typeface="Times New Roman" pitchFamily="18" charset="0"/>
              </a:rPr>
              <a:t>лиц</a:t>
            </a:r>
            <a:endParaRPr lang="ru-RU" sz="1200" b="1" i="1" u="sng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4.5454545454545463E-2"/>
          <c:y val="0.24141423741916765"/>
          <c:w val="0.91666666666666652"/>
          <c:h val="0.6111956618132764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marker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15909090909090945"/>
                  <c:y val="-7.5757605884675894E-2"/>
                </c:manualLayout>
              </c:layout>
              <c:showVal val="1"/>
            </c:dLbl>
            <c:dLbl>
              <c:idx val="1"/>
              <c:layout>
                <c:manualLayout>
                  <c:x val="-0.12121241947029363"/>
                  <c:y val="7.070709882569753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dirty="0" smtClean="0"/>
                      <a:t>02 890,0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11742424242424271"/>
                  <c:y val="-5.5555577648762289E-2"/>
                </c:manualLayout>
              </c:layout>
              <c:showVal val="1"/>
            </c:dLbl>
            <c:dLbl>
              <c:idx val="3"/>
              <c:layout>
                <c:manualLayout>
                  <c:x val="-9.0909090909091064E-2"/>
                  <c:y val="8.0808112943654253E-2"/>
                </c:manualLayout>
              </c:layout>
              <c:showVal val="1"/>
            </c:dLbl>
            <c:dLbl>
              <c:idx val="4"/>
              <c:layout>
                <c:manualLayout>
                  <c:x val="-1.5151515151515174E-2"/>
                  <c:y val="-7.0707496503418829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284537.09999999998</c:v>
                </c:pt>
                <c:pt idx="1">
                  <c:v>302890</c:v>
                </c:pt>
                <c:pt idx="2">
                  <c:v>320261</c:v>
                </c:pt>
                <c:pt idx="3">
                  <c:v>330559</c:v>
                </c:pt>
                <c:pt idx="4">
                  <c:v>348913</c:v>
                </c:pt>
              </c:numCache>
            </c:numRef>
          </c:val>
        </c:ser>
        <c:marker val="1"/>
        <c:axId val="139835648"/>
        <c:axId val="139849728"/>
      </c:lineChart>
      <c:catAx>
        <c:axId val="139835648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849728"/>
        <c:crosses val="autoZero"/>
        <c:auto val="1"/>
        <c:lblAlgn val="ctr"/>
        <c:lblOffset val="100"/>
      </c:catAx>
      <c:valAx>
        <c:axId val="139849728"/>
        <c:scaling>
          <c:orientation val="minMax"/>
          <c:max val="400000"/>
        </c:scaling>
        <c:delete val="1"/>
        <c:axPos val="l"/>
        <c:majorGridlines/>
        <c:numFmt formatCode="#,##0.0" sourceLinked="1"/>
        <c:tickLblPos val="none"/>
        <c:crossAx val="139835648"/>
        <c:crosses val="autoZero"/>
        <c:crossBetween val="between"/>
        <c:majorUnit val="100000"/>
      </c:valAx>
    </c:plotArea>
    <c:plotVisOnly val="1"/>
  </c:chart>
  <c:spPr>
    <a:solidFill>
      <a:srgbClr val="EDEDA5"/>
    </a:solidFill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200" b="1" i="1" u="sng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5527029073288948"/>
          <c:y val="0.22685826771653542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налог на вмененный доход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41125.4</c:v>
                </c:pt>
                <c:pt idx="1">
                  <c:v>39759.699999999997</c:v>
                </c:pt>
                <c:pt idx="2">
                  <c:v>39759.699999999997</c:v>
                </c:pt>
                <c:pt idx="3">
                  <c:v>39759.699999999997</c:v>
                </c:pt>
                <c:pt idx="4">
                  <c:v>39759.699999999997</c:v>
                </c:pt>
              </c:numCache>
            </c:numRef>
          </c:val>
        </c:ser>
        <c:marker val="1"/>
        <c:axId val="139877760"/>
        <c:axId val="139879552"/>
      </c:lineChart>
      <c:catAx>
        <c:axId val="13987776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879552"/>
        <c:crosses val="autoZero"/>
        <c:auto val="1"/>
        <c:lblAlgn val="ctr"/>
        <c:lblOffset val="100"/>
      </c:catAx>
      <c:valAx>
        <c:axId val="139879552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877760"/>
        <c:crosses val="autoZero"/>
        <c:crossBetween val="between"/>
      </c:valAx>
    </c:plotArea>
    <c:plotVisOnly val="1"/>
  </c:chart>
  <c:spPr>
    <a:solidFill>
      <a:srgbClr val="EDEDA5"/>
    </a:solidFill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/>
              <a:t>Единый </a:t>
            </a:r>
            <a:r>
              <a:rPr lang="ru-RU" b="1" i="1" u="sng" dirty="0" smtClean="0"/>
              <a:t>сельскохозяйственный налог 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5527029073288953"/>
          <c:y val="0.22685826771653542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960.9</c:v>
                </c:pt>
                <c:pt idx="1">
                  <c:v>2222</c:v>
                </c:pt>
                <c:pt idx="2">
                  <c:v>2222</c:v>
                </c:pt>
                <c:pt idx="3">
                  <c:v>2222</c:v>
                </c:pt>
                <c:pt idx="4">
                  <c:v>2222</c:v>
                </c:pt>
              </c:numCache>
            </c:numRef>
          </c:val>
        </c:ser>
        <c:marker val="1"/>
        <c:axId val="139966720"/>
        <c:axId val="139984896"/>
      </c:lineChart>
      <c:catAx>
        <c:axId val="13996672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9984896"/>
        <c:crosses val="autoZero"/>
        <c:auto val="1"/>
        <c:lblAlgn val="ctr"/>
        <c:lblOffset val="100"/>
      </c:catAx>
      <c:valAx>
        <c:axId val="13998489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39966720"/>
        <c:crosses val="autoZero"/>
        <c:crossBetween val="between"/>
      </c:valAx>
    </c:plotArea>
    <c:plotVisOnly val="1"/>
  </c:chart>
  <c:spPr>
    <a:solidFill>
      <a:srgbClr val="EDEDA5"/>
    </a:solidFill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Государственная пошлина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5527029073288959"/>
          <c:y val="0.22685826771653542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spPr>
            <a:ln>
              <a:solidFill>
                <a:srgbClr val="3333FF"/>
              </a:solidFill>
            </a:ln>
          </c:spPr>
          <c:dLbls>
            <c:dLbl>
              <c:idx val="1"/>
              <c:layout>
                <c:manualLayout>
                  <c:x val="-7.3717948717948734E-2"/>
                  <c:y val="9.0476190476190502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13726.1</c:v>
                </c:pt>
                <c:pt idx="1">
                  <c:v>11419</c:v>
                </c:pt>
                <c:pt idx="2">
                  <c:v>12099</c:v>
                </c:pt>
                <c:pt idx="3">
                  <c:v>12424</c:v>
                </c:pt>
                <c:pt idx="4">
                  <c:v>12514</c:v>
                </c:pt>
              </c:numCache>
            </c:numRef>
          </c:val>
        </c:ser>
        <c:marker val="1"/>
        <c:axId val="140008832"/>
        <c:axId val="140018816"/>
      </c:lineChart>
      <c:catAx>
        <c:axId val="14000883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018816"/>
        <c:crosses val="autoZero"/>
        <c:auto val="1"/>
        <c:lblAlgn val="ctr"/>
        <c:lblOffset val="100"/>
      </c:catAx>
      <c:valAx>
        <c:axId val="1400188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40008832"/>
        <c:crosses val="autoZero"/>
        <c:crossBetween val="between"/>
      </c:valAx>
    </c:plotArea>
    <c:plotVisOnly val="1"/>
  </c:chart>
  <c:spPr>
    <a:solidFill>
      <a:srgbClr val="EDEDA5"/>
    </a:solidFill>
    <a:ln>
      <a:solidFill>
        <a:schemeClr val="accent6">
          <a:lumMod val="60000"/>
          <a:lumOff val="40000"/>
        </a:schemeClr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Плата за негативное воздействие на окружающую среду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227498239549326"/>
          <c:y val="0.22685826771653542"/>
          <c:w val="0.784086166058511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4492753623188404"/>
                  <c:y val="-3.8461538461538464E-2"/>
                </c:manualLayout>
              </c:layout>
              <c:showVal val="1"/>
            </c:dLbl>
            <c:dLbl>
              <c:idx val="1"/>
              <c:layout>
                <c:manualLayout>
                  <c:x val="-9.5015043851225944E-2"/>
                  <c:y val="0.1095234345706788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880.5</c:v>
                </c:pt>
                <c:pt idx="1">
                  <c:v>1400</c:v>
                </c:pt>
                <c:pt idx="2">
                  <c:v>900</c:v>
                </c:pt>
                <c:pt idx="3">
                  <c:v>900</c:v>
                </c:pt>
                <c:pt idx="4">
                  <c:v>900</c:v>
                </c:pt>
              </c:numCache>
            </c:numRef>
          </c:val>
        </c:ser>
        <c:marker val="1"/>
        <c:axId val="51051136"/>
        <c:axId val="169746816"/>
      </c:lineChart>
      <c:catAx>
        <c:axId val="5105113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746816"/>
        <c:crosses val="autoZero"/>
        <c:auto val="1"/>
        <c:lblAlgn val="ctr"/>
        <c:lblOffset val="100"/>
      </c:catAx>
      <c:valAx>
        <c:axId val="16974681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5105113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использования муниципального имущества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5527029073288967"/>
          <c:y val="0.22685826771653542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муниципального имущества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4492753623188404"/>
                  <c:y val="-3.8461538461538464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0.10225878015248099"/>
                  <c:y val="-4.7619047619047623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6631.8</c:v>
                </c:pt>
                <c:pt idx="1">
                  <c:v>7333</c:v>
                </c:pt>
                <c:pt idx="2">
                  <c:v>8491</c:v>
                </c:pt>
                <c:pt idx="3">
                  <c:v>7729</c:v>
                </c:pt>
                <c:pt idx="4">
                  <c:v>7531</c:v>
                </c:pt>
              </c:numCache>
            </c:numRef>
          </c:val>
        </c:ser>
        <c:marker val="1"/>
        <c:axId val="169757696"/>
        <c:axId val="169763584"/>
      </c:lineChart>
      <c:catAx>
        <c:axId val="16975769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763584"/>
        <c:crosses val="autoZero"/>
        <c:auto val="1"/>
        <c:lblAlgn val="ctr"/>
        <c:lblOffset val="100"/>
      </c:catAx>
      <c:valAx>
        <c:axId val="169763584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975769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продажи материальных и нематериальных активов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5527029073288975"/>
          <c:y val="0.22685826771653542"/>
          <c:w val="0.76823228346456762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продажи имущества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4492753623188404"/>
                  <c:y val="-3.8461538461538464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1351.2</c:v>
                </c:pt>
                <c:pt idx="1">
                  <c:v>3052</c:v>
                </c:pt>
                <c:pt idx="2">
                  <c:v>1236</c:v>
                </c:pt>
                <c:pt idx="3">
                  <c:v>737</c:v>
                </c:pt>
                <c:pt idx="4">
                  <c:v>773</c:v>
                </c:pt>
              </c:numCache>
            </c:numRef>
          </c:val>
        </c:ser>
        <c:marker val="1"/>
        <c:axId val="169793024"/>
        <c:axId val="169794560"/>
      </c:lineChart>
      <c:catAx>
        <c:axId val="16979302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794560"/>
        <c:crosses val="autoZero"/>
        <c:auto val="1"/>
        <c:lblAlgn val="ctr"/>
        <c:lblOffset val="100"/>
      </c:catAx>
      <c:valAx>
        <c:axId val="16979456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9793024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Штрафы,</a:t>
            </a:r>
            <a:r>
              <a:rPr lang="ru-RU" b="1" i="1" u="sng" baseline="0" dirty="0" smtClean="0"/>
              <a:t> санкции 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3044759032780506"/>
          <c:y val="0.20304874390701191"/>
          <c:w val="0.75156571774682013"/>
          <c:h val="0.57146231721034857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Штрафы санкции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4492753623188404"/>
                  <c:y val="-3.8461538461538464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8.0059465223097467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4498.2</c:v>
                </c:pt>
                <c:pt idx="1">
                  <c:v>5298</c:v>
                </c:pt>
                <c:pt idx="2">
                  <c:v>4055</c:v>
                </c:pt>
                <c:pt idx="3">
                  <c:v>4249</c:v>
                </c:pt>
                <c:pt idx="4">
                  <c:v>4433</c:v>
                </c:pt>
              </c:numCache>
            </c:numRef>
          </c:val>
        </c:ser>
        <c:marker val="1"/>
        <c:axId val="169823616"/>
        <c:axId val="169915520"/>
      </c:lineChart>
      <c:catAx>
        <c:axId val="16982361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915520"/>
        <c:crosses val="autoZero"/>
        <c:auto val="1"/>
        <c:lblAlgn val="ctr"/>
        <c:lblOffset val="100"/>
      </c:catAx>
      <c:valAx>
        <c:axId val="169915520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69823616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i="1" u="sng">
                <a:latin typeface="Times New Roman" pitchFamily="18" charset="0"/>
                <a:cs typeface="Times New Roman" pitchFamily="18" charset="0"/>
              </a:defRPr>
            </a:pPr>
            <a:r>
              <a:rPr lang="ru-RU" b="1" i="1" u="sng" dirty="0" smtClean="0"/>
              <a:t>Доходы от оказания платных услуг</a:t>
            </a:r>
            <a:endParaRPr lang="ru-RU" b="1" i="1" u="sng" dirty="0"/>
          </a:p>
        </c:rich>
      </c:tx>
    </c:title>
    <c:plotArea>
      <c:layout>
        <c:manualLayout>
          <c:layoutTarget val="inner"/>
          <c:xMode val="edge"/>
          <c:yMode val="edge"/>
          <c:x val="0.13044759032780512"/>
          <c:y val="0.20304874390701191"/>
          <c:w val="0.75156571774682013"/>
          <c:h val="0.58870350257941895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ln>
              <a:solidFill>
                <a:srgbClr val="996600"/>
              </a:solidFill>
            </a:ln>
          </c:spPr>
          <c:dLbls>
            <c:dLbl>
              <c:idx val="0"/>
              <c:layout>
                <c:manualLayout>
                  <c:x val="-0.14492753623188404"/>
                  <c:y val="-3.8461538461538464E-2"/>
                </c:manualLayout>
              </c:layout>
              <c:showVal val="1"/>
            </c:dLbl>
            <c:dLbl>
              <c:idx val="1"/>
              <c:layout>
                <c:manualLayout>
                  <c:x val="-9.9080223667693743E-2"/>
                  <c:y val="-7.6190692509590083E-2"/>
                </c:manualLayout>
              </c:layout>
              <c:showVal val="1"/>
            </c:dLbl>
            <c:dLbl>
              <c:idx val="2"/>
              <c:layout>
                <c:manualLayout>
                  <c:x val="-7.0512820512820512E-2"/>
                  <c:y val="9.0476190476190502E-2"/>
                </c:manualLayout>
              </c:layout>
              <c:showVal val="1"/>
            </c:dLbl>
            <c:dLbl>
              <c:idx val="3"/>
              <c:layout>
                <c:manualLayout>
                  <c:x val="-4.8076923076923114E-2"/>
                  <c:y val="9.0476190476190502E-2"/>
                </c:manualLayout>
              </c:layout>
              <c:showVal val="1"/>
            </c:dLbl>
            <c:dLbl>
              <c:idx val="4"/>
              <c:layout>
                <c:manualLayout>
                  <c:x val="-4.1666666666666664E-2"/>
                  <c:y val="9.0476190476190502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</c:v>
                </c:pt>
                <c:pt idx="1">
                  <c:v>2016 год (Оценка)</c:v>
                </c:pt>
                <c:pt idx="2">
                  <c:v>2017 год (Прогноз)</c:v>
                </c:pt>
                <c:pt idx="3">
                  <c:v>2018 год (Прогноз)</c:v>
                </c:pt>
                <c:pt idx="4">
                  <c:v>2019 год (Прогноз)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41814.1</c:v>
                </c:pt>
                <c:pt idx="1">
                  <c:v>43947.3</c:v>
                </c:pt>
                <c:pt idx="2">
                  <c:v>46796.7</c:v>
                </c:pt>
                <c:pt idx="3">
                  <c:v>46796.7</c:v>
                </c:pt>
                <c:pt idx="4">
                  <c:v>46796.7</c:v>
                </c:pt>
              </c:numCache>
            </c:numRef>
          </c:val>
        </c:ser>
        <c:marker val="1"/>
        <c:axId val="170044800"/>
        <c:axId val="169940096"/>
      </c:lineChart>
      <c:catAx>
        <c:axId val="170044800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9940096"/>
        <c:crosses val="autoZero"/>
        <c:auto val="1"/>
        <c:lblAlgn val="ctr"/>
        <c:lblOffset val="100"/>
      </c:catAx>
      <c:valAx>
        <c:axId val="169940096"/>
        <c:scaling>
          <c:orientation val="minMax"/>
        </c:scaling>
        <c:delete val="1"/>
        <c:axPos val="l"/>
        <c:majorGridlines/>
        <c:numFmt formatCode="#,##0.0" sourceLinked="1"/>
        <c:tickLblPos val="none"/>
        <c:crossAx val="170044800"/>
        <c:crosses val="autoZero"/>
        <c:crossBetween val="between"/>
      </c:valAx>
      <c:spPr>
        <a:solidFill>
          <a:schemeClr val="accent6">
            <a:lumMod val="20000"/>
            <a:lumOff val="80000"/>
          </a:schemeClr>
        </a:solidFill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2.7777777777778421E-3"/>
          <c:y val="4.6296296296296892E-3"/>
          <c:w val="0.97696106736658694"/>
          <c:h val="0.83805555555556077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5.1156686809497899E-3"/>
                  <c:y val="-0.14796497420581048"/>
                </c:manualLayout>
              </c:layout>
              <c:showVal val="1"/>
            </c:dLbl>
            <c:dLbl>
              <c:idx val="1"/>
              <c:layout>
                <c:manualLayout>
                  <c:x val="1.2867606665445891E-2"/>
                  <c:y val="-0.21739704950674349"/>
                </c:manualLayout>
              </c:layout>
              <c:showVal val="1"/>
            </c:dLbl>
            <c:dLbl>
              <c:idx val="2"/>
              <c:layout>
                <c:manualLayout>
                  <c:x val="2.2401269608740947E-4"/>
                  <c:y val="-0.29431487012399488"/>
                </c:manualLayout>
              </c:layout>
              <c:showVal val="1"/>
            </c:dLbl>
            <c:dLbl>
              <c:idx val="3"/>
              <c:layout>
                <c:manualLayout>
                  <c:x val="2.1385334645669406E-2"/>
                  <c:y val="-0.37604648209296593"/>
                </c:manualLayout>
              </c:layout>
              <c:showVal val="1"/>
            </c:dLbl>
            <c:dLbl>
              <c:idx val="4"/>
              <c:layout>
                <c:manualLayout>
                  <c:x val="2.1446011109076492E-2"/>
                  <c:y val="-0.2659208978188094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Лист1!$B$5:$F$5</c:f>
              <c:strCache>
                <c:ptCount val="5"/>
                <c:pt idx="0">
                  <c:v> 2015 г. факт</c:v>
                </c:pt>
                <c:pt idx="1">
                  <c:v> 2016 г. оценка </c:v>
                </c:pt>
                <c:pt idx="2">
                  <c:v>2017 г. прогноз</c:v>
                </c:pt>
                <c:pt idx="3">
                  <c:v>2018 г. прогноз</c:v>
                </c:pt>
                <c:pt idx="4">
                  <c:v>2019 г. прогноз</c:v>
                </c:pt>
              </c:strCache>
            </c:strRef>
          </c:cat>
          <c:val>
            <c:numRef>
              <c:f>Лист1!$B$6:$F$6</c:f>
              <c:numCache>
                <c:formatCode>#,##0.00</c:formatCode>
                <c:ptCount val="5"/>
                <c:pt idx="0">
                  <c:v>1169</c:v>
                </c:pt>
                <c:pt idx="1">
                  <c:v>1717.1</c:v>
                </c:pt>
                <c:pt idx="2">
                  <c:v>3525.1</c:v>
                </c:pt>
                <c:pt idx="3">
                  <c:v>5815</c:v>
                </c:pt>
                <c:pt idx="4">
                  <c:v>2747.9</c:v>
                </c:pt>
              </c:numCache>
            </c:numRef>
          </c:val>
        </c:ser>
        <c:dLbls>
          <c:showVal val="1"/>
        </c:dLbls>
        <c:shape val="box"/>
        <c:axId val="55313536"/>
        <c:axId val="55315072"/>
        <c:axId val="0"/>
      </c:bar3DChart>
      <c:catAx>
        <c:axId val="55313536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55315072"/>
        <c:crosses val="autoZero"/>
        <c:auto val="1"/>
        <c:lblAlgn val="ctr"/>
        <c:lblOffset val="100"/>
      </c:catAx>
      <c:valAx>
        <c:axId val="55315072"/>
        <c:scaling>
          <c:orientation val="minMax"/>
        </c:scaling>
        <c:delete val="1"/>
        <c:axPos val="l"/>
        <c:numFmt formatCode="#,##0.00" sourceLinked="1"/>
        <c:tickLblPos val="none"/>
        <c:crossAx val="55313536"/>
        <c:crosses val="autoZero"/>
        <c:crossBetween val="between"/>
      </c:valAx>
    </c:plotArea>
    <c:plotVisOnly val="1"/>
    <c:dispBlanksAs val="gap"/>
  </c:chart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depthPercent val="100"/>
      <c:rAngAx val="1"/>
    </c:view3D>
    <c:plotArea>
      <c:layout>
        <c:manualLayout>
          <c:layoutTarget val="inner"/>
          <c:xMode val="edge"/>
          <c:yMode val="edge"/>
          <c:x val="1.6224188790560524E-2"/>
          <c:y val="2.4774774774774813E-2"/>
          <c:w val="0.70058997050147565"/>
          <c:h val="0.95045045045045062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tx>
          <c:dLbls>
            <c:dLbl>
              <c:idx val="0"/>
              <c:layout>
                <c:manualLayout>
                  <c:x val="-3.2142857142857154E-2"/>
                  <c:y val="6.7567567567567571E-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1.6181602299712581E-2"/>
                  <c:y val="4.5048591898985682E-3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961 118,6 тыс. руб</c:v>
                </c:pt>
                <c:pt idx="1">
                  <c:v>2016 год (Оценка)                                     1 114 309,9 тыс. руб.</c:v>
                </c:pt>
                <c:pt idx="2">
                  <c:v>2017 год (Прогноз)                                             957 935,4 тыс. руб.</c:v>
                </c:pt>
                <c:pt idx="3">
                  <c:v>2018 год (Прогноз)                                             911 774,6 тыс. руб.</c:v>
                </c:pt>
                <c:pt idx="4">
                  <c:v>2019 год (Прогноз)                                           868 530,1 тыс. руб.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-1718.6</c:v>
                </c:pt>
                <c:pt idx="1">
                  <c:v>-1254.4000000000001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поддержку мер по обеспечению сбалансированности бюджетов</c:v>
                </c:pt>
              </c:strCache>
            </c:strRef>
          </c:tx>
          <c:dLbls>
            <c:dLbl>
              <c:idx val="0"/>
              <c:layout>
                <c:manualLayout>
                  <c:x val="6.4898512685914303E-2"/>
                  <c:y val="-2.2522522522522561E-3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6.2081114860642432E-2"/>
                  <c:y val="-6.7567567567567571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4.1269841269841269E-2"/>
                  <c:y val="0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3.9682539682539791E-2"/>
                  <c:y val="0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3.6507936507936566E-2"/>
                  <c:y val="0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00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961 118,6 тыс. руб</c:v>
                </c:pt>
                <c:pt idx="1">
                  <c:v>2016 год (Оценка)                                     1 114 309,9 тыс. руб.</c:v>
                </c:pt>
                <c:pt idx="2">
                  <c:v>2017 год (Прогноз)                                             957 935,4 тыс. руб.</c:v>
                </c:pt>
                <c:pt idx="3">
                  <c:v>2018 год (Прогноз)                                             911 774,6 тыс. руб.</c:v>
                </c:pt>
                <c:pt idx="4">
                  <c:v>2019 год (Прогноз)                                           868 530,1 тыс. руб.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29748.400000000001</c:v>
                </c:pt>
                <c:pt idx="1">
                  <c:v>10823.6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dLbls>
            <c:dLbl>
              <c:idx val="0"/>
              <c:layout>
                <c:manualLayout>
                  <c:x val="6.666666666666668E-2"/>
                  <c:y val="-1.8018018018018021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6.666666666666668E-2"/>
                  <c:y val="-2.7027027027027094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6.1904761904761914E-2"/>
                  <c:y val="-1.1261261261261285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6.6666666666666721E-2"/>
                  <c:y val="-2.0270270270270337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6.5079365079365056E-2"/>
                  <c:y val="-2.0270270270270337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00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961 118,6 тыс. руб</c:v>
                </c:pt>
                <c:pt idx="1">
                  <c:v>2016 год (Оценка)                                     1 114 309,9 тыс. руб.</c:v>
                </c:pt>
                <c:pt idx="2">
                  <c:v>2017 год (Прогноз)                                             957 935,4 тыс. руб.</c:v>
                </c:pt>
                <c:pt idx="3">
                  <c:v>2018 год (Прогноз)                                             911 774,6 тыс. руб.</c:v>
                </c:pt>
                <c:pt idx="4">
                  <c:v>2019 год (Прогноз)                                           868 530,1 тыс. руб.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81146.2</c:v>
                </c:pt>
                <c:pt idx="1">
                  <c:v>195502.5</c:v>
                </c:pt>
                <c:pt idx="2">
                  <c:v>98276.1</c:v>
                </c:pt>
                <c:pt idx="3">
                  <c:v>55771.6</c:v>
                </c:pt>
                <c:pt idx="4">
                  <c:v>55490.5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dLbl>
              <c:idx val="0"/>
              <c:layout>
                <c:manualLayout>
                  <c:x val="-1.5432098765432139E-3"/>
                  <c:y val="-2.0270270270270358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6.1728395061728392E-3"/>
                  <c:y val="-1.8018018018018059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-3.0864197530864265E-3"/>
                  <c:y val="-3.3783783783783786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4.6296296296296424E-3"/>
                  <c:y val="-2.7027027027027108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-1.5432098765432139E-3"/>
                  <c:y val="-2.0270270270270358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000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961 118,6 тыс. руб</c:v>
                </c:pt>
                <c:pt idx="1">
                  <c:v>2016 год (Оценка)                                     1 114 309,9 тыс. руб.</c:v>
                </c:pt>
                <c:pt idx="2">
                  <c:v>2017 год (Прогноз)                                             957 935,4 тыс. руб.</c:v>
                </c:pt>
                <c:pt idx="3">
                  <c:v>2018 год (Прогноз)                                             911 774,6 тыс. руб.</c:v>
                </c:pt>
                <c:pt idx="4">
                  <c:v>2019 год (Прогноз)                                           868 530,1 тыс. руб.</c:v>
                </c:pt>
              </c:strCache>
            </c:strRef>
          </c:cat>
          <c:val>
            <c:numRef>
              <c:f>Лист1!$E$2:$E$6</c:f>
              <c:numCache>
                <c:formatCode>#,##0.0</c:formatCode>
                <c:ptCount val="5"/>
                <c:pt idx="0">
                  <c:v>836937</c:v>
                </c:pt>
                <c:pt idx="1">
                  <c:v>896889.8</c:v>
                </c:pt>
                <c:pt idx="2">
                  <c:v>859154.8</c:v>
                </c:pt>
                <c:pt idx="3">
                  <c:v>855930.9</c:v>
                </c:pt>
                <c:pt idx="4">
                  <c:v>813039.6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межбюджетные трансферты из областного бюджета</c:v>
                </c:pt>
              </c:strCache>
            </c:strRef>
          </c:tx>
          <c:dLbls>
            <c:dLbl>
              <c:idx val="0"/>
              <c:layout>
                <c:manualLayout>
                  <c:x val="6.5079365079365056E-2"/>
                  <c:y val="0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6.1904761904761914E-2"/>
                  <c:y val="9.009009009009035E-3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4.9206349206349212E-2"/>
                  <c:y val="2.2522522522522561E-3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4.2857142857142913E-2"/>
                  <c:y val="0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3.6507936507936566E-2"/>
                  <c:y val="-2.2522522522522561E-3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961 118,6 тыс. руб</c:v>
                </c:pt>
                <c:pt idx="1">
                  <c:v>2016 год (Оценка)                                     1 114 309,9 тыс. руб.</c:v>
                </c:pt>
                <c:pt idx="2">
                  <c:v>2017 год (Прогноз)                                             957 935,4 тыс. руб.</c:v>
                </c:pt>
                <c:pt idx="3">
                  <c:v>2018 год (Прогноз)                                             911 774,6 тыс. руб.</c:v>
                </c:pt>
                <c:pt idx="4">
                  <c:v>2019 год (Прогноз)                                           868 530,1 тыс. руб.</c:v>
                </c:pt>
              </c:strCache>
            </c:strRef>
          </c:cat>
          <c:val>
            <c:numRef>
              <c:f>Лист1!$F$2:$F$6</c:f>
              <c:numCache>
                <c:formatCode>#,##0.0</c:formatCode>
                <c:ptCount val="5"/>
                <c:pt idx="0">
                  <c:v>14922.7</c:v>
                </c:pt>
                <c:pt idx="1">
                  <c:v>10568.3</c:v>
                </c:pt>
                <c:pt idx="2">
                  <c:v>504.5</c:v>
                </c:pt>
                <c:pt idx="3">
                  <c:v>72.099999999999994</c:v>
                </c:pt>
                <c:pt idx="4">
                  <c:v>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4.7619047619047623E-3"/>
                  <c:y val="-2.0270270270270337E-2"/>
                </c:manualLayout>
              </c:layout>
              <c:showLegendKey val="1"/>
              <c:showVal val="1"/>
            </c:dLbl>
            <c:dLbl>
              <c:idx val="1"/>
              <c:layout>
                <c:manualLayout>
                  <c:x val="-6.3492063492063561E-3"/>
                  <c:y val="-2.4774774774774817E-2"/>
                </c:manualLayout>
              </c:layout>
              <c:showLegendKey val="1"/>
              <c:showVal val="1"/>
            </c:dLbl>
            <c:dLbl>
              <c:idx val="2"/>
              <c:layout>
                <c:manualLayout>
                  <c:x val="4.7619047619047623E-3"/>
                  <c:y val="-2.2522522522522542E-2"/>
                </c:manualLayout>
              </c:layout>
              <c:showLegendKey val="1"/>
              <c:showVal val="1"/>
            </c:dLbl>
            <c:dLbl>
              <c:idx val="3"/>
              <c:layout>
                <c:manualLayout>
                  <c:x val="-6.3492063492062911E-3"/>
                  <c:y val="-1.3513513513513521E-2"/>
                </c:manualLayout>
              </c:layout>
              <c:showLegendKey val="1"/>
              <c:showVal val="1"/>
            </c:dLbl>
            <c:dLbl>
              <c:idx val="4"/>
              <c:layout>
                <c:manualLayout>
                  <c:x val="0"/>
                  <c:y val="-1.5765765765765802E-2"/>
                </c:manualLayout>
              </c:layout>
              <c:showLegendKey val="1"/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1"/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               961 118,6 тыс. руб</c:v>
                </c:pt>
                <c:pt idx="1">
                  <c:v>2016 год (Оценка)                                     1 114 309,9 тыс. руб.</c:v>
                </c:pt>
                <c:pt idx="2">
                  <c:v>2017 год (Прогноз)                                             957 935,4 тыс. руб.</c:v>
                </c:pt>
                <c:pt idx="3">
                  <c:v>2018 год (Прогноз)                                             911 774,6 тыс. руб.</c:v>
                </c:pt>
                <c:pt idx="4">
                  <c:v>2019 год (Прогноз)                                           868 530,1 тыс. руб.</c:v>
                </c:pt>
              </c:strCache>
            </c:strRef>
          </c:cat>
          <c:val>
            <c:numRef>
              <c:f>Лист1!$G$2:$G$6</c:f>
              <c:numCache>
                <c:formatCode>#,##0.0</c:formatCode>
                <c:ptCount val="5"/>
                <c:pt idx="0">
                  <c:v>82.9</c:v>
                </c:pt>
                <c:pt idx="1">
                  <c:v>1780.1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cylinder"/>
        <c:axId val="170300928"/>
        <c:axId val="170302464"/>
        <c:axId val="0"/>
      </c:bar3DChart>
      <c:catAx>
        <c:axId val="170300928"/>
        <c:scaling>
          <c:orientation val="minMax"/>
        </c:scaling>
        <c:axPos val="b"/>
        <c:numFmt formatCode="#,##0.00" sourceLinked="0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0302464"/>
        <c:crosses val="autoZero"/>
        <c:auto val="1"/>
        <c:lblAlgn val="ctr"/>
        <c:lblOffset val="100"/>
      </c:catAx>
      <c:valAx>
        <c:axId val="170302464"/>
        <c:scaling>
          <c:orientation val="minMax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70300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346411046445285"/>
          <c:y val="4.1112116053060963E-2"/>
          <c:w val="0.21768629464795172"/>
          <c:h val="0.74435234447045451"/>
        </c:manualLayout>
      </c:layout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rgbClr val="CC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5.1877594846098884E-2"/>
                  <c:y val="-0.1846621492216819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 237 800,8; 87%</a:t>
                    </a:r>
                  </a:p>
                </c:rich>
              </c:tx>
              <c:dLblPos val="bestFit"/>
              <c:showVal val="1"/>
              <c:showPercent val="1"/>
            </c:dLbl>
            <c:dLbl>
              <c:idx val="1"/>
              <c:layout>
                <c:manualLayout>
                  <c:x val="5.6041756144118354E-2"/>
                  <c:y val="1.1828662987476618E-2"/>
                </c:manualLayout>
              </c:layout>
              <c:dLblPos val="bestFit"/>
              <c:showVal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1237800.8</c:v>
                </c:pt>
                <c:pt idx="1">
                  <c:v>186425.5</c:v>
                </c:pt>
              </c:numCache>
            </c:numRef>
          </c:val>
        </c:ser>
        <c:firstSliceAng val="92"/>
      </c:pieChart>
    </c:plotArea>
    <c:legend>
      <c:legendPos val="b"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CC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9.4619422572178626E-3"/>
                  <c:y val="-0.24734232084625807"/>
                </c:manualLayout>
              </c:layout>
              <c:dLblPos val="bestFit"/>
              <c:showVal val="1"/>
              <c:showPercent val="1"/>
            </c:dLbl>
            <c:dLbl>
              <c:idx val="1"/>
              <c:layout>
                <c:manualLayout>
                  <c:x val="4.5813648293963304E-2"/>
                  <c:y val="8.8029905352740266E-3"/>
                </c:manualLayout>
              </c:layout>
              <c:dLblPos val="bestFit"/>
              <c:showVal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1203996.5</c:v>
                </c:pt>
                <c:pt idx="1">
                  <c:v>169422.1</c:v>
                </c:pt>
              </c:numCache>
            </c:numRef>
          </c:val>
        </c:ser>
        <c:firstSliceAng val="92"/>
      </c:pieChart>
    </c:plotArea>
    <c:legend>
      <c:legendPos val="b"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CC99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-4.1071137659516713E-2"/>
                  <c:y val="-0.21309342191601044"/>
                </c:manualLayout>
              </c:layout>
              <c:dLblPos val="bestFit"/>
              <c:showVal val="1"/>
              <c:showPercent val="1"/>
            </c:dLbl>
            <c:dLbl>
              <c:idx val="1"/>
              <c:layout>
                <c:manualLayout>
                  <c:x val="2.5698705765227651E-2"/>
                  <c:y val="3.9106381233595798E-2"/>
                </c:manualLayout>
              </c:layout>
              <c:dLblPos val="bestFit"/>
              <c:showVal val="1"/>
              <c:showPercent val="1"/>
            </c:dLbl>
            <c:txPr>
              <a:bodyPr/>
              <a:lstStyle/>
              <a:p>
                <a:pPr>
                  <a:defRPr sz="11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1164460.2</c:v>
                </c:pt>
                <c:pt idx="1">
                  <c:v>169769.8</c:v>
                </c:pt>
              </c:numCache>
            </c:numRef>
          </c:val>
        </c:ser>
        <c:firstSliceAng val="92"/>
      </c:pieChart>
    </c:plotArea>
    <c:legend>
      <c:legendPos val="b"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556"/>
          <c:h val="0.456174868766405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"Организация составления и исполнения бюджета муниципального образования "Тайшетский район", управление муниципальными финансами""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6.3748906386701734E-3"/>
                  <c:y val="-1.2848393950756118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  82 486,4 тыс. руб.</c:v>
                </c:pt>
                <c:pt idx="1">
                  <c:v>         2018 год                         68 444,3 тыс. руб.</c:v>
                </c:pt>
                <c:pt idx="2">
                  <c:v>         2019 год                                   70 048,7 тыс. руб.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17617.5</c:v>
                </c:pt>
                <c:pt idx="1">
                  <c:v>16836.8</c:v>
                </c:pt>
                <c:pt idx="2">
                  <c:v>16800.099999999973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"Финансовая поддержка муниципальных образований Тайшетского района"</c:v>
                </c:pt>
              </c:strCache>
            </c:strRef>
          </c:tx>
          <c:spPr>
            <a:solidFill>
              <a:srgbClr val="BA1C98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9801691455234804E-3"/>
                  <c:y val="-1.3646731658542703E-2"/>
                </c:manualLayout>
              </c:layout>
              <c:showVal val="1"/>
            </c:dLbl>
            <c:dLbl>
              <c:idx val="1"/>
              <c:layout>
                <c:manualLayout>
                  <c:x val="-5.6211723534558182E-3"/>
                  <c:y val="-2.405793025871765E-2"/>
                </c:manualLayout>
              </c:layout>
              <c:showVal val="1"/>
            </c:dLbl>
            <c:dLbl>
              <c:idx val="2"/>
              <c:layout>
                <c:manualLayout>
                  <c:x val="-5.9981044036162183E-3"/>
                  <c:y val="-2.1621984751906031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  82 486,4 тыс. руб.</c:v>
                </c:pt>
                <c:pt idx="1">
                  <c:v>         2018 год                         68 444,3 тыс. руб.</c:v>
                </c:pt>
                <c:pt idx="2">
                  <c:v>         2019 год                                   70 048,7 тыс. руб.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64868.9</c:v>
                </c:pt>
                <c:pt idx="1">
                  <c:v>52607.5</c:v>
                </c:pt>
                <c:pt idx="2">
                  <c:v>53248.6</c:v>
                </c:pt>
              </c:numCache>
            </c:numRef>
          </c:val>
        </c:ser>
        <c:dLbls>
          <c:showVal val="1"/>
        </c:dLbls>
        <c:shape val="cylinder"/>
        <c:axId val="174122112"/>
        <c:axId val="174219648"/>
        <c:axId val="0"/>
      </c:bar3DChart>
      <c:catAx>
        <c:axId val="17412211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219648"/>
        <c:crosses val="autoZero"/>
        <c:auto val="1"/>
        <c:lblAlgn val="ctr"/>
        <c:lblOffset val="100"/>
      </c:catAx>
      <c:valAx>
        <c:axId val="1742196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839E-3"/>
              <c:y val="0.2403621422322213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4122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6605830521184861"/>
          <c:w val="0.9302871099445903"/>
          <c:h val="0.28575646794150772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589"/>
          <c:h val="0.5520082841207348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"Поддержка и развитие малого и среднего предпринимательства на территории Тайшетского района"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 formatCode="General">
                  <c:v>177.8</c:v>
                </c:pt>
                <c:pt idx="1">
                  <c:v>102.8</c:v>
                </c:pt>
              </c:numCache>
            </c:numRef>
          </c:val>
        </c:ser>
        <c:dLbls>
          <c:showVal val="1"/>
        </c:dLbls>
        <c:shape val="cylinder"/>
        <c:axId val="178925952"/>
        <c:axId val="178927488"/>
        <c:axId val="0"/>
      </c:bar3DChart>
      <c:catAx>
        <c:axId val="17892595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8927488"/>
        <c:crosses val="autoZero"/>
        <c:auto val="1"/>
        <c:lblAlgn val="ctr"/>
        <c:lblOffset val="100"/>
      </c:catAx>
      <c:valAx>
        <c:axId val="1789274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2.0128010314500171E-2"/>
              <c:y val="0.2040890844526795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89259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71789411089238864"/>
          <c:w val="0.89999999999999991"/>
          <c:h val="0.15854793886058394"/>
        </c:manualLayout>
      </c:layout>
      <c:txPr>
        <a:bodyPr/>
        <a:lstStyle/>
        <a:p>
          <a:pPr>
            <a:defRPr sz="109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на 2015 - 2019 годы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  <a:bevelB h="63500"/>
              </a:sp3d>
            </c:spPr>
          </c:dPt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Пять Подпрограмм   -  1 041 214,7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257566.3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на 2015 -2019 годы</c:v>
                </c:pt>
              </c:strCache>
            </c:strRef>
          </c:tx>
          <c:spPr>
            <a:solidFill>
              <a:srgbClr val="D38951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299E-2"/>
                </c:manualLayout>
              </c:layout>
              <c:showVal val="1"/>
            </c:dLbl>
            <c:dLbl>
              <c:idx val="2"/>
              <c:layout>
                <c:manualLayout>
                  <c:x val="1.6224072654635296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Пять Подпрограмм   -  1 041 214,7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697615.5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на 2015 - 2019 годы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2863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Пять Подпрограмм   -  1 041 214,7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41044.400000000001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2015-2019 годы и прочие мероприятия в области образования"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84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Пять Подпрограмм   -  1 041 214,7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42464.3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МО "Тайшетский район" в каникулярное время" на 2015 - 2019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093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Пять Подпрограмм   -  1 041 214,7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2524.1999999999998</c:v>
                </c:pt>
              </c:numCache>
            </c:numRef>
          </c:val>
        </c:ser>
        <c:dLbls>
          <c:showVal val="1"/>
        </c:dLbls>
        <c:shape val="cylinder"/>
        <c:axId val="171422464"/>
        <c:axId val="172052480"/>
        <c:axId val="0"/>
      </c:bar3DChart>
      <c:catAx>
        <c:axId val="17142246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052480"/>
        <c:crosses val="autoZero"/>
        <c:auto val="1"/>
        <c:lblAlgn val="ctr"/>
        <c:lblOffset val="100"/>
      </c:catAx>
      <c:valAx>
        <c:axId val="1720524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14224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6249970966018653E-2"/>
          <c:y val="0.63326246719160106"/>
          <c:w val="0.71676259494111849"/>
          <c:h val="0.34007086614173232"/>
        </c:manualLayout>
      </c:layout>
      <c:txPr>
        <a:bodyPr/>
        <a:lstStyle/>
        <a:p>
          <a:pPr>
            <a:defRPr sz="12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на 2015 - 2019 годы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  <a:bevelB h="63500"/>
              </a:sp3d>
            </c:spPr>
          </c:dPt>
          <c:dLbls>
            <c:dLbl>
              <c:idx val="0"/>
              <c:layout>
                <c:manualLayout>
                  <c:x val="-1.1401491480231601E-2"/>
                  <c:y val="-3.2344706911636045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1 009 865,2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248544.7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на 2015 - 2019 годы</c:v>
                </c:pt>
              </c:strCache>
            </c:strRef>
          </c:tx>
          <c:spPr>
            <a:solidFill>
              <a:srgbClr val="D38951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2381368995542241E-2"/>
                  <c:y val="-2.5243257636273803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309E-2"/>
                </c:manualLayout>
              </c:layout>
              <c:showVal val="1"/>
            </c:dLbl>
            <c:dLbl>
              <c:idx val="2"/>
              <c:layout>
                <c:manualLayout>
                  <c:x val="1.6224072654635303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1 009 865,2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674427.6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на 2015 - 2019 годы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1257342832146021E-2"/>
                  <c:y val="-2.4979839476587159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288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1 009 865,2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42286.2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2015-2019 годы и прочие мероприятия в области образования"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9.1538557680290143E-3"/>
                  <c:y val="-6.769998858838297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846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1 009 865,2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41997.1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МО "Тайшетский район" в каникулярное время" на 2015 - 2019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107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 1 009 865,2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2609.6</c:v>
                </c:pt>
              </c:numCache>
            </c:numRef>
          </c:val>
        </c:ser>
        <c:dLbls>
          <c:showVal val="1"/>
        </c:dLbls>
        <c:shape val="cylinder"/>
        <c:axId val="179041024"/>
        <c:axId val="179042560"/>
        <c:axId val="0"/>
      </c:bar3DChart>
      <c:catAx>
        <c:axId val="17904102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042560"/>
        <c:crosses val="autoZero"/>
        <c:auto val="1"/>
        <c:lblAlgn val="ctr"/>
        <c:lblOffset val="100"/>
      </c:catAx>
      <c:valAx>
        <c:axId val="179042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041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072979815576525E-2"/>
          <c:y val="0.58258730679498283"/>
          <c:w val="0.87925398748233397"/>
          <c:h val="0.41741269320501689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системы дошкольного образования" на 2015 - 2019 годы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Pt>
            <c:idx val="0"/>
            <c:spPr>
              <a:solidFill>
                <a:schemeClr val="accent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63500"/>
                <a:bevelB h="63500"/>
              </a:sp3d>
            </c:spPr>
          </c:dPt>
          <c:dLbls>
            <c:dLbl>
              <c:idx val="0"/>
              <c:layout>
                <c:manualLayout>
                  <c:x val="-1.1401491480231601E-2"/>
                  <c:y val="-3.2344706911636045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971 998,8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238944.2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системы общего образования" на 2015 - 2019 годы</c:v>
                </c:pt>
              </c:strCache>
            </c:strRef>
          </c:tx>
          <c:spPr>
            <a:solidFill>
              <a:srgbClr val="D38951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2381368995542241E-2"/>
                  <c:y val="-2.5243257636273823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319E-2"/>
                </c:manualLayout>
              </c:layout>
              <c:showVal val="1"/>
            </c:dLbl>
            <c:dLbl>
              <c:idx val="2"/>
              <c:layout>
                <c:manualLayout>
                  <c:x val="1.622407265463531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971 998,8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646030.69999999856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"Развитие системы дополнительного образования детей" на 2015 - 2019 годы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1257342832146035E-2"/>
                  <c:y val="-2.4979839476587166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2894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971 998,8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42314.1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"Обеспечение реализации МП "Развитие муниципальной системы образования на 2015-2019 годы и прочие мероприятия в области образования"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9.1538557680290178E-3"/>
                  <c:y val="-6.769998858838297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857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971 998,8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42025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"Организация отдыха и оздоровления детей в образовательных организациях МО "Тайшетский район" в каникулярное время" на 2015 - 2019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128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 971 998,8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2684.8</c:v>
                </c:pt>
              </c:numCache>
            </c:numRef>
          </c:val>
        </c:ser>
        <c:dLbls>
          <c:showVal val="1"/>
        </c:dLbls>
        <c:shape val="cylinder"/>
        <c:axId val="179093504"/>
        <c:axId val="179095040"/>
        <c:axId val="0"/>
      </c:bar3DChart>
      <c:catAx>
        <c:axId val="17909350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095040"/>
        <c:crosses val="autoZero"/>
        <c:auto val="1"/>
        <c:lblAlgn val="ctr"/>
        <c:lblOffset val="100"/>
      </c:catAx>
      <c:valAx>
        <c:axId val="1790950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09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072979815576532E-2"/>
          <c:y val="0.59708005249343865"/>
          <c:w val="0.87925398748233397"/>
          <c:h val="0.3901421697287844"/>
        </c:manualLayout>
      </c:layout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512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на 2015 - 2019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5.6499293357561133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- 135 245,9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на 2015 - 2019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309E-2"/>
                </c:manualLayout>
              </c:layout>
              <c:showVal val="1"/>
            </c:dLbl>
            <c:dLbl>
              <c:idx val="2"/>
              <c:layout>
                <c:manualLayout>
                  <c:x val="1.6224072654635303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- 135 245,9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121.6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на 2015 - 2019 годы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288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- 135 245,9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33.6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"Профилактика правонарушений и преступлений" на 2015 - 2019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41002949852E-2"/>
                  <c:y val="-4.8376337573188023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846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- 135 245,9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26.1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на 2015 - 2019 годы"</c:v>
                </c:pt>
              </c:strCache>
            </c:strRef>
          </c:tx>
          <c:spPr>
            <a:solidFill>
              <a:srgbClr val="C664FC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107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- 135 245,9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134180.9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"Организация отдыха и оздоровления детей в учреждениях дополнительного образования сферы спорта в каникулярное время"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749262536873134E-2"/>
                  <c:y val="-4.61538461538461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Шесть  Подпрограмм - 135 245,9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494.7</c:v>
                </c:pt>
              </c:numCache>
            </c:numRef>
          </c:val>
        </c:ser>
        <c:dLbls>
          <c:showVal val="1"/>
        </c:dLbls>
        <c:shape val="cylinder"/>
        <c:axId val="179264896"/>
        <c:axId val="179299456"/>
        <c:axId val="0"/>
      </c:bar3DChart>
      <c:catAx>
        <c:axId val="1792648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299456"/>
        <c:crosses val="autoZero"/>
        <c:auto val="1"/>
        <c:lblAlgn val="ctr"/>
        <c:lblOffset val="100"/>
      </c:catAx>
      <c:valAx>
        <c:axId val="17929945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264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497758576638104E-2"/>
          <c:y val="0.5222007694243691"/>
          <c:w val="0.63273604626855384"/>
          <c:h val="0.47094994375703036"/>
        </c:manualLayout>
      </c:layout>
      <c:txPr>
        <a:bodyPr/>
        <a:lstStyle/>
        <a:p>
          <a:pPr>
            <a:defRPr sz="1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048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7199340467057015E-2"/>
                  <c:y val="-0.37774825021872266"/>
                </c:manualLayout>
              </c:layout>
              <c:showVal val="1"/>
            </c:dLbl>
            <c:dLbl>
              <c:idx val="1"/>
              <c:layout>
                <c:manualLayout>
                  <c:x val="6.888396762904707E-3"/>
                  <c:y val="-0.36501968503937188"/>
                </c:manualLayout>
              </c:layout>
              <c:showVal val="1"/>
            </c:dLbl>
            <c:dLbl>
              <c:idx val="2"/>
              <c:layout>
                <c:manualLayout>
                  <c:x val="2.0082294400700001E-2"/>
                  <c:y val="-0.39456091426071926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1723"/>
                </c:manualLayout>
              </c:layout>
              <c:showVal val="1"/>
            </c:dLbl>
            <c:dLbl>
              <c:idx val="4"/>
              <c:layout>
                <c:manualLayout>
                  <c:x val="2.6414967359849608E-4"/>
                  <c:y val="-0.3922314960629921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2015 г.   факт</c:v>
                </c:pt>
                <c:pt idx="1">
                  <c:v>2016 г.  оценка </c:v>
                </c:pt>
                <c:pt idx="2">
                  <c:v>2017 г. прогноз</c:v>
                </c:pt>
                <c:pt idx="3">
                  <c:v>2018 г. прогноз</c:v>
                </c:pt>
                <c:pt idx="4">
                  <c:v>2019 г. прогноз</c:v>
                </c:pt>
              </c:strCache>
            </c:strRef>
          </c:cat>
          <c:val>
            <c:numRef>
              <c:f>Лист1!$B$14:$F$14</c:f>
              <c:numCache>
                <c:formatCode>#,##0.0</c:formatCode>
                <c:ptCount val="5"/>
                <c:pt idx="0">
                  <c:v>6059.7</c:v>
                </c:pt>
                <c:pt idx="1">
                  <c:v>6526.3</c:v>
                </c:pt>
                <c:pt idx="2">
                  <c:v>6878.7</c:v>
                </c:pt>
                <c:pt idx="3">
                  <c:v>7208.9</c:v>
                </c:pt>
                <c:pt idx="4">
                  <c:v>7497.3</c:v>
                </c:pt>
              </c:numCache>
            </c:numRef>
          </c:val>
        </c:ser>
        <c:shape val="box"/>
        <c:axId val="107157760"/>
        <c:axId val="107167744"/>
        <c:axId val="0"/>
      </c:bar3DChart>
      <c:catAx>
        <c:axId val="107157760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7167744"/>
        <c:crosses val="autoZero"/>
        <c:auto val="1"/>
        <c:lblAlgn val="ctr"/>
        <c:lblOffset val="100"/>
      </c:catAx>
      <c:valAx>
        <c:axId val="107167744"/>
        <c:scaling>
          <c:orientation val="minMax"/>
        </c:scaling>
        <c:delete val="1"/>
        <c:axPos val="l"/>
        <c:numFmt formatCode="#,##0.0" sourceLinked="1"/>
        <c:tickLblPos val="none"/>
        <c:crossAx val="107157760"/>
        <c:crosses val="autoZero"/>
        <c:crossBetween val="between"/>
      </c:valAx>
    </c:plotArea>
    <c:plotVisOnly val="1"/>
    <c:dispBlanksAs val="gap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534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на 2015 - 2019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78731690801E-2"/>
                  <c:y val="-4.1347786072195497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135 981,9 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на 2015 - 2019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319E-2"/>
                </c:manualLayout>
              </c:layout>
              <c:showVal val="1"/>
            </c:dLbl>
            <c:dLbl>
              <c:idx val="2"/>
              <c:layout>
                <c:manualLayout>
                  <c:x val="1.622407265463531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135 981,9 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127.4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на 2015 - 2019 годы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2894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135 981,9 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35.200000000000003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"Профилактика правонарушений и преступлений" на 2015 - 2019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381932097201E-2"/>
                  <c:y val="-2.8895763029621348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857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135 981,9 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27.3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на 2015 - 2019 годы"</c:v>
                </c:pt>
              </c:strCache>
            </c:strRef>
          </c:tx>
          <c:spPr>
            <a:solidFill>
              <a:srgbClr val="C96CFC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128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135 981,9 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134916.29999999999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"Организация отдыха и оздоровления детей в учреждениях дополнительного образования сферы спорта в каникулярное время"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749262536873134E-2"/>
                  <c:y val="-4.61538461538461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2018 год 135 981,9 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516.70000000000005</c:v>
                </c:pt>
              </c:numCache>
            </c:numRef>
          </c:val>
        </c:ser>
        <c:dLbls>
          <c:showVal val="1"/>
        </c:dLbls>
        <c:shape val="cylinder"/>
        <c:axId val="179493504"/>
        <c:axId val="179376512"/>
        <c:axId val="0"/>
      </c:bar3DChart>
      <c:catAx>
        <c:axId val="17949350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376512"/>
        <c:crosses val="autoZero"/>
        <c:auto val="1"/>
        <c:lblAlgn val="ctr"/>
        <c:lblOffset val="100"/>
      </c:catAx>
      <c:valAx>
        <c:axId val="17937651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0"/>
              <c:y val="0.2216643296300291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493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53337900944200167"/>
          <c:w val="0.96606934213868512"/>
          <c:h val="0.46662099055799883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556"/>
          <c:h val="0.4061749266635788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"Развитие  и сохранение культуры" на 2015 - 2019 годы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4.2583185166370306E-3"/>
                  <c:y val="-4.1347786072195497E-2"/>
                </c:manualLayout>
              </c:layout>
              <c:showVal val="1"/>
            </c:dLbl>
            <c:dLbl>
              <c:idx val="1"/>
              <c:layout>
                <c:manualLayout>
                  <c:x val="1.7699115044247787E-2"/>
                  <c:y val="-6.1835520559930133E-3"/>
                </c:manualLayout>
              </c:layout>
              <c:showVal val="1"/>
            </c:dLbl>
            <c:dLbl>
              <c:idx val="2"/>
              <c:layout>
                <c:manualLayout>
                  <c:x val="1.3274220147260481E-2"/>
                  <c:y val="-6.1835520559930133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136 309,7тыс. рублей</c:v>
                </c:pt>
              </c:strCache>
            </c:strRef>
          </c:cat>
          <c:val>
            <c:numRef>
              <c:f>Лист1!$B$2</c:f>
              <c:numCache>
                <c:formatCode>_-* #,##0.0_р_._-;\-* #,##0.0_р_._-;_-* "-"??_р_._-;_-@_-</c:formatCode>
                <c:ptCount val="1"/>
                <c:pt idx="0">
                  <c:v>359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"Развитие физической культуры и спорта" на 2015 - 2019 годы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1.179941002949852E-2"/>
                  <c:y val="-4.0260044417524725E-2"/>
                </c:manualLayout>
              </c:layout>
              <c:showVal val="1"/>
            </c:dLbl>
            <c:dLbl>
              <c:idx val="1"/>
              <c:layout>
                <c:manualLayout>
                  <c:x val="1.4749262536873134E-2"/>
                  <c:y val="-2.4057917760280333E-2"/>
                </c:manualLayout>
              </c:layout>
              <c:showVal val="1"/>
            </c:dLbl>
            <c:dLbl>
              <c:idx val="2"/>
              <c:layout>
                <c:manualLayout>
                  <c:x val="1.6224072654635321E-2"/>
                  <c:y val="-3.3526509186351708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136 309,7тыс. рублей</c:v>
                </c:pt>
              </c:strCache>
            </c:strRef>
          </c:cat>
          <c:val>
            <c:numRef>
              <c:f>Лист1!$C$2</c:f>
              <c:numCache>
                <c:formatCode>_-* #,##0.0_р_._-;\-* #,##0.0_р_._-;_-* "-"??_р_._-;_-@_-</c:formatCode>
                <c:ptCount val="1"/>
                <c:pt idx="0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"Молодежь Тайшетского района" на 2015 - 2019 годы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2.6548440294520706E-2"/>
                  <c:y val="-3.4641631334544717E-2"/>
                </c:manualLayout>
              </c:layout>
              <c:showVal val="1"/>
            </c:dLbl>
            <c:dLbl>
              <c:idx val="1"/>
              <c:layout>
                <c:manualLayout>
                  <c:x val="2.3598820058996987E-2"/>
                  <c:y val="-5.6908136482939617E-2"/>
                </c:manualLayout>
              </c:layout>
              <c:showVal val="1"/>
            </c:dLbl>
            <c:dLbl>
              <c:idx val="2"/>
              <c:layout>
                <c:manualLayout>
                  <c:x val="2.0648967551622904E-2"/>
                  <c:y val="-7.4879212811591933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136 309,7тыс. рублей</c:v>
                </c:pt>
              </c:strCache>
            </c:strRef>
          </c:cat>
          <c:val>
            <c:numRef>
              <c:f>Лист1!$D$2</c:f>
              <c:numCache>
                <c:formatCode>_-* #,##0.0_р_._-;\-* #,##0.0_р_._-;_-* "-"??_р_._-;_-@_-</c:formatCode>
                <c:ptCount val="1"/>
                <c:pt idx="0">
                  <c:v>36.700000000000003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Подпрограмма "Профилактика правонарушений и преступлений" на 2015 - 2019 годы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63500"/>
            </a:sp3d>
          </c:spPr>
          <c:dLbls>
            <c:dLbl>
              <c:idx val="0"/>
              <c:layout>
                <c:manualLayout>
                  <c:x val="1.1799381932097201E-2"/>
                  <c:y val="-2.8895763029621348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4.4444444444444514E-3"/>
                </c:manualLayout>
              </c:layout>
              <c:showVal val="1"/>
            </c:dLbl>
            <c:dLbl>
              <c:idx val="2"/>
              <c:layout>
                <c:manualLayout>
                  <c:x val="1.6224188790560871E-2"/>
                  <c:y val="-2.222222222222229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1200" b="1" baseline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136 309,7тыс. рублей</c:v>
                </c:pt>
              </c:strCache>
            </c:strRef>
          </c:cat>
          <c:val>
            <c:numRef>
              <c:f>Лист1!$E$2</c:f>
              <c:numCache>
                <c:formatCode>_-* #,##0.0_р_._-;\-* #,##0.0_р_._-;_-* "-"??_р_._-;_-@_-</c:formatCode>
                <c:ptCount val="1"/>
                <c:pt idx="0">
                  <c:v>28.4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Подпрограмма "Создание условий для эффективного использования средств местного бюджета, предоставляемых на поддержку культурной деятельности муниципальных учреждений культуры"  на 2015 - 2019 годы"</c:v>
                </c:pt>
              </c:strCache>
            </c:strRef>
          </c:tx>
          <c:spPr>
            <a:solidFill>
              <a:srgbClr val="C664FC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7699115044247787E-2"/>
                  <c:y val="-3.7948717948718041E-2"/>
                </c:manualLayout>
              </c:layout>
              <c:showVal val="1"/>
            </c:dLbl>
            <c:dLbl>
              <c:idx val="1"/>
              <c:layout>
                <c:manualLayout>
                  <c:x val="1.3274336283185841E-2"/>
                  <c:y val="-5.3333333333334142E-2"/>
                </c:manualLayout>
              </c:layout>
              <c:showVal val="1"/>
            </c:dLbl>
            <c:dLbl>
              <c:idx val="2"/>
              <c:layout>
                <c:manualLayout>
                  <c:x val="2.0648851415697042E-2"/>
                  <c:y val="-5.555555555555545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136 309,7тыс. рублей</c:v>
                </c:pt>
              </c:strCache>
            </c:strRef>
          </c:cat>
          <c:val>
            <c:numRef>
              <c:f>Лист1!$F$2</c:f>
              <c:numCache>
                <c:formatCode>_-* #,##0.0_р_._-;\-* #,##0.0_р_._-;_-* "-"??_р_._-;_-@_-</c:formatCode>
                <c:ptCount val="1"/>
                <c:pt idx="0">
                  <c:v>135215.5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Подпрограмма "Организация отдыха и оздоровления детей в учреждениях дополнительного образования сферы спорта в каникулярное время"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Lbls>
            <c:dLbl>
              <c:idx val="0"/>
              <c:layout>
                <c:manualLayout>
                  <c:x val="1.4749262536873134E-2"/>
                  <c:y val="-4.6153846153846163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2019 год 136 309,7тыс. рублей</c:v>
                </c:pt>
              </c:strCache>
            </c:strRef>
          </c:cat>
          <c:val>
            <c:numRef>
              <c:f>Лист1!$G$2</c:f>
              <c:numCache>
                <c:formatCode>_-* #,##0.0_р_._-;\-* #,##0.0_р_._-;_-* "-"??_р_._-;_-@_-</c:formatCode>
                <c:ptCount val="1"/>
                <c:pt idx="0">
                  <c:v>537.29999999999995</c:v>
                </c:pt>
              </c:numCache>
            </c:numRef>
          </c:val>
        </c:ser>
        <c:dLbls>
          <c:showVal val="1"/>
        </c:dLbls>
        <c:shape val="cylinder"/>
        <c:axId val="179513984"/>
        <c:axId val="179523968"/>
        <c:axId val="0"/>
      </c:bar3DChart>
      <c:catAx>
        <c:axId val="17951398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9523968"/>
        <c:crosses val="autoZero"/>
        <c:auto val="1"/>
        <c:lblAlgn val="ctr"/>
        <c:lblOffset val="100"/>
      </c:catAx>
      <c:valAx>
        <c:axId val="17952396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0"/>
              <c:y val="0.2216643296300291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9513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4086021505376455E-2"/>
          <c:y val="0.52905005624296952"/>
          <c:w val="0.87467149267632027"/>
          <c:h val="0.47094994375703036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589"/>
          <c:h val="0.456174868766405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"Осуществление областных государственных полномочий по предоставлению мер социальной поддержки населению" на 2017 - 2019 годы"</c:v>
                </c:pt>
              </c:strCache>
            </c:strRef>
          </c:tx>
          <c:spPr>
            <a:solidFill>
              <a:srgbClr val="7C9EDA"/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6.3748906386701734E-3"/>
                  <c:y val="-1.2848393950756118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 55 892,6 тыс. руб.</c:v>
                </c:pt>
                <c:pt idx="1">
                  <c:v>         2018 год                              53 709,8 тыс. руб.</c:v>
                </c:pt>
                <c:pt idx="2">
                  <c:v>         2019 год                                   51 803,6тыс. руб.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45064.4</c:v>
                </c:pt>
                <c:pt idx="1">
                  <c:v>42811.199999999997</c:v>
                </c:pt>
                <c:pt idx="2">
                  <c:v>40558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"Социальная поддержка отдельных категорий граждан" на 2017 - 2019 годы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9801691455234812E-3"/>
                  <c:y val="-1.3646731658542707E-2"/>
                </c:manualLayout>
              </c:layout>
              <c:showVal val="1"/>
            </c:dLbl>
            <c:dLbl>
              <c:idx val="1"/>
              <c:layout>
                <c:manualLayout>
                  <c:x val="8.8715337213283296E-3"/>
                  <c:y val="-1.294692330125401E-2"/>
                </c:manualLayout>
              </c:layout>
              <c:showVal val="1"/>
            </c:dLbl>
            <c:dLbl>
              <c:idx val="2"/>
              <c:layout>
                <c:manualLayout>
                  <c:x val="1.3929447677735941E-2"/>
                  <c:y val="-6.807232429279682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 55 892,6 тыс. руб.</c:v>
                </c:pt>
                <c:pt idx="1">
                  <c:v>         2018 год                              53 709,8 тыс. руб.</c:v>
                </c:pt>
                <c:pt idx="2">
                  <c:v>         2019 год                                   51 803,6тыс. руб.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10287.5</c:v>
                </c:pt>
                <c:pt idx="1">
                  <c:v>10755.9</c:v>
                </c:pt>
                <c:pt idx="2">
                  <c:v>11195.6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"Доступная среда для инвалидов и других маломобильных групп населения" на 2017 - 2019 годы</c:v>
                </c:pt>
              </c:strCache>
            </c:strRef>
          </c:tx>
          <c:spPr>
            <a:solidFill>
              <a:srgbClr val="C664FC"/>
            </a:solidFill>
          </c:spPr>
          <c:dLbls>
            <c:dLbl>
              <c:idx val="0"/>
              <c:layout>
                <c:manualLayout>
                  <c:x val="1.2681159420289861E-2"/>
                  <c:y val="-1.4814814814814815E-2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1.6304347826086956E-2"/>
                  <c:y val="-1.111111111111112E-2"/>
                </c:manualLayout>
              </c:layout>
              <c:showVal val="1"/>
            </c:dLbl>
            <c:dLbl>
              <c:idx val="2"/>
              <c:layout>
                <c:manualLayout>
                  <c:x val="1.4492753623188409E-2"/>
                  <c:y val="-1.4814814814814815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 55 892,6 тыс. руб.</c:v>
                </c:pt>
                <c:pt idx="1">
                  <c:v>         2018 год                              53 709,8 тыс. руб.</c:v>
                </c:pt>
                <c:pt idx="2">
                  <c:v>         2019 год                                   51 803,6тыс. руб.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540.70000000000005</c:v>
                </c:pt>
                <c:pt idx="1">
                  <c:v>142.69999999999999</c:v>
                </c:pt>
                <c:pt idx="2" formatCode="0.0">
                  <c:v>50</c:v>
                </c:pt>
              </c:numCache>
            </c:numRef>
          </c:val>
        </c:ser>
        <c:dLbls>
          <c:showVal val="1"/>
        </c:dLbls>
        <c:shape val="cylinder"/>
        <c:axId val="50324224"/>
        <c:axId val="50325760"/>
        <c:axId val="0"/>
      </c:bar3DChart>
      <c:catAx>
        <c:axId val="50324224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325760"/>
        <c:crosses val="autoZero"/>
        <c:auto val="1"/>
        <c:lblAlgn val="ctr"/>
        <c:lblOffset val="100"/>
      </c:catAx>
      <c:valAx>
        <c:axId val="503257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85E-3"/>
              <c:y val="0.24036214223222144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324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6605830521184861"/>
          <c:w val="0.86709873901631862"/>
          <c:h val="0.24380285797608633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611"/>
          <c:h val="0.4561748687664060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"Обеспечение исполнения полномочий на 2015 - 2019 годы"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3.5458067741532336E-3"/>
                  <c:y val="-1.2848409192753355E-2"/>
                </c:manualLayout>
              </c:layout>
              <c:showVal val="1"/>
            </c:dLbl>
            <c:dLbl>
              <c:idx val="1"/>
              <c:layout>
                <c:manualLayout>
                  <c:x val="1.4293525809273852E-3"/>
                  <c:y val="-1.8185135394661066E-2"/>
                </c:manualLayout>
              </c:layout>
              <c:showVal val="1"/>
            </c:dLbl>
            <c:dLbl>
              <c:idx val="2"/>
              <c:layout>
                <c:manualLayout>
                  <c:x val="8.5123734533183344E-3"/>
                  <c:y val="-1.818513539466106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66 726,8 тыс. руб.</c:v>
                </c:pt>
                <c:pt idx="1">
                  <c:v>         2018 год                              64 387,1 тыс. руб.</c:v>
                </c:pt>
                <c:pt idx="2">
                  <c:v>         2019 год                                  64 324,7 тыс. руб.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65980.2</c:v>
                </c:pt>
                <c:pt idx="1">
                  <c:v>63670.8</c:v>
                </c:pt>
                <c:pt idx="2">
                  <c:v>63638.6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"Улучшение условий труда" на 2015 - 2019 годы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480549306336708E-2"/>
                  <c:y val="-1.3646693553549697E-2"/>
                </c:manualLayout>
              </c:layout>
              <c:showVal val="1"/>
            </c:dLbl>
            <c:dLbl>
              <c:idx val="1"/>
              <c:layout>
                <c:manualLayout>
                  <c:x val="2.2760436195475572E-2"/>
                  <c:y val="-1.2946994430574219E-2"/>
                </c:manualLayout>
              </c:layout>
              <c:showVal val="1"/>
            </c:dLbl>
            <c:dLbl>
              <c:idx val="2"/>
              <c:layout>
                <c:manualLayout>
                  <c:x val="2.9802524684414456E-2"/>
                  <c:y val="-1.0872223289162047E-2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        2017 год                            66 726,8 тыс. руб.</c:v>
                </c:pt>
                <c:pt idx="1">
                  <c:v>         2018 год                              64 387,1 тыс. руб.</c:v>
                </c:pt>
                <c:pt idx="2">
                  <c:v>         2019 год                                  64 324,7 тыс. руб.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10287.5</c:v>
                </c:pt>
                <c:pt idx="1">
                  <c:v>10755.9</c:v>
                </c:pt>
                <c:pt idx="2">
                  <c:v>11195.6</c:v>
                </c:pt>
              </c:numCache>
            </c:numRef>
          </c:val>
        </c:ser>
        <c:dLbls>
          <c:showVal val="1"/>
        </c:dLbls>
        <c:shape val="cylinder"/>
        <c:axId val="50951296"/>
        <c:axId val="50952832"/>
        <c:axId val="0"/>
      </c:bar3DChart>
      <c:catAx>
        <c:axId val="50951296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0952832"/>
        <c:crosses val="autoZero"/>
        <c:auto val="1"/>
        <c:lblAlgn val="ctr"/>
        <c:lblOffset val="100"/>
      </c:catAx>
      <c:valAx>
        <c:axId val="5095283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1.6745105137719863E-3"/>
              <c:y val="0.24036214223222152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50951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6605830521184861"/>
          <c:w val="0.57584969982200562"/>
          <c:h val="0.15268034677483516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634"/>
          <c:h val="0.456174868766406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Подпрограмма "Исполнение полномочий в области земельных отношений"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-6.3748906386701734E-3"/>
                  <c:y val="-1.2848393950756118E-2"/>
                </c:manualLayout>
              </c:layout>
              <c:showVal val="1"/>
            </c:dLbl>
            <c:dLbl>
              <c:idx val="1"/>
              <c:layout>
                <c:manualLayout>
                  <c:x val="-4.5230387868183154E-3"/>
                  <c:y val="-1.412010998625172E-2"/>
                </c:manualLayout>
              </c:layout>
              <c:showVal val="1"/>
            </c:dLbl>
            <c:dLbl>
              <c:idx val="2"/>
              <c:layout>
                <c:manualLayout>
                  <c:x val="-3.3923884514435697E-3"/>
                  <c:y val="-1.412010998625168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 11 438,2 тыс. руб.</c:v>
                </c:pt>
                <c:pt idx="1">
                  <c:v>2018 год  10 715,1 тыс. руб.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498.5</c:v>
                </c:pt>
                <c:pt idx="1">
                  <c:v>210.3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Подпрограмма "Совершенствование системы учета и содержание объектов муниципальной собственности муниципального образования "Тайшетский район"</c:v>
                </c:pt>
              </c:strCache>
            </c:strRef>
          </c:tx>
          <c:spPr>
            <a:solidFill>
              <a:srgbClr val="7030A0"/>
            </a:solidFill>
            <a:scene3d>
              <a:camera prst="orthographicFront"/>
              <a:lightRig rig="threePt" dir="t"/>
            </a:scene3d>
            <a:sp3d>
              <a:bevelT w="127000"/>
              <a:bevelB w="127000"/>
            </a:sp3d>
          </c:spPr>
          <c:dLbls>
            <c:dLbl>
              <c:idx val="0"/>
              <c:layout>
                <c:manualLayout>
                  <c:x val="2.9801691455234812E-3"/>
                  <c:y val="-1.3646731658542721E-2"/>
                </c:manualLayout>
              </c:layout>
              <c:showVal val="1"/>
            </c:dLbl>
            <c:dLbl>
              <c:idx val="1"/>
              <c:layout>
                <c:manualLayout>
                  <c:x val="5.0401242948079784E-3"/>
                  <c:y val="-3.3148810944086532E-2"/>
                </c:manualLayout>
              </c:layout>
              <c:showVal val="1"/>
            </c:dLbl>
            <c:dLbl>
              <c:idx val="2"/>
              <c:layout>
                <c:manualLayout>
                  <c:x val="1.3929447677735941E-2"/>
                  <c:y val="-6.8072324292796863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 11 438,2 тыс. руб.</c:v>
                </c:pt>
                <c:pt idx="1">
                  <c:v>2018 год  10 715,1 тыс. руб.</c:v>
                </c:pt>
              </c:strCache>
            </c:strRef>
          </c:cat>
          <c:val>
            <c:numRef>
              <c:f>Лист1!$C$2:$C$3</c:f>
              <c:numCache>
                <c:formatCode>_-* #,##0.0_р_._-;\-* #,##0.0_р_._-;_-* "-"??_р_._-;_-@_-</c:formatCode>
                <c:ptCount val="2"/>
                <c:pt idx="0">
                  <c:v>1407</c:v>
                </c:pt>
                <c:pt idx="1">
                  <c:v>1014.6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Подпрограмма "Обеспечение реализации муниципальной программы "Повышение эффективности управления муниципальным имуществом муниципального образования "Тайшетский район" на 2016 - 2018 годы"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7471264367816135E-3"/>
                  <c:y val="-3.030303030303029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030303030303031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 11 438,2 тыс. руб.</c:v>
                </c:pt>
                <c:pt idx="1">
                  <c:v>2018 год  10 715,1 тыс. руб.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9532.7000000000007</c:v>
                </c:pt>
                <c:pt idx="1">
                  <c:v>9490.2000000000007</c:v>
                </c:pt>
              </c:numCache>
            </c:numRef>
          </c:val>
        </c:ser>
        <c:dLbls>
          <c:showVal val="1"/>
        </c:dLbls>
        <c:shape val="cylinder"/>
        <c:axId val="145687680"/>
        <c:axId val="145689216"/>
        <c:axId val="0"/>
      </c:bar3DChart>
      <c:catAx>
        <c:axId val="145687680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5689216"/>
        <c:crosses val="autoZero"/>
        <c:auto val="1"/>
        <c:lblAlgn val="ctr"/>
        <c:lblOffset val="100"/>
      </c:catAx>
      <c:valAx>
        <c:axId val="1456892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5.8537285780453877E-2"/>
              <c:y val="0.124200668098305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45687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723162079987525E-2"/>
          <c:y val="0.63575518969219813"/>
          <c:w val="0.94135728723564727"/>
          <c:h val="0.36276147299769373"/>
        </c:manualLayout>
      </c:layout>
      <c:txPr>
        <a:bodyPr/>
        <a:lstStyle/>
        <a:p>
          <a:pPr>
            <a:defRPr sz="9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457726523122671"/>
          <c:y val="5.8779715035620544E-2"/>
          <c:w val="0.82887406220240656"/>
          <c:h val="0.456174868766406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  <a:bevelB h="63500"/>
            </a:sp3d>
          </c:spPr>
          <c:dLbls>
            <c:dLbl>
              <c:idx val="0"/>
              <c:layout>
                <c:manualLayout>
                  <c:x val="1.2612379148808941E-2"/>
                  <c:y val="-4.3712452610090421E-2"/>
                </c:manualLayout>
              </c:layout>
              <c:showVal val="1"/>
            </c:dLbl>
            <c:dLbl>
              <c:idx val="1"/>
              <c:layout>
                <c:manualLayout>
                  <c:x val="1.0244858633177195E-2"/>
                  <c:y val="-4.4984446388645884E-2"/>
                </c:manualLayout>
              </c:layout>
              <c:showVal val="1"/>
            </c:dLbl>
            <c:dLbl>
              <c:idx val="2"/>
              <c:layout>
                <c:manualLayout>
                  <c:x val="1.9814445662646611E-2"/>
                  <c:y val="-4.498444638864588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2017 год  </c:v>
                </c:pt>
                <c:pt idx="1">
                  <c:v>2018 год  </c:v>
                </c:pt>
                <c:pt idx="2">
                  <c:v>2019 год  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</c:numCache>
            </c:numRef>
          </c:val>
        </c:ser>
        <c:dLbls>
          <c:showVal val="1"/>
        </c:dLbls>
        <c:shape val="cylinder"/>
        <c:axId val="167379712"/>
        <c:axId val="167381248"/>
        <c:axId val="0"/>
      </c:bar3DChart>
      <c:catAx>
        <c:axId val="167379712"/>
        <c:scaling>
          <c:orientation val="minMax"/>
        </c:scaling>
        <c:axPos val="b"/>
        <c:tickLblPos val="nextTo"/>
        <c:txPr>
          <a:bodyPr rot="0" vert="horz"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7381248"/>
        <c:crosses val="autoZero"/>
        <c:auto val="1"/>
        <c:lblAlgn val="ctr"/>
        <c:lblOffset val="100"/>
      </c:catAx>
      <c:valAx>
        <c:axId val="1673812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050" b="0" dirty="0" smtClean="0"/>
                  <a:t>Тыс. рублей</a:t>
                </a:r>
                <a:endParaRPr lang="ru-RU" sz="1050" b="0" dirty="0"/>
              </a:p>
            </c:rich>
          </c:tx>
          <c:layout>
            <c:manualLayout>
              <c:xMode val="edge"/>
              <c:yMode val="edge"/>
              <c:x val="5.8537285780453877E-2"/>
              <c:y val="0.12420066809830589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3797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1.6666666666666701E-2"/>
          <c:y val="0"/>
          <c:w val="0.98333333333333328"/>
          <c:h val="0.85657407407408082"/>
        </c:manualLayout>
      </c:layout>
      <c:bar3DChart>
        <c:barDir val="col"/>
        <c:grouping val="stacked"/>
        <c:ser>
          <c:idx val="0"/>
          <c:order val="0"/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1.7199340467057015E-2"/>
                  <c:y val="-0.33608182129408443"/>
                </c:manualLayout>
              </c:layout>
              <c:showVal val="1"/>
            </c:dLbl>
            <c:dLbl>
              <c:idx val="1"/>
              <c:layout>
                <c:manualLayout>
                  <c:x val="1.7305000336496401E-2"/>
                  <c:y val="-0.34418635170603684"/>
                </c:manualLayout>
              </c:layout>
              <c:showVal val="1"/>
            </c:dLbl>
            <c:dLbl>
              <c:idx val="2"/>
              <c:layout>
                <c:manualLayout>
                  <c:x val="1.3137828925230501E-2"/>
                  <c:y val="-0.36678306516033332"/>
                </c:manualLayout>
              </c:layout>
              <c:showVal val="1"/>
            </c:dLbl>
            <c:dLbl>
              <c:idx val="3"/>
              <c:layout>
                <c:manualLayout>
                  <c:x val="1.7357830271216103E-2"/>
                  <c:y val="-0.3716745406824174"/>
                </c:manualLayout>
              </c:layout>
              <c:showVal val="1"/>
            </c:dLbl>
            <c:dLbl>
              <c:idx val="4"/>
              <c:layout>
                <c:manualLayout>
                  <c:x val="2.6414967359849624E-4"/>
                  <c:y val="-0.3922314960629921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Batang" pitchFamily="18" charset="-127"/>
                    <a:ea typeface="Batang" pitchFamily="18" charset="-127"/>
                  </a:defRPr>
                </a:pPr>
                <a:endParaRPr lang="ru-RU"/>
              </a:p>
            </c:txPr>
            <c:showVal val="1"/>
          </c:dLbls>
          <c:cat>
            <c:strRef>
              <c:f>Лист1!$B$13:$F$13</c:f>
              <c:strCache>
                <c:ptCount val="5"/>
                <c:pt idx="0">
                  <c:v>2015 г.   факт</c:v>
                </c:pt>
                <c:pt idx="1">
                  <c:v>2016 г.  оценка </c:v>
                </c:pt>
                <c:pt idx="2">
                  <c:v>2017 г. прогноз</c:v>
                </c:pt>
                <c:pt idx="3">
                  <c:v>2018 г. прогноз</c:v>
                </c:pt>
                <c:pt idx="4">
                  <c:v>2019 г. прогноз</c:v>
                </c:pt>
              </c:strCache>
            </c:strRef>
          </c:cat>
          <c:val>
            <c:numRef>
              <c:f>Лист1!$B$14:$F$14</c:f>
              <c:numCache>
                <c:formatCode>#,##0.00</c:formatCode>
                <c:ptCount val="5"/>
                <c:pt idx="0">
                  <c:v>7175.1</c:v>
                </c:pt>
                <c:pt idx="1">
                  <c:v>7196.5</c:v>
                </c:pt>
                <c:pt idx="2">
                  <c:v>7436</c:v>
                </c:pt>
                <c:pt idx="3">
                  <c:v>7669.3</c:v>
                </c:pt>
                <c:pt idx="4" formatCode="0.0">
                  <c:v>8079.4</c:v>
                </c:pt>
              </c:numCache>
            </c:numRef>
          </c:val>
        </c:ser>
        <c:shape val="box"/>
        <c:axId val="107199872"/>
        <c:axId val="107209856"/>
        <c:axId val="0"/>
      </c:bar3DChart>
      <c:catAx>
        <c:axId val="107199872"/>
        <c:scaling>
          <c:orientation val="minMax"/>
        </c:scaling>
        <c:axPos val="b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7209856"/>
        <c:crosses val="autoZero"/>
        <c:auto val="1"/>
        <c:lblAlgn val="ctr"/>
        <c:lblOffset val="100"/>
      </c:catAx>
      <c:valAx>
        <c:axId val="107209856"/>
        <c:scaling>
          <c:orientation val="minMax"/>
        </c:scaling>
        <c:delete val="1"/>
        <c:axPos val="l"/>
        <c:numFmt formatCode="#,##0.00" sourceLinked="1"/>
        <c:tickLblPos val="none"/>
        <c:crossAx val="107199872"/>
        <c:crosses val="autoZero"/>
        <c:crossBetween val="between"/>
      </c:valAx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565,1 млн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 Всего 1 565,1 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05"/>
                  <c:y val="-0.1018518518518518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-5.5555555555555455E-2"/>
                  <c:y val="-1.3888888888888947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</c:dLbl>
            <c:dLblPos val="outEnd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678.2</c:v>
                </c:pt>
                <c:pt idx="1">
                  <c:v>886.9</c:v>
                </c:pt>
              </c:numCache>
            </c:numRef>
          </c:val>
        </c:ser>
        <c:firstSliceAng val="36"/>
      </c:pieChart>
    </c:plotArea>
    <c:legend>
      <c:legendPos val="b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578,8 млн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 Всего 1 578,8 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05"/>
                  <c:y val="-0.1018518518518518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-5.5555555555555455E-2"/>
                  <c:y val="-1.3888888888888954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</c:dLbl>
            <c:dLblPos val="outEnd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649.20000000000005</c:v>
                </c:pt>
                <c:pt idx="1">
                  <c:v>929.6</c:v>
                </c:pt>
              </c:numCache>
            </c:numRef>
          </c:val>
        </c:ser>
        <c:firstSliceAng val="36"/>
      </c:pieChart>
    </c:plotArea>
    <c:legend>
      <c:legendPos val="b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616,4 млн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год, Всего 1 616,4 млн. руб.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05"/>
                  <c:y val="-0.10185185185185186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</c:dLbl>
            <c:dLbl>
              <c:idx val="1"/>
              <c:layout>
                <c:manualLayout>
                  <c:x val="-5.5555555555555455E-2"/>
                  <c:y val="-1.3888888888888963E-2"/>
                </c:manualLayout>
              </c:layout>
              <c:spPr/>
              <c:txPr>
                <a:bodyPr/>
                <a:lstStyle/>
                <a:p>
                  <a:pPr>
                    <a:defRPr sz="11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Val val="1"/>
              <c:showPercent val="1"/>
            </c:dLbl>
            <c:dLblPos val="outEnd"/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638.1</c:v>
                </c:pt>
                <c:pt idx="1">
                  <c:v>978.3</c:v>
                </c:pt>
              </c:numCache>
            </c:numRef>
          </c:val>
        </c:ser>
        <c:firstSliceAng val="36"/>
      </c:pieChart>
    </c:plotArea>
    <c:legend>
      <c:legendPos val="b"/>
      <c:layout/>
      <c:txPr>
        <a:bodyPr/>
        <a:lstStyle/>
        <a:p>
          <a:pPr>
            <a:defRPr sz="10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plotArea>
      <c:layout>
        <c:manualLayout>
          <c:layoutTarget val="inner"/>
          <c:xMode val="edge"/>
          <c:yMode val="edge"/>
          <c:x val="4.3171349904791316E-2"/>
          <c:y val="5.1634310797357079E-2"/>
          <c:w val="0.92276744920773757"/>
          <c:h val="0.79213377624671921"/>
        </c:manualLayout>
      </c:layout>
      <c:barChart>
        <c:barDir val="col"/>
        <c:grouping val="stacked"/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(-)/Профицит(+)</c:v>
                </c:pt>
              </c:strCache>
            </c:strRef>
          </c:tx>
          <c:spPr>
            <a:solidFill>
              <a:srgbClr val="FFFFCC"/>
            </a:solidFill>
          </c:spPr>
          <c:dLbls>
            <c:dLbl>
              <c:idx val="0"/>
              <c:layout>
                <c:manualLayout>
                  <c:x val="1.6339869281045787E-3"/>
                  <c:y val="-0.10057448637885782"/>
                </c:manualLayout>
              </c:layout>
              <c:showVal val="1"/>
            </c:dLbl>
            <c:dLbl>
              <c:idx val="1"/>
              <c:layout>
                <c:manualLayout>
                  <c:x val="-1.6339869281045787E-3"/>
                  <c:y val="-0.14080437143632954"/>
                </c:manualLayout>
              </c:layout>
              <c:showVal val="1"/>
            </c:dLbl>
            <c:dLbl>
              <c:idx val="2"/>
              <c:layout>
                <c:manualLayout>
                  <c:x val="1.6339869281045787E-3"/>
                  <c:y val="-0.13505679246990679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0.13793080821793829"/>
                </c:manualLayout>
              </c:layout>
              <c:showVal val="1"/>
            </c:dLbl>
            <c:txPr>
              <a:bodyPr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2016г. Оценка</c:v>
                </c:pt>
                <c:pt idx="1">
                  <c:v>2017г. Прогноз</c:v>
                </c:pt>
                <c:pt idx="2">
                  <c:v>2018г. Прогноз</c:v>
                </c:pt>
                <c:pt idx="3">
                  <c:v>2019г. Прогноз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-22.400000000000087</c:v>
                </c:pt>
                <c:pt idx="1">
                  <c:v>-30.400000000000087</c:v>
                </c:pt>
                <c:pt idx="2">
                  <c:v>-28.599999999999909</c:v>
                </c:pt>
                <c:pt idx="3">
                  <c:v>-27.400000000000087</c:v>
                </c:pt>
              </c:numCache>
            </c:numRef>
          </c:val>
        </c:ser>
        <c:gapWidth val="75"/>
        <c:overlap val="100"/>
        <c:axId val="122863616"/>
        <c:axId val="122824960"/>
      </c:barChar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419D2B"/>
              </a:solidFill>
            </a:ln>
          </c:spPr>
          <c:marker>
            <c:symbol val="diamond"/>
            <c:size val="11"/>
            <c:spPr>
              <a:solidFill>
                <a:srgbClr val="419D2B"/>
              </a:solidFill>
              <a:ln>
                <a:solidFill>
                  <a:srgbClr val="419D2B"/>
                </a:solidFill>
              </a:ln>
            </c:spPr>
          </c:marker>
          <c:dLbls>
            <c:dLbl>
              <c:idx val="0"/>
              <c:layout>
                <c:manualLayout>
                  <c:x val="-0.12365498430343266"/>
                  <c:y val="-1.3954882794823063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5.8459163192836186E-2"/>
                  <c:y val="4.215539867861344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1975194277185876E-2"/>
                  <c:y val="5.103131505113585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7631233595800517E-2"/>
                  <c:y val="3.742646393338762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B05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ru-RU"/>
              </a:p>
            </c:txPr>
            <c:dLblPos val="b"/>
            <c:showVal val="1"/>
          </c:dLbls>
          <c:cat>
            <c:strRef>
              <c:f>Лист1!$A$2:$A$5</c:f>
              <c:strCache>
                <c:ptCount val="4"/>
                <c:pt idx="0">
                  <c:v>2016г. Оценка</c:v>
                </c:pt>
                <c:pt idx="1">
                  <c:v>2017г. Прогноз</c:v>
                </c:pt>
                <c:pt idx="2">
                  <c:v>2018г. Прогноз</c:v>
                </c:pt>
                <c:pt idx="3">
                  <c:v>2019г. Прогноз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1531.8</c:v>
                </c:pt>
                <c:pt idx="1">
                  <c:v>1393.8</c:v>
                </c:pt>
                <c:pt idx="2">
                  <c:v>1357.2</c:v>
                </c:pt>
                <c:pt idx="3">
                  <c:v>1332.5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circle"/>
            <c:size val="9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4518295507179314E-2"/>
                  <c:y val="-4.80405466558059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1 554,2</a:t>
                    </a:r>
                    <a:endParaRPr lang="en-US" dirty="0"/>
                  </a:p>
                </c:rich>
              </c:tx>
              <c:dLblPos val="r"/>
              <c:showVal val="1"/>
            </c:dLbl>
            <c:dLbl>
              <c:idx val="1"/>
              <c:layout>
                <c:manualLayout>
                  <c:x val="-1.5741226791095561E-2"/>
                  <c:y val="-3.4664534120734905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3798440636096945E-2"/>
                  <c:y val="-5.7104748270102555E-2"/>
                </c:manualLayout>
              </c:layout>
              <c:dLblPos val="r"/>
              <c:showVal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43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1</a:t>
                    </a:r>
                    <a:endParaRPr lang="en-US" dirty="0"/>
                  </a:p>
                </c:rich>
              </c:tx>
              <c:dLblPos val="t"/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  <a:latin typeface="Univers Condensed" pitchFamily="34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Лист1!$A$2:$A$5</c:f>
              <c:strCache>
                <c:ptCount val="4"/>
                <c:pt idx="0">
                  <c:v>2016г. Оценка</c:v>
                </c:pt>
                <c:pt idx="1">
                  <c:v>2017г. Прогноз</c:v>
                </c:pt>
                <c:pt idx="2">
                  <c:v>2018г. Прогноз</c:v>
                </c:pt>
                <c:pt idx="3">
                  <c:v>2019г. Прогноз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1554.2</c:v>
                </c:pt>
                <c:pt idx="1">
                  <c:v>1424.2</c:v>
                </c:pt>
                <c:pt idx="2">
                  <c:v>1385.8</c:v>
                </c:pt>
                <c:pt idx="3">
                  <c:v>1359.9</c:v>
                </c:pt>
              </c:numCache>
            </c:numRef>
          </c:val>
        </c:ser>
        <c:marker val="1"/>
        <c:axId val="122813440"/>
        <c:axId val="122823424"/>
      </c:lineChart>
      <c:catAx>
        <c:axId val="122813440"/>
        <c:scaling>
          <c:orientation val="minMax"/>
        </c:scaling>
        <c:axPos val="b"/>
        <c:numFmt formatCode="\О\с\н\о\в\н\о\й" sourceLinked="1"/>
        <c:majorTickMark val="none"/>
        <c:tickLblPos val="nextTo"/>
        <c:txPr>
          <a:bodyPr/>
          <a:lstStyle/>
          <a:p>
            <a:pPr>
              <a:defRPr sz="1600">
                <a:latin typeface="Arial Narrow" pitchFamily="34" charset="0"/>
              </a:defRPr>
            </a:pPr>
            <a:endParaRPr lang="ru-RU"/>
          </a:p>
        </c:txPr>
        <c:crossAx val="122823424"/>
        <c:crosses val="autoZero"/>
        <c:auto val="1"/>
        <c:lblAlgn val="ctr"/>
        <c:lblOffset val="100"/>
      </c:catAx>
      <c:valAx>
        <c:axId val="122823424"/>
        <c:scaling>
          <c:orientation val="minMax"/>
        </c:scaling>
        <c:axPos val="l"/>
        <c:numFmt formatCode="#\,##0" sourceLinked="0"/>
        <c:majorTickMark val="none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22813440"/>
        <c:crosses val="autoZero"/>
        <c:crossBetween val="between"/>
      </c:valAx>
      <c:valAx>
        <c:axId val="122824960"/>
        <c:scaling>
          <c:orientation val="minMax"/>
          <c:max val="30"/>
        </c:scaling>
        <c:axPos val="r"/>
        <c:numFmt formatCode="#\,##0" sourceLinked="0"/>
        <c:tickLblPos val="nextTo"/>
        <c:txPr>
          <a:bodyPr/>
          <a:lstStyle/>
          <a:p>
            <a:pPr>
              <a:defRPr sz="800">
                <a:solidFill>
                  <a:schemeClr val="bg1">
                    <a:lumMod val="95000"/>
                  </a:schemeClr>
                </a:solidFill>
              </a:defRPr>
            </a:pPr>
            <a:endParaRPr lang="ru-RU"/>
          </a:p>
        </c:txPr>
        <c:crossAx val="122863616"/>
        <c:crosses val="max"/>
        <c:crossBetween val="between"/>
      </c:valAx>
      <c:catAx>
        <c:axId val="122863616"/>
        <c:scaling>
          <c:orientation val="minMax"/>
        </c:scaling>
        <c:delete val="1"/>
        <c:axPos val="b"/>
        <c:numFmt formatCode="\О\с\н\о\в\н\о\й" sourceLinked="1"/>
        <c:tickLblPos val="none"/>
        <c:crossAx val="122824960"/>
        <c:crosses val="autoZero"/>
        <c:auto val="1"/>
        <c:lblAlgn val="ctr"/>
        <c:lblOffset val="100"/>
      </c:catAx>
    </c:plotArea>
    <c:legend>
      <c:legendPos val="b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noFill/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80"/>
      <c:rAngAx val="1"/>
    </c:view3D>
    <c:sideWall>
      <c:spPr>
        <a:solidFill>
          <a:srgbClr val="D5D2BD"/>
        </a:solidFill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sideWall>
    <c:backWall>
      <c:spPr>
        <a:solidFill>
          <a:srgbClr val="D5D2BD"/>
        </a:solidFill>
        <a:ln w="3175">
          <a:solidFill>
            <a:srgbClr val="E1DFD3"/>
          </a:solidFill>
        </a:ln>
        <a:scene3d>
          <a:camera prst="orthographicFront"/>
          <a:lightRig rig="threePt" dir="t"/>
        </a:scene3d>
        <a:sp3d>
          <a:bevelT/>
        </a:sp3d>
      </c:spPr>
    </c:backWall>
    <c:plotArea>
      <c:layout>
        <c:manualLayout>
          <c:layoutTarget val="inner"/>
          <c:xMode val="edge"/>
          <c:yMode val="edge"/>
          <c:x val="0.15233024691358019"/>
          <c:y val="3.4430383668794057E-2"/>
          <c:w val="0.75583722173617185"/>
          <c:h val="0.7144495796721066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-3.2407407407407496E-2"/>
                  <c:y val="4.3478260869565223E-2"/>
                </c:manualLayout>
              </c:layout>
              <c:spPr>
                <a:solidFill>
                  <a:schemeClr val="bg1"/>
                </a:solidFill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3.0864197530864255E-2"/>
                  <c:y val="4.830917874396135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-3.5493827160493908E-2"/>
                  <c:y val="5.0724447487542332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3.3950617283950615E-2"/>
                  <c:y val="5.3140096618357474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4.1666666666666664E-2"/>
                  <c:y val="5.5555555555555643E-2"/>
                </c:manualLayout>
              </c:layout>
              <c:spPr>
                <a:solidFill>
                  <a:prstClr val="white"/>
                </a:solidFill>
              </c:spPr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1 357 88,2   тыс. руб.</c:v>
                </c:pt>
                <c:pt idx="1">
                  <c:v>2016 год (Оценка)           1 531 793,9 тыс. руб.</c:v>
                </c:pt>
                <c:pt idx="2">
                  <c:v>2017 год (Прогноз)         1 393 856,8 тыс. руб.</c:v>
                </c:pt>
                <c:pt idx="3">
                  <c:v>2018 год (Прогноз)         1 357 252,0 тыс. руб</c:v>
                </c:pt>
                <c:pt idx="4">
                  <c:v>2019 год (Прогноз)         1 332 473,5 тыс. руб.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396689.6</c:v>
                </c:pt>
                <c:pt idx="1">
                  <c:v>417484</c:v>
                </c:pt>
                <c:pt idx="2">
                  <c:v>435921.4</c:v>
                </c:pt>
                <c:pt idx="3">
                  <c:v>445477.4</c:v>
                </c:pt>
                <c:pt idx="4">
                  <c:v>463943.4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c:spPr>
          <c:dLbls>
            <c:dLbl>
              <c:idx val="0"/>
              <c:layout>
                <c:manualLayout>
                  <c:x val="-1.6975308641975349E-2"/>
                  <c:y val="-0.24396135265700541"/>
                </c:manualLayout>
              </c:layout>
              <c:showVal val="1"/>
            </c:dLbl>
            <c:dLbl>
              <c:idx val="1"/>
              <c:layout>
                <c:manualLayout>
                  <c:x val="-2.3148148148148147E-2"/>
                  <c:y val="-0.27777777777777851"/>
                </c:manualLayout>
              </c:layout>
              <c:showVal val="1"/>
            </c:dLbl>
            <c:dLbl>
              <c:idx val="2"/>
              <c:layout>
                <c:manualLayout>
                  <c:x val="-2.1604938271605013E-2"/>
                  <c:y val="-0.24396135265700541"/>
                </c:manualLayout>
              </c:layout>
              <c:showVal val="1"/>
            </c:dLbl>
            <c:dLbl>
              <c:idx val="3"/>
              <c:layout>
                <c:manualLayout>
                  <c:x val="-2.0061728395061731E-2"/>
                  <c:y val="-0.23429970710183004"/>
                </c:manualLayout>
              </c:layout>
              <c:showVal val="1"/>
            </c:dLbl>
            <c:dLbl>
              <c:idx val="4"/>
              <c:layout>
                <c:manualLayout>
                  <c:x val="-1.8518518518518556E-2"/>
                  <c:y val="-0.22222222222222221"/>
                </c:manualLayout>
              </c:layout>
              <c:showVal val="1"/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2015 год (Факт) 1 357 88,2   тыс. руб.</c:v>
                </c:pt>
                <c:pt idx="1">
                  <c:v>2016 год (Оценка)           1 531 793,9 тыс. руб.</c:v>
                </c:pt>
                <c:pt idx="2">
                  <c:v>2017 год (Прогноз)         1 393 856,8 тыс. руб.</c:v>
                </c:pt>
                <c:pt idx="3">
                  <c:v>2018 год (Прогноз)         1 357 252,0 тыс. руб</c:v>
                </c:pt>
                <c:pt idx="4">
                  <c:v>2019 год (Прогноз)         1 332 473,5 тыс. руб.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961118.6</c:v>
                </c:pt>
                <c:pt idx="1">
                  <c:v>1114309.9000000004</c:v>
                </c:pt>
                <c:pt idx="2">
                  <c:v>957935.4</c:v>
                </c:pt>
                <c:pt idx="3">
                  <c:v>911774.6</c:v>
                </c:pt>
                <c:pt idx="4">
                  <c:v>868530.1</c:v>
                </c:pt>
              </c:numCache>
            </c:numRef>
          </c:val>
        </c:ser>
        <c:shape val="cylinder"/>
        <c:axId val="129844352"/>
        <c:axId val="129845888"/>
        <c:axId val="0"/>
      </c:bar3DChart>
      <c:catAx>
        <c:axId val="12984435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45888"/>
        <c:crosses val="autoZero"/>
        <c:auto val="1"/>
        <c:lblAlgn val="ctr"/>
        <c:lblOffset val="100"/>
      </c:catAx>
      <c:valAx>
        <c:axId val="129845888"/>
        <c:scaling>
          <c:orientation val="minMax"/>
          <c:max val="1600000"/>
        </c:scaling>
        <c:axPos val="l"/>
        <c:majorGridlines/>
        <c:numFmt formatCode="#,##0" sourceLinked="0"/>
        <c:tickLblPos val="nextTo"/>
        <c:txPr>
          <a:bodyPr/>
          <a:lstStyle/>
          <a:p>
            <a:pPr>
              <a:defRPr sz="1000" i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9844352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1566242587732089"/>
          <c:y val="0.86018685312034315"/>
          <c:w val="0.73072142023913922"/>
          <c:h val="0.12157914557151667"/>
        </c:manualLayout>
      </c:layout>
      <c:txPr>
        <a:bodyPr/>
        <a:lstStyle/>
        <a:p>
          <a:pPr>
            <a:defRPr sz="1200" baseline="0"/>
          </a:pPr>
          <a:endParaRPr lang="ru-RU"/>
        </a:p>
      </c:txPr>
    </c:legend>
    <c:plotVisOnly val="1"/>
  </c:chart>
  <c:spPr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0.28431</cdr:x>
      <cdr:y>0.15517</cdr:y>
    </cdr:from>
    <cdr:to>
      <cdr:x>0.33333</cdr:x>
      <cdr:y>0.2069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2209800" y="685800"/>
          <a:ext cx="381000" cy="2286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6E3F1C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0.47059</cdr:x>
      <cdr:y>0.56897</cdr:y>
    </cdr:from>
    <cdr:to>
      <cdr:x>0.52941</cdr:x>
      <cdr:y>0.58621</cdr:y>
    </cdr:to>
    <cdr:sp macro="" textlink="">
      <cdr:nvSpPr>
        <cdr:cNvPr id="5" name="Прямая со стрелкой 4"/>
        <cdr:cNvSpPr/>
      </cdr:nvSpPr>
      <cdr:spPr>
        <a:xfrm xmlns:a="http://schemas.openxmlformats.org/drawingml/2006/main">
          <a:off x="3657600" y="2514600"/>
          <a:ext cx="457200" cy="762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6E3F1C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0.71569</cdr:x>
      <cdr:y>0.38276</cdr:y>
    </cdr:from>
    <cdr:to>
      <cdr:x>0.77451</cdr:x>
      <cdr:y>0.39655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>
          <a:off x="5562600" y="1691635"/>
          <a:ext cx="457200" cy="60964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6E3F1C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0.23529</cdr:x>
      <cdr:y>0.37931</cdr:y>
    </cdr:from>
    <cdr:to>
      <cdr:x>0.28431</cdr:x>
      <cdr:y>0.43103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>
          <a:off x="1828800" y="1676399"/>
          <a:ext cx="381000" cy="228601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6E3F1C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0.4902</cdr:x>
      <cdr:y>0.2931</cdr:y>
    </cdr:from>
    <cdr:to>
      <cdr:x>0.55882</cdr:x>
      <cdr:y>0.32759</cdr:y>
    </cdr:to>
    <cdr:sp macro="" textlink="">
      <cdr:nvSpPr>
        <cdr:cNvPr id="17" name="Прямая со стрелкой 16"/>
        <cdr:cNvSpPr/>
      </cdr:nvSpPr>
      <cdr:spPr>
        <a:xfrm xmlns:a="http://schemas.openxmlformats.org/drawingml/2006/main">
          <a:off x="3810000" y="1295400"/>
          <a:ext cx="533400" cy="152400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6E3F1C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0.70588</cdr:x>
      <cdr:y>0.63793</cdr:y>
    </cdr:from>
    <cdr:to>
      <cdr:x>0.76471</cdr:x>
      <cdr:y>0.64828</cdr:y>
    </cdr:to>
    <cdr:sp macro="" textlink="">
      <cdr:nvSpPr>
        <cdr:cNvPr id="23" name="Прямая со стрелкой 22"/>
        <cdr:cNvSpPr/>
      </cdr:nvSpPr>
      <cdr:spPr>
        <a:xfrm xmlns:a="http://schemas.openxmlformats.org/drawingml/2006/main">
          <a:off x="5486400" y="2819400"/>
          <a:ext cx="457200" cy="45719"/>
        </a:xfrm>
        <a:prstGeom xmlns:a="http://schemas.openxmlformats.org/drawingml/2006/main" prst="straightConnector1">
          <a:avLst/>
        </a:prstGeom>
        <a:ln xmlns:a="http://schemas.openxmlformats.org/drawingml/2006/main" w="19050">
          <a:solidFill>
            <a:srgbClr val="6E3F1C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0.04902</cdr:x>
      <cdr:y>0.06897</cdr:y>
    </cdr:to>
    <cdr:sp macro="" textlink="">
      <cdr:nvSpPr>
        <cdr:cNvPr id="25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rIns="0" bIns="0" anchor="b">
          <a:normAutofit fontScale="97500" lnSpcReduction="10000"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 dirty="0">
            <a:ln>
              <a:noFill/>
            </a:ln>
            <a:solidFill>
              <a:srgbClr val="04617B"/>
            </a:solidFill>
            <a:effectLst/>
            <a:uLnTx/>
            <a:uFillTx/>
            <a:latin typeface="Calibri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0.04902</cdr:x>
      <cdr:y>0.06897</cdr:y>
    </cdr:to>
    <cdr:sp macro="" textlink="">
      <cdr:nvSpPr>
        <cdr:cNvPr id="26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381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0" rIns="0" bIns="0" anchor="b">
          <a:normAutofit fontScale="97500" lnSpcReduction="10000"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 dirty="0">
            <a:ln>
              <a:noFill/>
            </a:ln>
            <a:solidFill>
              <a:srgbClr val="04617B"/>
            </a:solidFill>
            <a:effectLst/>
            <a:uLnTx/>
            <a:uFillTx/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0.03704</cdr:x>
      <cdr:y>0.21739</cdr:y>
    </cdr:from>
    <cdr:to>
      <cdr:x>0.05556</cdr:x>
      <cdr:y>0.49275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342900" y="1790700"/>
          <a:ext cx="1447800" cy="152400"/>
        </a:xfrm>
        <a:prstGeom xmlns:a="http://schemas.openxmlformats.org/drawingml/2006/main" prst="roundRect">
          <a:avLst>
            <a:gd name="adj" fmla="val 16667"/>
          </a:avLst>
        </a:prstGeom>
        <a:solidFill xmlns:a="http://schemas.openxmlformats.org/drawingml/2006/main">
          <a:schemeClr val="bg1"/>
        </a:solidFill>
        <a:ln xmlns:a="http://schemas.openxmlformats.org/drawingml/2006/main" w="25400" cap="flat" cmpd="sng" algn="ctr">
          <a:noFill/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4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Constantia"/>
            </a:defRPr>
          </a:lvl9pPr>
        </a:lstStyle>
        <a:p xmlns:a="http://schemas.openxmlformats.org/drawingml/2006/main">
          <a:pPr algn="ctr"/>
          <a:r>
            <a:rPr lang="ru-RU" sz="1050" b="1" dirty="0" smtClean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050" b="1" dirty="0">
            <a:solidFill>
              <a:srgbClr val="44700E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0.2827</cdr:x>
      <cdr:y>0.20368</cdr:y>
    </cdr:from>
    <cdr:to>
      <cdr:x>0.36535</cdr:x>
      <cdr:y>0.25059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 rot="19788222">
          <a:off x="2326495" y="1024337"/>
          <a:ext cx="680184" cy="235906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00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+15,9%</a:t>
          </a:r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0.70372</cdr:x>
      <cdr:y>0.22531</cdr:y>
    </cdr:from>
    <cdr:to>
      <cdr:x>0.77992</cdr:x>
      <cdr:y>0.27076</cdr:y>
    </cdr:to>
    <cdr:sp macro="" textlink="">
      <cdr:nvSpPr>
        <cdr:cNvPr id="7" name="Скругленный прямоугольник 6"/>
        <cdr:cNvSpPr/>
      </cdr:nvSpPr>
      <cdr:spPr>
        <a:xfrm xmlns:a="http://schemas.openxmlformats.org/drawingml/2006/main" rot="628339">
          <a:off x="5791296" y="1133117"/>
          <a:ext cx="627146" cy="22860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-4,7%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0.28681</cdr:x>
      <cdr:y>0.53105</cdr:y>
    </cdr:from>
    <cdr:to>
      <cdr:x>0.36143</cdr:x>
      <cdr:y>0.57651</cdr:y>
    </cdr:to>
    <cdr:sp macro="" textlink="">
      <cdr:nvSpPr>
        <cdr:cNvPr id="8" name="Скругленный прямоугольник 7"/>
        <cdr:cNvSpPr/>
      </cdr:nvSpPr>
      <cdr:spPr>
        <a:xfrm xmlns:a="http://schemas.openxmlformats.org/drawingml/2006/main" rot="21270757">
          <a:off x="2360316" y="2670776"/>
          <a:ext cx="614092" cy="22860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+5,2%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0.42577</cdr:x>
      <cdr:y>0.53041</cdr:y>
    </cdr:from>
    <cdr:to>
      <cdr:x>0.50195</cdr:x>
      <cdr:y>0.57696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 rot="20993532">
          <a:off x="3503934" y="2667529"/>
          <a:ext cx="626885" cy="234104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+4,4%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0.56438</cdr:x>
      <cdr:y>0.51262</cdr:y>
    </cdr:from>
    <cdr:to>
      <cdr:x>0.63962</cdr:x>
      <cdr:y>0.55923</cdr:y>
    </cdr:to>
    <cdr:sp macro="" textlink="">
      <cdr:nvSpPr>
        <cdr:cNvPr id="10" name="Скругленный прямоугольник 9"/>
        <cdr:cNvSpPr/>
      </cdr:nvSpPr>
      <cdr:spPr>
        <a:xfrm xmlns:a="http://schemas.openxmlformats.org/drawingml/2006/main" rot="20947516">
          <a:off x="4644653" y="2578065"/>
          <a:ext cx="619187" cy="23442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+2,2%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0.70335</cdr:x>
      <cdr:y>0.51363</cdr:y>
    </cdr:from>
    <cdr:to>
      <cdr:x>0.77768</cdr:x>
      <cdr:y>0.55909</cdr:y>
    </cdr:to>
    <cdr:sp macro="" textlink="">
      <cdr:nvSpPr>
        <cdr:cNvPr id="11" name="Скругленный прямоугольник 10"/>
        <cdr:cNvSpPr/>
      </cdr:nvSpPr>
      <cdr:spPr>
        <a:xfrm xmlns:a="http://schemas.openxmlformats.org/drawingml/2006/main" rot="20885151">
          <a:off x="5788282" y="2583154"/>
          <a:ext cx="611720" cy="22860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+4,1%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0.42821</cdr:x>
      <cdr:y>0.18029</cdr:y>
    </cdr:from>
    <cdr:to>
      <cdr:x>0.50553</cdr:x>
      <cdr:y>0.22754</cdr:y>
    </cdr:to>
    <cdr:sp macro="" textlink="">
      <cdr:nvSpPr>
        <cdr:cNvPr id="12" name="Скругленный прямоугольник 11"/>
        <cdr:cNvSpPr/>
      </cdr:nvSpPr>
      <cdr:spPr>
        <a:xfrm xmlns:a="http://schemas.openxmlformats.org/drawingml/2006/main" rot="1681336">
          <a:off x="3523959" y="906728"/>
          <a:ext cx="636366" cy="237599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-14,0%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0.56445</cdr:x>
      <cdr:y>0.21294</cdr:y>
    </cdr:from>
    <cdr:to>
      <cdr:x>0.64073</cdr:x>
      <cdr:y>0.26058</cdr:y>
    </cdr:to>
    <cdr:sp macro="" textlink="">
      <cdr:nvSpPr>
        <cdr:cNvPr id="13" name="Скругленный прямоугольник 12"/>
        <cdr:cNvSpPr/>
      </cdr:nvSpPr>
      <cdr:spPr>
        <a:xfrm xmlns:a="http://schemas.openxmlformats.org/drawingml/2006/main" rot="737738">
          <a:off x="4645166" y="1070937"/>
          <a:ext cx="627823" cy="239584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>
              <a:latin typeface="Times New Roman" pitchFamily="18" charset="0"/>
              <a:cs typeface="Times New Roman" pitchFamily="18" charset="0"/>
            </a:rPr>
            <a:t>-4,8%</a:t>
          </a:r>
          <a:endParaRPr lang="ru-RU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0.73451</cdr:x>
      <cdr:y>0.56923</cdr:y>
    </cdr:from>
    <cdr:to>
      <cdr:x>0.99115</cdr:x>
      <cdr:y>0.98462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324600" y="2819400"/>
          <a:ext cx="2209799" cy="20574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0.71681</cdr:x>
      <cdr:y>0.58571</cdr:y>
    </cdr:from>
    <cdr:to>
      <cdr:x>0.9823</cdr:x>
      <cdr:y>0.94345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72200" y="3124199"/>
          <a:ext cx="2286000" cy="1908137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07E-6EE8-4626-BF9B-8C286E11C7CF}" type="datetimeFigureOut">
              <a:rPr lang="ru-RU" smtClean="0"/>
              <a:pPr/>
              <a:t>16.12.2016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F40B8-8590-4782-80D3-C96AF2AE350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7843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F40B8-8590-4782-80D3-C96AF2AE3501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12/16/2016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fin31@gfu.r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tags" Target="../tags/tag3.xml"/><Relationship Id="rId7" Type="http://schemas.openxmlformats.org/officeDocument/2006/relationships/image" Target="../media/image12.jpeg"/><Relationship Id="rId12" Type="http://schemas.openxmlformats.org/officeDocument/2006/relationships/chart" Target="../charts/char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chart" Target="../charts/chart6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4.jpeg"/><Relationship Id="rId4" Type="http://schemas.openxmlformats.org/officeDocument/2006/relationships/tags" Target="../tags/tag4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7214DA8476E0573B4EA28989FA106E93D7C2A6D5B025B7C401ABF5866o1jBJ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382000" cy="76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2000" b="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990600"/>
            <a:ext cx="4267200" cy="3046988"/>
          </a:xfrm>
          <a:prstGeom prst="rect">
            <a:avLst/>
          </a:prstGeom>
          <a:solidFill>
            <a:srgbClr val="F9D1F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муниципального образования «Тайшетский район»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 – 2019 годы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533400" y="42672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по проекту Решения Думы Тайшетского района «О бюджете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муниципального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 образования Тайшетский район на 2017 год и на плановый период 2018 и 2019 годов»</a:t>
            </a:r>
            <a:endParaRPr lang="en-US" dirty="0" smtClean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219200" y="304801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ФИНАНСОВОЕ УПРАВЛЕНИЕ АДМИНИСТРАЦИИ ТАЙШЕТСКОГО РАЙОНА</a:t>
            </a:r>
            <a:endParaRPr lang="en-US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31912" y="6019800"/>
            <a:ext cx="40876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Путеводитель</a:t>
            </a:r>
            <a:r>
              <a:rPr lang="ru-RU" dirty="0" smtClean="0">
                <a:solidFill>
                  <a:prstClr val="black"/>
                </a:solidFill>
                <a:latin typeface="Bookman Old Style" pitchFamily="18" charset="0"/>
              </a:rPr>
              <a:t> </a:t>
            </a:r>
            <a:r>
              <a:rPr lang="ru-RU" i="1" dirty="0" smtClean="0">
                <a:solidFill>
                  <a:prstClr val="black"/>
                </a:solidFill>
                <a:latin typeface="Bookman Old Style" pitchFamily="18" charset="0"/>
              </a:rPr>
              <a:t>по бюджету</a:t>
            </a:r>
            <a:endParaRPr lang="en-US" i="1" dirty="0" smtClean="0">
              <a:solidFill>
                <a:prstClr val="black"/>
              </a:solidFill>
              <a:latin typeface="Bookman Old Style" pitchFamily="18" charset="0"/>
            </a:endParaRPr>
          </a:p>
        </p:txBody>
      </p:sp>
      <p:pic>
        <p:nvPicPr>
          <p:cNvPr id="8" name="Picture 2" descr="C:\Documents and Settings\finupr\Рабочий стол\к отчету мэра за 2013 г\karta_raj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990600"/>
            <a:ext cx="3581400" cy="5257800"/>
          </a:xfrm>
          <a:prstGeom prst="rect">
            <a:avLst/>
          </a:prstGeom>
          <a:noFill/>
        </p:spPr>
      </p:pic>
      <p:pic>
        <p:nvPicPr>
          <p:cNvPr id="1026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800" dirty="0" smtClean="0"/>
              <a:t>Основные характеристики бюджета муниципального образования «Тайшетский район» на 2016-2019 годы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27070078"/>
              </p:ext>
            </p:extLst>
          </p:nvPr>
        </p:nvGraphicFramePr>
        <p:xfrm>
          <a:off x="685800" y="1524000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43000" y="990600"/>
            <a:ext cx="381000" cy="304800"/>
          </a:xfrm>
          <a:prstGeom prst="rect">
            <a:avLst/>
          </a:prstGeom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1"/>
          <p:cNvSpPr txBox="1"/>
          <p:nvPr/>
        </p:nvSpPr>
        <p:spPr>
          <a:xfrm rot="506313">
            <a:off x="4327292" y="3804822"/>
            <a:ext cx="554442" cy="23805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44700E"/>
                </a:solidFill>
                <a:latin typeface="Times New Roman" pitchFamily="18" charset="0"/>
                <a:cs typeface="Times New Roman" pitchFamily="18" charset="0"/>
              </a:rPr>
              <a:t>- 2,6%</a:t>
            </a:r>
            <a:endParaRPr lang="ru-RU" sz="1050" b="1" dirty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 rot="2098655">
            <a:off x="2688843" y="2327340"/>
            <a:ext cx="541947" cy="243472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44700E"/>
                </a:solidFill>
                <a:latin typeface="Times New Roman" pitchFamily="18" charset="0"/>
                <a:cs typeface="Times New Roman" pitchFamily="18" charset="0"/>
              </a:rPr>
              <a:t>- 8,4%</a:t>
            </a:r>
            <a:endParaRPr lang="ru-RU" sz="1050" b="1" dirty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 rot="477217">
            <a:off x="6156995" y="3281239"/>
            <a:ext cx="538274" cy="226400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44700E"/>
                </a:solidFill>
                <a:latin typeface="Times New Roman" pitchFamily="18" charset="0"/>
                <a:cs typeface="Times New Roman" pitchFamily="18" charset="0"/>
              </a:rPr>
              <a:t>- 1,9%</a:t>
            </a:r>
            <a:endParaRPr lang="ru-RU" sz="1050" b="1" dirty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 rot="1913171">
            <a:off x="2519669" y="3046324"/>
            <a:ext cx="528220" cy="230525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44700E"/>
                </a:solidFill>
                <a:latin typeface="Times New Roman" pitchFamily="18" charset="0"/>
                <a:cs typeface="Times New Roman" pitchFamily="18" charset="0"/>
              </a:rPr>
              <a:t>- 9,0%</a:t>
            </a:r>
            <a:endParaRPr lang="ru-RU" sz="1050" b="1" dirty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 rot="890739">
            <a:off x="4414384" y="2965188"/>
            <a:ext cx="533778" cy="279137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44700E"/>
                </a:solidFill>
                <a:latin typeface="Times New Roman" pitchFamily="18" charset="0"/>
                <a:cs typeface="Times New Roman" pitchFamily="18" charset="0"/>
              </a:rPr>
              <a:t>- 2,7%</a:t>
            </a:r>
            <a:endParaRPr lang="ru-RU" sz="1050" b="1" dirty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 rot="375202">
            <a:off x="6153638" y="4038561"/>
            <a:ext cx="480724" cy="235568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50" b="1" dirty="0" smtClean="0">
                <a:solidFill>
                  <a:srgbClr val="44700E"/>
                </a:solidFill>
                <a:latin typeface="Times New Roman" pitchFamily="18" charset="0"/>
                <a:cs typeface="Times New Roman" pitchFamily="18" charset="0"/>
              </a:rPr>
              <a:t>- 1,8%</a:t>
            </a:r>
            <a:endParaRPr lang="ru-RU" sz="1050" b="1" dirty="0">
              <a:solidFill>
                <a:srgbClr val="44700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7391400" y="1066800"/>
            <a:ext cx="1447800" cy="457200"/>
          </a:xfrm>
          <a:prstGeom prst="rect">
            <a:avLst/>
          </a:prstGeom>
        </p:spPr>
        <p:txBody>
          <a:bodyPr vert="horz" lIns="0" tIns="0" rIns="0" bIns="0" anchor="ctr" anchorCtr="1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млн.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tIns="0" anchor="ctr" anchorCtr="1"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Основные параметры районного бюджета на 2017 и на плановый период 2018 и 2019 годов                                                                                                                                            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444963"/>
          <a:ext cx="8153400" cy="475723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483006"/>
                <a:gridCol w="1662344"/>
                <a:gridCol w="1583184"/>
                <a:gridCol w="1424866"/>
              </a:tblGrid>
              <a:tr h="354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471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ДОХОДЫ,</a:t>
                      </a:r>
                      <a:r>
                        <a:rPr lang="ru-RU" baseline="0" dirty="0" smtClean="0"/>
                        <a:t> в том числе:</a:t>
                      </a:r>
                      <a:endParaRPr lang="ru-RU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1 393 856,8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1 357 252,0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1 332 473,5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5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</a:t>
                      </a:r>
                      <a:r>
                        <a:rPr lang="ru-RU" sz="1600" baseline="0" dirty="0" smtClean="0"/>
                        <a:t> и неналоговые доходы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435 921,4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445 477,4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463 943,4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75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Безвозмездные перечисления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957 935,4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911 774,6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868 530,1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471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РАСХОДЫ, в том числе</a:t>
                      </a:r>
                      <a:endParaRPr lang="ru-RU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1 424 226,3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1 385 830,4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1 359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920,3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4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условно утвержденные*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12 411,8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25 690,3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47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ДЕФИЦИТ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- 30 369,5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- 28 578,4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- 27 446,8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3543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Процент дефицита (к доходам без учета безвозмездных поступлений)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7,0%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6,4%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5,9%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64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Верхний</a:t>
                      </a:r>
                      <a:r>
                        <a:rPr lang="ru-RU" sz="1600" baseline="0" dirty="0" smtClean="0"/>
                        <a:t> предел муниципального внутреннего долга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104 500,7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133 829,1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161 525,9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391400" y="9144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81000" y="6324600"/>
            <a:ext cx="84582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*Условно утвержденные расходы – бюджетные ассигнования, не распределенные в плановом периоде по бюджетной классификации</a:t>
            </a:r>
            <a:r>
              <a:rPr kumimoji="0" lang="ru-RU" sz="1100" b="0" i="0" u="none" strike="noStrike" kern="1200" cap="none" spc="0" normalizeH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(ст. 184.1 БК РФ)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            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09600" y="13716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90600" y="1524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2895600" y="2057400"/>
            <a:ext cx="685800" cy="3810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2895600" y="4343400"/>
            <a:ext cx="6858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4038600" y="4343400"/>
            <a:ext cx="685800" cy="76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181600" y="4267200"/>
            <a:ext cx="6858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400800" y="4267200"/>
            <a:ext cx="609600" cy="1524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324600" y="22860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038600" y="19812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81600" y="22098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990600" y="8382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характеристики прогноза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поступлений доходов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2015 – 2019 годах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90600" y="609600"/>
            <a:ext cx="7848600" cy="533400"/>
          </a:xfrm>
          <a:solidFill>
            <a:schemeClr val="bg1"/>
          </a:solidFill>
        </p:spPr>
        <p:txBody>
          <a:bodyPr anchor="t" anchorCtr="0">
            <a:normAutofit/>
          </a:bodyPr>
          <a:lstStyle/>
          <a:p>
            <a:pPr algn="ctr"/>
            <a:r>
              <a:rPr lang="ru-RU" sz="1600" dirty="0" smtClean="0"/>
              <a:t>Распределение налоговых и неналоговых доходов районного бюджета</a:t>
            </a:r>
            <a:br>
              <a:rPr lang="ru-RU" sz="1600" dirty="0" smtClean="0"/>
            </a:br>
            <a:r>
              <a:rPr lang="ru-RU" sz="1600" dirty="0" smtClean="0"/>
              <a:t>  в 2015 – 2019 годах</a:t>
            </a:r>
            <a:endParaRPr lang="ru-RU" sz="16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52400" y="1206000"/>
          <a:ext cx="8686800" cy="56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4"/>
          <p:cNvSpPr txBox="1">
            <a:spLocks/>
          </p:cNvSpPr>
          <p:nvPr/>
        </p:nvSpPr>
        <p:spPr>
          <a:xfrm>
            <a:off x="1066800" y="152400"/>
            <a:ext cx="7772400" cy="381000"/>
          </a:xfrm>
          <a:prstGeom prst="rect">
            <a:avLst/>
          </a:prstGeom>
          <a:solidFill>
            <a:schemeClr val="bg1"/>
          </a:solidFill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Доходы бюджета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391400" y="7620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772400" cy="381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Поступление  по отдельным видам налоговых доходов бюджета,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066800"/>
          <a:ext cx="3886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8" name="Диаграмма 7"/>
          <p:cNvGraphicFramePr/>
          <p:nvPr/>
        </p:nvGraphicFramePr>
        <p:xfrm>
          <a:off x="4724400" y="1066800"/>
          <a:ext cx="38100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381000" y="37338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4648200" y="3733800"/>
          <a:ext cx="38862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990600" y="1524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696200" cy="381000"/>
          </a:xfrm>
          <a:solidFill>
            <a:schemeClr val="bg1"/>
          </a:solidFill>
        </p:spPr>
        <p:txBody>
          <a:bodyPr anchor="t" anchorCtr="0"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Поступление по отдельным видам неналоговых доходов бюджета,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0" y="1066800"/>
          <a:ext cx="3124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2971800" y="1066800"/>
          <a:ext cx="32004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943600" y="1066800"/>
          <a:ext cx="3048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533400" y="3810000"/>
          <a:ext cx="3505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724400" y="3886200"/>
          <a:ext cx="37338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990600" y="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696200" cy="533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Безвозмездные поступления в районный бюджет в 2015 – 2019 годах                   </a:t>
            </a:r>
            <a:r>
              <a:rPr lang="ru-RU" sz="1600" dirty="0" smtClean="0"/>
              <a:t>тыс. рублей</a:t>
            </a:r>
            <a:endParaRPr lang="ru-RU" sz="1600" dirty="0"/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/>
        </p:nvGraphicFramePr>
        <p:xfrm>
          <a:off x="228600" y="990600"/>
          <a:ext cx="8763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990600" y="1524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ctr" anchorCtr="1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7543800" cy="3810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tIns="0" anchor="ctr" anchorCtr="1">
            <a:noAutofit/>
          </a:bodyPr>
          <a:lstStyle/>
          <a:p>
            <a:pPr algn="ctr"/>
            <a:r>
              <a:rPr lang="ru-RU" sz="2000" dirty="0" smtClean="0"/>
              <a:t>Расходы бюджета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47799"/>
          <a:ext cx="8077201" cy="50566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451168"/>
                <a:gridCol w="1542011"/>
                <a:gridCol w="1542011"/>
                <a:gridCol w="1542011"/>
              </a:tblGrid>
              <a:tr h="3217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1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1 424 226,3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1 385 830,4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1 359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920,3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106 855,2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103 253,1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103 099,2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1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</a:t>
                      </a:r>
                      <a:r>
                        <a:rPr lang="ru-RU" sz="1400" baseline="0" dirty="0" smtClean="0"/>
                        <a:t> безопасность и правоохранительная 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4 122,7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4 003,4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10 165,5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9 519,2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9 418,6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Образование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1 117 723,0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1 087 409,0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1 050 207,3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49 417,1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48 333,1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48 433,9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70 539,1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68 127,0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65 686,2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171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121,6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127,4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719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413,2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92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Межбюджетные трансферты</a:t>
                      </a:r>
                      <a:r>
                        <a:rPr lang="ru-RU" sz="1400" baseline="0" dirty="0" smtClean="0"/>
                        <a:t> общего характера бюджетам бюджетной системы РФ (бюджеты поселений)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64 868,9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52 607,5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53 248,6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65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Условно утвержденные*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12 411,8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25 690,3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91400" y="10668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66800" y="685800"/>
            <a:ext cx="7772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21600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районного бюджета на 2017 год и на плановый период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2018 и 2019 годов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04800" y="6400800"/>
            <a:ext cx="8610600" cy="228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tIns="0" rIns="0" bIns="0" anchor="t" anchorCtr="0">
            <a:noAutofit/>
          </a:bodyPr>
          <a:lstStyle/>
          <a:p>
            <a:pPr lvl="0" algn="just">
              <a:spcBef>
                <a:spcPct val="0"/>
              </a:spcBef>
            </a:pPr>
            <a:r>
              <a:rPr lang="ru-RU" sz="10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*Условно утвержденные расходы – бюджетные ассигнования, не распределенные в плановом периоде по бюджетной классификации (ст. 184.1 БК РФ)</a:t>
            </a:r>
            <a:endParaRPr kumimoji="0" lang="ru-RU" sz="1000" b="0" i="0" u="none" strike="noStrike" kern="1200" cap="none" spc="0" normalizeH="0" noProof="0" dirty="0">
              <a:ln>
                <a:noFill/>
              </a:ln>
              <a:solidFill>
                <a:srgbClr val="99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3810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2000" dirty="0" smtClean="0"/>
              <a:t>Расходы бюджета</a:t>
            </a:r>
            <a:endParaRPr lang="ru-RU" sz="20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505200" y="1447800"/>
          <a:ext cx="4876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66800" y="914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расходов бюджета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152400" y="4038600"/>
          <a:ext cx="4419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4419600" y="41148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1" name="Picture 4" descr="http://www.ivedu.ru/thumbs/2016/11/innovatsi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1676400"/>
            <a:ext cx="2438400" cy="2057400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391400" y="12954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304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2000" dirty="0" smtClean="0"/>
              <a:t>Формирование расходной части районного бюджета</a:t>
            </a: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598" y="1523998"/>
          <a:ext cx="7924802" cy="245670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217122"/>
                <a:gridCol w="1059480"/>
                <a:gridCol w="838200"/>
                <a:gridCol w="1143000"/>
                <a:gridCol w="762000"/>
                <a:gridCol w="1143000"/>
                <a:gridCol w="762000"/>
              </a:tblGrid>
              <a:tr h="713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Уд. вес, %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9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Расходы, всего 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1 424 226,3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1 373 418,6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1 334 230,0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736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Муниципальные программы*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1 396 117,0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1 347 058,2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98,0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1 297 337,5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6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Непрограммные мероприятия</a:t>
                      </a:r>
                      <a:endParaRPr lang="ru-RU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28 109,3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26 360,4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36 892,5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14400" y="152400"/>
            <a:ext cx="7772400" cy="381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81000" y="5410200"/>
            <a:ext cx="6477000" cy="762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7500" lnSpcReduction="10000"/>
          </a:bodyPr>
          <a:lstStyle/>
          <a:p>
            <a:pPr lvl="0" algn="just">
              <a:spcBef>
                <a:spcPct val="0"/>
              </a:spcBef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Муниципальная программа - система мероприятий, взаимоувязанных по задачам, срокам осуществления и ресурсам, направленных на достижение конкретных целей муниципальной политики в определенной сфере социально – экономического развития муниципального образования «Тайшетский район» </a:t>
            </a:r>
            <a:endParaRPr kumimoji="0" lang="ru-RU" sz="13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33400" y="4191000"/>
            <a:ext cx="8077200" cy="7620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t" anchorCtr="0">
            <a:normAutofit fontScale="97500"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бюджете предусмотрено  финансовое обеспечение 10 муниципальных программ, в том числе: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с 2017 </a:t>
            </a:r>
            <a:r>
              <a:rPr kumimoji="0" lang="ru-RU" sz="1200" i="0" u="none" strike="noStrike" kern="1200" cap="none" spc="0" normalizeH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года</a:t>
            </a:r>
            <a:r>
              <a:rPr kumimoji="0" lang="ru-RU" sz="1200" i="0" u="none" strike="noStrike" kern="120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будут действовать две новые муниципальные программы «Социальная поддержка отдельных категорий населения   муниципального образования «Тайшетский район» на 2017 – 2019 годы и «Безопасность дорожного движения» на 2017 – 2019 годы.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391400" y="11430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sz="23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://munbog.ru/uploads/posts/2016-09/1474546707_municipalnye-program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05400"/>
            <a:ext cx="1905000" cy="141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514352"/>
            <a:ext cx="7239000" cy="400048"/>
          </a:xfrm>
          <a:solidFill>
            <a:srgbClr val="FFFFFF"/>
          </a:solidFill>
          <a:ln>
            <a:solidFill>
              <a:schemeClr val="accent4"/>
            </a:solidFill>
          </a:ln>
        </p:spPr>
        <p:txBody>
          <a:bodyPr anchor="ctr" anchorCtr="1">
            <a:normAutofit fontScale="90000"/>
          </a:bodyPr>
          <a:lstStyle/>
          <a:p>
            <a:pPr algn="ctr"/>
            <a:r>
              <a:rPr lang="ru-RU" sz="2400" dirty="0" smtClean="0"/>
              <a:t>ЧТО ТАКОЕ «</a:t>
            </a:r>
            <a:r>
              <a:rPr lang="ru-RU" sz="2400" dirty="0" smtClean="0">
                <a:latin typeface="+mn-lt"/>
              </a:rPr>
              <a:t>БЮДЖЕТ</a:t>
            </a:r>
            <a:r>
              <a:rPr lang="ru-RU" sz="2400" dirty="0" smtClean="0"/>
              <a:t> ДЛЯ ГРАЖДАН» ?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4800600"/>
            <a:ext cx="1752600" cy="1447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8610600" cy="5486400"/>
          </a:xfr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8000" rIns="108000">
            <a:noAutofit/>
          </a:bodyPr>
          <a:lstStyle/>
          <a:p>
            <a:pPr algn="just"/>
            <a:endParaRPr lang="en-US" sz="1600" dirty="0" smtClean="0">
              <a:latin typeface="Palatino Linotype" pitchFamily="18" charset="0"/>
              <a:ea typeface="SimSun" pitchFamily="2" charset="-122"/>
              <a:cs typeface="Calibri" pitchFamily="34" charset="0"/>
            </a:endParaRPr>
          </a:p>
          <a:p>
            <a:pPr algn="just"/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Представленная брошюра «Бюджет муниципального образования «Тайшетский район» 2017 – 2019 годы» создана в рамках мероприятий, направленных на повышение открытости бюджетных данных и прозрачности системы управления муниципальными финансами.</a:t>
            </a:r>
          </a:p>
          <a:p>
            <a:pPr algn="just"/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Брошюра познакомит Вас с положениями основного финансового документа муниципального района – бюджетом муниципального образования «Тайшетский район» на 2017 год и на плановый период 2018 и 2019 годов».</a:t>
            </a:r>
          </a:p>
          <a:p>
            <a:pPr marL="265113" indent="-265113" algn="just"/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Граждане, как налогоплательщики и потребители общественных благ, должны быть уверены в том, что передаваемые ими в распоряжение государства средства используются эффективно и рационально, на строго определенные цели, а также приносят конкретные результаты для общества в целом и каждого отдельного человека.                     </a:t>
            </a:r>
          </a:p>
          <a:p>
            <a:pPr marL="1701800" indent="-1701800"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</a:t>
            </a:r>
            <a:r>
              <a:rPr lang="en-US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	</a:t>
            </a: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Мы постарались в доступной и понятной </a:t>
            </a:r>
          </a:p>
          <a:p>
            <a:pPr marL="1701800" indent="-1701800"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           для граждан форме показать  основные  </a:t>
            </a:r>
          </a:p>
          <a:p>
            <a:pPr marL="1701800" indent="-1701800"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           параметры бюджета муниципального </a:t>
            </a:r>
          </a:p>
          <a:p>
            <a:pPr marL="1701800" indent="-1701800"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            образования  «Тайшетский район» </a:t>
            </a:r>
          </a:p>
          <a:p>
            <a:pPr marL="1701800" indent="-1701800" algn="just">
              <a:buNone/>
            </a:pPr>
            <a:r>
              <a:rPr lang="ru-RU" sz="1600" dirty="0" smtClean="0">
                <a:latin typeface="Palatino Linotype" pitchFamily="18" charset="0"/>
                <a:ea typeface="SimSun" pitchFamily="2" charset="-122"/>
                <a:cs typeface="Calibri" pitchFamily="34" charset="0"/>
              </a:rPr>
              <a:t>                                            на трехлетний период.</a:t>
            </a:r>
            <a:endParaRPr lang="ru-RU" sz="1600" dirty="0">
              <a:latin typeface="Palatino Linotype" pitchFamily="18" charset="0"/>
              <a:ea typeface="SimSun" pitchFamily="2" charset="-122"/>
              <a:cs typeface="Calibri" pitchFamily="34" charset="0"/>
            </a:endParaRPr>
          </a:p>
        </p:txBody>
      </p:sp>
      <p:pic>
        <p:nvPicPr>
          <p:cNvPr id="1028" name="Picture 4" descr="C:\Users\finupr\Desktop\fed7c7418dd0f5b0d055843e437c01ec4c2b23a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419600"/>
            <a:ext cx="1905000" cy="1981200"/>
          </a:xfrm>
          <a:prstGeom prst="rect">
            <a:avLst/>
          </a:prstGeom>
          <a:noFill/>
        </p:spPr>
      </p:pic>
      <p:pic>
        <p:nvPicPr>
          <p:cNvPr id="1027" name="Picture 3" descr="C:\Users\finupr\Desktop\13888362-Portrait-of-happy-people-of-different-professions-together-on-white-background-Stock-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2057400" cy="2209800"/>
          </a:xfrm>
          <a:prstGeom prst="rect">
            <a:avLst/>
          </a:prstGeom>
          <a:noFill/>
        </p:spPr>
      </p:pic>
      <p:pic>
        <p:nvPicPr>
          <p:cNvPr id="7" name="Picture 2" descr="C:\Users\finupr\Desktop\ger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4572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tIns="0" anchor="ctr" anchorCtr="1">
            <a:noAutofit/>
          </a:bodyPr>
          <a:lstStyle/>
          <a:p>
            <a:pPr algn="ctr"/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 муниципальных программ на 2017 год  и на плановый период  2018 и 2019 годов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dirty="0" smtClean="0"/>
              <a:t>                                                       </a:t>
            </a:r>
            <a:endParaRPr lang="ru-RU" sz="1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099774"/>
          <a:ext cx="8991600" cy="611201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127514"/>
                <a:gridCol w="938254"/>
                <a:gridCol w="938254"/>
                <a:gridCol w="938254"/>
                <a:gridCol w="3049324"/>
              </a:tblGrid>
              <a:tr h="256906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Наименование муниципальных программ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/>
                        <a:t>Ответственный исполнитель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«Молодым семьям – доступное жилье» на 2014 – 2019 годы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2 652,0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1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сельского хозяйства и регулирование рынков сельскохозяйственной продукции, сырья и продовольствия на 2014 – 2017 годы и на период до 2020 года»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82,6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Отдел сельского хозяйства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«Управление муниципальными финансами в муниципальном образовании «Тайшетский район» на 2014 – 2019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82 486,4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69 444,3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70 048,7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Финансовое управление администрации</a:t>
                      </a:r>
                      <a:r>
                        <a:rPr lang="ru-RU" sz="1050" baseline="0" dirty="0" smtClean="0"/>
                        <a:t> Тайшетского района</a:t>
                      </a:r>
                      <a:endParaRPr lang="ru-RU" sz="1050" dirty="0" smtClean="0"/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«Стимулирование экономической активности» на 2014 – 2018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177,8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102,8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Администрация Тайшетского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 smtClean="0"/>
                    </a:p>
                    <a:p>
                      <a:pPr algn="l"/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91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муниципальной системы образования» на 2015 – 2019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1 041 214,7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1 009 865,2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971 998,8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Управление образования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9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«Развитие культуры» на 2015 – 2019 годы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135 245,9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135 981,9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136 309,7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культуры, спорта и молодежной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03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«Социальная поддержка отдельных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категорий населения муниципального образования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«Тайшетский район» на 2017 – 2019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55 892,6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53 709,8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51 803,6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Управление экономики и промышленной политики администрации Тайшетского района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690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«Муниципальное управление» на 2015 – 2019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66 726,8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64 387,1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64 324,7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Администрация Тайшетского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515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управления муниципальным имуществом муниципального образования «Тайшетский район» на 2016 – 2018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11 438,2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10 715,1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Департамент по управлению муниципальным имуществом администрации Тайшетского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4036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«Безопасность дорожного движения» на 2017 -2019 годы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50" dirty="0" smtClean="0"/>
                        <a:t>Комитет по управлению жилищно-коммунальным хозяйством, транспорта, связи и дорожной службы администрации</a:t>
                      </a:r>
                      <a:r>
                        <a:rPr lang="ru-RU" sz="1050" baseline="0" dirty="0" smtClean="0"/>
                        <a:t> района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4706">
                <a:tc>
                  <a:txBody>
                    <a:bodyPr/>
                    <a:lstStyle/>
                    <a:p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1 396 117,0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1 347 058,2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1 297 337,5</a:t>
                      </a:r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05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91400" y="609600"/>
            <a:ext cx="1447800" cy="381000"/>
          </a:xfrm>
          <a:prstGeom prst="rect">
            <a:avLst/>
          </a:prstGeom>
        </p:spPr>
        <p:txBody>
          <a:bodyPr vert="horz" lIns="0" tIns="0" rIns="0" bIns="0" anchor="ctr" anchorCtr="1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152400"/>
            <a:ext cx="77724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vert="horz" lIns="0" rIns="0" bIns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0772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8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Муниципальная программа муниципального образования «Тайшетский  район»       «Молодым семьям – доступное жилье» на 2014 – 2019 годы</a:t>
            </a:r>
            <a:endParaRPr lang="ru-RU" sz="1800" b="1" cap="all" dirty="0">
              <a:ln/>
              <a:solidFill>
                <a:schemeClr val="accent3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371600"/>
            <a:ext cx="83820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создание механизма муниципальной поддержки молодых семей в решении жилищной проблемы на территории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2362200"/>
            <a:ext cx="83058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предлагается решение основной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Предоставление молодым семьям социальных выплат на приобретение жилого помещения или строительство индивидуального жилого дома.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819400" y="3581400"/>
            <a:ext cx="3505200" cy="2895600"/>
          </a:xfrm>
          <a:prstGeom prst="rect">
            <a:avLst/>
          </a:prstGeom>
          <a:solidFill>
            <a:srgbClr val="FF99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муниципальной программы предусмотрено: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2017 год – 2 652,0 тыс. руб.;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2018 год – 2 652,0 тыс. руб.;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2019 год – 2 652,0 тыс. рублей.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частники муниципальной программы для улучшения жилищных условий   - </a:t>
            </a:r>
            <a:r>
              <a:rPr kumimoji="0" lang="ru-RU" sz="1400" b="1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</a:t>
            </a:r>
            <a:r>
              <a:rPr kumimoji="0" lang="ru-RU" sz="140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молодых семей ежегодно.</a:t>
            </a:r>
            <a:endParaRPr kumimoji="0" lang="ru-RU" sz="140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endParaRPr kumimoji="0" lang="ru-RU" sz="1400" b="0" i="1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ü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pic>
        <p:nvPicPr>
          <p:cNvPr id="11266" name="Picture 2" descr="http://nr.perm.ru/assets/images/articles/kirovskij/dom-dlya-molody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4114800"/>
            <a:ext cx="2438400" cy="2286000"/>
          </a:xfrm>
          <a:prstGeom prst="rect">
            <a:avLst/>
          </a:prstGeom>
          <a:noFill/>
        </p:spPr>
      </p:pic>
      <p:pic>
        <p:nvPicPr>
          <p:cNvPr id="17410" name="Picture 2" descr="http://vdvbezheck.ru/pic/news/1435667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191000"/>
            <a:ext cx="244475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838200" cy="9906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38200" y="304800"/>
            <a:ext cx="80772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75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муниципального образования «Тайшетский  район»       «Развитие сельского </a:t>
            </a:r>
            <a:r>
              <a:rPr kumimoji="0" lang="ru-RU" sz="18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хозяйства</a:t>
            </a:r>
            <a:r>
              <a:rPr kumimoji="0" lang="ru-RU" sz="18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и регулирование рынков сельскохозяйственной продукции,</a:t>
            </a:r>
            <a:r>
              <a:rPr kumimoji="0" lang="ru-RU" sz="1800" b="1" i="0" u="none" strike="noStrike" kern="1200" cap="all" spc="0" normalizeH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сырья и продовольствия </a:t>
            </a:r>
            <a:r>
              <a:rPr kumimoji="0" lang="ru-RU" sz="18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 2014 – 2017 годы и на период до 2020 года»</a:t>
            </a:r>
            <a:endParaRPr kumimoji="0" lang="ru-RU" sz="1800" b="1" i="0" u="none" strike="noStrike" kern="1200" cap="all" spc="0" normalizeH="0" baseline="0" noProof="0" dirty="0">
              <a:ln/>
              <a:solidFill>
                <a:schemeClr val="accent3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7200" y="1371600"/>
            <a:ext cx="8382000" cy="7620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Palatino Linotype" pitchFamily="18" charset="0"/>
              </a:rPr>
              <a:t>Цель программы – повышение конкурентоспособности сельскохозяйственной продукции на внутреннем и внешнем рынках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362200"/>
            <a:ext cx="3657600" cy="11430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развития сельского хозяйства района;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комфортных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условий жизнедеятельности в сельской местности.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876800" y="2362200"/>
            <a:ext cx="4038600" cy="114300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70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решения поставленных задач предусмотрена реализация двух подпрограмм: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сельского хозяйства на 2014 – 2017 годы  и на период до 2020 года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на 2014 – 2017 годы и на период до 2020 года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2590800" y="3733800"/>
            <a:ext cx="3810000" cy="2667000"/>
          </a:xfrm>
          <a:prstGeom prst="rect">
            <a:avLst/>
          </a:prstGeom>
          <a:solidFill>
            <a:srgbClr val="66FFFF"/>
          </a:solidFill>
          <a:ln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Ресурсное обеспечение за счет средств бюджета предусмотрено на 2017 год на мероприятия «Строительство (приобретение) жилья, предоставляемого молодым</a:t>
            </a:r>
            <a:r>
              <a:rPr kumimoji="0" lang="ru-RU" sz="17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специалистам по договору найма жилого помещения»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подпрограммы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на 2014 – 2017 годы и на период до 2020 года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сумме 82,6 тыс. рублей.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http://bajguzino.ru/fi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962400"/>
            <a:ext cx="2209800" cy="2057400"/>
          </a:xfrm>
          <a:prstGeom prst="rect">
            <a:avLst/>
          </a:prstGeom>
          <a:noFill/>
        </p:spPr>
      </p:pic>
      <p:pic>
        <p:nvPicPr>
          <p:cNvPr id="15362" name="Picture 2" descr="http://terra-laws.ru/wp-content/uploads/2014/01/dom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962401"/>
            <a:ext cx="2438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9248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Муниципальная программа «Управление муниципальными финансами в муниципальном образовании «Тайшетский район» на 2014 – 2019 годы»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3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33600" y="3429000"/>
          <a:ext cx="7010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2400" y="1066800"/>
            <a:ext cx="6781800" cy="738664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Цели программы – обеспечение сбалансированности и устойчивости бюджета муниципального образования «Тайшетский район» в среднесрочной перспективе, эффективное управление муниципальными финансами 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2400" y="1905000"/>
            <a:ext cx="6781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эффективности бюджетных расходов муниципального образования «Тайшетский район»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качества управления муниципальными финансами;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устойчивости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муниципальных образований, находящихся на территории Тайшетского района.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295400" y="3048000"/>
            <a:ext cx="7391400" cy="304800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6"/>
            </a:solidFill>
          </a:ln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Ресурсное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обеспечение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реализации муниципальной программы  на 2017 – 2019 годы</a:t>
            </a:r>
            <a:endParaRPr kumimoji="0" lang="ru-RU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146" name="Picture 2" descr="http://bdaily.s3.amazonaws.com/images/large/7cb5169d1141e6afe0b50074486d91ec20d1b1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900" y="1066800"/>
            <a:ext cx="1917700" cy="1905000"/>
          </a:xfrm>
          <a:prstGeom prst="rect">
            <a:avLst/>
          </a:prstGeom>
          <a:noFill/>
        </p:spPr>
      </p:pic>
      <p:pic>
        <p:nvPicPr>
          <p:cNvPr id="6148" name="Picture 4" descr="https://im1-tub-ru.yandex.net/i?id=dd9b7fa32d3f2160b7b0e7fff428cb0d&amp;n=33&amp;h=215&amp;w=3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7600"/>
            <a:ext cx="1981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924800" cy="609600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6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Муниципальная программа «Стимулирование экономической активности»  на 2015– 2018 годы»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1371600"/>
            <a:ext cx="8001000" cy="30777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развитие экономического потенциала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905000"/>
            <a:ext cx="83058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Повышение инвестиционной привлекательности Тайшетского района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благоприятных условий для развития субъектов малого и среднего предпринимательства на территории Тайшетского района;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Формирование конкурентности туристского продукта и рациональное использования туристских ресурсов Тайшетского района.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graphicFrame>
        <p:nvGraphicFramePr>
          <p:cNvPr id="9" name="Содержимое 3"/>
          <p:cNvGraphicFramePr>
            <a:graphicFrameLocks/>
          </p:cNvGraphicFramePr>
          <p:nvPr/>
        </p:nvGraphicFramePr>
        <p:xfrm>
          <a:off x="2514600" y="37338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 rot="10800000" flipV="1">
            <a:off x="1905000" y="3200400"/>
            <a:ext cx="67818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2017 – 2018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www.727373-info.ru/files/1/800/3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962400"/>
            <a:ext cx="1828800" cy="2438400"/>
          </a:xfrm>
          <a:prstGeom prst="rect">
            <a:avLst/>
          </a:prstGeom>
          <a:noFill/>
        </p:spPr>
      </p:pic>
      <p:pic>
        <p:nvPicPr>
          <p:cNvPr id="5126" name="Picture 6" descr="http://www.bfsg.com/wp-content/uploads/2014/05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86200"/>
            <a:ext cx="19812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001000" cy="609600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07950" h="38100"/>
          </a:sp3d>
        </p:spPr>
        <p:txBody>
          <a:bodyPr anchor="b" anchorCtr="0">
            <a:normAutofit fontScale="90000"/>
            <a:scene3d>
              <a:camera prst="orthographicFront"/>
              <a:lightRig rig="threePt" dir="t"/>
            </a:scene3d>
            <a:sp3d contourW="6350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                                                                                                                                 </a:t>
            </a:r>
            <a:r>
              <a:rPr lang="ru-RU" sz="18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Муниципальная программа  муниципального образования «Тайшетский район»«Развитие муниципальной системы образования» на 2015 – 2019 годы»</a:t>
            </a:r>
            <a:endParaRPr lang="ru-RU" sz="1600" b="1" cap="all" dirty="0">
              <a:ln/>
              <a:solidFill>
                <a:schemeClr val="accent3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9800"/>
            <a:ext cx="5562600" cy="1828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200" dirty="0" smtClean="0"/>
              <a:t>Для достижения цели Программы определены следующие 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образования в муниципальных дошкольных 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общего образования в муниципальных образовательных организациях;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предоставления доступного и качественного дополнительного образования детям;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Обеспечение организационных, информационных и финансово-экономических условий предоставления образования;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/>
              <a:t>Организация отдыха и оздоровления детей в образовательных организациях муниципального образования «Тайшетский район» в каникулярное время.</a:t>
            </a:r>
          </a:p>
          <a:p>
            <a:pPr>
              <a:buFont typeface="Wingdings" pitchFamily="2" charset="2"/>
              <a:buChar char="Ø"/>
            </a:pPr>
            <a:endParaRPr lang="ru-RU" sz="1200" dirty="0"/>
          </a:p>
        </p:txBody>
      </p:sp>
      <p:sp>
        <p:nvSpPr>
          <p:cNvPr id="17" name="Содержимое 2"/>
          <p:cNvSpPr>
            <a:spLocks noGrp="1"/>
          </p:cNvSpPr>
          <p:nvPr>
            <p:ph sz="half" idx="2"/>
          </p:nvPr>
        </p:nvSpPr>
        <p:spPr>
          <a:xfrm>
            <a:off x="2514600" y="4495800"/>
            <a:ext cx="6400800" cy="1981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дошкольных образовательных организаций, которые посещают 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3 225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ребенка;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общеобразовательных организаций, в которых обучаются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9 609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школьников;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организации дополнительного образования (Центр дополнительного образования «Радуга» г. Тайшет, Дом детского творчества г. Бирюсинска), всего детей, посещающих учреждения,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4 125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учреждение «Центр развития образования Тайшетского района»;</a:t>
            </a:r>
          </a:p>
          <a:p>
            <a:pPr algn="just">
              <a:buFont typeface="Wingdings" pitchFamily="2" charset="2"/>
              <a:buChar char="v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учреждение «Централизованная бухгалтерия Управления образования».</a:t>
            </a:r>
          </a:p>
          <a:p>
            <a:pPr algn="just"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v"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" y="1143000"/>
            <a:ext cx="5562600" cy="8382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обеспечение доступности современного качественного общего (дошкольного, начального общего, основного общего, среднего общего) и дополнительного образования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12290" name="Picture 2" descr="http://strbsu.ru/wp-content/uploads/2015/04/22478_html_m16c5cb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219200"/>
            <a:ext cx="2743200" cy="2667000"/>
          </a:xfrm>
          <a:prstGeom prst="rect">
            <a:avLst/>
          </a:prstGeom>
          <a:noFill/>
        </p:spPr>
      </p:pic>
      <p:pic>
        <p:nvPicPr>
          <p:cNvPr id="11" name="Picture 4" descr="https://im0-tub-ru.yandex.net/i?id=3d266f26f5694711e3969bd016a8a369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/>
              <a:t>Ресурсное обеспечение муниципальной программы «Развитие муниципальной системы образования» на 2017 год</a:t>
            </a: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1143000"/>
          <a:ext cx="8610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7772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Ресурсное обеспечение муниципальной программы «Развитие муниципальной системы образования» на 2018 - 2019 годы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-152400" y="1143000"/>
          <a:ext cx="4953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19600" y="1143000"/>
          <a:ext cx="4724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/>
        </p:spPr>
        <p:txBody>
          <a:bodyPr tIns="0">
            <a:normAutofit/>
          </a:bodyPr>
          <a:lstStyle/>
          <a:p>
            <a:pPr algn="ctr"/>
            <a:r>
              <a:rPr lang="ru-RU" sz="16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</a:rPr>
              <a:t>Муниципальная</a:t>
            </a:r>
            <a:r>
              <a:rPr lang="ru-RU" sz="16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программа  муниципального образования «Тайшетский район»«Развитие культуры» на 2015 – 2019 годы»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71800" y="4648200"/>
            <a:ext cx="57150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 algn="just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учреждения культуры, включая межпоселенческую библиотечную систему Тайшетского района;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краеведческих музея;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учреждений дополнительного образования (3 детские музыкальные школы, 2 детско-юношеские спортивные школы, детская художественная школа, школа искусств г. Бирюсинска), всего детей, посещающих учреждения, -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1 529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обучающихся;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учреждение «Централизованная бухгалтерия Управления культуры, спорта и молодежной политики».</a:t>
            </a:r>
          </a:p>
          <a:p>
            <a:pPr>
              <a:buNone/>
            </a:pPr>
            <a:endParaRPr lang="ru-RU" sz="11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" y="1219200"/>
            <a:ext cx="8382000" cy="990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Цели программы – развитие культурного потенциала личности и общества в целом, обеспечение максимальной вовлеченности населения в систематические занятия физкультурой и спортом, обеспечение успешной социализации и эффективной самореализации молодежи, профилактика правонарушений и преступлений на территории Тайшетского района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57200" y="2438400"/>
            <a:ext cx="8305800" cy="1981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культурного потенциала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личности и общества в целом;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максимальной вовлеченности населения в систематические занятия физкультурой и спортом;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успешной социализации и эффективной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самореализации молодежи;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baseline="0" dirty="0" smtClean="0"/>
              <a:t>Повышение эффективности профилактической работы по предупреждению</a:t>
            </a:r>
            <a:r>
              <a:rPr lang="ru-RU" sz="1200" dirty="0" smtClean="0"/>
              <a:t> правонарушений и преступлений, в том числе террористической направленности;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Обеспечение эффективности и результативности расходования бюджетных средств;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Создание условий для качественного отдыха и оздоровления детей в каникулярное время.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pic>
        <p:nvPicPr>
          <p:cNvPr id="9218" name="Picture 2" descr="http://gigabaza.ru/images/69/137563/5a8c0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286000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924800" cy="6858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2000" dirty="0" smtClean="0"/>
              <a:t>Ресурсное обеспечение муниципальной</a:t>
            </a:r>
            <a:r>
              <a:rPr lang="ru-RU" sz="1800" dirty="0" smtClean="0"/>
              <a:t> </a:t>
            </a:r>
            <a:r>
              <a:rPr lang="ru-RU" sz="2000" dirty="0" smtClean="0"/>
              <a:t>программы «Развитие культуры» на 2017 год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990600"/>
          <a:ext cx="86106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  <a:solidFill>
            <a:srgbClr val="FFFFFF"/>
          </a:solidFill>
          <a:ln>
            <a:solidFill>
              <a:schemeClr val="accent4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ru-RU" sz="2400" dirty="0" smtClean="0"/>
              <a:t>Бюджет – это баланс доходов и расходов</a:t>
            </a:r>
            <a:br>
              <a:rPr lang="ru-RU" sz="2400" dirty="0" smtClean="0"/>
            </a:br>
            <a:r>
              <a:rPr lang="ru-RU" sz="2400" dirty="0" smtClean="0"/>
              <a:t> на определенный срок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  <a:gradFill flip="none" rotWithShape="1">
            <a:gsLst>
              <a:gs pos="49000">
                <a:schemeClr val="accent3">
                  <a:lumMod val="20000"/>
                  <a:lumOff val="8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ru-RU" i="1" dirty="0" smtClean="0"/>
              <a:t>Доходы – денежные средства поступающие в бюджет. </a:t>
            </a:r>
            <a:r>
              <a:rPr lang="ru-RU" sz="1700" dirty="0" smtClean="0"/>
              <a:t>Доходы бюджетов формируются в соответствии с бюджетным законодательством РФ, законодательством о налогах и сборах и законодательством об иных обязательных платежах</a:t>
            </a:r>
            <a:r>
              <a:rPr lang="ru-RU" sz="2200" dirty="0" smtClean="0"/>
              <a:t>.</a:t>
            </a:r>
            <a:endParaRPr lang="ru-RU" dirty="0" smtClean="0"/>
          </a:p>
          <a:p>
            <a:pPr algn="just"/>
            <a:r>
              <a:rPr lang="ru-RU" i="1" dirty="0" smtClean="0"/>
              <a:t>Расходы – денежные средства выплачиваемые из бюджета.</a:t>
            </a:r>
            <a:r>
              <a:rPr lang="ru-RU" dirty="0" smtClean="0"/>
              <a:t> </a:t>
            </a:r>
            <a:r>
              <a:rPr lang="ru-RU" sz="1700" dirty="0" smtClean="0"/>
              <a:t>Это затраты, формирующиеся в связи с выполнением государством и органами местного самоуправления своих конституционных и уставных функций.</a:t>
            </a:r>
          </a:p>
          <a:p>
            <a:pPr algn="just"/>
            <a:r>
              <a:rPr lang="ru-RU" i="1" dirty="0" smtClean="0"/>
              <a:t>Баланс бюджета определяется следующим образом:</a:t>
            </a:r>
          </a:p>
          <a:p>
            <a:pPr algn="just"/>
            <a:r>
              <a:rPr lang="ru-RU" sz="1800" dirty="0" smtClean="0"/>
              <a:t>Если расходы превышают доходы, складывается дефицит бюджета.</a:t>
            </a:r>
          </a:p>
          <a:p>
            <a:pPr algn="just"/>
            <a:r>
              <a:rPr lang="ru-RU" sz="1800" dirty="0" smtClean="0"/>
              <a:t>Если расходы меньше доходов – профицит бюджета.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81000"/>
            <a:ext cx="79248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Ресурсное обеспечение муниципальной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программы «Развитие культуры» на 2018 - 2019 годы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52400" y="838200"/>
          <a:ext cx="4724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4419600" y="838200"/>
          <a:ext cx="4724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57200" y="1066800"/>
            <a:ext cx="8382000" cy="3048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Palatino Linotype" pitchFamily="18" charset="0"/>
              </a:rPr>
              <a:t>Цель программы – улучшение качества жизни отдельных категорий граждан</a:t>
            </a:r>
            <a:endParaRPr lang="ru-RU" sz="1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228600" y="1524000"/>
            <a:ext cx="86106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Полное и своевременное осуществление областных государственных полномочий по предоставлению гражданам субсидий на оплату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жилых помещений и коммунальных услуг;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прав граждан,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замещавших должности муниципальной службы муниципального образования «Тайшетский район», на пенсионное обеспечение за выслугу лет, осуществление ежемесячной денежной выплаты лицам, удостоенным звания «Почетный гражданин Тайшетского района»</a:t>
            </a: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Оказание поддержки социально ориентированным некоммерческим организациям</a:t>
            </a:r>
            <a:r>
              <a:rPr kumimoji="0" lang="ru-RU" sz="10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000" baseline="0" dirty="0" smtClean="0"/>
              <a:t>Обеспечение условий доступности для инвалидов и других маломобильных групп населения объектов социальной инфраструктуры и услуг.</a:t>
            </a:r>
            <a:endParaRPr lang="ru-RU" sz="1000" dirty="0" smtClean="0"/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95400" y="3048000"/>
            <a:ext cx="7543800" cy="304800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6"/>
            </a:solidFill>
          </a:ln>
        </p:spPr>
        <p:txBody>
          <a:bodyPr vert="horz" lIns="0" rIns="0" bIns="0" anchor="t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Ресурсное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обеспечение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реализации муниципальной программы  на 2017 – 2019 годы</a:t>
            </a:r>
            <a:endParaRPr kumimoji="0" lang="ru-RU" sz="18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133600" y="3429000"/>
          <a:ext cx="7010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9154" name="Picture 2" descr="http://www.bk-brest.by/wp-content/uploads/2016/02/13.05.15_1330324327_zdorovie_158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733800"/>
            <a:ext cx="1828800" cy="1447800"/>
          </a:xfrm>
          <a:prstGeom prst="rect">
            <a:avLst/>
          </a:prstGeom>
          <a:noFill/>
        </p:spPr>
      </p:pic>
      <p:pic>
        <p:nvPicPr>
          <p:cNvPr id="49156" name="Picture 4" descr="http://www.voi.ru/images/content/1311/0211/5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5334000"/>
            <a:ext cx="1828800" cy="137160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914400" y="228600"/>
            <a:ext cx="8001000" cy="6858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kumimoji="0" lang="ru-RU" sz="16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«Социальная поддержка</a:t>
            </a:r>
            <a:r>
              <a:rPr kumimoji="0" lang="ru-RU" sz="1600" b="1" i="0" u="none" strike="noStrike" kern="1200" cap="all" spc="0" normalizeH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 отдельных категорий населения муниципального образования «Тайшетский район» на 2017 – 2019 годы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096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1600" b="1" cap="all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Муниципальная программа «муниципальное  Управление»                                 на 2015– 2019 годы»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143000"/>
            <a:ext cx="8229600" cy="292388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повышение эффективности деятельности администрации Тайшетского района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676400"/>
            <a:ext cx="8305800" cy="1371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 для осуществления деятельности администрации Тайшетского района по решению вопросов местного значения и исполнения переданных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полномочий;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Реализация областной и районной политики в области охраны труда,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обеспечивающей сохранение жизни, здоровья и профессиональной активности работников в процессе трудовой деятельности, как приоритетной составляющей социально – экономического развития Тайшетского района.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 rot="10800000" flipV="1">
            <a:off x="1905000" y="3200400"/>
            <a:ext cx="6934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2017 – 2019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/>
        </p:nvGraphicFramePr>
        <p:xfrm>
          <a:off x="2514600" y="3581400"/>
          <a:ext cx="6400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 descr="https://im1-tub-ru.yandex.net/i?id=ad5ab275cd02b11edfcefac11e1b23dd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114800"/>
            <a:ext cx="21463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7772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«Повышение эффективности управления муниципальным имуществом муниципального образования «Тайшетский район»                                 на 2016– 2018 годы»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219200"/>
            <a:ext cx="8001000" cy="692497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осуществление полномочий по управлению и распоряжению муниципальным имуществом и обеспечение эффективности в сфере управления и распоряжения муниципальным имуществом муниципального образования  «Тайшетский район»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2057400"/>
            <a:ext cx="8305800" cy="1295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 fontScale="92500" lnSpcReduction="1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Совершенствование системы учета и содержания объектов муниципальной собственности муниципального образования «Тайшетский район»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Исполнение полномочий в области жилищных отношений;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Исполнение полномочий в области  земельных отношений;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реализации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муниципальной программы «Повышение эффективности управления муниципальным имуществом муниципального образования «Тайшетский район».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1905000" y="3429000"/>
            <a:ext cx="6934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2017 – 2018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895600" y="3962400"/>
          <a:ext cx="6019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http://jurtema.ru/wp-content/uploads/2016/10/oformlenie-zemli-7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2057400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304800"/>
            <a:ext cx="77724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/>
                <a:solidFill>
                  <a:schemeClr val="accent3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Муниципальная программа «Безопасность дорожного движения»                                 на 2017– 2019 годы»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219200"/>
            <a:ext cx="8001000" cy="492443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latin typeface="Palatino Linotype" pitchFamily="18" charset="0"/>
              </a:rPr>
              <a:t>Цель программы – снижение смертности в результате дорожно-транспортных происшествий и снижение количества дорожно- транспортных происшествий с пострадавшими</a:t>
            </a:r>
            <a:endParaRPr lang="ru-RU" sz="13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905000"/>
            <a:ext cx="55626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достижения цели Программы определены следующие задачи: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Предупреждение опасного поведения участников дорожного движения</a:t>
            </a: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lang="ru-RU" sz="1200" dirty="0" smtClean="0"/>
              <a:t>Сокращение мест концентрации дорожно-транспортных происшествий;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Обеспечение безопасного участия детей в дорожном движении.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1371600" y="3657600"/>
            <a:ext cx="74676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Ресурсное обеспечение реализации муниципальной программы на 2017 – 2019 годы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2971800" y="4419600"/>
          <a:ext cx="5257800" cy="15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 rot="10800000" flipV="1">
            <a:off x="2667000" y="5715000"/>
            <a:ext cx="63246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                     Предусмотрена реализация следующих мероприятий: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Приобретение и установка дорожных знаков перед железнодорожными переездами по 140,0 тыс. руб. ежегодно;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Проведение массовых мероприятий с детьми (конкурсы-слеты «Безопасное колесо») по 60,0 тыс. руб. ежегодно.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odolsk.ru/images/news-images/2015-06/.thumbs/7f06c94042450b1f151c343faf0244dd_622_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495800"/>
            <a:ext cx="2286000" cy="1981200"/>
          </a:xfrm>
          <a:prstGeom prst="rect">
            <a:avLst/>
          </a:prstGeom>
          <a:noFill/>
        </p:spPr>
      </p:pic>
      <p:pic>
        <p:nvPicPr>
          <p:cNvPr id="1028" name="Picture 4" descr="http://edikst.ru/misc/i/gallery/14901/464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1981201"/>
            <a:ext cx="23114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85800"/>
          </a:xfrm>
          <a:solidFill>
            <a:schemeClr val="lt1"/>
          </a:solidFill>
          <a:ln>
            <a:solidFill>
              <a:schemeClr val="accent6"/>
            </a:solidFill>
          </a:ln>
        </p:spPr>
        <p:txBody>
          <a:bodyPr anchor="ctr" anchorCtr="1">
            <a:normAutofit/>
          </a:bodyPr>
          <a:lstStyle/>
          <a:p>
            <a:pPr algn="ctr"/>
            <a:r>
              <a:rPr lang="ru-RU" sz="1800" dirty="0" smtClean="0"/>
              <a:t>Расходы бюджета на реализацию непрограммных направлений деятельности на 2017 год   и на плановый период 2018 и 2019 годы                                                                                                                              </a:t>
            </a:r>
            <a:endParaRPr lang="ru-RU" sz="13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2400" y="1143001"/>
          <a:ext cx="8839201" cy="541019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5323420"/>
                <a:gridCol w="1171927"/>
                <a:gridCol w="1171927"/>
                <a:gridCol w="1171927"/>
              </a:tblGrid>
              <a:tr h="3544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2019год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9900"/>
                    </a:solidFill>
                  </a:tcPr>
                </a:tc>
              </a:tr>
              <a:tr h="38347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Непрограммные мероприятия, Всего, в том числе: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28 109,3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26 360,4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36 892,5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442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Думы Тайшетского района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5 360,3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5 360,3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5 360,3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48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Функционирование Контрольно-счетной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палаты Тайшетского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6 614,2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6 190,9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6 127,6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24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органов местного самоуправления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(Департамент по управлению муниципальным имуществом, Управление строительства, архитектуры и инвестиционной политики, отдел субсидий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8 664,1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8 703,9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18 238,8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1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осуществляемых</a:t>
                      </a:r>
                      <a:r>
                        <a:rPr lang="ru-RU" sz="12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органами местного самоуправления района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1 116,5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1 214,5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452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государственных областных полномочий, из них: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2 231,5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2 099,8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1 9147,9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173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 сфере обращения с безнадзорными собаками и кошками в Иркутской области;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402,5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362,2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301,8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243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  определению персонального состава и обеспечению деятельности районных (городских), районных в городах комиссий по делам несовершеннолетних</a:t>
                      </a:r>
                      <a:r>
                        <a:rPr lang="ru-RU" sz="12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защите их прав.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1 829,0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1 737,6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1 646,1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42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Осуществление полномочий по гражданской обороне и предупреждению чрезвычайных ситуаций в муниципальном образовании «Тайшетский район», в том числе: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4 122,7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4 005,5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4 003,4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520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казенного учреждения «Служба ГО И ЧС»;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3 020,3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2 873,5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2 868,9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173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последствий чрезвычайных</a:t>
                      </a:r>
                      <a:r>
                        <a:rPr lang="ru-RU" sz="1200" b="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ситуаций и стихийных бедствий природного и техногенного характера.</a:t>
                      </a:r>
                      <a:endParaRPr lang="ru-RU" sz="12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1 102,4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1 132,0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1 134,5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" cy="1066800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391400" y="685800"/>
            <a:ext cx="1447800" cy="304800"/>
          </a:xfrm>
          <a:prstGeom prst="rect">
            <a:avLst/>
          </a:prstGeom>
        </p:spPr>
        <p:txBody>
          <a:bodyPr vert="horz" lIns="0" tIns="0" rIns="0" bIns="0" anchor="ctr" anchorCtr="1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тыс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рублей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7398" y="646837"/>
            <a:ext cx="7629204" cy="8771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</a:t>
            </a:r>
            <a:r>
              <a:rPr lang="ru-RU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!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514600" y="2133600"/>
            <a:ext cx="4191000" cy="3505200"/>
          </a:xfrm>
          <a:prstGeom prst="hex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124200" y="2514601"/>
            <a:ext cx="2971800" cy="2825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>
            <a:sp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Финансовое управление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Администрации Тайшетского района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 665009, г. Тайшет, ул. Суворова. 13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Тел./факс: (395-63) 2-12-41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Адрес электронной почты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  <a:hlinkClick r:id="rId2"/>
              </a:rPr>
              <a:t>fin31@gfu.ru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696200" cy="609600"/>
          </a:xfrm>
          <a:solidFill>
            <a:srgbClr val="FFFFFF"/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1"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dirty="0" smtClean="0">
                <a:latin typeface="+mn-lt"/>
                <a:ea typeface="Batang" pitchFamily="18" charset="-127"/>
                <a:cs typeface="Arial" pitchFamily="34" charset="0"/>
              </a:rPr>
              <a:t>Основные показатели социально-экономического развития  муниципального образования «Тайшетский район»</a:t>
            </a:r>
            <a:endParaRPr lang="ru-RU" sz="1800" dirty="0">
              <a:latin typeface="+mn-lt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624" y="990601"/>
            <a:ext cx="3099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Индекс промышленного производства </a:t>
            </a:r>
          </a:p>
          <a:p>
            <a:pPr algn="ctr"/>
            <a:r>
              <a:rPr lang="ru-RU" sz="1200" b="1" dirty="0" smtClean="0"/>
              <a:t>(в % к предыдущему году)</a:t>
            </a:r>
            <a:endParaRPr lang="ru-RU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81001" y="3124201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Инвестиции в основной капитал, млн. рублей</a:t>
            </a:r>
            <a:endParaRPr lang="ru-RU" sz="1200" b="1" dirty="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152400" y="1447800"/>
          <a:ext cx="34290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2043095"/>
              </p:ext>
            </p:extLst>
          </p:nvPr>
        </p:nvGraphicFramePr>
        <p:xfrm>
          <a:off x="228600" y="3505200"/>
          <a:ext cx="3429000" cy="175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5486400" y="1447800"/>
          <a:ext cx="3429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096001" y="914400"/>
            <a:ext cx="274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Оборот розничной торговли, млн. рублей</a:t>
            </a:r>
            <a:endParaRPr lang="ru-RU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9436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Фонд заработной платы, </a:t>
            </a:r>
          </a:p>
          <a:p>
            <a:pPr algn="ctr"/>
            <a:r>
              <a:rPr lang="ru-RU" sz="1200" b="1" dirty="0" smtClean="0"/>
              <a:t>млн. руб.</a:t>
            </a:r>
            <a:endParaRPr lang="ru-RU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10000" y="3657600"/>
            <a:ext cx="1600200" cy="11387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26 073</a:t>
            </a:r>
          </a:p>
          <a:p>
            <a:pPr algn="ctr"/>
            <a:r>
              <a:rPr lang="ru-RU" sz="1200" dirty="0" smtClean="0"/>
              <a:t>рублей</a:t>
            </a:r>
          </a:p>
          <a:p>
            <a:pPr algn="ctr"/>
            <a:r>
              <a:rPr lang="ru-RU" sz="1200" dirty="0" smtClean="0"/>
              <a:t>среднемесячная</a:t>
            </a:r>
          </a:p>
          <a:p>
            <a:pPr algn="ctr"/>
            <a:r>
              <a:rPr lang="ru-RU" sz="1200" dirty="0" smtClean="0"/>
              <a:t> заработная плата</a:t>
            </a:r>
          </a:p>
          <a:p>
            <a:pPr algn="ctr"/>
            <a:r>
              <a:rPr lang="ru-RU" sz="1200" dirty="0" smtClean="0"/>
              <a:t>2016 г. (оценка)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429000" y="1371600"/>
            <a:ext cx="2133600" cy="227754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74 881 </a:t>
            </a:r>
            <a:r>
              <a:rPr lang="ru-RU" sz="1400" dirty="0" smtClean="0">
                <a:cs typeface="Andalus" pitchFamily="18" charset="-78"/>
              </a:rPr>
              <a:t>человек</a:t>
            </a:r>
          </a:p>
          <a:p>
            <a:pPr algn="ctr"/>
            <a:r>
              <a:rPr lang="ru-RU" sz="1400" dirty="0" smtClean="0">
                <a:cs typeface="Andalus" pitchFamily="18" charset="-78"/>
              </a:rPr>
              <a:t>численность населения Тайшетского района</a:t>
            </a:r>
          </a:p>
          <a:p>
            <a:pPr algn="ctr"/>
            <a:r>
              <a:rPr lang="ru-RU" sz="1400" dirty="0" smtClean="0">
                <a:cs typeface="Andalus" pitchFamily="18" charset="-78"/>
              </a:rPr>
              <a:t>(численность городского населения</a:t>
            </a:r>
            <a:r>
              <a:rPr lang="ru-RU" dirty="0" smtClean="0">
                <a:cs typeface="Andalus" pitchFamily="18" charset="-78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563 87 </a:t>
            </a:r>
            <a:r>
              <a:rPr lang="ru-RU" sz="1400" dirty="0" smtClean="0">
                <a:cs typeface="Andalus" pitchFamily="18" charset="-78"/>
              </a:rPr>
              <a:t>человек, сельского населения </a:t>
            </a:r>
            <a:r>
              <a:rPr lang="ru-RU" b="1" dirty="0" smtClean="0">
                <a:latin typeface="Times New Roman" pitchFamily="18" charset="0"/>
                <a:ea typeface="KaiTi" pitchFamily="49" charset="-122"/>
                <a:cs typeface="Andalus" pitchFamily="18" charset="-78"/>
              </a:rPr>
              <a:t>18494 </a:t>
            </a:r>
            <a:r>
              <a:rPr lang="ru-RU" sz="1400" dirty="0" smtClean="0">
                <a:cs typeface="Andalus" pitchFamily="18" charset="-78"/>
              </a:rPr>
              <a:t>человек)</a:t>
            </a:r>
          </a:p>
          <a:p>
            <a:pPr algn="ctr"/>
            <a:endParaRPr lang="ru-RU" dirty="0" smtClean="0">
              <a:cs typeface="Arial" pitchFamily="34" charset="0"/>
            </a:endParaRPr>
          </a:p>
        </p:txBody>
      </p:sp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97889286"/>
              </p:ext>
            </p:extLst>
          </p:nvPr>
        </p:nvGraphicFramePr>
        <p:xfrm>
          <a:off x="5715000" y="3429000"/>
          <a:ext cx="3200400" cy="167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Picture 2" descr="C:\Users\finupr\Desktop\ger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32" name="Скругленный прямоугольник 31"/>
          <p:cNvSpPr/>
          <p:nvPr/>
        </p:nvSpPr>
        <p:spPr>
          <a:xfrm>
            <a:off x="152400" y="5257800"/>
            <a:ext cx="8839200" cy="1600200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/>
              <a:t>В целях определения тенденций социально-экономического развития Тайшетского района на среднесрочную перспективу постановлением администрации Тайшетского района от </a:t>
            </a:r>
            <a:r>
              <a:rPr lang="ru-RU" sz="1100" dirty="0" smtClean="0">
                <a:latin typeface="Times New Roman" pitchFamily="18" charset="0"/>
              </a:rPr>
              <a:t>22.11.2016</a:t>
            </a:r>
            <a:r>
              <a:rPr lang="ru-RU" sz="1200" dirty="0" smtClean="0"/>
              <a:t> года № </a:t>
            </a:r>
            <a:r>
              <a:rPr lang="ru-RU" sz="1100" dirty="0" smtClean="0">
                <a:latin typeface="Times New Roman" pitchFamily="18" charset="0"/>
              </a:rPr>
              <a:t>398</a:t>
            </a:r>
            <a:r>
              <a:rPr lang="ru-RU" sz="1200" dirty="0" smtClean="0"/>
              <a:t> одобрен прогноз социально-экономического развития муниципального образования «Тайшетский район»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– 2019 </a:t>
            </a:r>
            <a:r>
              <a:rPr lang="ru-RU" sz="1200" dirty="0" smtClean="0"/>
              <a:t>годы.</a:t>
            </a:r>
          </a:p>
          <a:p>
            <a:pPr algn="just"/>
            <a:r>
              <a:rPr lang="ru-RU" sz="1200" dirty="0" smtClean="0"/>
              <a:t>Прогноз сформирован в соответствии с рекомендациями Министерства экономического развития Иркутской области и основан на сценарных условиях функционирования экономики страны, данных Федеральной службы государственной статистики по Иркутской области, а также информации о финансово – хозяйственной деятельности, предоставленной предприятиями, учреждениями и организациями Тайшетского района и экспертных  оценок перспективного развития района.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5105400" cy="304800"/>
          </a:xfr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+mn-lt"/>
                <a:ea typeface="Batang" pitchFamily="18" charset="-127"/>
                <a:cs typeface="Arial" pitchFamily="34" charset="0"/>
              </a:rPr>
              <a:t>Бюджетная система и бюджетный процесс</a:t>
            </a:r>
            <a:endParaRPr lang="ru-RU" sz="2000" dirty="0">
              <a:latin typeface="+mn-lt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457200" y="3505200"/>
            <a:ext cx="8534400" cy="2665475"/>
            <a:chOff x="457471" y="3506725"/>
            <a:chExt cx="8309544" cy="3044948"/>
          </a:xfrm>
        </p:grpSpPr>
        <p:sp>
          <p:nvSpPr>
            <p:cNvPr id="76" name="Полилиния 75"/>
            <p:cNvSpPr/>
            <p:nvPr/>
          </p:nvSpPr>
          <p:spPr>
            <a:xfrm>
              <a:off x="1718741" y="3580098"/>
              <a:ext cx="7048274" cy="586978"/>
            </a:xfrm>
            <a:custGeom>
              <a:avLst/>
              <a:gdLst>
                <a:gd name="connsiteX0" fmla="*/ 97832 w 586978"/>
                <a:gd name="connsiteY0" fmla="*/ 0 h 7159291"/>
                <a:gd name="connsiteX1" fmla="*/ 489146 w 586978"/>
                <a:gd name="connsiteY1" fmla="*/ 0 h 7159291"/>
                <a:gd name="connsiteX2" fmla="*/ 558324 w 586978"/>
                <a:gd name="connsiteY2" fmla="*/ 28654 h 7159291"/>
                <a:gd name="connsiteX3" fmla="*/ 586978 w 586978"/>
                <a:gd name="connsiteY3" fmla="*/ 97832 h 7159291"/>
                <a:gd name="connsiteX4" fmla="*/ 586978 w 586978"/>
                <a:gd name="connsiteY4" fmla="*/ 7159291 h 7159291"/>
                <a:gd name="connsiteX5" fmla="*/ 586978 w 586978"/>
                <a:gd name="connsiteY5" fmla="*/ 7159291 h 7159291"/>
                <a:gd name="connsiteX6" fmla="*/ 586978 w 586978"/>
                <a:gd name="connsiteY6" fmla="*/ 7159291 h 7159291"/>
                <a:gd name="connsiteX7" fmla="*/ 0 w 586978"/>
                <a:gd name="connsiteY7" fmla="*/ 7159291 h 7159291"/>
                <a:gd name="connsiteX8" fmla="*/ 0 w 586978"/>
                <a:gd name="connsiteY8" fmla="*/ 7159291 h 7159291"/>
                <a:gd name="connsiteX9" fmla="*/ 0 w 586978"/>
                <a:gd name="connsiteY9" fmla="*/ 7159291 h 7159291"/>
                <a:gd name="connsiteX10" fmla="*/ 0 w 586978"/>
                <a:gd name="connsiteY10" fmla="*/ 97832 h 7159291"/>
                <a:gd name="connsiteX11" fmla="*/ 28654 w 586978"/>
                <a:gd name="connsiteY11" fmla="*/ 28654 h 7159291"/>
                <a:gd name="connsiteX12" fmla="*/ 97832 w 586978"/>
                <a:gd name="connsiteY12" fmla="*/ 0 h 715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159291">
                  <a:moveTo>
                    <a:pt x="586978" y="1193248"/>
                  </a:moveTo>
                  <a:lnTo>
                    <a:pt x="586978" y="5966043"/>
                  </a:lnTo>
                  <a:cubicBezTo>
                    <a:pt x="586978" y="6282515"/>
                    <a:pt x="586133" y="6586021"/>
                    <a:pt x="584629" y="6809797"/>
                  </a:cubicBezTo>
                  <a:cubicBezTo>
                    <a:pt x="583124" y="7033572"/>
                    <a:pt x="581084" y="7159285"/>
                    <a:pt x="578957" y="7159285"/>
                  </a:cubicBezTo>
                  <a:lnTo>
                    <a:pt x="0" y="7159285"/>
                  </a:lnTo>
                  <a:lnTo>
                    <a:pt x="0" y="7159285"/>
                  </a:lnTo>
                  <a:lnTo>
                    <a:pt x="0" y="715928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8957" y="6"/>
                  </a:lnTo>
                  <a:cubicBezTo>
                    <a:pt x="581084" y="6"/>
                    <a:pt x="583124" y="125719"/>
                    <a:pt x="584629" y="349494"/>
                  </a:cubicBezTo>
                  <a:cubicBezTo>
                    <a:pt x="586133" y="573270"/>
                    <a:pt x="586978" y="876776"/>
                    <a:pt x="586978" y="1193248"/>
                  </a:cubicBezTo>
                  <a:close/>
                </a:path>
              </a:pathLst>
            </a:custGeom>
            <a:solidFill>
              <a:srgbClr val="EDEDA5">
                <a:alpha val="90000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Составление проекта бюджета на очередной финансовый год и плановый период</a:t>
              </a:r>
              <a:endParaRPr lang="ru-RU" sz="1500" kern="1200" dirty="0"/>
            </a:p>
          </p:txBody>
        </p:sp>
        <p:sp>
          <p:nvSpPr>
            <p:cNvPr id="77" name="Полилиния 76"/>
            <p:cNvSpPr/>
            <p:nvPr/>
          </p:nvSpPr>
          <p:spPr>
            <a:xfrm>
              <a:off x="457471" y="3506725"/>
              <a:ext cx="1224314" cy="733722"/>
            </a:xfrm>
            <a:custGeom>
              <a:avLst/>
              <a:gdLst>
                <a:gd name="connsiteX0" fmla="*/ 0 w 1224314"/>
                <a:gd name="connsiteY0" fmla="*/ 122289 h 733722"/>
                <a:gd name="connsiteX1" fmla="*/ 35818 w 1224314"/>
                <a:gd name="connsiteY1" fmla="*/ 35818 h 733722"/>
                <a:gd name="connsiteX2" fmla="*/ 122289 w 1224314"/>
                <a:gd name="connsiteY2" fmla="*/ 1 h 733722"/>
                <a:gd name="connsiteX3" fmla="*/ 1102025 w 1224314"/>
                <a:gd name="connsiteY3" fmla="*/ 0 h 733722"/>
                <a:gd name="connsiteX4" fmla="*/ 1188496 w 1224314"/>
                <a:gd name="connsiteY4" fmla="*/ 35818 h 733722"/>
                <a:gd name="connsiteX5" fmla="*/ 1224313 w 1224314"/>
                <a:gd name="connsiteY5" fmla="*/ 122289 h 733722"/>
                <a:gd name="connsiteX6" fmla="*/ 1224314 w 1224314"/>
                <a:gd name="connsiteY6" fmla="*/ 611433 h 733722"/>
                <a:gd name="connsiteX7" fmla="*/ 1188496 w 1224314"/>
                <a:gd name="connsiteY7" fmla="*/ 697904 h 733722"/>
                <a:gd name="connsiteX8" fmla="*/ 1102025 w 1224314"/>
                <a:gd name="connsiteY8" fmla="*/ 733722 h 733722"/>
                <a:gd name="connsiteX9" fmla="*/ 122289 w 1224314"/>
                <a:gd name="connsiteY9" fmla="*/ 733722 h 733722"/>
                <a:gd name="connsiteX10" fmla="*/ 35818 w 1224314"/>
                <a:gd name="connsiteY10" fmla="*/ 697904 h 733722"/>
                <a:gd name="connsiteX11" fmla="*/ 0 w 1224314"/>
                <a:gd name="connsiteY11" fmla="*/ 611433 h 733722"/>
                <a:gd name="connsiteX12" fmla="*/ 0 w 1224314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4314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2025" y="0"/>
                  </a:lnTo>
                  <a:cubicBezTo>
                    <a:pt x="1134458" y="0"/>
                    <a:pt x="1165563" y="12884"/>
                    <a:pt x="1188496" y="35818"/>
                  </a:cubicBezTo>
                  <a:cubicBezTo>
                    <a:pt x="1211430" y="58752"/>
                    <a:pt x="1224314" y="89856"/>
                    <a:pt x="1224313" y="122289"/>
                  </a:cubicBezTo>
                  <a:cubicBezTo>
                    <a:pt x="1224313" y="285337"/>
                    <a:pt x="1224314" y="448385"/>
                    <a:pt x="1224314" y="611433"/>
                  </a:cubicBezTo>
                  <a:cubicBezTo>
                    <a:pt x="1224314" y="643866"/>
                    <a:pt x="1211430" y="674971"/>
                    <a:pt x="1188496" y="697904"/>
                  </a:cubicBezTo>
                  <a:cubicBezTo>
                    <a:pt x="1165562" y="720838"/>
                    <a:pt x="1134458" y="733722"/>
                    <a:pt x="1102025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июля -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5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2016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8" name="Полилиния 77"/>
            <p:cNvSpPr/>
            <p:nvPr/>
          </p:nvSpPr>
          <p:spPr>
            <a:xfrm>
              <a:off x="1718741" y="4343398"/>
              <a:ext cx="7048274" cy="586980"/>
            </a:xfrm>
            <a:custGeom>
              <a:avLst/>
              <a:gdLst>
                <a:gd name="connsiteX0" fmla="*/ 97832 w 586978"/>
                <a:gd name="connsiteY0" fmla="*/ 0 h 7226932"/>
                <a:gd name="connsiteX1" fmla="*/ 489146 w 586978"/>
                <a:gd name="connsiteY1" fmla="*/ 0 h 7226932"/>
                <a:gd name="connsiteX2" fmla="*/ 558324 w 586978"/>
                <a:gd name="connsiteY2" fmla="*/ 28654 h 7226932"/>
                <a:gd name="connsiteX3" fmla="*/ 586978 w 586978"/>
                <a:gd name="connsiteY3" fmla="*/ 97832 h 7226932"/>
                <a:gd name="connsiteX4" fmla="*/ 586978 w 586978"/>
                <a:gd name="connsiteY4" fmla="*/ 7226932 h 7226932"/>
                <a:gd name="connsiteX5" fmla="*/ 586978 w 586978"/>
                <a:gd name="connsiteY5" fmla="*/ 7226932 h 7226932"/>
                <a:gd name="connsiteX6" fmla="*/ 586978 w 586978"/>
                <a:gd name="connsiteY6" fmla="*/ 7226932 h 7226932"/>
                <a:gd name="connsiteX7" fmla="*/ 0 w 586978"/>
                <a:gd name="connsiteY7" fmla="*/ 7226932 h 7226932"/>
                <a:gd name="connsiteX8" fmla="*/ 0 w 586978"/>
                <a:gd name="connsiteY8" fmla="*/ 7226932 h 7226932"/>
                <a:gd name="connsiteX9" fmla="*/ 0 w 586978"/>
                <a:gd name="connsiteY9" fmla="*/ 7226932 h 7226932"/>
                <a:gd name="connsiteX10" fmla="*/ 0 w 586978"/>
                <a:gd name="connsiteY10" fmla="*/ 97832 h 7226932"/>
                <a:gd name="connsiteX11" fmla="*/ 28654 w 586978"/>
                <a:gd name="connsiteY11" fmla="*/ 28654 h 7226932"/>
                <a:gd name="connsiteX12" fmla="*/ 97832 w 586978"/>
                <a:gd name="connsiteY12" fmla="*/ 0 h 722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26932">
                  <a:moveTo>
                    <a:pt x="586978" y="1204521"/>
                  </a:moveTo>
                  <a:lnTo>
                    <a:pt x="586978" y="6022411"/>
                  </a:lnTo>
                  <a:cubicBezTo>
                    <a:pt x="586978" y="6341872"/>
                    <a:pt x="586141" y="6648246"/>
                    <a:pt x="584651" y="6874136"/>
                  </a:cubicBezTo>
                  <a:cubicBezTo>
                    <a:pt x="583161" y="7100025"/>
                    <a:pt x="581139" y="7226926"/>
                    <a:pt x="579032" y="7226926"/>
                  </a:cubicBezTo>
                  <a:lnTo>
                    <a:pt x="0" y="7226926"/>
                  </a:lnTo>
                  <a:lnTo>
                    <a:pt x="0" y="7226926"/>
                  </a:lnTo>
                  <a:lnTo>
                    <a:pt x="0" y="722692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32" y="6"/>
                  </a:lnTo>
                  <a:cubicBezTo>
                    <a:pt x="581139" y="6"/>
                    <a:pt x="583161" y="126907"/>
                    <a:pt x="584651" y="352796"/>
                  </a:cubicBezTo>
                  <a:cubicBezTo>
                    <a:pt x="586141" y="578686"/>
                    <a:pt x="586978" y="885060"/>
                    <a:pt x="586978" y="1204521"/>
                  </a:cubicBezTo>
                  <a:close/>
                </a:path>
              </a:pathLst>
            </a:custGeom>
            <a:solidFill>
              <a:srgbClr val="F9E235">
                <a:alpha val="89804"/>
              </a:srgb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57230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Рассмотрение и утверждение бюджета</a:t>
              </a:r>
              <a:endParaRPr lang="ru-RU" sz="1500" kern="1200" dirty="0"/>
            </a:p>
          </p:txBody>
        </p:sp>
        <p:sp>
          <p:nvSpPr>
            <p:cNvPr id="79" name="Полилиния 78"/>
            <p:cNvSpPr/>
            <p:nvPr/>
          </p:nvSpPr>
          <p:spPr>
            <a:xfrm>
              <a:off x="457471" y="4277134"/>
              <a:ext cx="1230646" cy="733721"/>
            </a:xfrm>
            <a:custGeom>
              <a:avLst/>
              <a:gdLst>
                <a:gd name="connsiteX0" fmla="*/ 0 w 1230646"/>
                <a:gd name="connsiteY0" fmla="*/ 122289 h 733722"/>
                <a:gd name="connsiteX1" fmla="*/ 35818 w 1230646"/>
                <a:gd name="connsiteY1" fmla="*/ 35818 h 733722"/>
                <a:gd name="connsiteX2" fmla="*/ 122289 w 1230646"/>
                <a:gd name="connsiteY2" fmla="*/ 1 h 733722"/>
                <a:gd name="connsiteX3" fmla="*/ 1108357 w 1230646"/>
                <a:gd name="connsiteY3" fmla="*/ 0 h 733722"/>
                <a:gd name="connsiteX4" fmla="*/ 1194828 w 1230646"/>
                <a:gd name="connsiteY4" fmla="*/ 35818 h 733722"/>
                <a:gd name="connsiteX5" fmla="*/ 1230645 w 1230646"/>
                <a:gd name="connsiteY5" fmla="*/ 122289 h 733722"/>
                <a:gd name="connsiteX6" fmla="*/ 1230646 w 1230646"/>
                <a:gd name="connsiteY6" fmla="*/ 611433 h 733722"/>
                <a:gd name="connsiteX7" fmla="*/ 1194828 w 1230646"/>
                <a:gd name="connsiteY7" fmla="*/ 697904 h 733722"/>
                <a:gd name="connsiteX8" fmla="*/ 1108357 w 1230646"/>
                <a:gd name="connsiteY8" fmla="*/ 733722 h 733722"/>
                <a:gd name="connsiteX9" fmla="*/ 122289 w 1230646"/>
                <a:gd name="connsiteY9" fmla="*/ 733722 h 733722"/>
                <a:gd name="connsiteX10" fmla="*/ 35818 w 1230646"/>
                <a:gd name="connsiteY10" fmla="*/ 697904 h 733722"/>
                <a:gd name="connsiteX11" fmla="*/ 0 w 1230646"/>
                <a:gd name="connsiteY11" fmla="*/ 611433 h 733722"/>
                <a:gd name="connsiteX12" fmla="*/ 0 w 1230646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30646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8357" y="0"/>
                  </a:lnTo>
                  <a:cubicBezTo>
                    <a:pt x="1140790" y="0"/>
                    <a:pt x="1171895" y="12884"/>
                    <a:pt x="1194828" y="35818"/>
                  </a:cubicBezTo>
                  <a:cubicBezTo>
                    <a:pt x="1217762" y="58752"/>
                    <a:pt x="1230646" y="89856"/>
                    <a:pt x="1230645" y="122289"/>
                  </a:cubicBezTo>
                  <a:cubicBezTo>
                    <a:pt x="1230645" y="285337"/>
                    <a:pt x="1230646" y="448385"/>
                    <a:pt x="1230646" y="611433"/>
                  </a:cubicBezTo>
                  <a:cubicBezTo>
                    <a:pt x="1230646" y="643866"/>
                    <a:pt x="1217762" y="674971"/>
                    <a:pt x="1194828" y="697904"/>
                  </a:cubicBezTo>
                  <a:cubicBezTo>
                    <a:pt x="1171894" y="720838"/>
                    <a:pt x="1140790" y="733722"/>
                    <a:pt x="1108357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 декабря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27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2016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0" name="Полилиния 79"/>
            <p:cNvSpPr/>
            <p:nvPr/>
          </p:nvSpPr>
          <p:spPr>
            <a:xfrm>
              <a:off x="457471" y="5047543"/>
              <a:ext cx="1223035" cy="733722"/>
            </a:xfrm>
            <a:custGeom>
              <a:avLst/>
              <a:gdLst>
                <a:gd name="connsiteX0" fmla="*/ 0 w 1223035"/>
                <a:gd name="connsiteY0" fmla="*/ 122289 h 733722"/>
                <a:gd name="connsiteX1" fmla="*/ 35818 w 1223035"/>
                <a:gd name="connsiteY1" fmla="*/ 35818 h 733722"/>
                <a:gd name="connsiteX2" fmla="*/ 122289 w 1223035"/>
                <a:gd name="connsiteY2" fmla="*/ 1 h 733722"/>
                <a:gd name="connsiteX3" fmla="*/ 1100746 w 1223035"/>
                <a:gd name="connsiteY3" fmla="*/ 0 h 733722"/>
                <a:gd name="connsiteX4" fmla="*/ 1187217 w 1223035"/>
                <a:gd name="connsiteY4" fmla="*/ 35818 h 733722"/>
                <a:gd name="connsiteX5" fmla="*/ 1223034 w 1223035"/>
                <a:gd name="connsiteY5" fmla="*/ 122289 h 733722"/>
                <a:gd name="connsiteX6" fmla="*/ 1223035 w 1223035"/>
                <a:gd name="connsiteY6" fmla="*/ 611433 h 733722"/>
                <a:gd name="connsiteX7" fmla="*/ 1187217 w 1223035"/>
                <a:gd name="connsiteY7" fmla="*/ 697904 h 733722"/>
                <a:gd name="connsiteX8" fmla="*/ 1100746 w 1223035"/>
                <a:gd name="connsiteY8" fmla="*/ 733722 h 733722"/>
                <a:gd name="connsiteX9" fmla="*/ 122289 w 1223035"/>
                <a:gd name="connsiteY9" fmla="*/ 733722 h 733722"/>
                <a:gd name="connsiteX10" fmla="*/ 35818 w 1223035"/>
                <a:gd name="connsiteY10" fmla="*/ 697904 h 733722"/>
                <a:gd name="connsiteX11" fmla="*/ 0 w 1223035"/>
                <a:gd name="connsiteY11" fmla="*/ 611433 h 733722"/>
                <a:gd name="connsiteX12" fmla="*/ 0 w 1223035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23035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100746" y="0"/>
                  </a:lnTo>
                  <a:cubicBezTo>
                    <a:pt x="1133179" y="0"/>
                    <a:pt x="1164284" y="12884"/>
                    <a:pt x="1187217" y="35818"/>
                  </a:cubicBezTo>
                  <a:cubicBezTo>
                    <a:pt x="1210151" y="58752"/>
                    <a:pt x="1223035" y="89856"/>
                    <a:pt x="1223034" y="122289"/>
                  </a:cubicBezTo>
                  <a:cubicBezTo>
                    <a:pt x="1223034" y="285337"/>
                    <a:pt x="1223035" y="448385"/>
                    <a:pt x="1223035" y="611433"/>
                  </a:cubicBezTo>
                  <a:cubicBezTo>
                    <a:pt x="1223035" y="643866"/>
                    <a:pt x="1210151" y="674971"/>
                    <a:pt x="1187217" y="697904"/>
                  </a:cubicBezTo>
                  <a:cubicBezTo>
                    <a:pt x="1164283" y="720838"/>
                    <a:pt x="1133179" y="733722"/>
                    <a:pt x="1100746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января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31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декабря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2017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81" name="Полилиния 80"/>
            <p:cNvSpPr/>
            <p:nvPr/>
          </p:nvSpPr>
          <p:spPr>
            <a:xfrm>
              <a:off x="1718741" y="5943600"/>
              <a:ext cx="7048274" cy="586978"/>
            </a:xfrm>
            <a:custGeom>
              <a:avLst/>
              <a:gdLst>
                <a:gd name="connsiteX0" fmla="*/ 97832 w 586978"/>
                <a:gd name="connsiteY0" fmla="*/ 0 h 7260897"/>
                <a:gd name="connsiteX1" fmla="*/ 489146 w 586978"/>
                <a:gd name="connsiteY1" fmla="*/ 0 h 7260897"/>
                <a:gd name="connsiteX2" fmla="*/ 558324 w 586978"/>
                <a:gd name="connsiteY2" fmla="*/ 28654 h 7260897"/>
                <a:gd name="connsiteX3" fmla="*/ 586978 w 586978"/>
                <a:gd name="connsiteY3" fmla="*/ 97832 h 7260897"/>
                <a:gd name="connsiteX4" fmla="*/ 586978 w 586978"/>
                <a:gd name="connsiteY4" fmla="*/ 7260897 h 7260897"/>
                <a:gd name="connsiteX5" fmla="*/ 586978 w 586978"/>
                <a:gd name="connsiteY5" fmla="*/ 7260897 h 7260897"/>
                <a:gd name="connsiteX6" fmla="*/ 586978 w 586978"/>
                <a:gd name="connsiteY6" fmla="*/ 7260897 h 7260897"/>
                <a:gd name="connsiteX7" fmla="*/ 0 w 586978"/>
                <a:gd name="connsiteY7" fmla="*/ 7260897 h 7260897"/>
                <a:gd name="connsiteX8" fmla="*/ 0 w 586978"/>
                <a:gd name="connsiteY8" fmla="*/ 7260897 h 7260897"/>
                <a:gd name="connsiteX9" fmla="*/ 0 w 586978"/>
                <a:gd name="connsiteY9" fmla="*/ 7260897 h 7260897"/>
                <a:gd name="connsiteX10" fmla="*/ 0 w 586978"/>
                <a:gd name="connsiteY10" fmla="*/ 97832 h 7260897"/>
                <a:gd name="connsiteX11" fmla="*/ 28654 w 586978"/>
                <a:gd name="connsiteY11" fmla="*/ 28654 h 7260897"/>
                <a:gd name="connsiteX12" fmla="*/ 97832 w 586978"/>
                <a:gd name="connsiteY12" fmla="*/ 0 h 7260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6978" h="7260897">
                  <a:moveTo>
                    <a:pt x="586978" y="1210182"/>
                  </a:moveTo>
                  <a:lnTo>
                    <a:pt x="586978" y="6050715"/>
                  </a:lnTo>
                  <a:cubicBezTo>
                    <a:pt x="586978" y="6371677"/>
                    <a:pt x="586145" y="6679491"/>
                    <a:pt x="584662" y="6906442"/>
                  </a:cubicBezTo>
                  <a:cubicBezTo>
                    <a:pt x="583178" y="7133394"/>
                    <a:pt x="581167" y="7260891"/>
                    <a:pt x="579069" y="7260891"/>
                  </a:cubicBezTo>
                  <a:lnTo>
                    <a:pt x="0" y="7260891"/>
                  </a:lnTo>
                  <a:lnTo>
                    <a:pt x="0" y="7260891"/>
                  </a:lnTo>
                  <a:lnTo>
                    <a:pt x="0" y="726089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579069" y="6"/>
                  </a:lnTo>
                  <a:cubicBezTo>
                    <a:pt x="581167" y="6"/>
                    <a:pt x="583178" y="127503"/>
                    <a:pt x="584662" y="354455"/>
                  </a:cubicBezTo>
                  <a:cubicBezTo>
                    <a:pt x="586145" y="581406"/>
                    <a:pt x="586978" y="889220"/>
                    <a:pt x="586978" y="1210182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1" tIns="57229" rIns="85804" bIns="57230" numCol="1" spcCol="1270" anchor="b" anchorCtr="0">
              <a:noAutofit/>
            </a:bodyPr>
            <a:lstStyle/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500" kern="1200" dirty="0"/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500" kern="1200" dirty="0" smtClean="0"/>
                <a:t>Годовая отчетность</a:t>
              </a:r>
              <a:endParaRPr lang="ru-RU" sz="1500" kern="1200" dirty="0"/>
            </a:p>
          </p:txBody>
        </p:sp>
        <p:sp>
          <p:nvSpPr>
            <p:cNvPr id="82" name="Полилиния 81"/>
            <p:cNvSpPr/>
            <p:nvPr/>
          </p:nvSpPr>
          <p:spPr>
            <a:xfrm>
              <a:off x="457471" y="5817951"/>
              <a:ext cx="1196759" cy="733722"/>
            </a:xfrm>
            <a:custGeom>
              <a:avLst/>
              <a:gdLst>
                <a:gd name="connsiteX0" fmla="*/ 0 w 1196759"/>
                <a:gd name="connsiteY0" fmla="*/ 122289 h 733722"/>
                <a:gd name="connsiteX1" fmla="*/ 35818 w 1196759"/>
                <a:gd name="connsiteY1" fmla="*/ 35818 h 733722"/>
                <a:gd name="connsiteX2" fmla="*/ 122289 w 1196759"/>
                <a:gd name="connsiteY2" fmla="*/ 1 h 733722"/>
                <a:gd name="connsiteX3" fmla="*/ 1074470 w 1196759"/>
                <a:gd name="connsiteY3" fmla="*/ 0 h 733722"/>
                <a:gd name="connsiteX4" fmla="*/ 1160941 w 1196759"/>
                <a:gd name="connsiteY4" fmla="*/ 35818 h 733722"/>
                <a:gd name="connsiteX5" fmla="*/ 1196758 w 1196759"/>
                <a:gd name="connsiteY5" fmla="*/ 122289 h 733722"/>
                <a:gd name="connsiteX6" fmla="*/ 1196759 w 1196759"/>
                <a:gd name="connsiteY6" fmla="*/ 611433 h 733722"/>
                <a:gd name="connsiteX7" fmla="*/ 1160941 w 1196759"/>
                <a:gd name="connsiteY7" fmla="*/ 697904 h 733722"/>
                <a:gd name="connsiteX8" fmla="*/ 1074470 w 1196759"/>
                <a:gd name="connsiteY8" fmla="*/ 733722 h 733722"/>
                <a:gd name="connsiteX9" fmla="*/ 122289 w 1196759"/>
                <a:gd name="connsiteY9" fmla="*/ 733722 h 733722"/>
                <a:gd name="connsiteX10" fmla="*/ 35818 w 1196759"/>
                <a:gd name="connsiteY10" fmla="*/ 697904 h 733722"/>
                <a:gd name="connsiteX11" fmla="*/ 0 w 1196759"/>
                <a:gd name="connsiteY11" fmla="*/ 611433 h 733722"/>
                <a:gd name="connsiteX12" fmla="*/ 0 w 1196759"/>
                <a:gd name="connsiteY12" fmla="*/ 122289 h 733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96759" h="733722">
                  <a:moveTo>
                    <a:pt x="0" y="122289"/>
                  </a:moveTo>
                  <a:cubicBezTo>
                    <a:pt x="0" y="89856"/>
                    <a:pt x="12884" y="58751"/>
                    <a:pt x="35818" y="35818"/>
                  </a:cubicBezTo>
                  <a:cubicBezTo>
                    <a:pt x="58752" y="12884"/>
                    <a:pt x="89856" y="0"/>
                    <a:pt x="122289" y="1"/>
                  </a:cubicBezTo>
                  <a:lnTo>
                    <a:pt x="1074470" y="0"/>
                  </a:lnTo>
                  <a:cubicBezTo>
                    <a:pt x="1106903" y="0"/>
                    <a:pt x="1138008" y="12884"/>
                    <a:pt x="1160941" y="35818"/>
                  </a:cubicBezTo>
                  <a:cubicBezTo>
                    <a:pt x="1183875" y="58752"/>
                    <a:pt x="1196759" y="89856"/>
                    <a:pt x="1196758" y="122289"/>
                  </a:cubicBezTo>
                  <a:cubicBezTo>
                    <a:pt x="1196758" y="285337"/>
                    <a:pt x="1196759" y="448385"/>
                    <a:pt x="1196759" y="611433"/>
                  </a:cubicBezTo>
                  <a:cubicBezTo>
                    <a:pt x="1196759" y="643866"/>
                    <a:pt x="1183875" y="674971"/>
                    <a:pt x="1160941" y="697904"/>
                  </a:cubicBezTo>
                  <a:cubicBezTo>
                    <a:pt x="1138007" y="720838"/>
                    <a:pt x="1106903" y="733722"/>
                    <a:pt x="1074470" y="733722"/>
                  </a:cubicBezTo>
                  <a:lnTo>
                    <a:pt x="122289" y="733722"/>
                  </a:lnTo>
                  <a:cubicBezTo>
                    <a:pt x="89856" y="733722"/>
                    <a:pt x="58751" y="720838"/>
                    <a:pt x="35818" y="697904"/>
                  </a:cubicBezTo>
                  <a:cubicBezTo>
                    <a:pt x="12884" y="674970"/>
                    <a:pt x="0" y="643866"/>
                    <a:pt x="0" y="611433"/>
                  </a:cubicBezTo>
                  <a:lnTo>
                    <a:pt x="0" y="122289"/>
                  </a:lnTo>
                  <a:close/>
                </a:path>
              </a:pathLst>
            </a:custGeom>
            <a:solidFill>
              <a:srgbClr val="ECF1E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27" tIns="56772" rIns="77727" bIns="56772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1 февраля -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1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31 </a:t>
              </a: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мая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latin typeface="Times New Roman" pitchFamily="18" charset="0"/>
                </a:rPr>
                <a:t>2018</a:t>
              </a:r>
              <a:endParaRPr lang="ru-RU" sz="1200" kern="1200" dirty="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</p:grpSp>
      <p:pic>
        <p:nvPicPr>
          <p:cNvPr id="5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" cy="10667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3048000"/>
            <a:ext cx="8458200" cy="3048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Этапы бюджетного процесса в муниципальном образовании «Тайшетский район»*</a:t>
            </a:r>
            <a:endParaRPr kumimoji="0" lang="ru-RU" sz="1800" b="0" i="0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14400" y="762000"/>
            <a:ext cx="8077200" cy="3048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Структура</a:t>
            </a:r>
            <a:r>
              <a:rPr kumimoji="0" lang="ru-RU" sz="1600" i="1" u="sng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бюджетной системы муниципального образования «Тайшетский</a:t>
            </a:r>
            <a:r>
              <a:rPr kumimoji="0" lang="ru-RU" sz="1600" i="1" u="sng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</a:t>
            </a:r>
            <a:endParaRPr kumimoji="0" lang="ru-RU" sz="1600" i="1" u="sng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90600" y="1143000"/>
            <a:ext cx="7696200" cy="2286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Консолидированный бюджет  муниципального образования «Тайшетский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43000" y="1752600"/>
            <a:ext cx="3200400" cy="6858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  муниципального образования «Тайшетский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район» (районный бюджет)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34000" y="1752600"/>
            <a:ext cx="2590800" cy="4572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городских и сельских поселений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800600" y="2514600"/>
            <a:ext cx="1752600" cy="381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6 городских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858000" y="2514600"/>
            <a:ext cx="1752600" cy="38100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Бюджеты 25 сельских поселений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2743200" y="1371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>
            <a:off x="6629400" y="13716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 flipH="1">
            <a:off x="5676900" y="2209800"/>
            <a:ext cx="4191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>
            <a:off x="7086600" y="2209800"/>
            <a:ext cx="6477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олилиния 82"/>
          <p:cNvSpPr/>
          <p:nvPr/>
        </p:nvSpPr>
        <p:spPr>
          <a:xfrm>
            <a:off x="1752600" y="4953000"/>
            <a:ext cx="7239000" cy="533400"/>
          </a:xfrm>
          <a:custGeom>
            <a:avLst/>
            <a:gdLst>
              <a:gd name="connsiteX0" fmla="*/ 97832 w 586978"/>
              <a:gd name="connsiteY0" fmla="*/ 0 h 7226932"/>
              <a:gd name="connsiteX1" fmla="*/ 489146 w 586978"/>
              <a:gd name="connsiteY1" fmla="*/ 0 h 7226932"/>
              <a:gd name="connsiteX2" fmla="*/ 558324 w 586978"/>
              <a:gd name="connsiteY2" fmla="*/ 28654 h 7226932"/>
              <a:gd name="connsiteX3" fmla="*/ 586978 w 586978"/>
              <a:gd name="connsiteY3" fmla="*/ 97832 h 7226932"/>
              <a:gd name="connsiteX4" fmla="*/ 586978 w 586978"/>
              <a:gd name="connsiteY4" fmla="*/ 7226932 h 7226932"/>
              <a:gd name="connsiteX5" fmla="*/ 586978 w 586978"/>
              <a:gd name="connsiteY5" fmla="*/ 7226932 h 7226932"/>
              <a:gd name="connsiteX6" fmla="*/ 586978 w 586978"/>
              <a:gd name="connsiteY6" fmla="*/ 7226932 h 7226932"/>
              <a:gd name="connsiteX7" fmla="*/ 0 w 586978"/>
              <a:gd name="connsiteY7" fmla="*/ 7226932 h 7226932"/>
              <a:gd name="connsiteX8" fmla="*/ 0 w 586978"/>
              <a:gd name="connsiteY8" fmla="*/ 7226932 h 7226932"/>
              <a:gd name="connsiteX9" fmla="*/ 0 w 586978"/>
              <a:gd name="connsiteY9" fmla="*/ 7226932 h 7226932"/>
              <a:gd name="connsiteX10" fmla="*/ 0 w 586978"/>
              <a:gd name="connsiteY10" fmla="*/ 97832 h 7226932"/>
              <a:gd name="connsiteX11" fmla="*/ 28654 w 586978"/>
              <a:gd name="connsiteY11" fmla="*/ 28654 h 7226932"/>
              <a:gd name="connsiteX12" fmla="*/ 97832 w 586978"/>
              <a:gd name="connsiteY12" fmla="*/ 0 h 72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978" h="7226932">
                <a:moveTo>
                  <a:pt x="586978" y="1204521"/>
                </a:moveTo>
                <a:lnTo>
                  <a:pt x="586978" y="6022411"/>
                </a:lnTo>
                <a:cubicBezTo>
                  <a:pt x="586978" y="6341872"/>
                  <a:pt x="586141" y="6648246"/>
                  <a:pt x="584651" y="6874136"/>
                </a:cubicBezTo>
                <a:cubicBezTo>
                  <a:pt x="583161" y="7100025"/>
                  <a:pt x="581139" y="7226926"/>
                  <a:pt x="579032" y="7226926"/>
                </a:cubicBezTo>
                <a:lnTo>
                  <a:pt x="0" y="7226926"/>
                </a:lnTo>
                <a:lnTo>
                  <a:pt x="0" y="7226926"/>
                </a:lnTo>
                <a:lnTo>
                  <a:pt x="0" y="7226926"/>
                </a:lnTo>
                <a:lnTo>
                  <a:pt x="0" y="6"/>
                </a:lnTo>
                <a:lnTo>
                  <a:pt x="0" y="6"/>
                </a:lnTo>
                <a:lnTo>
                  <a:pt x="0" y="6"/>
                </a:lnTo>
                <a:lnTo>
                  <a:pt x="579032" y="6"/>
                </a:lnTo>
                <a:cubicBezTo>
                  <a:pt x="581139" y="6"/>
                  <a:pt x="583161" y="126907"/>
                  <a:pt x="584651" y="352796"/>
                </a:cubicBezTo>
                <a:cubicBezTo>
                  <a:pt x="586141" y="578686"/>
                  <a:pt x="586978" y="885060"/>
                  <a:pt x="586978" y="1204521"/>
                </a:cubicBezTo>
                <a:close/>
              </a:path>
            </a:pathLst>
          </a:custGeom>
          <a:solidFill>
            <a:srgbClr val="C0F6D2">
              <a:alpha val="89804"/>
            </a:srgbClr>
          </a:solidFill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7150" tIns="57230" rIns="85804" bIns="57230" numCol="1" spcCol="1270" anchor="ctr" anchorCtr="0">
            <a:noAutofit/>
          </a:bodyPr>
          <a:lstStyle/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500" kern="1200" dirty="0"/>
          </a:p>
          <a:p>
            <a:pPr marL="114300" lvl="1" indent="-114300" algn="l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500" kern="1200" dirty="0" smtClean="0"/>
              <a:t>Исполнение бюджета</a:t>
            </a:r>
            <a:endParaRPr lang="ru-RU" sz="1500" kern="1200" dirty="0"/>
          </a:p>
        </p:txBody>
      </p:sp>
      <p:sp>
        <p:nvSpPr>
          <p:cNvPr id="84" name="Заголовок 1"/>
          <p:cNvSpPr txBox="1">
            <a:spLocks/>
          </p:cNvSpPr>
          <p:nvPr/>
        </p:nvSpPr>
        <p:spPr>
          <a:xfrm>
            <a:off x="228600" y="6248400"/>
            <a:ext cx="8686800" cy="457200"/>
          </a:xfrm>
          <a:prstGeom prst="rect">
            <a:avLst/>
          </a:prstGeom>
          <a:solidFill>
            <a:srgbClr val="FFCCFF"/>
          </a:solidFill>
          <a:ln cap="sq">
            <a:noFill/>
            <a:prstDash val="solid"/>
          </a:ln>
        </p:spPr>
        <p:txBody>
          <a:bodyPr vert="horz" lIns="0" rIns="0" bIns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* В соответствии с решением Думы Тайшетского района от </a:t>
            </a:r>
            <a:r>
              <a:rPr kumimoji="0" lang="ru-RU" sz="1400" b="0" i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24.12.2007</a:t>
            </a: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 года № 283 </a:t>
            </a:r>
            <a:r>
              <a:rPr kumimoji="0" lang="ru-RU" sz="1400" b="0" i="1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«Об утверждении</a:t>
            </a:r>
            <a:r>
              <a:rPr kumimoji="0" lang="ru-RU" sz="1400" b="0" i="1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 Положения о бюджетном процессе в муниципальном образовании «Тайшетский район»</a:t>
            </a:r>
            <a:endParaRPr kumimoji="0" lang="ru-RU" sz="1400" b="0" i="1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990600" y="221279"/>
            <a:ext cx="7924800" cy="954107"/>
          </a:xfrm>
          <a:prstGeom prst="rect">
            <a:avLst/>
          </a:prstGeom>
          <a:solidFill>
            <a:srgbClr val="FFFFFF"/>
          </a:solidFill>
          <a:ln>
            <a:solidFill>
              <a:schemeClr val="accent4"/>
            </a:solidFill>
          </a:ln>
        </p:spPr>
        <p:txBody>
          <a:bodyPr wrap="square" rtlCol="0" anchor="ctr" anchorCtr="1">
            <a:spAutoFit/>
          </a:bodyPr>
          <a:lstStyle>
            <a:defPPr>
              <a:defRPr lang="ru-RU"/>
            </a:defPPr>
            <a:lvl1pPr>
              <a:defRPr sz="1600" b="1">
                <a:solidFill>
                  <a:srgbClr val="E6E7DB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algn="ctr"/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Доходы и расходы консолидированного 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бюджета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муниципального образования «Тайшетский район»</a:t>
            </a:r>
            <a:r>
              <a:rPr lang="ru-RU" sz="2000" b="0" dirty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  <a:r>
              <a:rPr lang="ru-RU" sz="2000" b="0" dirty="0" smtClean="0">
                <a:solidFill>
                  <a:srgbClr val="7030A0"/>
                </a:solidFill>
                <a:latin typeface="+mn-lt"/>
                <a:cs typeface="Arial" pitchFamily="34" charset="0"/>
              </a:rPr>
              <a:t> </a:t>
            </a:r>
          </a:p>
          <a:p>
            <a:pPr algn="ctr"/>
            <a:r>
              <a:rPr lang="ru-RU" b="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на 2017 год и на плановый период 2018 и 2019 годов</a:t>
            </a:r>
            <a:endParaRPr lang="ru-RU" b="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219200"/>
            <a:ext cx="7010400" cy="7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ДОХОДЫ КОНСОЛИДИРОВАННОГО БЮДЖЕТА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81199" y="4191000"/>
            <a:ext cx="4495801" cy="8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РАСХОДЫ КОНСОЛИДИРОВАННОГО БЮДЖЕТА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 год – 1 661,9 млн. руб.;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2018 год – 1 622,7 млн. руб.;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2019 год – 1 608,6 млн. рублей.</a:t>
            </a:r>
            <a:endParaRPr lang="ru-RU" sz="1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0" name="Picture 2" descr="C:\Users\finupr\Desktop\ger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pic>
        <p:nvPicPr>
          <p:cNvPr id="4" name="Picture 2" descr="C:\Users\finupr\Desktop\iLK2BDO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689" y="4495800"/>
            <a:ext cx="2347911" cy="1828800"/>
          </a:xfrm>
          <a:prstGeom prst="rect">
            <a:avLst/>
          </a:prstGeom>
          <a:noFill/>
        </p:spPr>
      </p:pic>
      <p:graphicFrame>
        <p:nvGraphicFramePr>
          <p:cNvPr id="22" name="Диаграмма 21"/>
          <p:cNvGraphicFramePr/>
          <p:nvPr/>
        </p:nvGraphicFramePr>
        <p:xfrm>
          <a:off x="5257800" y="1524000"/>
          <a:ext cx="2286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51" r="5934"/>
          <a:stretch/>
        </p:blipFill>
        <p:spPr>
          <a:xfrm>
            <a:off x="152400" y="4343400"/>
            <a:ext cx="1664020" cy="1905000"/>
          </a:xfrm>
          <a:prstGeom prst="ellipse">
            <a:avLst/>
          </a:prstGeom>
        </p:spPr>
      </p:pic>
      <p:pic>
        <p:nvPicPr>
          <p:cNvPr id="24" name="Рисунок 23" descr="Бюджетный комитет одобрил главный финансовый документ Иркутской области::Байкал24.Законодатель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58214"/>
            <a:ext cx="1600199" cy="20574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25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6735" y="5257800"/>
            <a:ext cx="4586465" cy="86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Дефицит консолидированного бюджета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2017 год – (– ) 45,5 млн. руб.;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2018 год – (– ) 43,9 млн. руб.;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2019 год – (– ) 43,5 млн. рублей.</a:t>
            </a:r>
            <a:endParaRPr lang="ru-RU" sz="12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6324600"/>
            <a:ext cx="8763000" cy="41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549" tIns="46276" rIns="92549" bIns="46276">
            <a:spAutoFit/>
          </a:bodyPr>
          <a:lstStyle>
            <a:lvl1pPr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3pPr>
            <a:lvl4pPr marL="1598613" indent="-227013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28700" eaLnBrk="0" hangingPunct="0">
              <a:defRPr sz="17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05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 При консолидации бюджетов межбюджетные трансферты исключаются из доходной и расходной частей в целях недопущения двойного учета средств.</a:t>
            </a: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743200" y="1524000"/>
          <a:ext cx="2362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304800" y="1524000"/>
          <a:ext cx="2362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457200" y="1447800"/>
            <a:ext cx="2819400" cy="2514601"/>
            <a:chOff x="457200" y="1942739"/>
            <a:chExt cx="4038600" cy="182952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57200" y="214937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659130" y="1942739"/>
              <a:ext cx="2827020" cy="498960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6">
                <a:alpha val="6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Налоговых доходов</a:t>
              </a:r>
              <a:endParaRPr lang="ru-RU" sz="1400" kern="1200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57200" y="278441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Полилиния 18"/>
            <p:cNvSpPr/>
            <p:nvPr/>
          </p:nvSpPr>
          <p:spPr>
            <a:xfrm>
              <a:off x="659130" y="2577779"/>
              <a:ext cx="2827020" cy="473759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Неналоговых доходов</a:t>
              </a:r>
              <a:endParaRPr lang="ru-RU" sz="1400" kern="1200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457200" y="3419459"/>
              <a:ext cx="4038600" cy="352800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Полилиния 20"/>
            <p:cNvSpPr/>
            <p:nvPr/>
          </p:nvSpPr>
          <p:spPr>
            <a:xfrm>
              <a:off x="659130" y="3212819"/>
              <a:ext cx="2827020" cy="504000"/>
            </a:xfrm>
            <a:custGeom>
              <a:avLst/>
              <a:gdLst>
                <a:gd name="connsiteX0" fmla="*/ 0 w 2827020"/>
                <a:gd name="connsiteY0" fmla="*/ 68881 h 413280"/>
                <a:gd name="connsiteX1" fmla="*/ 20175 w 2827020"/>
                <a:gd name="connsiteY1" fmla="*/ 20175 h 413280"/>
                <a:gd name="connsiteX2" fmla="*/ 68881 w 2827020"/>
                <a:gd name="connsiteY2" fmla="*/ 0 h 413280"/>
                <a:gd name="connsiteX3" fmla="*/ 2758139 w 2827020"/>
                <a:gd name="connsiteY3" fmla="*/ 0 h 413280"/>
                <a:gd name="connsiteX4" fmla="*/ 2806845 w 2827020"/>
                <a:gd name="connsiteY4" fmla="*/ 20175 h 413280"/>
                <a:gd name="connsiteX5" fmla="*/ 2827020 w 2827020"/>
                <a:gd name="connsiteY5" fmla="*/ 68881 h 413280"/>
                <a:gd name="connsiteX6" fmla="*/ 2827020 w 2827020"/>
                <a:gd name="connsiteY6" fmla="*/ 344399 h 413280"/>
                <a:gd name="connsiteX7" fmla="*/ 2806845 w 2827020"/>
                <a:gd name="connsiteY7" fmla="*/ 393105 h 413280"/>
                <a:gd name="connsiteX8" fmla="*/ 2758139 w 2827020"/>
                <a:gd name="connsiteY8" fmla="*/ 413280 h 413280"/>
                <a:gd name="connsiteX9" fmla="*/ 68881 w 2827020"/>
                <a:gd name="connsiteY9" fmla="*/ 413280 h 413280"/>
                <a:gd name="connsiteX10" fmla="*/ 20175 w 2827020"/>
                <a:gd name="connsiteY10" fmla="*/ 393105 h 413280"/>
                <a:gd name="connsiteX11" fmla="*/ 0 w 2827020"/>
                <a:gd name="connsiteY11" fmla="*/ 344399 h 413280"/>
                <a:gd name="connsiteX12" fmla="*/ 0 w 2827020"/>
                <a:gd name="connsiteY12" fmla="*/ 68881 h 41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7020" h="413280">
                  <a:moveTo>
                    <a:pt x="0" y="68881"/>
                  </a:moveTo>
                  <a:cubicBezTo>
                    <a:pt x="0" y="50613"/>
                    <a:pt x="7257" y="33092"/>
                    <a:pt x="20175" y="20175"/>
                  </a:cubicBezTo>
                  <a:cubicBezTo>
                    <a:pt x="33093" y="7257"/>
                    <a:pt x="50613" y="0"/>
                    <a:pt x="68881" y="0"/>
                  </a:cubicBezTo>
                  <a:lnTo>
                    <a:pt x="2758139" y="0"/>
                  </a:lnTo>
                  <a:cubicBezTo>
                    <a:pt x="2776407" y="0"/>
                    <a:pt x="2793928" y="7257"/>
                    <a:pt x="2806845" y="20175"/>
                  </a:cubicBezTo>
                  <a:cubicBezTo>
                    <a:pt x="2819763" y="33093"/>
                    <a:pt x="2827020" y="50613"/>
                    <a:pt x="2827020" y="68881"/>
                  </a:cubicBezTo>
                  <a:lnTo>
                    <a:pt x="2827020" y="344399"/>
                  </a:lnTo>
                  <a:cubicBezTo>
                    <a:pt x="2827020" y="362667"/>
                    <a:pt x="2819763" y="380188"/>
                    <a:pt x="2806845" y="393105"/>
                  </a:cubicBezTo>
                  <a:cubicBezTo>
                    <a:pt x="2793927" y="406023"/>
                    <a:pt x="2776407" y="413280"/>
                    <a:pt x="2758139" y="413280"/>
                  </a:cubicBezTo>
                  <a:lnTo>
                    <a:pt x="68881" y="413280"/>
                  </a:lnTo>
                  <a:cubicBezTo>
                    <a:pt x="50613" y="413280"/>
                    <a:pt x="33092" y="406023"/>
                    <a:pt x="20175" y="393105"/>
                  </a:cubicBezTo>
                  <a:cubicBezTo>
                    <a:pt x="7257" y="380187"/>
                    <a:pt x="0" y="362667"/>
                    <a:pt x="0" y="344399"/>
                  </a:cubicBezTo>
                  <a:lnTo>
                    <a:pt x="0" y="68881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30" tIns="20175" rIns="127030" bIns="20175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Безвозмездных поступлений</a:t>
              </a:r>
              <a:endParaRPr lang="ru-RU" sz="1400" kern="1200" dirty="0"/>
            </a:p>
          </p:txBody>
        </p:sp>
      </p:grpSp>
      <p:sp>
        <p:nvSpPr>
          <p:cNvPr id="5" name="Заголовок 1"/>
          <p:cNvSpPr txBox="1">
            <a:spLocks/>
          </p:cNvSpPr>
          <p:nvPr/>
        </p:nvSpPr>
        <p:spPr>
          <a:xfrm>
            <a:off x="1219200" y="228600"/>
            <a:ext cx="7696200" cy="3810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Формирование доходной части бюджета муниципального образования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026" name="Picture 2" descr="C:\Users\finupr\Desktop\i4T1WJP8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648200"/>
            <a:ext cx="1371600" cy="914400"/>
          </a:xfrm>
          <a:prstGeom prst="rect">
            <a:avLst/>
          </a:prstGeom>
          <a:noFill/>
        </p:spPr>
      </p:pic>
      <p:pic>
        <p:nvPicPr>
          <p:cNvPr id="1027" name="Picture 3" descr="C:\Users\finupr\Desktop\iBHZI4D0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5257800"/>
            <a:ext cx="1371600" cy="914400"/>
          </a:xfrm>
          <a:prstGeom prst="rect">
            <a:avLst/>
          </a:prstGeom>
          <a:noFill/>
        </p:spPr>
      </p:pic>
      <p:pic>
        <p:nvPicPr>
          <p:cNvPr id="1028" name="Picture 4" descr="C:\Users\finupr\Desktop\44d77de4e9672cd278db6de6abe22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5715000"/>
            <a:ext cx="1371600" cy="914400"/>
          </a:xfrm>
          <a:prstGeom prst="rect">
            <a:avLst/>
          </a:prstGeom>
          <a:noFill/>
        </p:spPr>
      </p:pic>
      <p:pic>
        <p:nvPicPr>
          <p:cNvPr id="8" name="Picture 2" descr="C:\Users\finupr\Desktop\gerb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990600"/>
            <a:ext cx="7924800" cy="304800"/>
          </a:xfrm>
          <a:prstGeom prst="rect">
            <a:avLst/>
          </a:prstGeom>
          <a:solidFill>
            <a:schemeClr val="bg1"/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Доходы бюджета муниципального образования формируются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 из: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276600" y="1371600"/>
            <a:ext cx="5715000" cy="990600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tIns="0" rIns="0" bIns="0" anchor="b">
            <a:normAutofit fontScale="25000" lnSpcReduction="20000"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 algn="just"/>
            <a:endParaRPr lang="ru-RU" sz="12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ru-RU" sz="4000" dirty="0" smtClean="0"/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4000" dirty="0" smtClean="0"/>
              <a:t>налог на доходы физических лиц,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единый налог на вмененный доход для отдельных видов деятельности;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 единый сельскохозяйственный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налог, взимаемый в связи с применением патентной системы налогообложения;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земельный налог;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налог на имущество физических лиц;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4000" dirty="0" smtClean="0"/>
              <a:t>государственная пошлина.</a:t>
            </a:r>
          </a:p>
          <a:p>
            <a:endParaRPr lang="ru-RU" dirty="0" smtClean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800600" y="4267200"/>
            <a:ext cx="4038600" cy="304800"/>
          </a:xfrm>
          <a:prstGeom prst="rect">
            <a:avLst/>
          </a:prstGeom>
          <a:solidFill>
            <a:schemeClr val="bg1"/>
          </a:solidFill>
          <a:ln cap="sq">
            <a:solidFill>
              <a:schemeClr val="accent5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b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Batang" pitchFamily="18" charset="-127"/>
                <a:cs typeface="Arial" pitchFamily="34" charset="0"/>
              </a:rPr>
              <a:t>Крупные налогоплательщики: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81000" y="4419600"/>
            <a:ext cx="3962400" cy="685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0" rIns="0" bIns="0" anchor="b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Главным администратором налоговых и неналоговых доходов является Федеральная налоговая служба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381000" y="5334000"/>
            <a:ext cx="4038600" cy="10668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Batang" pitchFamily="18" charset="-127"/>
                <a:cs typeface="Arial" pitchFamily="34" charset="0"/>
              </a:rPr>
              <a:t>Основным доходным источником является</a:t>
            </a:r>
            <a:r>
              <a:rPr lang="ru-RU" dirty="0" smtClean="0"/>
              <a:t> налог на доходы физических лиц,  удельный вес которого составляет в пределах 60,0 – 70,0% от общего объема  налоговых и неналоговых доходов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3276600" y="2438400"/>
            <a:ext cx="5486400" cy="838200"/>
          </a:xfrm>
          <a:prstGeom prst="rect">
            <a:avLst/>
          </a:prstGeom>
          <a:solidFill>
            <a:schemeClr val="accent5">
              <a:lumMod val="20000"/>
              <a:lumOff val="80000"/>
              <a:alpha val="70000"/>
            </a:schemeClr>
          </a:solidFill>
          <a:ln cap="sq">
            <a:solidFill>
              <a:schemeClr val="tx1"/>
            </a:solidFill>
            <a:prstDash val="solid"/>
          </a:ln>
        </p:spPr>
        <p:txBody>
          <a:bodyPr vert="horz" wrap="square" lIns="0" tIns="0" rIns="0" bIns="0" anchor="ctr" anchorCtr="0">
            <a:normAutofit fontScale="25000" lnSpcReduction="20000"/>
          </a:bodyPr>
          <a:lstStyle/>
          <a:p>
            <a:endParaRPr lang="ru-RU" sz="1000" dirty="0" smtClean="0"/>
          </a:p>
          <a:p>
            <a:endParaRPr lang="ru-RU" sz="1000" dirty="0" smtClean="0"/>
          </a:p>
          <a:p>
            <a:endParaRPr lang="ru-RU" sz="1000" dirty="0" smtClean="0"/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доходы от использования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доходы от продажи имущества, находящегося в муниципальной собственности;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доходы от платных услуг (работ) и компенсации затрат государства;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 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денежные взыскания (штрафы) за нарушение законодательства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4000" dirty="0" smtClean="0"/>
              <a:t>прочие неналоговые доходы.</a:t>
            </a:r>
          </a:p>
          <a:p>
            <a:endParaRPr lang="ru-RU" sz="1000" dirty="0" smtClean="0"/>
          </a:p>
          <a:p>
            <a:endParaRPr lang="ru-RU" sz="1000" dirty="0" smtClean="0"/>
          </a:p>
          <a:p>
            <a:endParaRPr lang="ru-RU" dirty="0" smtClean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276600" y="3352800"/>
            <a:ext cx="5715000" cy="838200"/>
          </a:xfrm>
          <a:prstGeom prst="rect">
            <a:avLst/>
          </a:prstGeom>
          <a:solidFill>
            <a:srgbClr val="92D050">
              <a:alpha val="64000"/>
            </a:srgbClr>
          </a:solidFill>
          <a:ln cap="sq">
            <a:solidFill>
              <a:schemeClr val="tx1"/>
            </a:solidFill>
            <a:prstDash val="solid"/>
          </a:ln>
        </p:spPr>
        <p:txBody>
          <a:bodyPr vert="horz" lIns="0" rIns="0" bIns="0" anchor="b"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дотации из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субсидии из других бюджетов бюджетной системы Российской Федерации (межбюджетные субсидии);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субвенции из федерального бюджета и (или) из бюджетов субъектов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иные межбюджетные трансферты из других бюджетов бюджетной системы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безвозмездные поступления от физических и юридических лиц, в том числе добровольные пожертвования.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533400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ru-RU" sz="1600" dirty="0" smtClean="0">
                <a:latin typeface="+mn-lt"/>
              </a:rPr>
              <a:t>Документы, на основе которых составляется бюджет муниципального образования «Тайшетский район»</a:t>
            </a:r>
            <a:endParaRPr lang="ru-RU" sz="1600" dirty="0">
              <a:latin typeface="+mn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29000" y="2362200"/>
            <a:ext cx="2286000" cy="1524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tint val="70000"/>
                  <a:satMod val="130000"/>
                </a:schemeClr>
              </a:gs>
              <a:gs pos="43000">
                <a:schemeClr val="accent2">
                  <a:tint val="44000"/>
                  <a:satMod val="165000"/>
                </a:schemeClr>
              </a:gs>
              <a:gs pos="93000">
                <a:schemeClr val="accent2">
                  <a:tint val="15000"/>
                  <a:satMod val="165000"/>
                </a:schemeClr>
              </a:gs>
              <a:gs pos="100000">
                <a:schemeClr val="accent2">
                  <a:tint val="5000"/>
                  <a:satMod val="2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Бюджет </a:t>
            </a:r>
          </a:p>
          <a:p>
            <a:pPr algn="ctr"/>
            <a:r>
              <a:rPr lang="ru-RU" i="1" dirty="0" smtClean="0"/>
              <a:t>муниципального образования «Тайшетский район»</a:t>
            </a:r>
          </a:p>
        </p:txBody>
      </p:sp>
      <p:pic>
        <p:nvPicPr>
          <p:cNvPr id="12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6172200" y="1371600"/>
            <a:ext cx="2590800" cy="12192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Прогноз социально-экономического развития муниципального образования «Тайшетский район»</a:t>
            </a:r>
            <a:endParaRPr lang="ru-RU" sz="1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8400" y="3657600"/>
            <a:ext cx="2590800" cy="13716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Муниципальные программы муниципального образования «Тайшетский район»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4800" y="3429000"/>
            <a:ext cx="2590800" cy="14478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Основные направления бюджетной политики муниципального образования «Тайшетский район» </a:t>
            </a:r>
            <a:endParaRPr lang="ru-RU" sz="1400" dirty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4800" y="1295400"/>
            <a:ext cx="2667000" cy="12954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 smtClean="0"/>
              <a:t>Основные направления налоговой политики муниципального образования «Тайшетский район» </a:t>
            </a:r>
            <a:endParaRPr lang="ru-RU" sz="1400" dirty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6600" y="4648200"/>
            <a:ext cx="2743200" cy="160020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/>
              <a:t>Положения послания Президента РФ Федеральному Собранию РФ, определяющие бюджетную политику </a:t>
            </a:r>
            <a:endParaRPr lang="ru-RU" sz="1400" dirty="0"/>
          </a:p>
        </p:txBody>
      </p:sp>
      <p:sp>
        <p:nvSpPr>
          <p:cNvPr id="25" name="Стрелка вправо 24"/>
          <p:cNvSpPr/>
          <p:nvPr/>
        </p:nvSpPr>
        <p:spPr>
          <a:xfrm rot="1743335">
            <a:off x="3014740" y="1907538"/>
            <a:ext cx="614298" cy="273845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8466040">
            <a:off x="5517137" y="1977314"/>
            <a:ext cx="654369" cy="273610"/>
          </a:xfrm>
          <a:prstGeom prst="rightArrow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6200000">
            <a:off x="4343400" y="4114800"/>
            <a:ext cx="609600" cy="304800"/>
          </a:xfrm>
          <a:prstGeom prst="rightArrow">
            <a:avLst>
              <a:gd name="adj1" fmla="val 50000"/>
              <a:gd name="adj2" fmla="val 50922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9160615">
            <a:off x="2902713" y="3841712"/>
            <a:ext cx="537269" cy="313594"/>
          </a:xfrm>
          <a:prstGeom prst="rightArrow">
            <a:avLst>
              <a:gd name="adj1" fmla="val 50000"/>
              <a:gd name="adj2" fmla="val 42671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3090430" flipV="1">
            <a:off x="5726767" y="3858102"/>
            <a:ext cx="500709" cy="240962"/>
          </a:xfrm>
          <a:prstGeom prst="rightArrow">
            <a:avLst>
              <a:gd name="adj1" fmla="val 50000"/>
              <a:gd name="adj2" fmla="val 59013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447800"/>
            <a:ext cx="74888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Основные характеристики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бюджета муниципального образования «Тайшетский район» 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cs typeface="Times New Roman" panose="02020603050405020304" pitchFamily="18" charset="0"/>
              </a:rPr>
              <a:t>(районный бюджет)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finupr\Desktop\ger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" cy="106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.0p771t80CY8AJPTZdvD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8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00000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3640</Words>
  <Application>Microsoft Office PowerPoint</Application>
  <PresentationFormat>Экран (4:3)</PresentationFormat>
  <Paragraphs>627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Поток</vt:lpstr>
      <vt:lpstr> </vt:lpstr>
      <vt:lpstr>ЧТО ТАКОЕ «БЮДЖЕТ ДЛЯ ГРАЖДАН» ?</vt:lpstr>
      <vt:lpstr>Бюджет – это баланс доходов и расходов  на определенный срок</vt:lpstr>
      <vt:lpstr>Основные показатели социально-экономического развития  муниципального образования «Тайшетский район»</vt:lpstr>
      <vt:lpstr>Бюджетная система и бюджетный процесс</vt:lpstr>
      <vt:lpstr>Слайд 6</vt:lpstr>
      <vt:lpstr>Слайд 7</vt:lpstr>
      <vt:lpstr>Документы, на основе которых составляется бюджет муниципального образования «Тайшетский район»</vt:lpstr>
      <vt:lpstr>Слайд 9</vt:lpstr>
      <vt:lpstr>Основные характеристики бюджета муниципального образования «Тайшетский район» на 2016-2019 годы</vt:lpstr>
      <vt:lpstr>Основные параметры районного бюджета на 2017 и на плановый период 2018 и 2019 годов                                                                                                                                            </vt:lpstr>
      <vt:lpstr>Слайд 12</vt:lpstr>
      <vt:lpstr>Распределение налоговых и неналоговых доходов районного бюджета   в 2015 – 2019 годах</vt:lpstr>
      <vt:lpstr>Поступление  по отдельным видам налоговых доходов бюджета, тыс. рублей</vt:lpstr>
      <vt:lpstr>Поступление по отдельным видам неналоговых доходов бюджета, тыс. рублей</vt:lpstr>
      <vt:lpstr>Безвозмездные поступления в районный бюджет в 2015 – 2019 годах                   тыс. рублей</vt:lpstr>
      <vt:lpstr>Расходы бюджета</vt:lpstr>
      <vt:lpstr>Расходы бюджета</vt:lpstr>
      <vt:lpstr>Формирование расходной части районного бюджета</vt:lpstr>
      <vt:lpstr>Ресурсное обеспечение муниципальных программ на 2017 год  и на плановый период  2018 и 2019 годов                                                                                                                   </vt:lpstr>
      <vt:lpstr>Муниципальная программа муниципального образования «Тайшетский  район»       «Молодым семьям – доступное жилье» на 2014 – 2019 годы</vt:lpstr>
      <vt:lpstr>Слайд 22</vt:lpstr>
      <vt:lpstr>Муниципальная программа «Управление муниципальными финансами в муниципальном образовании «Тайшетский район» на 2014 – 2019 годы»</vt:lpstr>
      <vt:lpstr>Муниципальная программа «Стимулирование экономической активности»  на 2015– 2018 годы»</vt:lpstr>
      <vt:lpstr>                                                                                                                                                                              Муниципальная программа  муниципального образования «Тайшетский район»«Развитие муниципальной системы образования» на 2015 – 2019 годы»</vt:lpstr>
      <vt:lpstr>Ресурсное обеспечение муниципальной программы «Развитие муниципальной системы образования» на 2017 год</vt:lpstr>
      <vt:lpstr>Слайд 27</vt:lpstr>
      <vt:lpstr>Муниципальная программа  муниципального образования «Тайшетский район»«Развитие культуры» на 2015 – 2019 годы» </vt:lpstr>
      <vt:lpstr>Ресурсное обеспечение муниципальной программы «Развитие культуры» на 2017 год</vt:lpstr>
      <vt:lpstr>Слайд 30</vt:lpstr>
      <vt:lpstr>Слайд 31</vt:lpstr>
      <vt:lpstr>Муниципальная программа «муниципальное  Управление»                                 на 2015– 2019 годы»</vt:lpstr>
      <vt:lpstr>Слайд 33</vt:lpstr>
      <vt:lpstr>Слайд 34</vt:lpstr>
      <vt:lpstr>Расходы бюджета на реализацию непрограммных направлений деятельности на 2017 год   и на плановый период 2018 и 2019 годы                                                                                                                           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Administrator</dc:creator>
  <cp:lastModifiedBy>Финуправление</cp:lastModifiedBy>
  <cp:revision>1109</cp:revision>
  <dcterms:modified xsi:type="dcterms:W3CDTF">2016-12-16T03:11:46Z</dcterms:modified>
</cp:coreProperties>
</file>