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hart53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rawings/drawing7.xml" ContentType="application/vnd.openxmlformats-officedocument.drawingml.chartshape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5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drawings/drawing9.xml" ContentType="application/vnd.openxmlformats-officedocument.drawingml.chartshapes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45"/>
  </p:notesMasterIdLst>
  <p:sldIdLst>
    <p:sldId id="256" r:id="rId2"/>
    <p:sldId id="267" r:id="rId3"/>
    <p:sldId id="303" r:id="rId4"/>
    <p:sldId id="327" r:id="rId5"/>
    <p:sldId id="314" r:id="rId6"/>
    <p:sldId id="269" r:id="rId7"/>
    <p:sldId id="328" r:id="rId8"/>
    <p:sldId id="304" r:id="rId9"/>
    <p:sldId id="302" r:id="rId10"/>
    <p:sldId id="330" r:id="rId11"/>
    <p:sldId id="315" r:id="rId12"/>
    <p:sldId id="329" r:id="rId13"/>
    <p:sldId id="331" r:id="rId14"/>
    <p:sldId id="333" r:id="rId15"/>
    <p:sldId id="305" r:id="rId16"/>
    <p:sldId id="332" r:id="rId17"/>
    <p:sldId id="275" r:id="rId18"/>
    <p:sldId id="334" r:id="rId19"/>
    <p:sldId id="316" r:id="rId20"/>
    <p:sldId id="318" r:id="rId21"/>
    <p:sldId id="335" r:id="rId22"/>
    <p:sldId id="319" r:id="rId23"/>
    <p:sldId id="336" r:id="rId24"/>
    <p:sldId id="320" r:id="rId25"/>
    <p:sldId id="317" r:id="rId26"/>
    <p:sldId id="277" r:id="rId27"/>
    <p:sldId id="311" r:id="rId28"/>
    <p:sldId id="282" r:id="rId29"/>
    <p:sldId id="286" r:id="rId30"/>
    <p:sldId id="283" r:id="rId31"/>
    <p:sldId id="321" r:id="rId32"/>
    <p:sldId id="294" r:id="rId33"/>
    <p:sldId id="297" r:id="rId34"/>
    <p:sldId id="284" r:id="rId35"/>
    <p:sldId id="289" r:id="rId36"/>
    <p:sldId id="290" r:id="rId37"/>
    <p:sldId id="313" r:id="rId38"/>
    <p:sldId id="322" r:id="rId39"/>
    <p:sldId id="295" r:id="rId40"/>
    <p:sldId id="325" r:id="rId41"/>
    <p:sldId id="326" r:id="rId42"/>
    <p:sldId id="299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4B"/>
    <a:srgbClr val="D0FFC1"/>
    <a:srgbClr val="E2FFD9"/>
    <a:srgbClr val="BFFFAB"/>
    <a:srgbClr val="FFFF99"/>
    <a:srgbClr val="FFEB97"/>
    <a:srgbClr val="CCFFFF"/>
    <a:srgbClr val="66FFFF"/>
    <a:srgbClr val="A5FF89"/>
    <a:srgbClr val="A7E3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15.jpe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16.jpe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7.jpe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9.jpeg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43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0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6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20.jpe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21.jpeg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7777777777778802E-3"/>
          <c:y val="4.629629629629717E-3"/>
          <c:w val="0.97696106736658095"/>
          <c:h val="0.83805555555556321"/>
        </c:manualLayout>
      </c:layout>
      <c:bar3DChart>
        <c:barDir val="col"/>
        <c:grouping val="stack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8.5780110819480906E-3"/>
                  <c:y val="-0.26346993557623483"/>
                </c:manualLayout>
              </c:layout>
              <c:showVal val="1"/>
            </c:dLbl>
            <c:dLbl>
              <c:idx val="1"/>
              <c:layout>
                <c:manualLayout>
                  <c:x val="1.5986001749781386E-2"/>
                  <c:y val="-0.23037998091147696"/>
                </c:manualLayout>
              </c:layout>
              <c:showVal val="1"/>
            </c:dLbl>
            <c:dLbl>
              <c:idx val="2"/>
              <c:layout>
                <c:manualLayout>
                  <c:x val="2.2807815689705739E-2"/>
                  <c:y val="-0.20643641135767199"/>
                </c:manualLayout>
              </c:layout>
              <c:showVal val="1"/>
            </c:dLbl>
            <c:dLbl>
              <c:idx val="3"/>
              <c:layout>
                <c:manualLayout>
                  <c:x val="2.3392825896762903E-2"/>
                  <c:y val="-0.35038833214030196"/>
                </c:manualLayout>
              </c:layout>
              <c:showVal val="1"/>
            </c:dLbl>
            <c:dLbl>
              <c:idx val="4"/>
              <c:layout>
                <c:manualLayout>
                  <c:x val="1.033508311461068E-2"/>
                  <c:y val="-0.2601737713820285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Batang" pitchFamily="18" charset="-127"/>
                    <a:ea typeface="Batang" pitchFamily="18" charset="-127"/>
                  </a:defRPr>
                </a:pPr>
                <a:endParaRPr lang="ru-RU"/>
              </a:p>
            </c:txPr>
            <c:showVal val="1"/>
          </c:dLbls>
          <c:cat>
            <c:strRef>
              <c:f>Лист1!$B$5:$F$5</c:f>
              <c:strCache>
                <c:ptCount val="5"/>
                <c:pt idx="0">
                  <c:v>2016 г.  Отчет</c:v>
                </c:pt>
                <c:pt idx="1">
                  <c:v>2017 г. оценка</c:v>
                </c:pt>
                <c:pt idx="2">
                  <c:v>2018 г. прогноз</c:v>
                </c:pt>
                <c:pt idx="3">
                  <c:v>2019 г. прогноз</c:v>
                </c:pt>
                <c:pt idx="4">
                  <c:v>2020 г. прогноз</c:v>
                </c:pt>
              </c:strCache>
            </c:strRef>
          </c:cat>
          <c:val>
            <c:numRef>
              <c:f>Лист1!$B$6:$F$6</c:f>
              <c:numCache>
                <c:formatCode>General</c:formatCode>
                <c:ptCount val="5"/>
                <c:pt idx="0">
                  <c:v>120.9</c:v>
                </c:pt>
                <c:pt idx="1">
                  <c:v>94.5</c:v>
                </c:pt>
                <c:pt idx="2">
                  <c:v>87.2</c:v>
                </c:pt>
                <c:pt idx="3" formatCode="0.0">
                  <c:v>310</c:v>
                </c:pt>
                <c:pt idx="4">
                  <c:v>193.6</c:v>
                </c:pt>
              </c:numCache>
            </c:numRef>
          </c:val>
        </c:ser>
        <c:dLbls>
          <c:showVal val="1"/>
        </c:dLbls>
        <c:gapWidth val="152"/>
        <c:gapDepth val="197"/>
        <c:shape val="box"/>
        <c:axId val="93532544"/>
        <c:axId val="93534080"/>
        <c:axId val="0"/>
      </c:bar3DChart>
      <c:catAx>
        <c:axId val="9353254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534080"/>
        <c:crosses val="autoZero"/>
        <c:auto val="1"/>
        <c:lblAlgn val="ctr"/>
        <c:lblOffset val="100"/>
      </c:catAx>
      <c:valAx>
        <c:axId val="93534080"/>
        <c:scaling>
          <c:orientation val="minMax"/>
        </c:scaling>
        <c:delete val="1"/>
        <c:axPos val="l"/>
        <c:numFmt formatCode="General" sourceLinked="1"/>
        <c:tickLblPos val="none"/>
        <c:crossAx val="93532544"/>
        <c:crosses val="autoZero"/>
        <c:crossBetween val="between"/>
      </c:valAx>
    </c:plotArea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7584003604270693"/>
          <c:y val="0.12517471318467036"/>
          <c:w val="0.67713947562788235"/>
          <c:h val="0.641962428316627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spPr>
              <a:solidFill>
                <a:srgbClr val="7030A0"/>
              </a:solidFill>
            </c:spPr>
          </c:dPt>
          <c:cat>
            <c:strRef>
              <c:f>Лист1!$A$2:$A$3</c:f>
              <c:strCache>
                <c:ptCount val="1"/>
                <c:pt idx="0">
                  <c:v>22,8%;                                                  362,5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362.5</c:v>
                </c:pt>
                <c:pt idx="1">
                  <c:v>1226.5999999999999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5814264264264272"/>
          <c:y val="0.77692918956572465"/>
          <c:w val="0.84185735735735734"/>
          <c:h val="0.21603823394387414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598573573573574"/>
          <c:y val="0.11520122320375119"/>
          <c:w val="0.61057582582582592"/>
          <c:h val="0.610575825825825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spPr>
              <a:solidFill>
                <a:srgbClr val="7030A0"/>
              </a:solidFill>
            </c:spPr>
          </c:dPt>
          <c:cat>
            <c:strRef>
              <c:f>Лист1!$A$2:$A$3</c:f>
              <c:strCache>
                <c:ptCount val="1"/>
                <c:pt idx="0">
                  <c:v>22,0%;                                                    413,1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413.1</c:v>
                </c:pt>
                <c:pt idx="1">
                  <c:v>1463.3000000000002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2306981767150182E-2"/>
          <c:y val="0.76282507507507546"/>
          <c:w val="0.96769301823285159"/>
          <c:h val="0.22818768768768768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0699474474474483"/>
          <c:y val="0.13190481258693573"/>
          <c:w val="0.63489789789789863"/>
          <c:h val="0.634897897897898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spPr>
              <a:solidFill>
                <a:srgbClr val="7030A0"/>
              </a:solidFill>
            </c:spPr>
          </c:dPt>
          <c:cat>
            <c:strRef>
              <c:f>Лист1!$A$2:$A$3</c:f>
              <c:strCache>
                <c:ptCount val="1"/>
                <c:pt idx="0">
                  <c:v>27,2%;                                                440,5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440.5</c:v>
                </c:pt>
                <c:pt idx="1">
                  <c:v>1177.7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9.5345345345345389E-2"/>
          <c:y val="0.78701351351351401"/>
          <c:w val="0.904654654654655"/>
          <c:h val="0.21298648648648671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386356221223103"/>
          <c:y val="0.11835043575945088"/>
          <c:w val="0.61732707526507336"/>
          <c:h val="0.613184103099944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spPr>
              <a:solidFill>
                <a:srgbClr val="7030A0"/>
              </a:solidFill>
            </c:spPr>
          </c:dPt>
          <c:cat>
            <c:strRef>
              <c:f>Лист1!$A$2:$A$3</c:f>
              <c:strCache>
                <c:ptCount val="1"/>
                <c:pt idx="0">
                  <c:v>27,1%;                                                459,8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459.8</c:v>
                </c:pt>
                <c:pt idx="1">
                  <c:v>1239.4000000000001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5567417417417471"/>
          <c:w val="1"/>
          <c:h val="0.24432582582582588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9936166536522931"/>
          <c:y val="0.10094942035895998"/>
          <c:w val="0.60573492650030536"/>
          <c:h val="0.605735824878921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spPr>
              <a:solidFill>
                <a:srgbClr val="7030A0"/>
              </a:solidFill>
            </c:spPr>
          </c:dPt>
          <c:dPt>
            <c:idx val="1"/>
            <c:explosion val="4"/>
          </c:dPt>
          <c:cat>
            <c:strRef>
              <c:f>Лист1!$A$2:$A$3</c:f>
              <c:strCache>
                <c:ptCount val="1"/>
                <c:pt idx="0">
                  <c:v>31,3%;                                                482,4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482.4</c:v>
                </c:pt>
                <c:pt idx="1">
                  <c:v>1060.4000000000001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2736515272074953"/>
          <c:w val="1"/>
          <c:h val="0.24403153153153159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9159364191889325"/>
          <c:y val="0.13192281365056727"/>
          <c:w val="0.56864326290701261"/>
          <c:h val="0.5424555550252965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cat>
            <c:strRef>
              <c:f>Лист1!$A$2:$A$3</c:f>
              <c:strCache>
                <c:ptCount val="1"/>
                <c:pt idx="0">
                  <c:v>4,1%;                                                  64,7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64.7</c:v>
                </c:pt>
                <c:pt idx="1">
                  <c:v>1524.3999999999999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2908614092803308E-2"/>
          <c:y val="0.77692918956572465"/>
          <c:w val="0.93709138590719654"/>
          <c:h val="0.21603823394387422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3644907407407417"/>
          <c:y val="0.11256428785584149"/>
          <c:w val="0.54832870370370368"/>
          <c:h val="0.53113428506266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spPr>
              <a:solidFill>
                <a:srgbClr val="FFC000"/>
              </a:solidFill>
            </c:spPr>
          </c:dPt>
          <c:cat>
            <c:strRef>
              <c:f>Лист1!$A$2:$A$3</c:f>
              <c:strCache>
                <c:ptCount val="1"/>
                <c:pt idx="0">
                  <c:v>3,6%;                                                 66,5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66.5</c:v>
                </c:pt>
                <c:pt idx="1">
                  <c:v>1809.9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195476190476191"/>
          <c:w val="1"/>
          <c:h val="0.2483292204480867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7346324144437117"/>
          <c:y val="0.12823082010582013"/>
          <c:w val="0.53161187591722259"/>
          <c:h val="0.532583333333333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spPr>
              <a:solidFill>
                <a:schemeClr val="accent4"/>
              </a:solidFill>
            </c:spPr>
          </c:dPt>
          <c:cat>
            <c:strRef>
              <c:f>Лист1!$A$2:$A$3</c:f>
              <c:strCache>
                <c:ptCount val="1"/>
                <c:pt idx="0">
                  <c:v>4,5%;                                                  71,8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71.8</c:v>
                </c:pt>
                <c:pt idx="1">
                  <c:v>1546.4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6422412626425162"/>
          <c:w val="1"/>
          <c:h val="0.22874388362420287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560159263956587"/>
          <c:y val="0.12752951366382537"/>
          <c:w val="0.69170846388058038"/>
          <c:h val="0.557463142644270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cat>
            <c:strRef>
              <c:f>Лист1!$A$2:$A$3</c:f>
              <c:strCache>
                <c:ptCount val="1"/>
                <c:pt idx="0">
                  <c:v>74,4%;                                                  1 396,8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1396.8</c:v>
                </c:pt>
                <c:pt idx="1">
                  <c:v>479.60000000000019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5899246194596524E-3"/>
          <c:y val="0.75561296152741253"/>
          <c:w val="0.99441007538054038"/>
          <c:h val="0.23735468662258002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81787828749766"/>
          <c:y val="0.12436759369532013"/>
          <c:w val="0.62368426388117504"/>
          <c:h val="0.53717393050602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cat>
            <c:strRef>
              <c:f>Лист1!$A$2:$A$3</c:f>
              <c:strCache>
                <c:ptCount val="1"/>
                <c:pt idx="0">
                  <c:v>68,3%;                                                  1 105,9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1105.9000000000001</c:v>
                </c:pt>
                <c:pt idx="1">
                  <c:v>512.29999999999995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5899246194596524E-3"/>
          <c:y val="0.72811295201755855"/>
          <c:w val="0.99441007538054038"/>
          <c:h val="0.26485477396399515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7777777777778742E-3"/>
          <c:y val="4.6296296296297014E-3"/>
          <c:w val="0.97696106736659039"/>
          <c:h val="0.83805555555556344"/>
        </c:manualLayout>
      </c:layout>
      <c:bar3DChart>
        <c:barDir val="col"/>
        <c:grouping val="stack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1.2523184601924761E-2"/>
                  <c:y val="-0.32625587336295858"/>
                </c:manualLayout>
              </c:layout>
              <c:showVal val="1"/>
            </c:dLbl>
            <c:dLbl>
              <c:idx val="1"/>
              <c:layout>
                <c:manualLayout>
                  <c:x val="2.3978419364246138E-2"/>
                  <c:y val="-0.30384084436040343"/>
                </c:manualLayout>
              </c:layout>
              <c:showVal val="1"/>
            </c:dLbl>
            <c:dLbl>
              <c:idx val="2"/>
              <c:layout>
                <c:manualLayout>
                  <c:x val="1.1334995222188461E-2"/>
                  <c:y val="-0.41605299280161145"/>
                </c:manualLayout>
              </c:layout>
              <c:showVal val="1"/>
            </c:dLbl>
            <c:dLbl>
              <c:idx val="3"/>
              <c:layout>
                <c:manualLayout>
                  <c:x val="1.3977836103820357E-2"/>
                  <c:y val="-0.26799168742329266"/>
                </c:manualLayout>
              </c:layout>
              <c:showVal val="1"/>
            </c:dLbl>
            <c:dLbl>
              <c:idx val="4"/>
              <c:layout>
                <c:manualLayout>
                  <c:x val="2.1446011109076492E-2"/>
                  <c:y val="-0.2659208978188124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Batang" pitchFamily="18" charset="-127"/>
                    <a:ea typeface="Batang" pitchFamily="18" charset="-127"/>
                  </a:defRPr>
                </a:pPr>
                <a:endParaRPr lang="ru-RU"/>
              </a:p>
            </c:txPr>
            <c:showVal val="1"/>
          </c:dLbls>
          <c:cat>
            <c:strRef>
              <c:f>Лист1!$B$2:$F$2</c:f>
              <c:strCache>
                <c:ptCount val="5"/>
                <c:pt idx="0">
                  <c:v> 2016 г. отчет</c:v>
                </c:pt>
                <c:pt idx="1">
                  <c:v> 2017 г. оценка </c:v>
                </c:pt>
                <c:pt idx="2">
                  <c:v>2018 г. прогноз</c:v>
                </c:pt>
                <c:pt idx="3">
                  <c:v>2019 г. прогноз</c:v>
                </c:pt>
                <c:pt idx="4">
                  <c:v>2020 г. прогноз</c:v>
                </c:pt>
              </c:strCache>
            </c:strRef>
          </c:cat>
          <c:val>
            <c:numRef>
              <c:f>Лист1!$B$3:$F$3</c:f>
              <c:numCache>
                <c:formatCode>#,##0.00</c:formatCode>
                <c:ptCount val="5"/>
                <c:pt idx="0">
                  <c:v>5156.6000000000004</c:v>
                </c:pt>
                <c:pt idx="1">
                  <c:v>4875.8</c:v>
                </c:pt>
                <c:pt idx="2">
                  <c:v>7517</c:v>
                </c:pt>
                <c:pt idx="3">
                  <c:v>4124.9000000000005</c:v>
                </c:pt>
                <c:pt idx="4">
                  <c:v>4288.9000000000005</c:v>
                </c:pt>
              </c:numCache>
            </c:numRef>
          </c:val>
        </c:ser>
        <c:dLbls>
          <c:showVal val="1"/>
        </c:dLbls>
        <c:shape val="box"/>
        <c:axId val="93869568"/>
        <c:axId val="93871104"/>
        <c:axId val="0"/>
      </c:bar3DChart>
      <c:catAx>
        <c:axId val="93869568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93871104"/>
        <c:crosses val="autoZero"/>
        <c:auto val="1"/>
        <c:lblAlgn val="ctr"/>
        <c:lblOffset val="100"/>
      </c:catAx>
      <c:valAx>
        <c:axId val="93871104"/>
        <c:scaling>
          <c:orientation val="minMax"/>
        </c:scaling>
        <c:delete val="1"/>
        <c:axPos val="l"/>
        <c:numFmt formatCode="#,##0.00" sourceLinked="1"/>
        <c:tickLblPos val="none"/>
        <c:crossAx val="93869568"/>
        <c:crosses val="autoZero"/>
        <c:crossBetween val="between"/>
      </c:valAx>
    </c:plotArea>
    <c:plotVisOnly val="1"/>
    <c:dispBlanksAs val="gap"/>
  </c:chart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560159263956587"/>
          <c:y val="0.12752951366382537"/>
          <c:w val="0.69170846388058072"/>
          <c:h val="0.557463142644270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cat>
            <c:strRef>
              <c:f>Лист1!$A$2:$A$3</c:f>
              <c:strCache>
                <c:ptCount val="1"/>
                <c:pt idx="0">
                  <c:v>73,1%;                                                  1 161,9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1161.9000000000001</c:v>
                </c:pt>
                <c:pt idx="1">
                  <c:v>427.19999999999976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5899246194596524E-3"/>
          <c:y val="0.72811295201755855"/>
          <c:w val="0.99441007538054038"/>
          <c:h val="0.26485477396399537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81787828749766"/>
          <c:y val="0.12436759369532009"/>
          <c:w val="0.62368426388117526"/>
          <c:h val="0.53717393050602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cat>
            <c:strRef>
              <c:f>Лист1!$A$2:$A$3</c:f>
              <c:strCache>
                <c:ptCount val="1"/>
                <c:pt idx="0">
                  <c:v>68,7%;                                                  1 168,0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1168</c:v>
                </c:pt>
                <c:pt idx="1">
                  <c:v>531.20000000000005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5899246194596524E-3"/>
          <c:y val="0.72811295201755855"/>
          <c:w val="0.99441007538054038"/>
          <c:h val="0.26485477396399537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81787828749766"/>
          <c:y val="0.1132528658190522"/>
          <c:w val="0.64451771653543322"/>
          <c:h val="0.5418875408676174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cat>
            <c:strRef>
              <c:f>Лист1!$A$2:$A$3</c:f>
              <c:strCache>
                <c:ptCount val="1"/>
                <c:pt idx="0">
                  <c:v>64,1%;                                                  988,8  млн. руб.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988.8</c:v>
                </c:pt>
                <c:pt idx="1">
                  <c:v>554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5899246194596524E-3"/>
          <c:y val="0.72811295201755855"/>
          <c:w val="0.99441007538054038"/>
          <c:h val="0.26485477396399554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0205923897066735"/>
          <c:y val="0.11143187830687831"/>
          <c:w val="0.60401809721156685"/>
          <c:h val="0.5595502438680941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spPr>
              <a:solidFill>
                <a:schemeClr val="accent4"/>
              </a:solidFill>
            </c:spPr>
          </c:dPt>
          <c:cat>
            <c:strRef>
              <c:f>Лист1!$A$2:$A$3</c:f>
              <c:strCache>
                <c:ptCount val="1"/>
                <c:pt idx="0">
                  <c:v>4,2%;                                                  71,4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71.400000000000006</c:v>
                </c:pt>
                <c:pt idx="1">
                  <c:v>1627.8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6422412626425162"/>
          <c:w val="1"/>
          <c:h val="0.22874388362420295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0205923897066741"/>
          <c:y val="0.11143187830687831"/>
          <c:w val="0.60401809721156685"/>
          <c:h val="0.5595502438680941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spPr>
              <a:solidFill>
                <a:schemeClr val="accent4"/>
              </a:solidFill>
            </c:spPr>
          </c:dPt>
          <c:cat>
            <c:strRef>
              <c:f>Лист1!$A$2:$A$3</c:f>
              <c:strCache>
                <c:ptCount val="1"/>
                <c:pt idx="0">
                  <c:v>4,6%;                                                  71,6 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71.599999999999994</c:v>
                </c:pt>
                <c:pt idx="1">
                  <c:v>1471.2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900" baseline="0">
                <a:latin typeface="Antique Olive Roman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6422412626425162"/>
          <c:w val="1"/>
          <c:h val="0.228743883624203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</c:title>
    <c:plotArea>
      <c:layout>
        <c:manualLayout>
          <c:layoutTarget val="inner"/>
          <c:xMode val="edge"/>
          <c:yMode val="edge"/>
          <c:x val="0.15182085796579858"/>
          <c:y val="8.4843703730790573E-2"/>
          <c:w val="0.62189957607582014"/>
          <c:h val="0.298594097187119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16"/>
          <c:dPt>
            <c:idx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solidFill>
                <a:srgbClr val="3333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C664FC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24700740195055954"/>
                  <c:y val="-4.2323486256216424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8.0651847118471343E-2"/>
                  <c:y val="-3.3042367622010682E-2"/>
                </c:manualLayout>
              </c:layout>
              <c:showPercent val="1"/>
            </c:dLbl>
            <c:dLbl>
              <c:idx val="2"/>
              <c:layout>
                <c:manualLayout>
                  <c:x val="5.1613396572760227E-2"/>
                  <c:y val="-2.7653842377710309E-2"/>
                </c:manualLayout>
              </c:layout>
              <c:showPercent val="1"/>
            </c:dLbl>
            <c:dLbl>
              <c:idx val="4"/>
              <c:layout>
                <c:manualLayout>
                  <c:x val="7.29943697023131E-2"/>
                  <c:y val="-2.1912411244349048E-2"/>
                </c:manualLayout>
              </c:layout>
              <c:showPercent val="1"/>
            </c:dLbl>
            <c:dLbl>
              <c:idx val="5"/>
              <c:layout>
                <c:manualLayout>
                  <c:x val="0.1080613612729555"/>
                  <c:y val="-6.795284860265290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0.10490418499993009"/>
                  <c:y val="4.2987324031197809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366 573,7  - Налог на доходы физических лиц</c:v>
                </c:pt>
                <c:pt idx="1">
                  <c:v>1 998,9 - Акцизы на нефтепродукты </c:v>
                </c:pt>
                <c:pt idx="2">
                  <c:v>40 079,5 - Единый налог на вмененный доход </c:v>
                </c:pt>
                <c:pt idx="3">
                  <c:v>815,0 - Единый сельскохозяйственный налог </c:v>
                </c:pt>
                <c:pt idx="4">
                  <c:v>22 900,0 - Налог, взимаемый в связи с применением упрощенной системы налогообложения </c:v>
                </c:pt>
                <c:pt idx="5">
                  <c:v>44,0 - Налог, взимаемый в связи с применением патентной системы налогообложения</c:v>
                </c:pt>
                <c:pt idx="6">
                  <c:v>8 120,0 Госпошлина 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366573.7</c:v>
                </c:pt>
                <c:pt idx="1">
                  <c:v>1998.9</c:v>
                </c:pt>
                <c:pt idx="2">
                  <c:v>40079.5</c:v>
                </c:pt>
                <c:pt idx="3">
                  <c:v>815</c:v>
                </c:pt>
                <c:pt idx="4">
                  <c:v>22900</c:v>
                </c:pt>
                <c:pt idx="5">
                  <c:v>44</c:v>
                </c:pt>
                <c:pt idx="6">
                  <c:v>8120</c:v>
                </c:pt>
              </c:numCache>
            </c:numRef>
          </c:val>
        </c:ser>
        <c:firstSliceAng val="126"/>
      </c:pieChart>
    </c:plotArea>
    <c:legend>
      <c:legendPos val="b"/>
      <c:layout>
        <c:manualLayout>
          <c:xMode val="edge"/>
          <c:yMode val="edge"/>
          <c:x val="2.4997153305245944E-2"/>
          <c:y val="0.46587783156315782"/>
          <c:w val="0.88756730144948259"/>
          <c:h val="0.53412216843684157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</c:title>
    <c:plotArea>
      <c:layout>
        <c:manualLayout>
          <c:layoutTarget val="inner"/>
          <c:xMode val="edge"/>
          <c:yMode val="edge"/>
          <c:x val="0.14903840511871436"/>
          <c:y val="8.7120196070837028E-2"/>
          <c:w val="0.62746493509050061"/>
          <c:h val="0.298594051040748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16"/>
          <c:dPt>
            <c:idx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solidFill>
                <a:srgbClr val="3333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C664FC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24700740195055954"/>
                  <c:y val="-4.2323486256216458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8.0651847118471412E-2"/>
                  <c:y val="-3.3042367622010696E-2"/>
                </c:manualLayout>
              </c:layout>
              <c:showPercent val="1"/>
            </c:dLbl>
            <c:dLbl>
              <c:idx val="2"/>
              <c:layout>
                <c:manualLayout>
                  <c:x val="5.1613396572760227E-2"/>
                  <c:y val="-2.765384237771034E-2"/>
                </c:manualLayout>
              </c:layout>
              <c:showPercent val="1"/>
            </c:dLbl>
            <c:dLbl>
              <c:idx val="4"/>
              <c:layout>
                <c:manualLayout>
                  <c:x val="7.29943697023131E-2"/>
                  <c:y val="-2.1912411244349048E-2"/>
                </c:manualLayout>
              </c:layout>
              <c:showPercent val="1"/>
            </c:dLbl>
            <c:dLbl>
              <c:idx val="5"/>
              <c:layout>
                <c:manualLayout>
                  <c:x val="0.10806136127295553"/>
                  <c:y val="-6.795284860265289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0.10490418499993009"/>
                  <c:y val="4.2987324031197829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385 193,0  - Налог на доходы физических лиц</c:v>
                </c:pt>
                <c:pt idx="1">
                  <c:v>2 254,8 - Акцизы на нефтепродукты </c:v>
                </c:pt>
                <c:pt idx="2">
                  <c:v>40 079,5 - Единый налог на вмененный доход </c:v>
                </c:pt>
                <c:pt idx="3">
                  <c:v>815,0 - Единый сельскохозяйственный налог </c:v>
                </c:pt>
                <c:pt idx="4">
                  <c:v>23 255,0 - Налог, взимаемый в связи с применением упрощенной системы налогообложения </c:v>
                </c:pt>
                <c:pt idx="5">
                  <c:v>44,0 - Налог, взимаемый в связи с применением патентной системы налогообложения</c:v>
                </c:pt>
                <c:pt idx="6">
                  <c:v>8 120,0 Госпошлина 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385193</c:v>
                </c:pt>
                <c:pt idx="1">
                  <c:v>2254.8000000000002</c:v>
                </c:pt>
                <c:pt idx="2">
                  <c:v>40079.5</c:v>
                </c:pt>
                <c:pt idx="3">
                  <c:v>815</c:v>
                </c:pt>
                <c:pt idx="4">
                  <c:v>23255</c:v>
                </c:pt>
                <c:pt idx="5">
                  <c:v>44</c:v>
                </c:pt>
                <c:pt idx="6">
                  <c:v>8120</c:v>
                </c:pt>
              </c:numCache>
            </c:numRef>
          </c:val>
        </c:ser>
        <c:firstSliceAng val="126"/>
      </c:pieChart>
    </c:plotArea>
    <c:legend>
      <c:legendPos val="b"/>
      <c:layout>
        <c:manualLayout>
          <c:xMode val="edge"/>
          <c:yMode val="edge"/>
          <c:x val="2.4332275692014689E-2"/>
          <c:y val="0.46662696255327846"/>
          <c:w val="0.88756730144948259"/>
          <c:h val="0.52599457378799208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</c:title>
    <c:plotArea>
      <c:layout>
        <c:manualLayout>
          <c:layoutTarget val="inner"/>
          <c:xMode val="edge"/>
          <c:yMode val="edge"/>
          <c:x val="0.14903840511871441"/>
          <c:y val="8.7120196070837028E-2"/>
          <c:w val="0.62746493509050061"/>
          <c:h val="0.298594051040748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16"/>
          <c:dPt>
            <c:idx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solidFill>
                <a:srgbClr val="3333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C664FC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24700740195055954"/>
                  <c:y val="-4.232348625621650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6.5441341673477385E-2"/>
                  <c:y val="-4.8925219519062625E-2"/>
                </c:manualLayout>
              </c:layout>
              <c:showPercent val="1"/>
            </c:dLbl>
            <c:dLbl>
              <c:idx val="2"/>
              <c:layout>
                <c:manualLayout>
                  <c:x val="4.8388357228215412E-2"/>
                  <c:y val="-4.1267689981269312E-2"/>
                </c:manualLayout>
              </c:layout>
              <c:showPercent val="1"/>
            </c:dLbl>
            <c:dLbl>
              <c:idx val="4"/>
              <c:layout>
                <c:manualLayout>
                  <c:x val="7.29943697023131E-2"/>
                  <c:y val="-2.1912411244349048E-2"/>
                </c:manualLayout>
              </c:layout>
              <c:showPercent val="1"/>
            </c:dLbl>
            <c:dLbl>
              <c:idx val="5"/>
              <c:layout>
                <c:manualLayout>
                  <c:x val="9.159085210788398E-2"/>
                  <c:y val="1.1612874640268958E-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,01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0.10490418499993009"/>
                  <c:y val="4.2987324031197843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407 787,7  - Налог на доходы физических лиц</c:v>
                </c:pt>
                <c:pt idx="1">
                  <c:v>2 281,2 - Акцизы на нефтепродукты </c:v>
                </c:pt>
                <c:pt idx="2">
                  <c:v>40 079,5 - Единый налог на вмененный доход </c:v>
                </c:pt>
                <c:pt idx="3">
                  <c:v>815,0 - Единый сельскохозяйственный налог </c:v>
                </c:pt>
                <c:pt idx="4">
                  <c:v>23 255,0 - Налог, взимаемый в связи с применением упрощенной системы налогообложения </c:v>
                </c:pt>
                <c:pt idx="5">
                  <c:v>44,0 - Налог, взимаемый в связи с применением патентной системы налогообложения</c:v>
                </c:pt>
                <c:pt idx="6">
                  <c:v>8 120,0 Госпошлина 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407787.7</c:v>
                </c:pt>
                <c:pt idx="1">
                  <c:v>2281.1999999999998</c:v>
                </c:pt>
                <c:pt idx="2">
                  <c:v>40079.5</c:v>
                </c:pt>
                <c:pt idx="3">
                  <c:v>815</c:v>
                </c:pt>
                <c:pt idx="4">
                  <c:v>23255</c:v>
                </c:pt>
                <c:pt idx="5">
                  <c:v>44</c:v>
                </c:pt>
                <c:pt idx="6">
                  <c:v>8120</c:v>
                </c:pt>
              </c:numCache>
            </c:numRef>
          </c:val>
        </c:ser>
        <c:firstSliceAng val="126"/>
      </c:pieChart>
    </c:plotArea>
    <c:legend>
      <c:legendPos val="b"/>
      <c:layout>
        <c:manualLayout>
          <c:xMode val="edge"/>
          <c:yMode val="edge"/>
          <c:x val="3.4479847637853153E-2"/>
          <c:y val="0.46829453955292305"/>
          <c:w val="0.88756730144948259"/>
          <c:h val="0.53170546044707823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Налог на доходы физических лиц</a:t>
            </a:r>
          </a:p>
        </c:rich>
      </c:tx>
    </c:title>
    <c:plotArea>
      <c:layout>
        <c:manualLayout>
          <c:layoutTarget val="inner"/>
          <c:xMode val="edge"/>
          <c:yMode val="edge"/>
          <c:x val="2.5485593092609171E-2"/>
          <c:y val="0.23377525607569841"/>
          <c:w val="0.93742934239487941"/>
          <c:h val="0.6202076875490039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44298907909588126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0.3871373745861387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2.8526972701933342E-3"/>
                  <c:y val="0.27341627642672028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6.1014028307292594E-3"/>
                  <c:y val="0.16871057062799191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 (Оценка)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308323.5</c:v>
                </c:pt>
                <c:pt idx="1">
                  <c:v>344667.5</c:v>
                </c:pt>
                <c:pt idx="2">
                  <c:v>366573.5</c:v>
                </c:pt>
                <c:pt idx="3">
                  <c:v>385193</c:v>
                </c:pt>
                <c:pt idx="4">
                  <c:v>407787.7</c:v>
                </c:pt>
              </c:numCache>
            </c:numRef>
          </c:val>
        </c:ser>
        <c:gapWidth val="185"/>
        <c:axId val="138572160"/>
        <c:axId val="138573696"/>
      </c:barChart>
      <c:catAx>
        <c:axId val="1385721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573696"/>
        <c:crosses val="autoZero"/>
        <c:auto val="1"/>
        <c:lblAlgn val="ctr"/>
        <c:lblOffset val="100"/>
      </c:catAx>
      <c:valAx>
        <c:axId val="138573696"/>
        <c:scaling>
          <c:orientation val="minMax"/>
          <c:max val="400000"/>
        </c:scaling>
        <c:delete val="1"/>
        <c:axPos val="l"/>
        <c:majorGridlines>
          <c:spPr>
            <a:ln w="0"/>
          </c:spPr>
        </c:majorGridlines>
        <c:numFmt formatCode="#,##0.0" sourceLinked="1"/>
        <c:tickLblPos val="none"/>
        <c:crossAx val="138572160"/>
        <c:crosses val="autoZero"/>
        <c:crossBetween val="between"/>
        <c:majorUnit val="100000"/>
      </c:valAx>
      <c:spPr>
        <a:noFill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1200" b="1" i="1" u="sng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0087428192851962"/>
          <c:y val="0.27043319038395042"/>
          <c:w val="0.80596173434473972"/>
          <c:h val="0.5278873290983505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налог на вмененный доход</c:v>
                </c:pt>
              </c:strCache>
            </c:strRef>
          </c:tx>
          <c:spPr>
            <a:ln>
              <a:solidFill>
                <a:srgbClr val="3333FF"/>
              </a:solidFill>
            </a:ln>
          </c:spPr>
          <c:dLbls>
            <c:dLbl>
              <c:idx val="1"/>
              <c:layout>
                <c:manualLayout>
                  <c:x val="-7.3717948717948734E-2"/>
                  <c:y val="9.0476190476190502E-2"/>
                </c:manualLayout>
              </c:layout>
              <c:showVal val="1"/>
            </c:dLbl>
            <c:dLbl>
              <c:idx val="2"/>
              <c:layout>
                <c:manualLayout>
                  <c:x val="-7.0512820512820512E-2"/>
                  <c:y val="9.0476190476190502E-2"/>
                </c:manualLayout>
              </c:layout>
              <c:showVal val="1"/>
            </c:dLbl>
            <c:dLbl>
              <c:idx val="3"/>
              <c:layout>
                <c:manualLayout>
                  <c:x val="-4.8076923076923114E-2"/>
                  <c:y val="9.0476190476190502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9.04761904761905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 (Оценка)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40076.300000000003</c:v>
                </c:pt>
                <c:pt idx="1">
                  <c:v>38575</c:v>
                </c:pt>
                <c:pt idx="2">
                  <c:v>40079.5</c:v>
                </c:pt>
                <c:pt idx="3">
                  <c:v>40079.5</c:v>
                </c:pt>
                <c:pt idx="4">
                  <c:v>40079.5</c:v>
                </c:pt>
              </c:numCache>
            </c:numRef>
          </c:val>
        </c:ser>
        <c:marker val="1"/>
        <c:axId val="138355840"/>
        <c:axId val="138623232"/>
      </c:lineChart>
      <c:catAx>
        <c:axId val="138355840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623232"/>
        <c:crosses val="autoZero"/>
        <c:auto val="1"/>
        <c:lblAlgn val="ctr"/>
        <c:lblOffset val="100"/>
      </c:catAx>
      <c:valAx>
        <c:axId val="138623232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38355840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</c:chart>
  <c:spPr>
    <a:noFill/>
    <a:ln>
      <a:solidFill>
        <a:schemeClr val="accent6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6666666666666701E-2"/>
          <c:y val="0"/>
          <c:w val="0.98333333333333328"/>
          <c:h val="0.85657407407408392"/>
        </c:manualLayout>
      </c:layout>
      <c:bar3DChart>
        <c:barDir val="col"/>
        <c:grouping val="stack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1.3495771361913173E-2"/>
                  <c:y val="-0.29044681914760873"/>
                </c:manualLayout>
              </c:layout>
              <c:showVal val="1"/>
            </c:dLbl>
            <c:dLbl>
              <c:idx val="1"/>
              <c:layout>
                <c:manualLayout>
                  <c:x val="6.8883056284631677E-3"/>
                  <c:y val="-0.28565491813523308"/>
                </c:manualLayout>
              </c:layout>
              <c:showVal val="1"/>
            </c:dLbl>
            <c:dLbl>
              <c:idx val="2"/>
              <c:layout>
                <c:manualLayout>
                  <c:x val="1.2674832312627587E-2"/>
                  <c:y val="-0.33106861642294894"/>
                </c:manualLayout>
              </c:layout>
              <c:showVal val="1"/>
            </c:dLbl>
            <c:dLbl>
              <c:idx val="3"/>
              <c:layout>
                <c:manualLayout>
                  <c:x val="1.7357830271216103E-2"/>
                  <c:y val="-0.37167454068241873"/>
                </c:manualLayout>
              </c:layout>
              <c:showVal val="1"/>
            </c:dLbl>
            <c:dLbl>
              <c:idx val="4"/>
              <c:layout>
                <c:manualLayout>
                  <c:x val="1.5650729771382463E-2"/>
                  <c:y val="-0.36760986539473656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Batang" pitchFamily="18" charset="-127"/>
                    <a:ea typeface="Batang" pitchFamily="18" charset="-127"/>
                  </a:defRPr>
                </a:pPr>
                <a:endParaRPr lang="ru-RU"/>
              </a:p>
            </c:txPr>
            <c:showVal val="1"/>
          </c:dLbls>
          <c:cat>
            <c:strRef>
              <c:f>Лист1!$B$13:$F$13</c:f>
              <c:strCache>
                <c:ptCount val="5"/>
                <c:pt idx="0">
                  <c:v>2016 г.  отчет</c:v>
                </c:pt>
                <c:pt idx="1">
                  <c:v>2017 г.  оценка </c:v>
                </c:pt>
                <c:pt idx="2">
                  <c:v>2018 г. прогноз</c:v>
                </c:pt>
                <c:pt idx="3">
                  <c:v>2019 г. прогноз</c:v>
                </c:pt>
                <c:pt idx="4">
                  <c:v>2020 г. прогноз</c:v>
                </c:pt>
              </c:strCache>
            </c:strRef>
          </c:cat>
          <c:val>
            <c:numRef>
              <c:f>Лист1!$B$14:$F$14</c:f>
              <c:numCache>
                <c:formatCode>#,##0.0</c:formatCode>
                <c:ptCount val="5"/>
                <c:pt idx="0">
                  <c:v>6193.4</c:v>
                </c:pt>
                <c:pt idx="1">
                  <c:v>6311.1</c:v>
                </c:pt>
                <c:pt idx="2">
                  <c:v>6475.2</c:v>
                </c:pt>
                <c:pt idx="3">
                  <c:v>6637</c:v>
                </c:pt>
                <c:pt idx="4">
                  <c:v>6796.3</c:v>
                </c:pt>
              </c:numCache>
            </c:numRef>
          </c:val>
        </c:ser>
        <c:shape val="box"/>
        <c:axId val="93952640"/>
        <c:axId val="95031680"/>
        <c:axId val="0"/>
      </c:bar3DChart>
      <c:catAx>
        <c:axId val="93952640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95031680"/>
        <c:crosses val="autoZero"/>
        <c:auto val="1"/>
        <c:lblAlgn val="ctr"/>
        <c:lblOffset val="100"/>
      </c:catAx>
      <c:valAx>
        <c:axId val="95031680"/>
        <c:scaling>
          <c:orientation val="minMax"/>
        </c:scaling>
        <c:delete val="1"/>
        <c:axPos val="l"/>
        <c:numFmt formatCode="#,##0.0" sourceLinked="1"/>
        <c:tickLblPos val="none"/>
        <c:crossAx val="93952640"/>
        <c:crosses val="autoZero"/>
        <c:crossBetween val="between"/>
      </c:valAx>
    </c:plotArea>
    <c:plotVisOnly val="1"/>
    <c:dispBlanksAs val="gap"/>
  </c:chart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/>
              <a:t>Единый </a:t>
            </a:r>
            <a:r>
              <a:rPr lang="ru-RU" b="1" i="1" u="sng" dirty="0" smtClean="0"/>
              <a:t>сельскохозяйственный налог </a:t>
            </a:r>
            <a:endParaRPr lang="ru-RU" b="1" i="1" u="sng" dirty="0"/>
          </a:p>
        </c:rich>
      </c:tx>
    </c:title>
    <c:plotArea>
      <c:layout>
        <c:manualLayout>
          <c:layoutTarget val="inner"/>
          <c:xMode val="edge"/>
          <c:yMode val="edge"/>
          <c:x val="0.15527029073289059"/>
          <c:y val="0.22685826771653542"/>
          <c:w val="0.75156571774682013"/>
          <c:h val="0.5714623172103485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ln>
              <a:solidFill>
                <a:srgbClr val="3333FF"/>
              </a:solidFill>
            </a:ln>
          </c:spPr>
          <c:dLbls>
            <c:dLbl>
              <c:idx val="1"/>
              <c:layout>
                <c:manualLayout>
                  <c:x val="-7.3717948717948734E-2"/>
                  <c:y val="9.0476190476190502E-2"/>
                </c:manualLayout>
              </c:layout>
              <c:showVal val="1"/>
            </c:dLbl>
            <c:dLbl>
              <c:idx val="2"/>
              <c:layout>
                <c:manualLayout>
                  <c:x val="-7.0512820512820512E-2"/>
                  <c:y val="9.0476190476190502E-2"/>
                </c:manualLayout>
              </c:layout>
              <c:showVal val="1"/>
            </c:dLbl>
            <c:dLbl>
              <c:idx val="3"/>
              <c:layout>
                <c:manualLayout>
                  <c:x val="-4.8076923076923114E-2"/>
                  <c:y val="9.0476190476190502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9.04761904761905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 (Оценка)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2218.3000000000002</c:v>
                </c:pt>
                <c:pt idx="1">
                  <c:v>795.7</c:v>
                </c:pt>
                <c:pt idx="2">
                  <c:v>815</c:v>
                </c:pt>
                <c:pt idx="3">
                  <c:v>815</c:v>
                </c:pt>
                <c:pt idx="4">
                  <c:v>815</c:v>
                </c:pt>
              </c:numCache>
            </c:numRef>
          </c:val>
        </c:ser>
        <c:marker val="1"/>
        <c:axId val="138655616"/>
        <c:axId val="138657152"/>
      </c:lineChart>
      <c:catAx>
        <c:axId val="138655616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657152"/>
        <c:crosses val="autoZero"/>
        <c:auto val="1"/>
        <c:lblAlgn val="ctr"/>
        <c:lblOffset val="100"/>
      </c:catAx>
      <c:valAx>
        <c:axId val="138657152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38655616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</c:chart>
  <c:spPr>
    <a:noFill/>
    <a:ln>
      <a:solidFill>
        <a:schemeClr val="accent6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 smtClean="0"/>
              <a:t>Государственная пошлина</a:t>
            </a:r>
            <a:endParaRPr lang="ru-RU" b="1" i="1" u="sng" dirty="0"/>
          </a:p>
        </c:rich>
      </c:tx>
    </c:title>
    <c:plotArea>
      <c:layout>
        <c:manualLayout>
          <c:layoutTarget val="inner"/>
          <c:xMode val="edge"/>
          <c:yMode val="edge"/>
          <c:x val="0.16091996974954401"/>
          <c:y val="0.22685816375455387"/>
          <c:w val="0.75156571774682013"/>
          <c:h val="0.5714623172103485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ln>
              <a:solidFill>
                <a:srgbClr val="3333FF"/>
              </a:solidFill>
            </a:ln>
          </c:spPr>
          <c:dLbls>
            <c:dLbl>
              <c:idx val="1"/>
              <c:layout>
                <c:manualLayout>
                  <c:x val="-7.3717948717948734E-2"/>
                  <c:y val="9.0476190476190502E-2"/>
                </c:manualLayout>
              </c:layout>
              <c:showVal val="1"/>
            </c:dLbl>
            <c:dLbl>
              <c:idx val="2"/>
              <c:layout>
                <c:manualLayout>
                  <c:x val="-7.0512820512820512E-2"/>
                  <c:y val="9.0476190476190502E-2"/>
                </c:manualLayout>
              </c:layout>
              <c:showVal val="1"/>
            </c:dLbl>
            <c:dLbl>
              <c:idx val="3"/>
              <c:layout>
                <c:manualLayout>
                  <c:x val="-4.8076923076923114E-2"/>
                  <c:y val="9.0476190476190502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9.04761904761905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 (Оценка)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11895</c:v>
                </c:pt>
                <c:pt idx="1">
                  <c:v>8716</c:v>
                </c:pt>
                <c:pt idx="2">
                  <c:v>8120</c:v>
                </c:pt>
                <c:pt idx="3">
                  <c:v>8120</c:v>
                </c:pt>
                <c:pt idx="4">
                  <c:v>8120</c:v>
                </c:pt>
              </c:numCache>
            </c:numRef>
          </c:val>
        </c:ser>
        <c:marker val="1"/>
        <c:axId val="138779648"/>
        <c:axId val="138785536"/>
      </c:lineChart>
      <c:catAx>
        <c:axId val="138779648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785536"/>
        <c:crosses val="autoZero"/>
        <c:auto val="1"/>
        <c:lblAlgn val="ctr"/>
        <c:lblOffset val="100"/>
      </c:catAx>
      <c:valAx>
        <c:axId val="13878553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38779648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</c:chart>
  <c:spPr>
    <a:noFill/>
    <a:ln>
      <a:solidFill>
        <a:schemeClr val="accent6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 smtClean="0"/>
              <a:t>Налог, взимаемый в связи с применением упрощенной системы налогообложения</a:t>
            </a:r>
            <a:endParaRPr lang="ru-RU" b="1" i="1" u="sng" dirty="0"/>
          </a:p>
        </c:rich>
      </c:tx>
      <c:spPr>
        <a:noFill/>
      </c:spPr>
    </c:title>
    <c:plotArea>
      <c:layout>
        <c:manualLayout>
          <c:layoutTarget val="inner"/>
          <c:xMode val="edge"/>
          <c:yMode val="edge"/>
          <c:x val="0.17149788083345832"/>
          <c:y val="0.27564138513837927"/>
          <c:w val="0.73533801249394803"/>
          <c:h val="0.5226788560892715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Налог,  </c:v>
                </c:pt>
              </c:strCache>
            </c:strRef>
          </c:tx>
          <c:spPr>
            <a:ln>
              <a:solidFill>
                <a:srgbClr val="3333FF"/>
              </a:solidFill>
            </a:ln>
          </c:spPr>
          <c:dLbls>
            <c:dLbl>
              <c:idx val="1"/>
              <c:layout>
                <c:manualLayout>
                  <c:x val="-7.3717948717948734E-2"/>
                  <c:y val="9.0476190476190502E-2"/>
                </c:manualLayout>
              </c:layout>
              <c:showVal val="1"/>
            </c:dLbl>
            <c:dLbl>
              <c:idx val="2"/>
              <c:layout>
                <c:manualLayout>
                  <c:x val="-7.0512820512820512E-2"/>
                  <c:y val="9.0476190476190502E-2"/>
                </c:manualLayout>
              </c:layout>
              <c:showVal val="1"/>
            </c:dLbl>
            <c:dLbl>
              <c:idx val="3"/>
              <c:layout>
                <c:manualLayout>
                  <c:x val="-4.8076923076923114E-2"/>
                  <c:y val="9.0476190476190502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9.04761904761905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2017 год (Оценка)</c:v>
                </c:pt>
                <c:pt idx="1">
                  <c:v>2018 год (Прогноз)</c:v>
                </c:pt>
                <c:pt idx="2">
                  <c:v>2019 год (Прогноз)</c:v>
                </c:pt>
                <c:pt idx="3">
                  <c:v>2020 год (Прогноз)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20284.2</c:v>
                </c:pt>
                <c:pt idx="1">
                  <c:v>22900</c:v>
                </c:pt>
                <c:pt idx="2">
                  <c:v>23255</c:v>
                </c:pt>
                <c:pt idx="3">
                  <c:v>23255</c:v>
                </c:pt>
              </c:numCache>
            </c:numRef>
          </c:val>
        </c:ser>
        <c:marker val="1"/>
        <c:axId val="138817920"/>
        <c:axId val="138819456"/>
      </c:lineChart>
      <c:catAx>
        <c:axId val="138817920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819456"/>
        <c:crosses val="autoZero"/>
        <c:auto val="1"/>
        <c:lblAlgn val="ctr"/>
        <c:lblOffset val="100"/>
      </c:catAx>
      <c:valAx>
        <c:axId val="13881945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38817920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</c:chart>
  <c:spPr>
    <a:noFill/>
    <a:ln>
      <a:solidFill>
        <a:schemeClr val="accent6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 smtClean="0"/>
              <a:t>Акцизы на нефтепродукты</a:t>
            </a:r>
            <a:endParaRPr lang="ru-RU" b="1" i="1" u="sng" dirty="0"/>
          </a:p>
        </c:rich>
      </c:tx>
    </c:title>
    <c:plotArea>
      <c:layout>
        <c:manualLayout>
          <c:layoutTarget val="inner"/>
          <c:xMode val="edge"/>
          <c:yMode val="edge"/>
          <c:x val="0.10545772175769799"/>
          <c:y val="0.22685826771653542"/>
          <c:w val="0.75654681078553965"/>
          <c:h val="0.5714623172103485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ln>
              <a:solidFill>
                <a:srgbClr val="3333FF"/>
              </a:solidFill>
            </a:ln>
          </c:spPr>
          <c:dLbls>
            <c:dLbl>
              <c:idx val="0"/>
              <c:layout>
                <c:manualLayout>
                  <c:x val="-0.11646737850439035"/>
                  <c:y val="7.2575105710117785E-2"/>
                </c:manualLayout>
              </c:layout>
              <c:showVal val="1"/>
            </c:dLbl>
            <c:dLbl>
              <c:idx val="1"/>
              <c:layout>
                <c:manualLayout>
                  <c:x val="-0.1107757336006721"/>
                  <c:y val="0.10015288393659566"/>
                </c:manualLayout>
              </c:layout>
              <c:showVal val="1"/>
            </c:dLbl>
            <c:dLbl>
              <c:idx val="2"/>
              <c:layout>
                <c:manualLayout>
                  <c:x val="-8.6395117874240993E-2"/>
                  <c:y val="-6.4350689006338474E-2"/>
                </c:manualLayout>
              </c:layout>
              <c:showVal val="1"/>
            </c:dLbl>
            <c:dLbl>
              <c:idx val="3"/>
              <c:layout>
                <c:manualLayout>
                  <c:x val="-4.8076923076923114E-2"/>
                  <c:y val="9.0476190476190502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9.04761904761905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 (Прогноз)</c:v>
                </c:pt>
                <c:pt idx="1">
                  <c:v>2019 год (Прогноз)</c:v>
                </c:pt>
                <c:pt idx="2">
                  <c:v>2020 год (Прогноз)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1998.9</c:v>
                </c:pt>
                <c:pt idx="1">
                  <c:v>2254.8000000000002</c:v>
                </c:pt>
                <c:pt idx="2">
                  <c:v>2281.1999999999998</c:v>
                </c:pt>
              </c:numCache>
            </c:numRef>
          </c:val>
        </c:ser>
        <c:marker val="1"/>
        <c:axId val="138843648"/>
        <c:axId val="138845184"/>
      </c:lineChart>
      <c:catAx>
        <c:axId val="138843648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845184"/>
        <c:crosses val="autoZero"/>
        <c:auto val="1"/>
        <c:lblAlgn val="ctr"/>
        <c:lblOffset val="100"/>
      </c:catAx>
      <c:valAx>
        <c:axId val="13884518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38843648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</c:chart>
  <c:spPr>
    <a:noFill/>
    <a:ln>
      <a:solidFill>
        <a:schemeClr val="accent6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</c:title>
    <c:plotArea>
      <c:layout>
        <c:manualLayout>
          <c:layoutTarget val="inner"/>
          <c:xMode val="edge"/>
          <c:yMode val="edge"/>
          <c:x val="0.14903840511871433"/>
          <c:y val="8.7120196070837028E-2"/>
          <c:w val="0.62746493509050061"/>
          <c:h val="0.298594051040748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16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solidFill>
                <a:srgbClr val="3333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C664FC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24700740195055954"/>
                  <c:y val="-4.232348625621643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8.065184711847137E-2"/>
                  <c:y val="-3.3042367622010689E-2"/>
                </c:manualLayout>
              </c:layout>
              <c:showPercent val="1"/>
            </c:dLbl>
            <c:dLbl>
              <c:idx val="2"/>
              <c:layout>
                <c:manualLayout>
                  <c:x val="0.19103642071607341"/>
                  <c:y val="-2.7653842377710309E-2"/>
                </c:manualLayout>
              </c:layout>
              <c:showPercent val="1"/>
            </c:dLbl>
            <c:dLbl>
              <c:idx val="4"/>
              <c:layout>
                <c:manualLayout>
                  <c:x val="7.29943697023131E-2"/>
                  <c:y val="-2.1912411244349048E-2"/>
                </c:manualLayout>
              </c:layout>
              <c:showPercent val="1"/>
            </c:dLbl>
            <c:dLbl>
              <c:idx val="5"/>
              <c:layout>
                <c:manualLayout>
                  <c:x val="0.10806136127295551"/>
                  <c:y val="-6.79528486026529E-3"/>
                </c:manualLayout>
              </c:layout>
              <c:showPercent val="1"/>
            </c:dLbl>
            <c:dLbl>
              <c:idx val="6"/>
              <c:layout>
                <c:manualLayout>
                  <c:x val="0.10490418499993009"/>
                  <c:y val="4.2987324031197816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9 290,1  - Доходы от использования имущества</c:v>
                </c:pt>
                <c:pt idx="1">
                  <c:v>1 532,0 - Плата за негативное воздействие на окружающую среду</c:v>
                </c:pt>
                <c:pt idx="2">
                  <c:v>55 573,9 - Доходы от оказания платных услуг и компенсации затрат государства </c:v>
                </c:pt>
                <c:pt idx="3">
                  <c:v>763,5 - Доходы от продажи материальных и нематериальных активов</c:v>
                </c:pt>
                <c:pt idx="4">
                  <c:v>4 594,9 - Штрафы, санкции, возмещение ущерба </c:v>
                </c:pt>
                <c:pt idx="5">
                  <c:v>50,0 - 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9290.1</c:v>
                </c:pt>
                <c:pt idx="1">
                  <c:v>1532</c:v>
                </c:pt>
                <c:pt idx="2">
                  <c:v>55573.9</c:v>
                </c:pt>
                <c:pt idx="3">
                  <c:v>763.5</c:v>
                </c:pt>
                <c:pt idx="4">
                  <c:v>4594.9000000000005</c:v>
                </c:pt>
                <c:pt idx="5">
                  <c:v>50</c:v>
                </c:pt>
              </c:numCache>
            </c:numRef>
          </c:val>
        </c:ser>
        <c:firstSliceAng val="76"/>
      </c:pieChart>
    </c:plotArea>
    <c:legend>
      <c:legendPos val="b"/>
      <c:layout>
        <c:manualLayout>
          <c:xMode val="edge"/>
          <c:yMode val="edge"/>
          <c:x val="3.4479847637853112E-2"/>
          <c:y val="0.48979950658028071"/>
          <c:w val="0.88756730144948259"/>
          <c:h val="0.49575855400459912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</c:title>
    <c:plotArea>
      <c:layout>
        <c:manualLayout>
          <c:layoutTarget val="inner"/>
          <c:xMode val="edge"/>
          <c:yMode val="edge"/>
          <c:x val="0.14903840511871438"/>
          <c:y val="8.7120196070837028E-2"/>
          <c:w val="0.62746493509050061"/>
          <c:h val="0.298594051040748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16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solidFill>
                <a:srgbClr val="3333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C664FC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2.8276179271093452E-2"/>
                  <c:y val="-1.486924825447563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0.11032792267348052"/>
                  <c:y val="-2.8466665970102247E-2"/>
                </c:manualLayout>
              </c:layout>
              <c:showPercent val="1"/>
            </c:dLbl>
            <c:dLbl>
              <c:idx val="2"/>
              <c:layout>
                <c:manualLayout>
                  <c:x val="0.19103642071607341"/>
                  <c:y val="-2.765384237771034E-2"/>
                </c:manualLayout>
              </c:layout>
              <c:showPercent val="1"/>
            </c:dLbl>
            <c:dLbl>
              <c:idx val="4"/>
              <c:layout>
                <c:manualLayout>
                  <c:x val="7.29943697023131E-2"/>
                  <c:y val="-2.1912411244349048E-2"/>
                </c:manualLayout>
              </c:layout>
              <c:showPercent val="1"/>
            </c:dLbl>
            <c:dLbl>
              <c:idx val="5"/>
              <c:layout>
                <c:manualLayout>
                  <c:x val="0.10806136127295554"/>
                  <c:y val="-6.7952848602652882E-3"/>
                </c:manualLayout>
              </c:layout>
              <c:showPercent val="1"/>
            </c:dLbl>
            <c:dLbl>
              <c:idx val="6"/>
              <c:layout>
                <c:manualLayout>
                  <c:x val="0.10490418499993009"/>
                  <c:y val="4.2987324031197836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8 802,1  - Доходы от использования имущества</c:v>
                </c:pt>
                <c:pt idx="1">
                  <c:v>1 593,0 - Плата за негативное воздействие на окружающую среду</c:v>
                </c:pt>
                <c:pt idx="2">
                  <c:v>55 573,9 - Доходы от оказания платных услуг и компенсации затрат государства </c:v>
                </c:pt>
                <c:pt idx="3">
                  <c:v>723,5 - Доходы от продажи материальных и нематериальных активов</c:v>
                </c:pt>
                <c:pt idx="4">
                  <c:v>4 703,8 - Штрафы, санкции, возмещение ущерба</c:v>
                </c:pt>
                <c:pt idx="5">
                  <c:v>50,0 - 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8802.1</c:v>
                </c:pt>
                <c:pt idx="1">
                  <c:v>1593</c:v>
                </c:pt>
                <c:pt idx="2">
                  <c:v>55573.9</c:v>
                </c:pt>
                <c:pt idx="3">
                  <c:v>723.5</c:v>
                </c:pt>
                <c:pt idx="4">
                  <c:v>4703.8</c:v>
                </c:pt>
                <c:pt idx="5">
                  <c:v>50</c:v>
                </c:pt>
              </c:numCache>
            </c:numRef>
          </c:val>
        </c:ser>
        <c:firstSliceAng val="76"/>
      </c:pieChart>
    </c:plotArea>
    <c:legend>
      <c:legendPos val="b"/>
      <c:layout>
        <c:manualLayout>
          <c:xMode val="edge"/>
          <c:yMode val="edge"/>
          <c:x val="3.4479847637853139E-2"/>
          <c:y val="0.49666297607625598"/>
          <c:w val="0.88756730144948259"/>
          <c:h val="0.48889490176099987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</c:title>
    <c:plotArea>
      <c:layout>
        <c:manualLayout>
          <c:layoutTarget val="inner"/>
          <c:xMode val="edge"/>
          <c:yMode val="edge"/>
          <c:x val="0.14903840511871441"/>
          <c:y val="8.7120196070837028E-2"/>
          <c:w val="0.62746493509050061"/>
          <c:h val="0.298594051040748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16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solidFill>
                <a:srgbClr val="3333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C664FC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2.8276179271093452E-2"/>
                  <c:y val="-1.486924825447563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0.11032792267348052"/>
                  <c:y val="-2.8466665970102247E-2"/>
                </c:manualLayout>
              </c:layout>
              <c:showPercent val="1"/>
            </c:dLbl>
            <c:dLbl>
              <c:idx val="2"/>
              <c:layout>
                <c:manualLayout>
                  <c:x val="0.19103642071607341"/>
                  <c:y val="-2.7653842377710364E-2"/>
                </c:manualLayout>
              </c:layout>
              <c:showPercent val="1"/>
            </c:dLbl>
            <c:dLbl>
              <c:idx val="4"/>
              <c:layout>
                <c:manualLayout>
                  <c:x val="7.29943697023131E-2"/>
                  <c:y val="-2.1912411244349048E-2"/>
                </c:manualLayout>
              </c:layout>
              <c:showPercent val="1"/>
            </c:dLbl>
            <c:dLbl>
              <c:idx val="5"/>
              <c:layout>
                <c:manualLayout>
                  <c:x val="0.10806136127295557"/>
                  <c:y val="-6.7952848602652865E-3"/>
                </c:manualLayout>
              </c:layout>
              <c:showPercent val="1"/>
            </c:dLbl>
            <c:dLbl>
              <c:idx val="6"/>
              <c:layout>
                <c:manualLayout>
                  <c:x val="0.10490418499993009"/>
                  <c:y val="4.298732403119785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8 705,5  - Доходы от использования имущества</c:v>
                </c:pt>
                <c:pt idx="1">
                  <c:v>1 657,0 - Плата за негативное воздействие на окружающую среду</c:v>
                </c:pt>
                <c:pt idx="2">
                  <c:v>55 573,9 - Доходы от оказания платных услуг и компенсации затрат государства </c:v>
                </c:pt>
                <c:pt idx="3">
                  <c:v>723,5 - Доходы от продажи материальных и нематериальных активов</c:v>
                </c:pt>
                <c:pt idx="4">
                  <c:v>4 909,3 - Штрафы, санкции, возмещение ущерба </c:v>
                </c:pt>
                <c:pt idx="5">
                  <c:v>50,0 - 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8705.5</c:v>
                </c:pt>
                <c:pt idx="1">
                  <c:v>1657</c:v>
                </c:pt>
                <c:pt idx="2">
                  <c:v>55573.9</c:v>
                </c:pt>
                <c:pt idx="3">
                  <c:v>723.5</c:v>
                </c:pt>
                <c:pt idx="4">
                  <c:v>4909.3</c:v>
                </c:pt>
                <c:pt idx="5">
                  <c:v>50</c:v>
                </c:pt>
              </c:numCache>
            </c:numRef>
          </c:val>
        </c:ser>
        <c:firstSliceAng val="76"/>
      </c:pieChart>
    </c:plotArea>
    <c:legend>
      <c:legendPos val="b"/>
      <c:layout>
        <c:manualLayout>
          <c:xMode val="edge"/>
          <c:yMode val="edge"/>
          <c:x val="3.4479847637853167E-2"/>
          <c:y val="0.50558674013071303"/>
          <c:w val="0.88756730144948259"/>
          <c:h val="0.47997109987975761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 smtClean="0"/>
              <a:t>Плата за негативное воздействие на окружающую среду</a:t>
            </a:r>
            <a:endParaRPr lang="ru-RU" b="1" i="1" u="sng" dirty="0"/>
          </a:p>
        </c:rich>
      </c:tx>
    </c:title>
    <c:plotArea>
      <c:layout>
        <c:manualLayout>
          <c:layoutTarget val="inner"/>
          <c:xMode val="edge"/>
          <c:yMode val="edge"/>
          <c:x val="3.1974837753575854E-2"/>
          <c:y val="0.22685826771653542"/>
          <c:w val="0.87486113112876362"/>
          <c:h val="0.5714623172103485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tx>
          <c:spPr>
            <a:ln>
              <a:solidFill>
                <a:srgbClr val="996600"/>
              </a:solidFill>
            </a:ln>
          </c:spPr>
          <c:dLbls>
            <c:dLbl>
              <c:idx val="0"/>
              <c:layout>
                <c:manualLayout>
                  <c:x val="-0.10551655082480006"/>
                  <c:y val="-7.6556805399325079E-2"/>
                </c:manualLayout>
              </c:layout>
              <c:showVal val="1"/>
            </c:dLbl>
            <c:dLbl>
              <c:idx val="1"/>
              <c:layout>
                <c:manualLayout>
                  <c:x val="-9.5015043851225944E-2"/>
                  <c:y val="0.10952343457067955"/>
                </c:manualLayout>
              </c:layout>
              <c:showVal val="1"/>
            </c:dLbl>
            <c:dLbl>
              <c:idx val="2"/>
              <c:layout>
                <c:manualLayout>
                  <c:x val="-7.0512820512820512E-2"/>
                  <c:y val="9.0476190476190502E-2"/>
                </c:manualLayout>
              </c:layout>
              <c:showVal val="1"/>
            </c:dLbl>
            <c:dLbl>
              <c:idx val="3"/>
              <c:layout>
                <c:manualLayout>
                  <c:x val="-4.8076923076923114E-2"/>
                  <c:y val="9.0476190476190502E-2"/>
                </c:manualLayout>
              </c:layout>
              <c:showVal val="1"/>
            </c:dLbl>
            <c:dLbl>
              <c:idx val="4"/>
              <c:layout>
                <c:manualLayout>
                  <c:x val="-8.1077353495495968E-2"/>
                  <c:y val="8.0952380952381026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 (Оценка)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1410.3</c:v>
                </c:pt>
                <c:pt idx="1">
                  <c:v>1473</c:v>
                </c:pt>
                <c:pt idx="2">
                  <c:v>1532</c:v>
                </c:pt>
                <c:pt idx="3">
                  <c:v>1593</c:v>
                </c:pt>
                <c:pt idx="4">
                  <c:v>1657</c:v>
                </c:pt>
              </c:numCache>
            </c:numRef>
          </c:val>
        </c:ser>
        <c:marker val="1"/>
        <c:axId val="139116544"/>
        <c:axId val="139118080"/>
      </c:lineChart>
      <c:catAx>
        <c:axId val="139116544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118080"/>
        <c:crosses val="autoZero"/>
        <c:auto val="1"/>
        <c:lblAlgn val="ctr"/>
        <c:lblOffset val="100"/>
      </c:catAx>
      <c:valAx>
        <c:axId val="139118080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3911654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 smtClean="0"/>
              <a:t>Доходы от использования  имущества</a:t>
            </a:r>
            <a:endParaRPr lang="ru-RU" b="1" i="1" u="sng" dirty="0"/>
          </a:p>
        </c:rich>
      </c:tx>
    </c:title>
    <c:plotArea>
      <c:layout>
        <c:manualLayout>
          <c:layoutTarget val="inner"/>
          <c:xMode val="edge"/>
          <c:yMode val="edge"/>
          <c:x val="8.7088403722261995E-2"/>
          <c:y val="0.22685826771653542"/>
          <c:w val="0.78418724842529552"/>
          <c:h val="0.5714623172103485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муниципального имущества</c:v>
                </c:pt>
              </c:strCache>
            </c:strRef>
          </c:tx>
          <c:spPr>
            <a:ln>
              <a:solidFill>
                <a:srgbClr val="996600"/>
              </a:solidFill>
            </a:ln>
          </c:spPr>
          <c:dLbls>
            <c:dLbl>
              <c:idx val="0"/>
              <c:layout>
                <c:manualLayout>
                  <c:x val="-0.10460502921005857"/>
                  <c:y val="8.0585676790401226E-2"/>
                </c:manualLayout>
              </c:layout>
              <c:showVal val="1"/>
            </c:dLbl>
            <c:dLbl>
              <c:idx val="1"/>
              <c:layout>
                <c:manualLayout>
                  <c:x val="-9.9080223667693743E-2"/>
                  <c:y val="-7.6190692509590083E-2"/>
                </c:manualLayout>
              </c:layout>
              <c:showVal val="1"/>
            </c:dLbl>
            <c:dLbl>
              <c:idx val="2"/>
              <c:layout>
                <c:manualLayout>
                  <c:x val="-5.7903860807721787E-2"/>
                  <c:y val="-7.1428571428571425E-2"/>
                </c:manualLayout>
              </c:layout>
              <c:showVal val="1"/>
            </c:dLbl>
            <c:dLbl>
              <c:idx val="3"/>
              <c:layout>
                <c:manualLayout>
                  <c:x val="-4.8076923076923114E-2"/>
                  <c:y val="9.0476190476190502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9.04761904761905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 (Оценка)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8489.6</c:v>
                </c:pt>
                <c:pt idx="1">
                  <c:v>11721.7</c:v>
                </c:pt>
                <c:pt idx="2">
                  <c:v>9290.1</c:v>
                </c:pt>
                <c:pt idx="3">
                  <c:v>8802.1</c:v>
                </c:pt>
                <c:pt idx="4">
                  <c:v>8705.5</c:v>
                </c:pt>
              </c:numCache>
            </c:numRef>
          </c:val>
        </c:ser>
        <c:marker val="1"/>
        <c:axId val="139110272"/>
        <c:axId val="139111808"/>
      </c:lineChart>
      <c:catAx>
        <c:axId val="13911027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111808"/>
        <c:crosses val="autoZero"/>
        <c:auto val="1"/>
        <c:lblAlgn val="ctr"/>
        <c:lblOffset val="100"/>
      </c:catAx>
      <c:valAx>
        <c:axId val="139111808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3911027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 smtClean="0"/>
              <a:t>Доходы от продажи материальных и нематериальных активов</a:t>
            </a:r>
            <a:endParaRPr lang="ru-RU" b="1" i="1" u="sng" dirty="0"/>
          </a:p>
        </c:rich>
      </c:tx>
    </c:title>
    <c:plotArea>
      <c:layout>
        <c:manualLayout>
          <c:layoutTarget val="inner"/>
          <c:xMode val="edge"/>
          <c:yMode val="edge"/>
          <c:x val="0.15527029073289092"/>
          <c:y val="0.22685826771653542"/>
          <c:w val="0.80573228346456693"/>
          <c:h val="0.5714623172103485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продажи имущества</c:v>
                </c:pt>
              </c:strCache>
            </c:strRef>
          </c:tx>
          <c:spPr>
            <a:ln>
              <a:solidFill>
                <a:srgbClr val="996600"/>
              </a:solidFill>
            </a:ln>
          </c:spPr>
          <c:dLbls>
            <c:dLbl>
              <c:idx val="0"/>
              <c:layout>
                <c:manualLayout>
                  <c:x val="6.8531339329057383E-4"/>
                  <c:y val="-3.8461567304086987E-2"/>
                </c:manualLayout>
              </c:layout>
              <c:showVal val="1"/>
            </c:dLbl>
            <c:dLbl>
              <c:idx val="1"/>
              <c:layout>
                <c:manualLayout>
                  <c:x val="-0.19476855603943893"/>
                  <c:y val="9.5234345706787082E-3"/>
                </c:manualLayout>
              </c:layout>
              <c:showVal val="1"/>
            </c:dLbl>
            <c:dLbl>
              <c:idx val="2"/>
              <c:layout>
                <c:manualLayout>
                  <c:x val="-6.6352553775153006E-2"/>
                  <c:y val="-8.5714285714285715E-2"/>
                </c:manualLayout>
              </c:layout>
              <c:showVal val="1"/>
            </c:dLbl>
            <c:dLbl>
              <c:idx val="3"/>
              <c:layout>
                <c:manualLayout>
                  <c:x val="-6.4718218918973988E-2"/>
                  <c:y val="-6.6666666666666582E-2"/>
                </c:manualLayout>
              </c:layout>
              <c:showVal val="1"/>
            </c:dLbl>
            <c:dLbl>
              <c:idx val="4"/>
              <c:layout>
                <c:manualLayout>
                  <c:x val="-3.7506166837776626E-2"/>
                  <c:y val="-6.666666666666658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 (Оценка)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3409.4</c:v>
                </c:pt>
                <c:pt idx="1">
                  <c:v>1476.2</c:v>
                </c:pt>
                <c:pt idx="2">
                  <c:v>763.5</c:v>
                </c:pt>
                <c:pt idx="3">
                  <c:v>723.5</c:v>
                </c:pt>
                <c:pt idx="4">
                  <c:v>723.5</c:v>
                </c:pt>
              </c:numCache>
            </c:numRef>
          </c:val>
        </c:ser>
        <c:marker val="1"/>
        <c:axId val="139189248"/>
        <c:axId val="139191040"/>
      </c:lineChart>
      <c:catAx>
        <c:axId val="13918924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191040"/>
        <c:crosses val="autoZero"/>
        <c:auto val="1"/>
        <c:lblAlgn val="ctr"/>
        <c:lblOffset val="100"/>
      </c:catAx>
      <c:valAx>
        <c:axId val="139191040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39189248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6666666666666701E-2"/>
          <c:y val="0"/>
          <c:w val="0.98333333333333328"/>
          <c:h val="0.85657407407408448"/>
        </c:manualLayout>
      </c:layout>
      <c:bar3DChart>
        <c:barDir val="col"/>
        <c:grouping val="stack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1.3495771361913191E-2"/>
                  <c:y val="-0.29044681914760923"/>
                </c:manualLayout>
              </c:layout>
              <c:showVal val="1"/>
            </c:dLbl>
            <c:dLbl>
              <c:idx val="1"/>
              <c:layout>
                <c:manualLayout>
                  <c:x val="6.8883056284631729E-3"/>
                  <c:y val="-0.28565491813523308"/>
                </c:manualLayout>
              </c:layout>
              <c:showVal val="1"/>
            </c:dLbl>
            <c:dLbl>
              <c:idx val="2"/>
              <c:layout>
                <c:manualLayout>
                  <c:x val="1.2674832312627587E-2"/>
                  <c:y val="-0.33106861642294938"/>
                </c:manualLayout>
              </c:layout>
              <c:showVal val="1"/>
            </c:dLbl>
            <c:dLbl>
              <c:idx val="3"/>
              <c:layout>
                <c:manualLayout>
                  <c:x val="1.7357830271216103E-2"/>
                  <c:y val="-0.37167454068241901"/>
                </c:manualLayout>
              </c:layout>
              <c:showVal val="1"/>
            </c:dLbl>
            <c:dLbl>
              <c:idx val="4"/>
              <c:layout>
                <c:manualLayout>
                  <c:x val="1.5650834903295704E-2"/>
                  <c:y val="-0.35877814747089448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Batang" pitchFamily="18" charset="-127"/>
                    <a:ea typeface="Batang" pitchFamily="18" charset="-127"/>
                  </a:defRPr>
                </a:pPr>
                <a:endParaRPr lang="ru-RU"/>
              </a:p>
            </c:txPr>
            <c:showVal val="1"/>
          </c:dLbls>
          <c:cat>
            <c:strRef>
              <c:f>Лист1!$B$13:$F$13</c:f>
              <c:strCache>
                <c:ptCount val="5"/>
                <c:pt idx="0">
                  <c:v>2016 г.  отчет</c:v>
                </c:pt>
                <c:pt idx="1">
                  <c:v>2017 г.  оценка </c:v>
                </c:pt>
                <c:pt idx="2">
                  <c:v>2018 г. прогноз</c:v>
                </c:pt>
                <c:pt idx="3">
                  <c:v>2019 г. прогноз</c:v>
                </c:pt>
                <c:pt idx="4">
                  <c:v>2020 г. прогноз</c:v>
                </c:pt>
              </c:strCache>
            </c:strRef>
          </c:cat>
          <c:val>
            <c:numRef>
              <c:f>Лист1!$B$14:$F$14</c:f>
              <c:numCache>
                <c:formatCode>#,##0.0</c:formatCode>
                <c:ptCount val="5"/>
                <c:pt idx="0">
                  <c:v>9865.5</c:v>
                </c:pt>
                <c:pt idx="1">
                  <c:v>9760.6</c:v>
                </c:pt>
                <c:pt idx="2">
                  <c:v>10292.1</c:v>
                </c:pt>
                <c:pt idx="3">
                  <c:v>14810.3</c:v>
                </c:pt>
                <c:pt idx="4">
                  <c:v>21391.5</c:v>
                </c:pt>
              </c:numCache>
            </c:numRef>
          </c:val>
        </c:ser>
        <c:shape val="box"/>
        <c:axId val="95086080"/>
        <c:axId val="95088000"/>
        <c:axId val="0"/>
      </c:bar3DChart>
      <c:catAx>
        <c:axId val="95086080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95088000"/>
        <c:crosses val="autoZero"/>
        <c:auto val="1"/>
        <c:lblAlgn val="ctr"/>
        <c:lblOffset val="100"/>
      </c:catAx>
      <c:valAx>
        <c:axId val="95088000"/>
        <c:scaling>
          <c:orientation val="minMax"/>
        </c:scaling>
        <c:delete val="1"/>
        <c:axPos val="l"/>
        <c:numFmt formatCode="#,##0.0" sourceLinked="1"/>
        <c:tickLblPos val="none"/>
        <c:crossAx val="95086080"/>
        <c:crosses val="autoZero"/>
        <c:crossBetween val="between"/>
      </c:valAx>
    </c:plotArea>
    <c:plotVisOnly val="1"/>
    <c:dispBlanksAs val="gap"/>
  </c:chart>
  <c:externalData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 smtClean="0"/>
              <a:t>Штрафы,</a:t>
            </a:r>
            <a:r>
              <a:rPr lang="ru-RU" b="1" i="1" u="sng" baseline="0" dirty="0" smtClean="0"/>
              <a:t> санкции </a:t>
            </a:r>
            <a:endParaRPr lang="ru-RU" b="1" i="1" u="sng" dirty="0"/>
          </a:p>
        </c:rich>
      </c:tx>
    </c:title>
    <c:plotArea>
      <c:layout>
        <c:manualLayout>
          <c:layoutTarget val="inner"/>
          <c:xMode val="edge"/>
          <c:yMode val="edge"/>
          <c:x val="0.13044759032780587"/>
          <c:y val="0.20304874390701191"/>
          <c:w val="0.75156571774682013"/>
          <c:h val="0.5714623172103485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Штрафы санкции</c:v>
                </c:pt>
              </c:strCache>
            </c:strRef>
          </c:tx>
          <c:spPr>
            <a:ln>
              <a:solidFill>
                <a:srgbClr val="996600"/>
              </a:solidFill>
            </a:ln>
          </c:spPr>
          <c:dLbls>
            <c:dLbl>
              <c:idx val="0"/>
              <c:layout>
                <c:manualLayout>
                  <c:x val="-2.8985507246376812E-2"/>
                  <c:y val="-3.8461696194225722E-2"/>
                </c:manualLayout>
              </c:layout>
              <c:showVal val="1"/>
            </c:dLbl>
            <c:dLbl>
              <c:idx val="1"/>
              <c:layout>
                <c:manualLayout>
                  <c:x val="-9.9080223667693743E-2"/>
                  <c:y val="8.0059465223098286E-2"/>
                </c:manualLayout>
              </c:layout>
              <c:showVal val="1"/>
            </c:dLbl>
            <c:dLbl>
              <c:idx val="2"/>
              <c:layout>
                <c:manualLayout>
                  <c:x val="-7.0512820512820512E-2"/>
                  <c:y val="9.0476190476190502E-2"/>
                </c:manualLayout>
              </c:layout>
              <c:showVal val="1"/>
            </c:dLbl>
            <c:dLbl>
              <c:idx val="3"/>
              <c:layout>
                <c:manualLayout>
                  <c:x val="-4.8076923076923114E-2"/>
                  <c:y val="9.0476190476190502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9.04761904761905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 (Оценка)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6957.3</c:v>
                </c:pt>
                <c:pt idx="1">
                  <c:v>4625.4000000000005</c:v>
                </c:pt>
                <c:pt idx="2">
                  <c:v>4594.9000000000005</c:v>
                </c:pt>
                <c:pt idx="3">
                  <c:v>4703.8</c:v>
                </c:pt>
                <c:pt idx="4">
                  <c:v>4909.3</c:v>
                </c:pt>
              </c:numCache>
            </c:numRef>
          </c:val>
        </c:ser>
        <c:marker val="1"/>
        <c:axId val="139223424"/>
        <c:axId val="139224960"/>
      </c:lineChart>
      <c:catAx>
        <c:axId val="139223424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224960"/>
        <c:crosses val="autoZero"/>
        <c:auto val="1"/>
        <c:lblAlgn val="ctr"/>
        <c:lblOffset val="100"/>
      </c:catAx>
      <c:valAx>
        <c:axId val="139224960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39223424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 smtClean="0"/>
              <a:t>Доходы от оказания платных услуг и компенсации</a:t>
            </a:r>
            <a:r>
              <a:rPr lang="ru-RU" b="1" i="1" u="sng" baseline="0" dirty="0" smtClean="0"/>
              <a:t> затрат государства</a:t>
            </a:r>
            <a:endParaRPr lang="ru-RU" b="1" i="1" u="sng" dirty="0"/>
          </a:p>
        </c:rich>
      </c:tx>
    </c:title>
    <c:plotArea>
      <c:layout>
        <c:manualLayout>
          <c:layoutTarget val="inner"/>
          <c:xMode val="edge"/>
          <c:yMode val="edge"/>
          <c:x val="0.13044759032780595"/>
          <c:y val="0.26971522309711277"/>
          <c:w val="0.75156571774682013"/>
          <c:h val="0.5609256342957148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ln>
              <a:solidFill>
                <a:srgbClr val="996600"/>
              </a:solidFill>
            </a:ln>
          </c:spPr>
          <c:dLbls>
            <c:dLbl>
              <c:idx val="0"/>
              <c:layout>
                <c:manualLayout>
                  <c:x val="-0.14492753623188404"/>
                  <c:y val="-3.8461538461538464E-2"/>
                </c:manualLayout>
              </c:layout>
              <c:showVal val="1"/>
            </c:dLbl>
            <c:dLbl>
              <c:idx val="1"/>
              <c:layout>
                <c:manualLayout>
                  <c:x val="-9.9080223667693743E-2"/>
                  <c:y val="-7.6190692509590083E-2"/>
                </c:manualLayout>
              </c:layout>
              <c:showVal val="1"/>
            </c:dLbl>
            <c:dLbl>
              <c:idx val="2"/>
              <c:layout>
                <c:manualLayout>
                  <c:x val="-6.3710161229846421E-2"/>
                  <c:y val="-7.0634733158355334E-2"/>
                </c:manualLayout>
              </c:layout>
              <c:showVal val="1"/>
            </c:dLbl>
            <c:dLbl>
              <c:idx val="3"/>
              <c:layout>
                <c:manualLayout>
                  <c:x val="-7.868927098398415E-2"/>
                  <c:y val="6.8254155730533686E-2"/>
                </c:manualLayout>
              </c:layout>
              <c:showVal val="1"/>
            </c:dLbl>
            <c:dLbl>
              <c:idx val="4"/>
              <c:layout>
                <c:manualLayout>
                  <c:x val="-7.2278911564625861E-2"/>
                  <c:y val="-7.0634733158355334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 (Оценка)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44239.1</c:v>
                </c:pt>
                <c:pt idx="1">
                  <c:v>47188.9</c:v>
                </c:pt>
                <c:pt idx="2">
                  <c:v>55573.9</c:v>
                </c:pt>
                <c:pt idx="3">
                  <c:v>55573.9</c:v>
                </c:pt>
                <c:pt idx="4">
                  <c:v>55573.9</c:v>
                </c:pt>
              </c:numCache>
            </c:numRef>
          </c:val>
        </c:ser>
        <c:marker val="1"/>
        <c:axId val="141444608"/>
        <c:axId val="141446144"/>
      </c:lineChart>
      <c:catAx>
        <c:axId val="141444608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1446144"/>
        <c:crosses val="autoZero"/>
        <c:auto val="1"/>
        <c:lblAlgn val="ctr"/>
        <c:lblOffset val="100"/>
      </c:catAx>
      <c:valAx>
        <c:axId val="14144614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41444608"/>
        <c:crosses val="autoZero"/>
        <c:crossBetween val="between"/>
        <c:majorUnit val="40000"/>
        <c:minorUnit val="20000"/>
      </c:valAx>
      <c:spPr>
        <a:solidFill>
          <a:schemeClr val="accent2">
            <a:lumMod val="20000"/>
            <a:lumOff val="8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</c:title>
    <c:plotArea>
      <c:layout>
        <c:manualLayout>
          <c:layoutTarget val="inner"/>
          <c:xMode val="edge"/>
          <c:yMode val="edge"/>
          <c:x val="0.14903840511871436"/>
          <c:y val="8.7120196070837028E-2"/>
          <c:w val="0.62746493509050061"/>
          <c:h val="0.298594051040748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16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2"/>
            <c:spPr>
              <a:solidFill>
                <a:srgbClr val="C664FC"/>
              </a:solidFill>
            </c:spPr>
          </c:dPt>
          <c:dPt>
            <c:idx val="3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0.12907891842863467"/>
                  <c:y val="3.546352900484678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0.23930563321258586"/>
                  <c:y val="-1.0163833721697947E-2"/>
                </c:manualLayout>
              </c:layout>
              <c:showPercent val="1"/>
            </c:dLbl>
            <c:dLbl>
              <c:idx val="2"/>
              <c:layout>
                <c:manualLayout>
                  <c:x val="3.5226743175824096E-2"/>
                  <c:y val="-4.5956669497960304E-2"/>
                </c:manualLayout>
              </c:layout>
              <c:showPercent val="1"/>
            </c:dLbl>
            <c:dLbl>
              <c:idx val="3"/>
              <c:layout>
                <c:manualLayout>
                  <c:x val="0.11174984412861746"/>
                  <c:y val="-2.1442230350807192E-2"/>
                </c:manualLayout>
              </c:layout>
              <c:showPercent val="1"/>
            </c:dLbl>
            <c:dLbl>
              <c:idx val="4"/>
              <c:layout>
                <c:manualLayout>
                  <c:x val="7.29943697023131E-2"/>
                  <c:y val="-2.1912411244349048E-2"/>
                </c:manualLayout>
              </c:layout>
              <c:showPercent val="1"/>
            </c:dLbl>
            <c:dLbl>
              <c:idx val="5"/>
              <c:layout>
                <c:manualLayout>
                  <c:x val="0.10806136127295553"/>
                  <c:y val="-6.7952848602652891E-3"/>
                </c:manualLayout>
              </c:layout>
              <c:showPercent val="1"/>
            </c:dLbl>
            <c:dLbl>
              <c:idx val="6"/>
              <c:layout>
                <c:manualLayout>
                  <c:x val="0.10490418499993009"/>
                  <c:y val="4.2987324031197829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12 996,4  -Дотации</c:v>
                </c:pt>
                <c:pt idx="1">
                  <c:v>944 847,1- Субвенции</c:v>
                </c:pt>
                <c:pt idx="2">
                  <c:v>137 140,1 - Субсидии</c:v>
                </c:pt>
                <c:pt idx="3">
                  <c:v>10 884,9 - Межбюджетные трансферты из бюджетов поселений  (переданные полномочия)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12996.4</c:v>
                </c:pt>
                <c:pt idx="1">
                  <c:v>944847.1</c:v>
                </c:pt>
                <c:pt idx="2">
                  <c:v>137140.1</c:v>
                </c:pt>
                <c:pt idx="3">
                  <c:v>10885</c:v>
                </c:pt>
              </c:numCache>
            </c:numRef>
          </c:val>
        </c:ser>
        <c:firstSliceAng val="126"/>
      </c:pieChart>
    </c:plotArea>
    <c:legend>
      <c:legendPos val="b"/>
      <c:layout>
        <c:manualLayout>
          <c:xMode val="edge"/>
          <c:yMode val="edge"/>
          <c:x val="3.4479847637853125E-2"/>
          <c:y val="0.51725374726065443"/>
          <c:w val="0.88756730144948259"/>
          <c:h val="0.41027294501117595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5507402193119458"/>
          <c:y val="1.5935429424869061E-2"/>
        </c:manualLayout>
      </c:layout>
    </c:title>
    <c:plotArea>
      <c:layout>
        <c:manualLayout>
          <c:layoutTarget val="inner"/>
          <c:xMode val="edge"/>
          <c:yMode val="edge"/>
          <c:x val="0.14903840511871441"/>
          <c:y val="8.7120196070837028E-2"/>
          <c:w val="0.62746493509050061"/>
          <c:h val="0.298594051040748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explosion val="16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solidFill>
                <a:srgbClr val="C664FC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9157896729254967"/>
                  <c:y val="-1.461918804953930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2.5412628709872806E-2"/>
                  <c:y val="-4.2034758953775432E-2"/>
                </c:manualLayout>
              </c:layout>
              <c:showPercent val="1"/>
            </c:dLbl>
            <c:dLbl>
              <c:idx val="2"/>
              <c:layout>
                <c:manualLayout>
                  <c:x val="5.9265218049666904E-2"/>
                  <c:y val="6.4026727067142677E-3"/>
                </c:manualLayout>
              </c:layout>
              <c:showPercent val="1"/>
            </c:dLbl>
            <c:dLbl>
              <c:idx val="3"/>
              <c:layout>
                <c:manualLayout>
                  <c:x val="0.11174984412861746"/>
                  <c:y val="-2.1442230350807192E-2"/>
                </c:manualLayout>
              </c:layout>
              <c:showPercent val="1"/>
            </c:dLbl>
            <c:dLbl>
              <c:idx val="4"/>
              <c:layout>
                <c:manualLayout>
                  <c:x val="7.29943697023131E-2"/>
                  <c:y val="-2.1912411244349048E-2"/>
                </c:manualLayout>
              </c:layout>
              <c:showPercent val="1"/>
            </c:dLbl>
            <c:dLbl>
              <c:idx val="5"/>
              <c:layout>
                <c:manualLayout>
                  <c:x val="0.10806136127295556"/>
                  <c:y val="-6.7952848602652874E-3"/>
                </c:manualLayout>
              </c:layout>
              <c:showPercent val="1"/>
            </c:dLbl>
            <c:dLbl>
              <c:idx val="6"/>
              <c:layout>
                <c:manualLayout>
                  <c:x val="0.10490418499993009"/>
                  <c:y val="4.2987324031197843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944 568,5- Субвенции</c:v>
                </c:pt>
                <c:pt idx="1">
                  <c:v>222 501,9 - Субсидии</c:v>
                </c:pt>
                <c:pt idx="2">
                  <c:v>887,7 - Межбюджетные трансферты из бюджетов поселений  (переданные полномочия)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944568.5</c:v>
                </c:pt>
                <c:pt idx="1">
                  <c:v>222501.9</c:v>
                </c:pt>
                <c:pt idx="2">
                  <c:v>887.7</c:v>
                </c:pt>
              </c:numCache>
            </c:numRef>
          </c:val>
        </c:ser>
        <c:firstSliceAng val="126"/>
      </c:pieChart>
    </c:plotArea>
    <c:legend>
      <c:legendPos val="b"/>
      <c:layout>
        <c:manualLayout>
          <c:xMode val="edge"/>
          <c:yMode val="edge"/>
          <c:x val="3.4479688671800221E-2"/>
          <c:y val="0.50547361386859302"/>
          <c:w val="0.88756730144948259"/>
          <c:h val="0.46870202790438886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5507402193119458"/>
          <c:y val="1.5935429424869061E-2"/>
        </c:manualLayout>
      </c:layout>
    </c:title>
    <c:plotArea>
      <c:layout>
        <c:manualLayout>
          <c:layoutTarget val="inner"/>
          <c:xMode val="edge"/>
          <c:yMode val="edge"/>
          <c:x val="0.14903840511871441"/>
          <c:y val="8.7120196070837028E-2"/>
          <c:w val="0.62746493509050061"/>
          <c:h val="0.298594051040748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explosion val="15"/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1"/>
            <c:spPr>
              <a:solidFill>
                <a:srgbClr val="C664FC"/>
              </a:solidFill>
              <a:scene3d>
                <a:camera prst="orthographicFront"/>
                <a:lightRig rig="threePt" dir="t"/>
              </a:scene3d>
              <a:sp3d>
                <a:bevelT w="0" h="0"/>
              </a:sp3d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24907883822001506"/>
                  <c:y val="4.2259196157583612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aseline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9.1309484767513688E-2"/>
                  <c:y val="3.5140994193853102E-2"/>
                </c:manualLayout>
              </c:layout>
              <c:showPercent val="1"/>
            </c:dLbl>
            <c:dLbl>
              <c:idx val="2"/>
              <c:layout>
                <c:manualLayout>
                  <c:x val="3.5226743175824096E-2"/>
                  <c:y val="-4.5956669497960304E-2"/>
                </c:manualLayout>
              </c:layout>
              <c:showPercent val="1"/>
            </c:dLbl>
            <c:dLbl>
              <c:idx val="3"/>
              <c:layout>
                <c:manualLayout>
                  <c:x val="0.11174984412861746"/>
                  <c:y val="-2.1442230350807192E-2"/>
                </c:manualLayout>
              </c:layout>
              <c:showPercent val="1"/>
            </c:dLbl>
            <c:dLbl>
              <c:idx val="4"/>
              <c:layout>
                <c:manualLayout>
                  <c:x val="7.29943697023131E-2"/>
                  <c:y val="-2.1912411244349048E-2"/>
                </c:manualLayout>
              </c:layout>
              <c:showPercent val="1"/>
            </c:dLbl>
            <c:dLbl>
              <c:idx val="5"/>
              <c:layout>
                <c:manualLayout>
                  <c:x val="0.10806136127295558"/>
                  <c:y val="-6.7952848602652865E-3"/>
                </c:manualLayout>
              </c:layout>
              <c:showPercent val="1"/>
            </c:dLbl>
            <c:dLbl>
              <c:idx val="6"/>
              <c:layout>
                <c:manualLayout>
                  <c:x val="0.10490418499993009"/>
                  <c:y val="4.2987324031197864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944 578,0- Субвенции</c:v>
                </c:pt>
                <c:pt idx="1">
                  <c:v>44 250,6 - Субсидии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944578</c:v>
                </c:pt>
                <c:pt idx="1">
                  <c:v>44250.6</c:v>
                </c:pt>
              </c:numCache>
            </c:numRef>
          </c:val>
        </c:ser>
        <c:firstSliceAng val="126"/>
      </c:pieChart>
    </c:plotArea>
    <c:legend>
      <c:legendPos val="b"/>
      <c:layout>
        <c:manualLayout>
          <c:xMode val="edge"/>
          <c:yMode val="edge"/>
          <c:x val="4.4479545070686945E-2"/>
          <c:y val="0.53226271352108778"/>
          <c:w val="0.88756730144948259"/>
          <c:h val="0.44191284643890133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depthPercent val="100"/>
      <c:rAngAx val="1"/>
    </c:view3D>
    <c:plotArea>
      <c:layout>
        <c:manualLayout>
          <c:layoutTarget val="inner"/>
          <c:xMode val="edge"/>
          <c:yMode val="edge"/>
          <c:x val="1.6224188790560659E-2"/>
          <c:y val="2.4774774774774896E-2"/>
          <c:w val="0.70058997050147565"/>
          <c:h val="0.95045045045045062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Возврат остатков субсидий, субвенций и иных межбюджетных трансфертов, имеющих целевое назначение, прошлых лет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2016 год (Отчет)                                                                1 161 907,1 тыс. руб.</c:v>
                </c:pt>
                <c:pt idx="1">
                  <c:v>2017 год (Оценка)                                                                   1 396 795,1 тыс. руб.</c:v>
                </c:pt>
                <c:pt idx="2">
                  <c:v>2018 год (Прогноз)                                                                          1 105 868,6 тыс. руб.</c:v>
                </c:pt>
                <c:pt idx="3">
                  <c:v>2019 год (Прогноз)                                                                  1 167 958,1 тыс. руб.</c:v>
                </c:pt>
                <c:pt idx="4">
                  <c:v>2020 год (Прогноз)                                                             988 828,6 тыс. руб.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-1254.4000000000001</c:v>
                </c:pt>
                <c:pt idx="1">
                  <c:v>-3108.4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2016 год (Отчет)                                                                1 161 907,1 тыс. руб.</c:v>
                </c:pt>
                <c:pt idx="1">
                  <c:v>2017 год (Оценка)                                                                   1 396 795,1 тыс. руб.</c:v>
                </c:pt>
                <c:pt idx="2">
                  <c:v>2018 год (Прогноз)                                                                          1 105 868,6 тыс. руб.</c:v>
                </c:pt>
                <c:pt idx="3">
                  <c:v>2019 год (Прогноз)                                                                  1 167 958,1 тыс. руб.</c:v>
                </c:pt>
                <c:pt idx="4">
                  <c:v>2020 год (Прогноз)                                                             988 828,6 тыс. руб.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10823.6</c:v>
                </c:pt>
                <c:pt idx="1">
                  <c:v>56807.6</c:v>
                </c:pt>
                <c:pt idx="2">
                  <c:v>12996.4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Лист1!$A$2:$A$6</c:f>
              <c:strCache>
                <c:ptCount val="5"/>
                <c:pt idx="0">
                  <c:v>2016 год (Отчет)                                                                1 161 907,1 тыс. руб.</c:v>
                </c:pt>
                <c:pt idx="1">
                  <c:v>2017 год (Оценка)                                                                   1 396 795,1 тыс. руб.</c:v>
                </c:pt>
                <c:pt idx="2">
                  <c:v>2018 год (Прогноз)                                                                          1 105 868,6 тыс. руб.</c:v>
                </c:pt>
                <c:pt idx="3">
                  <c:v>2019 год (Прогноз)                                                                  1 167 958,1 тыс. руб.</c:v>
                </c:pt>
                <c:pt idx="4">
                  <c:v>2020 год (Прогноз)                                                             988 828,6 тыс. руб.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178331.3</c:v>
                </c:pt>
                <c:pt idx="1">
                  <c:v>330693</c:v>
                </c:pt>
                <c:pt idx="2">
                  <c:v>137140.1</c:v>
                </c:pt>
                <c:pt idx="3">
                  <c:v>222501.9</c:v>
                </c:pt>
                <c:pt idx="4">
                  <c:v>44250.6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99FF"/>
            </a:solidFill>
          </c:spPr>
          <c:cat>
            <c:strRef>
              <c:f>Лист1!$A$2:$A$6</c:f>
              <c:strCache>
                <c:ptCount val="5"/>
                <c:pt idx="0">
                  <c:v>2016 год (Отчет)                                                                1 161 907,1 тыс. руб.</c:v>
                </c:pt>
                <c:pt idx="1">
                  <c:v>2017 год (Оценка)                                                                   1 396 795,1 тыс. руб.</c:v>
                </c:pt>
                <c:pt idx="2">
                  <c:v>2018 год (Прогноз)                                                                          1 105 868,6 тыс. руб.</c:v>
                </c:pt>
                <c:pt idx="3">
                  <c:v>2019 год (Прогноз)                                                                  1 167 958,1 тыс. руб.</c:v>
                </c:pt>
                <c:pt idx="4">
                  <c:v>2020 год (Прогноз)                                                             988 828,6 тыс. руб.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961693.2</c:v>
                </c:pt>
                <c:pt idx="1">
                  <c:v>997161.7</c:v>
                </c:pt>
                <c:pt idx="2">
                  <c:v>944947.1</c:v>
                </c:pt>
                <c:pt idx="3">
                  <c:v>944568.5</c:v>
                </c:pt>
                <c:pt idx="4">
                  <c:v>944578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Межбюджетные трансферты из бюджетов поселений (переданные полномочия)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Лист1!$A$2:$A$6</c:f>
              <c:strCache>
                <c:ptCount val="5"/>
                <c:pt idx="0">
                  <c:v>2016 год (Отчет)                                                                1 161 907,1 тыс. руб.</c:v>
                </c:pt>
                <c:pt idx="1">
                  <c:v>2017 год (Оценка)                                                                   1 396 795,1 тыс. руб.</c:v>
                </c:pt>
                <c:pt idx="2">
                  <c:v>2018 год (Прогноз)                                                                          1 105 868,6 тыс. руб.</c:v>
                </c:pt>
                <c:pt idx="3">
                  <c:v>2019 год (Прогноз)                                                                  1 167 958,1 тыс. руб.</c:v>
                </c:pt>
                <c:pt idx="4">
                  <c:v>2020 год (Прогноз)                                                             988 828,6 тыс. руб.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10477.5</c:v>
                </c:pt>
                <c:pt idx="1">
                  <c:v>11060.3</c:v>
                </c:pt>
                <c:pt idx="2">
                  <c:v>10885</c:v>
                </c:pt>
                <c:pt idx="3">
                  <c:v>887.7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Лист1!$A$2:$A$6</c:f>
              <c:strCache>
                <c:ptCount val="5"/>
                <c:pt idx="0">
                  <c:v>2016 год (Отчет)                                                                1 161 907,1 тыс. руб.</c:v>
                </c:pt>
                <c:pt idx="1">
                  <c:v>2017 год (Оценка)                                                                   1 396 795,1 тыс. руб.</c:v>
                </c:pt>
                <c:pt idx="2">
                  <c:v>2018 год (Прогноз)                                                                          1 105 868,6 тыс. руб.</c:v>
                </c:pt>
                <c:pt idx="3">
                  <c:v>2019 год (Прогноз)                                                                  1 167 958,1 тыс. руб.</c:v>
                </c:pt>
                <c:pt idx="4">
                  <c:v>2020 год (Прогноз)                                                             988 828,6 тыс. руб.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1835.9</c:v>
                </c:pt>
                <c:pt idx="1">
                  <c:v>4180.9000000000005</c:v>
                </c:pt>
              </c:numCache>
            </c:numRef>
          </c:val>
        </c:ser>
        <c:shape val="cylinder"/>
        <c:axId val="141621888"/>
        <c:axId val="141676928"/>
        <c:axId val="0"/>
      </c:bar3DChart>
      <c:catAx>
        <c:axId val="141621888"/>
        <c:scaling>
          <c:orientation val="minMax"/>
        </c:scaling>
        <c:axPos val="l"/>
        <c:numFmt formatCode="#,##0.00" sourceLinked="0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1676928"/>
        <c:crosses val="autoZero"/>
        <c:auto val="1"/>
        <c:lblAlgn val="ctr"/>
        <c:lblOffset val="100"/>
      </c:catAx>
      <c:valAx>
        <c:axId val="141676928"/>
        <c:scaling>
          <c:orientation val="minMax"/>
          <c:min val="-10000"/>
        </c:scaling>
        <c:axPos val="b"/>
        <c:majorGridlines/>
        <c:numFmt formatCode="#,##0" sourceLinked="0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1621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346411046445285"/>
          <c:y val="4.1112116053060963E-2"/>
          <c:w val="0.22653585595033704"/>
          <c:h val="0.94278090978272588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rgbClr val="CC99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6.3386513760939553E-2"/>
                  <c:y val="-5.2884610617968786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0.15024277016742815"/>
                  <c:y val="-6.5784722222222314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799006849315069"/>
                  <c:y val="1.0566919191919193E-2"/>
                </c:manualLayout>
              </c:layout>
              <c:dLblPos val="bestFit"/>
              <c:showPercent val="1"/>
            </c:dLbl>
            <c:delete val="1"/>
            <c:numFmt formatCode="0.0%" sourceLinked="0"/>
            <c:txPr>
              <a:bodyPr rot="0"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</c:dLbls>
          <c:cat>
            <c:strRef>
              <c:f>Лист1!$A$2:$A$4</c:f>
              <c:strCache>
                <c:ptCount val="3"/>
                <c:pt idx="0">
                  <c:v>Расходы на социальную сферу (образование, культура, социальная политика, физическая культура и спорт)</c:v>
                </c:pt>
                <c:pt idx="1">
                  <c:v>Межбюджетные трансферты общего характера бюджетам бюджетной системы Российской Федерации (дотации бюджетам поселений)</c:v>
                </c:pt>
                <c:pt idx="2">
                  <c:v>Другие расходы (общегосударственные вопросы, национальная безопасность и правоохранительная деятельность, национальная экономика, жилищно-коммунальное хозяйство, обслуживание муниципального долга)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1429807.9</c:v>
                </c:pt>
                <c:pt idx="1">
                  <c:v>90152.2</c:v>
                </c:pt>
                <c:pt idx="2">
                  <c:v>134103.79999999999</c:v>
                </c:pt>
              </c:numCache>
            </c:numRef>
          </c:val>
        </c:ser>
        <c:firstSliceAng val="144"/>
      </c:pieChart>
    </c:plotArea>
    <c:legend>
      <c:legendPos val="b"/>
      <c:layout>
        <c:manualLayout>
          <c:xMode val="edge"/>
          <c:yMode val="edge"/>
          <c:x val="3.8066461777087578E-3"/>
          <c:y val="0.4656774678540555"/>
          <c:w val="0.9923867076445827"/>
          <c:h val="0.52424936979032999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2019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4954337899539"/>
          <c:y val="2.4329501915708776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rgbClr val="CC99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6.3386513760939553E-2"/>
                  <c:y val="-5.2884610617968807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4.8758856739184266E-2"/>
                  <c:y val="-6.0439554991964198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1224485286644192"/>
                  <c:y val="-8.1410256410256402E-3"/>
                </c:manualLayout>
              </c:layout>
              <c:dLblPos val="bestFit"/>
              <c:showPercent val="1"/>
            </c:dLbl>
            <c:numFmt formatCode="0.0%" sourceLinked="0"/>
            <c:txPr>
              <a:bodyPr rot="0"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Расходы на социальную сферу (образование, культура, социальная политика, физическая культура и спорт)</c:v>
                </c:pt>
                <c:pt idx="1">
                  <c:v>Межбюджетные трансферты общего характера бюджетам бюджетной системы Российской Федерации (дотации бюджетам поселений)</c:v>
                </c:pt>
                <c:pt idx="2">
                  <c:v>Другие расходы (общегосударственные вопросы, национальная безопасность и правоохранительная деятельность, национальная экономика, жилищно-коммунальное хозяйство)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1516635.1</c:v>
                </c:pt>
                <c:pt idx="1">
                  <c:v>79755.7</c:v>
                </c:pt>
                <c:pt idx="2">
                  <c:v>123159.7</c:v>
                </c:pt>
              </c:numCache>
            </c:numRef>
          </c:val>
        </c:ser>
        <c:firstSliceAng val="144"/>
      </c:pieChart>
    </c:plotArea>
    <c:legend>
      <c:legendPos val="b"/>
      <c:layout>
        <c:manualLayout>
          <c:xMode val="edge"/>
          <c:yMode val="edge"/>
          <c:x val="3.8066461777087578E-3"/>
          <c:y val="0.4628152356902358"/>
          <c:w val="0.9923867076445827"/>
          <c:h val="0.52711132154882168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rgbClr val="CC99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6.3386513760939553E-2"/>
                  <c:y val="-5.2884610617968827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0.14675270061728396"/>
                  <c:y val="-7.9006892230576553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18084066358024711"/>
                  <c:y val="1.3078738512949039E-2"/>
                </c:manualLayout>
              </c:layout>
              <c:dLblPos val="bestFit"/>
              <c:showPercent val="1"/>
            </c:dLbl>
            <c:numFmt formatCode="0.0%" sourceLinked="0"/>
            <c:txPr>
              <a:bodyPr rot="0"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Расходы на социальную сферу (образование, культура, социальная политика, физическая культура и спорт)</c:v>
                </c:pt>
                <c:pt idx="1">
                  <c:v>Межбюджетные трансферты общего характера бюджетам бюджетной системы Российской Федерации (дотации бюджетам поселений)</c:v>
                </c:pt>
                <c:pt idx="2">
                  <c:v>Другие расходы (общегосударственные вопросы, национальная безопасность и правоохранительная деятельность, национальная экономика, жилищно-коммунальное хозяйство)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1342088.5</c:v>
                </c:pt>
                <c:pt idx="1">
                  <c:v>80429.3</c:v>
                </c:pt>
                <c:pt idx="2">
                  <c:v>121558.8</c:v>
                </c:pt>
              </c:numCache>
            </c:numRef>
          </c:val>
        </c:ser>
        <c:firstSliceAng val="144"/>
      </c:pieChart>
    </c:plotArea>
    <c:legend>
      <c:legendPos val="b"/>
      <c:layout>
        <c:manualLayout>
          <c:xMode val="edge"/>
          <c:yMode val="edge"/>
          <c:x val="3.8066461777087578E-3"/>
          <c:y val="0.44884221347839209"/>
          <c:w val="0.9923867076445827"/>
          <c:h val="0.54108470283007393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accent2">
            <a:lumMod val="20000"/>
            <a:lumOff val="80000"/>
          </a:schemeClr>
        </a:solidFill>
      </c:spPr>
    </c:sideWall>
    <c:backWall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0856"/>
          <c:h val="0.4561748687664073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"Организация составления и исполнения бюджета муниципального образования "Тайшетский район", управление муниципальными финансами""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6.3062022138537146E-3"/>
                  <c:y val="-4.4246978084805232E-2"/>
                </c:manualLayout>
              </c:layout>
              <c:showVal val="1"/>
            </c:dLbl>
            <c:dLbl>
              <c:idx val="1"/>
              <c:layout>
                <c:manualLayout>
                  <c:x val="-8.9980600251055574E-4"/>
                  <c:y val="-6.6451024062006189E-2"/>
                </c:manualLayout>
              </c:layout>
              <c:showVal val="1"/>
            </c:dLbl>
            <c:dLbl>
              <c:idx val="2"/>
              <c:layout>
                <c:manualLayout>
                  <c:x val="-3.3923884514435697E-3"/>
                  <c:y val="-1.41201099862516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         2018 год                              114 643,6 тыс. руб.</c:v>
                </c:pt>
                <c:pt idx="1">
                  <c:v>         2019 год                         96 150,2 тыс. руб.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24491.4</c:v>
                </c:pt>
                <c:pt idx="1">
                  <c:v>16394.5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"Финансовая поддержка муниципальных образований Тайшетского района"</c:v>
                </c:pt>
              </c:strCache>
            </c:strRef>
          </c:tx>
          <c:spPr>
            <a:solidFill>
              <a:srgbClr val="BA1C98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2.9801691455234812E-3"/>
                  <c:y val="-1.3646731658542771E-2"/>
                </c:manualLayout>
              </c:layout>
              <c:showVal val="1"/>
            </c:dLbl>
            <c:dLbl>
              <c:idx val="1"/>
              <c:layout>
                <c:manualLayout>
                  <c:x val="-5.6211723534558182E-3"/>
                  <c:y val="-2.405793025871765E-2"/>
                </c:manualLayout>
              </c:layout>
              <c:showVal val="1"/>
            </c:dLbl>
            <c:dLbl>
              <c:idx val="2"/>
              <c:layout>
                <c:manualLayout>
                  <c:x val="-5.9981044036162183E-3"/>
                  <c:y val="-2.1621984751906031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         2018 год                              114 643,6 тыс. руб.</c:v>
                </c:pt>
                <c:pt idx="1">
                  <c:v>         2019 год                         96 150,2 тыс. руб.</c:v>
                </c:pt>
              </c:strCache>
            </c:strRef>
          </c:cat>
          <c:val>
            <c:numRef>
              <c:f>Лист1!$C$2:$C$3</c:f>
              <c:numCache>
                <c:formatCode>_-* #,##0.0_р_._-;\-* #,##0.0_р_._-;_-* "-"??_р_._-;_-@_-</c:formatCode>
                <c:ptCount val="2"/>
                <c:pt idx="0">
                  <c:v>90152.2</c:v>
                </c:pt>
                <c:pt idx="1">
                  <c:v>79755.7</c:v>
                </c:pt>
              </c:numCache>
            </c:numRef>
          </c:val>
        </c:ser>
        <c:dLbls>
          <c:showVal val="1"/>
        </c:dLbls>
        <c:shape val="cylinder"/>
        <c:axId val="142588160"/>
        <c:axId val="142635776"/>
        <c:axId val="0"/>
      </c:bar3DChart>
      <c:catAx>
        <c:axId val="142588160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635776"/>
        <c:crosses val="autoZero"/>
        <c:auto val="1"/>
        <c:lblAlgn val="ctr"/>
        <c:lblOffset val="100"/>
      </c:catAx>
      <c:valAx>
        <c:axId val="1426357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1.6745105137719969E-3"/>
              <c:y val="0.24036214223222246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2588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723162079987525E-2"/>
          <c:y val="0.7026901071551459"/>
          <c:w val="0.9302871099445903"/>
          <c:h val="0.24912489621341197"/>
        </c:manualLayout>
      </c:layout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gap"/>
  </c:chart>
  <c:spPr>
    <a:solidFill>
      <a:schemeClr val="accent2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1317650243167832E-2"/>
          <c:y val="0"/>
          <c:w val="0.91316880449857574"/>
          <c:h val="0.85657407407408448"/>
        </c:manualLayout>
      </c:layout>
      <c:lineChart>
        <c:grouping val="standard"/>
        <c:ser>
          <c:idx val="0"/>
          <c:order val="0"/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7030A0"/>
                </a:solidFill>
              </a:ln>
            </c:spPr>
          </c:marker>
          <c:dPt>
            <c:idx val="1"/>
            <c:marker>
              <c:spPr>
                <a:solidFill>
                  <a:srgbClr val="E5462B"/>
                </a:solidFill>
                <a:ln>
                  <a:solidFill>
                    <a:srgbClr val="7030A0"/>
                  </a:solidFill>
                </a:ln>
              </c:spPr>
            </c:marker>
          </c:dPt>
          <c:dLbls>
            <c:dLbl>
              <c:idx val="0"/>
              <c:layout>
                <c:manualLayout>
                  <c:x val="1.3495771361913191E-2"/>
                  <c:y val="-0.29044681914760923"/>
                </c:manualLayout>
              </c:layout>
              <c:showVal val="1"/>
            </c:dLbl>
            <c:dLbl>
              <c:idx val="1"/>
              <c:layout>
                <c:manualLayout>
                  <c:x val="-6.5264309229506184E-3"/>
                  <c:y val="-8.3615876337834724E-2"/>
                </c:manualLayout>
              </c:layout>
              <c:showVal val="1"/>
            </c:dLbl>
            <c:dLbl>
              <c:idx val="2"/>
              <c:layout>
                <c:manualLayout>
                  <c:x val="2.6134771128643536E-3"/>
                  <c:y val="-7.3742064410101824E-2"/>
                </c:manualLayout>
              </c:layout>
              <c:showVal val="1"/>
            </c:dLbl>
            <c:dLbl>
              <c:idx val="3"/>
              <c:layout>
                <c:manualLayout>
                  <c:x val="-6.1176542663158645E-3"/>
                  <c:y val="-7.5567294772660804E-2"/>
                </c:manualLayout>
              </c:layout>
              <c:showVal val="1"/>
            </c:dLbl>
            <c:dLbl>
              <c:idx val="4"/>
              <c:layout>
                <c:manualLayout>
                  <c:x val="-6.7073172341875703E-3"/>
                  <c:y val="-8.6372617663265427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Лист1!$B$13:$F$13</c:f>
              <c:strCache>
                <c:ptCount val="5"/>
                <c:pt idx="0">
                  <c:v>2016 г.  отчет</c:v>
                </c:pt>
                <c:pt idx="1">
                  <c:v>2017 г.  оценка </c:v>
                </c:pt>
                <c:pt idx="2">
                  <c:v>2018 г. прогноз</c:v>
                </c:pt>
                <c:pt idx="3">
                  <c:v>2019 г. прогноз</c:v>
                </c:pt>
                <c:pt idx="4">
                  <c:v>2020 г. прогноз</c:v>
                </c:pt>
              </c:strCache>
            </c:strRef>
          </c:cat>
          <c:val>
            <c:numRef>
              <c:f>Лист1!$B$14:$F$14</c:f>
              <c:numCache>
                <c:formatCode>#,##0.0</c:formatCode>
                <c:ptCount val="5"/>
                <c:pt idx="0">
                  <c:v>74.2</c:v>
                </c:pt>
                <c:pt idx="1">
                  <c:v>73.75</c:v>
                </c:pt>
                <c:pt idx="2">
                  <c:v>73.34</c:v>
                </c:pt>
                <c:pt idx="3">
                  <c:v>72.910000000000025</c:v>
                </c:pt>
                <c:pt idx="4">
                  <c:v>72.400000000000006</c:v>
                </c:pt>
              </c:numCache>
            </c:numRef>
          </c:val>
        </c:ser>
        <c:marker val="1"/>
        <c:axId val="95399936"/>
        <c:axId val="95401472"/>
      </c:lineChart>
      <c:catAx>
        <c:axId val="95399936"/>
        <c:scaling>
          <c:orientation val="minMax"/>
        </c:scaling>
        <c:axPos val="b"/>
        <c:numFmt formatCode="#,##0.00" sourceLinked="0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95401472"/>
        <c:crosses val="autoZero"/>
        <c:auto val="1"/>
        <c:lblAlgn val="ctr"/>
        <c:lblOffset val="100"/>
      </c:catAx>
      <c:valAx>
        <c:axId val="95401472"/>
        <c:scaling>
          <c:orientation val="minMax"/>
        </c:scaling>
        <c:delete val="1"/>
        <c:axPos val="l"/>
        <c:numFmt formatCode="#,##0.0" sourceLinked="1"/>
        <c:tickLblPos val="none"/>
        <c:crossAx val="95399936"/>
        <c:crosses val="autoZero"/>
        <c:crossBetween val="between"/>
      </c:valAx>
    </c:plotArea>
    <c:plotVisOnly val="1"/>
    <c:dispBlanksAs val="gap"/>
  </c:chart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0889"/>
          <c:h val="0.4642423907359673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"Повышение инвестиционной привлекательности Тайшетского района"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699115044247787E-2"/>
                  <c:y val="-5.6499293357561133E-2"/>
                </c:manualLayout>
              </c:layout>
              <c:showVal val="1"/>
            </c:dLbl>
            <c:dLbl>
              <c:idx val="1"/>
              <c:layout>
                <c:manualLayout>
                  <c:x val="1.7699115044247787E-2"/>
                  <c:y val="-6.1835520559930133E-3"/>
                </c:manualLayout>
              </c:layout>
              <c:showVal val="1"/>
            </c:dLbl>
            <c:dLbl>
              <c:idx val="2"/>
              <c:layout>
                <c:manualLayout>
                  <c:x val="1.3274220147260481E-2"/>
                  <c:y val="-6.183552055993013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   109,5 тыс. рублей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"Поддержка и развитие малого и среднего предпринимательства на территории Тайшетского района"</c:v>
                </c:pt>
              </c:strCache>
            </c:strRef>
          </c:tx>
          <c:dLbls>
            <c:dLbl>
              <c:idx val="0"/>
              <c:layout>
                <c:manualLayout>
                  <c:x val="4.7222222222222283E-2"/>
                  <c:y val="-7.352941176470589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Times New Roman" pitchFamily="18" charset="0"/>
                        <a:cs typeface="Times New Roman" pitchFamily="18" charset="0"/>
                      </a:rPr>
                      <a:t>45,0</a:t>
                    </a:r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2018 год   109,5 тыс. рублей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"Развитие туризма"</c:v>
                </c:pt>
              </c:strCache>
            </c:strRef>
          </c:tx>
          <c:dLbls>
            <c:dLbl>
              <c:idx val="0"/>
              <c:layout>
                <c:manualLayout>
                  <c:x val="4.1666666666666664E-2"/>
                  <c:y val="-6.372549019607848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2018 год   109,5 тыс. рублей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5.5</c:v>
                </c:pt>
              </c:numCache>
            </c:numRef>
          </c:val>
        </c:ser>
        <c:dLbls>
          <c:showVal val="1"/>
        </c:dLbls>
        <c:shape val="cylinder"/>
        <c:axId val="142957184"/>
        <c:axId val="142975360"/>
        <c:axId val="0"/>
      </c:bar3DChart>
      <c:catAx>
        <c:axId val="142957184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975360"/>
        <c:crosses val="autoZero"/>
        <c:auto val="1"/>
        <c:lblAlgn val="ctr"/>
        <c:lblOffset val="100"/>
      </c:catAx>
      <c:valAx>
        <c:axId val="1429753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2.0128010314500171E-2"/>
              <c:y val="0.20408908445268037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2957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0526550490217998E-2"/>
          <c:y val="0.6251973407735486"/>
          <c:w val="0.85894674947851346"/>
          <c:h val="0.34517967583437137"/>
        </c:manualLayout>
      </c:layout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</c:chart>
  <c:spPr>
    <a:solidFill>
      <a:srgbClr val="F5F0F6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системы дошкольного образования" на 2015 - 2020 годы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"/>
                <a:bevelB h="63500"/>
              </a:sp3d>
            </c:spPr>
          </c:dPt>
          <c:dLbls>
            <c:dLbl>
              <c:idx val="0"/>
              <c:layout>
                <c:manualLayout>
                  <c:x val="1.7699115044247787E-2"/>
                  <c:y val="-5.6499293357561133E-2"/>
                </c:manualLayout>
              </c:layout>
              <c:showVal val="1"/>
            </c:dLbl>
            <c:dLbl>
              <c:idx val="1"/>
              <c:layout>
                <c:manualLayout>
                  <c:x val="1.7699115044247787E-2"/>
                  <c:y val="-6.1835520559930133E-3"/>
                </c:manualLayout>
              </c:layout>
              <c:showVal val="1"/>
            </c:dLbl>
            <c:dLbl>
              <c:idx val="2"/>
              <c:layout>
                <c:manualLayout>
                  <c:x val="1.3274220147260481E-2"/>
                  <c:y val="-6.183552055993013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Подпрограмм   -  1 200 882,7 тыс. рублей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275602.2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"Развитие системы общего образования" на 2015 -2020 годы</c:v>
                </c:pt>
              </c:strCache>
            </c:strRef>
          </c:tx>
          <c:spPr>
            <a:solidFill>
              <a:srgbClr val="D38951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179941002949852E-2"/>
                  <c:y val="-4.0260044417524725E-2"/>
                </c:manualLayout>
              </c:layout>
              <c:showVal val="1"/>
            </c:dLbl>
            <c:dLbl>
              <c:idx val="1"/>
              <c:layout>
                <c:manualLayout>
                  <c:x val="1.4749262536873134E-2"/>
                  <c:y val="-2.4057917760280469E-2"/>
                </c:manualLayout>
              </c:layout>
              <c:showVal val="1"/>
            </c:dLbl>
            <c:dLbl>
              <c:idx val="2"/>
              <c:layout>
                <c:manualLayout>
                  <c:x val="1.6224072654635401E-2"/>
                  <c:y val="-3.3526509186351708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Подпрограмм   -  1 200 882,7 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738404.7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"Развитие системы дополнительного образования детей" на 2015 - 2020 годы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1799177757647567E-2"/>
                  <c:y val="-3.4641572177307602E-2"/>
                </c:manualLayout>
              </c:layout>
              <c:showVal val="1"/>
            </c:dLbl>
            <c:dLbl>
              <c:idx val="1"/>
              <c:layout>
                <c:manualLayout>
                  <c:x val="2.3598820058996987E-2"/>
                  <c:y val="-5.6908136482939617E-2"/>
                </c:manualLayout>
              </c:layout>
              <c:showVal val="1"/>
            </c:dLbl>
            <c:dLbl>
              <c:idx val="2"/>
              <c:layout>
                <c:manualLayout>
                  <c:x val="2.0648967551623081E-2"/>
                  <c:y val="-7.4879212811591933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Подпрограмм   -  1 200 882,7 тыс. рублей</c:v>
                </c:pt>
              </c:strCache>
            </c:strRef>
          </c:cat>
          <c:val>
            <c:numRef>
              <c:f>Лист1!$D$2</c:f>
              <c:numCache>
                <c:formatCode>_-* #,##0.0_р_._-;\-* #,##0.0_р_._-;_-* "-"??_р_._-;_-@_-</c:formatCode>
                <c:ptCount val="1"/>
                <c:pt idx="0">
                  <c:v>49155.9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Подпрограмма "Обеспечение реализации МП "Развитие муниципальной системы образования на 2015-2020 годы и прочие мероприятия в области образования"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dLbl>
              <c:idx val="0"/>
              <c:layout>
                <c:manualLayout>
                  <c:x val="1.179941002949852E-2"/>
                  <c:y val="-4.8376337573188023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4.4444444444444514E-3"/>
                </c:manualLayout>
              </c:layout>
              <c:showVal val="1"/>
            </c:dLbl>
            <c:dLbl>
              <c:idx val="2"/>
              <c:layout>
                <c:manualLayout>
                  <c:x val="1.6224188790560975E-2"/>
                  <c:y val="-2.2222222222222292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B prst="relaxedInset"/>
              </a:sp3d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Подпрограмм   -  1 200 882,7 тыс. рублей</c:v>
                </c:pt>
              </c:strCache>
            </c:strRef>
          </c:cat>
          <c:val>
            <c:numRef>
              <c:f>Лист1!$E$2</c:f>
              <c:numCache>
                <c:formatCode>_-* #,##0.0_р_._-;\-* #,##0.0_р_._-;_-* "-"??_р_._-;_-@_-</c:formatCode>
                <c:ptCount val="1"/>
                <c:pt idx="0">
                  <c:v>43597.2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Подпрограмма "Организация отдыха и оздоровления детей в образовательных организациях МО "Тайшетский район" в каникулярное время" на 2015 - 2020 годы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699115044247787E-2"/>
                  <c:y val="-3.7948717948718041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-5.3333333333334405E-2"/>
                </c:manualLayout>
              </c:layout>
              <c:showVal val="1"/>
            </c:dLbl>
            <c:dLbl>
              <c:idx val="2"/>
              <c:layout>
                <c:manualLayout>
                  <c:x val="2.0648851415697042E-2"/>
                  <c:y val="-5.555555555555545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Подпрограмм   -  1 200 882,7 тыс. рублей</c:v>
                </c:pt>
              </c:strCache>
            </c:strRef>
          </c:cat>
          <c:val>
            <c:numRef>
              <c:f>Лист1!$F$2</c:f>
              <c:numCache>
                <c:formatCode>_-* #,##0.0_р_._-;\-* #,##0.0_р_._-;_-* "-"??_р_._-;_-@_-</c:formatCode>
                <c:ptCount val="1"/>
                <c:pt idx="0">
                  <c:v>7769.5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Подпрограмма "Развитие и укрепление материально-технической базы образовательных учреждений Тайшетского района" на 2016-2020 годы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dLbl>
              <c:idx val="0"/>
              <c:layout>
                <c:manualLayout>
                  <c:x val="2.0648967551622453E-2"/>
                  <c:y val="-3.8423163505687946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Шесть Подпрограмм   -  1 200 882,7 тыс. рублей</c:v>
                </c:pt>
              </c:strCache>
            </c:strRef>
          </c:cat>
          <c:val>
            <c:numRef>
              <c:f>Лист1!$G$2</c:f>
              <c:numCache>
                <c:formatCode>_-* #,##0.0_р_._-;\-* #,##0.0_р_._-;_-* "-"??_р_._-;_-@_-</c:formatCode>
                <c:ptCount val="1"/>
                <c:pt idx="0">
                  <c:v>86353.2</c:v>
                </c:pt>
              </c:numCache>
            </c:numRef>
          </c:val>
        </c:ser>
        <c:dLbls>
          <c:showVal val="1"/>
        </c:dLbls>
        <c:shape val="cylinder"/>
        <c:axId val="143011200"/>
        <c:axId val="143049856"/>
        <c:axId val="0"/>
      </c:bar3DChart>
      <c:catAx>
        <c:axId val="143011200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049856"/>
        <c:crosses val="autoZero"/>
        <c:auto val="1"/>
        <c:lblAlgn val="ctr"/>
        <c:lblOffset val="100"/>
      </c:catAx>
      <c:valAx>
        <c:axId val="1430498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3011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56190527026200643"/>
          <c:w val="0.72747206930992037"/>
          <c:h val="0.43809472973799474"/>
        </c:manualLayout>
      </c:layout>
      <c:txPr>
        <a:bodyPr/>
        <a:lstStyle/>
        <a:p>
          <a:pPr>
            <a:defRPr sz="1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rgbClr val="BFFFAB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0856"/>
          <c:h val="0.406174926663578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 и сохранение культуры" на 2015 - 2020 годы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699174642730828E-2"/>
                  <c:y val="-7.0981400349816856E-2"/>
                </c:manualLayout>
              </c:layout>
              <c:showVal val="1"/>
            </c:dLbl>
            <c:dLbl>
              <c:idx val="1"/>
              <c:layout>
                <c:manualLayout>
                  <c:x val="1.7699115044247787E-2"/>
                  <c:y val="-6.1835520559930133E-3"/>
                </c:manualLayout>
              </c:layout>
              <c:showVal val="1"/>
            </c:dLbl>
            <c:dLbl>
              <c:idx val="2"/>
              <c:layout>
                <c:manualLayout>
                  <c:x val="1.3274220147260481E-2"/>
                  <c:y val="-6.183552055993013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  137 981,7 тыс. рублей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1359.9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"Развитие физической культуры и спорта" на 2015 - 2020 годы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1.4698726390418347E-2"/>
                  <c:y val="-6.3966864473062796E-2"/>
                </c:manualLayout>
              </c:layout>
              <c:showVal val="1"/>
            </c:dLbl>
            <c:dLbl>
              <c:idx val="1"/>
              <c:layout>
                <c:manualLayout>
                  <c:x val="1.4749262536873134E-2"/>
                  <c:y val="-2.4057917760280493E-2"/>
                </c:manualLayout>
              </c:layout>
              <c:showVal val="1"/>
            </c:dLbl>
            <c:dLbl>
              <c:idx val="2"/>
              <c:layout>
                <c:manualLayout>
                  <c:x val="1.6224072654635414E-2"/>
                  <c:y val="-3.3526509186351708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  137 981,7 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126.4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"Молодежь Тайшетского района" на 2015 - 2020 годы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3.3539591797039753E-3"/>
                  <c:y val="-6.427533418329727E-2"/>
                </c:manualLayout>
              </c:layout>
              <c:showVal val="1"/>
            </c:dLbl>
            <c:dLbl>
              <c:idx val="1"/>
              <c:layout>
                <c:manualLayout>
                  <c:x val="2.3598820058996987E-2"/>
                  <c:y val="-5.6908136482939617E-2"/>
                </c:manualLayout>
              </c:layout>
              <c:showVal val="1"/>
            </c:dLbl>
            <c:dLbl>
              <c:idx val="2"/>
              <c:layout>
                <c:manualLayout>
                  <c:x val="2.0648967551623119E-2"/>
                  <c:y val="-7.4879212811591933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  137 981,7 тыс. рублей</c:v>
                </c:pt>
              </c:strCache>
            </c:strRef>
          </c:cat>
          <c:val>
            <c:numRef>
              <c:f>Лист1!$D$2</c:f>
              <c:numCache>
                <c:formatCode>_-* #,##0.0_р_._-;\-* #,##0.0_р_._-;_-* "-"??_р_._-;_-@_-</c:formatCode>
                <c:ptCount val="1"/>
                <c:pt idx="0">
                  <c:v>34.9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Подпрограмма "Профилактика правонарушений и преступлений" на 2015 - 2020 годы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dLbl>
              <c:idx val="0"/>
              <c:layout>
                <c:manualLayout>
                  <c:x val="4.5511250197044963E-3"/>
                  <c:y val="-6.4456169300870433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4.4444444444444514E-3"/>
                </c:manualLayout>
              </c:layout>
              <c:showVal val="1"/>
            </c:dLbl>
            <c:dLbl>
              <c:idx val="2"/>
              <c:layout>
                <c:manualLayout>
                  <c:x val="1.6224188790560992E-2"/>
                  <c:y val="-2.2222222222222292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B prst="relaxedInset"/>
              </a:sp3d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  137 981,7 тыс. рублей</c:v>
                </c:pt>
              </c:strCache>
            </c:strRef>
          </c:cat>
          <c:val>
            <c:numRef>
              <c:f>Лист1!$E$2</c:f>
              <c:numCache>
                <c:formatCode>_-* #,##0.0_р_._-;\-* #,##0.0_р_._-;_-* "-"??_р_._-;_-@_-</c:formatCode>
                <c:ptCount val="1"/>
                <c:pt idx="0">
                  <c:v>27.1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Подпрограмма "Создание условий для эффективного использования средств местного бюджета, предоставляемых на поддержку культурной деятельности муниципальных учреждений культуры"  на 2015 - 2020 годы"</c:v>
                </c:pt>
              </c:strCache>
            </c:strRef>
          </c:tx>
          <c:spPr>
            <a:solidFill>
              <a:srgbClr val="C96CFC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699115044247787E-2"/>
                  <c:y val="-3.7948717948718041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-5.3333333333334454E-2"/>
                </c:manualLayout>
              </c:layout>
              <c:showVal val="1"/>
            </c:dLbl>
            <c:dLbl>
              <c:idx val="2"/>
              <c:layout>
                <c:manualLayout>
                  <c:x val="2.0648851415697042E-2"/>
                  <c:y val="-5.555555555555545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  137 981,7 тыс. рублей</c:v>
                </c:pt>
              </c:strCache>
            </c:strRef>
          </c:cat>
          <c:val>
            <c:numRef>
              <c:f>Лист1!$F$2</c:f>
              <c:numCache>
                <c:formatCode>_-* #,##0.0_р_._-;\-* #,##0.0_р_._-;_-* "-"??_р_._-;_-@_-</c:formatCode>
                <c:ptCount val="1"/>
                <c:pt idx="0">
                  <c:v>136425.4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Подпрограмма "Комплексные меры профилактики злоупотребления наркотическими средствами и психотропными веществами" на 2015 - 2020 годы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1.0400321161880964E-2"/>
                  <c:y val="-6.68973267202903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  137 981,7 тыс. рублей</c:v>
                </c:pt>
              </c:strCache>
            </c:strRef>
          </c:cat>
          <c:val>
            <c:numRef>
              <c:f>Лист1!$G$2</c:f>
              <c:numCache>
                <c:formatCode>_-* #,##0.0_р_._-;\-* #,##0.0_р_._-;_-* "-"??_р_._-;_-@_-</c:formatCode>
                <c:ptCount val="1"/>
                <c:pt idx="0">
                  <c:v>8</c:v>
                </c:pt>
              </c:numCache>
            </c:numRef>
          </c:val>
        </c:ser>
        <c:dLbls>
          <c:showVal val="1"/>
        </c:dLbls>
        <c:shape val="cylinder"/>
        <c:axId val="143284864"/>
        <c:axId val="143307136"/>
        <c:axId val="0"/>
      </c:bar3DChart>
      <c:catAx>
        <c:axId val="143284864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307136"/>
        <c:crosses val="autoZero"/>
        <c:auto val="1"/>
        <c:lblAlgn val="ctr"/>
        <c:lblOffset val="100"/>
      </c:catAx>
      <c:valAx>
        <c:axId val="1433071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0"/>
              <c:y val="0.22166432963002913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3284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1481368307591258E-3"/>
          <c:y val="0.56693652710706699"/>
          <c:w val="0.93966354937070606"/>
          <c:h val="0.41528329746186832"/>
        </c:manualLayout>
      </c:layout>
      <c:txPr>
        <a:bodyPr/>
        <a:lstStyle/>
        <a:p>
          <a:pPr>
            <a:defRPr sz="1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rgbClr val="CCFFFF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0678"/>
          <c:h val="0.4561748687664063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"Осуществление областных государственных полномочий по предоставлению мер социальной поддержки населению" на 2017 - 2020 годы"</c:v>
                </c:pt>
              </c:strCache>
            </c:strRef>
          </c:tx>
          <c:spPr>
            <a:solidFill>
              <a:srgbClr val="7C9EDA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-6.3748906386701734E-3"/>
                  <c:y val="-1.2848393950756118E-2"/>
                </c:manualLayout>
              </c:layout>
              <c:showVal val="1"/>
            </c:dLbl>
            <c:dLbl>
              <c:idx val="1"/>
              <c:layout>
                <c:manualLayout>
                  <c:x val="-4.5230387868183154E-3"/>
                  <c:y val="-1.412010998625172E-2"/>
                </c:manualLayout>
              </c:layout>
              <c:showVal val="1"/>
            </c:dLbl>
            <c:dLbl>
              <c:idx val="2"/>
              <c:layout>
                <c:manualLayout>
                  <c:x val="-3.3923884514435697E-3"/>
                  <c:y val="-1.41201099862516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         2018 год                            86 412,5 тыс. руб.</c:v>
                </c:pt>
                <c:pt idx="1">
                  <c:v>         2019 год                              86 323,0 тыс. руб.</c:v>
                </c:pt>
                <c:pt idx="2">
                  <c:v>         2020 год                                  87 310,9 тыс. руб.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75855.899999999994</c:v>
                </c:pt>
                <c:pt idx="1">
                  <c:v>75855.899999999994</c:v>
                </c:pt>
                <c:pt idx="2">
                  <c:v>75855.899999999994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"Социальная поддержка отдельных категорий граждан" на 2017 - 2020 годы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1.747289740956294E-2"/>
                  <c:y val="-5.0559558674730762E-2"/>
                </c:manualLayout>
              </c:layout>
              <c:showVal val="1"/>
            </c:dLbl>
            <c:dLbl>
              <c:idx val="1"/>
              <c:layout>
                <c:manualLayout>
                  <c:x val="3.0610664156110991E-2"/>
                  <c:y val="-4.0631629352461111E-2"/>
                </c:manualLayout>
              </c:layout>
              <c:showVal val="1"/>
            </c:dLbl>
            <c:dLbl>
              <c:idx val="2"/>
              <c:layout>
                <c:manualLayout>
                  <c:x val="2.8422201300924342E-2"/>
                  <c:y val="-3.9105708868177574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         2018 год                            86 412,5 тыс. руб.</c:v>
                </c:pt>
                <c:pt idx="1">
                  <c:v>         2019 год                              86 323,0 тыс. руб.</c:v>
                </c:pt>
                <c:pt idx="2">
                  <c:v>         2020 год                                  87 310,9 тыс. руб.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"-"??_р_._-;_-@_-</c:formatCode>
                <c:ptCount val="3"/>
                <c:pt idx="0">
                  <c:v>9346.4</c:v>
                </c:pt>
                <c:pt idx="1">
                  <c:v>10417.1</c:v>
                </c:pt>
                <c:pt idx="2">
                  <c:v>11245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"Доступная среда для инвалидов и других маломобильных групп населения" на 2017 - 2020 годы</c:v>
                </c:pt>
              </c:strCache>
            </c:strRef>
          </c:tx>
          <c:spPr>
            <a:solidFill>
              <a:srgbClr val="C664FC"/>
            </a:solidFill>
          </c:spPr>
          <c:dLbls>
            <c:dLbl>
              <c:idx val="0"/>
              <c:layout>
                <c:manualLayout>
                  <c:x val="1.2681159420289861E-2"/>
                  <c:y val="-1.4814814814814815E-2"/>
                </c:manualLayout>
              </c:layout>
              <c:showVal val="1"/>
            </c:dLbl>
            <c:dLbl>
              <c:idx val="1"/>
              <c:layout>
                <c:manualLayout>
                  <c:x val="1.6304347826086956E-2"/>
                  <c:y val="-1.1111111111111125E-2"/>
                </c:manualLayout>
              </c:layout>
              <c:showVal val="1"/>
            </c:dLbl>
            <c:dLbl>
              <c:idx val="2"/>
              <c:layout>
                <c:manualLayout>
                  <c:x val="1.4492753623188409E-2"/>
                  <c:y val="-1.4814814814814815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         2018 год                            86 412,5 тыс. руб.</c:v>
                </c:pt>
                <c:pt idx="1">
                  <c:v>         2019 год                              86 323,0 тыс. руб.</c:v>
                </c:pt>
                <c:pt idx="2">
                  <c:v>         2020 год                                  87 310,9 тыс. руб.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 formatCode="#,##0.00">
                  <c:v>1210.2</c:v>
                </c:pt>
                <c:pt idx="1">
                  <c:v>50</c:v>
                </c:pt>
                <c:pt idx="2">
                  <c:v>210</c:v>
                </c:pt>
              </c:numCache>
            </c:numRef>
          </c:val>
        </c:ser>
        <c:dLbls>
          <c:showVal val="1"/>
        </c:dLbls>
        <c:shape val="cylinder"/>
        <c:axId val="143418880"/>
        <c:axId val="143422208"/>
        <c:axId val="0"/>
      </c:bar3DChart>
      <c:catAx>
        <c:axId val="143418880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422208"/>
        <c:crosses val="autoZero"/>
        <c:auto val="1"/>
        <c:lblAlgn val="ctr"/>
        <c:lblOffset val="100"/>
      </c:catAx>
      <c:valAx>
        <c:axId val="1434222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1.6745105137719886E-3"/>
              <c:y val="0.24036214223222177"/>
            </c:manualLayout>
          </c:layout>
        </c:title>
        <c:numFmt formatCode="_-* #,##0.0_р_._-;\-* #,##0.0_р_._-;_-* &quot;-&quot;??_р_._-;_-@_-" sourceLinked="1"/>
        <c:tickLblPos val="nextTo"/>
        <c:spPr>
          <a:solidFill>
            <a:srgbClr val="FFFF99"/>
          </a:solidFill>
        </c:spPr>
        <c:txPr>
          <a:bodyPr/>
          <a:lstStyle/>
          <a:p>
            <a:pPr>
              <a:defRPr sz="1200"/>
            </a:pPr>
            <a:endParaRPr lang="ru-RU"/>
          </a:p>
        </c:txPr>
        <c:crossAx val="143418880"/>
        <c:crosses val="autoZero"/>
        <c:crossBetween val="between"/>
      </c:valAx>
    </c:plotArea>
    <c:legend>
      <c:legendPos val="b"/>
      <c:txPr>
        <a:bodyPr/>
        <a:lstStyle/>
        <a:p>
          <a:pPr>
            <a:defRPr sz="9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rgbClr val="FFFF99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457726523122671"/>
          <c:y val="0.20422591375801716"/>
          <c:w val="0.86196741032371005"/>
          <c:h val="0.344684505754697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"Обеспечение исполнения полномочий на 2015 - 2020 годы"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3.5458067741532392E-3"/>
                  <c:y val="-1.2848409192753363E-2"/>
                </c:manualLayout>
              </c:layout>
              <c:showVal val="1"/>
            </c:dLbl>
            <c:dLbl>
              <c:idx val="1"/>
              <c:layout>
                <c:manualLayout>
                  <c:x val="1.4293525809273861E-3"/>
                  <c:y val="-1.8185135394661201E-2"/>
                </c:manualLayout>
              </c:layout>
              <c:showVal val="1"/>
            </c:dLbl>
            <c:dLbl>
              <c:idx val="2"/>
              <c:layout>
                <c:manualLayout>
                  <c:x val="8.5123734533183344E-3"/>
                  <c:y val="-1.81851353946612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         2018 год                           65 132,9 тыс. руб.</c:v>
                </c:pt>
                <c:pt idx="1">
                  <c:v>         2019 год                              63 182,4 тыс. руб.</c:v>
                </c:pt>
                <c:pt idx="2">
                  <c:v>         2020 год                                 63 191,9 тыс. руб.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64386.3</c:v>
                </c:pt>
                <c:pt idx="1">
                  <c:v>62435.8</c:v>
                </c:pt>
                <c:pt idx="2">
                  <c:v>62445.3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"Улучшение условий труда" на 2015 - 2020 годы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2.480549306336708E-2"/>
                  <c:y val="-1.3646693553549694E-2"/>
                </c:manualLayout>
              </c:layout>
              <c:showVal val="1"/>
            </c:dLbl>
            <c:dLbl>
              <c:idx val="1"/>
              <c:layout>
                <c:manualLayout>
                  <c:x val="2.2760436195475572E-2"/>
                  <c:y val="-1.2946994430574219E-2"/>
                </c:manualLayout>
              </c:layout>
              <c:showVal val="1"/>
            </c:dLbl>
            <c:dLbl>
              <c:idx val="2"/>
              <c:layout>
                <c:manualLayout>
                  <c:x val="2.9802524684414456E-2"/>
                  <c:y val="-1.0872223289162127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         2018 год                           65 132,9 тыс. руб.</c:v>
                </c:pt>
                <c:pt idx="1">
                  <c:v>         2019 год                              63 182,4 тыс. руб.</c:v>
                </c:pt>
                <c:pt idx="2">
                  <c:v>         2020 год                                 63 191,9 тыс. руб.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"-"??_р_._-;_-@_-</c:formatCode>
                <c:ptCount val="3"/>
                <c:pt idx="0">
                  <c:v>746.6</c:v>
                </c:pt>
                <c:pt idx="1">
                  <c:v>746.6</c:v>
                </c:pt>
                <c:pt idx="2">
                  <c:v>746.6</c:v>
                </c:pt>
              </c:numCache>
            </c:numRef>
          </c:val>
        </c:ser>
        <c:dLbls>
          <c:showVal val="1"/>
        </c:dLbls>
        <c:shape val="cylinder"/>
        <c:axId val="143628160"/>
        <c:axId val="143629696"/>
        <c:axId val="0"/>
      </c:bar3DChart>
      <c:catAx>
        <c:axId val="143628160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629696"/>
        <c:crosses val="autoZero"/>
        <c:auto val="1"/>
        <c:lblAlgn val="ctr"/>
        <c:lblOffset val="100"/>
      </c:catAx>
      <c:valAx>
        <c:axId val="1436296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1.6745105137719986E-3"/>
              <c:y val="0.24036214223222263"/>
            </c:manualLayout>
          </c:layout>
        </c:title>
        <c:numFmt formatCode="_-* #,##0.0_р_._-;\-* #,##0.0_р_._-;_-* &quot;-&quot;??_р_._-;_-@_-" sourceLinked="1"/>
        <c:tickLblPos val="nextTo"/>
        <c:spPr>
          <a:solidFill>
            <a:srgbClr val="FFDD4B"/>
          </a:solidFill>
        </c:spPr>
        <c:txPr>
          <a:bodyPr/>
          <a:lstStyle/>
          <a:p>
            <a:pPr>
              <a:defRPr sz="1200"/>
            </a:pPr>
            <a:endParaRPr lang="ru-RU"/>
          </a:p>
        </c:txPr>
        <c:crossAx val="143628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441116735408074"/>
          <c:y val="0.77384826741652324"/>
          <c:w val="0.72736814148231421"/>
          <c:h val="0.2261517325834777"/>
        </c:manualLayout>
      </c:layout>
      <c:txPr>
        <a:bodyPr/>
        <a:lstStyle/>
        <a:p>
          <a:pPr>
            <a:defRPr sz="9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rgbClr val="FFDD4B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solidFill>
          <a:schemeClr val="bg1">
            <a:lumMod val="85000"/>
          </a:schemeClr>
        </a:solidFill>
      </c:spPr>
    </c:sideWall>
    <c:backWall>
      <c:spPr>
        <a:solidFill>
          <a:schemeClr val="bg1">
            <a:lumMod val="85000"/>
          </a:schemeClr>
        </a:solidFill>
      </c:spPr>
    </c:backWall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0933"/>
          <c:h val="0.4561748687664076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"Совершенствование системы учета и содержание объектов муниципальной собственности муниципального образования "Тайшетский район"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-6.3748906386701734E-3"/>
                  <c:y val="-1.2848393950756118E-2"/>
                </c:manualLayout>
              </c:layout>
              <c:showVal val="1"/>
            </c:dLbl>
            <c:dLbl>
              <c:idx val="1"/>
              <c:layout>
                <c:manualLayout>
                  <c:x val="-4.5230387868183154E-3"/>
                  <c:y val="-1.412010998625172E-2"/>
                </c:manualLayout>
              </c:layout>
              <c:showVal val="1"/>
            </c:dLbl>
            <c:dLbl>
              <c:idx val="2"/>
              <c:layout>
                <c:manualLayout>
                  <c:x val="-1.3940828598956793E-2"/>
                  <c:y val="-9.3580802399699844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  13 004,8 тыс. руб.</c:v>
                </c:pt>
                <c:pt idx="1">
                  <c:v>2019 год  13 869,8 тыс. руб.</c:v>
                </c:pt>
                <c:pt idx="2">
                  <c:v>2020 год  12 993,0 тыс. руб.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1157.2</c:v>
                </c:pt>
                <c:pt idx="1">
                  <c:v>1719.6</c:v>
                </c:pt>
                <c:pt idx="2">
                  <c:v>1693.8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"Исполнение полномочий в области жилищных отношений"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2.9801654540017957E-3"/>
                  <c:y val="-4.6980127484064452E-2"/>
                </c:manualLayout>
              </c:layout>
              <c:showVal val="1"/>
            </c:dLbl>
            <c:dLbl>
              <c:idx val="1"/>
              <c:layout>
                <c:manualLayout>
                  <c:x val="2.9304960297684311E-3"/>
                  <c:y val="-5.6958380202474686E-2"/>
                </c:manualLayout>
              </c:layout>
              <c:showVal val="1"/>
            </c:dLbl>
            <c:dLbl>
              <c:idx val="2"/>
              <c:layout>
                <c:manualLayout>
                  <c:x val="5.4905478587328515E-3"/>
                  <c:y val="-0.1020453693288339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  13 004,8 тыс. руб.</c:v>
                </c:pt>
                <c:pt idx="1">
                  <c:v>2019 год  13 869,8 тыс. руб.</c:v>
                </c:pt>
                <c:pt idx="2">
                  <c:v>2020 год  12 993,0 тыс. руб.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"-"??_р_._-;_-@_-</c:formatCode>
                <c:ptCount val="3"/>
                <c:pt idx="0">
                  <c:v>2147.6</c:v>
                </c:pt>
                <c:pt idx="1">
                  <c:v>2147.6</c:v>
                </c:pt>
                <c:pt idx="2">
                  <c:v>1201.2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"Исполнение полномочий в оьласти земельных отношений"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5.7471264367816334E-3"/>
                  <c:y val="-3.0303030303030297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9350581177352804E-2"/>
                </c:manualLayout>
              </c:layout>
              <c:showVal val="1"/>
            </c:dLbl>
            <c:dLbl>
              <c:idx val="2"/>
              <c:layout>
                <c:manualLayout>
                  <c:x val="6.3291139240506371E-3"/>
                  <c:y val="-3.809523809523805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  13 004,8 тыс. руб.</c:v>
                </c:pt>
                <c:pt idx="1">
                  <c:v>2019 год  13 869,8 тыс. руб.</c:v>
                </c:pt>
                <c:pt idx="2">
                  <c:v>2020 год  12 993,0 тыс. руб.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766.4</c:v>
                </c:pt>
                <c:pt idx="1">
                  <c:v>490.9</c:v>
                </c:pt>
                <c:pt idx="2">
                  <c:v>559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Подпрограмма "Обеспечение реализации муниципальной программы "Повышение эффективности управления муниципальным имуществом муниципального образования "Тайшетский район" на 2016 - 2020 годы"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57150"/>
            </a:sp3d>
          </c:spPr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  13 004,8 тыс. руб.</c:v>
                </c:pt>
                <c:pt idx="1">
                  <c:v>2019 год  13 869,8 тыс. руб.</c:v>
                </c:pt>
                <c:pt idx="2">
                  <c:v>2020 год  12 993,0 тыс. руб.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8933.6</c:v>
                </c:pt>
                <c:pt idx="1">
                  <c:v>9511.7000000000007</c:v>
                </c:pt>
                <c:pt idx="2">
                  <c:v>9539</c:v>
                </c:pt>
              </c:numCache>
            </c:numRef>
          </c:val>
        </c:ser>
        <c:dLbls>
          <c:showVal val="1"/>
        </c:dLbls>
        <c:shape val="cylinder"/>
        <c:axId val="143706368"/>
        <c:axId val="143728640"/>
        <c:axId val="0"/>
      </c:bar3DChart>
      <c:catAx>
        <c:axId val="143706368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728640"/>
        <c:crosses val="autoZero"/>
        <c:auto val="1"/>
        <c:lblAlgn val="ctr"/>
        <c:lblOffset val="100"/>
      </c:catAx>
      <c:valAx>
        <c:axId val="1437286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2.0562643277185287E-2"/>
              <c:y val="0.13372440944881889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3706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2248413568557063E-2"/>
          <c:y val="0.63260217472815894"/>
          <c:w val="0.8955031728628855"/>
          <c:h val="0.33882639670041298"/>
        </c:manualLayout>
      </c:layout>
      <c:txPr>
        <a:bodyPr/>
        <a:lstStyle/>
        <a:p>
          <a:pPr>
            <a:defRPr sz="9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>
        <a:lumMod val="85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0956"/>
          <c:h val="0.456174868766407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2612379148809002E-2"/>
                  <c:y val="-4.3712452610090421E-2"/>
                </c:manualLayout>
              </c:layout>
              <c:showVal val="1"/>
            </c:dLbl>
            <c:dLbl>
              <c:idx val="1"/>
              <c:layout>
                <c:manualLayout>
                  <c:x val="1.0244858633177305E-2"/>
                  <c:y val="-4.4984446388645884E-2"/>
                </c:manualLayout>
              </c:layout>
              <c:showVal val="1"/>
            </c:dLbl>
            <c:dLbl>
              <c:idx val="2"/>
              <c:layout>
                <c:manualLayout>
                  <c:x val="1.9814445662646663E-2"/>
                  <c:y val="-4.498444638864588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  </c:v>
                </c:pt>
                <c:pt idx="1">
                  <c:v>2019 год  </c:v>
                </c:pt>
                <c:pt idx="2">
                  <c:v>2020 год  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</c:ser>
        <c:dLbls>
          <c:showVal val="1"/>
        </c:dLbls>
        <c:shape val="cylinder"/>
        <c:axId val="143781888"/>
        <c:axId val="143783424"/>
        <c:axId val="0"/>
      </c:bar3DChart>
      <c:catAx>
        <c:axId val="143781888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783424"/>
        <c:crosses val="autoZero"/>
        <c:auto val="1"/>
        <c:lblAlgn val="ctr"/>
        <c:lblOffset val="100"/>
      </c:catAx>
      <c:valAx>
        <c:axId val="1437834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5.8537285780453877E-2"/>
              <c:y val="0.12420066809830589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3781888"/>
        <c:crosses val="autoZero"/>
        <c:crossBetween val="between"/>
      </c:valAx>
    </c:plotArea>
    <c:plotVisOnly val="1"/>
    <c:dispBlanksAs val="gap"/>
  </c:chart>
  <c:spPr>
    <a:solidFill>
      <a:srgbClr val="D0FFC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7777777777778811E-3"/>
          <c:y val="4.6296296296297014E-3"/>
          <c:w val="0.97696106736658406"/>
          <c:h val="0.83805555555556344"/>
        </c:manualLayout>
      </c:layout>
      <c:bar3DChart>
        <c:barDir val="col"/>
        <c:grouping val="stack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8.5780200920803507E-3"/>
                  <c:y val="-0.33583849646904979"/>
                </c:manualLayout>
              </c:layout>
              <c:showVal val="1"/>
            </c:dLbl>
            <c:dLbl>
              <c:idx val="1"/>
              <c:layout>
                <c:manualLayout>
                  <c:x val="1.5986001749781369E-2"/>
                  <c:y val="-0.23037998091147696"/>
                </c:manualLayout>
              </c:layout>
              <c:showVal val="1"/>
            </c:dLbl>
            <c:dLbl>
              <c:idx val="2"/>
              <c:layout>
                <c:manualLayout>
                  <c:x val="2.2807815689705743E-2"/>
                  <c:y val="-0.20643641135767207"/>
                </c:manualLayout>
              </c:layout>
              <c:showVal val="1"/>
            </c:dLbl>
            <c:dLbl>
              <c:idx val="3"/>
              <c:layout>
                <c:manualLayout>
                  <c:x val="1.701235307239218E-2"/>
                  <c:y val="-0.20565168906193995"/>
                </c:manualLayout>
              </c:layout>
              <c:showVal val="1"/>
            </c:dLbl>
            <c:dLbl>
              <c:idx val="4"/>
              <c:layout>
                <c:manualLayout>
                  <c:x val="1.3525428599563193E-2"/>
                  <c:y val="-0.2167525495624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Batang" pitchFamily="18" charset="-127"/>
                    <a:ea typeface="Batang" pitchFamily="18" charset="-127"/>
                  </a:defRPr>
                </a:pPr>
                <a:endParaRPr lang="ru-RU"/>
              </a:p>
            </c:txPr>
            <c:showVal val="1"/>
          </c:dLbls>
          <c:cat>
            <c:strRef>
              <c:f>Лист1!$B$5:$F$5</c:f>
              <c:strCache>
                <c:ptCount val="5"/>
                <c:pt idx="0">
                  <c:v>2016 г.  отчет</c:v>
                </c:pt>
                <c:pt idx="1">
                  <c:v>2017 г. оценка</c:v>
                </c:pt>
                <c:pt idx="2">
                  <c:v>2018 г. прогноз</c:v>
                </c:pt>
                <c:pt idx="3">
                  <c:v>2019 г. прогноз</c:v>
                </c:pt>
                <c:pt idx="4">
                  <c:v>2020 г. прогноз</c:v>
                </c:pt>
              </c:strCache>
            </c:strRef>
          </c:cat>
          <c:val>
            <c:numRef>
              <c:f>Лист1!$B$6:$F$6</c:f>
              <c:numCache>
                <c:formatCode>0.0</c:formatCode>
                <c:ptCount val="5"/>
                <c:pt idx="0" formatCode="General">
                  <c:v>107.1</c:v>
                </c:pt>
                <c:pt idx="1">
                  <c:v>104</c:v>
                </c:pt>
                <c:pt idx="2">
                  <c:v>104</c:v>
                </c:pt>
                <c:pt idx="3">
                  <c:v>104</c:v>
                </c:pt>
                <c:pt idx="4">
                  <c:v>104</c:v>
                </c:pt>
              </c:numCache>
            </c:numRef>
          </c:val>
        </c:ser>
        <c:dLbls>
          <c:showVal val="1"/>
        </c:dLbls>
        <c:gapWidth val="152"/>
        <c:gapDepth val="197"/>
        <c:shape val="box"/>
        <c:axId val="95491200"/>
        <c:axId val="95492736"/>
        <c:axId val="0"/>
      </c:bar3DChart>
      <c:catAx>
        <c:axId val="9549120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5492736"/>
        <c:crosses val="autoZero"/>
        <c:auto val="1"/>
        <c:lblAlgn val="ctr"/>
        <c:lblOffset val="100"/>
      </c:catAx>
      <c:valAx>
        <c:axId val="95492736"/>
        <c:scaling>
          <c:orientation val="minMax"/>
        </c:scaling>
        <c:delete val="1"/>
        <c:axPos val="l"/>
        <c:numFmt formatCode="General" sourceLinked="1"/>
        <c:tickLblPos val="none"/>
        <c:crossAx val="95491200"/>
        <c:crosses val="autoZero"/>
        <c:crossBetween val="between"/>
      </c:valAx>
    </c:plotArea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6666666666666701E-2"/>
          <c:y val="0"/>
          <c:w val="0.98333333333333328"/>
          <c:h val="0.85657407407408448"/>
        </c:manualLayout>
      </c:layout>
      <c:bar3DChart>
        <c:barDir val="col"/>
        <c:grouping val="stack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1.9652516905057881E-2"/>
                  <c:y val="-0.33608194167234556"/>
                </c:manualLayout>
              </c:layout>
              <c:showVal val="1"/>
            </c:dLbl>
            <c:dLbl>
              <c:idx val="1"/>
              <c:layout>
                <c:manualLayout>
                  <c:x val="1.7305136452707429E-2"/>
                  <c:y val="-0.36885016281426419"/>
                </c:manualLayout>
              </c:layout>
              <c:showVal val="1"/>
            </c:dLbl>
            <c:dLbl>
              <c:idx val="2"/>
              <c:layout>
                <c:manualLayout>
                  <c:x val="1.4652609182264674E-2"/>
                  <c:y val="-0.37294880004893932"/>
                </c:manualLayout>
              </c:layout>
              <c:showVal val="1"/>
            </c:dLbl>
            <c:dLbl>
              <c:idx val="3"/>
              <c:layout>
                <c:manualLayout>
                  <c:x val="1.7357721819868391E-2"/>
                  <c:y val="-0.38400618728179736"/>
                </c:manualLayout>
              </c:layout>
              <c:showVal val="1"/>
            </c:dLbl>
            <c:dLbl>
              <c:idx val="4"/>
              <c:layout>
                <c:manualLayout>
                  <c:x val="1.27456311798867E-2"/>
                  <c:y val="-0.37385523877402138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Batang" pitchFamily="18" charset="-127"/>
                    <a:ea typeface="Batang" pitchFamily="18" charset="-127"/>
                  </a:defRPr>
                </a:pPr>
                <a:endParaRPr lang="ru-RU"/>
              </a:p>
            </c:txPr>
            <c:showVal val="1"/>
          </c:dLbls>
          <c:cat>
            <c:strRef>
              <c:f>Лист1!$B$13:$F$13</c:f>
              <c:strCache>
                <c:ptCount val="5"/>
                <c:pt idx="0">
                  <c:v>2016 г.   Отчет</c:v>
                </c:pt>
                <c:pt idx="1">
                  <c:v>2017 г.  оценка </c:v>
                </c:pt>
                <c:pt idx="2">
                  <c:v>2018 г. прогноз</c:v>
                </c:pt>
                <c:pt idx="3">
                  <c:v>2019 г. прогноз</c:v>
                </c:pt>
                <c:pt idx="4">
                  <c:v>2020 г. прогноз</c:v>
                </c:pt>
              </c:strCache>
            </c:strRef>
          </c:cat>
          <c:val>
            <c:numRef>
              <c:f>Лист1!$B$14:$F$14</c:f>
              <c:numCache>
                <c:formatCode>#,##0.0</c:formatCode>
                <c:ptCount val="5"/>
                <c:pt idx="0">
                  <c:v>7460.1</c:v>
                </c:pt>
                <c:pt idx="1">
                  <c:v>8221.5</c:v>
                </c:pt>
                <c:pt idx="2">
                  <c:v>8747.7000000000007</c:v>
                </c:pt>
                <c:pt idx="3">
                  <c:v>9191.6</c:v>
                </c:pt>
                <c:pt idx="4">
                  <c:v>9732.2999999999811</c:v>
                </c:pt>
              </c:numCache>
            </c:numRef>
          </c:val>
        </c:ser>
        <c:shape val="box"/>
        <c:axId val="96671232"/>
        <c:axId val="96672768"/>
        <c:axId val="0"/>
      </c:bar3DChart>
      <c:catAx>
        <c:axId val="96671232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96672768"/>
        <c:crosses val="autoZero"/>
        <c:auto val="1"/>
        <c:lblAlgn val="ctr"/>
        <c:lblOffset val="100"/>
      </c:catAx>
      <c:valAx>
        <c:axId val="96672768"/>
        <c:scaling>
          <c:orientation val="minMax"/>
        </c:scaling>
        <c:delete val="1"/>
        <c:axPos val="l"/>
        <c:numFmt formatCode="#,##0.0" sourceLinked="1"/>
        <c:tickLblPos val="none"/>
        <c:crossAx val="96671232"/>
        <c:crosses val="autoZero"/>
        <c:crossBetween val="between"/>
      </c:valAx>
    </c:plotArea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7004458749394466E-2"/>
          <c:y val="0"/>
          <c:w val="0.90506536211695221"/>
          <c:h val="0.85657407407408481"/>
        </c:manualLayout>
      </c:layout>
      <c:lineChart>
        <c:grouping val="standard"/>
        <c:ser>
          <c:idx val="0"/>
          <c:order val="0"/>
          <c:spPr>
            <a:ln>
              <a:solidFill>
                <a:srgbClr val="99660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996600"/>
                </a:solidFill>
              </a:ln>
            </c:spPr>
          </c:marker>
          <c:dLbls>
            <c:dLbl>
              <c:idx val="0"/>
              <c:layout>
                <c:manualLayout>
                  <c:x val="-1.0211031359234382E-2"/>
                  <c:y val="0.16151203208466824"/>
                </c:manualLayout>
              </c:layout>
              <c:showVal val="1"/>
            </c:dLbl>
            <c:dLbl>
              <c:idx val="1"/>
              <c:layout>
                <c:manualLayout>
                  <c:x val="-3.3620056085871756E-2"/>
                  <c:y val="9.4624641864450743E-2"/>
                </c:manualLayout>
              </c:layout>
              <c:showVal val="1"/>
            </c:dLbl>
            <c:dLbl>
              <c:idx val="2"/>
              <c:layout>
                <c:manualLayout>
                  <c:x val="-5.1573828442086377E-2"/>
                  <c:y val="8.7523082074275727E-2"/>
                </c:manualLayout>
              </c:layout>
              <c:showVal val="1"/>
            </c:dLbl>
            <c:dLbl>
              <c:idx val="3"/>
              <c:layout>
                <c:manualLayout>
                  <c:x val="-6.7078243951142133E-2"/>
                  <c:y val="0.11295663744552363"/>
                </c:manualLayout>
              </c:layout>
              <c:showVal val="1"/>
            </c:dLbl>
            <c:dLbl>
              <c:idx val="4"/>
              <c:layout>
                <c:manualLayout>
                  <c:x val="-1.6867361926674495E-2"/>
                  <c:y val="0.105690002813624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Лист1!$B$13:$F$13</c:f>
              <c:strCache>
                <c:ptCount val="5"/>
                <c:pt idx="0">
                  <c:v>2016 г.  отчет</c:v>
                </c:pt>
                <c:pt idx="1">
                  <c:v>2017 г.  оценка </c:v>
                </c:pt>
                <c:pt idx="2">
                  <c:v>2018 г. прогноз</c:v>
                </c:pt>
                <c:pt idx="3">
                  <c:v>2019 г. прогноз</c:v>
                </c:pt>
                <c:pt idx="4">
                  <c:v>2020 г. прогноз</c:v>
                </c:pt>
              </c:strCache>
            </c:strRef>
          </c:cat>
          <c:val>
            <c:numRef>
              <c:f>Лист1!$B$14:$F$14</c:f>
              <c:numCache>
                <c:formatCode>#,##0.0</c:formatCode>
                <c:ptCount val="5"/>
                <c:pt idx="0">
                  <c:v>27081</c:v>
                </c:pt>
                <c:pt idx="1">
                  <c:v>30048</c:v>
                </c:pt>
                <c:pt idx="2">
                  <c:v>32050</c:v>
                </c:pt>
                <c:pt idx="3">
                  <c:v>33160</c:v>
                </c:pt>
                <c:pt idx="4">
                  <c:v>35057</c:v>
                </c:pt>
              </c:numCache>
            </c:numRef>
          </c:val>
        </c:ser>
        <c:marker val="1"/>
        <c:axId val="96938240"/>
        <c:axId val="96980992"/>
      </c:lineChart>
      <c:catAx>
        <c:axId val="96938240"/>
        <c:scaling>
          <c:orientation val="minMax"/>
        </c:scaling>
        <c:axPos val="b"/>
        <c:numFmt formatCode="#,##0.00" sourceLinked="0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96980992"/>
        <c:crosses val="autoZero"/>
        <c:lblAlgn val="ctr"/>
        <c:lblOffset val="100"/>
      </c:catAx>
      <c:valAx>
        <c:axId val="96980992"/>
        <c:scaling>
          <c:orientation val="minMax"/>
        </c:scaling>
        <c:delete val="1"/>
        <c:axPos val="l"/>
        <c:numFmt formatCode="#,##0.0" sourceLinked="1"/>
        <c:tickLblPos val="none"/>
        <c:crossAx val="96938240"/>
        <c:crosses val="autoZero"/>
        <c:crossBetween val="midCat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80"/>
      <c:rAngAx val="1"/>
    </c:view3D>
    <c:sideWall>
      <c:spPr>
        <a:solidFill>
          <a:srgbClr val="D5D2BD"/>
        </a:solidFill>
        <a:ln w="3175">
          <a:solidFill>
            <a:srgbClr val="E1DFD3"/>
          </a:solidFill>
        </a:ln>
        <a:scene3d>
          <a:camera prst="orthographicFront"/>
          <a:lightRig rig="threePt" dir="t"/>
        </a:scene3d>
        <a:sp3d>
          <a:bevelT/>
        </a:sp3d>
      </c:spPr>
    </c:sideWall>
    <c:backWall>
      <c:spPr>
        <a:solidFill>
          <a:srgbClr val="D5D2BD"/>
        </a:solidFill>
        <a:ln w="3175">
          <a:solidFill>
            <a:srgbClr val="E1DFD3"/>
          </a:solidFill>
        </a:ln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5233024691358019"/>
          <c:y val="3.4430383668794216E-2"/>
          <c:w val="0.75583722173617185"/>
          <c:h val="0.714449579672106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Лист1!$A$2:$A$6</c:f>
              <c:strCache>
                <c:ptCount val="5"/>
                <c:pt idx="0">
                  <c:v>2016 год (Отчет) </c:v>
                </c:pt>
                <c:pt idx="1">
                  <c:v>2017 год (Оценка)     </c:v>
                </c:pt>
                <c:pt idx="2">
                  <c:v>2018 год (Прогноз)   </c:v>
                </c:pt>
                <c:pt idx="3">
                  <c:v>2019 год (Прогноз) 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1589.1</c:v>
                </c:pt>
                <c:pt idx="1">
                  <c:v>1876.4</c:v>
                </c:pt>
                <c:pt idx="2">
                  <c:v>1618.2</c:v>
                </c:pt>
                <c:pt idx="3">
                  <c:v>1699.2</c:v>
                </c:pt>
                <c:pt idx="4">
                  <c:v>1542.8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664FC"/>
            </a:solidFill>
            <a:ln>
              <a:noFill/>
            </a:ln>
          </c:spPr>
          <c:cat>
            <c:strRef>
              <c:f>Лист1!$A$2:$A$6</c:f>
              <c:strCache>
                <c:ptCount val="5"/>
                <c:pt idx="0">
                  <c:v>2016 год (Отчет) </c:v>
                </c:pt>
                <c:pt idx="1">
                  <c:v>2017 год (Оценка)     </c:v>
                </c:pt>
                <c:pt idx="2">
                  <c:v>2018 год (Прогноз)   </c:v>
                </c:pt>
                <c:pt idx="3">
                  <c:v>2019 год (Прогноз) 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1583.4</c:v>
                </c:pt>
                <c:pt idx="1">
                  <c:v>1829</c:v>
                </c:pt>
                <c:pt idx="2">
                  <c:v>1654.1</c:v>
                </c:pt>
                <c:pt idx="3">
                  <c:v>1733.7</c:v>
                </c:pt>
                <c:pt idx="4">
                  <c:v>1573.3</c:v>
                </c:pt>
              </c:numCache>
            </c:numRef>
          </c:val>
        </c:ser>
        <c:shape val="cylinder"/>
        <c:axId val="137009408"/>
        <c:axId val="137129984"/>
        <c:axId val="0"/>
      </c:bar3DChart>
      <c:catAx>
        <c:axId val="1370094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129984"/>
        <c:crosses val="autoZero"/>
        <c:auto val="1"/>
        <c:lblAlgn val="ctr"/>
        <c:lblOffset val="100"/>
      </c:catAx>
      <c:valAx>
        <c:axId val="137129984"/>
        <c:scaling>
          <c:orientation val="minMax"/>
          <c:max val="3000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000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700940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1566242587732089"/>
          <c:y val="0.86018685312034315"/>
          <c:w val="0.35435102463153623"/>
          <c:h val="0.13981324637238307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7CF7C-4F0F-4DFF-9337-124118E02536}" type="doc">
      <dgm:prSet loTypeId="urn:microsoft.com/office/officeart/2005/8/layout/target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3A63EEC-C157-45C8-89D6-520F29511511}">
      <dgm:prSet phldrT="[Текст]" custT="1"/>
      <dgm:spPr>
        <a:ln>
          <a:solidFill>
            <a:srgbClr val="00B0F0"/>
          </a:solidFill>
        </a:ln>
      </dgm:spPr>
      <dgm:t>
        <a:bodyPr/>
        <a:lstStyle/>
        <a:p>
          <a:pPr algn="l"/>
          <a:r>
            <a:rPr lang="ru-RU" sz="1800" i="1" dirty="0" smtClean="0"/>
            <a:t>Составление проекта бюджета (планирование)</a:t>
          </a:r>
          <a:endParaRPr lang="ru-RU" sz="1800" i="1" dirty="0"/>
        </a:p>
      </dgm:t>
    </dgm:pt>
    <dgm:pt modelId="{02C13FBB-144A-4B50-94F0-24B2311B1323}" type="parTrans" cxnId="{C789BAD4-8579-4B2A-87BF-50BE1BABB77B}">
      <dgm:prSet/>
      <dgm:spPr/>
      <dgm:t>
        <a:bodyPr/>
        <a:lstStyle/>
        <a:p>
          <a:endParaRPr lang="ru-RU"/>
        </a:p>
      </dgm:t>
    </dgm:pt>
    <dgm:pt modelId="{6B517852-79E2-4CBD-A8FD-A325478EC12C}" type="sibTrans" cxnId="{C789BAD4-8579-4B2A-87BF-50BE1BABB77B}">
      <dgm:prSet/>
      <dgm:spPr/>
      <dgm:t>
        <a:bodyPr/>
        <a:lstStyle/>
        <a:p>
          <a:endParaRPr lang="ru-RU"/>
        </a:p>
      </dgm:t>
    </dgm:pt>
    <dgm:pt modelId="{3BD890F4-471D-488E-AC38-F0ADD296CB28}">
      <dgm:prSet phldrT="[Текст]" custT="1"/>
      <dgm:spPr/>
      <dgm:t>
        <a:bodyPr/>
        <a:lstStyle/>
        <a:p>
          <a:pPr algn="l"/>
          <a:r>
            <a:rPr lang="ru-RU" sz="1800" i="1" dirty="0" smtClean="0"/>
            <a:t>Рассмотрение и утверждение бюджета</a:t>
          </a:r>
          <a:endParaRPr lang="ru-RU" sz="1800" i="1" dirty="0"/>
        </a:p>
      </dgm:t>
    </dgm:pt>
    <dgm:pt modelId="{9CE69C8E-D49E-44B1-90BC-902BA520B493}" type="parTrans" cxnId="{106C76B2-E2EF-45CE-9FE1-60696E46A061}">
      <dgm:prSet/>
      <dgm:spPr/>
      <dgm:t>
        <a:bodyPr/>
        <a:lstStyle/>
        <a:p>
          <a:endParaRPr lang="ru-RU"/>
        </a:p>
      </dgm:t>
    </dgm:pt>
    <dgm:pt modelId="{0F197254-141D-4421-8924-E77A87A63D23}" type="sibTrans" cxnId="{106C76B2-E2EF-45CE-9FE1-60696E46A061}">
      <dgm:prSet/>
      <dgm:spPr/>
      <dgm:t>
        <a:bodyPr/>
        <a:lstStyle/>
        <a:p>
          <a:endParaRPr lang="ru-RU"/>
        </a:p>
      </dgm:t>
    </dgm:pt>
    <dgm:pt modelId="{40996C51-11CA-4DF6-B4BA-6596ED4E530B}">
      <dgm:prSet phldrT="[Текст]" custT="1"/>
      <dgm:spPr/>
      <dgm:t>
        <a:bodyPr/>
        <a:lstStyle/>
        <a:p>
          <a:pPr algn="l"/>
          <a:r>
            <a:rPr lang="ru-RU" sz="1800" i="1" dirty="0" smtClean="0"/>
            <a:t>Исполнение бюджета</a:t>
          </a:r>
          <a:endParaRPr lang="ru-RU" sz="1800" i="1" dirty="0"/>
        </a:p>
      </dgm:t>
    </dgm:pt>
    <dgm:pt modelId="{EDFAC263-48EC-42D0-8A23-70F5BD01F1A2}" type="parTrans" cxnId="{508C81E3-22B4-4225-838F-F1460106F5BD}">
      <dgm:prSet/>
      <dgm:spPr/>
      <dgm:t>
        <a:bodyPr/>
        <a:lstStyle/>
        <a:p>
          <a:endParaRPr lang="ru-RU"/>
        </a:p>
      </dgm:t>
    </dgm:pt>
    <dgm:pt modelId="{575B14B5-8292-47F8-8455-C55BDED2FFA5}" type="sibTrans" cxnId="{508C81E3-22B4-4225-838F-F1460106F5BD}">
      <dgm:prSet/>
      <dgm:spPr/>
      <dgm:t>
        <a:bodyPr/>
        <a:lstStyle/>
        <a:p>
          <a:endParaRPr lang="ru-RU"/>
        </a:p>
      </dgm:t>
    </dgm:pt>
    <dgm:pt modelId="{4A5A1485-1178-4140-8F6F-27DABEF9AB80}">
      <dgm:prSet phldrT="[Текст]" custT="1"/>
      <dgm:spPr/>
      <dgm:t>
        <a:bodyPr/>
        <a:lstStyle/>
        <a:p>
          <a:pPr algn="l"/>
          <a:r>
            <a:rPr lang="ru-RU" sz="1800" i="1" dirty="0" smtClean="0"/>
            <a:t>Составление бюджетной отчетности</a:t>
          </a:r>
          <a:endParaRPr lang="ru-RU" sz="1800" i="1" dirty="0"/>
        </a:p>
      </dgm:t>
    </dgm:pt>
    <dgm:pt modelId="{48E54ABE-0B2A-48AA-9A53-75966175113A}" type="parTrans" cxnId="{DF197B87-701B-4C79-B8CD-48DC0F00294E}">
      <dgm:prSet/>
      <dgm:spPr/>
      <dgm:t>
        <a:bodyPr/>
        <a:lstStyle/>
        <a:p>
          <a:endParaRPr lang="ru-RU"/>
        </a:p>
      </dgm:t>
    </dgm:pt>
    <dgm:pt modelId="{9327A373-8DB5-45E2-BB77-06A61FCACED5}" type="sibTrans" cxnId="{DF197B87-701B-4C79-B8CD-48DC0F00294E}">
      <dgm:prSet/>
      <dgm:spPr/>
      <dgm:t>
        <a:bodyPr/>
        <a:lstStyle/>
        <a:p>
          <a:endParaRPr lang="ru-RU"/>
        </a:p>
      </dgm:t>
    </dgm:pt>
    <dgm:pt modelId="{3FD1F9C1-9E3D-410D-82E4-E69019B548C7}">
      <dgm:prSet phldrT="[Текст]" custT="1"/>
      <dgm:spPr/>
      <dgm:t>
        <a:bodyPr/>
        <a:lstStyle/>
        <a:p>
          <a:pPr algn="l"/>
          <a:r>
            <a:rPr lang="ru-RU" sz="1800" i="1" dirty="0" smtClean="0"/>
            <a:t>Финансовый контроль</a:t>
          </a:r>
          <a:endParaRPr lang="ru-RU" sz="1800" i="1" dirty="0"/>
        </a:p>
      </dgm:t>
    </dgm:pt>
    <dgm:pt modelId="{A9DDF175-AED5-492A-9EE5-41B10BB2CE36}" type="parTrans" cxnId="{2B00F28C-D13D-41C3-AA18-56A768679780}">
      <dgm:prSet/>
      <dgm:spPr/>
      <dgm:t>
        <a:bodyPr/>
        <a:lstStyle/>
        <a:p>
          <a:endParaRPr lang="ru-RU"/>
        </a:p>
      </dgm:t>
    </dgm:pt>
    <dgm:pt modelId="{AE799CDA-A86F-4545-866C-678A7CB36959}" type="sibTrans" cxnId="{2B00F28C-D13D-41C3-AA18-56A768679780}">
      <dgm:prSet/>
      <dgm:spPr/>
      <dgm:t>
        <a:bodyPr/>
        <a:lstStyle/>
        <a:p>
          <a:endParaRPr lang="ru-RU"/>
        </a:p>
      </dgm:t>
    </dgm:pt>
    <dgm:pt modelId="{1CD4A6DC-D348-4EDA-BC69-F66510E61603}" type="pres">
      <dgm:prSet presAssocID="{1167CF7C-4F0F-4DFF-9337-124118E0253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752E6E-6C6E-41AF-9955-209CAA152E01}" type="pres">
      <dgm:prSet presAssocID="{B3A63EEC-C157-45C8-89D6-520F29511511}" presName="circle1" presStyleLbl="node1" presStyleIdx="0" presStyleCnt="5"/>
      <dgm:spPr/>
    </dgm:pt>
    <dgm:pt modelId="{204F5B08-0B62-4380-BF24-D95D186A8646}" type="pres">
      <dgm:prSet presAssocID="{B3A63EEC-C157-45C8-89D6-520F29511511}" presName="space" presStyleCnt="0"/>
      <dgm:spPr/>
    </dgm:pt>
    <dgm:pt modelId="{5B17D6AA-B998-4B7E-AD62-BFEA233391AF}" type="pres">
      <dgm:prSet presAssocID="{B3A63EEC-C157-45C8-89D6-520F29511511}" presName="rect1" presStyleLbl="alignAcc1" presStyleIdx="0" presStyleCnt="5"/>
      <dgm:spPr/>
      <dgm:t>
        <a:bodyPr/>
        <a:lstStyle/>
        <a:p>
          <a:endParaRPr lang="ru-RU"/>
        </a:p>
      </dgm:t>
    </dgm:pt>
    <dgm:pt modelId="{B9E1FB3A-B3DB-4FCD-A0E5-F9A09102E521}" type="pres">
      <dgm:prSet presAssocID="{3BD890F4-471D-488E-AC38-F0ADD296CB28}" presName="vertSpace2" presStyleLbl="node1" presStyleIdx="0" presStyleCnt="5"/>
      <dgm:spPr/>
    </dgm:pt>
    <dgm:pt modelId="{9D209834-C7C2-4367-B7A5-4A3C9764E463}" type="pres">
      <dgm:prSet presAssocID="{3BD890F4-471D-488E-AC38-F0ADD296CB28}" presName="circle2" presStyleLbl="node1" presStyleIdx="1" presStyleCnt="5"/>
      <dgm:spPr/>
    </dgm:pt>
    <dgm:pt modelId="{ECEE826C-F651-4D10-AB35-E2646AAEE863}" type="pres">
      <dgm:prSet presAssocID="{3BD890F4-471D-488E-AC38-F0ADD296CB28}" presName="rect2" presStyleLbl="alignAcc1" presStyleIdx="1" presStyleCnt="5"/>
      <dgm:spPr/>
      <dgm:t>
        <a:bodyPr/>
        <a:lstStyle/>
        <a:p>
          <a:endParaRPr lang="ru-RU"/>
        </a:p>
      </dgm:t>
    </dgm:pt>
    <dgm:pt modelId="{5A266D27-5E69-43B2-8969-934A53F7FF99}" type="pres">
      <dgm:prSet presAssocID="{40996C51-11CA-4DF6-B4BA-6596ED4E530B}" presName="vertSpace3" presStyleLbl="node1" presStyleIdx="1" presStyleCnt="5"/>
      <dgm:spPr/>
    </dgm:pt>
    <dgm:pt modelId="{7F6C2B43-D340-4D25-84C8-D0626B7A96A1}" type="pres">
      <dgm:prSet presAssocID="{40996C51-11CA-4DF6-B4BA-6596ED4E530B}" presName="circle3" presStyleLbl="node1" presStyleIdx="2" presStyleCnt="5"/>
      <dgm:spPr/>
    </dgm:pt>
    <dgm:pt modelId="{982F19D0-98A0-463B-BBD9-2AA0123B0ABE}" type="pres">
      <dgm:prSet presAssocID="{40996C51-11CA-4DF6-B4BA-6596ED4E530B}" presName="rect3" presStyleLbl="alignAcc1" presStyleIdx="2" presStyleCnt="5"/>
      <dgm:spPr/>
      <dgm:t>
        <a:bodyPr/>
        <a:lstStyle/>
        <a:p>
          <a:endParaRPr lang="ru-RU"/>
        </a:p>
      </dgm:t>
    </dgm:pt>
    <dgm:pt modelId="{B6D6379C-12C4-4AC9-AD07-EE9B3BFADE2A}" type="pres">
      <dgm:prSet presAssocID="{4A5A1485-1178-4140-8F6F-27DABEF9AB80}" presName="vertSpace4" presStyleLbl="node1" presStyleIdx="2" presStyleCnt="5"/>
      <dgm:spPr/>
    </dgm:pt>
    <dgm:pt modelId="{81155D60-C3D8-45DF-BF79-C368448DFC6C}" type="pres">
      <dgm:prSet presAssocID="{4A5A1485-1178-4140-8F6F-27DABEF9AB80}" presName="circle4" presStyleLbl="node1" presStyleIdx="3" presStyleCnt="5"/>
      <dgm:spPr/>
    </dgm:pt>
    <dgm:pt modelId="{6EDC1E08-1A40-486C-8DF2-B46A1F77F225}" type="pres">
      <dgm:prSet presAssocID="{4A5A1485-1178-4140-8F6F-27DABEF9AB80}" presName="rect4" presStyleLbl="alignAcc1" presStyleIdx="3" presStyleCnt="5"/>
      <dgm:spPr/>
      <dgm:t>
        <a:bodyPr/>
        <a:lstStyle/>
        <a:p>
          <a:endParaRPr lang="ru-RU"/>
        </a:p>
      </dgm:t>
    </dgm:pt>
    <dgm:pt modelId="{95ABC359-4CB0-44C3-B8A2-E2DBD20D240F}" type="pres">
      <dgm:prSet presAssocID="{3FD1F9C1-9E3D-410D-82E4-E69019B548C7}" presName="vertSpace5" presStyleLbl="node1" presStyleIdx="3" presStyleCnt="5"/>
      <dgm:spPr/>
    </dgm:pt>
    <dgm:pt modelId="{EA5CF763-B039-4402-B4FF-9AAD87562580}" type="pres">
      <dgm:prSet presAssocID="{3FD1F9C1-9E3D-410D-82E4-E69019B548C7}" presName="circle5" presStyleLbl="node1" presStyleIdx="4" presStyleCnt="5"/>
      <dgm:spPr/>
    </dgm:pt>
    <dgm:pt modelId="{6CA23FBE-C5F5-4A76-B8B8-4825CBE9884D}" type="pres">
      <dgm:prSet presAssocID="{3FD1F9C1-9E3D-410D-82E4-E69019B548C7}" presName="rect5" presStyleLbl="alignAcc1" presStyleIdx="4" presStyleCnt="5"/>
      <dgm:spPr/>
      <dgm:t>
        <a:bodyPr/>
        <a:lstStyle/>
        <a:p>
          <a:endParaRPr lang="ru-RU"/>
        </a:p>
      </dgm:t>
    </dgm:pt>
    <dgm:pt modelId="{53DE6747-A6FE-4D9D-B7B0-598005C7F8AE}" type="pres">
      <dgm:prSet presAssocID="{B3A63EEC-C157-45C8-89D6-520F29511511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40E64-1535-4E24-A1D9-09A1550C4E2E}" type="pres">
      <dgm:prSet presAssocID="{3BD890F4-471D-488E-AC38-F0ADD296CB28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ED19C-034D-4EA1-9AD9-8B025C5117A3}" type="pres">
      <dgm:prSet presAssocID="{40996C51-11CA-4DF6-B4BA-6596ED4E530B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C59B3-949B-4C99-8C6B-88808AC64D01}" type="pres">
      <dgm:prSet presAssocID="{4A5A1485-1178-4140-8F6F-27DABEF9AB80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AF4D9-B108-44A2-A639-E2DAE24BAD99}" type="pres">
      <dgm:prSet presAssocID="{3FD1F9C1-9E3D-410D-82E4-E69019B548C7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DD12B9-9A33-42BC-8E8F-8B3FDF77C338}" type="presOf" srcId="{3BD890F4-471D-488E-AC38-F0ADD296CB28}" destId="{ECEE826C-F651-4D10-AB35-E2646AAEE863}" srcOrd="0" destOrd="0" presId="urn:microsoft.com/office/officeart/2005/8/layout/target3"/>
    <dgm:cxn modelId="{4A532A92-7CA2-42B7-BDB6-ABE4E92EFC5E}" type="presOf" srcId="{4A5A1485-1178-4140-8F6F-27DABEF9AB80}" destId="{6EDC1E08-1A40-486C-8DF2-B46A1F77F225}" srcOrd="0" destOrd="0" presId="urn:microsoft.com/office/officeart/2005/8/layout/target3"/>
    <dgm:cxn modelId="{2B00F28C-D13D-41C3-AA18-56A768679780}" srcId="{1167CF7C-4F0F-4DFF-9337-124118E02536}" destId="{3FD1F9C1-9E3D-410D-82E4-E69019B548C7}" srcOrd="4" destOrd="0" parTransId="{A9DDF175-AED5-492A-9EE5-41B10BB2CE36}" sibTransId="{AE799CDA-A86F-4545-866C-678A7CB36959}"/>
    <dgm:cxn modelId="{DF197B87-701B-4C79-B8CD-48DC0F00294E}" srcId="{1167CF7C-4F0F-4DFF-9337-124118E02536}" destId="{4A5A1485-1178-4140-8F6F-27DABEF9AB80}" srcOrd="3" destOrd="0" parTransId="{48E54ABE-0B2A-48AA-9A53-75966175113A}" sibTransId="{9327A373-8DB5-45E2-BB77-06A61FCACED5}"/>
    <dgm:cxn modelId="{3098DC84-BAF9-4210-97D8-5FE94B035787}" type="presOf" srcId="{4A5A1485-1178-4140-8F6F-27DABEF9AB80}" destId="{AFFC59B3-949B-4C99-8C6B-88808AC64D01}" srcOrd="1" destOrd="0" presId="urn:microsoft.com/office/officeart/2005/8/layout/target3"/>
    <dgm:cxn modelId="{CDF30044-6B10-4F2E-979C-31E344665CDD}" type="presOf" srcId="{3FD1F9C1-9E3D-410D-82E4-E69019B548C7}" destId="{6CA23FBE-C5F5-4A76-B8B8-4825CBE9884D}" srcOrd="0" destOrd="0" presId="urn:microsoft.com/office/officeart/2005/8/layout/target3"/>
    <dgm:cxn modelId="{C789BAD4-8579-4B2A-87BF-50BE1BABB77B}" srcId="{1167CF7C-4F0F-4DFF-9337-124118E02536}" destId="{B3A63EEC-C157-45C8-89D6-520F29511511}" srcOrd="0" destOrd="0" parTransId="{02C13FBB-144A-4B50-94F0-24B2311B1323}" sibTransId="{6B517852-79E2-4CBD-A8FD-A325478EC12C}"/>
    <dgm:cxn modelId="{6FCC48A4-8E11-4641-9228-6D2A79153103}" type="presOf" srcId="{3FD1F9C1-9E3D-410D-82E4-E69019B548C7}" destId="{1BEAF4D9-B108-44A2-A639-E2DAE24BAD99}" srcOrd="1" destOrd="0" presId="urn:microsoft.com/office/officeart/2005/8/layout/target3"/>
    <dgm:cxn modelId="{27B40BC2-DF75-4024-B7CB-5CFC80AB209A}" type="presOf" srcId="{B3A63EEC-C157-45C8-89D6-520F29511511}" destId="{5B17D6AA-B998-4B7E-AD62-BFEA233391AF}" srcOrd="0" destOrd="0" presId="urn:microsoft.com/office/officeart/2005/8/layout/target3"/>
    <dgm:cxn modelId="{F81C4D9C-3117-491B-89CB-882DC275EB92}" type="presOf" srcId="{1167CF7C-4F0F-4DFF-9337-124118E02536}" destId="{1CD4A6DC-D348-4EDA-BC69-F66510E61603}" srcOrd="0" destOrd="0" presId="urn:microsoft.com/office/officeart/2005/8/layout/target3"/>
    <dgm:cxn modelId="{508C81E3-22B4-4225-838F-F1460106F5BD}" srcId="{1167CF7C-4F0F-4DFF-9337-124118E02536}" destId="{40996C51-11CA-4DF6-B4BA-6596ED4E530B}" srcOrd="2" destOrd="0" parTransId="{EDFAC263-48EC-42D0-8A23-70F5BD01F1A2}" sibTransId="{575B14B5-8292-47F8-8455-C55BDED2FFA5}"/>
    <dgm:cxn modelId="{4D4647BE-C1AB-418A-9F78-DC6EE5DE134B}" type="presOf" srcId="{40996C51-11CA-4DF6-B4BA-6596ED4E530B}" destId="{06BED19C-034D-4EA1-9AD9-8B025C5117A3}" srcOrd="1" destOrd="0" presId="urn:microsoft.com/office/officeart/2005/8/layout/target3"/>
    <dgm:cxn modelId="{106C76B2-E2EF-45CE-9FE1-60696E46A061}" srcId="{1167CF7C-4F0F-4DFF-9337-124118E02536}" destId="{3BD890F4-471D-488E-AC38-F0ADD296CB28}" srcOrd="1" destOrd="0" parTransId="{9CE69C8E-D49E-44B1-90BC-902BA520B493}" sibTransId="{0F197254-141D-4421-8924-E77A87A63D23}"/>
    <dgm:cxn modelId="{DEF8DED6-86D4-4AE0-A00A-861BE8778400}" type="presOf" srcId="{40996C51-11CA-4DF6-B4BA-6596ED4E530B}" destId="{982F19D0-98A0-463B-BBD9-2AA0123B0ABE}" srcOrd="0" destOrd="0" presId="urn:microsoft.com/office/officeart/2005/8/layout/target3"/>
    <dgm:cxn modelId="{F7943542-9C75-449D-977C-2A0C013FC4CC}" type="presOf" srcId="{B3A63EEC-C157-45C8-89D6-520F29511511}" destId="{53DE6747-A6FE-4D9D-B7B0-598005C7F8AE}" srcOrd="1" destOrd="0" presId="urn:microsoft.com/office/officeart/2005/8/layout/target3"/>
    <dgm:cxn modelId="{C7A718FA-4704-4A0B-A57C-62788211CA6D}" type="presOf" srcId="{3BD890F4-471D-488E-AC38-F0ADD296CB28}" destId="{A5940E64-1535-4E24-A1D9-09A1550C4E2E}" srcOrd="1" destOrd="0" presId="urn:microsoft.com/office/officeart/2005/8/layout/target3"/>
    <dgm:cxn modelId="{A4E519E4-F840-4BFE-A943-B2DC27E134D9}" type="presParOf" srcId="{1CD4A6DC-D348-4EDA-BC69-F66510E61603}" destId="{C8752E6E-6C6E-41AF-9955-209CAA152E01}" srcOrd="0" destOrd="0" presId="urn:microsoft.com/office/officeart/2005/8/layout/target3"/>
    <dgm:cxn modelId="{C7463729-B6C7-4366-9D6A-6FF7CFC38B17}" type="presParOf" srcId="{1CD4A6DC-D348-4EDA-BC69-F66510E61603}" destId="{204F5B08-0B62-4380-BF24-D95D186A8646}" srcOrd="1" destOrd="0" presId="urn:microsoft.com/office/officeart/2005/8/layout/target3"/>
    <dgm:cxn modelId="{EBDDAD5C-780D-42A5-BC3D-FA1A68496299}" type="presParOf" srcId="{1CD4A6DC-D348-4EDA-BC69-F66510E61603}" destId="{5B17D6AA-B998-4B7E-AD62-BFEA233391AF}" srcOrd="2" destOrd="0" presId="urn:microsoft.com/office/officeart/2005/8/layout/target3"/>
    <dgm:cxn modelId="{AC8CFFDA-BD4F-41DF-8E74-EB16039EACC3}" type="presParOf" srcId="{1CD4A6DC-D348-4EDA-BC69-F66510E61603}" destId="{B9E1FB3A-B3DB-4FCD-A0E5-F9A09102E521}" srcOrd="3" destOrd="0" presId="urn:microsoft.com/office/officeart/2005/8/layout/target3"/>
    <dgm:cxn modelId="{72D95DC8-C4A7-46E1-A5E4-460F6F34D169}" type="presParOf" srcId="{1CD4A6DC-D348-4EDA-BC69-F66510E61603}" destId="{9D209834-C7C2-4367-B7A5-4A3C9764E463}" srcOrd="4" destOrd="0" presId="urn:microsoft.com/office/officeart/2005/8/layout/target3"/>
    <dgm:cxn modelId="{5837C396-6159-4248-8AA4-E526A51F3B21}" type="presParOf" srcId="{1CD4A6DC-D348-4EDA-BC69-F66510E61603}" destId="{ECEE826C-F651-4D10-AB35-E2646AAEE863}" srcOrd="5" destOrd="0" presId="urn:microsoft.com/office/officeart/2005/8/layout/target3"/>
    <dgm:cxn modelId="{AC7F9819-EC1D-4388-AB51-FBADB30F10B4}" type="presParOf" srcId="{1CD4A6DC-D348-4EDA-BC69-F66510E61603}" destId="{5A266D27-5E69-43B2-8969-934A53F7FF99}" srcOrd="6" destOrd="0" presId="urn:microsoft.com/office/officeart/2005/8/layout/target3"/>
    <dgm:cxn modelId="{906BD0AD-6BE0-4A82-A7E2-FB3C8DC9656C}" type="presParOf" srcId="{1CD4A6DC-D348-4EDA-BC69-F66510E61603}" destId="{7F6C2B43-D340-4D25-84C8-D0626B7A96A1}" srcOrd="7" destOrd="0" presId="urn:microsoft.com/office/officeart/2005/8/layout/target3"/>
    <dgm:cxn modelId="{5512081D-3B73-40B3-B3EF-9F6E8E477089}" type="presParOf" srcId="{1CD4A6DC-D348-4EDA-BC69-F66510E61603}" destId="{982F19D0-98A0-463B-BBD9-2AA0123B0ABE}" srcOrd="8" destOrd="0" presId="urn:microsoft.com/office/officeart/2005/8/layout/target3"/>
    <dgm:cxn modelId="{F69C655C-BF58-4D08-AF85-E4389E64E939}" type="presParOf" srcId="{1CD4A6DC-D348-4EDA-BC69-F66510E61603}" destId="{B6D6379C-12C4-4AC9-AD07-EE9B3BFADE2A}" srcOrd="9" destOrd="0" presId="urn:microsoft.com/office/officeart/2005/8/layout/target3"/>
    <dgm:cxn modelId="{A25F90E5-3A47-4821-BAE1-6E43E3A77230}" type="presParOf" srcId="{1CD4A6DC-D348-4EDA-BC69-F66510E61603}" destId="{81155D60-C3D8-45DF-BF79-C368448DFC6C}" srcOrd="10" destOrd="0" presId="urn:microsoft.com/office/officeart/2005/8/layout/target3"/>
    <dgm:cxn modelId="{C588EFA4-072B-4F5F-877D-25DDC57C6152}" type="presParOf" srcId="{1CD4A6DC-D348-4EDA-BC69-F66510E61603}" destId="{6EDC1E08-1A40-486C-8DF2-B46A1F77F225}" srcOrd="11" destOrd="0" presId="urn:microsoft.com/office/officeart/2005/8/layout/target3"/>
    <dgm:cxn modelId="{A19BDECA-6A40-4242-8FAA-AA402E591FB0}" type="presParOf" srcId="{1CD4A6DC-D348-4EDA-BC69-F66510E61603}" destId="{95ABC359-4CB0-44C3-B8A2-E2DBD20D240F}" srcOrd="12" destOrd="0" presId="urn:microsoft.com/office/officeart/2005/8/layout/target3"/>
    <dgm:cxn modelId="{0B3EE036-332F-4351-9CD3-213EAA1DE2A6}" type="presParOf" srcId="{1CD4A6DC-D348-4EDA-BC69-F66510E61603}" destId="{EA5CF763-B039-4402-B4FF-9AAD87562580}" srcOrd="13" destOrd="0" presId="urn:microsoft.com/office/officeart/2005/8/layout/target3"/>
    <dgm:cxn modelId="{30EC9F86-596E-4CAB-B715-FC80842DD387}" type="presParOf" srcId="{1CD4A6DC-D348-4EDA-BC69-F66510E61603}" destId="{6CA23FBE-C5F5-4A76-B8B8-4825CBE9884D}" srcOrd="14" destOrd="0" presId="urn:microsoft.com/office/officeart/2005/8/layout/target3"/>
    <dgm:cxn modelId="{76C82DD2-7261-440B-B3F4-B8DF89D78FEF}" type="presParOf" srcId="{1CD4A6DC-D348-4EDA-BC69-F66510E61603}" destId="{53DE6747-A6FE-4D9D-B7B0-598005C7F8AE}" srcOrd="15" destOrd="0" presId="urn:microsoft.com/office/officeart/2005/8/layout/target3"/>
    <dgm:cxn modelId="{1A652800-C5EC-45CD-942B-1757BDF6EEA2}" type="presParOf" srcId="{1CD4A6DC-D348-4EDA-BC69-F66510E61603}" destId="{A5940E64-1535-4E24-A1D9-09A1550C4E2E}" srcOrd="16" destOrd="0" presId="urn:microsoft.com/office/officeart/2005/8/layout/target3"/>
    <dgm:cxn modelId="{E2583FF2-24D0-4C92-8E87-54F365CC4125}" type="presParOf" srcId="{1CD4A6DC-D348-4EDA-BC69-F66510E61603}" destId="{06BED19C-034D-4EA1-9AD9-8B025C5117A3}" srcOrd="17" destOrd="0" presId="urn:microsoft.com/office/officeart/2005/8/layout/target3"/>
    <dgm:cxn modelId="{E54EA107-DD54-41D1-80CF-F71E8AE79503}" type="presParOf" srcId="{1CD4A6DC-D348-4EDA-BC69-F66510E61603}" destId="{AFFC59B3-949B-4C99-8C6B-88808AC64D01}" srcOrd="18" destOrd="0" presId="urn:microsoft.com/office/officeart/2005/8/layout/target3"/>
    <dgm:cxn modelId="{1A367D86-D6FF-4487-9534-521CCAD260B5}" type="presParOf" srcId="{1CD4A6DC-D348-4EDA-BC69-F66510E61603}" destId="{1BEAF4D9-B108-44A2-A639-E2DAE24BAD99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F1310-7BD6-47BA-9F7B-C27580D79D3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D8E0D7-0A74-4BA2-AE42-F2ED6B14E56E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ru-RU" sz="1200" dirty="0" smtClean="0"/>
            <a:t>Налоговые доходы </a:t>
          </a:r>
        </a:p>
        <a:p>
          <a:r>
            <a:rPr lang="ru-RU" sz="1200" dirty="0" smtClean="0"/>
            <a:t>Сумма налоговых доходов и  удельный вес налоговых доходов в общем объеме доходов</a:t>
          </a:r>
          <a:endParaRPr lang="ru-RU" sz="1200" dirty="0"/>
        </a:p>
      </dgm:t>
    </dgm:pt>
    <dgm:pt modelId="{E0973047-E2B6-44F8-B1C2-2898A8A3BD8A}" type="parTrans" cxnId="{0D507394-96A1-49BC-AC2E-7CDD01F59F4D}">
      <dgm:prSet/>
      <dgm:spPr/>
      <dgm:t>
        <a:bodyPr/>
        <a:lstStyle/>
        <a:p>
          <a:endParaRPr lang="ru-RU"/>
        </a:p>
      </dgm:t>
    </dgm:pt>
    <dgm:pt modelId="{64EA8AB8-B5CD-4FAA-A6A0-6A5A0415B580}" type="sibTrans" cxnId="{0D507394-96A1-49BC-AC2E-7CDD01F59F4D}">
      <dgm:prSet/>
      <dgm:spPr/>
      <dgm:t>
        <a:bodyPr/>
        <a:lstStyle/>
        <a:p>
          <a:endParaRPr lang="ru-RU"/>
        </a:p>
      </dgm:t>
    </dgm:pt>
    <dgm:pt modelId="{80B45AE4-0EEB-4685-8088-9A96C14AD111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4"/>
        </a:solidFill>
      </dgm:spPr>
      <dgm:t>
        <a:bodyPr/>
        <a:lstStyle/>
        <a:p>
          <a:r>
            <a:rPr lang="ru-RU" sz="1200" dirty="0" smtClean="0"/>
            <a:t>Неналоговые доходы </a:t>
          </a:r>
        </a:p>
        <a:p>
          <a:r>
            <a:rPr lang="ru-RU" sz="1200" dirty="0" smtClean="0"/>
            <a:t>Сумма неналоговых доходов  и удельный вес неналоговых доходов в общем объеме доходов </a:t>
          </a:r>
          <a:endParaRPr lang="ru-RU" sz="1200" dirty="0"/>
        </a:p>
      </dgm:t>
    </dgm:pt>
    <dgm:pt modelId="{AA70E025-9588-4822-806E-1DE74E354D63}" type="parTrans" cxnId="{8129B2DD-57C7-4E77-BEB9-38A629B1EAAC}">
      <dgm:prSet/>
      <dgm:spPr/>
      <dgm:t>
        <a:bodyPr/>
        <a:lstStyle/>
        <a:p>
          <a:endParaRPr lang="ru-RU"/>
        </a:p>
      </dgm:t>
    </dgm:pt>
    <dgm:pt modelId="{18DEDF9D-88D7-4F45-A9CB-7BC24608D0C6}" type="sibTrans" cxnId="{8129B2DD-57C7-4E77-BEB9-38A629B1EAAC}">
      <dgm:prSet/>
      <dgm:spPr/>
      <dgm:t>
        <a:bodyPr/>
        <a:lstStyle/>
        <a:p>
          <a:endParaRPr lang="ru-RU"/>
        </a:p>
      </dgm:t>
    </dgm:pt>
    <dgm:pt modelId="{BF767E4F-E416-4735-AFFF-8933E3B013FD}">
      <dgm:prSet phldrT="[Текст]" phldr="1"/>
      <dgm:spPr>
        <a:solidFill>
          <a:schemeClr val="bg1"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3978879D-0AC6-43DE-BAD5-D6C169C519CA}" type="sibTrans" cxnId="{34BD3325-4285-4B69-A967-2B0121B961E0}">
      <dgm:prSet/>
      <dgm:spPr/>
      <dgm:t>
        <a:bodyPr/>
        <a:lstStyle/>
        <a:p>
          <a:endParaRPr lang="ru-RU"/>
        </a:p>
      </dgm:t>
    </dgm:pt>
    <dgm:pt modelId="{D099EC2C-9943-417B-8574-8D12BAA814DD}" type="parTrans" cxnId="{34BD3325-4285-4B69-A967-2B0121B961E0}">
      <dgm:prSet/>
      <dgm:spPr/>
      <dgm:t>
        <a:bodyPr/>
        <a:lstStyle/>
        <a:p>
          <a:endParaRPr lang="ru-RU"/>
        </a:p>
      </dgm:t>
    </dgm:pt>
    <dgm:pt modelId="{EBAA7605-317E-4ABF-9A60-68465665679A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ru-RU" sz="1200" dirty="0" smtClean="0"/>
            <a:t>Безвозмездные поступления </a:t>
          </a:r>
        </a:p>
        <a:p>
          <a:r>
            <a:rPr lang="ru-RU" sz="1200" dirty="0" smtClean="0"/>
            <a:t>Сумма безвозмездных поступлений и удельный вес безвозмездных поступлений в общем объеме доходов</a:t>
          </a:r>
          <a:endParaRPr lang="ru-RU" sz="1200" dirty="0"/>
        </a:p>
      </dgm:t>
    </dgm:pt>
    <dgm:pt modelId="{DFBB1DE0-B329-4C91-A9CE-F92565299299}" type="parTrans" cxnId="{3FC010D9-CAE8-4D5F-B050-FDE4DD9DA45D}">
      <dgm:prSet/>
      <dgm:spPr/>
      <dgm:t>
        <a:bodyPr/>
        <a:lstStyle/>
        <a:p>
          <a:endParaRPr lang="ru-RU"/>
        </a:p>
      </dgm:t>
    </dgm:pt>
    <dgm:pt modelId="{F6A559FC-60BA-404E-B462-CE3793C53D24}" type="sibTrans" cxnId="{3FC010D9-CAE8-4D5F-B050-FDE4DD9DA45D}">
      <dgm:prSet/>
      <dgm:spPr/>
      <dgm:t>
        <a:bodyPr/>
        <a:lstStyle/>
        <a:p>
          <a:endParaRPr lang="ru-RU"/>
        </a:p>
      </dgm:t>
    </dgm:pt>
    <dgm:pt modelId="{A25CA4B6-0369-448F-8D05-A7D9C450E04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 sz="1200" dirty="0"/>
        </a:p>
      </dgm:t>
    </dgm:pt>
    <dgm:pt modelId="{4B3E0CD7-47CB-4230-90F2-E0D014DF33D5}" type="sibTrans" cxnId="{90E97207-FB8D-47D2-9874-C3CE1F711EEE}">
      <dgm:prSet/>
      <dgm:spPr/>
      <dgm:t>
        <a:bodyPr/>
        <a:lstStyle/>
        <a:p>
          <a:endParaRPr lang="ru-RU"/>
        </a:p>
      </dgm:t>
    </dgm:pt>
    <dgm:pt modelId="{475BF641-F70C-47B8-85A7-1334CCBC61E2}" type="parTrans" cxnId="{90E97207-FB8D-47D2-9874-C3CE1F711EEE}">
      <dgm:prSet/>
      <dgm:spPr/>
      <dgm:t>
        <a:bodyPr/>
        <a:lstStyle/>
        <a:p>
          <a:endParaRPr lang="ru-RU"/>
        </a:p>
      </dgm:t>
    </dgm:pt>
    <dgm:pt modelId="{148DB178-913A-4FE7-8294-E3720847C394}" type="pres">
      <dgm:prSet presAssocID="{BE5F1310-7BD6-47BA-9F7B-C27580D79D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C1294F-CA65-4D84-BC80-8537AB9134E1}" type="pres">
      <dgm:prSet presAssocID="{B4D8E0D7-0A74-4BA2-AE42-F2ED6B14E56E}" presName="linNode" presStyleCnt="0"/>
      <dgm:spPr/>
    </dgm:pt>
    <dgm:pt modelId="{268D1BE8-1959-4721-9446-397C8371DC50}" type="pres">
      <dgm:prSet presAssocID="{B4D8E0D7-0A74-4BA2-AE42-F2ED6B14E56E}" presName="parentText" presStyleLbl="node1" presStyleIdx="0" presStyleCnt="4" custScaleY="772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7F042-9820-4F6A-9D53-D9CEBCC6121B}" type="pres">
      <dgm:prSet presAssocID="{64EA8AB8-B5CD-4FAA-A6A0-6A5A0415B580}" presName="sp" presStyleCnt="0"/>
      <dgm:spPr/>
    </dgm:pt>
    <dgm:pt modelId="{F7D116CA-C373-4E62-A391-DEE759081C56}" type="pres">
      <dgm:prSet presAssocID="{80B45AE4-0EEB-4685-8088-9A96C14AD111}" presName="linNode" presStyleCnt="0"/>
      <dgm:spPr/>
    </dgm:pt>
    <dgm:pt modelId="{C9C54717-C604-41DB-A300-4FF6D09E04F0}" type="pres">
      <dgm:prSet presAssocID="{80B45AE4-0EEB-4685-8088-9A96C14AD111}" presName="parentText" presStyleLbl="node1" presStyleIdx="1" presStyleCnt="4" custAng="0" custScaleY="83134" custLinFactNeighborX="-1052" custLinFactNeighborY="52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9155C-455B-4315-B060-86BA55287E6A}" type="pres">
      <dgm:prSet presAssocID="{18DEDF9D-88D7-4F45-A9CB-7BC24608D0C6}" presName="sp" presStyleCnt="0"/>
      <dgm:spPr/>
    </dgm:pt>
    <dgm:pt modelId="{B39D4685-D837-4EC9-A1CC-4F087DED94EE}" type="pres">
      <dgm:prSet presAssocID="{EBAA7605-317E-4ABF-9A60-68465665679A}" presName="linNode" presStyleCnt="0"/>
      <dgm:spPr/>
    </dgm:pt>
    <dgm:pt modelId="{910F91F9-B06A-47CB-939C-C3E6D2CAFB7A}" type="pres">
      <dgm:prSet presAssocID="{EBAA7605-317E-4ABF-9A60-68465665679A}" presName="parentText" presStyleLbl="node1" presStyleIdx="2" presStyleCnt="4" custScaleY="758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F9CD8-19D8-4ACE-9CC9-9209A2CBE833}" type="pres">
      <dgm:prSet presAssocID="{F6A559FC-60BA-404E-B462-CE3793C53D24}" presName="sp" presStyleCnt="0"/>
      <dgm:spPr/>
    </dgm:pt>
    <dgm:pt modelId="{C08375C5-D11A-4801-9B76-1C64A2C6ED34}" type="pres">
      <dgm:prSet presAssocID="{A25CA4B6-0369-448F-8D05-A7D9C450E04F}" presName="linNode" presStyleCnt="0"/>
      <dgm:spPr/>
    </dgm:pt>
    <dgm:pt modelId="{D4B92E8E-B99D-4BF4-ACC8-DDC0A1174F87}" type="pres">
      <dgm:prSet presAssocID="{A25CA4B6-0369-448F-8D05-A7D9C450E04F}" presName="parentText" presStyleLbl="node1" presStyleIdx="3" presStyleCnt="4" custScaleY="3323" custLinFactNeighborX="509" custLinFactNeighborY="-17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63025-4262-462C-933A-C1D29B4D51E2}" type="pres">
      <dgm:prSet presAssocID="{A25CA4B6-0369-448F-8D05-A7D9C450E04F}" presName="descendantText" presStyleLbl="alignAccFollowNode1" presStyleIdx="0" presStyleCnt="1" custFlipHor="0" custScaleY="4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507394-96A1-49BC-AC2E-7CDD01F59F4D}" srcId="{BE5F1310-7BD6-47BA-9F7B-C27580D79D3E}" destId="{B4D8E0D7-0A74-4BA2-AE42-F2ED6B14E56E}" srcOrd="0" destOrd="0" parTransId="{E0973047-E2B6-44F8-B1C2-2898A8A3BD8A}" sibTransId="{64EA8AB8-B5CD-4FAA-A6A0-6A5A0415B580}"/>
    <dgm:cxn modelId="{9EFFD6CB-38AA-4F9D-A9C1-56B6B10400D0}" type="presOf" srcId="{BF767E4F-E416-4735-AFFF-8933E3B013FD}" destId="{46463025-4262-462C-933A-C1D29B4D51E2}" srcOrd="0" destOrd="0" presId="urn:microsoft.com/office/officeart/2005/8/layout/vList5"/>
    <dgm:cxn modelId="{7292C4AD-973F-414D-B979-5A7AD1EBE476}" type="presOf" srcId="{BE5F1310-7BD6-47BA-9F7B-C27580D79D3E}" destId="{148DB178-913A-4FE7-8294-E3720847C394}" srcOrd="0" destOrd="0" presId="urn:microsoft.com/office/officeart/2005/8/layout/vList5"/>
    <dgm:cxn modelId="{09BFAB26-EFD2-4654-A486-1CF4D6FBFE03}" type="presOf" srcId="{80B45AE4-0EEB-4685-8088-9A96C14AD111}" destId="{C9C54717-C604-41DB-A300-4FF6D09E04F0}" srcOrd="0" destOrd="0" presId="urn:microsoft.com/office/officeart/2005/8/layout/vList5"/>
    <dgm:cxn modelId="{34BD3325-4285-4B69-A967-2B0121B961E0}" srcId="{A25CA4B6-0369-448F-8D05-A7D9C450E04F}" destId="{BF767E4F-E416-4735-AFFF-8933E3B013FD}" srcOrd="0" destOrd="0" parTransId="{D099EC2C-9943-417B-8574-8D12BAA814DD}" sibTransId="{3978879D-0AC6-43DE-BAD5-D6C169C519CA}"/>
    <dgm:cxn modelId="{8129B2DD-57C7-4E77-BEB9-38A629B1EAAC}" srcId="{BE5F1310-7BD6-47BA-9F7B-C27580D79D3E}" destId="{80B45AE4-0EEB-4685-8088-9A96C14AD111}" srcOrd="1" destOrd="0" parTransId="{AA70E025-9588-4822-806E-1DE74E354D63}" sibTransId="{18DEDF9D-88D7-4F45-A9CB-7BC24608D0C6}"/>
    <dgm:cxn modelId="{5997FBFE-ABC3-4577-B72B-E16003EB4F8C}" type="presOf" srcId="{B4D8E0D7-0A74-4BA2-AE42-F2ED6B14E56E}" destId="{268D1BE8-1959-4721-9446-397C8371DC50}" srcOrd="0" destOrd="0" presId="urn:microsoft.com/office/officeart/2005/8/layout/vList5"/>
    <dgm:cxn modelId="{90E97207-FB8D-47D2-9874-C3CE1F711EEE}" srcId="{BE5F1310-7BD6-47BA-9F7B-C27580D79D3E}" destId="{A25CA4B6-0369-448F-8D05-A7D9C450E04F}" srcOrd="3" destOrd="0" parTransId="{475BF641-F70C-47B8-85A7-1334CCBC61E2}" sibTransId="{4B3E0CD7-47CB-4230-90F2-E0D014DF33D5}"/>
    <dgm:cxn modelId="{3FC010D9-CAE8-4D5F-B050-FDE4DD9DA45D}" srcId="{BE5F1310-7BD6-47BA-9F7B-C27580D79D3E}" destId="{EBAA7605-317E-4ABF-9A60-68465665679A}" srcOrd="2" destOrd="0" parTransId="{DFBB1DE0-B329-4C91-A9CE-F92565299299}" sibTransId="{F6A559FC-60BA-404E-B462-CE3793C53D24}"/>
    <dgm:cxn modelId="{BAAC6C59-060B-4C3D-AC2A-84D5376E9253}" type="presOf" srcId="{A25CA4B6-0369-448F-8D05-A7D9C450E04F}" destId="{D4B92E8E-B99D-4BF4-ACC8-DDC0A1174F87}" srcOrd="0" destOrd="0" presId="urn:microsoft.com/office/officeart/2005/8/layout/vList5"/>
    <dgm:cxn modelId="{A5619B70-A985-4D35-9CB4-5018C27916D5}" type="presOf" srcId="{EBAA7605-317E-4ABF-9A60-68465665679A}" destId="{910F91F9-B06A-47CB-939C-C3E6D2CAFB7A}" srcOrd="0" destOrd="0" presId="urn:microsoft.com/office/officeart/2005/8/layout/vList5"/>
    <dgm:cxn modelId="{D8050BFD-1BB1-45F6-9CD4-4922A3C026B9}" type="presParOf" srcId="{148DB178-913A-4FE7-8294-E3720847C394}" destId="{40C1294F-CA65-4D84-BC80-8537AB9134E1}" srcOrd="0" destOrd="0" presId="urn:microsoft.com/office/officeart/2005/8/layout/vList5"/>
    <dgm:cxn modelId="{29E631F0-0AAD-4DD5-9085-6C30BD6281AB}" type="presParOf" srcId="{40C1294F-CA65-4D84-BC80-8537AB9134E1}" destId="{268D1BE8-1959-4721-9446-397C8371DC50}" srcOrd="0" destOrd="0" presId="urn:microsoft.com/office/officeart/2005/8/layout/vList5"/>
    <dgm:cxn modelId="{0F4A1815-CC8E-45E5-8BD7-C3C7C829984A}" type="presParOf" srcId="{148DB178-913A-4FE7-8294-E3720847C394}" destId="{EDC7F042-9820-4F6A-9D53-D9CEBCC6121B}" srcOrd="1" destOrd="0" presId="urn:microsoft.com/office/officeart/2005/8/layout/vList5"/>
    <dgm:cxn modelId="{C666B75D-E50E-4AEA-8A11-AC8482A03E78}" type="presParOf" srcId="{148DB178-913A-4FE7-8294-E3720847C394}" destId="{F7D116CA-C373-4E62-A391-DEE759081C56}" srcOrd="2" destOrd="0" presId="urn:microsoft.com/office/officeart/2005/8/layout/vList5"/>
    <dgm:cxn modelId="{DEFAFB0C-F4A5-4B31-AD58-AAE55FED5134}" type="presParOf" srcId="{F7D116CA-C373-4E62-A391-DEE759081C56}" destId="{C9C54717-C604-41DB-A300-4FF6D09E04F0}" srcOrd="0" destOrd="0" presId="urn:microsoft.com/office/officeart/2005/8/layout/vList5"/>
    <dgm:cxn modelId="{63D2A313-FD77-4A73-9B00-C549C261F40D}" type="presParOf" srcId="{148DB178-913A-4FE7-8294-E3720847C394}" destId="{7D89155C-455B-4315-B060-86BA55287E6A}" srcOrd="3" destOrd="0" presId="urn:microsoft.com/office/officeart/2005/8/layout/vList5"/>
    <dgm:cxn modelId="{2BF382BC-CD27-4D97-82D7-C495698A833B}" type="presParOf" srcId="{148DB178-913A-4FE7-8294-E3720847C394}" destId="{B39D4685-D837-4EC9-A1CC-4F087DED94EE}" srcOrd="4" destOrd="0" presId="urn:microsoft.com/office/officeart/2005/8/layout/vList5"/>
    <dgm:cxn modelId="{32A2F543-B404-4C7A-B1BC-3FB0754D10AF}" type="presParOf" srcId="{B39D4685-D837-4EC9-A1CC-4F087DED94EE}" destId="{910F91F9-B06A-47CB-939C-C3E6D2CAFB7A}" srcOrd="0" destOrd="0" presId="urn:microsoft.com/office/officeart/2005/8/layout/vList5"/>
    <dgm:cxn modelId="{95E9F42D-38B8-4245-99CB-B942FED0133C}" type="presParOf" srcId="{148DB178-913A-4FE7-8294-E3720847C394}" destId="{888F9CD8-19D8-4ACE-9CC9-9209A2CBE833}" srcOrd="5" destOrd="0" presId="urn:microsoft.com/office/officeart/2005/8/layout/vList5"/>
    <dgm:cxn modelId="{2DF48C9F-31B7-43C1-988C-95B67B6FED12}" type="presParOf" srcId="{148DB178-913A-4FE7-8294-E3720847C394}" destId="{C08375C5-D11A-4801-9B76-1C64A2C6ED34}" srcOrd="6" destOrd="0" presId="urn:microsoft.com/office/officeart/2005/8/layout/vList5"/>
    <dgm:cxn modelId="{FC72701B-0507-4ACE-B25E-2FB1FD76E688}" type="presParOf" srcId="{C08375C5-D11A-4801-9B76-1C64A2C6ED34}" destId="{D4B92E8E-B99D-4BF4-ACC8-DDC0A1174F87}" srcOrd="0" destOrd="0" presId="urn:microsoft.com/office/officeart/2005/8/layout/vList5"/>
    <dgm:cxn modelId="{FC6BFF96-8A35-4933-8E15-4FA9C3CA7071}" type="presParOf" srcId="{C08375C5-D11A-4801-9B76-1C64A2C6ED34}" destId="{46463025-4262-462C-933A-C1D29B4D51E2}" srcOrd="1" destOrd="0" presId="urn:microsoft.com/office/officeart/2005/8/layout/vList5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752E6E-6C6E-41AF-9955-209CAA152E01}">
      <dsp:nvSpPr>
        <dsp:cNvPr id="0" name=""/>
        <dsp:cNvSpPr/>
      </dsp:nvSpPr>
      <dsp:spPr>
        <a:xfrm>
          <a:off x="0" y="0"/>
          <a:ext cx="2900217" cy="29002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17D6AA-B998-4B7E-AD62-BFEA233391AF}">
      <dsp:nvSpPr>
        <dsp:cNvPr id="0" name=""/>
        <dsp:cNvSpPr/>
      </dsp:nvSpPr>
      <dsp:spPr>
        <a:xfrm>
          <a:off x="1450108" y="0"/>
          <a:ext cx="5363645" cy="29002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F0"/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Составление проекта бюджета (планирование)</a:t>
          </a:r>
          <a:endParaRPr lang="ru-RU" sz="1800" i="1" kern="1200" dirty="0"/>
        </a:p>
      </dsp:txBody>
      <dsp:txXfrm>
        <a:off x="1450108" y="0"/>
        <a:ext cx="5363645" cy="464034"/>
      </dsp:txXfrm>
    </dsp:sp>
    <dsp:sp modelId="{9D209834-C7C2-4367-B7A5-4A3C9764E463}">
      <dsp:nvSpPr>
        <dsp:cNvPr id="0" name=""/>
        <dsp:cNvSpPr/>
      </dsp:nvSpPr>
      <dsp:spPr>
        <a:xfrm>
          <a:off x="304522" y="464034"/>
          <a:ext cx="2291172" cy="2291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3158839"/>
                <a:satOff val="5324"/>
                <a:lumOff val="-652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3158839"/>
                <a:satOff val="5324"/>
                <a:lumOff val="-6520"/>
                <a:alphaOff val="0"/>
                <a:tint val="86000"/>
                <a:satMod val="115000"/>
              </a:schemeClr>
            </a:gs>
            <a:gs pos="100000">
              <a:schemeClr val="accent2">
                <a:hueOff val="-3158839"/>
                <a:satOff val="5324"/>
                <a:lumOff val="-652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3158839"/>
              <a:satOff val="5324"/>
              <a:lumOff val="-65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EE826C-F651-4D10-AB35-E2646AAEE863}">
      <dsp:nvSpPr>
        <dsp:cNvPr id="0" name=""/>
        <dsp:cNvSpPr/>
      </dsp:nvSpPr>
      <dsp:spPr>
        <a:xfrm>
          <a:off x="1450108" y="464034"/>
          <a:ext cx="5363645" cy="22911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158839"/>
              <a:satOff val="5324"/>
              <a:lumOff val="-652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Рассмотрение и утверждение бюджета</a:t>
          </a:r>
          <a:endParaRPr lang="ru-RU" sz="1800" i="1" kern="1200" dirty="0"/>
        </a:p>
      </dsp:txBody>
      <dsp:txXfrm>
        <a:off x="1450108" y="464034"/>
        <a:ext cx="5363645" cy="464034"/>
      </dsp:txXfrm>
    </dsp:sp>
    <dsp:sp modelId="{7F6C2B43-D340-4D25-84C8-D0626B7A96A1}">
      <dsp:nvSpPr>
        <dsp:cNvPr id="0" name=""/>
        <dsp:cNvSpPr/>
      </dsp:nvSpPr>
      <dsp:spPr>
        <a:xfrm>
          <a:off x="609045" y="928069"/>
          <a:ext cx="1682126" cy="168212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6317677"/>
                <a:satOff val="10648"/>
                <a:lumOff val="-1304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6317677"/>
                <a:satOff val="10648"/>
                <a:lumOff val="-13040"/>
                <a:alphaOff val="0"/>
                <a:tint val="86000"/>
                <a:satMod val="115000"/>
              </a:schemeClr>
            </a:gs>
            <a:gs pos="100000">
              <a:schemeClr val="accent2">
                <a:hueOff val="-6317677"/>
                <a:satOff val="10648"/>
                <a:lumOff val="-1304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6317677"/>
              <a:satOff val="10648"/>
              <a:lumOff val="-1304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2F19D0-98A0-463B-BBD9-2AA0123B0ABE}">
      <dsp:nvSpPr>
        <dsp:cNvPr id="0" name=""/>
        <dsp:cNvSpPr/>
      </dsp:nvSpPr>
      <dsp:spPr>
        <a:xfrm>
          <a:off x="1450108" y="928069"/>
          <a:ext cx="5363645" cy="16821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6317677"/>
              <a:satOff val="10648"/>
              <a:lumOff val="-1304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Исполнение бюджета</a:t>
          </a:r>
          <a:endParaRPr lang="ru-RU" sz="1800" i="1" kern="1200" dirty="0"/>
        </a:p>
      </dsp:txBody>
      <dsp:txXfrm>
        <a:off x="1450108" y="928069"/>
        <a:ext cx="5363645" cy="464034"/>
      </dsp:txXfrm>
    </dsp:sp>
    <dsp:sp modelId="{81155D60-C3D8-45DF-BF79-C368448DFC6C}">
      <dsp:nvSpPr>
        <dsp:cNvPr id="0" name=""/>
        <dsp:cNvSpPr/>
      </dsp:nvSpPr>
      <dsp:spPr>
        <a:xfrm>
          <a:off x="913568" y="1392104"/>
          <a:ext cx="1073080" cy="10730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9476516"/>
                <a:satOff val="15973"/>
                <a:lumOff val="-19559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9476516"/>
                <a:satOff val="15973"/>
                <a:lumOff val="-19559"/>
                <a:alphaOff val="0"/>
                <a:tint val="86000"/>
                <a:satMod val="115000"/>
              </a:schemeClr>
            </a:gs>
            <a:gs pos="100000">
              <a:schemeClr val="accent2">
                <a:hueOff val="-9476516"/>
                <a:satOff val="15973"/>
                <a:lumOff val="-1955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9476516"/>
              <a:satOff val="15973"/>
              <a:lumOff val="-195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DC1E08-1A40-486C-8DF2-B46A1F77F225}">
      <dsp:nvSpPr>
        <dsp:cNvPr id="0" name=""/>
        <dsp:cNvSpPr/>
      </dsp:nvSpPr>
      <dsp:spPr>
        <a:xfrm>
          <a:off x="1450108" y="1392104"/>
          <a:ext cx="5363645" cy="10730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476516"/>
              <a:satOff val="15973"/>
              <a:lumOff val="-19559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Составление бюджетной отчетности</a:t>
          </a:r>
          <a:endParaRPr lang="ru-RU" sz="1800" i="1" kern="1200" dirty="0"/>
        </a:p>
      </dsp:txBody>
      <dsp:txXfrm>
        <a:off x="1450108" y="1392104"/>
        <a:ext cx="5363645" cy="464034"/>
      </dsp:txXfrm>
    </dsp:sp>
    <dsp:sp modelId="{EA5CF763-B039-4402-B4FF-9AAD87562580}">
      <dsp:nvSpPr>
        <dsp:cNvPr id="0" name=""/>
        <dsp:cNvSpPr/>
      </dsp:nvSpPr>
      <dsp:spPr>
        <a:xfrm>
          <a:off x="1218091" y="1856139"/>
          <a:ext cx="464034" cy="4640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-12635355"/>
                <a:satOff val="21297"/>
                <a:lumOff val="-26079"/>
                <a:alphaOff val="0"/>
                <a:tint val="86000"/>
                <a:satMod val="115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-12635355"/>
              <a:satOff val="21297"/>
              <a:lumOff val="-2607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A23FBE-C5F5-4A76-B8B8-4825CBE9884D}">
      <dsp:nvSpPr>
        <dsp:cNvPr id="0" name=""/>
        <dsp:cNvSpPr/>
      </dsp:nvSpPr>
      <dsp:spPr>
        <a:xfrm>
          <a:off x="1450108" y="1856139"/>
          <a:ext cx="5363645" cy="4640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Финансовый контроль</a:t>
          </a:r>
          <a:endParaRPr lang="ru-RU" sz="1800" i="1" kern="1200" dirty="0"/>
        </a:p>
      </dsp:txBody>
      <dsp:txXfrm>
        <a:off x="1450108" y="1856139"/>
        <a:ext cx="5363645" cy="4640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0.03704</cdr:x>
      <cdr:y>0.21739</cdr:y>
    </cdr:from>
    <cdr:to>
      <cdr:x>0.05556</cdr:x>
      <cdr:y>0.49275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342900" y="1790700"/>
          <a:ext cx="1447800" cy="15240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 anchor="ctr"/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pPr algn="ctr"/>
          <a:r>
            <a:rPr lang="ru-RU" sz="1050" b="1" dirty="0" smtClean="0">
              <a:solidFill>
                <a:srgbClr val="44700E"/>
              </a:solidFill>
              <a:latin typeface="Times New Roman" pitchFamily="18" charset="0"/>
              <a:cs typeface="Times New Roman" pitchFamily="18" charset="0"/>
            </a:rPr>
            <a:t>млн. рублей</a:t>
          </a:r>
          <a:endParaRPr lang="ru-RU" sz="1050" b="1" dirty="0">
            <a:solidFill>
              <a:srgbClr val="44700E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0.10909</cdr:x>
      <cdr:y>0.44811</cdr:y>
    </cdr:from>
    <cdr:to>
      <cdr:x>0.9221</cdr:x>
      <cdr:y>0.49753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77091" y="2512290"/>
          <a:ext cx="2065045" cy="27709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00B050"/>
          </a:solidFill>
        </a:ln>
      </cdr:spPr>
      <cdr:txBody>
        <a:bodyPr xmlns:a="http://schemas.openxmlformats.org/drawingml/2006/main" vert="horz" lIns="0" rIns="0" bIns="0" anchor="ctr" anchorCtr="1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988 828,6 тыс. рублей</a:t>
          </a:r>
          <a:endParaRPr kumimoji="0" lang="ru-RU" sz="1200" b="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0.73451</cdr:x>
      <cdr:y>0.56923</cdr:y>
    </cdr:from>
    <cdr:to>
      <cdr:x>0.99115</cdr:x>
      <cdr:y>0.98462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324600" y="2819400"/>
          <a:ext cx="2209799" cy="20574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0.15862</cdr:x>
      <cdr:y>0.40464</cdr:y>
    </cdr:from>
    <cdr:to>
      <cdr:x>0.71724</cdr:x>
      <cdr:y>0.45771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24873" y="2253673"/>
          <a:ext cx="1496291" cy="29556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00B050"/>
          </a:solidFill>
        </a:ln>
      </cdr:spPr>
      <cdr:txBody>
        <a:bodyPr xmlns:a="http://schemas.openxmlformats.org/drawingml/2006/main" vert="horz" lIns="0" rIns="0" bIns="0" anchor="ctr" anchorCtr="1">
          <a:noAutofit/>
        </a:bodyPr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440 531,1 тыс. рублей</a:t>
          </a:r>
          <a:endParaRPr kumimoji="0" lang="ru-RU" sz="1200" b="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0.13653</cdr:x>
      <cdr:y>0.39539</cdr:y>
    </cdr:from>
    <cdr:to>
      <cdr:x>0.77491</cdr:x>
      <cdr:y>0.44811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41746" y="2216726"/>
          <a:ext cx="1597890" cy="29556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00B050"/>
          </a:solidFill>
        </a:ln>
      </cdr:spPr>
      <cdr:txBody>
        <a:bodyPr xmlns:a="http://schemas.openxmlformats.org/drawingml/2006/main" vert="horz" lIns="0" rIns="0" bIns="0" anchor="ctr" anchorCtr="1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459 761,3 тыс. рублей</a:t>
          </a:r>
          <a:endParaRPr kumimoji="0" lang="ru-RU" sz="1200" b="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0.14441</cdr:x>
      <cdr:y>0.39604</cdr:y>
    </cdr:from>
    <cdr:to>
      <cdr:x>0.7782</cdr:x>
      <cdr:y>0.45369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54797" y="2216726"/>
          <a:ext cx="1557130" cy="32266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00B050"/>
          </a:solidFill>
        </a:ln>
      </cdr:spPr>
      <cdr:txBody>
        <a:bodyPr xmlns:a="http://schemas.openxmlformats.org/drawingml/2006/main" vert="horz" lIns="0" rIns="0" bIns="0" anchor="ctr" anchorCtr="1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482 382,4 тыс. рублей</a:t>
          </a:r>
          <a:endParaRPr kumimoji="0" lang="ru-RU" sz="1200" b="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0.12252</cdr:x>
      <cdr:y>0.40266</cdr:y>
    </cdr:from>
    <cdr:to>
      <cdr:x>0.75828</cdr:x>
      <cdr:y>0.45923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41746" y="2235199"/>
          <a:ext cx="1773380" cy="31403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00B050"/>
          </a:solidFill>
        </a:ln>
      </cdr:spPr>
      <cdr:txBody>
        <a:bodyPr xmlns:a="http://schemas.openxmlformats.org/drawingml/2006/main" vert="horz" lIns="0" rIns="0" bIns="0" anchor="ctr" anchorCtr="1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74 804,4 тыс. рублей</a:t>
          </a:r>
          <a:endParaRPr kumimoji="0" lang="ru-RU" sz="1200" b="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0.11684</cdr:x>
      <cdr:y>0.40433</cdr:y>
    </cdr:from>
    <cdr:to>
      <cdr:x>0.77663</cdr:x>
      <cdr:y>0.45258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14037" y="2244434"/>
          <a:ext cx="1773381" cy="26785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00B050"/>
          </a:solidFill>
        </a:ln>
      </cdr:spPr>
      <cdr:txBody>
        <a:bodyPr xmlns:a="http://schemas.openxmlformats.org/drawingml/2006/main" vert="horz" lIns="0" rIns="0" bIns="0" anchor="ctr" anchorCtr="1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71 446,3 тыс. рублей</a:t>
          </a:r>
          <a:endParaRPr kumimoji="0" lang="ru-RU" sz="1200" b="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0.15331</cdr:x>
      <cdr:y>0.40299</cdr:y>
    </cdr:from>
    <cdr:to>
      <cdr:x>0.7561</cdr:x>
      <cdr:y>0.45274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06401" y="2244436"/>
          <a:ext cx="1597890" cy="27709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00B050"/>
          </a:solidFill>
        </a:ln>
      </cdr:spPr>
      <cdr:txBody>
        <a:bodyPr xmlns:a="http://schemas.openxmlformats.org/drawingml/2006/main" vert="horz" lIns="0" rIns="0" bIns="0" anchor="ctr" anchorCtr="1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71 619,5  тыс. рублей</a:t>
          </a:r>
          <a:endParaRPr kumimoji="0" lang="ru-RU" sz="1200" b="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0.15753</cdr:x>
      <cdr:y>0.42596</cdr:y>
    </cdr:from>
    <cdr:to>
      <cdr:x>0.84589</cdr:x>
      <cdr:y>0.4792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24872" y="2364509"/>
          <a:ext cx="1856509" cy="29556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00B050"/>
          </a:solidFill>
        </a:ln>
      </cdr:spPr>
      <cdr:txBody>
        <a:bodyPr xmlns:a="http://schemas.openxmlformats.org/drawingml/2006/main" vert="horz" lIns="0" rIns="0" bIns="0" anchor="ctr" anchorCtr="1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1 105 868,5 тыс. рублей</a:t>
          </a:r>
          <a:endParaRPr kumimoji="0" lang="ru-RU" sz="1200" b="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0.09441</cdr:x>
      <cdr:y>0.42384</cdr:y>
    </cdr:from>
    <cdr:to>
      <cdr:x>0.76224</cdr:x>
      <cdr:y>0.47848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49381" y="2364509"/>
          <a:ext cx="1764145" cy="30479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00B050"/>
          </a:solidFill>
        </a:ln>
      </cdr:spPr>
      <cdr:txBody>
        <a:bodyPr xmlns:a="http://schemas.openxmlformats.org/drawingml/2006/main" vert="horz" lIns="0" rIns="0" bIns="0" anchor="ctr" anchorCtr="1">
          <a:noAutofit/>
        </a:bodyPr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1 167 958,1 тыс. рублей</a:t>
          </a:r>
          <a:endParaRPr kumimoji="0" lang="ru-RU" sz="1200" b="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AC07E-6EE8-4626-BF9B-8C286E11C7CF}" type="datetimeFigureOut">
              <a:rPr lang="ru-RU" smtClean="0"/>
              <a:pPr/>
              <a:t>08.12.2017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F40B8-8590-4782-80D3-C96AF2AE35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784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40B8-8590-4782-80D3-C96AF2AE3501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40B8-8590-4782-80D3-C96AF2AE3501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40B8-8590-4782-80D3-C96AF2AE3501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40B8-8590-4782-80D3-C96AF2AE3501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40B8-8590-4782-80D3-C96AF2AE3501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40B8-8590-4782-80D3-C96AF2AE3501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12/8/2017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18" Type="http://schemas.openxmlformats.org/officeDocument/2006/relationships/chart" Target="../charts/chart20.xml"/><Relationship Id="rId3" Type="http://schemas.openxmlformats.org/officeDocument/2006/relationships/diagramData" Target="../diagrams/data2.xml"/><Relationship Id="rId21" Type="http://schemas.openxmlformats.org/officeDocument/2006/relationships/chart" Target="../charts/chart23.xml"/><Relationship Id="rId7" Type="http://schemas.microsoft.com/office/2007/relationships/diagramDrawing" Target="../diagrams/drawing2.xml"/><Relationship Id="rId12" Type="http://schemas.openxmlformats.org/officeDocument/2006/relationships/chart" Target="../charts/chart14.xml"/><Relationship Id="rId17" Type="http://schemas.openxmlformats.org/officeDocument/2006/relationships/chart" Target="../charts/chart19.xml"/><Relationship Id="rId2" Type="http://schemas.openxmlformats.org/officeDocument/2006/relationships/image" Target="../media/image2.png"/><Relationship Id="rId16" Type="http://schemas.openxmlformats.org/officeDocument/2006/relationships/chart" Target="../charts/chart18.xml"/><Relationship Id="rId20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chart" Target="../charts/chart13.xml"/><Relationship Id="rId5" Type="http://schemas.openxmlformats.org/officeDocument/2006/relationships/diagramQuickStyle" Target="../diagrams/quickStyle2.xml"/><Relationship Id="rId15" Type="http://schemas.openxmlformats.org/officeDocument/2006/relationships/chart" Target="../charts/chart17.xml"/><Relationship Id="rId10" Type="http://schemas.openxmlformats.org/officeDocument/2006/relationships/chart" Target="../charts/chart12.xml"/><Relationship Id="rId19" Type="http://schemas.openxmlformats.org/officeDocument/2006/relationships/chart" Target="../charts/chart21.xml"/><Relationship Id="rId4" Type="http://schemas.openxmlformats.org/officeDocument/2006/relationships/diagramLayout" Target="../diagrams/layout2.xml"/><Relationship Id="rId9" Type="http://schemas.openxmlformats.org/officeDocument/2006/relationships/chart" Target="../charts/chart11.xml"/><Relationship Id="rId14" Type="http://schemas.openxmlformats.org/officeDocument/2006/relationships/chart" Target="../charts/chart16.xml"/><Relationship Id="rId22" Type="http://schemas.openxmlformats.org/officeDocument/2006/relationships/chart" Target="../charts/char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chart" Target="../charts/char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chart" Target="../charts/chart29.xml"/><Relationship Id="rId7" Type="http://schemas.openxmlformats.org/officeDocument/2006/relationships/chart" Target="../charts/chart3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chart" Target="../charts/chart37.xml"/><Relationship Id="rId7" Type="http://schemas.openxmlformats.org/officeDocument/2006/relationships/chart" Target="../charts/chart4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4.xml"/><Relationship Id="rId5" Type="http://schemas.openxmlformats.org/officeDocument/2006/relationships/chart" Target="../charts/chart4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fin31@gfu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1.xm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7164" y="1459345"/>
            <a:ext cx="3131127" cy="2308324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77091" y="5698835"/>
            <a:ext cx="8663709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по проекту Решения Думы Тайшетского района «О бюджете муниципального образования Тайшетский район на 2018 год и на плановый период 2019 и 2020 годов»</a:t>
            </a:r>
            <a:endParaRPr lang="en-US" sz="1400" dirty="0" smtClean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457700" y="152400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pic>
        <p:nvPicPr>
          <p:cNvPr id="3" name="Picture 2" descr="C:\Users\finupr\Desktop\reka_Birusa_Ona_photographiya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1" y="3962400"/>
            <a:ext cx="2762250" cy="1704975"/>
          </a:xfrm>
          <a:prstGeom prst="rect">
            <a:avLst/>
          </a:prstGeom>
          <a:noFill/>
        </p:spPr>
      </p:pic>
      <p:pic>
        <p:nvPicPr>
          <p:cNvPr id="1027" name="Picture 3" descr="C:\Users\finupr\Desktop\b-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4" y="1371600"/>
            <a:ext cx="2600325" cy="2266950"/>
          </a:xfrm>
          <a:prstGeom prst="rect">
            <a:avLst/>
          </a:prstGeom>
          <a:noFill/>
        </p:spPr>
      </p:pic>
      <p:pic>
        <p:nvPicPr>
          <p:cNvPr id="1028" name="Picture 4" descr="C:\Users\finupr\Desktop\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699" y="3876674"/>
            <a:ext cx="2562225" cy="1762125"/>
          </a:xfrm>
          <a:prstGeom prst="rect">
            <a:avLst/>
          </a:prstGeom>
          <a:noFill/>
        </p:spPr>
      </p:pic>
      <p:pic>
        <p:nvPicPr>
          <p:cNvPr id="7" name="Picture 2" descr="C:\Users\finupr\Desktop\2143776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0775" y="1428750"/>
            <a:ext cx="2695575" cy="23241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92583" y="4451926"/>
            <a:ext cx="3066472" cy="830997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2018-2020</a:t>
            </a:r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6800" y="452582"/>
            <a:ext cx="7696200" cy="517236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1"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Основные показатели социально-экономического развития  муниципального образования «Тайшетский район»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019" y="3796146"/>
            <a:ext cx="391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Численность постоянного населения,                  тыс. человек</a:t>
            </a:r>
            <a:endParaRPr lang="ru-RU" sz="1200" b="1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7889286"/>
              </p:ext>
            </p:extLst>
          </p:nvPr>
        </p:nvGraphicFramePr>
        <p:xfrm>
          <a:off x="858982" y="4239491"/>
          <a:ext cx="3703782" cy="173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7782" y="5966690"/>
            <a:ext cx="48260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Демографическая ситуация в муниципальном образовании «Тайшетский район» характеризуется тенденцией к снижению  численности населения (существенный отток из Тайшетского района  населения трудоспособного  возраста, низкий уровень жизни в сельской местности)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56727" y="1117600"/>
            <a:ext cx="395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Индекс потребительских цен, % </a:t>
            </a:r>
          </a:p>
          <a:p>
            <a:pPr algn="ctr"/>
            <a:endParaRPr lang="ru-RU" sz="1200" b="1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2043095"/>
              </p:ext>
            </p:extLst>
          </p:nvPr>
        </p:nvGraphicFramePr>
        <p:xfrm>
          <a:off x="4969164" y="1597890"/>
          <a:ext cx="3980872" cy="1754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01308" y="3537528"/>
            <a:ext cx="413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Среднемесячная начисленная заработная плата, рублей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94327" y="1154545"/>
            <a:ext cx="432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Фонд заработной платы, </a:t>
            </a:r>
          </a:p>
          <a:p>
            <a:pPr algn="ctr"/>
            <a:r>
              <a:rPr lang="ru-RU" sz="1200" b="1" dirty="0" smtClean="0"/>
              <a:t>млн. руб.</a:t>
            </a:r>
            <a:endParaRPr lang="ru-RU" sz="1200" b="1" dirty="0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7889286"/>
              </p:ext>
            </p:extLst>
          </p:nvPr>
        </p:nvGraphicFramePr>
        <p:xfrm>
          <a:off x="535709" y="1579419"/>
          <a:ext cx="4341091" cy="201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7889286"/>
              </p:ext>
            </p:extLst>
          </p:nvPr>
        </p:nvGraphicFramePr>
        <p:xfrm>
          <a:off x="5264727" y="4391891"/>
          <a:ext cx="3537528" cy="149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5344" y="6119090"/>
            <a:ext cx="401781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Ожидается рост среднемесячной заработной платы - оценка 2017 года к отчету 2016года  на 110,9%, прогноз 2018 года – 106,7%, 2019 год – 103,5%, 2020 год – 105,7%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47963" y="1145309"/>
            <a:ext cx="2531905" cy="3674117"/>
            <a:chOff x="443969" y="1942739"/>
            <a:chExt cx="4091522" cy="184370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57200" y="2149379"/>
              <a:ext cx="4038600" cy="35280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496891" y="2770237"/>
              <a:ext cx="4038600" cy="352800"/>
            </a:xfrm>
            <a:prstGeom prst="rect">
              <a:avLst/>
            </a:prstGeom>
            <a:ln>
              <a:solidFill>
                <a:srgbClr val="C664F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659130" y="2577780"/>
              <a:ext cx="2827020" cy="404997"/>
            </a:xfrm>
            <a:custGeom>
              <a:avLst/>
              <a:gdLst>
                <a:gd name="connsiteX0" fmla="*/ 0 w 2827020"/>
                <a:gd name="connsiteY0" fmla="*/ 68881 h 413280"/>
                <a:gd name="connsiteX1" fmla="*/ 20175 w 2827020"/>
                <a:gd name="connsiteY1" fmla="*/ 20175 h 413280"/>
                <a:gd name="connsiteX2" fmla="*/ 68881 w 2827020"/>
                <a:gd name="connsiteY2" fmla="*/ 0 h 413280"/>
                <a:gd name="connsiteX3" fmla="*/ 2758139 w 2827020"/>
                <a:gd name="connsiteY3" fmla="*/ 0 h 413280"/>
                <a:gd name="connsiteX4" fmla="*/ 2806845 w 2827020"/>
                <a:gd name="connsiteY4" fmla="*/ 20175 h 413280"/>
                <a:gd name="connsiteX5" fmla="*/ 2827020 w 2827020"/>
                <a:gd name="connsiteY5" fmla="*/ 68881 h 413280"/>
                <a:gd name="connsiteX6" fmla="*/ 2827020 w 2827020"/>
                <a:gd name="connsiteY6" fmla="*/ 344399 h 413280"/>
                <a:gd name="connsiteX7" fmla="*/ 2806845 w 2827020"/>
                <a:gd name="connsiteY7" fmla="*/ 393105 h 413280"/>
                <a:gd name="connsiteX8" fmla="*/ 2758139 w 2827020"/>
                <a:gd name="connsiteY8" fmla="*/ 413280 h 413280"/>
                <a:gd name="connsiteX9" fmla="*/ 68881 w 2827020"/>
                <a:gd name="connsiteY9" fmla="*/ 413280 h 413280"/>
                <a:gd name="connsiteX10" fmla="*/ 20175 w 2827020"/>
                <a:gd name="connsiteY10" fmla="*/ 393105 h 413280"/>
                <a:gd name="connsiteX11" fmla="*/ 0 w 2827020"/>
                <a:gd name="connsiteY11" fmla="*/ 344399 h 413280"/>
                <a:gd name="connsiteX12" fmla="*/ 0 w 2827020"/>
                <a:gd name="connsiteY12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7020" h="413280">
                  <a:moveTo>
                    <a:pt x="0" y="68881"/>
                  </a:moveTo>
                  <a:cubicBezTo>
                    <a:pt x="0" y="50613"/>
                    <a:pt x="7257" y="33092"/>
                    <a:pt x="20175" y="20175"/>
                  </a:cubicBezTo>
                  <a:cubicBezTo>
                    <a:pt x="33093" y="7257"/>
                    <a:pt x="50613" y="0"/>
                    <a:pt x="68881" y="0"/>
                  </a:cubicBezTo>
                  <a:lnTo>
                    <a:pt x="2758139" y="0"/>
                  </a:lnTo>
                  <a:cubicBezTo>
                    <a:pt x="2776407" y="0"/>
                    <a:pt x="2793928" y="7257"/>
                    <a:pt x="2806845" y="20175"/>
                  </a:cubicBezTo>
                  <a:cubicBezTo>
                    <a:pt x="2819763" y="33093"/>
                    <a:pt x="2827020" y="50613"/>
                    <a:pt x="2827020" y="68881"/>
                  </a:cubicBezTo>
                  <a:lnTo>
                    <a:pt x="2827020" y="344399"/>
                  </a:lnTo>
                  <a:cubicBezTo>
                    <a:pt x="2827020" y="362667"/>
                    <a:pt x="2819763" y="380188"/>
                    <a:pt x="2806845" y="393105"/>
                  </a:cubicBezTo>
                  <a:cubicBezTo>
                    <a:pt x="2793927" y="406023"/>
                    <a:pt x="2776407" y="413280"/>
                    <a:pt x="2758139" y="413280"/>
                  </a:cubicBezTo>
                  <a:lnTo>
                    <a:pt x="68881" y="413280"/>
                  </a:lnTo>
                  <a:cubicBezTo>
                    <a:pt x="50613" y="413280"/>
                    <a:pt x="33092" y="406023"/>
                    <a:pt x="20175" y="393105"/>
                  </a:cubicBezTo>
                  <a:cubicBezTo>
                    <a:pt x="7257" y="380187"/>
                    <a:pt x="0" y="362667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  <a:ln>
              <a:solidFill>
                <a:srgbClr val="C664F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7030" tIns="20175" rIns="127030" bIns="20175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Неналоговые доходы</a:t>
              </a:r>
              <a:endParaRPr lang="ru-RU" sz="1400" kern="12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43969" y="3433641"/>
              <a:ext cx="4038600" cy="3528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659130" y="3212820"/>
              <a:ext cx="2827020" cy="417617"/>
            </a:xfrm>
            <a:custGeom>
              <a:avLst/>
              <a:gdLst>
                <a:gd name="connsiteX0" fmla="*/ 0 w 2827020"/>
                <a:gd name="connsiteY0" fmla="*/ 68881 h 413280"/>
                <a:gd name="connsiteX1" fmla="*/ 20175 w 2827020"/>
                <a:gd name="connsiteY1" fmla="*/ 20175 h 413280"/>
                <a:gd name="connsiteX2" fmla="*/ 68881 w 2827020"/>
                <a:gd name="connsiteY2" fmla="*/ 0 h 413280"/>
                <a:gd name="connsiteX3" fmla="*/ 2758139 w 2827020"/>
                <a:gd name="connsiteY3" fmla="*/ 0 h 413280"/>
                <a:gd name="connsiteX4" fmla="*/ 2806845 w 2827020"/>
                <a:gd name="connsiteY4" fmla="*/ 20175 h 413280"/>
                <a:gd name="connsiteX5" fmla="*/ 2827020 w 2827020"/>
                <a:gd name="connsiteY5" fmla="*/ 68881 h 413280"/>
                <a:gd name="connsiteX6" fmla="*/ 2827020 w 2827020"/>
                <a:gd name="connsiteY6" fmla="*/ 344399 h 413280"/>
                <a:gd name="connsiteX7" fmla="*/ 2806845 w 2827020"/>
                <a:gd name="connsiteY7" fmla="*/ 393105 h 413280"/>
                <a:gd name="connsiteX8" fmla="*/ 2758139 w 2827020"/>
                <a:gd name="connsiteY8" fmla="*/ 413280 h 413280"/>
                <a:gd name="connsiteX9" fmla="*/ 68881 w 2827020"/>
                <a:gd name="connsiteY9" fmla="*/ 413280 h 413280"/>
                <a:gd name="connsiteX10" fmla="*/ 20175 w 2827020"/>
                <a:gd name="connsiteY10" fmla="*/ 393105 h 413280"/>
                <a:gd name="connsiteX11" fmla="*/ 0 w 2827020"/>
                <a:gd name="connsiteY11" fmla="*/ 344399 h 413280"/>
                <a:gd name="connsiteX12" fmla="*/ 0 w 2827020"/>
                <a:gd name="connsiteY12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7020" h="413280">
                  <a:moveTo>
                    <a:pt x="0" y="68881"/>
                  </a:moveTo>
                  <a:cubicBezTo>
                    <a:pt x="0" y="50613"/>
                    <a:pt x="7257" y="33092"/>
                    <a:pt x="20175" y="20175"/>
                  </a:cubicBezTo>
                  <a:cubicBezTo>
                    <a:pt x="33093" y="7257"/>
                    <a:pt x="50613" y="0"/>
                    <a:pt x="68881" y="0"/>
                  </a:cubicBezTo>
                  <a:lnTo>
                    <a:pt x="2758139" y="0"/>
                  </a:lnTo>
                  <a:cubicBezTo>
                    <a:pt x="2776407" y="0"/>
                    <a:pt x="2793928" y="7257"/>
                    <a:pt x="2806845" y="20175"/>
                  </a:cubicBezTo>
                  <a:cubicBezTo>
                    <a:pt x="2819763" y="33093"/>
                    <a:pt x="2827020" y="50613"/>
                    <a:pt x="2827020" y="68881"/>
                  </a:cubicBezTo>
                  <a:lnTo>
                    <a:pt x="2827020" y="344399"/>
                  </a:lnTo>
                  <a:cubicBezTo>
                    <a:pt x="2827020" y="362667"/>
                    <a:pt x="2819763" y="380188"/>
                    <a:pt x="2806845" y="393105"/>
                  </a:cubicBezTo>
                  <a:cubicBezTo>
                    <a:pt x="2793927" y="406023"/>
                    <a:pt x="2776407" y="413280"/>
                    <a:pt x="2758139" y="413280"/>
                  </a:cubicBezTo>
                  <a:lnTo>
                    <a:pt x="68881" y="413280"/>
                  </a:lnTo>
                  <a:cubicBezTo>
                    <a:pt x="50613" y="413280"/>
                    <a:pt x="33092" y="406023"/>
                    <a:pt x="20175" y="393105"/>
                  </a:cubicBezTo>
                  <a:cubicBezTo>
                    <a:pt x="7257" y="380187"/>
                    <a:pt x="0" y="362667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7030" tIns="20175" rIns="127030" bIns="20175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Безвозмездные поступления</a:t>
              </a:r>
              <a:endParaRPr lang="ru-RU" sz="1400" kern="12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59130" y="1942739"/>
              <a:ext cx="2827020" cy="416015"/>
            </a:xfrm>
            <a:custGeom>
              <a:avLst/>
              <a:gdLst>
                <a:gd name="connsiteX0" fmla="*/ 0 w 2827020"/>
                <a:gd name="connsiteY0" fmla="*/ 68881 h 413280"/>
                <a:gd name="connsiteX1" fmla="*/ 20175 w 2827020"/>
                <a:gd name="connsiteY1" fmla="*/ 20175 h 413280"/>
                <a:gd name="connsiteX2" fmla="*/ 68881 w 2827020"/>
                <a:gd name="connsiteY2" fmla="*/ 0 h 413280"/>
                <a:gd name="connsiteX3" fmla="*/ 2758139 w 2827020"/>
                <a:gd name="connsiteY3" fmla="*/ 0 h 413280"/>
                <a:gd name="connsiteX4" fmla="*/ 2806845 w 2827020"/>
                <a:gd name="connsiteY4" fmla="*/ 20175 h 413280"/>
                <a:gd name="connsiteX5" fmla="*/ 2827020 w 2827020"/>
                <a:gd name="connsiteY5" fmla="*/ 68881 h 413280"/>
                <a:gd name="connsiteX6" fmla="*/ 2827020 w 2827020"/>
                <a:gd name="connsiteY6" fmla="*/ 344399 h 413280"/>
                <a:gd name="connsiteX7" fmla="*/ 2806845 w 2827020"/>
                <a:gd name="connsiteY7" fmla="*/ 393105 h 413280"/>
                <a:gd name="connsiteX8" fmla="*/ 2758139 w 2827020"/>
                <a:gd name="connsiteY8" fmla="*/ 413280 h 413280"/>
                <a:gd name="connsiteX9" fmla="*/ 68881 w 2827020"/>
                <a:gd name="connsiteY9" fmla="*/ 413280 h 413280"/>
                <a:gd name="connsiteX10" fmla="*/ 20175 w 2827020"/>
                <a:gd name="connsiteY10" fmla="*/ 393105 h 413280"/>
                <a:gd name="connsiteX11" fmla="*/ 0 w 2827020"/>
                <a:gd name="connsiteY11" fmla="*/ 344399 h 413280"/>
                <a:gd name="connsiteX12" fmla="*/ 0 w 2827020"/>
                <a:gd name="connsiteY12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7020" h="413280">
                  <a:moveTo>
                    <a:pt x="0" y="68881"/>
                  </a:moveTo>
                  <a:cubicBezTo>
                    <a:pt x="0" y="50613"/>
                    <a:pt x="7257" y="33092"/>
                    <a:pt x="20175" y="20175"/>
                  </a:cubicBezTo>
                  <a:cubicBezTo>
                    <a:pt x="33093" y="7257"/>
                    <a:pt x="50613" y="0"/>
                    <a:pt x="68881" y="0"/>
                  </a:cubicBezTo>
                  <a:lnTo>
                    <a:pt x="2758139" y="0"/>
                  </a:lnTo>
                  <a:cubicBezTo>
                    <a:pt x="2776407" y="0"/>
                    <a:pt x="2793928" y="7257"/>
                    <a:pt x="2806845" y="20175"/>
                  </a:cubicBezTo>
                  <a:cubicBezTo>
                    <a:pt x="2819763" y="33093"/>
                    <a:pt x="2827020" y="50613"/>
                    <a:pt x="2827020" y="68881"/>
                  </a:cubicBezTo>
                  <a:lnTo>
                    <a:pt x="2827020" y="344399"/>
                  </a:lnTo>
                  <a:cubicBezTo>
                    <a:pt x="2827020" y="362667"/>
                    <a:pt x="2819763" y="380188"/>
                    <a:pt x="2806845" y="393105"/>
                  </a:cubicBezTo>
                  <a:cubicBezTo>
                    <a:pt x="2793927" y="406023"/>
                    <a:pt x="2776407" y="413280"/>
                    <a:pt x="2758139" y="413280"/>
                  </a:cubicBezTo>
                  <a:lnTo>
                    <a:pt x="68881" y="413280"/>
                  </a:lnTo>
                  <a:cubicBezTo>
                    <a:pt x="50613" y="413280"/>
                    <a:pt x="33092" y="406023"/>
                    <a:pt x="20175" y="393105"/>
                  </a:cubicBezTo>
                  <a:cubicBezTo>
                    <a:pt x="7257" y="380187"/>
                    <a:pt x="0" y="362667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7030" tIns="20175" rIns="127030" bIns="20175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Налоговые доходы</a:t>
              </a:r>
              <a:endParaRPr lang="ru-RU" sz="1400" kern="1200" dirty="0"/>
            </a:p>
          </p:txBody>
        </p:sp>
      </p:grpSp>
      <p:pic>
        <p:nvPicPr>
          <p:cNvPr id="1026" name="Picture 2" descr="C:\Users\finupr\Desktop\i4T1WJP8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851" y="5766099"/>
            <a:ext cx="2226833" cy="1091901"/>
          </a:xfrm>
          <a:prstGeom prst="rect">
            <a:avLst/>
          </a:prstGeom>
          <a:noFill/>
        </p:spPr>
      </p:pic>
      <p:pic>
        <p:nvPicPr>
          <p:cNvPr id="1027" name="Picture 3" descr="C:\Users\finupr\Desktop\iBHZI4D0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6993" y="5776856"/>
            <a:ext cx="2226833" cy="1081144"/>
          </a:xfrm>
          <a:prstGeom prst="rect">
            <a:avLst/>
          </a:prstGeom>
          <a:noFill/>
        </p:spPr>
      </p:pic>
      <p:pic>
        <p:nvPicPr>
          <p:cNvPr id="1028" name="Picture 4" descr="C:\Users\finupr\Desktop\44d77de4e9672cd278db6de6abe22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6712" y="5787614"/>
            <a:ext cx="2065468" cy="1070385"/>
          </a:xfrm>
          <a:prstGeom prst="rect">
            <a:avLst/>
          </a:prstGeom>
          <a:noFill/>
        </p:spPr>
      </p:pic>
      <p:pic>
        <p:nvPicPr>
          <p:cNvPr id="8" name="Picture 2" descr="C:\Users\finupr\Desktop\ger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969111" y="1043493"/>
            <a:ext cx="6022489" cy="1344706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cap="sq">
            <a:solidFill>
              <a:schemeClr val="tx1"/>
            </a:solidFill>
            <a:prstDash val="solid"/>
          </a:ln>
        </p:spPr>
        <p:txBody>
          <a:bodyPr vert="horz" lIns="0" tIns="0" rIns="0" bIns="0" anchor="b">
            <a:normAutofit fontScale="25000" lnSpcReduction="20000"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</a:pPr>
            <a:endParaRPr lang="ru-RU" sz="4000" dirty="0" smtClean="0"/>
          </a:p>
          <a:p>
            <a:pPr>
              <a:lnSpc>
                <a:spcPct val="120000"/>
              </a:lnSpc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</a:pPr>
            <a:r>
              <a:rPr lang="ru-RU" sz="4400" b="1" dirty="0" smtClean="0"/>
              <a:t>Поступления от уплаты налогов, предусмотренных Налоговым кодексом Российской Федерации: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4400" dirty="0" smtClean="0"/>
              <a:t>налог на доходы физических лиц;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4400" dirty="0" smtClean="0"/>
              <a:t>Налог, взимаемый в связи с применением упрощенной системы налогообложения;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400" dirty="0" smtClean="0"/>
              <a:t>единый налог на вмененный доход для отдельных видов деятельности;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400" dirty="0" smtClean="0"/>
              <a:t> единый сельскохозяйственный налог;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400" dirty="0" smtClean="0"/>
              <a:t>налог, взимаемый в связи с применением патентной системы налогообложения;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400" dirty="0" smtClean="0"/>
              <a:t>государственная пошлина.</a:t>
            </a:r>
          </a:p>
          <a:p>
            <a:endParaRPr lang="ru-RU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33600" y="5464884"/>
            <a:ext cx="4821382" cy="279699"/>
          </a:xfrm>
          <a:prstGeom prst="rect">
            <a:avLst/>
          </a:prstGeom>
          <a:solidFill>
            <a:schemeClr val="bg1"/>
          </a:solidFill>
          <a:ln cap="sq">
            <a:solidFill>
              <a:schemeClr val="accent5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0" rIns="0" bIns="0" anchor="ctr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Крупные налогоплательщики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969111" y="2517289"/>
            <a:ext cx="6035039" cy="1312432"/>
          </a:xfrm>
          <a:prstGeom prst="rect">
            <a:avLst/>
          </a:prstGeom>
          <a:solidFill>
            <a:srgbClr val="FF99FF">
              <a:alpha val="69804"/>
            </a:srgbClr>
          </a:solidFill>
          <a:ln cap="sq">
            <a:solidFill>
              <a:schemeClr val="tx1"/>
            </a:solidFill>
            <a:prstDash val="solid"/>
          </a:ln>
        </p:spPr>
        <p:txBody>
          <a:bodyPr vert="horz" wrap="square" lIns="0" tIns="0" rIns="0" bIns="0" anchor="ctr" anchorCtr="0">
            <a:normAutofit fontScale="25000" lnSpcReduction="20000"/>
          </a:bodyPr>
          <a:lstStyle/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r>
              <a:rPr lang="ru-RU" sz="4000" dirty="0" smtClean="0"/>
              <a:t>  </a:t>
            </a:r>
            <a:r>
              <a:rPr lang="ru-RU" sz="4400" b="1" dirty="0" smtClean="0"/>
              <a:t>Поступления от уплаты других сборов, установленных законодательством  Российской Федерации: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доходы от использования имущества, находящегося в муниципальной собственности;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 доходы от продажи имущества, находящегося в муниципальной собственности;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доходы от платных услуг (работ) и компенсации затрат государства;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 плата за негативное воздействие на окружающую среду; 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денежные взыскания (штрафы) за нарушение законодательства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прочие неналоговые доходы.</a:t>
            </a: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dirty="0" smtClean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947595" y="3926541"/>
            <a:ext cx="6044005" cy="1522914"/>
          </a:xfrm>
          <a:prstGeom prst="rect">
            <a:avLst/>
          </a:prstGeom>
          <a:solidFill>
            <a:schemeClr val="accent3">
              <a:lumMod val="20000"/>
              <a:lumOff val="80000"/>
              <a:alpha val="64000"/>
            </a:schemeClr>
          </a:solidFill>
          <a:ln cap="sq">
            <a:solidFill>
              <a:schemeClr val="tx1"/>
            </a:solidFill>
            <a:prstDash val="solid"/>
          </a:ln>
        </p:spPr>
        <p:txBody>
          <a:bodyPr vert="horz" lIns="0" tIns="36000" rIns="0" bIns="0" anchor="ctr" anchorCtr="0"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4400" b="1" dirty="0" smtClean="0"/>
              <a:t>Поступления из других бюджетов бюджетной системы Российской Федерации: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Дотации </a:t>
            </a:r>
            <a:r>
              <a:rPr lang="ru-RU" sz="4400" i="1" dirty="0" smtClean="0"/>
              <a:t>(средства, предоставляемые на безвозмездной и безвозвратной основе без установления направлений их использования);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субсидии </a:t>
            </a:r>
            <a:r>
              <a:rPr lang="ru-RU" sz="4400" i="1" dirty="0" smtClean="0"/>
              <a:t>(средства, предоставляемые на условиях долевого софинансирования расходов других бюджетов);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субвенции из федерального бюджета и (или) из бюджетов субъектов Российской Федерации (</a:t>
            </a:r>
            <a:r>
              <a:rPr lang="ru-RU" sz="4400" i="1" dirty="0" smtClean="0"/>
              <a:t>средства, предоставляемые на финансирование делегированных другим публично-правовым образованием полномочий);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/>
              <a:t>иные межбюджетные трансферты.</a:t>
            </a:r>
          </a:p>
          <a:p>
            <a:r>
              <a:rPr lang="ru-RU" sz="4400" b="1" dirty="0" smtClean="0"/>
              <a:t>Поступления от физических и юридических лиц, в том числе добровольные пожертвования.</a:t>
            </a:r>
          </a:p>
          <a:p>
            <a:endParaRPr lang="ru-RU" sz="4400" dirty="0" smtClean="0"/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66800" y="452582"/>
            <a:ext cx="7696200" cy="517236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1"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Формирование доходной части бюджета муниципального образования «Тайшетский район»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006764" y="655783"/>
            <a:ext cx="7693891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</a:rPr>
              <a:t>Основные направления бюджетной и налоговой политики муниципального образования  «Тайшетский район» </a:t>
            </a:r>
            <a:endParaRPr lang="en-US" sz="16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15636" y="1477818"/>
            <a:ext cx="8432800" cy="53091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</a:rPr>
              <a:t>Цель  бюджетной и налоговой политики – обеспечение сбалансированности и устойчивости консолидированного бюджета района.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FF0000"/>
                </a:solidFill>
                <a:latin typeface="Calibri" pitchFamily="34" charset="0"/>
              </a:rPr>
              <a:t>ЗАДАЧИ НАЛОГОВОЙ ПОЛИТИКИ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latin typeface="Calibri" pitchFamily="34" charset="0"/>
              </a:rPr>
              <a:t>Обеспечение необходимого уровня доходов консолидированного бюджета района.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FF0000"/>
                </a:solidFill>
                <a:latin typeface="Calibri" pitchFamily="34" charset="0"/>
              </a:rPr>
              <a:t>Приоритетные направления для решения задачи и достижения цели: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базовый подход к формированию доходной части бюджета с учетом тенденций, складывающих в экономике района;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повышение качества и эффективности управления муниципальной собственностью района;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повышение ответственности администраторов поступлений по прогнозированию и контролю за полным и своевременным  поступлением доходов в бюджет;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применение на территории района системы налогообложения в виде единого налога на вмененный доход для отдельных видов деятельности;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содействие расширению применений на территории патентной системы налогообложения;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продолжение работы по взаимодействию с налоговыми органами и иными органами государственной власти по организации работы по повышению доходной части бюджета района.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FF0000"/>
                </a:solidFill>
                <a:latin typeface="Calibri" pitchFamily="34" charset="0"/>
              </a:rPr>
              <a:t>ЗАДАЧИ БЮДЖЕТНОЙ ПОЛИТИКИ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latin typeface="Calibri" pitchFamily="34" charset="0"/>
              </a:rPr>
              <a:t>Совершенствование бюджетного планирования и эффективного использования средств бюджета.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latin typeface="Calibri" pitchFamily="34" charset="0"/>
              </a:rPr>
              <a:t>Повышение прозрачности и открытости бюджетного процесса.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srgbClr val="FF0000"/>
                </a:solidFill>
                <a:latin typeface="Calibri" pitchFamily="34" charset="0"/>
              </a:rPr>
              <a:t>Основные направления бюджетной политики: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определение четких приоритетов использования бюджетных средств с учетом текущей экономической ситуации при формировании бюджета на трехлетний период;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формирование бюджета на основе муниципальных программ;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обеспечение исполнения действующих расходных обязательств при формировании параметров бюджета района;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осуществление бюджетных инвестиций на основе отбора объектов муниципальных инвестиций в соответствии с приоритетами и целями социально-экономического развития муниципального образования «Тайшетский район»;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обеспечение активного участия муниципального образования «Тайшетский район» в государственных программах Российской Федерации и Иркутской области для привлечения средств федерального и областного бюджетов;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сохранение режима экономии бюджетных средств за счет результатов конкурсных процедур;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рациональное и экономное использование бюджетных ресурсов за счет повышения ответственности главных распорядителей бюджетных средств;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развитие муниципального финансового контроля в целях повышения эффективности использования финансовых ресурсов.</a:t>
            </a:r>
            <a:endParaRPr lang="en-US" sz="1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154544" y="637310"/>
            <a:ext cx="745374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риски, влияющие на обеспечение сбалансированности консолидированного бюджета муниципального образования "Тайшетский район", и механизмы их минимизации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5018" y="1270353"/>
            <a:ext cx="78878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Бюджетная система муниципального образования «Тайшетский район» постоянно подвергается воздействию негативных факторов и рисков, влияющих на ее устойчивость и сбалансированность,</a:t>
            </a:r>
            <a:r>
              <a:rPr kumimoji="0" lang="ru-RU" sz="12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основные из которых следующие: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превышение прогнозируемого уровня инфляции;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высокий уровень дефицита районного бюджета и бюджетов поселений, рост муниципального долга;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ухудшение условий для заимствований;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сокращение межбюджетных трансфертов из областного бюджета;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передача дополнительных расходных обязательств.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Ухудшение ситуации с наполняемостью бюджета доходами, рост первоочередных и социально-значимых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расходов способны привести к недостаточному финансированию принятых бюджетных обязательств, образовани</a:t>
            </a: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к</a:t>
            </a:r>
            <a:r>
              <a:rPr kumimoji="0" 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редиторской задолженности, социальной и экономической нестабильности.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i="1" baseline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минимизацию рисков в первую очередь направлены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мероприятия, реализуемые  в рамках налоговой, бюджетной и долговой политики:</a:t>
            </a: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повышение доходного потенциала муниципального образования "Тайшетский район";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максимальное наполнение доходной части районного бюджета и бюджетов поселений для осуществления социально значимых расходов (на образование, культуру, социальную поддержку населения района);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поддержание экономически безопасного уровня муниципального долга Тайшетского района;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активное участие в привлечении средств федерального и областного бюджета в рамках государственных программ Российской Федерации и Иркутской области.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необходимое отслеживание долгосрочной динамики изменений дефицита бюджета и муниципального долга, в целях недопущения их превышения установленных параметров.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C:\Users\finupr\Desktop\0a0f0ae85a5dc47e0487fda97664efb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259" y="5126182"/>
            <a:ext cx="2780146" cy="1570181"/>
          </a:xfrm>
          <a:prstGeom prst="rect">
            <a:avLst/>
          </a:prstGeom>
          <a:noFill/>
        </p:spPr>
      </p:pic>
      <p:pic>
        <p:nvPicPr>
          <p:cNvPr id="56323" name="Picture 3" descr="C:\Users\finupr\Desktop\7ad191af531fd68b57d766e5adc26ae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7817" y="5153891"/>
            <a:ext cx="2253673" cy="1560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154544" y="637310"/>
            <a:ext cx="745374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5397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муниципальных учреждений муниципального образования "Тайшетский район» , единиц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46764" y="1259142"/>
            <a:ext cx="2678545" cy="307777"/>
          </a:xfrm>
          <a:prstGeom prst="rect">
            <a:avLst/>
          </a:prstGeom>
          <a:noFill/>
          <a:ln w="9525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97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учреждений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81249" y="2046344"/>
            <a:ext cx="6245515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Органы местного самоуправления  -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09798" y="2854074"/>
            <a:ext cx="6426201" cy="738664"/>
          </a:xfrm>
          <a:prstGeom prst="rect">
            <a:avLst/>
          </a:prstGeom>
          <a:solidFill>
            <a:schemeClr val="bg1"/>
          </a:solidFill>
          <a:ln w="9525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Учреждения образования -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75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Казенные – 74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                         Бюджетные – 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25964" y="5250954"/>
            <a:ext cx="6419271" cy="738664"/>
          </a:xfrm>
          <a:prstGeom prst="rect">
            <a:avLst/>
          </a:prstGeom>
          <a:solidFill>
            <a:schemeClr val="bg1"/>
          </a:solidFill>
          <a:ln w="9525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казенное учреждение «Служба  гражданской оборон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предупреждения чрезвычайных ситуаций в муниципальном образовании «Тайшетский район» -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16727" y="4007951"/>
            <a:ext cx="6428509" cy="738664"/>
          </a:xfrm>
          <a:prstGeom prst="rect">
            <a:avLst/>
          </a:prstGeom>
          <a:solidFill>
            <a:schemeClr val="bg1"/>
          </a:solidFill>
          <a:ln w="9525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Учреждения культуры -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Казенные – 9;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                       Бюджетные - 3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finupr\Desktop\56099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2800349"/>
            <a:ext cx="1190626" cy="875723"/>
          </a:xfrm>
          <a:prstGeom prst="rect">
            <a:avLst/>
          </a:prstGeom>
          <a:noFill/>
        </p:spPr>
      </p:pic>
      <p:pic>
        <p:nvPicPr>
          <p:cNvPr id="11" name="Picture 4" descr="C:\Users\finupr\Desktop\est_talant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399" y="3953164"/>
            <a:ext cx="1228725" cy="932872"/>
          </a:xfrm>
          <a:prstGeom prst="rect">
            <a:avLst/>
          </a:prstGeom>
          <a:noFill/>
        </p:spPr>
      </p:pic>
      <p:pic>
        <p:nvPicPr>
          <p:cNvPr id="1029" name="Picture 5" descr="C:\Users\finupr\Desktop\90add50631477a24334cc5c711596b5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6312" y="1866900"/>
            <a:ext cx="1128713" cy="628650"/>
          </a:xfrm>
          <a:prstGeom prst="rect">
            <a:avLst/>
          </a:prstGeom>
          <a:noFill/>
        </p:spPr>
      </p:pic>
      <p:pic>
        <p:nvPicPr>
          <p:cNvPr id="1030" name="Picture 6" descr="C:\Users\finupr\Desktop\information_items_33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6692" y="5255491"/>
            <a:ext cx="1228436" cy="803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006764" y="655782"/>
            <a:ext cx="7693891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Основные характеристики бюджета муниципального образования «Тайшетский район» 2016 – 2020 годы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757382" y="1440871"/>
          <a:ext cx="7924800" cy="314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591127" y="4839856"/>
          <a:ext cx="8153398" cy="171016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38037"/>
                <a:gridCol w="1265381"/>
                <a:gridCol w="1403928"/>
                <a:gridCol w="1145309"/>
                <a:gridCol w="1246909"/>
                <a:gridCol w="1253834"/>
              </a:tblGrid>
              <a:tr h="3879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  (отчет)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740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1 589,1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1 876,4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1 618,2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1 699,2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1 542,8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740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1 583,4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1 829,0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1 654,1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1 733,7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1 573,3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740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ДЕФИЦИТ(-), ПРОФИЦИТ (+)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-35,9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-34,5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-30,5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74254"/>
            <a:ext cx="7772400" cy="461819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Объем и структура доходов бюджета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43000" y="990600"/>
            <a:ext cx="381000" cy="3048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</p:nvPr>
        </p:nvGraphicFramePr>
        <p:xfrm>
          <a:off x="304800" y="1791856"/>
          <a:ext cx="8839200" cy="4701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Заголовок 1"/>
          <p:cNvSpPr txBox="1">
            <a:spLocks/>
          </p:cNvSpPr>
          <p:nvPr/>
        </p:nvSpPr>
        <p:spPr>
          <a:xfrm>
            <a:off x="3435926" y="1320801"/>
            <a:ext cx="5495638" cy="3971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2016год (отчет)        2017 год (оценка)            2018 год                    2019 год            2020 год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3546764" y="1773382"/>
          <a:ext cx="1385453" cy="133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655126" y="1782619"/>
          <a:ext cx="1394691" cy="13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5643419" y="1764145"/>
          <a:ext cx="1385454" cy="13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6733309" y="1791856"/>
          <a:ext cx="1376218" cy="13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9" name="Диаграмма 18"/>
          <p:cNvGraphicFramePr/>
          <p:nvPr/>
        </p:nvGraphicFramePr>
        <p:xfrm>
          <a:off x="7795491" y="1828802"/>
          <a:ext cx="1332000" cy="13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3500583" y="3315856"/>
          <a:ext cx="1597889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5" name="Диаграмма 24"/>
          <p:cNvGraphicFramePr/>
          <p:nvPr/>
        </p:nvGraphicFramePr>
        <p:xfrm>
          <a:off x="4673599" y="3334325"/>
          <a:ext cx="1465817" cy="156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9" name="Диаграмма 28"/>
          <p:cNvGraphicFramePr/>
          <p:nvPr/>
        </p:nvGraphicFramePr>
        <p:xfrm>
          <a:off x="5726546" y="3325089"/>
          <a:ext cx="1514763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31" name="Диаграмма 30"/>
          <p:cNvGraphicFramePr/>
          <p:nvPr/>
        </p:nvGraphicFramePr>
        <p:xfrm>
          <a:off x="4752109" y="5015345"/>
          <a:ext cx="1168400" cy="1385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32" name="Диаграмма 31"/>
          <p:cNvGraphicFramePr/>
          <p:nvPr/>
        </p:nvGraphicFramePr>
        <p:xfrm>
          <a:off x="5842000" y="4969164"/>
          <a:ext cx="1233055" cy="143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27" name="Диаграмма 26"/>
          <p:cNvGraphicFramePr/>
          <p:nvPr/>
        </p:nvGraphicFramePr>
        <p:xfrm>
          <a:off x="3657600" y="4996873"/>
          <a:ext cx="1191491" cy="144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6899563" y="4913746"/>
          <a:ext cx="1265381" cy="1514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7924800" y="4987636"/>
          <a:ext cx="1219200" cy="145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35" name="Диаграмма 34"/>
          <p:cNvGraphicFramePr/>
          <p:nvPr/>
        </p:nvGraphicFramePr>
        <p:xfrm>
          <a:off x="6871855" y="3306618"/>
          <a:ext cx="1311563" cy="153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36" name="Диаграмма 35"/>
          <p:cNvGraphicFramePr/>
          <p:nvPr/>
        </p:nvGraphicFramePr>
        <p:xfrm>
          <a:off x="7869382" y="3315855"/>
          <a:ext cx="1274618" cy="151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638174"/>
            <a:ext cx="7772400" cy="504825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tIns="0" anchor="ctr" anchorCtr="1"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Основные параметры бюджета муниципального образования «Тайшетский район» на 2018 и на плановый период   2019 и 2020 годов                                                                                                  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76518" y="1444963"/>
          <a:ext cx="8386482" cy="464217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27025"/>
                <a:gridCol w="1765415"/>
                <a:gridCol w="1628443"/>
                <a:gridCol w="1465599"/>
              </a:tblGrid>
              <a:tr h="3526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167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ДОХОДЫ,</a:t>
                      </a:r>
                      <a:r>
                        <a:rPr lang="ru-RU" baseline="0" dirty="0" smtClean="0"/>
                        <a:t> в том числе:</a:t>
                      </a:r>
                      <a:endParaRPr lang="ru-RU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618 204,1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1 699 165,6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1 542 830,2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10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</a:t>
                      </a:r>
                      <a:r>
                        <a:rPr lang="ru-RU" sz="1600" baseline="0" dirty="0" smtClean="0"/>
                        <a:t> и неналоговые доходы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512 335,5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531 207,6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554 001,6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452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+mn-lt"/>
                        </a:rPr>
                        <a:t>Темп роста налоговых и неналоговых доходов</a:t>
                      </a:r>
                      <a:endParaRPr lang="ru-RU" sz="14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106,8%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103,7%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104,3%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90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 перечисления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1 105 868,6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1 164 958,0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988 828,6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434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РАСХОДЫ, в том числе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1 654 064,0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1 733 694,0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1 573 300,0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22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условно утвержденные*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14 143,5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29 223,6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32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ДЕФИЦИТ 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- 35 859,9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- 34 528,4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- 30 470,0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4613"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Процент дефицита (к доходам без учета безвозмездных поступлений)</a:t>
                      </a:r>
                      <a:endParaRPr lang="ru-RU" sz="16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7,0%</a:t>
                      </a:r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6,5%</a:t>
                      </a:r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5,5%</a:t>
                      </a:r>
                      <a:endParaRPr lang="ru-RU" sz="16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43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Верхний</a:t>
                      </a:r>
                      <a:r>
                        <a:rPr lang="ru-RU" sz="1600" baseline="0" dirty="0" smtClean="0"/>
                        <a:t> предел муниципального внутреннего долга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89 568,6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124 847,0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155 567,0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391400" y="1152524"/>
            <a:ext cx="1447800" cy="257175"/>
          </a:xfrm>
          <a:prstGeom prst="rect">
            <a:avLst/>
          </a:prstGeom>
        </p:spPr>
        <p:txBody>
          <a:bodyPr vert="horz" lIns="0" tIns="0" rIns="0" bIns="0" anchor="ctr" anchorCtr="1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81000" y="6324600"/>
            <a:ext cx="84582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tIns="0" rIns="0" bIns="0" anchor="ctr" anchorCtr="1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*Условно утвержденные расходы – бюджетные ассигнования, не распределенные в плановом периоде по бюджетной классификации        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(ст. 184.1 БК РФ)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15637" y="1126836"/>
          <a:ext cx="2678545" cy="51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66800" y="517236"/>
            <a:ext cx="7772400" cy="32327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Объем и структура налоговых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dirty="0" smtClean="0">
                <a:latin typeface="+mj-lt"/>
                <a:ea typeface="+mj-ea"/>
                <a:cs typeface="+mj-cs"/>
              </a:rPr>
              <a:t>доходов бюджета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391400" y="822036"/>
            <a:ext cx="1447800" cy="267855"/>
          </a:xfrm>
          <a:prstGeom prst="rect">
            <a:avLst/>
          </a:prstGeom>
        </p:spPr>
        <p:txBody>
          <a:bodyPr vert="horz" lIns="0" tIns="0" rIns="0" bIns="0" anchor="ctr" anchorCtr="1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0" name="Содержимое 8"/>
          <p:cNvGraphicFramePr>
            <a:graphicFrameLocks/>
          </p:cNvGraphicFramePr>
          <p:nvPr/>
        </p:nvGraphicFramePr>
        <p:xfrm>
          <a:off x="3574473" y="1136074"/>
          <a:ext cx="2503054" cy="529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Содержимое 8"/>
          <p:cNvGraphicFramePr>
            <a:graphicFrameLocks/>
          </p:cNvGraphicFramePr>
          <p:nvPr/>
        </p:nvGraphicFramePr>
        <p:xfrm>
          <a:off x="6400801" y="1145310"/>
          <a:ext cx="2456872" cy="522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0" y="6433072"/>
            <a:ext cx="9144000" cy="29045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Поступление налоговых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доходов бюджета в 2018 году планируется выше оценки поступления 2017 года на 27 448,4 тыс. рублей или на 6,6 %.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66800" y="609600"/>
            <a:ext cx="7772400" cy="33250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Налог на доходы физических лиц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292437" y="1237672"/>
            <a:ext cx="3398982" cy="115052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 на доходы физических лиц (НДФЛ) – основной вид прямых налогов. Исчисляется в процентах от совокупного дохода физических лиц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785092" y="1062181"/>
            <a:ext cx="3990110" cy="184727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36000" rIns="0" bIns="0" anchor="ctr" anchorCtr="1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Налог на доходы физических лиц является основным источником  доходов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бюджета. 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соответствии с Бюджетным кодексом Российской Федерации, Законом Иркутской области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от 22.10.2013г. № 74-ОЗ «О межбюджетных трансфертах и нормативах отчислений доходов в местные бюджеты» норматив отчисления от налога на доходы физических лиц предусмотрен 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от объема доходов по данному виду налога, подлежащего зачислению с территории соответствующего поселения муниципального района в консолидированный бюджет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Иркутской области – 31,25% (городское) и 34,25 % (сельское)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116945" y="3038764"/>
            <a:ext cx="3851564" cy="36945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Доходы, облагаемые НДФЛ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finupr\Desktop\rub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364" y="3574473"/>
            <a:ext cx="544944" cy="378691"/>
          </a:xfrm>
          <a:prstGeom prst="rect">
            <a:avLst/>
          </a:prstGeom>
          <a:noFill/>
        </p:spPr>
      </p:pic>
      <p:pic>
        <p:nvPicPr>
          <p:cNvPr id="1027" name="Picture 3" descr="C:\Users\finupr\Desktop\rubl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2364" y="6105236"/>
            <a:ext cx="563419" cy="360220"/>
          </a:xfrm>
          <a:prstGeom prst="rect">
            <a:avLst/>
          </a:prstGeom>
          <a:noFill/>
        </p:spPr>
      </p:pic>
      <p:pic>
        <p:nvPicPr>
          <p:cNvPr id="1028" name="Picture 4" descr="C:\Users\finupr\Desktop\21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5505855"/>
            <a:ext cx="554182" cy="396181"/>
          </a:xfrm>
          <a:prstGeom prst="rect">
            <a:avLst/>
          </a:prstGeom>
          <a:noFill/>
        </p:spPr>
      </p:pic>
      <p:pic>
        <p:nvPicPr>
          <p:cNvPr id="1029" name="Picture 5" descr="C:\Users\finupr\Desktop\BR_Icon_Cost_Savings_1100_x_11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8544" y="5043055"/>
            <a:ext cx="517237" cy="314036"/>
          </a:xfrm>
          <a:prstGeom prst="rect">
            <a:avLst/>
          </a:prstGeom>
          <a:solidFill>
            <a:schemeClr val="accent2"/>
          </a:solidFill>
          <a:ln>
            <a:solidFill>
              <a:schemeClr val="accent5"/>
            </a:solidFill>
          </a:ln>
        </p:spPr>
      </p:pic>
      <p:pic>
        <p:nvPicPr>
          <p:cNvPr id="1030" name="Picture 6" descr="C:\Users\finupr\Desktop\blank-kartink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0836" y="4581236"/>
            <a:ext cx="544945" cy="379870"/>
          </a:xfrm>
          <a:prstGeom prst="rect">
            <a:avLst/>
          </a:prstGeom>
          <a:noFill/>
        </p:spPr>
      </p:pic>
      <p:pic>
        <p:nvPicPr>
          <p:cNvPr id="1031" name="Picture 7" descr="C:\Users\finupr\Desktop\167828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00073" y="4045527"/>
            <a:ext cx="517236" cy="434109"/>
          </a:xfrm>
          <a:prstGeom prst="rect">
            <a:avLst/>
          </a:prstGeom>
          <a:noFill/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5809673" y="4036290"/>
            <a:ext cx="2918690" cy="4433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dirty="0" smtClean="0"/>
              <a:t>От продажи имущества, находившегося в собственности менее пяти лет</a:t>
            </a:r>
            <a:endParaRPr lang="ru-RU" sz="1400" dirty="0"/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818908" y="4599709"/>
            <a:ext cx="2909455" cy="33250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от сдачи имущества в аренду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837382" y="5043055"/>
            <a:ext cx="2890981" cy="32327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Доходы от источников за пределами Российской Федерации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869708" y="5532582"/>
            <a:ext cx="2858655" cy="36021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Доходы в виде разного рода выигрышей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874327" y="6096000"/>
            <a:ext cx="2867892" cy="36021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Иные доходы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5809673" y="3556000"/>
            <a:ext cx="2890982" cy="3971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Вознаграждение за выполнение трудовых или иных обязанностей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5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272" y="3278909"/>
          <a:ext cx="4451927" cy="332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6" name="Заголовок 1"/>
          <p:cNvSpPr txBox="1">
            <a:spLocks/>
          </p:cNvSpPr>
          <p:nvPr/>
        </p:nvSpPr>
        <p:spPr>
          <a:xfrm>
            <a:off x="3380509" y="2955636"/>
            <a:ext cx="1136073" cy="27709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Тыс. рублей</a:t>
            </a:r>
            <a:endParaRPr kumimoji="0" lang="ru-RU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63419" y="1104899"/>
            <a:ext cx="8238836" cy="4871027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rIns="108000">
            <a:noAutofit/>
          </a:bodyPr>
          <a:lstStyle/>
          <a:p>
            <a:pPr algn="ctr">
              <a:buNone/>
            </a:pPr>
            <a:r>
              <a:rPr lang="ru-RU" sz="1600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Уважаемые жители Тайшетского района!</a:t>
            </a:r>
            <a:endParaRPr lang="en-US" sz="1600" dirty="0" smtClean="0">
              <a:latin typeface="Palatino Linotype" pitchFamily="18" charset="0"/>
              <a:ea typeface="SimSun" pitchFamily="2" charset="-122"/>
              <a:cs typeface="Calibri" pitchFamily="34" charset="0"/>
            </a:endParaRPr>
          </a:p>
          <a:p>
            <a:pPr algn="just">
              <a:buNone/>
            </a:pPr>
            <a:r>
              <a:rPr lang="ru-RU" sz="1600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		Финансовое управление администрации Тайшетского района продолжает работу по обеспечению прозрачности и открытости бюджетного процесса в нашем районе.</a:t>
            </a:r>
          </a:p>
          <a:p>
            <a:pPr algn="just">
              <a:buNone/>
            </a:pPr>
            <a:r>
              <a:rPr lang="ru-RU" sz="1600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		Предлагаем вашему вниманию презентацию «Бюджет для граждан», подготовленную на основании проекта Решения о бюджете муниципального образования «Тайшетский район» на 2018 год и на плановый период 2019 и 2020 годов». </a:t>
            </a:r>
          </a:p>
          <a:p>
            <a:pPr algn="just">
              <a:buNone/>
            </a:pPr>
            <a:r>
              <a:rPr lang="ru-RU" sz="1600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		Представленная информация в простой и доступной форме рассказывает о бюджетной системе, основных показателях бюджета муниципального образования «Тайшетский район» и предназначена для широкого круга пользователей. </a:t>
            </a:r>
          </a:p>
          <a:p>
            <a:pPr algn="just">
              <a:buNone/>
            </a:pPr>
            <a:r>
              <a:rPr lang="ru-RU" sz="1600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		Граждане - и как налогоплательщики, и как потребители общественных благ, должны быть уверены в том, что средства бюджета используются прозрачно и эффективно, приносят конкретные результаты как для общества в целом, так и для каждой семьи, для каждого человека.                     </a:t>
            </a:r>
          </a:p>
          <a:p>
            <a:pPr marL="1701800" indent="-1701800" algn="just">
              <a:buNone/>
            </a:pPr>
            <a:r>
              <a:rPr lang="ru-RU" sz="1600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                               </a:t>
            </a:r>
            <a:r>
              <a:rPr lang="en-US" sz="1600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	</a:t>
            </a:r>
            <a:endParaRPr lang="ru-RU" sz="1600" dirty="0">
              <a:latin typeface="Palatino Linotype" pitchFamily="18" charset="0"/>
              <a:ea typeface="SimSun" pitchFamily="2" charset="-122"/>
              <a:cs typeface="Calibri" pitchFamily="34" charset="0"/>
            </a:endParaRPr>
          </a:p>
        </p:txBody>
      </p:sp>
      <p:pic>
        <p:nvPicPr>
          <p:cNvPr id="7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457700" y="152400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772400" cy="381000"/>
          </a:xfrm>
          <a:solidFill>
            <a:schemeClr val="bg1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Поступление  по отдельным видам налоговых доходов бюджета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2700168" y="1204856"/>
          <a:ext cx="3345629" cy="262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81000" y="4260028"/>
          <a:ext cx="2750127" cy="2398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975927" y="4206240"/>
          <a:ext cx="3168073" cy="245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6174888" y="1226372"/>
          <a:ext cx="2969111" cy="260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129092" y="1204855"/>
          <a:ext cx="2398955" cy="262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0043" y="935915"/>
            <a:ext cx="27539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Calibri" pitchFamily="34" charset="0"/>
              </a:rPr>
              <a:t>Тыс. рублей</a:t>
            </a:r>
            <a:endParaRPr lang="en-US" sz="12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27" name="Picture 3" descr="C:\Users\finupr\Desktop\main_630x3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71273" y="4516582"/>
            <a:ext cx="2382982" cy="1877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61819" y="1173020"/>
          <a:ext cx="2789382" cy="5367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66800" y="517236"/>
            <a:ext cx="7772400" cy="32327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Объем и структура неналоговых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dirty="0" smtClean="0">
                <a:latin typeface="+mj-lt"/>
                <a:ea typeface="+mj-ea"/>
                <a:cs typeface="+mj-cs"/>
              </a:rPr>
              <a:t>доходов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391400" y="822036"/>
            <a:ext cx="1447800" cy="267855"/>
          </a:xfrm>
          <a:prstGeom prst="rect">
            <a:avLst/>
          </a:prstGeom>
        </p:spPr>
        <p:txBody>
          <a:bodyPr vert="horz" lIns="0" tIns="0" rIns="0" bIns="0" anchor="ctr" anchorCtr="1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3" name="Содержимое 8"/>
          <p:cNvGraphicFramePr>
            <a:graphicFrameLocks/>
          </p:cNvGraphicFramePr>
          <p:nvPr/>
        </p:nvGraphicFramePr>
        <p:xfrm>
          <a:off x="3519055" y="1182256"/>
          <a:ext cx="2687781" cy="5379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Содержимое 8"/>
          <p:cNvGraphicFramePr>
            <a:graphicFrameLocks/>
          </p:cNvGraphicFramePr>
          <p:nvPr/>
        </p:nvGraphicFramePr>
        <p:xfrm>
          <a:off x="6326909" y="1145310"/>
          <a:ext cx="2650836" cy="540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0" y="6390041"/>
            <a:ext cx="9144000" cy="30121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Поступление неналоговых доходов бюджета в 2018 году планируется выше оценки поступления 2017 года на 5 269,3 тыс. рублей или на 7,9 %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696200" cy="381000"/>
          </a:xfrm>
          <a:solidFill>
            <a:schemeClr val="bg1"/>
          </a:solidFill>
        </p:spPr>
        <p:txBody>
          <a:bodyPr anchor="ctr" anchorCtr="0"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Поступление по отдельным видам неналоговых доходов бюджета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3398982" y="1066800"/>
          <a:ext cx="2900218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23273" y="1057563"/>
          <a:ext cx="3149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943600" y="1066800"/>
          <a:ext cx="3052618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29308" y="3810000"/>
          <a:ext cx="3223491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5911273" y="3886200"/>
          <a:ext cx="3232726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2050" name="Picture 2" descr="C:\Users\finupr\Desktop\original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98982" y="4211782"/>
            <a:ext cx="2456874" cy="193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08001" y="1191492"/>
          <a:ext cx="2697018" cy="4843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66800" y="517236"/>
            <a:ext cx="7772400" cy="32327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Объем и структура безвозмездных поступлений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391400" y="822036"/>
            <a:ext cx="1447800" cy="267855"/>
          </a:xfrm>
          <a:prstGeom prst="rect">
            <a:avLst/>
          </a:prstGeom>
        </p:spPr>
        <p:txBody>
          <a:bodyPr vert="horz" lIns="0" tIns="0" rIns="0" bIns="0" anchor="ctr" anchorCtr="1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3" name="Содержимое 8"/>
          <p:cNvGraphicFramePr>
            <a:graphicFrameLocks/>
          </p:cNvGraphicFramePr>
          <p:nvPr/>
        </p:nvGraphicFramePr>
        <p:xfrm>
          <a:off x="3528292" y="1154546"/>
          <a:ext cx="2641600" cy="4966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Содержимое 8"/>
          <p:cNvGraphicFramePr>
            <a:graphicFrameLocks/>
          </p:cNvGraphicFramePr>
          <p:nvPr/>
        </p:nvGraphicFramePr>
        <p:xfrm>
          <a:off x="6151418" y="1097280"/>
          <a:ext cx="2539999" cy="473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6035040"/>
            <a:ext cx="9144000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в 2018 году планируется ниже поступления 2017 года на 290 926,5 тыс. рублей или на 20,8 %. Прогнозируемое снижение безвозмездных поступлений в бюджет обусловлено тем, что объем межбюджетных трансфертов из областного бюджета не полностью доведен муниципальным образованиям Иркутской области, распределение которых  ожидается в течение года.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50" y="647700"/>
            <a:ext cx="7696200" cy="266700"/>
          </a:xfrm>
          <a:solidFill>
            <a:schemeClr val="bg1"/>
          </a:solidFill>
        </p:spPr>
        <p:txBody>
          <a:bodyPr anchor="ctr" anchorCtr="0"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Объем безвозмездных поступлений бюджета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123825" y="1447800"/>
          <a:ext cx="8867775" cy="482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078182" y="498764"/>
            <a:ext cx="560647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Расходы бюджета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951345" y="942110"/>
            <a:ext cx="819265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prstClr val="black"/>
                </a:solidFill>
                <a:latin typeface="Calibri" pitchFamily="34" charset="0"/>
              </a:rPr>
              <a:t>Классификация расходов бюджета представляет собой группировку расходов бюджета и отражает направление бюджетных средств на выполнение органами местного самоуправления (муниципальными органами) основных функций, решение социально-экономических задач</a:t>
            </a:r>
            <a:endParaRPr lang="en-US" sz="1200" i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70546"/>
          <a:ext cx="8077201" cy="4408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451168"/>
                <a:gridCol w="1542011"/>
                <a:gridCol w="1542011"/>
                <a:gridCol w="1542011"/>
              </a:tblGrid>
              <a:tr h="30042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</a:tr>
              <a:tr h="30042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1 654 063,9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1 733 694,0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1 573 300,2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</a:tr>
              <a:tr h="2703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112 140,6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103 240,1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102 414,5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</a:tr>
              <a:tr h="45064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безопасность и правоохранительная деятельность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7 126,4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7 128,5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7 197,1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</a:tr>
              <a:tr h="2703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10 569,9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10 643,5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10 746,0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</a:tr>
              <a:tr h="2703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4 ,8230,2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2 147,6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1 201,2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</a:tr>
              <a:tr h="2703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1 257 915,4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1 343 128,6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1 167 639,1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</a:tr>
              <a:tr h="2703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51 749,8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52 288,0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52 397,8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</a:tr>
              <a:tr h="2703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120 016,3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124 087,0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121 914,9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</a:tr>
              <a:tr h="2703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</a:tr>
              <a:tr h="45064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</a:tr>
              <a:tr h="63089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РФ (бюджеты поселений)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90 152,2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79 755,7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80 429,3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</a:tr>
              <a:tr h="3246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утвержденные*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143,5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29 223,6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5F0F6"/>
                    </a:solidFill>
                  </a:tcPr>
                </a:tc>
              </a:tr>
            </a:tbl>
          </a:graphicData>
        </a:graphic>
      </p:graphicFrame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29310" y="1653309"/>
            <a:ext cx="8903854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Calibri" pitchFamily="34" charset="0"/>
              </a:rPr>
              <a:t>Расходы бюджета по разделам бюджетной классификации расходов бюджетов</a:t>
            </a:r>
            <a:endParaRPr lang="en-US" sz="16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391400" y="1911927"/>
            <a:ext cx="1447800" cy="277091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6622473"/>
            <a:ext cx="9144000" cy="23552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tIns="0" rIns="0" bIns="0" anchor="ctr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ru-RU" sz="1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*Условно утвержденные расходы – бюджетные ассигнования, не распределенные в плановом периоде по бюджетной классификации (ст. 184.1 БК РФ)</a:t>
            </a:r>
            <a:endParaRPr kumimoji="0" lang="ru-RU" sz="1000" b="0" i="0" u="none" strike="noStrike" kern="1200" cap="none" spc="0" normalizeH="0" noProof="0" dirty="0">
              <a:ln>
                <a:noFill/>
              </a:ln>
              <a:solidFill>
                <a:srgbClr val="99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24631"/>
            <a:ext cx="7543800" cy="276999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tIns="0" anchor="ctr" anchorCtr="0">
            <a:spAutoFit/>
          </a:bodyPr>
          <a:lstStyle/>
          <a:p>
            <a:pPr algn="ctr"/>
            <a:r>
              <a:rPr lang="ru-RU" sz="1800" dirty="0" smtClean="0">
                <a:solidFill>
                  <a:prstClr val="black"/>
                </a:solidFill>
                <a:latin typeface="Calibri" pitchFamily="34" charset="0"/>
              </a:rPr>
              <a:t>Ведомственная структура расходов бюджета</a:t>
            </a:r>
            <a:endParaRPr lang="ru-RU" sz="1800" dirty="0"/>
          </a:p>
        </p:txBody>
      </p:sp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773381"/>
          <a:ext cx="8077201" cy="46240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83891"/>
                <a:gridCol w="1505527"/>
                <a:gridCol w="1431637"/>
                <a:gridCol w="1256146"/>
              </a:tblGrid>
              <a:tr h="30941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главного распорядителя бюджетных средств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2474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культуры, спорта и молодежной политики администрации Тайшетского района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140 783,7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142 936,2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136 516,3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22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образования администрации Тайшетского района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1 115 649,7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1 099 842,3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1 116 319,0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655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Администрация Тайшетского района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78 916,7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78 123,3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78 987,1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22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Дума Тайшетского района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5 405,6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5 433,3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5 432,0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22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предоставлению гражданам субсидий на оплату жилья и коммунальных услуг администрации Тайшетского района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75 855,9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75 855,9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75 855,9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22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Финансовое управление администрации Тайшетского района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114 643,6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96 150,2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96 869,5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22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Департамент по управлению муниципальным имуществом администрации Тайшетского района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15 004,8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13 869,8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12 993,0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22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строительства, архитектуры и инвестиционной политики администрации Тайшетского района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93 630,9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193 222,4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7 799,1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822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Контрольно-счетная палата Тайшетского района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7 046,6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6 988,6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6 107,6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371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казенное учреждение «Служба гражданской обороны и предупреждения чрезвычайных ситуаций в муниципальном образовании «Тайшетский район»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7 126,4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7 128,5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7 197,1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508000" y="1101656"/>
            <a:ext cx="820189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Ведомственная структура расходов бюджета – распределение бюджетных ассигнований, предусмотренных решением о бюджете по главным распорядителям</a:t>
            </a:r>
            <a:r>
              <a:rPr kumimoji="0" lang="ru-RU" sz="1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бюджетных средств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391400" y="1477818"/>
            <a:ext cx="1447800" cy="258618"/>
          </a:xfrm>
          <a:prstGeom prst="rect">
            <a:avLst/>
          </a:prstGeom>
        </p:spPr>
        <p:txBody>
          <a:bodyPr vert="horz" lIns="0" tIns="0" rIns="0" bIns="0" anchor="ctr" anchorCtr="1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30909" y="1676398"/>
          <a:ext cx="2700000" cy="4816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85272" y="637309"/>
            <a:ext cx="7772400" cy="38792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расходов бюджета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391400" y="1295400"/>
            <a:ext cx="1447800" cy="256309"/>
          </a:xfrm>
          <a:prstGeom prst="rect">
            <a:avLst/>
          </a:prstGeom>
        </p:spPr>
        <p:txBody>
          <a:bodyPr vert="horz" lIns="0" tIns="0" rIns="0" bIns="0" anchor="ctr" anchorCtr="1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94327" y="1071417"/>
            <a:ext cx="8215745" cy="32327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Бюджет сохраняет свою</a:t>
            </a:r>
            <a:r>
              <a:rPr kumimoji="0" lang="ru-RU" b="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социальную направленность 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8" name="Содержимое 8"/>
          <p:cNvGraphicFramePr>
            <a:graphicFrameLocks/>
          </p:cNvGraphicFramePr>
          <p:nvPr/>
        </p:nvGraphicFramePr>
        <p:xfrm>
          <a:off x="3288145" y="1616363"/>
          <a:ext cx="2373746" cy="47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Содержимое 8"/>
          <p:cNvGraphicFramePr>
            <a:graphicFrameLocks/>
          </p:cNvGraphicFramePr>
          <p:nvPr/>
        </p:nvGraphicFramePr>
        <p:xfrm>
          <a:off x="6188364" y="1671782"/>
          <a:ext cx="2309092" cy="47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3048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rmAutofit fontScale="90000"/>
          </a:bodyPr>
          <a:lstStyle/>
          <a:p>
            <a:pPr algn="ctr"/>
            <a:r>
              <a:rPr lang="ru-RU" sz="2000" dirty="0" smtClean="0"/>
              <a:t>Формирование расходной части бюджета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598" y="1523998"/>
          <a:ext cx="7924802" cy="245670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17122"/>
                <a:gridCol w="1059480"/>
                <a:gridCol w="838200"/>
                <a:gridCol w="1143000"/>
                <a:gridCol w="762000"/>
                <a:gridCol w="1143000"/>
                <a:gridCol w="762000"/>
              </a:tblGrid>
              <a:tr h="7132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Уд. вес, %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Уд. вес,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Уд. вес,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097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Расходы, всего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1 654 063,9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1 719 550,5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1 544 076,6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73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Муниципальные программы*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1 621 102,3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1 688 158,5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1 413 942,4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68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Непрограммные мероприятия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32 961,6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31 392,0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130 134,2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81000" y="5523344"/>
            <a:ext cx="6477000" cy="81280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 fontScale="97500" lnSpcReduction="10000"/>
          </a:bodyPr>
          <a:lstStyle/>
          <a:p>
            <a:pPr lvl="0" algn="just">
              <a:spcBef>
                <a:spcPct val="0"/>
              </a:spcBef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- система мероприятий, взаимоувязанных по задачам, срокам осуществления и ресурсам, направленных на достижение конкретных целей муниципальной политики в определенной сфере социально – экономического развития муниципального образования «Тайшетский район» </a:t>
            </a: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890982" y="4405744"/>
            <a:ext cx="5719618" cy="38792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t" anchorCtr="0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бюджете предусмотрено  финансовое обеспечение 10 муниципальных программ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391400" y="1143000"/>
            <a:ext cx="1447800" cy="304800"/>
          </a:xfrm>
          <a:prstGeom prst="rect">
            <a:avLst/>
          </a:prstGeom>
        </p:spPr>
        <p:txBody>
          <a:bodyPr vert="horz" lIns="0" tIns="0" rIns="0" bIns="0" anchor="ctr" anchorCtr="1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sz="2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 descr="http://munbog.ru/uploads/posts/2016-09/1474546707_municipalnye-program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105400"/>
            <a:ext cx="1905000" cy="1419225"/>
          </a:xfrm>
          <a:prstGeom prst="rect">
            <a:avLst/>
          </a:prstGeom>
          <a:noFill/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finupr\Desktop\3802ba4e127696d2e5d67dc1025ac0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546" y="4174836"/>
            <a:ext cx="2198254" cy="1191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457200"/>
          </a:xfr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anchor="ctr" anchorCtr="1">
            <a:noAutofit/>
          </a:bodyPr>
          <a:lstStyle/>
          <a:p>
            <a:pPr algn="ctr"/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 муниципальных программ на 2018 год  и на плановый период  2019 и 2020 годов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1800" dirty="0" smtClean="0"/>
              <a:t>                                                       </a:t>
            </a:r>
            <a:endParaRPr lang="ru-RU" sz="1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1099775"/>
          <a:ext cx="8991600" cy="637271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426692"/>
                <a:gridCol w="1016000"/>
                <a:gridCol w="960582"/>
                <a:gridCol w="942109"/>
                <a:gridCol w="2646217"/>
              </a:tblGrid>
              <a:tr h="24460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Наименование муниципальных программ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Ответственный исполнитель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5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«Молодым семьям – доступное жилье» на 2014 – 2019 годы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2 652,0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2 652,0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Управление культуры, спорта и молодежной политики администрации Тайшетского района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5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сельского хозяйства и регулирование рынков сельскохозяйственной продукции, сырья и продовольствия на 2014 – 2017 годы и на период до 2020 года»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82,6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Отдел сельского хозяйства администрации Тайшетского района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5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«Управление муниципальными финансами в муниципальном образовании «Тайшетский район» на 2014 – 2019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114 643,6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96 150,2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Финансовое управление администрации</a:t>
                      </a:r>
                      <a:r>
                        <a:rPr lang="ru-RU" sz="1050" baseline="0" dirty="0" smtClean="0"/>
                        <a:t> Тайшетского района</a:t>
                      </a:r>
                      <a:endParaRPr lang="ru-RU" sz="1050" dirty="0" smtClean="0"/>
                    </a:p>
                    <a:p>
                      <a:pPr algn="l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«Стимулирование экономической активности» на 2014 – 2018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109,5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Администрация Тайшетского</a:t>
                      </a:r>
                      <a:r>
                        <a:rPr lang="ru-RU" sz="1050" baseline="0" dirty="0" smtClean="0"/>
                        <a:t> района</a:t>
                      </a:r>
                      <a:endParaRPr lang="ru-RU" sz="1050" dirty="0" smtClean="0"/>
                    </a:p>
                    <a:p>
                      <a:pPr algn="l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2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муниципальной системы образования» на 2015 – 2020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1 200 882,7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1 285 496,9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1 116 542,3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Управление образования администрации Тайшетского района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5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культуры» на 2015 – 2020 годы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137 981,7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140 284,2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133 704,3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Управление культуры, спорта и молодежной политики администрации Тайшетского района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591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«Социальная поддержка отдельных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категорий населения муниципального образования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«Тайшетский район» на 2017 – 2020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86 412,5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86 323,0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87 310,9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Управление экономики и промышленной политики администрации Тайшетского района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60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«Муниципальное управление» на 2015 – 2020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65 132,9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63 182,4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63 191,9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Администрация Тайшетского</a:t>
                      </a:r>
                      <a:r>
                        <a:rPr lang="ru-RU" sz="1050" baseline="0" dirty="0" smtClean="0"/>
                        <a:t> района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591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управления муниципальным имуществом муниципального образования «Тайшетский район» на 2016 – 2020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13 004,8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13 869,8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12 993,0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Департамент по управлению муниципальным имуществом администрации Тайшетского района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156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«Безопасность дорожного движения» на 2017 -2020 годы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Комитет по управлению жилищно-коммунальным хозяйством, транспорта, связи и дорожной службы администрации</a:t>
                      </a:r>
                      <a:r>
                        <a:rPr lang="ru-RU" sz="1050" baseline="0" dirty="0" smtClean="0"/>
                        <a:t> района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1493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по муниципальным программам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1 621 102,3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1 688 158,5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1 413 942,4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391400" y="714374"/>
            <a:ext cx="1447800" cy="276225"/>
          </a:xfrm>
          <a:prstGeom prst="rect">
            <a:avLst/>
          </a:prstGeom>
        </p:spPr>
        <p:txBody>
          <a:bodyPr vert="horz" lIns="0" tIns="0" rIns="0" bIns="0" anchor="ctr" anchorCtr="1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7309" y="729673"/>
            <a:ext cx="3833091" cy="286327"/>
          </a:xfrm>
          <a:solidFill>
            <a:schemeClr val="tx1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ru-RU" sz="1600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Паспорт Тайшетского района</a:t>
            </a:r>
            <a:endParaRPr lang="ru-RU" sz="1600" b="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6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563417" y="1143000"/>
            <a:ext cx="4470401" cy="55626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Тайшетский район расположен в западной части Иркутской области. Протяженность с севера на юг -  300 километров, с запада на восток  - 250 километров. Граничит с запада и северо-запада с Ингашским районом Красноярского края, с севера  с  Чунским районом</a:t>
            </a:r>
            <a:r>
              <a:rPr kumimoji="0" lang="ru-RU" sz="29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с ю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го-востока  с Нижнеудинским районом.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Дата образования: 25 мая 1925 года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ru-RU" sz="2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kumimoji="0" lang="ru-RU" sz="29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27,8 тыс. кв.км.(3,7% общей площади области)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9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9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Административный центр Тайшетского района – город Тайшет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состав Тайшетского района входят 6 городских и</a:t>
            </a:r>
            <a:r>
              <a:rPr kumimoji="0" lang="ru-RU" sz="29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25 сельских поселений</a:t>
            </a:r>
            <a:endParaRPr kumimoji="0" lang="ru-RU" sz="2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kumimoji="0" lang="ru-RU" sz="29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постоянного населения -   </a:t>
            </a:r>
            <a:r>
              <a:rPr kumimoji="0" 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74 188 человек, в том числе: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доля городского населения – 76,6 % (56 794 чел.),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доля сельского населения – 23,4% (17 394 чел.)</a:t>
            </a:r>
            <a:endParaRPr kumimoji="0" lang="ru-RU" sz="29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Плотность населения – 2,7 на 1 кв. км.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ru-RU" sz="2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Численность</a:t>
            </a:r>
            <a:r>
              <a:rPr kumimoji="0" lang="ru-RU" sz="29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трудовых ресурсов - 49 288 человек</a:t>
            </a:r>
            <a:endParaRPr kumimoji="0" lang="ru-RU" sz="29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Занято в экономике района</a:t>
            </a:r>
            <a:r>
              <a:rPr kumimoji="0" lang="ru-RU" sz="29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- 22 980 </a:t>
            </a:r>
            <a:r>
              <a:rPr kumimoji="0" 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человек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9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Инвестиции в основной капитал</a:t>
            </a:r>
            <a:r>
              <a:rPr kumimoji="0" lang="ru-RU" sz="29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5 156,6 млн. рублей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9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Среднемесячная заработная плата</a:t>
            </a:r>
            <a:r>
              <a:rPr kumimoji="0" lang="ru-RU" sz="29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- 27 081 </a:t>
            </a:r>
            <a:r>
              <a:rPr kumimoji="0" lang="ru-RU" sz="29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рублей.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Documents and Settings\finupr\Рабочий стол\к отчету мэра за 2013 г\karta_rajo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0982" y="1381125"/>
            <a:ext cx="3463635" cy="425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1126"/>
            <a:ext cx="8077200" cy="535710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0" h="0"/>
          </a:sp3d>
        </p:spPr>
        <p:txBody>
          <a:bodyPr tIns="0" anchor="ctr" anchorCtr="1">
            <a:normAutofit fontScale="90000"/>
          </a:bodyPr>
          <a:lstStyle/>
          <a:p>
            <a:pPr algn="ctr"/>
            <a:r>
              <a:rPr lang="ru-RU" sz="1800" dirty="0" smtClean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Муниципальная программа «Молодым семьям – доступное жилье» </a:t>
            </a:r>
            <a:br>
              <a:rPr lang="ru-RU" sz="1800" dirty="0" smtClean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ru-RU" sz="1800" dirty="0" smtClean="0">
                <a:ln w="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на 2014 – 2019 годы</a:t>
            </a:r>
            <a:endParaRPr lang="ru-RU" sz="1800" dirty="0">
              <a:ln w="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1371600"/>
            <a:ext cx="8382000" cy="4202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Palatino Linotype" pitchFamily="18" charset="0"/>
              </a:rPr>
              <a:t>Цель программы – создание механизма муниципальной поддержки молодых семей в решении жилищной проблемы на территории Тайшетского района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780144" y="2362200"/>
            <a:ext cx="5982855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dirty="0" smtClean="0"/>
              <a:t>Основное мероприятие "Предоставление социальных выплат молодым семьям«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04800" y="4193308"/>
            <a:ext cx="6019800" cy="22836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Ресурсное обеспечение реализации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муниципальной программы предусмотрено: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2018 год – 2 652,0 тыс. руб.;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2019 год – 2 652,0 тыс. руб.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ü"/>
              <a:defRPr/>
            </a:pP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молодых семей, улучшивших жилищные условия в результате реализации мероприятий Программы – 10 семей в год;</a:t>
            </a:r>
            <a:endParaRPr kumimoji="0" lang="ru-RU" sz="140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Количество квадратных метров приобретённых в собственность молодых семей в ходе реализации мероприятий Программы - 504 квадратных метра в год</a:t>
            </a:r>
            <a:endParaRPr kumimoji="0" lang="ru-RU" sz="14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838200" cy="990600"/>
          </a:xfrm>
          <a:prstGeom prst="rect">
            <a:avLst/>
          </a:prstGeom>
          <a:noFill/>
        </p:spPr>
      </p:pic>
      <p:pic>
        <p:nvPicPr>
          <p:cNvPr id="11266" name="Picture 2" descr="http://nr.perm.ru/assets/images/articles/kirovskij/dom-dlya-molody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2022764"/>
            <a:ext cx="2438400" cy="1921164"/>
          </a:xfrm>
          <a:prstGeom prst="rect">
            <a:avLst/>
          </a:prstGeom>
          <a:noFill/>
        </p:spPr>
      </p:pic>
      <p:pic>
        <p:nvPicPr>
          <p:cNvPr id="17410" name="Picture 2" descr="http://vdvbezheck.ru/pic/news/14356678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2400" y="4202545"/>
            <a:ext cx="2444750" cy="2272147"/>
          </a:xfrm>
          <a:prstGeom prst="rect">
            <a:avLst/>
          </a:prstGeom>
          <a:noFill/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838200" cy="9906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38200" y="665018"/>
            <a:ext cx="8077200" cy="942108"/>
          </a:xfrm>
          <a:prstGeom prst="rect">
            <a:avLst/>
          </a:prstGeom>
          <a:solidFill>
            <a:schemeClr val="bg2">
              <a:lumMod val="90000"/>
            </a:schemeClr>
          </a:solidFill>
          <a:ln w="0">
            <a:solidFill>
              <a:srgbClr val="00B050"/>
            </a:solidFill>
          </a:ln>
        </p:spPr>
        <p:txBody>
          <a:bodyPr lIns="0" tIns="0" rIns="0" bIns="0" anchor="ctr" anchorCtr="1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Муниципальная программа «Развитие сельского хозяйства и регулирование рынков сельскохозяйственной продукции,</a:t>
            </a:r>
            <a:r>
              <a:rPr kumimoji="0" lang="ru-RU" sz="1800" i="0" u="none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 сырья и продовольствия </a:t>
            </a:r>
            <a:r>
              <a:rPr kumimoji="0" lang="ru-RU" sz="1800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на 2014 – 2017 годы и на период до 2020 года»</a:t>
            </a:r>
            <a:endParaRPr kumimoji="0" lang="ru-RU" sz="1800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1745673"/>
            <a:ext cx="8382000" cy="60959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Palatino Linotype" pitchFamily="18" charset="0"/>
              </a:rPr>
              <a:t>Цель программы – повышение конкурентоспособности сельскохозяйственной продукции на внутреннем и внешнем рынках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2521526"/>
            <a:ext cx="3657600" cy="12746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определены следующие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условий для развития сельского хозяйства района;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комфортных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условий жизнедеятельности в сельской местности.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876800" y="2530764"/>
            <a:ext cx="4038600" cy="12376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fontScale="7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решения поставленных задач предусмотрена реализация двух подпрограмм: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сельского хозяйства на 2014 – 2017 годы  и на период до 2020 года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Устойчивое развитие сельских территорий на 2014 – 2017 годы и на период до 2020 года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590800" y="4156364"/>
            <a:ext cx="3810000" cy="22444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Ресурсное обеспечение за счет средств бюджета предусмотрено на 2018 год на мероприятия «Строительство (приобретение) жилья, предоставляемого молодым</a:t>
            </a:r>
            <a:r>
              <a:rPr kumimoji="0" lang="ru-RU" sz="15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специалистам по договору найма жилого помещения»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подпрограммы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Устойчивое развитие сельских территорий на 2014 – 2017 годы и на период до 2020 года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сумме 82,6 тыс. рублей.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://bajguzino.ru/fi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62400"/>
            <a:ext cx="2209800" cy="2057400"/>
          </a:xfrm>
          <a:prstGeom prst="rect">
            <a:avLst/>
          </a:prstGeom>
          <a:noFill/>
        </p:spPr>
      </p:pic>
      <p:pic>
        <p:nvPicPr>
          <p:cNvPr id="15362" name="Picture 2" descr="http://terra-laws.ru/wp-content/uploads/2014/01/dom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962401"/>
            <a:ext cx="2438400" cy="2057400"/>
          </a:xfrm>
          <a:prstGeom prst="rect">
            <a:avLst/>
          </a:prstGeom>
          <a:noFill/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0364"/>
            <a:ext cx="7924800" cy="57265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tIns="0" anchor="ctr" anchorCtr="0">
            <a:normAutofit/>
          </a:bodyPr>
          <a:lstStyle/>
          <a:p>
            <a:pPr algn="ctr"/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Муниципальная программа «Управление муниципальными финансами в муниципальном образовании «Тайшетский район» на 2014 – 2019 годы»</a:t>
            </a:r>
            <a:endParaRPr lang="ru-RU" sz="1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2336799" y="4378036"/>
          <a:ext cx="6567055" cy="247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2400" y="1330036"/>
            <a:ext cx="8686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Palatino Linotype" pitchFamily="18" charset="0"/>
              </a:rPr>
              <a:t>Цели программы – обеспечение сбалансированности и устойчивости бюджета муниципального образования «Тайшетский район» в среднесрочной перспективе, эффективное управление муниципальными финансами </a:t>
            </a:r>
            <a:endParaRPr lang="ru-RU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66255" y="1905001"/>
            <a:ext cx="6890328" cy="18357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72000" tIns="0" rIns="72000" bIns="0" anchor="ctr" anchorCtr="0">
            <a:norm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Реализация основных мероприятий в 2018 году: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Обеспечение эффективного функционирования Финансового управления администрации Тайшетского района в сумме  16 189,3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Обеспечение эффективного функционирования Централизованной бухгалтерии по исполнению бюджетов поселений в сумме 8 265,4 тыс. руб. (за счет переданных межбюджетных трансфертов поселений);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Обеспечение своевременного исполнения долговых обязательств муниципального района в сумме 36,7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Распределение между местными бюджетами дотации на выравнивание бюджетной обеспеченности бюджетов поселений из районного фонда финансовой поддержки поселений в сумме  59 539,1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00" i="1" dirty="0" smtClean="0">
                <a:latin typeface="Times New Roman" pitchFamily="18" charset="0"/>
                <a:cs typeface="Times New Roman" pitchFamily="18" charset="0"/>
              </a:rPr>
              <a:t>Распределение между местными бюджетами иных межбюджетных трансфертов в форме дотаций на поддержку мер по обеспечению сбалансированности бюджетов поселений в сумме 30 613,1 тыс. рублей.</a:t>
            </a:r>
            <a:endParaRPr kumimoji="0" lang="ru-RU" sz="10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262909" y="3833091"/>
            <a:ext cx="6622473" cy="3509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6"/>
            </a:solidFill>
          </a:ln>
        </p:spPr>
        <p:txBody>
          <a:bodyPr vert="horz" lIns="0" tIns="0" rIns="0" bIns="0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Ресурсное обеспечение реализации муниципальной программы на 2018 – 2019 годы</a:t>
            </a:r>
            <a:endParaRPr kumimoji="0" lang="ru-RU" sz="12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6" name="Picture 2" descr="http://bdaily.s3.amazonaws.com/images/large/7cb5169d1141e6afe0b50074486d91ec20d1b10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3900" y="1976582"/>
            <a:ext cx="1917700" cy="1819562"/>
          </a:xfrm>
          <a:prstGeom prst="rect">
            <a:avLst/>
          </a:prstGeom>
          <a:noFill/>
        </p:spPr>
      </p:pic>
      <p:pic>
        <p:nvPicPr>
          <p:cNvPr id="6148" name="Picture 4" descr="https://im1-tub-ru.yandex.net/i?id=dd9b7fa32d3f2160b7b0e7fff428cb0d&amp;n=33&amp;h=215&amp;w=3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980872"/>
            <a:ext cx="1981200" cy="2343727"/>
          </a:xfrm>
          <a:prstGeom prst="rect">
            <a:avLst/>
          </a:prstGeom>
          <a:noFill/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471055"/>
            <a:ext cx="7924800" cy="581889"/>
          </a:xfrm>
          <a:solidFill>
            <a:srgbClr val="F5F0F6"/>
          </a:solidFill>
          <a:ln>
            <a:solidFill>
              <a:schemeClr val="accent6"/>
            </a:solidFill>
          </a:ln>
        </p:spPr>
        <p:txBody>
          <a:bodyPr lIns="36000" tIns="0" anchor="ctr" anchorCtr="1">
            <a:normAutofit/>
          </a:bodyPr>
          <a:lstStyle/>
          <a:p>
            <a:pPr algn="ctr"/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Муниципальная программа «Стимулирование экономической активности»  на 2015– 2018 годы»</a:t>
            </a:r>
            <a:endParaRPr lang="ru-RU" sz="1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2873" y="1136074"/>
            <a:ext cx="7887853" cy="307777"/>
          </a:xfrm>
          <a:prstGeom prst="rect">
            <a:avLst/>
          </a:prstGeom>
          <a:solidFill>
            <a:srgbClr val="F5F0F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Palatino Linotype" pitchFamily="18" charset="0"/>
              </a:rPr>
              <a:t>Цель программы – развитие экономического потенциала Тайшетского района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29309" y="1607128"/>
            <a:ext cx="8756073" cy="2189017"/>
          </a:xfrm>
          <a:prstGeom prst="rect">
            <a:avLst/>
          </a:prstGeom>
          <a:solidFill>
            <a:srgbClr val="F5F0F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Реализация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основных мероприятий  в 2018 году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Разработка и издание рекламно-информационных материалов об инвестиционном потенциале Тайшетского района (инвестиционный паспорт, буклеты, брошюры) в сумме 27,0 тыс. руб.;</a:t>
            </a:r>
            <a:endParaRPr kumimoji="0" lang="ru-RU" sz="1200" b="0" i="1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Размещение электронной версии инвестиционного паспорта на русском и английском языках на официальном сайте администрации Тайшетского района в информационно-телекоммуникационной сети "Интернет" (http:// taishet.irkmo.ru) в разделе "Инвестиции в сумме  32,0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Популяризация малого бизнеса (проведение конкурсов, смотров-конкурсов, конкурсов профессионального мастерства) в сумме 40,0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Организация ярмарочной торговли в целях реализации продукции, произведенной малыми и средними предприятиями Тайшетского района, в том числе сельскохозяйственными организациями, крестьянскими (фермерскими) хозяйствами в сумме 5,0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Оплата услуг хостинга (услуга по предоставлению ресурсов для размещения информации на сервере, постоянно находящемся в сети Интернет - "Туристический портал") в сумме 5,5 тыс. рублей.</a:t>
            </a:r>
            <a:endParaRPr kumimoji="0" lang="ru-RU" sz="12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" cy="1066800"/>
          </a:xfrm>
          <a:prstGeom prst="rect">
            <a:avLst/>
          </a:prstGeom>
          <a:noFill/>
        </p:spPr>
      </p:pic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2253673" y="4285672"/>
          <a:ext cx="6687127" cy="257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 rot="10800000" flipV="1">
            <a:off x="2309088" y="3870037"/>
            <a:ext cx="6705601" cy="295564"/>
          </a:xfrm>
          <a:prstGeom prst="roundRect">
            <a:avLst/>
          </a:prstGeom>
          <a:solidFill>
            <a:srgbClr val="F5F0F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Ресурсное обеспечение реализации муниципальной программы на 2018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://www.bfsg.com/wp-content/uploads/2014/05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018" y="4396510"/>
            <a:ext cx="1958109" cy="2290618"/>
          </a:xfrm>
          <a:prstGeom prst="rect">
            <a:avLst/>
          </a:prstGeom>
          <a:noFill/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610100" y="138544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38545" y="1219199"/>
            <a:ext cx="9005455" cy="434110"/>
          </a:xfrm>
          <a:prstGeom prst="roundRect">
            <a:avLst/>
          </a:prstGeom>
          <a:solidFill>
            <a:srgbClr val="BFFFAB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 fontScale="85000" lnSpcReduction="20000"/>
          </a:bodyPr>
          <a:lstStyle/>
          <a:p>
            <a:pPr algn="ctr"/>
            <a:r>
              <a:rPr lang="ru-RU" sz="1400" dirty="0" smtClean="0">
                <a:latin typeface="Palatino Linotype" pitchFamily="18" charset="0"/>
              </a:rPr>
              <a:t>Цель программы – обеспечение доступности современного качественного общего (дошкольного, начального общего, основного общего, среднего общего) и дополнительного образования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5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10100" y="138544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2216727"/>
          <a:ext cx="8610600" cy="448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147782" y="1717963"/>
            <a:ext cx="8857673" cy="397163"/>
          </a:xfrm>
          <a:prstGeom prst="rect">
            <a:avLst/>
          </a:prstGeom>
          <a:solidFill>
            <a:srgbClr val="BFFFAB"/>
          </a:solidFill>
          <a:ln>
            <a:solidFill>
              <a:srgbClr val="00B050"/>
            </a:solidFill>
          </a:ln>
        </p:spPr>
        <p:txBody>
          <a:bodyPr vert="horz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Ресурсное обеспечение муниципальной программы «Развитие муниципальной системы образования» на 2018 год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942108" y="517236"/>
            <a:ext cx="8201891" cy="655782"/>
          </a:xfrm>
          <a:solidFill>
            <a:srgbClr val="BFFFAB"/>
          </a:solidFill>
          <a:ln>
            <a:solidFill>
              <a:srgbClr val="00B050"/>
            </a:solidFill>
          </a:ln>
        </p:spPr>
        <p:txBody>
          <a:bodyPr tIns="0" anchor="ctr" anchorCtr="0">
            <a:normAutofit/>
          </a:bodyPr>
          <a:lstStyle/>
          <a:p>
            <a:pPr algn="ctr"/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Муниципальная программа «Развитие муниципальной системы образования на 2015 – 2020 годы»</a:t>
            </a:r>
            <a:endParaRPr lang="ru-RU" sz="1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69818" y="628074"/>
            <a:ext cx="7716982" cy="415635"/>
          </a:xfrm>
          <a:prstGeom prst="roundRect">
            <a:avLst/>
          </a:prstGeom>
          <a:solidFill>
            <a:srgbClr val="BFFFAB"/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ru-RU" sz="1400" dirty="0" smtClean="0">
                <a:latin typeface="Palatino Linotype" pitchFamily="18" charset="0"/>
              </a:rPr>
              <a:t>Реализация основных мероприятий  в 2018 году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1" name="Содержимое 2"/>
          <p:cNvSpPr txBox="1">
            <a:spLocks noGrp="1"/>
          </p:cNvSpPr>
          <p:nvPr>
            <p:ph idx="1"/>
          </p:nvPr>
        </p:nvSpPr>
        <p:spPr>
          <a:xfrm>
            <a:off x="277091" y="1228437"/>
            <a:ext cx="8617527" cy="5477164"/>
          </a:xfrm>
          <a:prstGeom prst="rect">
            <a:avLst/>
          </a:prstGeom>
          <a:solidFill>
            <a:srgbClr val="BFFFA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72000" tIns="0" rIns="72000" bIns="0" anchor="ctr" anchorCtr="0">
            <a:noAutofit/>
          </a:bodyPr>
          <a:lstStyle/>
          <a:p>
            <a:pPr lvl="0" algn="just"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Обеспечение функционирования деятельности муниципальных образовательных организаций, реализующих программы дошкольного образования в сумме  271 608,5 тыс. руб.;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Мероприятия по предотвращению распространения туберкулеза в образовательных организациях муниципального образования "Тайшетский район в сумме 2 714,7 тыс. руб.;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Обеспечение пожарной безопасности в муниципальных образовательных организациях в сумме 6 071,7 тыс. руб.;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Обеспечение функционирования деятельности муниципальных образовательных организаций, реализующих программы начального общего, основного общего и среднего общего образования в сумме  702 831,8 тыс. руб.;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Организация временного трудоустройства учащихся общеобразовательных организаций Тайшетского района в возрасте от 14 до 18 лет в свободное от учебы время в сумме 365,1 тыс. рублей;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Приобретение школьных автобусов для подвоза обучающихся в МКОУ Венгерская средняя общеобразовательная школа, в МКОУ Новобирюсинская средняя общеобразовательная школа в сумме 390,0 тыс. руб.;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Обеспечение функционирования деятельности учреждений дополнительного образования в сумме 48 938,0 тыс. руб.;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Организация отдыха и оздоровления детей в образовательных организациях муниципального образования "Тайшетский район" в каникулярное время  в сумме 7 769,5 тыс. руб.;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Организация, регулирование и контроль за деятельностью муниципальных образовательных учреждений Тайшетского района в сумме 6 147,8 тыс. руб.;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Осуществление полномочий по ведению бухгалтерского и налогового учета, финансово-хозяйственной и экономической деятельности образовательных учреждений Тайшетского района в сумме 29 091,0 тыс. руб.;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Осуществление полномочий по организационно-методическому сопровождению деятельности образовательных учреждений Тайшетского района в сумме 8 358,4 тыс. руб. 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Осуществление отдельных областных государственных полномочий по предоставлению мер социальной поддержки многодетным и малоимущим семьям в сумме 30 343,0 тыс. руб.;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Строительство образовательной организации "Средняя общеобразовательная школа на 520 учащихся, расположенная по адресу: Иркутская область, Тайшетский район, г. Бирюсинск, ул. Дружбы, 18Б в сумме  78 947,4 тыс. руб.;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Капитальный ремонт МКОУ СОШ № 14 г. Тайшет в сумме 2 455,2 тыс. руб.;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Капитальный ремонт МКОУ СОШ № 5 г. Тайшет в сумме  3 212,6 тыс. руб.;</a:t>
            </a:r>
          </a:p>
          <a:p>
            <a:pPr lvl="0" algn="just"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Капитальный ремонт МКОУ Шиткинской СОШ, р.п. Шиткино в сумме 1 738,0 тыс. рублей.</a:t>
            </a:r>
          </a:p>
          <a:p>
            <a:pPr lvl="0" algn="just">
              <a:buFont typeface="Wingdings" pitchFamily="2" charset="2"/>
              <a:buChar char="Ø"/>
              <a:defRPr/>
            </a:pPr>
            <a:endParaRPr kumimoji="0" lang="ru-RU" sz="11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345" y="600364"/>
            <a:ext cx="7772400" cy="508000"/>
          </a:xfrm>
          <a:solidFill>
            <a:srgbClr val="CCFFFF"/>
          </a:solidFill>
          <a:ln>
            <a:solidFill>
              <a:srgbClr val="00B05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tIns="0">
            <a:normAutofit/>
          </a:bodyPr>
          <a:lstStyle/>
          <a:p>
            <a:pPr algn="ctr"/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Муниципальная программа  муниципального образования «Тайшетский район»«Развитие культуры» на 2015 – 2020 годы» </a:t>
            </a:r>
            <a:endParaRPr lang="ru-RU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1782" y="1209964"/>
            <a:ext cx="8382000" cy="692727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0" bIns="0" rtlCol="0" anchor="ctr">
            <a:normAutofit fontScale="92500" lnSpcReduction="20000"/>
          </a:bodyPr>
          <a:lstStyle/>
          <a:p>
            <a:pPr algn="ctr"/>
            <a:r>
              <a:rPr lang="ru-RU" sz="1200" dirty="0" smtClean="0">
                <a:latin typeface="Palatino Linotype" pitchFamily="18" charset="0"/>
              </a:rPr>
              <a:t>Цели программы – развитие культурного потенциала личности и общества в целом, обеспечение максимальной вовлеченности населения в систематические занятия физкультурой и спортом, обеспечение успешной социализации и эффективной самореализации молодежи, профилактика правонарушений и преступлений на территории Тайшетского района</a:t>
            </a:r>
            <a:endParaRPr lang="ru-RU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81247"/>
          </a:xfrm>
          <a:solidFill>
            <a:srgbClr val="CCFFFF"/>
          </a:solidFill>
          <a:ln>
            <a:solidFill>
              <a:srgbClr val="00B050"/>
            </a:solidFill>
          </a:ln>
        </p:spPr>
        <p:txBody>
          <a:bodyPr anchor="ctr" anchorCtr="1">
            <a:no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Ресурсное обеспечение муниципальной программы «Развитие культуры» на 2018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152399" y="2419927"/>
          <a:ext cx="8760691" cy="428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1173018" y="609600"/>
            <a:ext cx="7716982" cy="314037"/>
          </a:xfrm>
          <a:prstGeom prst="roundRect">
            <a:avLst/>
          </a:prstGeom>
          <a:solidFill>
            <a:srgbClr val="CCFFFF"/>
          </a:solidFill>
          <a:ln w="3175" cap="flat" cmpd="sng" algn="ctr">
            <a:solidFill>
              <a:schemeClr val="accent6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36000" tIns="36000" rIns="36000" bIns="3600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Реализация основных мероприятий в 2018 году</a:t>
            </a:r>
            <a:endParaRPr kumimoji="0" lang="ru-RU" sz="1400" b="1" i="0" u="none" strike="noStrike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14037" y="1228437"/>
            <a:ext cx="8580582" cy="5477164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72000" tIns="0" rIns="72000" bIns="0" anchor="ctr" anchorCtr="0">
            <a:no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Организация и проведение культурно-массовых мероприятий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сумме  280,0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Развитие библиотечного дела 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сумме 20,0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Развитие музейного дела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сумме 20,0</a:t>
            </a:r>
            <a:r>
              <a:rPr kumimoji="0" lang="ru-RU" sz="1100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тыс. руб.;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Создание условий для предоставления качественных услуг по реализации программ дополнительного образования детей в сумме 100,0 тыс. руб.;</a:t>
            </a:r>
            <a:endParaRPr kumimoji="0" lang="ru-RU" sz="11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Развитие и укрепление материально-технической базы муниципальных домов культуры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сумме  939,9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Организация спортивно-массовых мероприятий 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сумме 122,7 тыс. рублей;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Взаимодействие Управления культуры с клубными формированиями в сфере спорта 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сумме 3,7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Вовлечение молодежи в общественную жизнь района, гражданско-патриотическое воспитание 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сумме 7,1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Содействие трудовой занятости, поддержка молодежного предпринимательства 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сумме 5,9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Поддержка инициативной и талантливой молодежи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сумме 17,6тыс.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Поддержка деятельности детских и молодежных объединений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сумме 4,3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Профилактика правонарушений и преступлений в молодежной среде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сумме 5,9 тыс. руб. 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Издание печатной продукции, направленной на профилактику терроризма и чрезвычайных ситуаций, а так же разъясняющих действия населения при угрозе таковых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сумме 11,8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Организация спортивной, досуговой работы по месту учебы несовершеннолетних и молодежи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сумме  5,9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Профилактика экстремизма на национальной и религиозной почве 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сумме 3,5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Организация и проведение мероприятий по профилактике социально-негативных явлений среди несовершеннолетних и молодёжи, проведение активной антинаркотической пропаганды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сумме  8,0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образовательных учреждений дополнительного образования 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сумме 85 935,5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муниципальных учреждений культуры, предоставляющих культурно-досуговые услуги в сумме 20 349,6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музеев в сумме 3 736,8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МКУК "Межпоселенческая библиотечная система Тайшетского района в сумме 7 247,0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аппарата управления культуры, спорта и молодежной политики КМУ Централизованная бухгалтерия Управления культуры в сумме 19 156,5 тыс. рублей.</a:t>
            </a:r>
            <a:endParaRPr kumimoji="0" lang="ru-RU" sz="11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1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133600" y="3962400"/>
          <a:ext cx="7010400" cy="275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905164" y="489527"/>
            <a:ext cx="8001000" cy="581891"/>
          </a:xfrm>
          <a:prstGeom prst="rect">
            <a:avLst/>
          </a:prstGeom>
          <a:solidFill>
            <a:srgbClr val="FFFF99"/>
          </a:solidFill>
          <a:ln>
            <a:solidFill>
              <a:srgbClr val="00B050"/>
            </a:solidFill>
          </a:ln>
        </p:spPr>
        <p:txBody>
          <a:bodyPr lIns="36000" tIns="36000" rIns="0" bIns="0"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1600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Муниципальная программа «Социальная поддержка</a:t>
            </a:r>
            <a:r>
              <a:rPr kumimoji="0" lang="ru-RU" sz="1600" i="0" u="none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 отдельных категорий населения муниципального образования «Тайшетский район» на 2017 – 2020 годы</a:t>
            </a:r>
            <a:endParaRPr kumimoji="0" lang="ru-RU" sz="1600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1117600"/>
            <a:ext cx="8382000" cy="36021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Palatino Linotype" pitchFamily="18" charset="0"/>
              </a:rPr>
              <a:t>Цель программы – улучшение качества жизни отдельных категорий граждан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28599" y="1551710"/>
            <a:ext cx="8749145" cy="1948872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fontScale="92500" lnSpcReduction="2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Реализация основных мероприятий в 2018 году: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Предоставление гражданам субсидий на оплату жилых помещений и коммунальных услуг в сумме 71 491,5 тыс. руб.</a:t>
            </a:r>
            <a:r>
              <a:rPr kumimoji="0" lang="ru-RU" sz="1200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Содержание и обеспечение деятельности муниципальных служащих, осуществляющих областные государственные полномочия по предоставлению гражданам субсидий на оплату жилых помещений и коммунальных услуг в сумме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4 364,4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Пенсии за выслугу лет гражданам, замещавшим должности муниципальной службы Тайшетского района и денежные выплаты к пенсиям лицам, удостоенным Почетного звания "Почётный гражданин Тайшетского район в сумме 9 346,1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Единовременное премирование лиц, удостоенных Почетного звания "Почетный гражданин Тайшетского района« в сумме 10,0 тыс. руб.;</a:t>
            </a:r>
            <a:endParaRPr kumimoji="0" lang="ru-RU" sz="1200" b="0" i="1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Повышение доступности объектов культуры для инвалидов и других маломобильных групп населения в сумме  150,0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Повышение доступности для детей-инвалидов образовательных услуг в сумме 50,0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Размещение оборудования и носителей информации, необходимых для обеспечения беспрепятственного доступа инвалидов к объектам инфраструктуры, находящихся в собственности муниципального образования "Тайшетский район« в сумме 1 010,2 тыс. руб.</a:t>
            </a:r>
            <a:endParaRPr kumimoji="0" lang="ru-RU" sz="12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16726" y="3703782"/>
            <a:ext cx="6622473" cy="286326"/>
          </a:xfrm>
          <a:prstGeom prst="rect">
            <a:avLst/>
          </a:prstGeom>
          <a:solidFill>
            <a:srgbClr val="FFFF99"/>
          </a:solidFill>
          <a:ln w="25400">
            <a:solidFill>
              <a:schemeClr val="accent6"/>
            </a:solidFill>
          </a:ln>
        </p:spPr>
        <p:txBody>
          <a:bodyPr vert="horz" lIns="0" rIns="0" bIns="0" anchor="t" anchorCtr="0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Ресурсное 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обеспечение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реализации муниципальной программы  на 2018 – 2020 годы</a:t>
            </a:r>
            <a:endParaRPr kumimoji="0" lang="ru-RU" sz="18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Picture 2" descr="http://www.bk-brest.by/wp-content/uploads/2016/02/13.05.15_1330324327_zdorovie_1581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57600"/>
            <a:ext cx="1828800" cy="1447800"/>
          </a:xfrm>
          <a:prstGeom prst="rect">
            <a:avLst/>
          </a:prstGeom>
          <a:noFill/>
        </p:spPr>
      </p:pic>
      <p:pic>
        <p:nvPicPr>
          <p:cNvPr id="11" name="Picture 4" descr="http://www.voi.ru/images/content/1311/0211/5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3340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399" y="350982"/>
            <a:ext cx="8054109" cy="378691"/>
          </a:xfrm>
          <a:solidFill>
            <a:srgbClr val="FFDD4B"/>
          </a:solidFill>
          <a:ln>
            <a:solidFill>
              <a:srgbClr val="00B050"/>
            </a:solidFill>
          </a:ln>
        </p:spPr>
        <p:txBody>
          <a:bodyPr tIns="0" anchor="ctr" anchorCtr="0">
            <a:normAutofit/>
          </a:bodyPr>
          <a:lstStyle/>
          <a:p>
            <a:pPr algn="ctr"/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Муниципальная программа «Муниципальное  управление» на 2015 – 2020 годы»</a:t>
            </a:r>
            <a:endParaRPr lang="ru-RU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5163" y="840509"/>
            <a:ext cx="8128001" cy="292388"/>
          </a:xfrm>
          <a:prstGeom prst="rect">
            <a:avLst/>
          </a:prstGeom>
          <a:solidFill>
            <a:srgbClr val="FFDD4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Palatino Linotype" pitchFamily="18" charset="0"/>
              </a:rPr>
              <a:t>Цель программы – повышение эффективности деятельности администрации Тайшетского района</a:t>
            </a:r>
            <a:endParaRPr lang="ru-RU" sz="13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75492" y="1283855"/>
            <a:ext cx="8848436" cy="3158835"/>
          </a:xfrm>
          <a:prstGeom prst="rect">
            <a:avLst/>
          </a:prstGeom>
          <a:solidFill>
            <a:srgbClr val="FFDD4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Реализация основных мероприятий в 2018 году: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Обеспечение функционирования высшего должностного лица органа местного самоуправления в сумме 3 272,0 тыс. руб.</a:t>
            </a:r>
            <a:r>
              <a:rPr kumimoji="0" lang="ru-RU" sz="1050" b="0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Обеспечение функционирования органов местного самоуправления в сумме 50 482,6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Организация деятельности в части переданных отдельных полномочий поселений в сумме 1 731,9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Финансовое обеспечение непредвиденных расходов за счет средств резервного фонда в сумме 1 000,0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Премирование лиц, награжденных Почетной грамотой мэра Тайшетского района в сумме 300,0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в сумме 234,3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 Осуществление областных государственных полномочий по хранению, комплектованию, учету и использованию архивных документов, относящихся к государственной собственности Иркутской области в сумме 3 250,6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Осуществление областных государственных полномочий по определению персонального состава и обеспечению деятельности административных комиссий в сумме 1 210,4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Осуществление отдельных областных государственных полномочий в сфере труда в сумме 605,2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Организация и проведение конкурсов по охране труда на территории Тайшетского района в сумме 38,6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Организация предупредительных мер по сокращению производственного травматизма и профессиональных заболеваний в сумме 89,8 тыс. руб.;</a:t>
            </a:r>
            <a:endParaRPr kumimoji="0" lang="ru-RU" sz="1050" b="0" i="1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050" i="1" dirty="0" smtClean="0">
                <a:latin typeface="Times New Roman" pitchFamily="18" charset="0"/>
                <a:cs typeface="Times New Roman" pitchFamily="18" charset="0"/>
              </a:rPr>
              <a:t>Другие расходы органов местного самоуправления в сумме 2 903,8 тыс. рублей.</a:t>
            </a:r>
            <a:endParaRPr kumimoji="0" lang="ru-RU" sz="105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2514600" y="4525818"/>
          <a:ext cx="6400800" cy="2332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 descr="https://im1-tub-ru.yandex.net/i?id=ad5ab275cd02b11edfcefac11e1b23dd&amp;n=33&amp;h=215&amp;w=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02728"/>
            <a:ext cx="2146300" cy="2355272"/>
          </a:xfrm>
          <a:prstGeom prst="rect">
            <a:avLst/>
          </a:prstGeom>
          <a:noFill/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610100" y="0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 rot="10800000" flipV="1">
            <a:off x="2401452" y="4553526"/>
            <a:ext cx="6557817" cy="277091"/>
          </a:xfrm>
          <a:prstGeom prst="roundRect">
            <a:avLst/>
          </a:prstGeom>
          <a:solidFill>
            <a:srgbClr val="FFDD4B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Ресурсное обеспечение реализации муниципальной программы на 2018 – 2020 годы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57300" y="1043464"/>
            <a:ext cx="7886699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Sylfaen" pitchFamily="18" charset="0"/>
              </a:rPr>
              <a:t>Бюджетная система Российской Федерации </a:t>
            </a:r>
            <a:r>
              <a:rPr lang="ru-RU" b="1" i="1" dirty="0" smtClean="0">
                <a:solidFill>
                  <a:srgbClr val="FF0000"/>
                </a:solidFill>
                <a:latin typeface="Sylfaen" pitchFamily="18" charset="0"/>
              </a:rPr>
              <a:t>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Sylfaen" pitchFamily="18" charset="0"/>
              </a:rPr>
              <a:t>совокупность бюджетов всех уровней</a:t>
            </a:r>
            <a:endParaRPr lang="en-US" b="1" i="1" dirty="0" smtClean="0"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rot="10800000">
            <a:off x="4552950" y="2381242"/>
            <a:ext cx="4095747" cy="989457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 rot="10800000">
            <a:off x="3095625" y="3590924"/>
            <a:ext cx="5543550" cy="1057274"/>
          </a:xfrm>
          <a:prstGeom prst="homePlate">
            <a:avLst>
              <a:gd name="adj" fmla="val 44159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ятиугольник 11"/>
          <p:cNvSpPr/>
          <p:nvPr/>
        </p:nvSpPr>
        <p:spPr>
          <a:xfrm rot="10800000">
            <a:off x="2171699" y="4914895"/>
            <a:ext cx="6457949" cy="1638304"/>
          </a:xfrm>
          <a:prstGeom prst="homePlate">
            <a:avLst>
              <a:gd name="adj" fmla="val 44159"/>
            </a:avLst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ьная выноска 20"/>
          <p:cNvSpPr/>
          <p:nvPr/>
        </p:nvSpPr>
        <p:spPr>
          <a:xfrm rot="16200000">
            <a:off x="657229" y="4191000"/>
            <a:ext cx="714370" cy="1781175"/>
          </a:xfrm>
          <a:prstGeom prst="wedgeEllipseCallout">
            <a:avLst>
              <a:gd name="adj1" fmla="val -79790"/>
              <a:gd name="adj2" fmla="val 62686"/>
            </a:avLst>
          </a:prstGeom>
          <a:solidFill>
            <a:schemeClr val="bg1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ьная выноска 22"/>
          <p:cNvSpPr/>
          <p:nvPr/>
        </p:nvSpPr>
        <p:spPr>
          <a:xfrm rot="16200000">
            <a:off x="2556257" y="1527286"/>
            <a:ext cx="733427" cy="1850800"/>
          </a:xfrm>
          <a:prstGeom prst="wedgeEllipseCallout">
            <a:avLst>
              <a:gd name="adj1" fmla="val -51927"/>
              <a:gd name="adj2" fmla="val 85683"/>
            </a:avLst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ьная выноска 23"/>
          <p:cNvSpPr/>
          <p:nvPr/>
        </p:nvSpPr>
        <p:spPr>
          <a:xfrm rot="16200000">
            <a:off x="1103521" y="2611232"/>
            <a:ext cx="695325" cy="1911766"/>
          </a:xfrm>
          <a:prstGeom prst="wedgeEllipseCallout">
            <a:avLst>
              <a:gd name="adj1" fmla="val -76162"/>
              <a:gd name="adj2" fmla="val 82875"/>
            </a:avLst>
          </a:prstGeom>
          <a:solidFill>
            <a:schemeClr val="bg1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6686550" y="2628899"/>
            <a:ext cx="1866899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 РФ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6267450" y="3800475"/>
            <a:ext cx="2171701" cy="677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бюджеты территориальных государственных внебюджетных фондов 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>
            <a:off x="5105401" y="2619375"/>
            <a:ext cx="12382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4419599" y="3848099"/>
            <a:ext cx="124777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бюджеты субъектов РФ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3571875" y="5667375"/>
            <a:ext cx="16764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бюджеты городских и сельских поселений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6476999" y="5124450"/>
            <a:ext cx="19526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Бюджеты  городских округов с внутригородским делением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4876799" y="5105517"/>
            <a:ext cx="13811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3000376" y="5095875"/>
            <a:ext cx="169545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бюджеты муниципальных районов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5734051" y="5695950"/>
            <a:ext cx="252412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Бюджеты  внутригородских муниципальных образований городов федерального значения Москвы, Санкт-Петебурга и Севастополя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8"/>
          <p:cNvSpPr txBox="1">
            <a:spLocks noChangeArrowheads="1"/>
          </p:cNvSpPr>
          <p:nvPr/>
        </p:nvSpPr>
        <p:spPr bwMode="auto">
          <a:xfrm>
            <a:off x="2390776" y="2238374"/>
            <a:ext cx="112395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8"/>
          <p:cNvSpPr txBox="1">
            <a:spLocks noChangeArrowheads="1"/>
          </p:cNvSpPr>
          <p:nvPr/>
        </p:nvSpPr>
        <p:spPr bwMode="auto">
          <a:xfrm>
            <a:off x="419100" y="4895850"/>
            <a:ext cx="122872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8"/>
          <p:cNvSpPr txBox="1">
            <a:spLocks noChangeArrowheads="1"/>
          </p:cNvSpPr>
          <p:nvPr/>
        </p:nvSpPr>
        <p:spPr bwMode="auto">
          <a:xfrm>
            <a:off x="895350" y="3371849"/>
            <a:ext cx="134302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  <a:endParaRPr lang="en-US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Овальная выноска 39"/>
          <p:cNvSpPr/>
          <p:nvPr/>
        </p:nvSpPr>
        <p:spPr>
          <a:xfrm rot="16200000">
            <a:off x="1945482" y="3464723"/>
            <a:ext cx="1090613" cy="1971672"/>
          </a:xfrm>
          <a:prstGeom prst="wedgeEllipseCallout">
            <a:avLst>
              <a:gd name="adj1" fmla="val -64307"/>
              <a:gd name="adj2" fmla="val 484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8"/>
          <p:cNvSpPr txBox="1">
            <a:spLocks noChangeArrowheads="1"/>
          </p:cNvSpPr>
          <p:nvPr/>
        </p:nvSpPr>
        <p:spPr bwMode="auto">
          <a:xfrm>
            <a:off x="1819275" y="4038599"/>
            <a:ext cx="1266825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«Тайшетский район»</a:t>
            </a:r>
            <a:endParaRPr lang="en-US" sz="10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14400" y="304800"/>
            <a:ext cx="8081818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Муниципальная программа «Повышение эффективности управления муниципальным имуществом муниципального образования «Тайшетский район»  на 2016 – 2020 годы»</a:t>
            </a:r>
            <a:endParaRPr kumimoji="0" lang="ru-RU" sz="1600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891" y="1034474"/>
            <a:ext cx="8562109" cy="600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Palatino Linotype" pitchFamily="18" charset="0"/>
              </a:rPr>
              <a:t>Цель программы – осуществление полномочий по управлению и распоряжению муниципальным имуществом и обеспечение эффективности в сфере управления и распоряжения муниципальным имуществом муниципального образования  «Тайшетский район»</a:t>
            </a:r>
            <a:endParaRPr lang="ru-RU" sz="11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5491" y="1754909"/>
            <a:ext cx="8848436" cy="15978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fontScale="92500" lnSpcReduction="20000"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Реализация основных мероприятий в 2018 году: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Содержание имущества казны и ликвидация муниципальных предприятий в сумме 494,0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Инвентаризация объектов недвижимости муниципальной собственности Тайшетского района в сумме 611,7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Оценка недвижимости, признание прав и регулирование отношений по государственной и муниципальной собственности в сумме 51,5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Обеспечение функционирования Департамента по управлению муниципальным имуществом администрации Тайшетского района в сумме 8 933,6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Выполнение кадастровых работ по формированию земельных участков в сумме 766,4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Приобретение жилых помещений для молодых специалистов в сумме 2 147,6 тыс. рублей.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endParaRPr kumimoji="0" lang="ru-RU" sz="1200" b="0" i="0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V="1">
            <a:off x="1905000" y="3429000"/>
            <a:ext cx="6934200" cy="34867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Ресурсное обеспечение реализации муниципальной программы на 2018 – 2020 годы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2595418" y="3823855"/>
          <a:ext cx="6319982" cy="303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 descr="http://jurtema.ru/wp-content/uploads/2016/10/oformlenie-zemli-7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419600"/>
            <a:ext cx="2057400" cy="2095500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10100" y="0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5308" y="406399"/>
            <a:ext cx="7532255" cy="591127"/>
          </a:xfrm>
          <a:prstGeom prst="rect">
            <a:avLst/>
          </a:prstGeom>
          <a:solidFill>
            <a:srgbClr val="D0FFC1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Муниципальная программа «Безопасность дорожного движения»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на 2017– 2020 годы»</a:t>
            </a:r>
            <a:endParaRPr kumimoji="0" lang="ru-RU" sz="1600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200727"/>
            <a:ext cx="8001000" cy="492443"/>
          </a:xfrm>
          <a:prstGeom prst="rect">
            <a:avLst/>
          </a:prstGeom>
          <a:solidFill>
            <a:srgbClr val="D0FFC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Palatino Linotype" pitchFamily="18" charset="0"/>
              </a:rPr>
              <a:t>Цель программы – снижение смертности в результате дорожно-транспортных происшествий и снижение количества дорожно- транспортных происшествий с пострадавшими</a:t>
            </a:r>
            <a:endParaRPr lang="ru-RU" sz="13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05000"/>
            <a:ext cx="5562600" cy="1447800"/>
          </a:xfrm>
          <a:prstGeom prst="rect">
            <a:avLst/>
          </a:prstGeom>
          <a:solidFill>
            <a:srgbClr val="D0FFC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Реализация основных мероприятий в 2018 году: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Приобретение и установка дорожных знаков перед железнодорожными переездами в сумме 140,0 тыс. руб.;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Проведение массовых мероприятий с детьми (конкурсы-слёты "Безопасное колесо") в сумме 60,0 тыс. рублей.</a:t>
            </a:r>
            <a:endParaRPr kumimoji="0" lang="ru-RU" sz="1200" b="0" i="1" u="none" strike="noStrike" kern="1200" cap="none" spc="0" normalizeH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V="1">
            <a:off x="2667000" y="3657599"/>
            <a:ext cx="6172200" cy="526473"/>
          </a:xfrm>
          <a:prstGeom prst="roundRect">
            <a:avLst/>
          </a:prstGeom>
          <a:solidFill>
            <a:srgbClr val="D0FFC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Ресурсное обеспечение реализации муниципальной программы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2018 – 2020 годы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2971799" y="4419600"/>
          <a:ext cx="5934075" cy="200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http://www.podolsk.ru/images/news-images/2015-06/.thumbs/7f06c94042450b1f151c343faf0244dd_622_0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95800"/>
            <a:ext cx="2286000" cy="1981200"/>
          </a:xfrm>
          <a:prstGeom prst="rect">
            <a:avLst/>
          </a:prstGeom>
          <a:noFill/>
        </p:spPr>
      </p:pic>
      <p:pic>
        <p:nvPicPr>
          <p:cNvPr id="1028" name="Picture 4" descr="http://edikst.ru/misc/i/gallery/14901/464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981201"/>
            <a:ext cx="2311400" cy="1524000"/>
          </a:xfrm>
          <a:prstGeom prst="rect">
            <a:avLst/>
          </a:prstGeom>
          <a:noFill/>
        </p:spPr>
      </p:pic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610100" y="0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71476"/>
            <a:ext cx="8229600" cy="466724"/>
          </a:xfrm>
          <a:solidFill>
            <a:schemeClr val="lt1"/>
          </a:solidFill>
          <a:ln>
            <a:solidFill>
              <a:schemeClr val="accent6"/>
            </a:solidFill>
          </a:ln>
        </p:spPr>
        <p:txBody>
          <a:bodyPr anchor="ctr" anchorCtr="1">
            <a:normAutofit fontScale="90000"/>
          </a:bodyPr>
          <a:lstStyle/>
          <a:p>
            <a:pPr algn="ctr"/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Расходы бюджета на реализацию непрограммных направлений деятельности на 2018 год   и на плановый период 2019 и 2020 годы                                                                                                                              </a:t>
            </a:r>
            <a:endParaRPr lang="ru-RU" sz="1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23951"/>
          <a:ext cx="9144000" cy="57340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06986"/>
                <a:gridCol w="1203212"/>
                <a:gridCol w="1221464"/>
                <a:gridCol w="1212338"/>
              </a:tblGrid>
              <a:tr h="2748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31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мероприятия, Всего, в том числе: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32 961,7 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31 392,0 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130 134,2 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31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Думы Тайшетского района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5 405,6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5 433,3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5 432,0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31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деятельности Контрольно-счетной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палаты Тайшетского района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7 046,7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6 988,6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6 107,6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311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Дорожный фонд 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1 998,9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2 254,8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2 281,2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103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мероприятий, осуществляемых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органами местного самоуправления района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1 116,5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1 214,5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31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Осуществление государственных областных полномочий, из них: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2 189,0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2 129,0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2 129,0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003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 организации проведения мероприятий по отлову и содержанию безнадзорных собак и кошек в границах населённых пунктов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Иркутской области</a:t>
                      </a:r>
                      <a:endParaRPr lang="ru-RU" sz="1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360,0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80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по  определению персонального состава и обеспечению деятельности районных (городских), районных в городах комиссий по делам несовершеннолетних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защите их прав.</a:t>
                      </a:r>
                      <a:endParaRPr lang="ru-RU" sz="1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1 829,0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1 829,0 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1 829,0 </a:t>
                      </a:r>
                      <a:endParaRPr lang="ru-RU" sz="1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003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Управления строительства, архитектуры и инвестиционной политики администрации Тайшетского района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7 195,1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3 457,8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4 209,8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003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берегоукрепительных работ на реке Бирюса в селе Талая Тайшетского района Иркутской области</a:t>
                      </a:r>
                      <a:endParaRPr lang="ru-RU" sz="1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3 256,0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4311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МКУ "Служба ГО и ЧС"</a:t>
                      </a:r>
                      <a:endParaRPr lang="ru-RU" sz="1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5 758,4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5 705,8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5 717,5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00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предупреждение и ликвидация последствий чрезвычайных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ситуаций и стихийных бедствий природного и техногенного характера.</a:t>
                      </a:r>
                      <a:endParaRPr lang="ru-RU" sz="1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1 368,0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1 422,7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1 479,6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5634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улучшение жилищных условий  молодых семей путём предоставления социальных выплат на приобретение жилого помещения или строительство индивидуального жилого дома</a:t>
                      </a:r>
                      <a:endParaRPr lang="ru-RU" sz="1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2 652,0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7003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эффективного функционирования Финансового управления администрации Тайшетского района </a:t>
                      </a:r>
                      <a:endParaRPr lang="ru-RU" sz="1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16 440,2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9698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Распределение между местными бюджетами дотации на выравнивание бюджетной обеспеченности бюджетов поселений и иных межбюджетных трансфертов в форме дотаций на поддержку мер по обеспечению сбалансированности бюджетов поселений</a:t>
                      </a:r>
                      <a:endParaRPr lang="ru-RU" sz="1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80 429,3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953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Модернизация объектов коммунальной инфраструктуры Тайшетского района</a:t>
                      </a:r>
                      <a:endParaRPr lang="ru-RU" sz="1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" cy="10668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886700" y="590550"/>
            <a:ext cx="1257300" cy="266700"/>
          </a:xfrm>
          <a:prstGeom prst="rect">
            <a:avLst/>
          </a:prstGeom>
        </p:spPr>
        <p:txBody>
          <a:bodyPr vert="horz" lIns="0" tIns="0" rIns="0" bIns="0" anchor="ctr" anchorCtr="1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610100" y="0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7398" y="646837"/>
            <a:ext cx="7629204" cy="8771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 за внимание</a:t>
            </a: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2514600" y="2133600"/>
            <a:ext cx="4191000" cy="350520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124200" y="2514601"/>
            <a:ext cx="2971800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Финансовое управление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Администрации Тайшетского района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 665009, г. Тайшет, ул. Суворова. 13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Тел./факс: (395-63) 2-12-41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Адрес электронной почты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hlinkClick r:id="rId2"/>
              </a:rPr>
              <a:t>fin31@gfu.ru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345" y="563418"/>
            <a:ext cx="7850910" cy="535709"/>
          </a:xfrm>
          <a:solidFill>
            <a:schemeClr val="bg1"/>
          </a:solidFill>
          <a:ln cap="sq">
            <a:solidFill>
              <a:schemeClr val="tx1"/>
            </a:solidFill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Arial" pitchFamily="34" charset="0"/>
              </a:rPr>
              <a:t>Бюджетная система  и бюджетный процесс в муниципальном образовании «Тайшетский район»</a:t>
            </a:r>
            <a:endParaRPr lang="ru-RU" sz="16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46036" y="2770909"/>
            <a:ext cx="5061527" cy="323273"/>
          </a:xfrm>
          <a:prstGeom prst="rect">
            <a:avLst/>
          </a:prstGeom>
          <a:solidFill>
            <a:schemeClr val="bg1"/>
          </a:solidFill>
          <a:ln cap="sq">
            <a:noFill/>
            <a:prstDash val="solid"/>
          </a:ln>
        </p:spPr>
        <p:txBody>
          <a:bodyPr vert="horz" lIns="0" rIns="0" bIns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Какие стадии проходит бюджет?</a:t>
            </a:r>
            <a:endParaRPr kumimoji="0" lang="ru-RU" sz="2000" b="0" i="1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16000" y="1228436"/>
            <a:ext cx="7878618" cy="240146"/>
          </a:xfrm>
          <a:prstGeom prst="rect">
            <a:avLst/>
          </a:prstGeom>
          <a:solidFill>
            <a:schemeClr val="bg1"/>
          </a:soli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Консолидированный бюджет  Тайшетского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района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 noChangeAspect="1"/>
          </p:cNvSpPr>
          <p:nvPr/>
        </p:nvSpPr>
        <p:spPr>
          <a:xfrm>
            <a:off x="3916217" y="1771650"/>
            <a:ext cx="2152073" cy="6667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бюджетов городских поселений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 noChangeAspect="1"/>
          </p:cNvSpPr>
          <p:nvPr/>
        </p:nvSpPr>
        <p:spPr>
          <a:xfrm>
            <a:off x="6400800" y="1800225"/>
            <a:ext cx="1995055" cy="60123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ctr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25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 бюджетов  сельских поселений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14" name="Прямая со стрелкой 13"/>
          <p:cNvCxnSpPr>
            <a:endCxn id="9" idx="0"/>
          </p:cNvCxnSpPr>
          <p:nvPr/>
        </p:nvCxnSpPr>
        <p:spPr>
          <a:xfrm flipH="1">
            <a:off x="2219128" y="1487055"/>
            <a:ext cx="6836" cy="26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1" idx="0"/>
          </p:cNvCxnSpPr>
          <p:nvPr/>
        </p:nvCxnSpPr>
        <p:spPr>
          <a:xfrm flipH="1">
            <a:off x="4992254" y="1514764"/>
            <a:ext cx="4620" cy="256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7269018" y="1496291"/>
            <a:ext cx="9237" cy="267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 noChangeAspect="1"/>
          </p:cNvSpPr>
          <p:nvPr/>
        </p:nvSpPr>
        <p:spPr>
          <a:xfrm>
            <a:off x="1224000" y="1752599"/>
            <a:ext cx="1990255" cy="71351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Бюджет  муниципального района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2" name="TextBox 8"/>
          <p:cNvSpPr txBox="1">
            <a:spLocks noChangeArrowheads="1"/>
          </p:cNvSpPr>
          <p:nvPr/>
        </p:nvSpPr>
        <p:spPr bwMode="auto">
          <a:xfrm>
            <a:off x="4610100" y="157018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67" name="Схема 66"/>
          <p:cNvGraphicFramePr/>
          <p:nvPr/>
        </p:nvGraphicFramePr>
        <p:xfrm>
          <a:off x="196645" y="3472873"/>
          <a:ext cx="6813755" cy="2900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 descr="C:\Users\finupr\Desktop\6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14613" y="3942734"/>
            <a:ext cx="1891736" cy="1838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9636"/>
            <a:ext cx="8229600" cy="1154546"/>
          </a:xfrm>
          <a:gradFill flip="none" rotWithShape="1">
            <a:gsLst>
              <a:gs pos="49000">
                <a:schemeClr val="accent3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i="1" dirty="0" smtClean="0"/>
              <a:t>Доходы бюджета  – безвозмездные и безвозвратные поступления денежных средств в </a:t>
            </a:r>
            <a:r>
              <a:rPr lang="ru-RU" sz="2300" i="1" dirty="0" smtClean="0"/>
              <a:t>бюджет</a:t>
            </a:r>
            <a:endParaRPr lang="ru-RU" sz="23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000" i="1" dirty="0" smtClean="0"/>
              <a:t>Расходы бюджета – выплачиваемые из бюджета денежные средства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Дефицит бюджета - превышение расходов </a:t>
            </a:r>
            <a:r>
              <a:rPr lang="ru-RU" sz="2300" i="1" dirty="0" smtClean="0"/>
              <a:t>бюджета</a:t>
            </a:r>
            <a:r>
              <a:rPr lang="ru-RU" sz="2000" i="1" dirty="0" smtClean="0"/>
              <a:t> над его доходами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Профицит бюджета - превышение доходов бюджета над его расходами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914400" y="646545"/>
            <a:ext cx="800100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  <a:latin typeface="Calibri" pitchFamily="34" charset="0"/>
              </a:rPr>
              <a:t>Что такое «БЮДЖЕТ»?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C00000"/>
                </a:solidFill>
                <a:latin typeface="Calibri" pitchFamily="34" charset="0"/>
              </a:rPr>
              <a:t>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0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1819" y="3223491"/>
            <a:ext cx="82296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  <a:latin typeface="Calibri" pitchFamily="34" charset="0"/>
              </a:rPr>
              <a:t>Что такое «ДЕФИЦИТ» и «ПРОФИЦИТ» бюджета?</a:t>
            </a:r>
            <a:endParaRPr lang="en-US" sz="14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4219" y="3722255"/>
            <a:ext cx="59805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Не всегда доходы равны расходам, поэтому бюджет бывает</a:t>
            </a:r>
            <a:endParaRPr lang="en-US" sz="14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0" name="Picture 4" descr="C:\Users\finupr\Desktop\fed7c7418dd0f5b0d055843e437c01ec4c2b23a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3635" y="4313382"/>
            <a:ext cx="1856510" cy="1745673"/>
          </a:xfrm>
          <a:prstGeom prst="rect">
            <a:avLst/>
          </a:prstGeom>
          <a:noFill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6619" y="4165600"/>
            <a:ext cx="2235199" cy="9023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prstClr val="black"/>
                </a:solidFill>
                <a:latin typeface="Calibri" pitchFamily="34" charset="0"/>
              </a:rPr>
              <a:t>ПРОФИЦИТНЫЙ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Превышение </a:t>
            </a:r>
            <a:r>
              <a:rPr lang="ru-RU" sz="1200" b="1" dirty="0" smtClean="0">
                <a:solidFill>
                  <a:srgbClr val="E5462B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бюджета над его расходами</a:t>
            </a:r>
            <a:endParaRPr lang="en-US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75926" y="4174836"/>
            <a:ext cx="2466109" cy="902375"/>
          </a:xfrm>
          <a:prstGeom prst="roundRect">
            <a:avLst/>
          </a:prstGeom>
          <a:solidFill>
            <a:srgbClr val="66FFFF"/>
          </a:solidFill>
          <a:ln>
            <a:solidFill>
              <a:srgbClr val="00B0F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 smtClean="0">
                <a:solidFill>
                  <a:prstClr val="black"/>
                </a:solidFill>
                <a:latin typeface="Calibri" pitchFamily="34" charset="0"/>
              </a:rPr>
              <a:t>ДЕФИЦИТНЫЙ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Превышение </a:t>
            </a:r>
            <a:r>
              <a:rPr lang="ru-RU" sz="1200" b="1" dirty="0" smtClean="0">
                <a:solidFill>
                  <a:srgbClr val="E5462B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бюджета над его доходами</a:t>
            </a:r>
            <a:endParaRPr lang="en-US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71491" y="5763491"/>
            <a:ext cx="2031999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i="1" dirty="0" smtClean="0">
                <a:solidFill>
                  <a:prstClr val="black"/>
                </a:solidFill>
                <a:latin typeface="Calibri" pitchFamily="34" charset="0"/>
              </a:rPr>
              <a:t>Недостающие средства берутся в долг</a:t>
            </a:r>
            <a:endParaRPr lang="en-US" sz="1100" b="1" i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9019" y="5791200"/>
            <a:ext cx="2027381" cy="6001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i="1" dirty="0" smtClean="0">
                <a:solidFill>
                  <a:prstClr val="black"/>
                </a:solidFill>
                <a:latin typeface="Calibri" pitchFamily="34" charset="0"/>
              </a:rPr>
              <a:t>Свободные средства направляются на покрытие долга</a:t>
            </a:r>
            <a:endParaRPr lang="en-US" sz="1100" b="1" i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542472" y="5116944"/>
            <a:ext cx="581891" cy="57265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6927275" y="5116945"/>
            <a:ext cx="544944" cy="544946"/>
          </a:xfrm>
          <a:prstGeom prst="downArrow">
            <a:avLst>
              <a:gd name="adj1" fmla="val 50000"/>
              <a:gd name="adj2" fmla="val 60959"/>
            </a:avLst>
          </a:prstGeom>
          <a:solidFill>
            <a:srgbClr val="66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999" y="694851"/>
            <a:ext cx="5754255" cy="339621"/>
          </a:xfrm>
          <a:solidFill>
            <a:schemeClr val="bg1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Гражданин и его участие в бюджетном процессе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611418" y="1200728"/>
            <a:ext cx="2373746" cy="729672"/>
          </a:xfrm>
          <a:prstGeom prst="downArrow">
            <a:avLst>
              <a:gd name="adj1" fmla="val 50000"/>
              <a:gd name="adj2" fmla="val 1923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75709" y="5412510"/>
            <a:ext cx="3398982" cy="868218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Batang" pitchFamily="18" charset="-127"/>
                <a:cs typeface="Arial" pitchFamily="34" charset="0"/>
              </a:rPr>
              <a:t>Гражданин – получатель социальных гарантий и услуг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666836" y="4424218"/>
            <a:ext cx="2244437" cy="748145"/>
          </a:xfrm>
          <a:prstGeom prst="downArrow">
            <a:avLst>
              <a:gd name="adj1" fmla="val 50000"/>
              <a:gd name="adj2" fmla="val 31481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4800" y="2124363"/>
            <a:ext cx="2022764" cy="2207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3345" y="2447636"/>
            <a:ext cx="1764146" cy="162560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Batang" pitchFamily="18" charset="-127"/>
                <a:cs typeface="Arial" pitchFamily="34" charset="0"/>
              </a:rPr>
              <a:t>Гражданин -  участник публичных слушаний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Batang" pitchFamily="18" charset="-127"/>
                <a:cs typeface="Arial" pitchFamily="34" charset="0"/>
              </a:rPr>
              <a:t>по проекту бюджета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90327" y="2170545"/>
            <a:ext cx="2013528" cy="22536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038109" y="2558473"/>
            <a:ext cx="1736436" cy="1477818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ctr" anchorCtr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Batang" pitchFamily="18" charset="-127"/>
                <a:cs typeface="Arial" pitchFamily="34" charset="0"/>
              </a:rPr>
              <a:t>Гражданин – участник публичных слушаний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Batang" pitchFamily="18" charset="-127"/>
                <a:cs typeface="Arial" pitchFamily="34" charset="0"/>
              </a:rPr>
              <a:t>по исполнению бюджета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finupr\Desktop\Bezheck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5164" y="2318327"/>
            <a:ext cx="2539999" cy="1902691"/>
          </a:xfrm>
          <a:prstGeom prst="rect">
            <a:avLst/>
          </a:prstGeom>
          <a:noFill/>
        </p:spPr>
      </p:pic>
      <p:pic>
        <p:nvPicPr>
          <p:cNvPr id="1028" name="Picture 4" descr="C:\Users\finupr\Desktop\08ae313b991a0274daac29dc0796f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5526" y="4692073"/>
            <a:ext cx="2244437" cy="1893454"/>
          </a:xfrm>
          <a:prstGeom prst="rect">
            <a:avLst/>
          </a:prstGeom>
          <a:noFill/>
        </p:spPr>
      </p:pic>
      <p:pic>
        <p:nvPicPr>
          <p:cNvPr id="1029" name="Picture 5" descr="C:\Users\finupr\Desktop\image2774534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91" y="4839855"/>
            <a:ext cx="2262910" cy="179185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48727" y="1274617"/>
            <a:ext cx="1108364" cy="526473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Batang" pitchFamily="18" charset="-127"/>
                <a:cs typeface="Arial" pitchFamily="34" charset="0"/>
              </a:rPr>
              <a:t>НАЛОГИ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67201" y="4488874"/>
            <a:ext cx="1025235" cy="50800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Batang" pitchFamily="18" charset="-127"/>
                <a:cs typeface="Arial" pitchFamily="34" charset="0"/>
              </a:rPr>
              <a:t>УСЛУГИ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2419928" y="2031999"/>
            <a:ext cx="775854" cy="2419927"/>
          </a:xfrm>
          <a:prstGeom prst="rightArrow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66FFFF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лево 22"/>
          <p:cNvSpPr/>
          <p:nvPr/>
        </p:nvSpPr>
        <p:spPr>
          <a:xfrm>
            <a:off x="6096000" y="1995054"/>
            <a:ext cx="720436" cy="2521527"/>
          </a:xfrm>
          <a:prstGeom prst="leftArrow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66FFFF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628072"/>
            <a:ext cx="7772400" cy="53571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ru-RU" sz="1600" dirty="0" smtClean="0">
                <a:latin typeface="+mn-lt"/>
              </a:rPr>
              <a:t>Составление проекта  бюджета основывается на:</a:t>
            </a:r>
            <a:endParaRPr lang="ru-RU" sz="1600" dirty="0">
              <a:latin typeface="+mn-lt"/>
            </a:endParaRPr>
          </a:p>
        </p:txBody>
      </p:sp>
      <p:pic>
        <p:nvPicPr>
          <p:cNvPr id="1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729674" y="1556925"/>
            <a:ext cx="7887854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положениях послания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прогнозе социально-экономического развития муниципального образования "Тайшетский район";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бюджетном прогнозе муниципального образования "Тайшетский район" (проекте бюджетного прогноза, проекта изменений бюджетного прогноза) на долгосрочный период;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основных направлениях бюджетной и налоговой политики муниципального образования "Тайшетский район";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муниципальных программах (проектах муниципальных программ, проектах изменений указанных программ).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C:\Users\finupr\Desktop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674" y="4784436"/>
            <a:ext cx="4110182" cy="1570182"/>
          </a:xfrm>
          <a:prstGeom prst="rect">
            <a:avLst/>
          </a:prstGeom>
          <a:noFill/>
        </p:spPr>
      </p:pic>
      <p:pic>
        <p:nvPicPr>
          <p:cNvPr id="31748" name="Picture 4" descr="C:\Users\finupr\Desktop\00112budget_7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805464"/>
            <a:ext cx="2237362" cy="1595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2582"/>
            <a:ext cx="7696200" cy="517236"/>
          </a:xfrm>
          <a:solidFill>
            <a:srgbClr val="FFFFFF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1"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+mn-lt"/>
                <a:ea typeface="Batang" pitchFamily="18" charset="-127"/>
                <a:cs typeface="Arial" pitchFamily="34" charset="0"/>
              </a:rPr>
              <a:t>Основные показатели социально-экономического развития  муниципального образования «Тайшетский район»</a:t>
            </a:r>
            <a:endParaRPr lang="ru-RU" sz="1800" dirty="0">
              <a:solidFill>
                <a:schemeClr val="tx1"/>
              </a:solidFill>
              <a:latin typeface="+mn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0509" y="1117600"/>
            <a:ext cx="338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Индекс промышленного производства </a:t>
            </a:r>
          </a:p>
          <a:p>
            <a:pPr algn="ctr"/>
            <a:r>
              <a:rPr lang="ru-RU" sz="1200" b="1" dirty="0" smtClean="0"/>
              <a:t>(в % к предыдущему году)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3269673"/>
            <a:ext cx="3895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Инвестиции в основной капитал, млн. рублей</a:t>
            </a:r>
            <a:endParaRPr lang="ru-RU" sz="1200" b="1" dirty="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2043095"/>
              </p:ext>
            </p:extLst>
          </p:nvPr>
        </p:nvGraphicFramePr>
        <p:xfrm>
          <a:off x="591126" y="1597890"/>
          <a:ext cx="4110183" cy="1754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2043095"/>
              </p:ext>
            </p:extLst>
          </p:nvPr>
        </p:nvGraphicFramePr>
        <p:xfrm>
          <a:off x="274782" y="3703782"/>
          <a:ext cx="4121727" cy="2161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7889286"/>
              </p:ext>
            </p:extLst>
          </p:nvPr>
        </p:nvGraphicFramePr>
        <p:xfrm>
          <a:off x="4821381" y="3703782"/>
          <a:ext cx="4054763" cy="2179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13746" y="3435927"/>
            <a:ext cx="3740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Оборот розничной торговли, млн. рублей</a:t>
            </a:r>
            <a:endParaRPr lang="ru-RU" sz="1200" b="1" dirty="0"/>
          </a:p>
        </p:txBody>
      </p:sp>
      <p:pic>
        <p:nvPicPr>
          <p:cNvPr id="14" name="Picture 2" descr="C:\Users\finupr\Desktop\ger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32" name="Скругленный прямоугольник 31"/>
          <p:cNvSpPr/>
          <p:nvPr/>
        </p:nvSpPr>
        <p:spPr>
          <a:xfrm>
            <a:off x="0" y="5929745"/>
            <a:ext cx="9144000" cy="683492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/>
              <a:t> Инвестиционные проекты, реализуемые на территории Тайшетского района окажут влияние на показатели, которые позволят обеспечить заметный вклад в развитие экономики Тайшетского района (строительство Тайшетской анодной фабрики, строительство Тайшетского алюминиевого завода,  реконструкция станции Тайшет)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8255" y="1043710"/>
            <a:ext cx="404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Выручка от реализации продукции, работ, услуг без учета централизованных плательщиков,                  млн. рублей</a:t>
            </a:r>
            <a:endParaRPr lang="ru-RU" sz="1200" b="1" dirty="0"/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7889286"/>
              </p:ext>
            </p:extLst>
          </p:nvPr>
        </p:nvGraphicFramePr>
        <p:xfrm>
          <a:off x="4562763" y="1514765"/>
          <a:ext cx="4147127" cy="1995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8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00000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13801</TotalTime>
  <Words>5495</Words>
  <Application>Microsoft Office PowerPoint</Application>
  <PresentationFormat>Экран (4:3)</PresentationFormat>
  <Paragraphs>837</Paragraphs>
  <Slides>43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Поток</vt:lpstr>
      <vt:lpstr> </vt:lpstr>
      <vt:lpstr>Слайд 2</vt:lpstr>
      <vt:lpstr>Паспорт Тайшетского района</vt:lpstr>
      <vt:lpstr>Слайд 4</vt:lpstr>
      <vt:lpstr>Бюджетная система  и бюджетный процесс в муниципальном образовании «Тайшетский район»</vt:lpstr>
      <vt:lpstr>Слайд 6</vt:lpstr>
      <vt:lpstr>Гражданин и его участие в бюджетном процессе</vt:lpstr>
      <vt:lpstr>Составление проекта  бюджета основывается на:</vt:lpstr>
      <vt:lpstr>Основные показатели социально-экономического развития  муниципального образования «Тайшетский район»</vt:lpstr>
      <vt:lpstr>Слайд 10</vt:lpstr>
      <vt:lpstr>Слайд 11</vt:lpstr>
      <vt:lpstr>Слайд 12</vt:lpstr>
      <vt:lpstr>Слайд 13</vt:lpstr>
      <vt:lpstr>Слайд 14</vt:lpstr>
      <vt:lpstr>Слайд 15</vt:lpstr>
      <vt:lpstr>Объем и структура доходов бюджета </vt:lpstr>
      <vt:lpstr>Основные параметры бюджета муниципального образования «Тайшетский район» на 2018 и на плановый период   2019 и 2020 годов                                                                                                                                            </vt:lpstr>
      <vt:lpstr>Слайд 18</vt:lpstr>
      <vt:lpstr>Слайд 19</vt:lpstr>
      <vt:lpstr>Поступление  по отдельным видам налоговых доходов бюджета</vt:lpstr>
      <vt:lpstr>Слайд 21</vt:lpstr>
      <vt:lpstr>Поступление по отдельным видам неналоговых доходов бюджета, тыс. рублей</vt:lpstr>
      <vt:lpstr>Слайд 23</vt:lpstr>
      <vt:lpstr>Объем безвозмездных поступлений бюджета</vt:lpstr>
      <vt:lpstr>Слайд 25</vt:lpstr>
      <vt:lpstr>Ведомственная структура расходов бюджета</vt:lpstr>
      <vt:lpstr>Слайд 27</vt:lpstr>
      <vt:lpstr>Формирование расходной части бюджета</vt:lpstr>
      <vt:lpstr>Ресурсное обеспечение муниципальных программ на 2018 год  и на плановый период  2019 и 2020 годов                                                                                                                   </vt:lpstr>
      <vt:lpstr>Муниципальная программа «Молодым семьям – доступное жилье»  на 2014 – 2019 годы</vt:lpstr>
      <vt:lpstr>Слайд 31</vt:lpstr>
      <vt:lpstr>Муниципальная программа «Управление муниципальными финансами в муниципальном образовании «Тайшетский район» на 2014 – 2019 годы»</vt:lpstr>
      <vt:lpstr>Муниципальная программа «Стимулирование экономической активности»  на 2015– 2018 годы»</vt:lpstr>
      <vt:lpstr>Муниципальная программа «Развитие муниципальной системы образования на 2015 – 2020 годы»</vt:lpstr>
      <vt:lpstr>Реализация основных мероприятий  в 2018 году</vt:lpstr>
      <vt:lpstr>Муниципальная программа  муниципального образования «Тайшетский район»«Развитие культуры» на 2015 – 2020 годы» </vt:lpstr>
      <vt:lpstr>Слайд 37</vt:lpstr>
      <vt:lpstr>Слайд 38</vt:lpstr>
      <vt:lpstr>Муниципальная программа «Муниципальное  управление» на 2015 – 2020 годы»</vt:lpstr>
      <vt:lpstr>Слайд 40</vt:lpstr>
      <vt:lpstr>Слайд 41</vt:lpstr>
      <vt:lpstr>Расходы бюджета на реализацию непрограммных направлений деятельности на 2018 год   и на плановый период 2019 и 2020 годы                                                                                                                            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Финуправление</cp:lastModifiedBy>
  <cp:revision>1542</cp:revision>
  <dcterms:modified xsi:type="dcterms:W3CDTF">2017-12-08T01:02:51Z</dcterms:modified>
</cp:coreProperties>
</file>