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7" r:id="rId1"/>
  </p:sldMasterIdLst>
  <p:notesMasterIdLst>
    <p:notesMasterId r:id="rId37"/>
  </p:notesMasterIdLst>
  <p:sldIdLst>
    <p:sldId id="356" r:id="rId2"/>
    <p:sldId id="256" r:id="rId3"/>
    <p:sldId id="275" r:id="rId4"/>
    <p:sldId id="316" r:id="rId5"/>
    <p:sldId id="330" r:id="rId6"/>
    <p:sldId id="357" r:id="rId7"/>
    <p:sldId id="359" r:id="rId8"/>
    <p:sldId id="317" r:id="rId9"/>
    <p:sldId id="331" r:id="rId10"/>
    <p:sldId id="320" r:id="rId11"/>
    <p:sldId id="332" r:id="rId12"/>
    <p:sldId id="349" r:id="rId13"/>
    <p:sldId id="283" r:id="rId14"/>
    <p:sldId id="358" r:id="rId15"/>
    <p:sldId id="360" r:id="rId16"/>
    <p:sldId id="294" r:id="rId17"/>
    <p:sldId id="340" r:id="rId18"/>
    <p:sldId id="343" r:id="rId19"/>
    <p:sldId id="337" r:id="rId20"/>
    <p:sldId id="297" r:id="rId21"/>
    <p:sldId id="361" r:id="rId22"/>
    <p:sldId id="290" r:id="rId23"/>
    <p:sldId id="313" r:id="rId24"/>
    <p:sldId id="339" r:id="rId25"/>
    <p:sldId id="336" r:id="rId26"/>
    <p:sldId id="295" r:id="rId27"/>
    <p:sldId id="352" r:id="rId28"/>
    <p:sldId id="351" r:id="rId29"/>
    <p:sldId id="353" r:id="rId30"/>
    <p:sldId id="354" r:id="rId31"/>
    <p:sldId id="355" r:id="rId32"/>
    <p:sldId id="362" r:id="rId33"/>
    <p:sldId id="299" r:id="rId34"/>
    <p:sldId id="363" r:id="rId35"/>
    <p:sldId id="300" r:id="rId3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79AE02"/>
    <a:srgbClr val="CC9900"/>
    <a:srgbClr val="AFDC7E"/>
    <a:srgbClr val="FFCCFF"/>
    <a:srgbClr val="928F86"/>
    <a:srgbClr val="ECF1E1"/>
    <a:srgbClr val="66FFFF"/>
    <a:srgbClr val="BC64B8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50"/>
      <c:depthPercent val="80"/>
      <c:rAngAx val="1"/>
    </c:view3D>
    <c:floor>
      <c:thickness val="0"/>
    </c:floor>
    <c:sideWall>
      <c:thickness val="0"/>
      <c:spPr>
        <a:noFill/>
        <a:ln w="3175">
          <a:solidFill>
            <a:srgbClr val="E1DFD3"/>
          </a:solidFill>
        </a:ln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 w="25400">
          <a:noFill/>
        </a:ln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0.14790513685789275"/>
          <c:y val="3.4430383668794216E-2"/>
          <c:w val="0.81480783652043498"/>
          <c:h val="0.714449579672106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66FFFF"/>
            </a:solidFill>
          </c:spPr>
          <c:invertIfNegative val="0"/>
          <c:dLbls>
            <c:dLbl>
              <c:idx val="0"/>
              <c:layout>
                <c:manualLayout>
                  <c:x val="-2.2001859142607175E-2"/>
                  <c:y val="-4.5015111747395212E-3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0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95238095238096"/>
                      <c:h val="3.6616161616161616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2523603820355872E-2"/>
                  <c:y val="2.6522906227630635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0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48050243719534"/>
                      <c:h val="5.316094010975900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8272820064158561E-2"/>
                  <c:y val="-1.9721426867096159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0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95238095238096"/>
                      <c:h val="3.156565656565656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3.3950617283950615E-2"/>
                  <c:y val="5.3140096618357446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0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1666666666666664E-2"/>
                  <c:y val="5.5555555555555643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0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 (План)                           </c:v>
                </c:pt>
                <c:pt idx="1">
                  <c:v>2017 год (Факт)                             </c:v>
                </c:pt>
                <c:pt idx="2">
                  <c:v>2018 год (Факт)                            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523750</c:v>
                </c:pt>
                <c:pt idx="1">
                  <c:v>485313.7</c:v>
                </c:pt>
                <c:pt idx="2">
                  <c:v>531340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CCC0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3.4393409157188685E-2"/>
                  <c:y val="7.8741648771176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95238095238095"/>
                      <c:h val="4.6717171717171713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0455307669874598E-2"/>
                  <c:y val="0.10553089954664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357142857142858"/>
                      <c:h val="5.934343434343434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9577409594634087E-2"/>
                  <c:y val="8.2100831146106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93082114735654"/>
                      <c:h val="5.028732203929053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0061728395061731E-2"/>
                  <c:y val="-0.234299707101831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518518518518583E-2"/>
                  <c:y val="-0.22222222222222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 (План)                           </c:v>
                </c:pt>
                <c:pt idx="1">
                  <c:v>2017 год (Факт)                             </c:v>
                </c:pt>
                <c:pt idx="2">
                  <c:v>2018 год (Факт)                            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1427939</c:v>
                </c:pt>
                <c:pt idx="1">
                  <c:v>1336505.7</c:v>
                </c:pt>
                <c:pt idx="2">
                  <c:v>1423419.8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5897568"/>
        <c:axId val="295905728"/>
        <c:axId val="0"/>
      </c:bar3DChart>
      <c:catAx>
        <c:axId val="295897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5905728"/>
        <c:crosses val="autoZero"/>
        <c:auto val="1"/>
        <c:lblAlgn val="ctr"/>
        <c:lblOffset val="100"/>
        <c:noMultiLvlLbl val="0"/>
      </c:catAx>
      <c:valAx>
        <c:axId val="295905728"/>
        <c:scaling>
          <c:orientation val="minMax"/>
          <c:max val="20000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 i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5897568"/>
        <c:crosses val="autoZero"/>
        <c:crossBetween val="between"/>
      </c:valAx>
      <c:spPr>
        <a:ln w="25400">
          <a:noFill/>
        </a:ln>
      </c:spPr>
    </c:plotArea>
    <c:legend>
      <c:legendPos val="r"/>
      <c:layout>
        <c:manualLayout>
          <c:xMode val="edge"/>
          <c:yMode val="edge"/>
          <c:x val="0"/>
          <c:y val="0.79022250059651633"/>
          <c:w val="0.99923993875765527"/>
          <c:h val="0.13654521126035721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accent1"/>
      </a:solidFill>
    </a:ln>
    <a:effectLst>
      <a:softEdge rad="0"/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40"/>
      <c:depthPercent val="100"/>
      <c:rAngAx val="1"/>
    </c:view3D>
    <c:floor>
      <c:thickness val="0"/>
    </c:floor>
    <c:sideWall>
      <c:thickness val="0"/>
      <c:spPr>
        <a:noFill/>
        <a:ln w="3175">
          <a:solidFill>
            <a:srgbClr val="E1DFD3"/>
          </a:solidFill>
        </a:ln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 w="25400">
          <a:noFill/>
        </a:ln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0.16952610090405365"/>
          <c:y val="2.8965836237683406E-2"/>
          <c:w val="0.77309797340906738"/>
          <c:h val="0.714449579672106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-3.3178951589384706E-2"/>
                  <c:y val="-1.5430489221634281E-2"/>
                </c:manualLayout>
              </c:layout>
              <c:spPr>
                <a:noFill/>
              </c:spPr>
              <c:txPr>
                <a:bodyPr anchor="ctr" anchorCtr="0"/>
                <a:lstStyle/>
                <a:p>
                  <a:pPr>
                    <a:defRPr sz="11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686570428696503E-2"/>
                  <c:y val="2.2268753756749013E-2"/>
                </c:manualLayout>
              </c:layout>
              <c:tx>
                <c:rich>
                  <a:bodyPr anchor="ctr" anchorCtr="0"/>
                  <a:lstStyle/>
                  <a:p>
                    <a:pPr>
                      <a:defRPr sz="1100" b="1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fld id="{A6074541-2463-4F2D-A4C3-737D53BD711E}" type="VALUE">
                      <a:rPr lang="en-US" sz="1100" dirty="0">
                        <a:solidFill>
                          <a:prstClr val="black"/>
                        </a:solidFill>
                      </a:rPr>
                      <a:pPr>
                        <a:defRPr sz="1100" b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37037037037036"/>
                      <c:h val="5.218170474592315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2.6234507144940217E-2"/>
                  <c:y val="-2.3004819069747526E-2"/>
                </c:manualLayout>
              </c:layout>
              <c:spPr>
                <a:noFill/>
              </c:spPr>
              <c:txPr>
                <a:bodyPr anchor="ctr" anchorCtr="1"/>
                <a:lstStyle/>
                <a:p>
                  <a:pPr>
                    <a:defRPr sz="11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46296296296297"/>
                      <c:h val="4.9449464308764686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3.3950617283950615E-2"/>
                  <c:y val="5.3140096618357446E-2"/>
                </c:manualLayout>
              </c:layout>
              <c:spPr>
                <a:noFill/>
              </c:spPr>
              <c:txPr>
                <a:bodyPr anchor="ctr" anchorCtr="0"/>
                <a:lstStyle/>
                <a:p>
                  <a:pPr>
                    <a:defRPr sz="11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1666666666666664E-2"/>
                  <c:y val="5.5555555555555643E-2"/>
                </c:manualLayout>
              </c:layout>
              <c:spPr>
                <a:noFill/>
              </c:spPr>
              <c:txPr>
                <a:bodyPr anchor="ctr" anchorCtr="0"/>
                <a:lstStyle/>
                <a:p>
                  <a:pPr>
                    <a:defRPr sz="11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ctr" anchorCtr="0"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 (План)                            </c:v>
                </c:pt>
                <c:pt idx="1">
                  <c:v>2017 год (Факт)                             </c:v>
                </c:pt>
                <c:pt idx="2">
                  <c:v>2018 год (Факт)                            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445906</c:v>
                </c:pt>
                <c:pt idx="1">
                  <c:v>411962.4</c:v>
                </c:pt>
                <c:pt idx="2">
                  <c:v>453389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AFDC7E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3.3440507436570427E-2"/>
                  <c:y val="1.1527903274385784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948126275882183E-2"/>
                  <c:y val="-3.6507680392409967E-3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05555555555555"/>
                      <c:h val="4.4191919191919192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623450714494013E-2"/>
                  <c:y val="-2.5512026160664342E-3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"/>
                      <c:h val="4.4191919191919192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0061728395061731E-2"/>
                  <c:y val="-0.234299707101831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518518518518583E-2"/>
                  <c:y val="-0.22222222222222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 год (План)                            </c:v>
                </c:pt>
                <c:pt idx="1">
                  <c:v>2017 год (Факт)                             </c:v>
                </c:pt>
                <c:pt idx="2">
                  <c:v>2018 год (Факт)                            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77844</c:v>
                </c:pt>
                <c:pt idx="1">
                  <c:v>73351.3</c:v>
                </c:pt>
                <c:pt idx="2">
                  <c:v>77951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5898112"/>
        <c:axId val="295901920"/>
        <c:axId val="0"/>
      </c:bar3DChart>
      <c:catAx>
        <c:axId val="295898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5901920"/>
        <c:crosses val="autoZero"/>
        <c:auto val="1"/>
        <c:lblAlgn val="ctr"/>
        <c:lblOffset val="100"/>
        <c:noMultiLvlLbl val="0"/>
      </c:catAx>
      <c:valAx>
        <c:axId val="295901920"/>
        <c:scaling>
          <c:orientation val="minMax"/>
          <c:max val="6000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 i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5898112"/>
        <c:crosses val="autoZero"/>
        <c:crossBetween val="between"/>
      </c:valAx>
      <c:spPr>
        <a:ln w="25400">
          <a:noFill/>
        </a:ln>
      </c:spPr>
    </c:plotArea>
    <c:legend>
      <c:legendPos val="r"/>
      <c:layout>
        <c:manualLayout>
          <c:xMode val="edge"/>
          <c:yMode val="edge"/>
          <c:x val="0.1566242587732089"/>
          <c:y val="0.86345478873963821"/>
          <c:w val="0.76007290755322243"/>
          <c:h val="0.10817262596273826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Times New Roman" pitchFamily="18" charset="0"/>
                <a:cs typeface="Times New Roman" pitchFamily="18" charset="0"/>
              </a:defRPr>
            </a:pPr>
            <a:r>
              <a:rPr lang="ru-RU" b="0" dirty="0" smtClean="0"/>
              <a:t>Факт 2018 год (453 389,0)</a:t>
            </a:r>
            <a:endParaRPr lang="ru-RU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5182085796579858"/>
          <c:y val="8.4843703730790573E-2"/>
          <c:w val="0.62189957607583057"/>
          <c:h val="0.2985940971871193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2018 года</c:v>
                </c:pt>
              </c:strCache>
            </c:strRef>
          </c:tx>
          <c:explosion val="16"/>
          <c:dPt>
            <c:idx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w="0" h="0"/>
              </a:sp3d>
            </c:spPr>
          </c:dPt>
          <c:dPt>
            <c:idx val="1"/>
            <c:bubble3D val="0"/>
            <c:spPr>
              <a:solidFill>
                <a:srgbClr val="3333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C664FC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Pt>
            <c:idx val="6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0.24700740195055954"/>
                  <c:y val="-4.2323486256217235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200" baseline="0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0651847118473036E-2"/>
                  <c:y val="-3.656349503340572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99618797650294"/>
                      <c:h val="3.239437218483090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5.1613396572760227E-2"/>
                  <c:y val="-2.76538423777107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29943697023131E-2"/>
                  <c:y val="-2.191241124434904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 5,6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806136127295562"/>
                  <c:y val="-6.795284860265286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0,01%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0490418499993009"/>
                  <c:y val="4.298732403119791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385 707,7  - Налог на доходы физических лиц</c:v>
                </c:pt>
                <c:pt idx="1">
                  <c:v>2 159,5 - Акцизы на нефтепродукты </c:v>
                </c:pt>
                <c:pt idx="2">
                  <c:v>31 606,7 - Единый налог на вмененный доход </c:v>
                </c:pt>
                <c:pt idx="3">
                  <c:v>307,0 - Единый сельскохозяйственный налог </c:v>
                </c:pt>
                <c:pt idx="4">
                  <c:v>24 871,9 - Налог, взимаемый в связи с применением упрощенной системы налогообложения </c:v>
                </c:pt>
                <c:pt idx="5">
                  <c:v>62,6 - Налог, взимаемый в связи с применением патентной системы налогообложения</c:v>
                </c:pt>
                <c:pt idx="6">
                  <c:v>9 355,9 - Госпошлина </c:v>
                </c:pt>
                <c:pt idx="7">
                  <c:v>0,2 - Задолженность и перерасчеты по отмененным налогам,сборам и иным обязательным платежам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385707.7</c:v>
                </c:pt>
                <c:pt idx="1">
                  <c:v>2159.5</c:v>
                </c:pt>
                <c:pt idx="2">
                  <c:v>31606.7</c:v>
                </c:pt>
                <c:pt idx="3">
                  <c:v>307</c:v>
                </c:pt>
                <c:pt idx="4">
                  <c:v>24871.9</c:v>
                </c:pt>
                <c:pt idx="5">
                  <c:v>62.6</c:v>
                </c:pt>
                <c:pt idx="6">
                  <c:v>9355.9</c:v>
                </c:pt>
                <c:pt idx="7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6"/>
      </c:pieChart>
    </c:plotArea>
    <c:legend>
      <c:legendPos val="b"/>
      <c:layout>
        <c:manualLayout>
          <c:xMode val="edge"/>
          <c:yMode val="edge"/>
          <c:x val="2.4997153305245944E-2"/>
          <c:y val="0.42447209171467926"/>
          <c:w val="0.88183734079509557"/>
          <c:h val="0.57552790828532063"/>
        </c:manualLayout>
      </c:layout>
      <c:overlay val="0"/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 algn="just"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>
                <a:latin typeface="Times New Roman" pitchFamily="18" charset="0"/>
                <a:cs typeface="Times New Roman" pitchFamily="18" charset="0"/>
              </a:defRPr>
            </a:pPr>
            <a:r>
              <a:rPr lang="ru-RU" b="0" dirty="0" smtClean="0"/>
              <a:t>Факт 2018 год (77 951,0)</a:t>
            </a:r>
            <a:endParaRPr lang="ru-RU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8227630637079456"/>
          <c:y val="0.10894900637420325"/>
          <c:w val="0.43899039608685275"/>
          <c:h val="0.2759368203974503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w="0" h="0"/>
              </a:sp3d>
            </c:spPr>
          </c:dPt>
          <c:dPt>
            <c:idx val="1"/>
            <c:bubble3D val="0"/>
            <c:spPr>
              <a:solidFill>
                <a:srgbClr val="3333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C664FC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Pt>
            <c:idx val="6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8.6419753086419873E-2"/>
                  <c:y val="1.666676040494933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42101681734228"/>
                      <c:h val="3.725684289463816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8.3333333333333329E-2"/>
                  <c:y val="-1.734917510311211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350126373092253"/>
                      <c:h val="3.93359580052493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6778901216893344"/>
                  <c:y val="-2.857142857142857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111123262369982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86805555555555"/>
                      <c:h val="4.3494375703037123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.12654320987654322"/>
                  <c:y val="1.428571428571426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962962962962962"/>
                  <c:y val="3.095238095238095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lIns="0" rIns="0" anchor="ctr" anchorCtr="1"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Лист1!$A$2:$A$7</c:f>
              <c:strCache>
                <c:ptCount val="6"/>
                <c:pt idx="0">
                  <c:v>17 260,2 - Доходы от использования имущества, находящегося в государственной и муниципальной собственности</c:v>
                </c:pt>
                <c:pt idx="1">
                  <c:v>761,8 - Плата за негативное воздействие на окружающую среду</c:v>
                </c:pt>
                <c:pt idx="2">
                  <c:v>53 130,5 - Доходы от оказания платных услуг и компенсации затрат муниципального района</c:v>
                </c:pt>
                <c:pt idx="3">
                  <c:v>2 071,2 - Доходы от продажи материальных и нематериальных активов</c:v>
                </c:pt>
                <c:pt idx="4">
                  <c:v>4 609,7 - Штрафы, санкции, возмещение ущерба</c:v>
                </c:pt>
                <c:pt idx="5">
                  <c:v>117,6 - 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17260.2</c:v>
                </c:pt>
                <c:pt idx="1">
                  <c:v>761.8</c:v>
                </c:pt>
                <c:pt idx="2">
                  <c:v>53130.5</c:v>
                </c:pt>
                <c:pt idx="3">
                  <c:v>2071.1999999999998</c:v>
                </c:pt>
                <c:pt idx="4">
                  <c:v>4609.7</c:v>
                </c:pt>
                <c:pt idx="5">
                  <c:v>117.6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4"/>
      </c:pieChart>
    </c:plotArea>
    <c:legend>
      <c:legendPos val="b"/>
      <c:layout>
        <c:manualLayout>
          <c:xMode val="edge"/>
          <c:yMode val="edge"/>
          <c:x val="3.9931437141785847E-2"/>
          <c:y val="0.46587776527934011"/>
          <c:w val="0.96006856285821407"/>
          <c:h val="0.53412216843684157"/>
        </c:manualLayout>
      </c:layout>
      <c:overlay val="0"/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80"/>
      <c:rAngAx val="1"/>
    </c:view3D>
    <c:floor>
      <c:thickness val="0"/>
    </c:floor>
    <c:sideWall>
      <c:thickness val="0"/>
      <c:spPr>
        <a:ln>
          <a:solidFill>
            <a:schemeClr val="accent1">
              <a:lumMod val="75000"/>
            </a:schemeClr>
          </a:solidFill>
        </a:ln>
      </c:spPr>
    </c:sideWall>
    <c:backWall>
      <c:thickness val="0"/>
      <c:spPr>
        <a:solidFill>
          <a:schemeClr val="accent5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c:spPr>
    </c:backWall>
    <c:plotArea>
      <c:layout>
        <c:manualLayout>
          <c:layoutTarget val="inner"/>
          <c:xMode val="edge"/>
          <c:yMode val="edge"/>
          <c:x val="0.38802998629596269"/>
          <c:y val="6.8932291666666839E-2"/>
          <c:w val="0.49613083520809897"/>
          <c:h val="0.9284260717410283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 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327000409352509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0581039755351682E-3"/>
                  <c:y val="4.32627688172057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097345132743362E-2"/>
                      <c:h val="1.953125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"/>
                  <c:y val="1.0648148148148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47197640117994E-2"/>
                      <c:h val="3.8194444444444448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Прочие налоговые и неналоговые доходы</c:v>
                </c:pt>
                <c:pt idx="1">
                  <c:v>Штрафы, санкции, возмещение ущерба</c:v>
                </c:pt>
                <c:pt idx="2">
                  <c:v>Доходы от продажи материальных и нематериальных активов</c:v>
                </c:pt>
                <c:pt idx="3">
                  <c:v>Доходы от оказания платных услуг и компесации затрат муниципального района</c:v>
                </c:pt>
                <c:pt idx="4">
                  <c:v>Плата за негативное воздействие на окружающую среду</c:v>
                </c:pt>
                <c:pt idx="5">
                  <c:v>Доходы от использования  имущества, находящегося в государственной и муниципальной собственности</c:v>
                </c:pt>
                <c:pt idx="6">
                  <c:v>Государственная пошлина</c:v>
                </c:pt>
                <c:pt idx="7">
                  <c:v>Налог на совокупный доход</c:v>
                </c:pt>
                <c:pt idx="8">
                  <c:v>Акцизы по подакцизным товарам (продукции), производимым на территории Российской Федерации (акцизы на нефтепродукты)</c:v>
                </c:pt>
                <c:pt idx="9">
                  <c:v>Налог на доходы физических лиц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55.9</c:v>
                </c:pt>
                <c:pt idx="1">
                  <c:v>4992.6000000000004</c:v>
                </c:pt>
                <c:pt idx="2">
                  <c:v>4732.8999999999996</c:v>
                </c:pt>
                <c:pt idx="3">
                  <c:v>48231.6</c:v>
                </c:pt>
                <c:pt idx="4">
                  <c:v>1300.5</c:v>
                </c:pt>
                <c:pt idx="5">
                  <c:v>14037.8</c:v>
                </c:pt>
                <c:pt idx="6">
                  <c:v>9541.7999999999993</c:v>
                </c:pt>
                <c:pt idx="7">
                  <c:v>60278.6</c:v>
                </c:pt>
                <c:pt idx="9">
                  <c:v>342142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1.0390537120359955E-2"/>
                  <c:y val="-7.55624296962885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129546306711681E-5"/>
                  <c:y val="-5.6160427863184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097345132743362E-2"/>
                      <c:h val="4.976851851851851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4.4352268466442109E-3"/>
                  <c:y val="-3.8676415448068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694131983502101E-3"/>
                  <c:y val="-9.45329750447861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47197640117994E-2"/>
                      <c:h val="3.5879629629629629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7.6000656167979005E-3"/>
                  <c:y val="-6.901481064866913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687315634218289E-3"/>
                  <c:y val="-6.48148148148149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46607669616518E-2"/>
                      <c:h val="4.282407407407407E-2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-1.5290519877675841E-3"/>
                  <c:y val="-8.3333333333333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Прочие налоговые и неналоговые доходы</c:v>
                </c:pt>
                <c:pt idx="1">
                  <c:v>Штрафы, санкции, возмещение ущерба</c:v>
                </c:pt>
                <c:pt idx="2">
                  <c:v>Доходы от продажи материальных и нематериальных активов</c:v>
                </c:pt>
                <c:pt idx="3">
                  <c:v>Доходы от оказания платных услуг и компесации затрат муниципального района</c:v>
                </c:pt>
                <c:pt idx="4">
                  <c:v>Плата за негативное воздействие на окружающую среду</c:v>
                </c:pt>
                <c:pt idx="5">
                  <c:v>Доходы от использования  имущества, находящегося в государственной и муниципальной собственности</c:v>
                </c:pt>
                <c:pt idx="6">
                  <c:v>Государственная пошлина</c:v>
                </c:pt>
                <c:pt idx="7">
                  <c:v>Налог на совокупный доход</c:v>
                </c:pt>
                <c:pt idx="8">
                  <c:v>Акцизы по подакцизным товарам (продукции), производимым на территории Российской Федерации (акцизы на нефтепродукты)</c:v>
                </c:pt>
                <c:pt idx="9">
                  <c:v>Налог на доходы физических лиц</c:v>
                </c:pt>
              </c:strCache>
            </c:strRef>
          </c:cat>
          <c:val>
            <c:numRef>
              <c:f>Лист1!$C$2:$C$11</c:f>
              <c:numCache>
                <c:formatCode>#,##0.0</c:formatCode>
                <c:ptCount val="10"/>
                <c:pt idx="0">
                  <c:v>117.8</c:v>
                </c:pt>
                <c:pt idx="1">
                  <c:v>4609.7</c:v>
                </c:pt>
                <c:pt idx="2">
                  <c:v>2071.1999999999998</c:v>
                </c:pt>
                <c:pt idx="3">
                  <c:v>53130.5</c:v>
                </c:pt>
                <c:pt idx="4">
                  <c:v>761.8</c:v>
                </c:pt>
                <c:pt idx="5">
                  <c:v>17260.2</c:v>
                </c:pt>
                <c:pt idx="6">
                  <c:v>9355.9</c:v>
                </c:pt>
                <c:pt idx="7">
                  <c:v>56165.7</c:v>
                </c:pt>
                <c:pt idx="8">
                  <c:v>2159.5</c:v>
                </c:pt>
                <c:pt idx="9">
                  <c:v>385707.7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6177744"/>
        <c:axId val="296182640"/>
        <c:axId val="0"/>
      </c:bar3DChart>
      <c:catAx>
        <c:axId val="2961777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 anchor="ctr" anchorCtr="0"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6182640"/>
        <c:crosses val="autoZero"/>
        <c:auto val="1"/>
        <c:lblAlgn val="ctr"/>
        <c:lblOffset val="100"/>
        <c:tickLblSkip val="1"/>
        <c:noMultiLvlLbl val="0"/>
      </c:catAx>
      <c:valAx>
        <c:axId val="296182640"/>
        <c:scaling>
          <c:orientation val="minMax"/>
        </c:scaling>
        <c:delete val="0"/>
        <c:axPos val="t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 i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6177744"/>
        <c:crosses val="max"/>
        <c:crossBetween val="between"/>
        <c:majorUnit val="50000"/>
      </c:valAx>
      <c:spPr>
        <a:solidFill>
          <a:schemeClr val="accent5">
            <a:lumMod val="20000"/>
            <a:lumOff val="80000"/>
          </a:schemeClr>
        </a:solidFill>
      </c:spPr>
    </c:plotArea>
    <c:legend>
      <c:legendPos val="r"/>
      <c:layout>
        <c:manualLayout>
          <c:xMode val="edge"/>
          <c:yMode val="edge"/>
          <c:x val="0.61886546814391563"/>
          <c:y val="0.89004611402741329"/>
          <c:w val="0.30853842937774373"/>
          <c:h val="6.8924249052201805E-2"/>
        </c:manualLayout>
      </c:layout>
      <c:overlay val="0"/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  <c:showDLblsOverMax val="0"/>
  </c:chart>
  <c:spPr>
    <a:ln w="12700"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10"/>
      <c:depthPercent val="80"/>
      <c:rAngAx val="1"/>
    </c:view3D>
    <c:floor>
      <c:thickness val="0"/>
    </c:floor>
    <c:sideWall>
      <c:thickness val="0"/>
      <c:spPr>
        <a:solidFill>
          <a:schemeClr val="bg1"/>
        </a:solidFill>
        <a:ln>
          <a:solidFill>
            <a:schemeClr val="accent1"/>
          </a:solidFill>
        </a:ln>
      </c:spPr>
    </c:sideWall>
    <c:backWall>
      <c:thickness val="0"/>
      <c:spPr>
        <a:solidFill>
          <a:schemeClr val="accent5">
            <a:lumMod val="20000"/>
            <a:lumOff val="80000"/>
          </a:schemeClr>
        </a:solidFill>
        <a:ln>
          <a:solidFill>
            <a:schemeClr val="accent1"/>
          </a:solidFill>
        </a:ln>
      </c:spPr>
    </c:backWall>
    <c:plotArea>
      <c:layout>
        <c:manualLayout>
          <c:layoutTarget val="inner"/>
          <c:xMode val="edge"/>
          <c:yMode val="edge"/>
          <c:x val="1.6224188790560787E-2"/>
          <c:y val="2.4774774774774896E-2"/>
          <c:w val="0.82074038571265073"/>
          <c:h val="0.8293731408573915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-7.4171174255391992E-2"/>
                  <c:y val="-8.31978663957342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098669869656122E-2"/>
                  <c:y val="1.90113735783027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Возврат остатков субсидий, субвенций и иных межбюджетных трансфертов, имеющих целевое назначение, прошлых лет</c:v>
                </c:pt>
                <c:pt idx="1">
                  <c:v>Прочие безвозмездные поступления</c:v>
                </c:pt>
                <c:pt idx="2">
                  <c:v>Иные межбюджетные трансферты </c:v>
                </c:pt>
                <c:pt idx="3">
                  <c:v>Субвенции</c:v>
                </c:pt>
                <c:pt idx="4">
                  <c:v>Субсидии</c:v>
                </c:pt>
                <c:pt idx="5">
                  <c:v>Дотации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-3108.4</c:v>
                </c:pt>
                <c:pt idx="1">
                  <c:v>3671.3</c:v>
                </c:pt>
                <c:pt idx="2">
                  <c:v>11015</c:v>
                </c:pt>
                <c:pt idx="3">
                  <c:v>991384.7</c:v>
                </c:pt>
                <c:pt idx="4">
                  <c:v>276735.5</c:v>
                </c:pt>
                <c:pt idx="5">
                  <c:v>56807.6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7.7130206550268199E-2"/>
                  <c:y val="-2.0301202269071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4579481912587066E-3"/>
                  <c:y val="-1.0212937092540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887253223782492E-3"/>
                  <c:y val="-6.5156117035398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909604519774012E-2"/>
                      <c:h val="4.9435028248587573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2146296930275058E-2"/>
                  <c:y val="-1.3440860215053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971699189775268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000" b="1" i="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Возврат остатков субсидий, субвенций и иных межбюджетных трансфертов, имеющих целевое назначение, прошлых лет</c:v>
                </c:pt>
                <c:pt idx="1">
                  <c:v>Прочие безвозмездные поступления</c:v>
                </c:pt>
                <c:pt idx="2">
                  <c:v>Иные межбюджетные трансферты </c:v>
                </c:pt>
                <c:pt idx="3">
                  <c:v>Субвенции</c:v>
                </c:pt>
                <c:pt idx="4">
                  <c:v>Субсидии</c:v>
                </c:pt>
                <c:pt idx="5">
                  <c:v>Дотации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-18606.3</c:v>
                </c:pt>
                <c:pt idx="1">
                  <c:v>7.9</c:v>
                </c:pt>
                <c:pt idx="2">
                  <c:v>11049.9</c:v>
                </c:pt>
                <c:pt idx="3">
                  <c:v>1109808.8999999999</c:v>
                </c:pt>
                <c:pt idx="4">
                  <c:v>181588.7</c:v>
                </c:pt>
                <c:pt idx="5">
                  <c:v>139570.70000000001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1848080"/>
        <c:axId val="398475008"/>
        <c:axId val="0"/>
      </c:bar3DChart>
      <c:catAx>
        <c:axId val="291848080"/>
        <c:scaling>
          <c:orientation val="minMax"/>
        </c:scaling>
        <c:delete val="0"/>
        <c:axPos val="l"/>
        <c:numFmt formatCode="#,##0.00" sourceLinked="0"/>
        <c:majorTickMark val="out"/>
        <c:minorTickMark val="none"/>
        <c:tickLblPos val="nextTo"/>
        <c:spPr>
          <a:noFill/>
        </c:spPr>
        <c:txPr>
          <a:bodyPr anchor="ctr" anchorCtr="1"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475008"/>
        <c:crosses val="autoZero"/>
        <c:auto val="1"/>
        <c:lblAlgn val="ctr"/>
        <c:lblOffset val="100"/>
        <c:noMultiLvlLbl val="0"/>
      </c:catAx>
      <c:valAx>
        <c:axId val="398475008"/>
        <c:scaling>
          <c:orientation val="minMax"/>
        </c:scaling>
        <c:delete val="0"/>
        <c:axPos val="t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291848080"/>
        <c:crosses val="max"/>
        <c:crossBetween val="between"/>
      </c:valAx>
      <c:spPr>
        <a:solidFill>
          <a:schemeClr val="accent5">
            <a:lumMod val="20000"/>
            <a:lumOff val="80000"/>
          </a:schemeClr>
        </a:solidFill>
      </c:spPr>
    </c:plotArea>
    <c:legend>
      <c:legendPos val="b"/>
      <c:layout>
        <c:manualLayout>
          <c:xMode val="edge"/>
          <c:yMode val="edge"/>
          <c:x val="0.32897021567956597"/>
          <c:y val="0.88705269152676658"/>
          <c:w val="0.37357183612917982"/>
          <c:h val="5.5742088842668534E-2"/>
        </c:manualLayout>
      </c:layout>
      <c:overlay val="0"/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250"/>
      <c:depthPercent val="80"/>
      <c:rAngAx val="1"/>
    </c:view3D>
    <c:floor>
      <c:thickness val="0"/>
    </c:floor>
    <c:sideWall>
      <c:thickness val="0"/>
      <c:spPr>
        <a:noFill/>
        <a:ln w="3175">
          <a:solidFill>
            <a:srgbClr val="E1DFD3"/>
          </a:solidFill>
        </a:ln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noFill/>
        <a:ln w="25400">
          <a:noFill/>
        </a:ln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0.14790513685789275"/>
          <c:y val="0.11612963820698882"/>
          <c:w val="0.81480783652043498"/>
          <c:h val="0.7563519633575215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66FF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6.1739574219889237E-2"/>
                  <c:y val="-0.37645630693222171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60056381841158"/>
                      <c:h val="0.1105913231434305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0918680303850889E-2"/>
                  <c:y val="-0.36117750571953905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50510352872559"/>
                      <c:h val="7.603674540682414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8272820064158561E-2"/>
                  <c:y val="-1.9721426867096159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0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95238095238096"/>
                      <c:h val="3.156565656565656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3.3950617283950615E-2"/>
                  <c:y val="5.3140096618357446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0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1666666666666664E-2"/>
                  <c:y val="5.5555555555555643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0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год (Факт)                             </c:v>
                </c:pt>
                <c:pt idx="1">
                  <c:v>2018 год (Факт)                            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1738289.6</c:v>
                </c:pt>
                <c:pt idx="1">
                  <c:v>1959742.6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CCC0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3.4393409157188685E-2"/>
                  <c:y val="7.8741648771176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595238095238095"/>
                      <c:h val="4.6717171717171713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0455307669874598E-2"/>
                  <c:y val="0.10553089954664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357142857142858"/>
                      <c:h val="5.934343434343434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9577409594634087E-2"/>
                  <c:y val="8.2100831146106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93082114735654"/>
                      <c:h val="5.028732203929053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0061728395061731E-2"/>
                  <c:y val="-0.234299707101831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518518518518583E-2"/>
                  <c:y val="-0.22222222222222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2017 год (Факт)                             </c:v>
                </c:pt>
                <c:pt idx="1">
                  <c:v>2018 год (Факт)                           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8470656"/>
        <c:axId val="398471200"/>
        <c:axId val="0"/>
      </c:bar3DChart>
      <c:catAx>
        <c:axId val="398470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471200"/>
        <c:crosses val="autoZero"/>
        <c:auto val="1"/>
        <c:lblAlgn val="ctr"/>
        <c:lblOffset val="100"/>
        <c:noMultiLvlLbl val="0"/>
      </c:catAx>
      <c:valAx>
        <c:axId val="398471200"/>
        <c:scaling>
          <c:orientation val="minMax"/>
          <c:max val="2000000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 i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4706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solidFill>
        <a:schemeClr val="accent1"/>
      </a:solidFill>
    </a:ln>
    <a:effectLst>
      <a:softEdge rad="0"/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93427151393307"/>
          <c:y val="0.20895711174401072"/>
          <c:w val="0.47235299045066181"/>
          <c:h val="0.4723529904506618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2018 года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 w="0" h="0"/>
              </a:sp3d>
            </c:spPr>
          </c:dPt>
          <c:dPt>
            <c:idx val="1"/>
            <c:bubble3D val="0"/>
            <c:spPr>
              <a:solidFill>
                <a:srgbClr val="3333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C664FC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Pt>
            <c:idx val="6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9625509577260289"/>
                  <c:y val="-0.14516027251912661"/>
                </c:manualLayout>
              </c:layout>
              <c:tx>
                <c:rich>
                  <a:bodyPr/>
                  <a:lstStyle/>
                  <a:p>
                    <a:pPr>
                      <a:defRPr sz="1200" baseline="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 smtClean="0"/>
                      <a:t>89,9%</a:t>
                    </a:r>
                    <a:endParaRPr lang="en-US" dirty="0"/>
                  </a:p>
                </c:rich>
              </c:tx>
              <c:numFmt formatCode="0.0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1363062662379959"/>
                  <c:y val="-0.1946974525152296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81900932596193"/>
                      <c:h val="6.364446631671040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225353213826995"/>
                  <c:y val="0.2134810409337130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6,6%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40780141843971629"/>
                  <c:y val="0.1702127659574466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29943697023131E-2"/>
                  <c:y val="-2.191241124434904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 5,6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806136127295562"/>
                  <c:y val="-6.795284860265286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0,01%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0490418499993009"/>
                  <c:y val="4.298732403119791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Культура</c:v>
                </c:pt>
                <c:pt idx="2">
                  <c:v>Социальная политика</c:v>
                </c:pt>
                <c:pt idx="3">
                  <c:v>Физическая культура и спорт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1500094.6</c:v>
                </c:pt>
                <c:pt idx="1">
                  <c:v>58762.6</c:v>
                </c:pt>
                <c:pt idx="2">
                  <c:v>109635.2</c:v>
                </c:pt>
                <c:pt idx="3">
                  <c:v>307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6"/>
        <c:holeSize val="50"/>
      </c:doughnutChart>
    </c:plotArea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solidFill>
        <a:schemeClr val="accent1"/>
      </a:solidFill>
    </a:ln>
  </c:spPr>
  <c:txPr>
    <a:bodyPr/>
    <a:lstStyle/>
    <a:p>
      <a:pPr algn="just"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80"/>
      <c:rAngAx val="1"/>
    </c:view3D>
    <c:floor>
      <c:thickness val="0"/>
    </c:floor>
    <c:sideWall>
      <c:thickness val="0"/>
      <c:spPr>
        <a:solidFill>
          <a:schemeClr val="accent5">
            <a:lumMod val="20000"/>
            <a:lumOff val="80000"/>
          </a:schemeClr>
        </a:solidFill>
        <a:ln w="3175">
          <a:solidFill>
            <a:srgbClr val="E1DFD3"/>
          </a:solidFill>
        </a:ln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solidFill>
          <a:schemeClr val="accent5">
            <a:lumMod val="20000"/>
            <a:lumOff val="80000"/>
          </a:schemeClr>
        </a:solidFill>
        <a:ln w="25400">
          <a:noFill/>
        </a:ln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0.17878536016331434"/>
          <c:y val="3.4430383668794216E-2"/>
          <c:w val="0.77309797340906794"/>
          <c:h val="0.9286030409991894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530692109432273E-2"/>
                  <c:y val="-2.1957853094450152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Times New Roman" pitchFamily="18" charset="0"/>
                        <a:cs typeface="Times New Roman" pitchFamily="18" charset="0"/>
                      </a:rPr>
                      <a:t>115,2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197867158497135E-2"/>
                  <c:y val="1.14632545931769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554207751058172E-2"/>
                  <c:y val="7.2461866179771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5929393960891441E-3"/>
                  <c:y val="1.20772946859903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3843843843844227E-3"/>
                  <c:y val="4.830917874396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1546972576702712E-3"/>
                  <c:y val="2.2727272727272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Физическая культура и спорт</c:v>
                </c:pt>
                <c:pt idx="1">
                  <c:v>Обслуживание муниципального долга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Общегосударственные вопросы</c:v>
                </c:pt>
                <c:pt idx="8">
                  <c:v>Межбюджетные трансферты общего характера</c:v>
                </c:pt>
                <c:pt idx="9">
                  <c:v>Образование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121.6</c:v>
                </c:pt>
                <c:pt idx="1">
                  <c:v>507.5</c:v>
                </c:pt>
                <c:pt idx="2">
                  <c:v>3785.8</c:v>
                </c:pt>
                <c:pt idx="3">
                  <c:v>8725.5</c:v>
                </c:pt>
                <c:pt idx="5">
                  <c:v>49296.2</c:v>
                </c:pt>
                <c:pt idx="6">
                  <c:v>100276.8</c:v>
                </c:pt>
                <c:pt idx="7">
                  <c:v>108870.2</c:v>
                </c:pt>
                <c:pt idx="8">
                  <c:v>126597.6</c:v>
                </c:pt>
                <c:pt idx="9">
                  <c:v>1340108.3999999999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1.4761296729800659E-2"/>
                  <c:y val="-6.97192742211577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758293726797688E-2"/>
                  <c:y val="-1.97649206892618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9295831264335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4668132699628768E-3"/>
                  <c:y val="4.83072768077908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010049419498217E-2"/>
                  <c:y val="-4.83091787439617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1517105620418136E-3"/>
                  <c:y val="-1.0990614809512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7.1194225721784774E-4"/>
                  <c:y val="-6.9170046925952902E-3"/>
                </c:manualLayout>
              </c:layout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 sz="10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Физическая культура и спорт</c:v>
                </c:pt>
                <c:pt idx="1">
                  <c:v>Обслуживание муниципального долга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Общегосударственные вопросы</c:v>
                </c:pt>
                <c:pt idx="8">
                  <c:v>Межбюджетные трансферты общего характера</c:v>
                </c:pt>
                <c:pt idx="9">
                  <c:v>Образование</c:v>
                </c:pt>
              </c:strCache>
            </c:strRef>
          </c:cat>
          <c:val>
            <c:numRef>
              <c:f>Лист1!$C$2:$C$11</c:f>
              <c:numCache>
                <c:formatCode>#,##0.0</c:formatCode>
                <c:ptCount val="10"/>
                <c:pt idx="0">
                  <c:v>226.4</c:v>
                </c:pt>
                <c:pt idx="1">
                  <c:v>8031</c:v>
                </c:pt>
                <c:pt idx="2">
                  <c:v>6591.4</c:v>
                </c:pt>
                <c:pt idx="3">
                  <c:v>7516.3</c:v>
                </c:pt>
                <c:pt idx="4">
                  <c:v>17852</c:v>
                </c:pt>
                <c:pt idx="5">
                  <c:v>58762.6</c:v>
                </c:pt>
                <c:pt idx="6">
                  <c:v>109635.2</c:v>
                </c:pt>
                <c:pt idx="7">
                  <c:v>123844</c:v>
                </c:pt>
                <c:pt idx="8">
                  <c:v>127189.1</c:v>
                </c:pt>
                <c:pt idx="9">
                  <c:v>1500094.6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8468480"/>
        <c:axId val="398469024"/>
        <c:axId val="0"/>
      </c:bar3DChart>
      <c:catAx>
        <c:axId val="3984684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469024"/>
        <c:crosses val="autoZero"/>
        <c:auto val="1"/>
        <c:lblAlgn val="ctr"/>
        <c:lblOffset val="100"/>
        <c:noMultiLvlLbl val="0"/>
      </c:catAx>
      <c:valAx>
        <c:axId val="398469024"/>
        <c:scaling>
          <c:orientation val="minMax"/>
          <c:max val="1600000"/>
        </c:scaling>
        <c:delete val="0"/>
        <c:axPos val="t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 i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8468480"/>
        <c:crosses val="max"/>
        <c:crossBetween val="between"/>
      </c:valAx>
      <c:spPr>
        <a:solidFill>
          <a:schemeClr val="accent5">
            <a:lumMod val="20000"/>
            <a:lumOff val="80000"/>
          </a:schemeClr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6967046791564846"/>
          <c:y val="0.69658017179670728"/>
          <c:w val="0.27609410353878178"/>
          <c:h val="0.15300803308677327"/>
        </c:manualLayout>
      </c:layout>
      <c:overlay val="0"/>
      <c:txPr>
        <a:bodyPr/>
        <a:lstStyle/>
        <a:p>
          <a:pPr>
            <a:defRPr sz="1200" b="1" baseline="0"/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2.08307E-7</cdr:x>
      <cdr:y>0.21739</cdr:y>
    </cdr:from>
    <cdr:to>
      <cdr:x>0.03175</cdr:x>
      <cdr:y>0.49275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532290" y="1493065"/>
          <a:ext cx="1216981" cy="152400"/>
        </a:xfrm>
        <a:prstGeom xmlns:a="http://schemas.openxmlformats.org/drawingml/2006/main" prst="roundRect">
          <a:avLst>
            <a:gd name="adj" fmla="val 16667"/>
          </a:avLst>
        </a:prstGeom>
        <a:solidFill xmlns:a="http://schemas.openxmlformats.org/drawingml/2006/main">
          <a:schemeClr val="bg1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4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 anchor="ctr"/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pPr algn="ctr"/>
          <a:r>
            <a:rPr lang="ru-RU" sz="1050" b="1" dirty="0" smtClean="0">
              <a:solidFill>
                <a:srgbClr val="44700E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1050" b="1" dirty="0">
            <a:solidFill>
              <a:srgbClr val="44700E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2.15137E-7</cdr:x>
      <cdr:y>0.21739</cdr:y>
    </cdr:from>
    <cdr:to>
      <cdr:x>0.04918</cdr:x>
      <cdr:y>0.49275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536155" y="1563192"/>
          <a:ext cx="1300911" cy="228599"/>
        </a:xfrm>
        <a:prstGeom xmlns:a="http://schemas.openxmlformats.org/drawingml/2006/main" prst="roundRect">
          <a:avLst>
            <a:gd name="adj" fmla="val 16667"/>
          </a:avLst>
        </a:prstGeom>
        <a:solidFill xmlns:a="http://schemas.openxmlformats.org/drawingml/2006/main">
          <a:schemeClr val="bg1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4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 anchor="ctr"/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pPr algn="ctr"/>
          <a:r>
            <a:rPr lang="ru-RU" sz="1050" b="1" dirty="0" smtClean="0">
              <a:solidFill>
                <a:srgbClr val="44700E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1050" b="1" dirty="0">
            <a:solidFill>
              <a:srgbClr val="44700E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0.86726</cdr:x>
      <cdr:y>0.15278</cdr:y>
    </cdr:from>
    <cdr:to>
      <cdr:x>0.99115</cdr:x>
      <cdr:y>0.19444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7467629" y="838200"/>
          <a:ext cx="1066767" cy="22860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000" b="1" dirty="0" smtClean="0">
              <a:solidFill>
                <a:srgbClr val="00B050"/>
              </a:solidFill>
            </a:rPr>
            <a:t>+43 565,7</a:t>
          </a:r>
          <a:endParaRPr lang="ru-RU" sz="10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0.45133</cdr:x>
      <cdr:y>0.17742</cdr:y>
    </cdr:from>
    <cdr:to>
      <cdr:x>0.53982</cdr:x>
      <cdr:y>0.23611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3886200" y="973397"/>
          <a:ext cx="762000" cy="322003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ysDot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00B050"/>
              </a:solidFill>
            </a:rPr>
            <a:t>+2 159,5</a:t>
          </a:r>
          <a:endParaRPr lang="ru-RU" sz="10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0.53982</cdr:x>
      <cdr:y>0.27778</cdr:y>
    </cdr:from>
    <cdr:to>
      <cdr:x>0.62832</cdr:x>
      <cdr:y>0.33922</cdr:y>
    </cdr:to>
    <cdr:sp macro="" textlink="">
      <cdr:nvSpPr>
        <cdr:cNvPr id="4" name="Скругленный прямоугольник 3"/>
        <cdr:cNvSpPr/>
      </cdr:nvSpPr>
      <cdr:spPr>
        <a:xfrm xmlns:a="http://schemas.openxmlformats.org/drawingml/2006/main">
          <a:off x="4648174" y="1524000"/>
          <a:ext cx="762038" cy="337097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ysDot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FF0000"/>
              </a:solidFill>
            </a:rPr>
            <a:t>- 4 112,9</a:t>
          </a:r>
          <a:endParaRPr lang="ru-RU" sz="1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0.46903</cdr:x>
      <cdr:y>0.375</cdr:y>
    </cdr:from>
    <cdr:to>
      <cdr:x>0.53982</cdr:x>
      <cdr:y>0.44444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4038600" y="2057400"/>
          <a:ext cx="609601" cy="380976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ysDot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FF0000"/>
              </a:solidFill>
            </a:rPr>
            <a:t>-185,9</a:t>
          </a:r>
          <a:endParaRPr lang="ru-RU" sz="1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0.48673</cdr:x>
      <cdr:y>0.45833</cdr:y>
    </cdr:from>
    <cdr:to>
      <cdr:x>0.58407</cdr:x>
      <cdr:y>0.51563</cdr:y>
    </cdr:to>
    <cdr:sp macro="" textlink="">
      <cdr:nvSpPr>
        <cdr:cNvPr id="6" name="Скругленный прямоугольник 5"/>
        <cdr:cNvSpPr/>
      </cdr:nvSpPr>
      <cdr:spPr>
        <a:xfrm xmlns:a="http://schemas.openxmlformats.org/drawingml/2006/main">
          <a:off x="4191001" y="2514600"/>
          <a:ext cx="838199" cy="314326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ysDot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00B050"/>
              </a:solidFill>
            </a:rPr>
            <a:t>+ 3 222,4</a:t>
          </a:r>
          <a:endParaRPr lang="ru-RU" sz="10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0.45133</cdr:x>
      <cdr:y>0.54688</cdr:y>
    </cdr:from>
    <cdr:to>
      <cdr:x>0.55752</cdr:x>
      <cdr:y>0.60367</cdr:y>
    </cdr:to>
    <cdr:sp macro="" textlink="">
      <cdr:nvSpPr>
        <cdr:cNvPr id="7" name="Скругленный прямоугольник 6"/>
        <cdr:cNvSpPr/>
      </cdr:nvSpPr>
      <cdr:spPr>
        <a:xfrm xmlns:a="http://schemas.openxmlformats.org/drawingml/2006/main">
          <a:off x="3886200" y="3000375"/>
          <a:ext cx="914400" cy="311600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ysDot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FF0000"/>
              </a:solidFill>
            </a:rPr>
            <a:t>-538,7</a:t>
          </a:r>
          <a:endParaRPr lang="ru-RU" sz="1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0.46018</cdr:x>
      <cdr:y>0.73438</cdr:y>
    </cdr:from>
    <cdr:to>
      <cdr:x>0.54867</cdr:x>
      <cdr:y>0.79688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3962400" y="4029075"/>
          <a:ext cx="762001" cy="342900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ysDot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FF0000"/>
              </a:solidFill>
            </a:rPr>
            <a:t>- 2 661,7</a:t>
          </a:r>
          <a:endParaRPr lang="ru-RU" sz="1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0.52212</cdr:x>
      <cdr:y>0.64063</cdr:y>
    </cdr:from>
    <cdr:to>
      <cdr:x>0.62832</cdr:x>
      <cdr:y>0.70313</cdr:y>
    </cdr:to>
    <cdr:sp macro="" textlink="">
      <cdr:nvSpPr>
        <cdr:cNvPr id="9" name="Скругленный прямоугольник 8"/>
        <cdr:cNvSpPr/>
      </cdr:nvSpPr>
      <cdr:spPr>
        <a:xfrm xmlns:a="http://schemas.openxmlformats.org/drawingml/2006/main">
          <a:off x="4495800" y="3514726"/>
          <a:ext cx="914399" cy="342900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ysDot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00B050"/>
              </a:solidFill>
            </a:rPr>
            <a:t>+4 898,9</a:t>
          </a:r>
          <a:endParaRPr lang="ru-RU" sz="10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0.46018</cdr:x>
      <cdr:y>0.81944</cdr:y>
    </cdr:from>
    <cdr:to>
      <cdr:x>0.54867</cdr:x>
      <cdr:y>0.875</cdr:y>
    </cdr:to>
    <cdr:sp macro="" textlink="">
      <cdr:nvSpPr>
        <cdr:cNvPr id="10" name="Скругленный прямоугольник 9"/>
        <cdr:cNvSpPr/>
      </cdr:nvSpPr>
      <cdr:spPr>
        <a:xfrm xmlns:a="http://schemas.openxmlformats.org/drawingml/2006/main">
          <a:off x="3962400" y="4495800"/>
          <a:ext cx="761978" cy="304800"/>
        </a:xfrm>
        <a:prstGeom xmlns:a="http://schemas.openxmlformats.org/drawingml/2006/main" prst="round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ysDot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FF0000"/>
              </a:solidFill>
            </a:rPr>
            <a:t>- 382,9</a:t>
          </a:r>
          <a:endParaRPr lang="ru-RU" sz="1000" b="1" dirty="0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0.55667</cdr:x>
      <cdr:y>0.1017</cdr:y>
    </cdr:from>
    <cdr:to>
      <cdr:x>0.65836</cdr:x>
      <cdr:y>0.16949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005343" y="457223"/>
          <a:ext cx="914400" cy="30477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000" b="1" dirty="0" smtClean="0">
              <a:solidFill>
                <a:srgbClr val="00B050"/>
              </a:solidFill>
            </a:rPr>
            <a:t>+82 763,1</a:t>
          </a:r>
          <a:endParaRPr lang="ru-RU" sz="10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0.49735</cdr:x>
      <cdr:y>0.76271</cdr:y>
    </cdr:from>
    <cdr:to>
      <cdr:x>0.59904</cdr:x>
      <cdr:y>0.82088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471943" y="3428992"/>
          <a:ext cx="914400" cy="26152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FF0000"/>
              </a:solidFill>
            </a:rPr>
            <a:t>-15 497,9</a:t>
          </a:r>
          <a:endParaRPr lang="ru-RU" sz="1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0.5143</cdr:x>
      <cdr:y>0.64407</cdr:y>
    </cdr:from>
    <cdr:to>
      <cdr:x>0.62447</cdr:x>
      <cdr:y>0.71074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4624343" y="2895610"/>
          <a:ext cx="990600" cy="299735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FF0000"/>
              </a:solidFill>
            </a:rPr>
            <a:t>-3 663,4</a:t>
          </a:r>
          <a:endParaRPr lang="ru-RU" sz="10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0.50582</cdr:x>
      <cdr:y>0.50847</cdr:y>
    </cdr:from>
    <cdr:to>
      <cdr:x>0.58209</cdr:x>
      <cdr:y>0.57627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4548143" y="2285979"/>
          <a:ext cx="685800" cy="304816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00B050"/>
              </a:solidFill>
            </a:rPr>
            <a:t>+34,9</a:t>
          </a:r>
          <a:endParaRPr lang="ru-RU" sz="10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0.86175</cdr:x>
      <cdr:y>0.40678</cdr:y>
    </cdr:from>
    <cdr:to>
      <cdr:x>0.9804</cdr:x>
      <cdr:y>0.47458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7748543" y="1828800"/>
          <a:ext cx="1066800" cy="30480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00B050"/>
              </a:solidFill>
            </a:rPr>
            <a:t>+ 118 424,2</a:t>
          </a:r>
          <a:endParaRPr lang="ru-RU" sz="1000" b="1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0.59057</cdr:x>
      <cdr:y>0.23333</cdr:y>
    </cdr:from>
    <cdr:to>
      <cdr:x>0.70921</cdr:x>
      <cdr:y>0.3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5310143" y="1049005"/>
          <a:ext cx="1066800" cy="299735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Franklin Gothic Book"/>
            </a:defRPr>
          </a:lvl1pPr>
          <a:lvl2pPr marL="457200" indent="0">
            <a:defRPr sz="1100">
              <a:solidFill>
                <a:sysClr val="window" lastClr="FFFFFF"/>
              </a:solidFill>
              <a:latin typeface="Franklin Gothic Book"/>
            </a:defRPr>
          </a:lvl2pPr>
          <a:lvl3pPr marL="914400" indent="0">
            <a:defRPr sz="1100">
              <a:solidFill>
                <a:sysClr val="window" lastClr="FFFFFF"/>
              </a:solidFill>
              <a:latin typeface="Franklin Gothic Book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Franklin Gothic Book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Franklin Gothic Book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Franklin Gothic Book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Franklin Gothic Book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Franklin Gothic Book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Franklin Gothic Book"/>
            </a:defRPr>
          </a:lvl9pPr>
        </a:lstStyle>
        <a:p xmlns:a="http://schemas.openxmlformats.org/drawingml/2006/main">
          <a:r>
            <a:rPr lang="ru-RU" sz="1000" b="1" dirty="0" smtClean="0">
              <a:solidFill>
                <a:srgbClr val="FF0000"/>
              </a:solidFill>
            </a:rPr>
            <a:t>-95 146,8</a:t>
          </a:r>
          <a:endParaRPr lang="ru-RU" sz="1000" b="1" dirty="0">
            <a:solidFill>
              <a:srgbClr val="FF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2.08307E-7</cdr:x>
      <cdr:y>0.21739</cdr:y>
    </cdr:from>
    <cdr:to>
      <cdr:x>0.03175</cdr:x>
      <cdr:y>0.49275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532290" y="1493065"/>
          <a:ext cx="1216981" cy="152400"/>
        </a:xfrm>
        <a:prstGeom xmlns:a="http://schemas.openxmlformats.org/drawingml/2006/main" prst="roundRect">
          <a:avLst>
            <a:gd name="adj" fmla="val 16667"/>
          </a:avLst>
        </a:prstGeom>
        <a:solidFill xmlns:a="http://schemas.openxmlformats.org/drawingml/2006/main">
          <a:schemeClr val="bg1"/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4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 anchor="ctr"/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onstantia"/>
            </a:defRPr>
          </a:lvl9pPr>
        </a:lstStyle>
        <a:p xmlns:a="http://schemas.openxmlformats.org/drawingml/2006/main">
          <a:pPr algn="ctr"/>
          <a:r>
            <a:rPr lang="ru-RU" sz="1050" b="1" dirty="0" smtClean="0">
              <a:solidFill>
                <a:srgbClr val="44700E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1050" b="1" dirty="0">
            <a:solidFill>
              <a:srgbClr val="44700E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0.29787</cdr:x>
      <cdr:y>0.10638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0"/>
          <a:ext cx="1066800" cy="380999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lIns="0" tIns="0" rIns="0" bIns="0" anchor="ctr" anchorCtr="1">
          <a:no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latinLnBrk="0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0" i="1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rPr>
            <a:t>Образование</a:t>
          </a:r>
          <a:endParaRPr kumimoji="0" lang="ru-RU" sz="1000" b="0" i="1" u="none" strike="noStrike" kern="1200" cap="none" spc="0" normalizeH="0" baseline="0" noProof="0" dirty="0">
            <a:ln>
              <a:noFill/>
            </a:ln>
            <a:solidFill>
              <a:schemeClr val="accent4">
                <a:lumMod val="50000"/>
              </a:schemeClr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0.65957</cdr:x>
      <cdr:y>0.01418</cdr:y>
    </cdr:from>
    <cdr:to>
      <cdr:x>1</cdr:x>
      <cdr:y>0.17021</cdr:y>
    </cdr:to>
    <cdr:sp macro="" textlink="">
      <cdr:nvSpPr>
        <cdr:cNvPr id="4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2362199" y="50800"/>
          <a:ext cx="1219201" cy="55880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lIns="0" tIns="0" rIns="0" bIns="0" anchor="ctr" anchorCtr="1"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Культура </a:t>
          </a:r>
          <a:r>
            <a:rPr kumimoji="0" lang="ru-RU" sz="1000" b="1" i="1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rPr>
            <a:t> </a:t>
          </a:r>
          <a:r>
            <a:rPr kumimoji="0" lang="ru-RU" sz="1000" b="0" i="1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rPr>
            <a:t>         2017 год – 49 296,2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i="1" kern="1200" dirty="0" smtClean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+mj-cs"/>
            </a:rPr>
            <a:t>2018 год – 58 762,6</a:t>
          </a:r>
          <a:endParaRPr kumimoji="0" lang="ru-RU" sz="1000" b="0" i="1" u="none" strike="noStrike" kern="1200" cap="none" spc="0" normalizeH="0" baseline="0" noProof="0" dirty="0">
            <a:ln>
              <a:noFill/>
            </a:ln>
            <a:solidFill>
              <a:schemeClr val="accent4">
                <a:lumMod val="50000"/>
              </a:schemeClr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0.01418</cdr:x>
      <cdr:y>0.01418</cdr:y>
    </cdr:from>
    <cdr:to>
      <cdr:x>0.40425</cdr:x>
      <cdr:y>0.17021</cdr:y>
    </cdr:to>
    <cdr:sp macro="" textlink="">
      <cdr:nvSpPr>
        <cdr:cNvPr id="5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50799" y="50800"/>
          <a:ext cx="1396999" cy="55880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lIns="0" tIns="0" rIns="0" bIns="0" anchor="ctr" anchorCtr="1"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Образование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0" i="1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rPr>
            <a:t>2017 год -1 340 108,4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i="1" kern="1200" dirty="0" smtClean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+mj-cs"/>
            </a:rPr>
            <a:t>2018 год -1 500 094,6</a:t>
          </a:r>
          <a:endParaRPr kumimoji="0" lang="ru-RU" sz="1000" b="0" i="1" u="none" strike="noStrike" kern="1200" cap="none" spc="0" normalizeH="0" baseline="0" noProof="0" dirty="0">
            <a:ln>
              <a:noFill/>
            </a:ln>
            <a:solidFill>
              <a:schemeClr val="accent4">
                <a:lumMod val="50000"/>
              </a:schemeClr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</cdr:x>
      <cdr:y>0.74468</cdr:y>
    </cdr:from>
    <cdr:to>
      <cdr:x>0.40425</cdr:x>
      <cdr:y>0.91489</cdr:y>
    </cdr:to>
    <cdr:sp macro="" textlink="">
      <cdr:nvSpPr>
        <cdr:cNvPr id="6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2667000"/>
          <a:ext cx="1447798" cy="60960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lIns="0" tIns="0" rIns="0" bIns="0" anchor="ctr" anchorCtr="1"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Физическая культура и спорт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0" i="1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rPr>
            <a:t>2017 год – 121,6    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0" i="1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rPr>
            <a:t>2018 год 226,4</a:t>
          </a:r>
          <a:endParaRPr kumimoji="0" lang="ru-RU" sz="1000" b="0" i="1" u="none" strike="noStrike" kern="1200" cap="none" spc="0" normalizeH="0" baseline="0" noProof="0" dirty="0">
            <a:ln>
              <a:noFill/>
            </a:ln>
            <a:solidFill>
              <a:schemeClr val="accent4">
                <a:lumMod val="50000"/>
              </a:schemeClr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0.52888</cdr:x>
      <cdr:y>0.75887</cdr:y>
    </cdr:from>
    <cdr:to>
      <cdr:x>1</cdr:x>
      <cdr:y>0.91489</cdr:y>
    </cdr:to>
    <cdr:sp macro="" textlink="">
      <cdr:nvSpPr>
        <cdr:cNvPr id="7" name="Заголовок 1"/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894113" y="2775626"/>
          <a:ext cx="1687286" cy="570689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lIns="0" tIns="0" rIns="0" bIns="0" anchor="ctr" anchorCtr="1"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rPr>
            <a:t>Социальная политика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0" i="1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rPr>
            <a:t>2017 год – 100 276,8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000" b="0" i="1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rPr>
            <a:t> 2018 год – 109 635,2</a:t>
          </a:r>
          <a:endParaRPr kumimoji="0" lang="ru-RU" sz="1000" b="0" i="1" u="none" strike="noStrike" kern="1200" cap="none" spc="0" normalizeH="0" baseline="0" noProof="0" dirty="0">
            <a:ln>
              <a:noFill/>
            </a:ln>
            <a:solidFill>
              <a:schemeClr val="accent4">
                <a:lumMod val="50000"/>
              </a:schemeClr>
            </a:solidFill>
            <a:effectLst/>
            <a:uLnTx/>
            <a:uFillTx/>
            <a:latin typeface="+mj-lt"/>
            <a:ea typeface="+mj-ea"/>
            <a:cs typeface="+mj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AC07E-6EE8-4626-BF9B-8C286E11C7CF}" type="datetimeFigureOut">
              <a:rPr lang="ru-RU" smtClean="0"/>
              <a:pPr/>
              <a:t>13.05.2019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F40B8-8590-4782-80D3-C96AF2AE35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843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F40B8-8590-4782-80D3-C96AF2AE3501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13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024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07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3067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98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22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4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31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03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8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1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44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3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9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4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0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  <p:sldLayoutId id="2147484170" r:id="rId13"/>
    <p:sldLayoutId id="2147484171" r:id="rId14"/>
    <p:sldLayoutId id="2147484172" r:id="rId15"/>
    <p:sldLayoutId id="21474841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fin31@gfu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c2168044844a73c1a82d32daa6cea113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9408"/>
            <a:ext cx="6324600" cy="269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0" y="3810000"/>
            <a:ext cx="63246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решению Думы Тайшетского района об исполнении бюджета  муниципального образования «Тайшетский район»  за 2018 год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1143000" y="179726"/>
            <a:ext cx="4648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АДМИНИСТРАЦИИ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Picture 2" descr="C:\Users\finupr\Desktop\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066801" cy="13715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6" name="Picture 2" descr="C:\Users\finupr\Desktop\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1"/>
            <a:ext cx="762000" cy="990599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1" y="5359063"/>
            <a:ext cx="5410200" cy="111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6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838200"/>
            <a:ext cx="6705600" cy="381000"/>
          </a:xfr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effectLst/>
              </a:rPr>
              <a:t>Безвозмездные поступления в 2017 – 2018 годах, тыс. рублей</a:t>
            </a:r>
            <a:endParaRPr lang="ru-RU" sz="1600" i="1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-38099"/>
            <a:ext cx="914399" cy="1066799"/>
          </a:xfrm>
          <a:prstGeom prst="rect">
            <a:avLst/>
          </a:prstGeom>
          <a:noFill/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59785711"/>
              </p:ext>
            </p:extLst>
          </p:nvPr>
        </p:nvGraphicFramePr>
        <p:xfrm>
          <a:off x="23857" y="1600200"/>
          <a:ext cx="8991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4"/>
          <p:cNvSpPr txBox="1">
            <a:spLocks/>
          </p:cNvSpPr>
          <p:nvPr/>
        </p:nvSpPr>
        <p:spPr>
          <a:xfrm>
            <a:off x="304800" y="6248400"/>
            <a:ext cx="8686800" cy="457200"/>
          </a:xfrm>
          <a:prstGeom prst="rect">
            <a:avLst/>
          </a:prstGeom>
          <a:solidFill>
            <a:schemeClr val="bg1"/>
          </a:solidFill>
        </p:spPr>
        <p:txBody>
          <a:bodyPr vert="horz" anchor="t" anchorCtr="0">
            <a:normAutofit fontScale="6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Наибольший удельный вес в структуре безвозмездных поступлений </a:t>
            </a:r>
            <a:r>
              <a:rPr kumimoji="0" lang="ru-RU" sz="1600" b="1" i="0" u="none" strike="noStrike" kern="1200" cap="all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приходится на : субвенции (исполнение передаваемых полномочий субъекта) -77,6 % (в 2017 году – 74,1%), субсидии – 12,7% (в 2017 году – 20,7%), дотации – 9,8% (в 2017 году – 4,3%)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5400" y="152400"/>
            <a:ext cx="457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АДМИНИСТРАЦИИ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6531"/>
            <a:ext cx="914399" cy="1066799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47800" y="609601"/>
            <a:ext cx="5867400" cy="46373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t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Расходы бюджета,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2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  <a:endParaRPr kumimoji="0" lang="ru-RU" sz="1200" b="0" i="1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95400" y="152400"/>
            <a:ext cx="457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АДМИНИСТРАЦИИ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62000" y="6019800"/>
            <a:ext cx="8077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0" tIns="0" rIns="0" bIns="0" anchor="ctr" anchorCtr="1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2018 году 98,6%</a:t>
            </a:r>
            <a:r>
              <a:rPr kumimoji="0" lang="ru-RU" sz="1400" b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всех расходов </a:t>
            </a:r>
            <a:r>
              <a:rPr kumimoji="0" lang="ru-RU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бюджета муниципального образования «Тайшетский район» были осуществлены в рамках реализации 12 муниципальных программ.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на содержание учреждений социальной сферы составили 1 668 718,8 тыс. рублей или 85,1 % от всех расходов бюджета.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181968"/>
              </p:ext>
            </p:extLst>
          </p:nvPr>
        </p:nvGraphicFramePr>
        <p:xfrm>
          <a:off x="685800" y="2031040"/>
          <a:ext cx="3726180" cy="383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630282" y="1371719"/>
            <a:ext cx="3781698" cy="533281"/>
          </a:xfrm>
          <a:prstGeom prst="rect">
            <a:avLst/>
          </a:prstGeom>
          <a:solidFill>
            <a:schemeClr val="bg1"/>
          </a:solidFill>
          <a:ln>
            <a:solidFill>
              <a:srgbClr val="CB0BC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Расходы в 2017 – 2018 годах,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648201" y="1371719"/>
            <a:ext cx="3581400" cy="533281"/>
          </a:xfrm>
          <a:prstGeom prst="rect">
            <a:avLst/>
          </a:prstGeom>
          <a:solidFill>
            <a:schemeClr val="bg1"/>
          </a:solidFill>
          <a:ln>
            <a:solidFill>
              <a:srgbClr val="CB0BC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Социальные расходы, </a:t>
            </a:r>
            <a:r>
              <a:rPr kumimoji="0" lang="ru-RU" sz="1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  <a:endParaRPr kumimoji="0" lang="ru-RU" sz="10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993257"/>
              </p:ext>
            </p:extLst>
          </p:nvPr>
        </p:nvGraphicFramePr>
        <p:xfrm>
          <a:off x="4659087" y="1981200"/>
          <a:ext cx="3581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-2177"/>
            <a:ext cx="914399" cy="1066799"/>
          </a:xfrm>
          <a:prstGeom prst="rect">
            <a:avLst/>
          </a:prstGeom>
          <a:noFill/>
        </p:spPr>
      </p:pic>
      <p:graphicFrame>
        <p:nvGraphicFramePr>
          <p:cNvPr id="7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598553"/>
              </p:ext>
            </p:extLst>
          </p:nvPr>
        </p:nvGraphicFramePr>
        <p:xfrm>
          <a:off x="152400" y="1600200"/>
          <a:ext cx="8839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1090749" y="685800"/>
            <a:ext cx="6834051" cy="45720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vert="horz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Структура расходов бюджета в 2017</a:t>
            </a:r>
            <a:r>
              <a:rPr kumimoji="0" lang="ru-RU" sz="1600" b="0" i="1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2018 годах,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29400" y="1981200"/>
            <a:ext cx="914400" cy="228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rgbClr val="00B050"/>
                </a:solidFill>
              </a:rPr>
              <a:t>+159 986,2</a:t>
            </a:r>
            <a:endParaRPr lang="ru-RU" sz="1000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81600" y="2514600"/>
            <a:ext cx="685800" cy="30480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rgbClr val="00B050"/>
                </a:solidFill>
              </a:rPr>
              <a:t>+591,5</a:t>
            </a:r>
            <a:endParaRPr lang="ru-RU" sz="1000" b="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57800" y="2895599"/>
            <a:ext cx="914400" cy="26161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rgbClr val="00B050"/>
                </a:solidFill>
              </a:rPr>
              <a:t>+14 973,8</a:t>
            </a:r>
            <a:endParaRPr lang="ru-RU" sz="1000" b="1" dirty="0">
              <a:solidFill>
                <a:srgbClr val="00B05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05400" y="3385812"/>
            <a:ext cx="762000" cy="27178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rgbClr val="00B050"/>
                </a:solidFill>
              </a:rPr>
              <a:t>+9 358,4</a:t>
            </a:r>
            <a:endParaRPr lang="ru-RU" sz="1000" b="1" dirty="0">
              <a:solidFill>
                <a:srgbClr val="00B05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53000" y="3809999"/>
            <a:ext cx="914400" cy="27123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rgbClr val="00B050"/>
                </a:solidFill>
              </a:rPr>
              <a:t>+9 466,4</a:t>
            </a:r>
            <a:endParaRPr lang="ru-RU" sz="1000" b="1" dirty="0">
              <a:solidFill>
                <a:srgbClr val="00B05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38700" y="4233633"/>
            <a:ext cx="876300" cy="26216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rgbClr val="00B050"/>
                </a:solidFill>
              </a:rPr>
              <a:t>+17 852,0</a:t>
            </a:r>
            <a:endParaRPr lang="ru-RU" sz="1000" b="1" dirty="0">
              <a:solidFill>
                <a:srgbClr val="00B05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38700" y="4810219"/>
            <a:ext cx="723900" cy="29518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rgbClr val="FF0000"/>
                </a:solidFill>
              </a:rPr>
              <a:t>-1 209,2</a:t>
            </a:r>
            <a:endParaRPr lang="ru-RU" sz="10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38700" y="5181600"/>
            <a:ext cx="723900" cy="30480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rgbClr val="00B050"/>
                </a:solidFill>
              </a:rPr>
              <a:t>+2 805,6</a:t>
            </a:r>
            <a:endParaRPr lang="ru-RU" sz="1000" b="1" dirty="0">
              <a:solidFill>
                <a:srgbClr val="00B05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38700" y="5638800"/>
            <a:ext cx="723900" cy="30480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rgbClr val="00B050"/>
                </a:solidFill>
              </a:rPr>
              <a:t>+7 523,5</a:t>
            </a:r>
            <a:endParaRPr lang="ru-RU" sz="1000" b="1" dirty="0">
              <a:solidFill>
                <a:srgbClr val="00B05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295400" y="152400"/>
            <a:ext cx="457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АДМИНИСТРАЦИИ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724400" y="6096000"/>
            <a:ext cx="762000" cy="22859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rgbClr val="00B050"/>
                </a:solidFill>
              </a:rPr>
              <a:t>+104,8</a:t>
            </a:r>
            <a:endParaRPr lang="ru-RU" sz="1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66410"/>
            <a:ext cx="6324600" cy="422012"/>
          </a:xfr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cap="all" dirty="0" smtClean="0">
                <a:ln/>
                <a:solidFill>
                  <a:schemeClr val="tx1"/>
                </a:solidFill>
              </a:rPr>
              <a:t>Молодым семьям – доступное жилье – 5 516,4 </a:t>
            </a:r>
            <a:r>
              <a:rPr lang="ru-RU" sz="1400" cap="all" dirty="0" smtClean="0">
                <a:ln/>
                <a:solidFill>
                  <a:schemeClr val="tx1"/>
                </a:solidFill>
              </a:rPr>
              <a:t>тыс. рублей</a:t>
            </a:r>
            <a:endParaRPr lang="ru-RU" sz="1400" cap="all" dirty="0">
              <a:ln/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 txBox="1">
            <a:spLocks noGrp="1"/>
          </p:cNvSpPr>
          <p:nvPr>
            <p:ph idx="1"/>
          </p:nvPr>
        </p:nvSpPr>
        <p:spPr>
          <a:xfrm>
            <a:off x="2590800" y="1752600"/>
            <a:ext cx="4038600" cy="609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marL="0" lvl="0" indent="0" algn="ctr">
              <a:spcBef>
                <a:spcPct val="0"/>
              </a:spcBef>
              <a:buClrTx/>
              <a:buSzTx/>
              <a:buNone/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Финансовое обеспечение реализации муниципальной программы, тыс. рублей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-2178"/>
            <a:ext cx="838200" cy="990600"/>
          </a:xfrm>
          <a:prstGeom prst="rect">
            <a:avLst/>
          </a:prstGeom>
          <a:noFill/>
        </p:spPr>
      </p:pic>
      <p:graphicFrame>
        <p:nvGraphicFramePr>
          <p:cNvPr id="12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411732"/>
              </p:ext>
            </p:extLst>
          </p:nvPr>
        </p:nvGraphicFramePr>
        <p:xfrm>
          <a:off x="2514600" y="2471413"/>
          <a:ext cx="4191000" cy="23645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71600"/>
                <a:gridCol w="838200"/>
                <a:gridCol w="838200"/>
                <a:gridCol w="1143000"/>
              </a:tblGrid>
              <a:tr h="358049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План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Факт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Исполнение, %</a:t>
                      </a:r>
                      <a:endParaRPr lang="ru-RU" sz="1000" dirty="0"/>
                    </a:p>
                  </a:txBody>
                  <a:tcPr/>
                </a:tc>
              </a:tr>
              <a:tr h="421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</a:t>
                      </a:r>
                      <a:r>
                        <a:rPr lang="ru-RU" sz="1200" baseline="0" dirty="0" smtClean="0"/>
                        <a:t> расходов, в том числе: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5 522,5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5 516,4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99,9</a:t>
                      </a:r>
                      <a:endParaRPr lang="ru-RU" sz="1200" b="1" dirty="0"/>
                    </a:p>
                  </a:txBody>
                  <a:tcPr/>
                </a:tc>
              </a:tr>
              <a:tr h="51644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Федеральный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1 427,5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1 425,9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99,9</a:t>
                      </a:r>
                      <a:endParaRPr lang="ru-RU" sz="1200" dirty="0"/>
                    </a:p>
                  </a:txBody>
                  <a:tcPr/>
                </a:tc>
              </a:tr>
              <a:tr h="51644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Областной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1 443,0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1 441,4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99,9</a:t>
                      </a:r>
                      <a:endParaRPr lang="ru-RU" sz="1200" dirty="0"/>
                    </a:p>
                  </a:txBody>
                  <a:tcPr/>
                </a:tc>
              </a:tr>
              <a:tr h="51644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Районный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2 652,0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</a:t>
                      </a:r>
                      <a:r>
                        <a:rPr lang="ru-RU" sz="1200" baseline="0" dirty="0" smtClean="0"/>
                        <a:t> 649,1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99,9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304800" y="4985892"/>
            <a:ext cx="8382000" cy="50050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latin typeface="+mj-lt"/>
              </a:rPr>
              <a:t>«Молодым семьям – доступное жилье»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71600" y="1217022"/>
            <a:ext cx="7467600" cy="30697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Управление культуры, спорта и молодежной политики администрации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4" name="Picture 3" descr="C:\Documents and Settings\Admin\Рабочий стол\82_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2405977"/>
            <a:ext cx="2209800" cy="1600200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122" name="Picture 2" descr="https://spbnovo.ru/800/600/https/bankiclub.ru/wp-content/uploads/2018/05/pomoshh-molodym-semyam-v-priobretenii-zhilya-ot-gosudarstva-v-2018-god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97" y="2012033"/>
            <a:ext cx="2133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304800" y="5562600"/>
            <a:ext cx="8762998" cy="1067269"/>
          </a:xfrm>
          <a:prstGeom prst="roundRect">
            <a:avLst>
              <a:gd name="adj" fmla="val 135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 счет государственной поддержки в 2018 году 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молодых семей улучшили свои жилищные условия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667,3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кв. м. приобретено в собственность молодых семей;</a:t>
            </a:r>
          </a:p>
          <a:p>
            <a:pPr marL="342900" lvl="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 счет средств областного бюджета 1 молодая семья получила дополнительную социальную выплату при рождении (усыновлении) ребенка в сумме 47,5 тыс. рублей.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371600" y="566410"/>
            <a:ext cx="6553200" cy="72899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cap="all" dirty="0" smtClean="0">
                <a:ln/>
                <a:solidFill>
                  <a:schemeClr val="tx1"/>
                </a:solidFill>
              </a:rPr>
              <a:t>Охрана окружающей среды и обеспечение экологической безопасности в Тайшетском районе – 198,0 </a:t>
            </a:r>
            <a:r>
              <a:rPr lang="ru-RU" sz="1400" cap="all" dirty="0" smtClean="0">
                <a:ln/>
                <a:solidFill>
                  <a:schemeClr val="tx1"/>
                </a:solidFill>
              </a:rPr>
              <a:t>тыс. рублей</a:t>
            </a:r>
            <a:endParaRPr lang="ru-RU" sz="1400" cap="all" dirty="0">
              <a:ln/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71600" y="1371718"/>
            <a:ext cx="7467600" cy="43619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Комитет по управлению муниципальным имуществом, строительству, архитектуре и жилищно-коммунальному хозяйству администрации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0800" y="1871986"/>
            <a:ext cx="4038600" cy="7188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SzTx/>
              <a:buFont typeface="Wingdings 3" charset="2"/>
              <a:buNone/>
              <a:defRPr/>
            </a:pPr>
            <a:r>
              <a:rPr lang="ru-RU" sz="1200" cap="all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Финансовое обеспечение реализации муниципальной программы, тыс. рублей</a:t>
            </a:r>
            <a:endParaRPr lang="ru-RU" sz="1200" cap="all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1191136"/>
              </p:ext>
            </p:extLst>
          </p:nvPr>
        </p:nvGraphicFramePr>
        <p:xfrm>
          <a:off x="2514600" y="2667000"/>
          <a:ext cx="4191000" cy="12375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71600"/>
                <a:gridCol w="838200"/>
                <a:gridCol w="838200"/>
                <a:gridCol w="1143000"/>
              </a:tblGrid>
              <a:tr h="226644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План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Факт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Исполнение, %</a:t>
                      </a:r>
                      <a:endParaRPr lang="ru-RU" sz="1000" dirty="0"/>
                    </a:p>
                  </a:txBody>
                  <a:tcPr/>
                </a:tc>
              </a:tr>
              <a:tr h="4249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</a:t>
                      </a:r>
                      <a:r>
                        <a:rPr lang="ru-RU" sz="1200" baseline="0" dirty="0" smtClean="0"/>
                        <a:t> расходов, в том числе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198,0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198,0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</a:t>
                      </a:r>
                      <a:endParaRPr lang="ru-RU" sz="1200" b="1" dirty="0"/>
                    </a:p>
                  </a:txBody>
                  <a:tcPr/>
                </a:tc>
              </a:tr>
              <a:tr h="536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Районный бюджет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198,0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198,0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100,0</a:t>
                      </a:r>
                      <a:endParaRPr lang="ru-RU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609600" y="4017708"/>
            <a:ext cx="8001000" cy="42625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latin typeface="+mj-lt"/>
              </a:rPr>
              <a:t>«Охрана окружающей среды и обеспечение экологической безопасности в Тайшетском районе»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www.outdoors.ru/foto/album/15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1927356"/>
            <a:ext cx="2054226" cy="19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5105400" y="4606535"/>
            <a:ext cx="3657600" cy="4988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«Развитие водохозяйственного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комплекса на территории Тайшетского района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198,0 тыс. рублей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307975" y="4606535"/>
            <a:ext cx="4568825" cy="4988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«Охрана окружающей среды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на территории Тайшетского района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ru-RU" sz="1000" b="1" i="0" u="none" strike="noStrike" kern="1200" cap="all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4800" y="5267978"/>
            <a:ext cx="4572000" cy="1513822"/>
          </a:xfrm>
          <a:prstGeom prst="roundRect">
            <a:avLst>
              <a:gd name="adj" fmla="val 135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На официальном сайте администрации Тайшетского района размещено 9 информационных материалов экологической направленности;</a:t>
            </a:r>
          </a:p>
          <a:p>
            <a:pPr marL="342900" lvl="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35 общеобразовательных организациях и 30 дошкольных образовательных организациях </a:t>
            </a:r>
            <a:r>
              <a:rPr lang="ru-RU" sz="11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проведены мероприятия: открытые уроки, мастер-класс, посвященные вопросам охраны окружающей среды, конкурсы детских рисунков, выставки),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 составило 12 700 человек.</a:t>
            </a:r>
            <a:endParaRPr lang="ru-RU" sz="11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105400" y="5267977"/>
            <a:ext cx="3657600" cy="1513823"/>
          </a:xfrm>
          <a:prstGeom prst="roundRect">
            <a:avLst>
              <a:gd name="adj" fmla="val 135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рамках реализации мероприятия «Берегоукрепительные работы на реке Бирюса в селе Талая Тайшетского района» произведены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расходы за выполненные работы по разработке проекта планировки территории для размещения линейного объекта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Берегоукрепительные работы на реке Бирюса в селе Талая Тайшетского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района»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snhz.ru/images/photogallery/konkurs_detskih_risunkov_ekologiya/markelov_evgeniy_13_l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5" y="1927356"/>
            <a:ext cx="2197915" cy="19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880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371600" y="566410"/>
            <a:ext cx="6553200" cy="72899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cap="all" dirty="0" smtClean="0">
                <a:ln/>
                <a:solidFill>
                  <a:schemeClr val="tx1"/>
                </a:solidFill>
              </a:rPr>
              <a:t>Модернизация объектов коммунальной инфраструктуры муниципального образования «Тайшетский район»</a:t>
            </a:r>
          </a:p>
          <a:p>
            <a:r>
              <a:rPr lang="ru-RU" sz="1600" cap="all" dirty="0" smtClean="0">
                <a:ln/>
                <a:solidFill>
                  <a:schemeClr val="tx1"/>
                </a:solidFill>
              </a:rPr>
              <a:t> – 13 541,2 </a:t>
            </a:r>
            <a:r>
              <a:rPr lang="ru-RU" sz="1400" cap="all" dirty="0" smtClean="0">
                <a:ln/>
                <a:solidFill>
                  <a:schemeClr val="tx1"/>
                </a:solidFill>
              </a:rPr>
              <a:t>тыс. рублей</a:t>
            </a:r>
            <a:endParaRPr lang="ru-RU" sz="1400" cap="all" dirty="0">
              <a:ln/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71600" y="1371718"/>
            <a:ext cx="7467600" cy="3046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Комитет по управлению муниципальным имуществом, строительству, архитектуре и жилищно-коммунальному хозяйству администрации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0800" y="1752600"/>
            <a:ext cx="4038600" cy="762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SzTx/>
              <a:buFont typeface="Wingdings 3" charset="2"/>
              <a:buNone/>
              <a:defRPr/>
            </a:pPr>
            <a:r>
              <a:rPr lang="ru-RU" sz="1200" cap="all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Финансовое обеспечение реализации муниципальной программы, тыс. рублей</a:t>
            </a:r>
            <a:endParaRPr lang="ru-RU" sz="1200" cap="all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776657"/>
              </p:ext>
            </p:extLst>
          </p:nvPr>
        </p:nvGraphicFramePr>
        <p:xfrm>
          <a:off x="2514600" y="2566232"/>
          <a:ext cx="4191000" cy="176068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71600"/>
                <a:gridCol w="838200"/>
                <a:gridCol w="838200"/>
                <a:gridCol w="1143000"/>
              </a:tblGrid>
              <a:tr h="223813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План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Факт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Исполнение, %</a:t>
                      </a:r>
                      <a:endParaRPr lang="ru-RU" sz="1000" dirty="0"/>
                    </a:p>
                  </a:txBody>
                  <a:tcPr/>
                </a:tc>
              </a:tr>
              <a:tr h="4196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</a:t>
                      </a:r>
                      <a:r>
                        <a:rPr lang="ru-RU" sz="1200" baseline="0" dirty="0" smtClean="0"/>
                        <a:t> расходов, в том числе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13 720,0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13 541,2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98,7</a:t>
                      </a:r>
                      <a:endParaRPr lang="ru-RU" sz="1200" b="1" dirty="0"/>
                    </a:p>
                  </a:txBody>
                  <a:tcPr/>
                </a:tc>
              </a:tr>
              <a:tr h="529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Областной бюджет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11 720,0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11 567,2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98,7</a:t>
                      </a:r>
                      <a:endParaRPr lang="ru-RU" sz="1200" b="1" dirty="0"/>
                    </a:p>
                  </a:txBody>
                  <a:tcPr/>
                </a:tc>
              </a:tr>
              <a:tr h="5298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Районный бюджет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</a:t>
                      </a:r>
                      <a:r>
                        <a:rPr lang="ru-RU" sz="1200" b="1" baseline="0" dirty="0" smtClean="0"/>
                        <a:t> 000,0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1 974,0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98,7</a:t>
                      </a:r>
                      <a:endParaRPr lang="ru-RU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304800" y="4572000"/>
            <a:ext cx="8305800" cy="57658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latin typeface="+mj-lt"/>
              </a:rPr>
              <a:t>«модернизация объектов коммунальной инфраструктуры муниципального образования «Тайшетский район»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s://zabteplo.ru/ssl/u/d6/58f1ac08c211e885708567b6051acc/-/modul-termorob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68285"/>
            <a:ext cx="213042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edia.nashaspravka.ru/attachments/ncg/publications/0/16/16899/thumb_1448788821-0ab8df48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981318"/>
            <a:ext cx="2060575" cy="23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04800" y="5366304"/>
            <a:ext cx="8762998" cy="1186896"/>
          </a:xfrm>
          <a:prstGeom prst="roundRect">
            <a:avLst>
              <a:gd name="adj" fmla="val 135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Приобретение и монтаж котлоагрегатов «Терморобот» в муниципальные котельные, оказывающие услуги образовательным организациям в сумме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3 391,2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тыс. рублей </a:t>
            </a:r>
            <a:r>
              <a:rPr lang="ru-RU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(приобретено 3 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автоматических угольных котлоагрегата мощностью 600 кВт);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Приобретение и монтаж блочно-модульных котельных «Терморобот» в муниципальные котельные, оказывающим услуги образовательным организациям в сумме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10 150,0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тыс. рублей </a:t>
            </a:r>
            <a:r>
              <a:rPr lang="ru-RU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приобретено 2 одноконтурных модульных котельных мощностью 600 кВт).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  <a:defRPr/>
            </a:pPr>
            <a:endParaRPr lang="ru-RU" sz="1000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07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3474" y="2177"/>
            <a:ext cx="914399" cy="1066799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981200" y="1905000"/>
            <a:ext cx="5410200" cy="45514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Финансовое обеспечение реализации муниципальной программ,</a:t>
            </a:r>
            <a:r>
              <a:rPr kumimoji="0" lang="ru-RU" sz="1200" b="0" i="0" u="none" strike="noStrike" kern="1200" cap="all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тыс. рублей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2060688"/>
              </p:ext>
            </p:extLst>
          </p:nvPr>
        </p:nvGraphicFramePr>
        <p:xfrm>
          <a:off x="1981200" y="2360139"/>
          <a:ext cx="5410200" cy="1493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52550"/>
                <a:gridCol w="1036369"/>
                <a:gridCol w="1194460"/>
                <a:gridCol w="1826821"/>
              </a:tblGrid>
              <a:tr h="28550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Исполнение, %</a:t>
                      </a:r>
                      <a:endParaRPr lang="ru-RU" sz="1400" dirty="0"/>
                    </a:p>
                  </a:txBody>
                  <a:tcPr/>
                </a:tc>
              </a:tr>
              <a:tr h="25191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Всего</a:t>
                      </a:r>
                      <a:r>
                        <a:rPr lang="ru-RU" sz="1200" baseline="0" dirty="0" smtClean="0"/>
                        <a:t> расходов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160 010,3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159 854,1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99,9</a:t>
                      </a:r>
                      <a:endParaRPr lang="ru-RU" sz="1200" b="1" dirty="0"/>
                    </a:p>
                  </a:txBody>
                  <a:tcPr/>
                </a:tc>
              </a:tr>
              <a:tr h="41812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Районный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152 255,0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152 195,4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99,9</a:t>
                      </a:r>
                      <a:endParaRPr lang="ru-RU" sz="1200" dirty="0"/>
                    </a:p>
                  </a:txBody>
                  <a:tcPr/>
                </a:tc>
              </a:tr>
              <a:tr h="41812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Бюджеты поселений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7 755,3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7 658,7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98,8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143000" y="1450092"/>
            <a:ext cx="7696200" cy="37653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Финансовое управление администрации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3" name="Picture 2" descr="C:\Documents and Settings\Admin\Рабочий стол\302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799" y="2057396"/>
            <a:ext cx="1574073" cy="1750431"/>
          </a:xfrm>
          <a:prstGeom prst="rect">
            <a:avLst/>
          </a:prstGeom>
          <a:noFill/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71600" y="492383"/>
            <a:ext cx="6629400" cy="879335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cap="all" dirty="0" smtClean="0">
                <a:ln/>
                <a:solidFill>
                  <a:schemeClr val="tx1"/>
                </a:solidFill>
              </a:rPr>
              <a:t>Управление муниципальными финансами в муниципальном образовании «Тайшетский район» – 159 854,1 </a:t>
            </a:r>
            <a:r>
              <a:rPr lang="ru-RU" sz="1400" cap="all" dirty="0" smtClean="0">
                <a:ln/>
                <a:solidFill>
                  <a:schemeClr val="tx1"/>
                </a:solidFill>
              </a:rPr>
              <a:t>тыс. рублей</a:t>
            </a:r>
            <a:endParaRPr lang="ru-RU" sz="1400" cap="all" dirty="0">
              <a:ln/>
              <a:solidFill>
                <a:schemeClr val="tx1"/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4800" y="3886201"/>
            <a:ext cx="8305800" cy="37882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latin typeface="+mj-lt"/>
              </a:rPr>
              <a:t>«Управление муниципальными финансами в муниципальном образовании «Тайшетский район»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55575" y="4343399"/>
            <a:ext cx="5330825" cy="6116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«Организация составления и исполнения бюджета муниципального образования «Тайшетский район», управление муниципальными финансами»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32 665,0 тыс. рублей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562600" y="4343399"/>
            <a:ext cx="3505199" cy="6116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«Финансовая поддержка муниципальных образований Тайшетского района»  </a:t>
            </a:r>
            <a:r>
              <a:rPr kumimoji="0" lang="ru-RU" sz="1000" b="1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127 189,1 тыс. рублей</a:t>
            </a:r>
            <a:endParaRPr kumimoji="0" lang="ru-RU" sz="10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5576" y="5033434"/>
            <a:ext cx="5330824" cy="1833392"/>
          </a:xfrm>
          <a:prstGeom prst="roundRect">
            <a:avLst>
              <a:gd name="adj" fmla="val 1245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функционирование Финансового управления администрации Тайшетского района – 16 975,3 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 функционирование Централизованной бухгалтерии по исполнению бюджетов поселений – 7 658,7 тыс. рублей </a:t>
            </a:r>
            <a:r>
              <a:rPr lang="ru-RU" sz="1000" i="1" dirty="0" smtClean="0">
                <a:solidFill>
                  <a:srgbClr val="0070C0"/>
                </a:solidFill>
              </a:rPr>
              <a:t>(</a:t>
            </a:r>
            <a:r>
              <a:rPr lang="ru-RU" sz="1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заключено </a:t>
            </a:r>
            <a:r>
              <a:rPr lang="ru-RU" sz="1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соглашения </a:t>
            </a: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муниципальными образованиями о передаче осуществления части </a:t>
            </a:r>
            <a:r>
              <a:rPr lang="ru-RU" sz="1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полномочий);</a:t>
            </a:r>
            <a:endParaRPr lang="ru-RU" sz="1000" i="1" dirty="0" smtClean="0">
              <a:solidFill>
                <a:srgbClr val="0070C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000" dirty="0"/>
              <a:t>и</a:t>
            </a:r>
            <a:r>
              <a:rPr lang="ru-RU" sz="1000" dirty="0" smtClean="0"/>
              <a:t>сполнение долговых обязательств муниципального образования «Тайшетский район» - 8 031,0 тыс. рублей </a:t>
            </a:r>
            <a:r>
              <a:rPr lang="ru-RU" sz="1000" i="1" dirty="0" smtClean="0">
                <a:solidFill>
                  <a:srgbClr val="0070C0"/>
                </a:solidFill>
              </a:rPr>
              <a:t>(</a:t>
            </a: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Проведена реструктуризация долговых обязательств по бюджетным кредитам, полученным из областного бюджета. Объем муниципального долга по состоянию на 01.01.2019 года составил 2,7 </a:t>
            </a:r>
            <a:r>
              <a:rPr lang="ru-RU" sz="10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%         </a:t>
            </a: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(14 249,8 тыс. рублей) от </a:t>
            </a:r>
            <a:r>
              <a:rPr lang="ru-RU" sz="1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объема доходов бюджета без учета объема безвозмездных поступлений и (или) поступлений налоговых доходов по дополнительным нормативам </a:t>
            </a:r>
            <a:r>
              <a:rPr lang="ru-RU" sz="1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отчислений).</a:t>
            </a:r>
            <a:endParaRPr lang="ru-RU" sz="1000" dirty="0" smtClean="0">
              <a:solidFill>
                <a:srgbClr val="0070C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62600" y="5033434"/>
            <a:ext cx="3505198" cy="1822506"/>
          </a:xfrm>
          <a:prstGeom prst="roundRect">
            <a:avLst>
              <a:gd name="adj" fmla="val 135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Предоставление дотаций на выравнивание бюджетной обеспеченности бюджетов поселений из районного фонда финансовой поддержки поселений – 84 079,7 тыс. рублей </a:t>
            </a:r>
            <a:r>
              <a:rPr lang="ru-RU" sz="1000" i="1" dirty="0" smtClean="0">
                <a:solidFill>
                  <a:srgbClr val="0070C0"/>
                </a:solidFill>
              </a:rPr>
              <a:t>(получили 26 муниципальных образования)</a:t>
            </a:r>
            <a:r>
              <a:rPr lang="ru-RU" sz="10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 предоставление иных межбюджетных трансфертов в форме дотаций на поддержку мер по обеспечению сбалансированности бюджетов поселений – 43 109,4 тыс. рублей </a:t>
            </a:r>
            <a:r>
              <a:rPr lang="ru-RU" sz="1000" i="1" dirty="0" smtClean="0">
                <a:solidFill>
                  <a:srgbClr val="0070C0"/>
                </a:solidFill>
              </a:rPr>
              <a:t>(получили 27 муниципальных образования);</a:t>
            </a:r>
          </a:p>
        </p:txBody>
      </p:sp>
      <p:pic>
        <p:nvPicPr>
          <p:cNvPr id="4098" name="Picture 2" descr="https://libs.ru/media/cache/f6/4b/f64be11f1e8fa6a943e83985bdfde2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57396"/>
            <a:ext cx="1597025" cy="17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219200" y="533400"/>
            <a:ext cx="6934199" cy="53340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cap="all" dirty="0" smtClean="0">
                <a:ln/>
                <a:solidFill>
                  <a:schemeClr val="tx1"/>
                </a:solidFill>
              </a:rPr>
              <a:t>Стимулирование экономической активности, 66,5 тыс. рублей</a:t>
            </a:r>
            <a:endParaRPr lang="ru-RU" sz="1600" cap="all" dirty="0">
              <a:ln/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33601" y="1371718"/>
            <a:ext cx="5105399" cy="3808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Администрация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185943" y="1874101"/>
            <a:ext cx="5029199" cy="4902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Финансовое обеспечение реализации муниципальной программы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99984"/>
              </p:ext>
            </p:extLst>
          </p:nvPr>
        </p:nvGraphicFramePr>
        <p:xfrm>
          <a:off x="2133601" y="2362200"/>
          <a:ext cx="5081541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3047"/>
                <a:gridCol w="1016308"/>
                <a:gridCol w="1054444"/>
                <a:gridCol w="1347742"/>
              </a:tblGrid>
              <a:tr h="281354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План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Факт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Исполнение, %</a:t>
                      </a:r>
                      <a:endParaRPr lang="ru-RU" sz="1000" dirty="0"/>
                    </a:p>
                  </a:txBody>
                  <a:tcPr/>
                </a:tc>
              </a:tr>
              <a:tr h="3165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</a:t>
                      </a:r>
                      <a:r>
                        <a:rPr lang="ru-RU" sz="1200" baseline="0" dirty="0" smtClean="0"/>
                        <a:t> расходов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66,5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66,5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100,0</a:t>
                      </a:r>
                      <a:endParaRPr lang="ru-RU" sz="1200" b="0" dirty="0"/>
                    </a:p>
                  </a:txBody>
                  <a:tcPr/>
                </a:tc>
              </a:tr>
              <a:tr h="31652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Районный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66,5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66,6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152400" y="3429000"/>
            <a:ext cx="8839200" cy="381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</a:t>
            </a:r>
            <a:r>
              <a:rPr kumimoji="0" lang="ru-RU" sz="1200" b="0" i="0" u="none" strike="noStrike" kern="1200" cap="all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«стимулирование экономической активности»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52400" y="3888262"/>
            <a:ext cx="2895600" cy="8382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«повышение инвестиционной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 привлекательности Тайшетского района»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16,0 тыс. рублей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276600" y="3888262"/>
            <a:ext cx="3200400" cy="8382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«Поддержка и развитие малого и среднего предпринимательства на территории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Тайшетского района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45,0 тыс. рублей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 flipH="1">
            <a:off x="6629400" y="3888262"/>
            <a:ext cx="2362200" cy="83825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«Развитие туризма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5,5 тыс. рублей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857" y="4804776"/>
            <a:ext cx="3100343" cy="19770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Разработка и издание рекламно-информационных материалов об инвестиционном потенциале Тайшетского района ( инвестиционный паспорт, буклеты, брошюры) – 9,8 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 размещение электронной версии инвестиционного паспорта на русском и английском языках на официальном сайте администрации Тайшетского района в разделе «Инвестиции» – 6,2 тыс. рублей.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76600" y="4804776"/>
            <a:ext cx="3200400" cy="19770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Популяризация малого бизнеса (проведение конкурсов, смотров-конкурсов, конкурсов профессионального мастерства) – 40,0 тыс. рублей;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 организация ярмарочной торговли в целях реализации продукции, произведенной малыми и средними предприятиями Тайшетского района, в том числе сельскохозяйственными организациями, крестьянскими (фермерскими) хозяйствами – 5,0 тыс. рублей.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29400" y="4804776"/>
            <a:ext cx="2362200" cy="19770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Оплата услуг хостинга (услуга по предоставлению ресурсов для размещения информации на сервере, постоянно находящемся в сети Интернет – «Туристический портал») – 5,5 тыс. рублей.</a:t>
            </a:r>
          </a:p>
          <a:p>
            <a:pPr marL="285750" indent="-285750">
              <a:buFontTx/>
              <a:buChar char="-"/>
            </a:pPr>
            <a:endParaRPr lang="ru-RU" sz="1000" dirty="0" smtClean="0"/>
          </a:p>
          <a:p>
            <a:endParaRPr lang="ru-RU" dirty="0"/>
          </a:p>
        </p:txBody>
      </p:sp>
      <p:pic>
        <p:nvPicPr>
          <p:cNvPr id="1028" name="Picture 4" descr="https://miro.medium.com/max/2400/1*Cn8z5RX8xB-KRYrOmAS45A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718"/>
            <a:ext cx="2057400" cy="19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b.ru/misc/i/gallery/30534/20498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42" y="1371717"/>
            <a:ext cx="1776457" cy="19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80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9200" y="533400"/>
            <a:ext cx="6934199" cy="53340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cap="all" dirty="0" smtClean="0">
                <a:ln/>
                <a:solidFill>
                  <a:schemeClr val="tx1"/>
                </a:solidFill>
              </a:rPr>
              <a:t>Развитие муниципальной системы образования, 1 416 259,0 тыс. рублей</a:t>
            </a:r>
            <a:endParaRPr lang="ru-RU" sz="1600" cap="all" dirty="0">
              <a:ln/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19200" y="1143000"/>
            <a:ext cx="7620000" cy="3048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Управление образования администрации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86000" y="1447800"/>
            <a:ext cx="5257800" cy="6858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Финансовое обеспечение реализации муниципальной программы «Развитие муниципальной системы образования» 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580574"/>
              </p:ext>
            </p:extLst>
          </p:nvPr>
        </p:nvGraphicFramePr>
        <p:xfrm>
          <a:off x="2286000" y="2134100"/>
          <a:ext cx="5181600" cy="2346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52600"/>
                <a:gridCol w="1143000"/>
                <a:gridCol w="990600"/>
                <a:gridCol w="1295400"/>
              </a:tblGrid>
              <a:tr h="28160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План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Факт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Исполнение, %</a:t>
                      </a:r>
                      <a:endParaRPr lang="ru-RU" sz="1200" dirty="0"/>
                    </a:p>
                  </a:txBody>
                  <a:tcPr/>
                </a:tc>
              </a:tr>
              <a:tr h="405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 расходов, в том числе: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1 434 356,4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1 416 259,0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98,7</a:t>
                      </a:r>
                      <a:endParaRPr lang="ru-RU" sz="1200" b="1" dirty="0"/>
                    </a:p>
                  </a:txBody>
                  <a:tcPr/>
                </a:tc>
              </a:tr>
              <a:tr h="42240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Областной бюджет, из них: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1 057 792,8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1 051 261,7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99,4</a:t>
                      </a:r>
                      <a:endParaRPr lang="ru-RU" sz="1200" dirty="0"/>
                    </a:p>
                  </a:txBody>
                  <a:tcPr/>
                </a:tc>
              </a:tr>
              <a:tr h="756267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- Субвенции</a:t>
                      </a:r>
                      <a:r>
                        <a:rPr lang="ru-RU" sz="1000" baseline="0" dirty="0" smtClean="0"/>
                        <a:t> на предоставление гражданам общедоступного и бесплатного образования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1 009 027,0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1 006 480,2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99,7</a:t>
                      </a:r>
                      <a:endParaRPr lang="ru-RU" sz="1000" dirty="0"/>
                    </a:p>
                  </a:txBody>
                  <a:tcPr/>
                </a:tc>
              </a:tr>
              <a:tr h="25344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Районный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376 563,6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364 997,3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96,9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Содержимое 2"/>
          <p:cNvSpPr txBox="1">
            <a:spLocks/>
          </p:cNvSpPr>
          <p:nvPr/>
        </p:nvSpPr>
        <p:spPr>
          <a:xfrm>
            <a:off x="557302" y="4800600"/>
            <a:ext cx="5005297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ü"/>
              <a:defRPr/>
            </a:pP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201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году функционировали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дошкольных образовательных организаци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и, количество детей посещающие учреждения 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3 296 или 49,1% </a:t>
            </a:r>
            <a:r>
              <a:rPr kumimoji="0" lang="ru-RU" sz="1200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общей численности детей в возрасте 1 – 7 лет;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функционировали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общеобразовательных организациях, количество учащихся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9 816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учреждениях, оказывающие услуги по дополнительному образованию (МБУДО ЦДО «Радуга» г. Тайшет, МКУДО Дом детского творчества г. Бирюсинска) проходили обучение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285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учащихся.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ü"/>
              <a:defRPr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ü"/>
              <a:defRPr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ü"/>
              <a:defRPr/>
            </a:pPr>
            <a:endParaRPr kumimoji="0" lang="ru-RU" sz="1200" b="0" i="0" u="none" strike="noStrike" kern="1200" cap="none" spc="0" normalizeH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http://irkutsk.news/upload/000/u1/845/f44895f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133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xn--b1aafdc3aqibcacwq2b.xn--p1ai/documents/DSCN19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" y="1826950"/>
            <a:ext cx="2185943" cy="216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7904" y="0"/>
            <a:ext cx="914399" cy="1066799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19200" y="609720"/>
            <a:ext cx="6934200" cy="56617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latin typeface="+mj-lt"/>
              </a:rPr>
              <a:t>«Развитие муниципальной системы образования»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4800" y="1371719"/>
            <a:ext cx="3581400" cy="68568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«развитие системы дошкольного образования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372 865,2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тыс. рублей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67200" y="1371719"/>
            <a:ext cx="4572000" cy="68568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«развитие системы общего образования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924 774,7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8600" y="2090058"/>
            <a:ext cx="3657600" cy="40821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Функционирование деятельности муниципальных образовательных организаций, реализующих программы дошкольного образования – </a:t>
            </a:r>
            <a:r>
              <a:rPr lang="ru-RU" sz="1000" b="1" dirty="0" smtClean="0"/>
              <a:t>367 483,6 </a:t>
            </a:r>
            <a:r>
              <a:rPr lang="ru-RU" sz="1000" dirty="0" smtClean="0"/>
              <a:t>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Мероприятия </a:t>
            </a:r>
            <a:r>
              <a:rPr lang="ru-RU" sz="1000" dirty="0">
                <a:cs typeface="Times New Roman" pitchFamily="18" charset="0"/>
              </a:rPr>
              <a:t>по предотвращению распространения туберкулеза в образовательных организациях реализованы в сумме </a:t>
            </a:r>
            <a:r>
              <a:rPr lang="ru-RU" sz="1000" b="1" dirty="0" smtClean="0">
                <a:cs typeface="Times New Roman" pitchFamily="18" charset="0"/>
              </a:rPr>
              <a:t>1 087,2</a:t>
            </a:r>
            <a:r>
              <a:rPr lang="ru-RU" sz="1000" dirty="0" smtClean="0">
                <a:cs typeface="Times New Roman" pitchFamily="18" charset="0"/>
              </a:rPr>
              <a:t> </a:t>
            </a:r>
            <a:r>
              <a:rPr lang="ru-RU" sz="1000" dirty="0">
                <a:cs typeface="Times New Roman" pitchFamily="18" charset="0"/>
              </a:rPr>
              <a:t>тыс. рублей, которые были направлены на обеспечение среднесуточного набора продуктов </a:t>
            </a:r>
            <a:r>
              <a:rPr lang="ru-RU" sz="1000">
                <a:cs typeface="Times New Roman" pitchFamily="18" charset="0"/>
              </a:rPr>
              <a:t>питания </a:t>
            </a:r>
            <a:r>
              <a:rPr lang="ru-RU" sz="1000" smtClean="0">
                <a:cs typeface="Times New Roman" pitchFamily="18" charset="0"/>
              </a:rPr>
              <a:t>детей, </a:t>
            </a:r>
            <a:r>
              <a:rPr lang="ru-RU" sz="1000" dirty="0">
                <a:cs typeface="Times New Roman" pitchFamily="18" charset="0"/>
              </a:rPr>
              <a:t>находящихся под диспансерным наблюдением у фтизиатра по </a:t>
            </a:r>
            <a:r>
              <a:rPr lang="en-US" sz="1000" dirty="0">
                <a:cs typeface="Times New Roman" pitchFamily="18" charset="0"/>
              </a:rPr>
              <a:t>I</a:t>
            </a:r>
            <a:r>
              <a:rPr lang="ru-RU" sz="1000" dirty="0">
                <a:cs typeface="Times New Roman" pitchFamily="18" charset="0"/>
              </a:rPr>
              <a:t> </a:t>
            </a:r>
            <a:r>
              <a:rPr lang="en-US" sz="1000" dirty="0">
                <a:cs typeface="Times New Roman" pitchFamily="18" charset="0"/>
              </a:rPr>
              <a:t>V</a:t>
            </a:r>
            <a:r>
              <a:rPr lang="ru-RU" sz="1000" dirty="0">
                <a:cs typeface="Times New Roman" pitchFamily="18" charset="0"/>
              </a:rPr>
              <a:t> и</a:t>
            </a:r>
            <a:r>
              <a:rPr lang="en-US" sz="1000" dirty="0">
                <a:cs typeface="Times New Roman" pitchFamily="18" charset="0"/>
              </a:rPr>
              <a:t> VI</a:t>
            </a:r>
            <a:r>
              <a:rPr lang="ru-RU" sz="1000" dirty="0">
                <a:cs typeface="Times New Roman" pitchFamily="18" charset="0"/>
              </a:rPr>
              <a:t> </a:t>
            </a:r>
            <a:r>
              <a:rPr lang="ru-RU" sz="1000" dirty="0" smtClean="0">
                <a:cs typeface="Times New Roman" pitchFamily="18" charset="0"/>
              </a:rPr>
              <a:t>группе </a:t>
            </a:r>
            <a:r>
              <a:rPr lang="ru-RU" sz="1000" dirty="0" smtClean="0">
                <a:solidFill>
                  <a:srgbClr val="0070C0"/>
                </a:solidFill>
                <a:cs typeface="Times New Roman" pitchFamily="18" charset="0"/>
              </a:rPr>
              <a:t>(получили </a:t>
            </a:r>
            <a:r>
              <a:rPr lang="ru-RU" sz="1000" dirty="0">
                <a:solidFill>
                  <a:srgbClr val="0070C0"/>
                </a:solidFill>
                <a:cs typeface="Times New Roman" pitchFamily="18" charset="0"/>
              </a:rPr>
              <a:t>усиленное питание </a:t>
            </a:r>
            <a:r>
              <a:rPr lang="ru-RU" sz="1000" b="1" dirty="0" smtClean="0">
                <a:solidFill>
                  <a:srgbClr val="0070C0"/>
                </a:solidFill>
                <a:cs typeface="Times New Roman" pitchFamily="18" charset="0"/>
              </a:rPr>
              <a:t>57</a:t>
            </a:r>
            <a:r>
              <a:rPr lang="ru-RU" sz="10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ru-RU" sz="1000" dirty="0">
                <a:solidFill>
                  <a:srgbClr val="0070C0"/>
                </a:solidFill>
                <a:cs typeface="Times New Roman" pitchFamily="18" charset="0"/>
              </a:rPr>
              <a:t>воспитанников МКДОУ д/с №15 г. </a:t>
            </a:r>
            <a:r>
              <a:rPr lang="ru-RU" sz="1000" dirty="0" smtClean="0">
                <a:solidFill>
                  <a:srgbClr val="0070C0"/>
                </a:solidFill>
                <a:cs typeface="Times New Roman" pitchFamily="18" charset="0"/>
              </a:rPr>
              <a:t>Тайшета);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Обеспечение пожарной безопасности</a:t>
            </a:r>
            <a:r>
              <a:rPr lang="ru-RU" sz="1000" dirty="0" smtClean="0"/>
              <a:t>– </a:t>
            </a:r>
            <a:r>
              <a:rPr lang="ru-RU" sz="1000" b="1" dirty="0" smtClean="0"/>
              <a:t>729,0</a:t>
            </a:r>
            <a:r>
              <a:rPr lang="ru-RU" sz="1000" dirty="0" smtClean="0"/>
              <a:t> тыс</a:t>
            </a:r>
            <a:r>
              <a:rPr lang="ru-RU" sz="1000" dirty="0"/>
              <a:t>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Реализация мероприятий </a:t>
            </a:r>
            <a:r>
              <a:rPr lang="ru-RU" sz="1000" dirty="0">
                <a:cs typeface="Times New Roman" pitchFamily="18" charset="0"/>
              </a:rPr>
              <a:t>перечня проектов народных </a:t>
            </a:r>
            <a:r>
              <a:rPr lang="ru-RU" sz="1000" dirty="0" smtClean="0">
                <a:cs typeface="Times New Roman" pitchFamily="18" charset="0"/>
              </a:rPr>
              <a:t>инициатив </a:t>
            </a:r>
            <a:r>
              <a:rPr lang="ru-RU" sz="1000" b="1" dirty="0" smtClean="0">
                <a:cs typeface="Times New Roman" pitchFamily="18" charset="0"/>
              </a:rPr>
              <a:t>- 2 565,4 </a:t>
            </a:r>
            <a:r>
              <a:rPr lang="ru-RU" sz="1000" dirty="0" smtClean="0">
                <a:cs typeface="Times New Roman" pitchFamily="18" charset="0"/>
              </a:rPr>
              <a:t>тыс. рублей, в том числе: </a:t>
            </a:r>
          </a:p>
          <a:p>
            <a:r>
              <a:rPr lang="ru-RU" sz="1000" dirty="0" smtClean="0">
                <a:solidFill>
                  <a:srgbClr val="0070C0"/>
                </a:solidFill>
                <a:cs typeface="Times New Roman" pitchFamily="18" charset="0"/>
              </a:rPr>
              <a:t>1)о</a:t>
            </a:r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рганизация оснащения набором строительного материала (кубики), конструктором – 1 322,1 тыс. рублей; </a:t>
            </a:r>
          </a:p>
          <a:p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2)организация оснащения мебелью –   1 048,3 тыс. рублей; </a:t>
            </a:r>
          </a:p>
          <a:p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3)организация оснащения кухонным оборудованием – 195,0 тыс. рублей).</a:t>
            </a:r>
            <a:endParaRPr lang="ru-RU" sz="1000" i="1" dirty="0" smtClean="0">
              <a:solidFill>
                <a:srgbClr val="0070C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14800" y="2090058"/>
            <a:ext cx="4572000" cy="4005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Функционирование деятельности муниципальных образовательных организаций, реализующих программы начального общего, основного общего и среднего общего образования – </a:t>
            </a:r>
            <a:r>
              <a:rPr lang="ru-RU" sz="1000" b="1" dirty="0" smtClean="0"/>
              <a:t>886 306,3</a:t>
            </a:r>
            <a:r>
              <a:rPr lang="ru-RU" sz="1000" dirty="0" smtClean="0"/>
              <a:t> 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Организация временного трудоустройства учащихся общеобразовательных организаций Тайшетского района в возрасте от 14 до 18 лет в свободное от учебы время – </a:t>
            </a:r>
            <a:r>
              <a:rPr lang="ru-RU" sz="1000" b="1" dirty="0" smtClean="0"/>
              <a:t>586,8</a:t>
            </a:r>
            <a:r>
              <a:rPr lang="ru-RU" sz="1000" dirty="0" smtClean="0"/>
              <a:t> тыс. рублей </a:t>
            </a:r>
            <a:r>
              <a:rPr lang="ru-RU" sz="1000" dirty="0" smtClean="0">
                <a:solidFill>
                  <a:srgbClr val="0070C0"/>
                </a:solidFill>
              </a:rPr>
              <a:t>(количество трудоустроенных учащихся составило </a:t>
            </a:r>
            <a:r>
              <a:rPr lang="ru-RU" sz="1000" b="1" dirty="0" smtClean="0">
                <a:solidFill>
                  <a:srgbClr val="0070C0"/>
                </a:solidFill>
              </a:rPr>
              <a:t>450</a:t>
            </a:r>
            <a:r>
              <a:rPr lang="ru-RU" sz="1000" dirty="0" smtClean="0">
                <a:solidFill>
                  <a:srgbClr val="0070C0"/>
                </a:solidFill>
              </a:rPr>
              <a:t> человек);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Осуществление отдельных областных государственных полномочий по предоставлению мер социальной поддержки многодетным и малоимущим семьям – </a:t>
            </a:r>
            <a:r>
              <a:rPr lang="ru-RU" sz="1000" b="1" dirty="0" smtClean="0"/>
              <a:t>23 904,1 </a:t>
            </a:r>
            <a:r>
              <a:rPr lang="ru-RU" sz="1000" dirty="0" smtClean="0"/>
              <a:t>тыс. рублей </a:t>
            </a:r>
            <a:r>
              <a:rPr lang="ru-RU" sz="1000" dirty="0" smtClean="0">
                <a:solidFill>
                  <a:srgbClr val="0070C0"/>
                </a:solidFill>
              </a:rPr>
              <a:t>(бесплатное питание в школе получили </a:t>
            </a:r>
            <a:r>
              <a:rPr lang="ru-RU" sz="1000" b="1" dirty="0" smtClean="0">
                <a:solidFill>
                  <a:srgbClr val="0070C0"/>
                </a:solidFill>
              </a:rPr>
              <a:t>3 737 </a:t>
            </a:r>
            <a:r>
              <a:rPr lang="ru-RU" sz="1000" dirty="0" smtClean="0">
                <a:solidFill>
                  <a:srgbClr val="0070C0"/>
                </a:solidFill>
              </a:rPr>
              <a:t>учащихся);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Обеспечение пожарной безопасности – </a:t>
            </a:r>
            <a:r>
              <a:rPr lang="ru-RU" sz="1000" b="1" dirty="0" smtClean="0"/>
              <a:t>3 838,8 </a:t>
            </a:r>
            <a:r>
              <a:rPr lang="ru-RU" sz="1000" dirty="0" smtClean="0"/>
              <a:t>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приобретение школьного автобуса для подвоза обучающихся в МКОУ Венгерская СОШ – </a:t>
            </a:r>
            <a:r>
              <a:rPr lang="ru-RU" sz="1000" b="1" dirty="0" smtClean="0"/>
              <a:t>1 908,0 </a:t>
            </a:r>
            <a:r>
              <a:rPr lang="ru-RU" sz="1000" dirty="0" smtClean="0"/>
              <a:t>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Реализация </a:t>
            </a:r>
            <a:r>
              <a:rPr lang="ru-RU" sz="1000" dirty="0">
                <a:cs typeface="Times New Roman" pitchFamily="18" charset="0"/>
              </a:rPr>
              <a:t>мероприятий перечня проектов народных инициатив </a:t>
            </a:r>
            <a:r>
              <a:rPr lang="ru-RU" sz="1000" dirty="0" smtClean="0">
                <a:cs typeface="Times New Roman" pitchFamily="18" charset="0"/>
              </a:rPr>
              <a:t>– </a:t>
            </a:r>
            <a:r>
              <a:rPr lang="ru-RU" sz="1000" b="1" dirty="0" smtClean="0">
                <a:cs typeface="Times New Roman" pitchFamily="18" charset="0"/>
              </a:rPr>
              <a:t>8 230,7 </a:t>
            </a:r>
            <a:r>
              <a:rPr lang="ru-RU" sz="1000" dirty="0" smtClean="0">
                <a:cs typeface="Times New Roman" pitchFamily="18" charset="0"/>
              </a:rPr>
              <a:t>тыс. рублей, в том числе:</a:t>
            </a:r>
          </a:p>
          <a:p>
            <a:r>
              <a:rPr lang="ru-RU" sz="1000" dirty="0" smtClean="0">
                <a:solidFill>
                  <a:srgbClr val="0070C0"/>
                </a:solidFill>
                <a:cs typeface="Times New Roman" pitchFamily="18" charset="0"/>
              </a:rPr>
              <a:t>1)</a:t>
            </a:r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организация оснащения ГИА-лаборатории – 810,0 тыс. рублей; </a:t>
            </a:r>
          </a:p>
          <a:p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2)организация оснащения оргтехникой  - 6 814,5 тыс. рублей; </a:t>
            </a:r>
          </a:p>
          <a:p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3)организация </a:t>
            </a:r>
            <a:r>
              <a:rPr lang="ru-RU" sz="1000" i="1" dirty="0">
                <a:solidFill>
                  <a:srgbClr val="0070C0"/>
                </a:solidFill>
                <a:cs typeface="Times New Roman" pitchFamily="18" charset="0"/>
              </a:rPr>
              <a:t>оснащения набором строительного материала (кубики), конструктором – </a:t>
            </a:r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135,6 </a:t>
            </a:r>
            <a:r>
              <a:rPr lang="ru-RU" sz="1000" i="1" dirty="0">
                <a:solidFill>
                  <a:srgbClr val="0070C0"/>
                </a:solidFill>
                <a:cs typeface="Times New Roman" pitchFamily="18" charset="0"/>
              </a:rPr>
              <a:t>тыс. рублей; </a:t>
            </a:r>
            <a:endParaRPr lang="ru-RU" sz="1000" i="1" dirty="0" smtClean="0">
              <a:solidFill>
                <a:srgbClr val="0070C0"/>
              </a:solidFill>
              <a:cs typeface="Times New Roman" pitchFamily="18" charset="0"/>
            </a:endParaRPr>
          </a:p>
          <a:p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4)организация </a:t>
            </a:r>
            <a:r>
              <a:rPr lang="ru-RU" sz="1000" i="1" dirty="0">
                <a:solidFill>
                  <a:srgbClr val="0070C0"/>
                </a:solidFill>
                <a:cs typeface="Times New Roman" pitchFamily="18" charset="0"/>
              </a:rPr>
              <a:t>оснащения мебелью – </a:t>
            </a:r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417,6тыс</a:t>
            </a:r>
            <a:r>
              <a:rPr lang="ru-RU" sz="1000" i="1" dirty="0">
                <a:solidFill>
                  <a:srgbClr val="0070C0"/>
                </a:solidFill>
                <a:cs typeface="Times New Roman" pitchFamily="18" charset="0"/>
              </a:rPr>
              <a:t>. рублей; </a:t>
            </a:r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    5)организация </a:t>
            </a:r>
            <a:r>
              <a:rPr lang="ru-RU" sz="1000" i="1" dirty="0">
                <a:solidFill>
                  <a:srgbClr val="0070C0"/>
                </a:solidFill>
                <a:cs typeface="Times New Roman" pitchFamily="18" charset="0"/>
              </a:rPr>
              <a:t>оснащения кухонным оборудованием – </a:t>
            </a:r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53,0 </a:t>
            </a:r>
            <a:r>
              <a:rPr lang="ru-RU" sz="1000" i="1" dirty="0">
                <a:solidFill>
                  <a:srgbClr val="0070C0"/>
                </a:solidFill>
                <a:cs typeface="Times New Roman" pitchFamily="18" charset="0"/>
              </a:rPr>
              <a:t>тыс. рублей</a:t>
            </a:r>
            <a:r>
              <a:rPr lang="ru-RU" sz="1000" i="1" dirty="0" smtClean="0">
                <a:solidFill>
                  <a:srgbClr val="0070C0"/>
                </a:solidFill>
                <a:cs typeface="Times New Roman" pitchFamily="18" charset="0"/>
              </a:rPr>
              <a:t>).</a:t>
            </a:r>
            <a:endParaRPr lang="ru-RU" sz="1000" i="1" dirty="0">
              <a:solidFill>
                <a:srgbClr val="0070C0"/>
              </a:solidFill>
            </a:endParaRPr>
          </a:p>
        </p:txBody>
      </p:sp>
      <p:pic>
        <p:nvPicPr>
          <p:cNvPr id="3080" name="Picture 8" descr="http://parabelroo.tom.ru/wp-content/uploads/2017/11/%D0%A0%D0%B8%D1%81%D1%83%D0%BD%D0%BE%D0%BA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943600"/>
            <a:ext cx="1066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kalinprof.ru/wp-content/uploads/2018/11/%D0%A1-%D0%B4%D0%BD%D0%B5%D0%BC-%D0%BF%D1%80%D0%BE%D1%84%D1%81%D0%BE%D1%8E%D0%B7%D0%BD%D0%BE%D0%B3%D0%BE-%D1%80%D0%B0%D0%B1%D0%BE%D1%82%D0%BD%D0%B8%D0%BA%D0%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" y="6172199"/>
            <a:ext cx="679075" cy="6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8382000" cy="76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2000" b="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0748" y="1528598"/>
            <a:ext cx="6300651" cy="26622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i="1" dirty="0" smtClean="0">
                <a:latin typeface="Palatino Linotype" pitchFamily="18" charset="0"/>
                <a:ea typeface="SimSun" pitchFamily="2" charset="-122"/>
                <a:cs typeface="Calibri" pitchFamily="34" charset="0"/>
              </a:rPr>
              <a:t>В целях повышения прозрачности бюджета и открытости бюджетного процесса Финансовое управление Тайшетского района разработал информационный ресурс «Бюджет для граждан» к решению Думы Тайшетского района об исполнении бюджета муниципального образования «Тайшетский район» за 2018 год.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ru-RU" i="1" dirty="0" smtClean="0">
                <a:latin typeface="Palatino Linotype" pitchFamily="18" charset="0"/>
                <a:ea typeface="SimSun" pitchFamily="2" charset="-122"/>
                <a:cs typeface="Calibri" pitchFamily="34" charset="0"/>
              </a:rPr>
              <a:t>С данным решением можно ознакомится в сети «Интернет» на сайте администрации Тайшетского района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taishet.irkmo.ru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.</a:t>
            </a:r>
            <a:r>
              <a:rPr lang="ru-RU" i="1" dirty="0" smtClean="0">
                <a:latin typeface="Palatino Linotype" pitchFamily="18" charset="0"/>
                <a:ea typeface="SimSun" pitchFamily="2" charset="-122"/>
                <a:cs typeface="Calibri" pitchFamily="34" charset="0"/>
              </a:rPr>
              <a:t> в разделе «Муниципальные финансы»</a:t>
            </a:r>
            <a:endParaRPr lang="ru-RU" i="1" dirty="0">
              <a:latin typeface="Palatino Linotype" pitchFamily="18" charset="0"/>
              <a:ea typeface="SimSun" pitchFamily="2" charset="-122"/>
              <a:cs typeface="Calibri" pitchFamily="34" charset="0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447800" y="126275"/>
            <a:ext cx="4495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</a:t>
            </a:r>
            <a:r>
              <a:rPr lang="ru-RU" sz="1100" i="1" cap="all" dirty="0" smtClean="0">
                <a:solidFill>
                  <a:prstClr val="black"/>
                </a:solidFill>
                <a:latin typeface="Calibri" pitchFamily="34" charset="0"/>
              </a:rPr>
              <a:t>АДМИНИСТРАЦИИ</a:t>
            </a: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828800" y="603040"/>
            <a:ext cx="51816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prstClr val="black"/>
                </a:solidFill>
                <a:latin typeface="Bookman Old Style" pitchFamily="18" charset="0"/>
              </a:rPr>
              <a:t>О бюджете для граждан</a:t>
            </a:r>
            <a:endParaRPr lang="en-US" i="1" dirty="0" smtClean="0">
              <a:solidFill>
                <a:prstClr val="black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805063"/>
            <a:ext cx="3352800" cy="1580834"/>
          </a:xfrm>
          <a:prstGeom prst="rect">
            <a:avLst/>
          </a:prstGeom>
        </p:spPr>
      </p:pic>
      <p:pic>
        <p:nvPicPr>
          <p:cNvPr id="2052" name="Picture 4" descr="http://img.kushva-online.ru/archive/news/2018/06/883746b38ffadbe99dc0970d7a5495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47" y="4805063"/>
            <a:ext cx="3481253" cy="15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841" y="0"/>
            <a:ext cx="914399" cy="1066800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19200" y="533400"/>
            <a:ext cx="6934200" cy="5333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latin typeface="+mj-lt"/>
              </a:rPr>
              <a:t>«Развитие муниципальной системы образования» </a:t>
            </a:r>
            <a:r>
              <a:rPr lang="ru-RU" sz="1000" cap="all" dirty="0" smtClean="0">
                <a:ln/>
                <a:solidFill>
                  <a:srgbClr val="7030A0"/>
                </a:solidFill>
                <a:latin typeface="+mj-lt"/>
              </a:rPr>
              <a:t>продолжение</a:t>
            </a:r>
            <a:endParaRPr kumimoji="0" lang="ru-RU" sz="10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0" y="1371719"/>
            <a:ext cx="4343400" cy="99048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«Обеспечение реализации муниципальной программы «Развитие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муниципальной системы образования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 и прочие мероприятия в области образования»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44 695,2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72000" y="2514600"/>
            <a:ext cx="4343400" cy="2895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Организация, регулирование и контроль за деятельностью муниципальных образовательных учреждений Тайшетского района </a:t>
            </a:r>
            <a:r>
              <a:rPr lang="ru-RU" sz="1000" dirty="0" smtClean="0">
                <a:solidFill>
                  <a:srgbClr val="0070C0"/>
                </a:solidFill>
              </a:rPr>
              <a:t>(функционирование деятельности Управления образования администрации Тайшетского района)</a:t>
            </a:r>
            <a:r>
              <a:rPr lang="ru-RU" sz="1000" dirty="0" smtClean="0"/>
              <a:t>–  </a:t>
            </a:r>
            <a:r>
              <a:rPr lang="ru-RU" sz="1000" b="1" dirty="0" smtClean="0"/>
              <a:t>6 818,1 </a:t>
            </a:r>
            <a:r>
              <a:rPr lang="ru-RU" sz="1000" dirty="0" smtClean="0"/>
              <a:t>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Осуществление полномочий по ведению бухгалтерского и налогового учета, финансово-хозяйственной деятельности образовательных учреждений Тайшетского района </a:t>
            </a:r>
            <a:r>
              <a:rPr lang="ru-RU" sz="1000" dirty="0" smtClean="0">
                <a:solidFill>
                  <a:srgbClr val="0070C0"/>
                </a:solidFill>
                <a:cs typeface="Times New Roman" pitchFamily="18" charset="0"/>
              </a:rPr>
              <a:t>(функционирование централизованной бухгалтерии управления образования) </a:t>
            </a:r>
            <a:r>
              <a:rPr lang="ru-RU" sz="1000" dirty="0" smtClean="0">
                <a:cs typeface="Times New Roman" pitchFamily="18" charset="0"/>
              </a:rPr>
              <a:t>– </a:t>
            </a:r>
            <a:r>
              <a:rPr lang="ru-RU" sz="1000" b="1" dirty="0" smtClean="0">
                <a:cs typeface="Times New Roman" pitchFamily="18" charset="0"/>
              </a:rPr>
              <a:t>29 711,5 </a:t>
            </a:r>
            <a:r>
              <a:rPr lang="ru-RU" sz="1000" dirty="0" smtClean="0">
                <a:cs typeface="Times New Roman" pitchFamily="18" charset="0"/>
              </a:rPr>
              <a:t>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Осуществление полномочий по организационно-методическому сопровождению деятельности образовательных учреждений Тайшетского района (</a:t>
            </a:r>
            <a:r>
              <a:rPr lang="ru-RU" sz="1000" dirty="0" smtClean="0">
                <a:solidFill>
                  <a:srgbClr val="0070C0"/>
                </a:solidFill>
                <a:cs typeface="Times New Roman" pitchFamily="18" charset="0"/>
              </a:rPr>
              <a:t>функционирование деятельности учреждения «Центр развития образования Тайшетского район») </a:t>
            </a:r>
            <a:r>
              <a:rPr lang="ru-RU" sz="1000" dirty="0" smtClean="0">
                <a:cs typeface="Times New Roman" pitchFamily="18" charset="0"/>
              </a:rPr>
              <a:t>- </a:t>
            </a:r>
            <a:r>
              <a:rPr lang="ru-RU" sz="1000" b="1" dirty="0" smtClean="0">
                <a:cs typeface="Times New Roman" pitchFamily="18" charset="0"/>
              </a:rPr>
              <a:t>8 165,6 </a:t>
            </a:r>
            <a:r>
              <a:rPr lang="ru-RU" sz="1000" dirty="0" smtClean="0">
                <a:cs typeface="Times New Roman" pitchFamily="18" charset="0"/>
              </a:rPr>
              <a:t>тыс. рублей.</a:t>
            </a:r>
            <a:endParaRPr lang="ru-RU" sz="10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990600" y="1371719"/>
            <a:ext cx="2819400" cy="91428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«развитие системы дополнительного образования детей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58 595,8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90601" y="2514600"/>
            <a:ext cx="2819400" cy="1981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функционирование деятельности учреждений дополнительного образования </a:t>
            </a:r>
            <a:r>
              <a:rPr lang="ru-RU" sz="1000" dirty="0" smtClean="0">
                <a:solidFill>
                  <a:srgbClr val="0070C0"/>
                </a:solidFill>
              </a:rPr>
              <a:t>(Центр дополнительного образования «Радуга», Дом детского творчества г. Бирюсинск) -     </a:t>
            </a:r>
            <a:r>
              <a:rPr lang="ru-RU" sz="1000" b="1" dirty="0" smtClean="0"/>
              <a:t>58 126,4 </a:t>
            </a:r>
            <a:r>
              <a:rPr lang="ru-RU" sz="1000" dirty="0" smtClean="0"/>
              <a:t>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обеспечение пожарной безопасности – </a:t>
            </a:r>
            <a:r>
              <a:rPr lang="ru-RU" sz="1000" b="1" dirty="0" smtClean="0"/>
              <a:t>469,4</a:t>
            </a:r>
            <a:r>
              <a:rPr lang="ru-RU" sz="1000" dirty="0" smtClean="0"/>
              <a:t> тыс. рублей</a:t>
            </a:r>
            <a:r>
              <a:rPr lang="ru-RU" sz="1000" dirty="0"/>
              <a:t>.</a:t>
            </a:r>
            <a:endParaRPr lang="ru-RU" sz="1000" dirty="0" smtClean="0"/>
          </a:p>
        </p:txBody>
      </p:sp>
      <p:pic>
        <p:nvPicPr>
          <p:cNvPr id="1026" name="Picture 2" descr="http://www.ddt-chkalov.ru/system/files/00025.MTS_snapshot_03.02_%5B2018.06.08_17.44.04%5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4400"/>
            <a:ext cx="3505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urom.omskportal.ru/ru/municipal/localAuthList/3-52-234-1/officialsite/news/2019/03/29/1553828175198/PageContent/0/image/Obrazovan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8" y="5562600"/>
            <a:ext cx="4248151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841" y="0"/>
            <a:ext cx="914399" cy="1066800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219200" y="533400"/>
            <a:ext cx="6934200" cy="5333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latin typeface="+mj-lt"/>
              </a:rPr>
              <a:t>«Развитие муниципальной системы образования» </a:t>
            </a:r>
            <a:r>
              <a:rPr lang="ru-RU" sz="1000" cap="all" dirty="0" smtClean="0">
                <a:ln/>
                <a:solidFill>
                  <a:srgbClr val="7030A0"/>
                </a:solidFill>
                <a:latin typeface="+mj-lt"/>
              </a:rPr>
              <a:t>продолжение</a:t>
            </a:r>
            <a:endParaRPr kumimoji="0" lang="ru-RU" sz="10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28601" y="1371719"/>
            <a:ext cx="4038600" cy="106668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«Организация отдыха и оздоровления детей в образовательных организациях муниципального образования «Тайшетский район» в каникулярное время»</a:t>
            </a:r>
            <a:endParaRPr lang="ru-RU" sz="1000" cap="all" dirty="0" smtClean="0"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7 315,7 тыс.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рублей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471945" y="1371719"/>
            <a:ext cx="4519656" cy="106668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«Развитие и укрепление материально-технической базы образовательных учреждений Тайшетского района»</a:t>
            </a:r>
            <a:endParaRPr lang="ru-RU" sz="1000" cap="all" dirty="0" smtClean="0"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8 012,4 тыс.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рублей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3435" y="2590801"/>
            <a:ext cx="4003766" cy="24383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Приобретение продуктов питания в лагерях дневного пребывания на базе общеобразовательных учреждений – </a:t>
            </a:r>
            <a:r>
              <a:rPr lang="ru-RU" sz="1000" b="1" dirty="0" smtClean="0"/>
              <a:t>5 466,8 </a:t>
            </a:r>
            <a:r>
              <a:rPr lang="ru-RU" sz="1000" dirty="0" smtClean="0"/>
              <a:t>тыс. рублей </a:t>
            </a:r>
            <a:r>
              <a:rPr lang="ru-RU" sz="1000" dirty="0" smtClean="0">
                <a:solidFill>
                  <a:srgbClr val="0070C0"/>
                </a:solidFill>
              </a:rPr>
              <a:t>(охвачено </a:t>
            </a:r>
            <a:r>
              <a:rPr lang="ru-RU" sz="1000" dirty="0">
                <a:solidFill>
                  <a:srgbClr val="0070C0"/>
                </a:solidFill>
              </a:rPr>
              <a:t>летним отдыхом и оздоровлением </a:t>
            </a:r>
            <a:r>
              <a:rPr lang="ru-RU" sz="1000" dirty="0" smtClean="0">
                <a:solidFill>
                  <a:srgbClr val="0070C0"/>
                </a:solidFill>
              </a:rPr>
              <a:t>       </a:t>
            </a:r>
            <a:r>
              <a:rPr lang="ru-RU" sz="1000" b="1" dirty="0" smtClean="0">
                <a:solidFill>
                  <a:srgbClr val="0070C0"/>
                </a:solidFill>
              </a:rPr>
              <a:t>2 </a:t>
            </a:r>
            <a:r>
              <a:rPr lang="ru-RU" sz="1000" b="1" dirty="0">
                <a:solidFill>
                  <a:srgbClr val="0070C0"/>
                </a:solidFill>
              </a:rPr>
              <a:t>510,0 </a:t>
            </a:r>
            <a:r>
              <a:rPr lang="ru-RU" sz="1000" dirty="0">
                <a:solidFill>
                  <a:srgbClr val="0070C0"/>
                </a:solidFill>
              </a:rPr>
              <a:t>человек или 25,8 % от общего количества учащихся общеобразовательных учреждений в возрасте 6 – 16 </a:t>
            </a:r>
            <a:r>
              <a:rPr lang="ru-RU" sz="1000" dirty="0" smtClean="0">
                <a:solidFill>
                  <a:srgbClr val="0070C0"/>
                </a:solidFill>
              </a:rPr>
              <a:t>лет)</a:t>
            </a:r>
            <a:r>
              <a:rPr lang="ru-RU" sz="10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Оснащение необходимым оборудованием лагерей дневного пребывания на базе общеобразовательных учреждений – </a:t>
            </a:r>
            <a:r>
              <a:rPr lang="ru-RU" sz="1000" b="1" dirty="0" smtClean="0">
                <a:cs typeface="Times New Roman" pitchFamily="18" charset="0"/>
              </a:rPr>
              <a:t>530,2</a:t>
            </a:r>
            <a:r>
              <a:rPr lang="ru-RU" sz="1000" dirty="0" smtClean="0">
                <a:cs typeface="Times New Roman" pitchFamily="18" charset="0"/>
              </a:rPr>
              <a:t> тыс. рублей </a:t>
            </a:r>
            <a:r>
              <a:rPr lang="ru-RU" sz="1000" dirty="0" smtClean="0">
                <a:solidFill>
                  <a:srgbClr val="0070C0"/>
                </a:solidFill>
                <a:cs typeface="Times New Roman" pitchFamily="18" charset="0"/>
              </a:rPr>
              <a:t>(оснащены необходимым оборудованием 28 лагерей дневного пребывания);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Организация и проведение смен лагерей дневного </a:t>
            </a:r>
            <a:r>
              <a:rPr lang="ru-RU" sz="1000" dirty="0">
                <a:cs typeface="Times New Roman" pitchFamily="18" charset="0"/>
              </a:rPr>
              <a:t>пребывания на базе общеобразовательных учреждений </a:t>
            </a:r>
            <a:r>
              <a:rPr lang="ru-RU" sz="1000" dirty="0" smtClean="0"/>
              <a:t>– </a:t>
            </a:r>
            <a:r>
              <a:rPr lang="ru-RU" sz="1000" b="1" dirty="0" smtClean="0"/>
              <a:t>1 318,7 </a:t>
            </a:r>
            <a:r>
              <a:rPr lang="ru-RU" sz="1000" dirty="0" smtClean="0"/>
              <a:t>тыс</a:t>
            </a:r>
            <a:r>
              <a:rPr lang="ru-RU" sz="1000" dirty="0"/>
              <a:t>. рублей</a:t>
            </a:r>
            <a:r>
              <a:rPr lang="ru-RU" sz="1000" dirty="0" smtClean="0"/>
              <a:t>;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87185" y="2590801"/>
            <a:ext cx="4519657" cy="28955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Капитальный ремонт МКОУ СОШ № 14 г. Тайшет – </a:t>
            </a:r>
            <a:r>
              <a:rPr lang="ru-RU" sz="1000" b="1" dirty="0" smtClean="0"/>
              <a:t>1 461,8 </a:t>
            </a:r>
            <a:r>
              <a:rPr lang="ru-RU" sz="1000" dirty="0" smtClean="0"/>
              <a:t>тыс. рублей (проектно-сметная документация);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Капитальный ремонт МКОУ Шиткинской СОШ – </a:t>
            </a:r>
            <a:r>
              <a:rPr lang="ru-RU" sz="1000" b="1" dirty="0" smtClean="0">
                <a:cs typeface="Times New Roman" pitchFamily="18" charset="0"/>
              </a:rPr>
              <a:t>865,0</a:t>
            </a:r>
            <a:r>
              <a:rPr lang="ru-RU" sz="1000" dirty="0" smtClean="0">
                <a:cs typeface="Times New Roman" pitchFamily="18" charset="0"/>
              </a:rPr>
              <a:t> тыс. рублей (проектно-сметная документация);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Капитальный ремонт МКОУ СОШ № 5 г. Тайшет – </a:t>
            </a:r>
            <a:r>
              <a:rPr lang="ru-RU" sz="1000" b="1" dirty="0" smtClean="0">
                <a:cs typeface="Times New Roman" pitchFamily="18" charset="0"/>
              </a:rPr>
              <a:t>1 375,0 </a:t>
            </a:r>
            <a:r>
              <a:rPr lang="ru-RU" sz="1000" dirty="0" smtClean="0">
                <a:cs typeface="Times New Roman" pitchFamily="18" charset="0"/>
              </a:rPr>
              <a:t>тыс. рублей (проектно-сметная документация);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Приобретение нежилого здания детского сада № 117 на ст. Тайшет ОАО «РЖД»  - </a:t>
            </a:r>
            <a:r>
              <a:rPr lang="ru-RU" sz="1000" b="1" dirty="0" smtClean="0">
                <a:cs typeface="Times New Roman" pitchFamily="18" charset="0"/>
              </a:rPr>
              <a:t>3 555,2 </a:t>
            </a:r>
            <a:r>
              <a:rPr lang="ru-RU" sz="1000" dirty="0" smtClean="0">
                <a:cs typeface="Times New Roman" pitchFamily="18" charset="0"/>
              </a:rPr>
              <a:t>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Капитальный ремонт здания МКДОУ детский сад «Рябинка» г. Тайшет и МКДОУ детский сал «Ромашка» г. Тайшет – </a:t>
            </a:r>
            <a:r>
              <a:rPr lang="ru-RU" sz="1000" b="1" dirty="0" smtClean="0">
                <a:cs typeface="Times New Roman" pitchFamily="18" charset="0"/>
              </a:rPr>
              <a:t>250,9</a:t>
            </a:r>
            <a:r>
              <a:rPr lang="ru-RU" sz="1000" b="1" dirty="0" smtClean="0"/>
              <a:t> </a:t>
            </a:r>
            <a:r>
              <a:rPr lang="ru-RU" sz="1000" dirty="0" smtClean="0"/>
              <a:t>тыс</a:t>
            </a:r>
            <a:r>
              <a:rPr lang="ru-RU" sz="1000" dirty="0"/>
              <a:t>. рублей</a:t>
            </a:r>
            <a:r>
              <a:rPr lang="ru-RU" sz="1000" dirty="0" smtClean="0"/>
              <a:t>;</a:t>
            </a:r>
            <a:endParaRPr lang="ru-RU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Строительство образовательной организации СОШ на 520 учащихся, г. Бирюсинск – </a:t>
            </a:r>
            <a:r>
              <a:rPr lang="ru-RU" sz="1000" b="1" dirty="0" smtClean="0"/>
              <a:t>468,3</a:t>
            </a:r>
            <a:r>
              <a:rPr lang="ru-RU" sz="1000" dirty="0" smtClean="0"/>
              <a:t> тыс. рублей (корректировка проектной документации);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Разработка проектной документации для строительства объекта «Детское дошкольное учреждение на 120 мест, г. Тайшет – </a:t>
            </a:r>
            <a:r>
              <a:rPr lang="ru-RU" sz="1000" b="1" dirty="0" smtClean="0"/>
              <a:t>36,2</a:t>
            </a:r>
            <a:r>
              <a:rPr lang="ru-RU" sz="1000" dirty="0" smtClean="0"/>
              <a:t> тыс. рублей.</a:t>
            </a:r>
          </a:p>
        </p:txBody>
      </p:sp>
      <p:pic>
        <p:nvPicPr>
          <p:cNvPr id="2050" name="Picture 2" descr="http://irkutsk.news/upload/000/u1/016/3b1159a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562600"/>
            <a:ext cx="1828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huna24.ru/wp-content/uploads/2017/04/chetyr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562600"/>
            <a:ext cx="1981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herkessk09.ru/uploads/posts/2016-06/1464852368_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35" y="5146766"/>
            <a:ext cx="3851366" cy="163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66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 noGrp="1"/>
          </p:cNvSpPr>
          <p:nvPr>
            <p:ph idx="1"/>
          </p:nvPr>
        </p:nvSpPr>
        <p:spPr>
          <a:xfrm>
            <a:off x="1447799" y="1643511"/>
            <a:ext cx="5791201" cy="49009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Финансовое обеспечение реализации муниципальной программы «Развитие культуры» 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graphicFrame>
        <p:nvGraphicFramePr>
          <p:cNvPr id="11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04804"/>
              </p:ext>
            </p:extLst>
          </p:nvPr>
        </p:nvGraphicFramePr>
        <p:xfrm>
          <a:off x="1447800" y="2209801"/>
          <a:ext cx="5791200" cy="217848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47800"/>
                <a:gridCol w="1447800"/>
                <a:gridCol w="1447800"/>
                <a:gridCol w="1447800"/>
              </a:tblGrid>
              <a:tr h="30721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План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Исполнение, %</a:t>
                      </a:r>
                      <a:endParaRPr lang="ru-RU" sz="1400" dirty="0"/>
                    </a:p>
                  </a:txBody>
                  <a:tcPr/>
                </a:tc>
              </a:tr>
              <a:tr h="288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 расходов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165</a:t>
                      </a:r>
                      <a:r>
                        <a:rPr lang="ru-RU" sz="1200" baseline="0" dirty="0" smtClean="0"/>
                        <a:t> 635,7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164 802,2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99,5</a:t>
                      </a:r>
                      <a:endParaRPr lang="ru-RU" sz="1200" b="1" dirty="0"/>
                    </a:p>
                  </a:txBody>
                  <a:tcPr/>
                </a:tc>
              </a:tr>
              <a:tr h="43308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Федеральный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38,2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38,2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</a:t>
                      </a:r>
                      <a:endParaRPr lang="ru-RU" sz="1200" dirty="0"/>
                    </a:p>
                  </a:txBody>
                  <a:tcPr/>
                </a:tc>
              </a:tr>
              <a:tr h="27648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Областной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5 458,8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5 455,4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99,9</a:t>
                      </a:r>
                      <a:endParaRPr lang="ru-RU" sz="1200" dirty="0"/>
                    </a:p>
                  </a:txBody>
                  <a:tcPr/>
                </a:tc>
              </a:tr>
              <a:tr h="29469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Районный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160 138,7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159 308,6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99,5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1090748" y="1143000"/>
            <a:ext cx="8053251" cy="42430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Управление культуры, спорта и молодежной политики администрации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6146" name="Picture 2" descr="C:\Users\finupr\Desktop\festiv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6954" y="3276600"/>
            <a:ext cx="1299846" cy="1328172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447799" y="609600"/>
            <a:ext cx="6248401" cy="45719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cap="all" dirty="0" smtClean="0">
                <a:ln/>
                <a:solidFill>
                  <a:schemeClr val="tx1"/>
                </a:solidFill>
              </a:rPr>
              <a:t>Развитие культуры, 164 802,2 тыс. рублей</a:t>
            </a:r>
            <a:endParaRPr lang="ru-RU" sz="1600" cap="all" dirty="0">
              <a:ln/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04800" y="4800600"/>
            <a:ext cx="6553200" cy="175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ü"/>
              <a:defRPr/>
            </a:pP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201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r>
              <a:rPr kumimoji="0" lang="ru-RU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году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территории района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осуществляло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свою деятельность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следующие учреждения культуры: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1. МРДК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«Юбилейный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», в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учреждении работает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44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объединения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которых занимаются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1 168 человек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возрасте от 4 до 80 лет; 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2. МКУК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Межпоселенческая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библиотечная система  Тайшетского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района»;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учреждениях дополнительного образования в области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культуры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(3 детские музыкальные школы, детская художественная школа, школа искусств г. Бирюсинска)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создано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88 групп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(кружков), проходили обучение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943 учащихся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ü"/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Дополнительное образование в сфере физической культуры и спорта осуществляется в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детско-юношеских спортивных школах, создано 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кружков – секций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595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ü"/>
              <a:defRPr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ü"/>
              <a:defRPr/>
            </a:pPr>
            <a:endParaRPr kumimoji="0" lang="ru-RU" sz="1200" b="0" i="0" u="none" strike="noStrike" kern="1200" cap="none" spc="0" normalizeH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https://avatars.mds.yandex.net/i?id=2a0000016a478c47a2f9bc72dda6830c8eb4-1529114-fast-image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4800600"/>
            <a:ext cx="2133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4" y="1589723"/>
            <a:ext cx="1407100" cy="14131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-1"/>
            <a:ext cx="914399" cy="1066799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9200" y="533400"/>
            <a:ext cx="6934200" cy="5333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latin typeface="+mj-lt"/>
              </a:rPr>
              <a:t>«Развитие культуры»</a:t>
            </a:r>
            <a:endParaRPr kumimoji="0" lang="ru-RU" sz="10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399" y="1371719"/>
            <a:ext cx="2995655" cy="99048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«Развитие и сохранение культуры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1 462,8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429000" y="1240618"/>
            <a:ext cx="2895600" cy="77359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«развитие физической культуры и спорта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226,4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477000" y="1240617"/>
            <a:ext cx="2438400" cy="129528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«молодежь Тайшетского района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34,9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857" y="2514600"/>
            <a:ext cx="3124197" cy="419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повышение качества организации и проведения культурно-массовых мероприятий –  </a:t>
            </a:r>
            <a:r>
              <a:rPr lang="ru-RU" sz="1000" b="1" dirty="0" smtClean="0"/>
              <a:t>280,0</a:t>
            </a:r>
            <a:r>
              <a:rPr lang="ru-RU" sz="1000" dirty="0" smtClean="0"/>
              <a:t> тыс. рублей</a:t>
            </a:r>
          </a:p>
          <a:p>
            <a:r>
              <a:rPr lang="ru-RU" sz="900" dirty="0" smtClean="0">
                <a:solidFill>
                  <a:srgbClr val="0070C0"/>
                </a:solidFill>
              </a:rPr>
              <a:t>(количество участников культурно-досуговых мероприятий 10 780 человек);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развитие библиотечного дела – </a:t>
            </a:r>
            <a:r>
              <a:rPr lang="ru-RU" sz="1000" b="1" dirty="0" smtClean="0">
                <a:cs typeface="Times New Roman" pitchFamily="18" charset="0"/>
              </a:rPr>
              <a:t>20,0</a:t>
            </a:r>
            <a:r>
              <a:rPr lang="ru-RU" sz="1000" dirty="0" smtClean="0">
                <a:cs typeface="Times New Roman" pitchFamily="18" charset="0"/>
              </a:rPr>
              <a:t> тыс. рублей</a:t>
            </a:r>
          </a:p>
          <a:p>
            <a:r>
              <a:rPr lang="ru-RU" sz="9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(количество </a:t>
            </a:r>
            <a:r>
              <a:rPr lang="ru-RU" sz="9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пользователей  библиотек </a:t>
            </a:r>
            <a:r>
              <a:rPr lang="ru-RU" sz="9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составило   </a:t>
            </a:r>
            <a:r>
              <a:rPr lang="ru-RU" sz="9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2 </a:t>
            </a:r>
            <a:r>
              <a:rPr lang="ru-RU" sz="9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046 </a:t>
            </a:r>
            <a:r>
              <a:rPr lang="ru-RU" sz="9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человек);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комплектование книжного фонда – </a:t>
            </a:r>
            <a:r>
              <a:rPr lang="ru-RU" sz="1000" b="1" dirty="0" smtClean="0">
                <a:cs typeface="Times New Roman" pitchFamily="18" charset="0"/>
              </a:rPr>
              <a:t>102,9</a:t>
            </a:r>
            <a:r>
              <a:rPr lang="ru-RU" sz="1000" dirty="0" smtClean="0">
                <a:cs typeface="Times New Roman" pitchFamily="18" charset="0"/>
              </a:rPr>
              <a:t> тыс. рублей</a:t>
            </a:r>
          </a:p>
          <a:p>
            <a:r>
              <a:rPr lang="ru-RU" sz="1000" dirty="0" smtClean="0"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rgbClr val="0070C0"/>
                </a:solidFill>
                <a:cs typeface="Times New Roman" pitchFamily="18" charset="0"/>
              </a:rPr>
              <a:t>(</a:t>
            </a:r>
            <a:r>
              <a:rPr lang="ru-RU" sz="900" dirty="0" smtClean="0">
                <a:solidFill>
                  <a:srgbClr val="0070C0"/>
                </a:solidFill>
                <a:cs typeface="Times New Roman" pitchFamily="18" charset="0"/>
              </a:rPr>
              <a:t>приобретено </a:t>
            </a:r>
            <a:r>
              <a:rPr lang="ru-RU" sz="900" b="1" dirty="0" smtClean="0">
                <a:solidFill>
                  <a:srgbClr val="0070C0"/>
                </a:solidFill>
                <a:cs typeface="Times New Roman" pitchFamily="18" charset="0"/>
              </a:rPr>
              <a:t>535</a:t>
            </a:r>
            <a:r>
              <a:rPr lang="ru-RU" sz="900" dirty="0" smtClean="0">
                <a:solidFill>
                  <a:srgbClr val="0070C0"/>
                </a:solidFill>
                <a:cs typeface="Times New Roman" pitchFamily="18" charset="0"/>
              </a:rPr>
              <a:t> экземпляров книг)</a:t>
            </a:r>
            <a:r>
              <a:rPr lang="ru-RU" sz="1000" dirty="0" smtClean="0">
                <a:solidFill>
                  <a:srgbClr val="0070C0"/>
                </a:solidFill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развитие музейного дела – </a:t>
            </a:r>
            <a:r>
              <a:rPr lang="ru-RU" sz="1000" b="1" dirty="0" smtClean="0">
                <a:cs typeface="Times New Roman" pitchFamily="18" charset="0"/>
              </a:rPr>
              <a:t>20,0</a:t>
            </a:r>
            <a:r>
              <a:rPr lang="ru-RU" sz="1000" dirty="0" smtClean="0">
                <a:cs typeface="Times New Roman" pitchFamily="18" charset="0"/>
              </a:rPr>
              <a:t> тыс. рублей</a:t>
            </a:r>
          </a:p>
          <a:p>
            <a:r>
              <a:rPr lang="ru-RU" sz="1000" dirty="0" smtClean="0">
                <a:cs typeface="Times New Roman" pitchFamily="18" charset="0"/>
              </a:rPr>
              <a:t> </a:t>
            </a:r>
            <a:r>
              <a:rPr lang="ru-RU" sz="900" dirty="0" smtClean="0">
                <a:solidFill>
                  <a:srgbClr val="0070C0"/>
                </a:solidFill>
                <a:cs typeface="Times New Roman" pitchFamily="18" charset="0"/>
              </a:rPr>
              <a:t>( количество посетителей составило 18 745 человек)</a:t>
            </a:r>
            <a:r>
              <a:rPr lang="ru-RU" sz="1000" dirty="0" smtClean="0"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создание условий для предоставления качественных услуг по реализации программ дополнительного образования детей – 1</a:t>
            </a:r>
            <a:r>
              <a:rPr lang="ru-RU" sz="1000" b="1" dirty="0" smtClean="0">
                <a:cs typeface="Times New Roman" pitchFamily="18" charset="0"/>
              </a:rPr>
              <a:t>00,0</a:t>
            </a:r>
            <a:r>
              <a:rPr lang="ru-RU" sz="1000" dirty="0" smtClean="0">
                <a:cs typeface="Times New Roman" pitchFamily="18" charset="0"/>
              </a:rPr>
              <a:t> 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Проведение мероприятий, связанных с развитием и укреплением материально-технической базы муниципальных домов культуры – </a:t>
            </a:r>
            <a:r>
              <a:rPr lang="ru-RU" sz="1000" b="1" dirty="0" smtClean="0">
                <a:cs typeface="Times New Roman" pitchFamily="18" charset="0"/>
              </a:rPr>
              <a:t>939,9</a:t>
            </a:r>
            <a:r>
              <a:rPr lang="ru-RU" sz="1000" dirty="0" smtClean="0">
                <a:cs typeface="Times New Roman" pitchFamily="18" charset="0"/>
              </a:rPr>
              <a:t> тыс. рублей.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00" dirty="0"/>
          </a:p>
          <a:p>
            <a:pPr marL="285750" indent="-285750">
              <a:buFontTx/>
              <a:buChar char="-"/>
            </a:pPr>
            <a:endParaRPr lang="ru-RU" sz="1000" dirty="0" smtClean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29000" y="2188031"/>
            <a:ext cx="2971800" cy="223156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повышение качества организации спортивно-массовых мероприятий на территории муниципального образования «Тайшетский район» –  </a:t>
            </a:r>
            <a:r>
              <a:rPr lang="ru-RU" sz="1000" b="1" dirty="0" smtClean="0"/>
              <a:t>222,7</a:t>
            </a:r>
            <a:r>
              <a:rPr lang="ru-RU" sz="1000" dirty="0" smtClean="0"/>
              <a:t> 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Усиление взаимодействия Управления культуры с клубными формированиями в сфере спорта  – </a:t>
            </a:r>
            <a:r>
              <a:rPr lang="ru-RU" sz="1000" b="1" dirty="0" smtClean="0">
                <a:cs typeface="Times New Roman" pitchFamily="18" charset="0"/>
              </a:rPr>
              <a:t>3,7</a:t>
            </a:r>
            <a:r>
              <a:rPr lang="ru-RU" sz="1000" dirty="0" smtClean="0">
                <a:cs typeface="Times New Roman" pitchFamily="18" charset="0"/>
              </a:rPr>
              <a:t> тыс. рублей</a:t>
            </a:r>
            <a:r>
              <a:rPr lang="ru-RU" sz="1000" dirty="0">
                <a:cs typeface="Times New Roman" pitchFamily="18" charset="0"/>
              </a:rPr>
              <a:t>.</a:t>
            </a:r>
            <a:endParaRPr lang="ru-RU" sz="1000" dirty="0"/>
          </a:p>
          <a:p>
            <a:r>
              <a:rPr lang="ru-RU" sz="1000" dirty="0" smtClean="0">
                <a:solidFill>
                  <a:srgbClr val="0070C0"/>
                </a:solidFill>
              </a:rPr>
              <a:t>(проведено 125 мероприятий районного уровня</a:t>
            </a:r>
            <a:r>
              <a:rPr lang="ru-RU" sz="1000" dirty="0">
                <a:solidFill>
                  <a:srgbClr val="0070C0"/>
                </a:solidFill>
              </a:rPr>
              <a:t>)</a:t>
            </a:r>
            <a:endParaRPr lang="ru-RU" sz="1000" dirty="0" smtClean="0">
              <a:solidFill>
                <a:srgbClr val="0070C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29400" y="2667000"/>
            <a:ext cx="2286000" cy="4114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Вовлечение молодежи в общественную жизнь района, гражданско-патриотическое воспитание –  </a:t>
            </a:r>
            <a:r>
              <a:rPr lang="ru-RU" sz="1000" b="1" dirty="0" smtClean="0"/>
              <a:t>7,1</a:t>
            </a:r>
            <a:r>
              <a:rPr lang="ru-RU" sz="1000" dirty="0" smtClean="0"/>
              <a:t> 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Содействие трудовой занятости, поддержка молодежного предпринимательства  – </a:t>
            </a:r>
            <a:r>
              <a:rPr lang="ru-RU" sz="1000" b="1" dirty="0" smtClean="0">
                <a:cs typeface="Times New Roman" pitchFamily="18" charset="0"/>
              </a:rPr>
              <a:t>5,9</a:t>
            </a:r>
            <a:r>
              <a:rPr lang="ru-RU" sz="1000" dirty="0" smtClean="0">
                <a:cs typeface="Times New Roman" pitchFamily="18" charset="0"/>
              </a:rPr>
              <a:t> 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Поддержка инициативной и талантливой молодежи – </a:t>
            </a:r>
            <a:r>
              <a:rPr lang="ru-RU" sz="1000" b="1" dirty="0" smtClean="0">
                <a:cs typeface="Times New Roman" pitchFamily="18" charset="0"/>
              </a:rPr>
              <a:t>17,6</a:t>
            </a:r>
            <a:r>
              <a:rPr lang="ru-RU" sz="1000" dirty="0" smtClean="0">
                <a:cs typeface="Times New Roman" pitchFamily="18" charset="0"/>
              </a:rPr>
              <a:t> 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Times New Roman" pitchFamily="18" charset="0"/>
              </a:rPr>
              <a:t>Поддержка деятельности детских и молодежных объединений – </a:t>
            </a:r>
            <a:r>
              <a:rPr lang="ru-RU" sz="1000" b="1" dirty="0" smtClean="0">
                <a:cs typeface="Times New Roman" pitchFamily="18" charset="0"/>
              </a:rPr>
              <a:t>4,3 </a:t>
            </a:r>
            <a:r>
              <a:rPr lang="ru-RU" sz="1000" dirty="0" smtClean="0">
                <a:cs typeface="Times New Roman" pitchFamily="18" charset="0"/>
              </a:rPr>
              <a:t>тыс. рублей.</a:t>
            </a:r>
            <a:endParaRPr lang="ru-RU" sz="1000" dirty="0"/>
          </a:p>
          <a:p>
            <a:r>
              <a:rPr lang="ru-RU" sz="1000" dirty="0" smtClean="0">
                <a:solidFill>
                  <a:srgbClr val="0070C0"/>
                </a:solidFill>
              </a:rPr>
              <a:t>(проведено </a:t>
            </a:r>
            <a:r>
              <a:rPr lang="ru-RU" sz="1000" b="1" dirty="0" smtClean="0">
                <a:solidFill>
                  <a:srgbClr val="0070C0"/>
                </a:solidFill>
              </a:rPr>
              <a:t>27</a:t>
            </a:r>
            <a:r>
              <a:rPr lang="ru-RU" sz="1000" dirty="0" smtClean="0">
                <a:solidFill>
                  <a:srgbClr val="0070C0"/>
                </a:solidFill>
              </a:rPr>
              <a:t> </a:t>
            </a:r>
            <a:r>
              <a:rPr lang="ru-RU" sz="1000" b="1" dirty="0" smtClean="0">
                <a:solidFill>
                  <a:srgbClr val="0070C0"/>
                </a:solidFill>
              </a:rPr>
              <a:t>мероприятий</a:t>
            </a:r>
            <a:r>
              <a:rPr lang="ru-RU" sz="1000" dirty="0" smtClean="0">
                <a:solidFill>
                  <a:srgbClr val="0070C0"/>
                </a:solidFill>
              </a:rPr>
              <a:t>, число участников составило           </a:t>
            </a:r>
            <a:r>
              <a:rPr lang="ru-RU" sz="1000" b="1" dirty="0" smtClean="0">
                <a:solidFill>
                  <a:srgbClr val="0070C0"/>
                </a:solidFill>
              </a:rPr>
              <a:t>7 270 </a:t>
            </a:r>
            <a:r>
              <a:rPr lang="ru-RU" sz="1000" dirty="0" smtClean="0">
                <a:solidFill>
                  <a:srgbClr val="0070C0"/>
                </a:solidFill>
              </a:rPr>
              <a:t>человек)</a:t>
            </a:r>
          </a:p>
        </p:txBody>
      </p:sp>
      <p:pic>
        <p:nvPicPr>
          <p:cNvPr id="3074" name="Picture 2" descr="http://xn--d1a0avw.xn--80akl8ad8a.xn--p1ai/sites/default/files/fotoalbum/tayshetskie_dvorovye_igry_ulichnyy_basketbol/dsc017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495800"/>
            <a:ext cx="2971800" cy="21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2" y="0"/>
            <a:ext cx="914399" cy="1066799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19200" y="533400"/>
            <a:ext cx="6934200" cy="5333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latin typeface="+mj-lt"/>
              </a:rPr>
              <a:t>«Развитие культуры», </a:t>
            </a:r>
            <a:r>
              <a:rPr lang="ru-RU" sz="1000" cap="all" dirty="0" smtClean="0">
                <a:ln/>
                <a:solidFill>
                  <a:srgbClr val="7030A0"/>
                </a:solidFill>
                <a:latin typeface="+mj-lt"/>
              </a:rPr>
              <a:t>продолжение</a:t>
            </a:r>
            <a:endParaRPr kumimoji="0" lang="ru-RU" sz="10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52399" y="1371719"/>
            <a:ext cx="1447801" cy="99048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«профилактика правонарушений и преступлений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4,8 тыс.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рублей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28800" y="1186189"/>
            <a:ext cx="5257800" cy="94741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«создание условий для эффективного использования средств местного бюджета, предоставляемых на поддержку культурной деятельности муниципальных учреждений культуры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159 401,8 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162800" y="1186189"/>
            <a:ext cx="1905000" cy="163321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 «Развитие и укрепление материально-технической базы учреждений культуры и дополнительного образования сферы культуры и спорта Тайшетского района</a:t>
            </a:r>
            <a:r>
              <a:rPr lang="ru-RU" sz="1000" cap="all" dirty="0" smtClean="0">
                <a:latin typeface="+mj-lt"/>
                <a:ea typeface="+mj-ea"/>
                <a:cs typeface="+mj-cs"/>
              </a:rPr>
              <a:t>»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000" cap="all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1000" b="1" cap="all" dirty="0" smtClean="0">
                <a:latin typeface="+mj-lt"/>
                <a:ea typeface="+mj-ea"/>
                <a:cs typeface="+mj-cs"/>
              </a:rPr>
              <a:t>3 671,5 тыс.</a:t>
            </a:r>
            <a:r>
              <a:rPr kumimoji="0" lang="ru-RU" sz="1000" b="1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рублей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2399" y="2438518"/>
            <a:ext cx="1524001" cy="25144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/>
              <a:t>организация спортивной, досуговой работы по месту учебы несовершеннолетних и молодежи –  </a:t>
            </a:r>
            <a:r>
              <a:rPr lang="ru-RU" sz="1000" b="1" dirty="0" smtClean="0"/>
              <a:t>4,8</a:t>
            </a:r>
            <a:r>
              <a:rPr lang="ru-RU" sz="1000" dirty="0" smtClean="0"/>
              <a:t> тыс. рублей</a:t>
            </a:r>
          </a:p>
          <a:p>
            <a:r>
              <a:rPr lang="ru-RU" sz="1000" dirty="0" smtClean="0">
                <a:solidFill>
                  <a:srgbClr val="0070C0"/>
                </a:solidFill>
              </a:rPr>
              <a:t>(число участников проведенных мероприятий составило </a:t>
            </a:r>
            <a:r>
              <a:rPr lang="ru-RU" sz="1000" b="1" dirty="0" smtClean="0">
                <a:solidFill>
                  <a:srgbClr val="0070C0"/>
                </a:solidFill>
              </a:rPr>
              <a:t>310 человек</a:t>
            </a:r>
            <a:r>
              <a:rPr lang="ru-RU" sz="1000" dirty="0" smtClean="0">
                <a:solidFill>
                  <a:srgbClr val="0070C0"/>
                </a:solidFill>
              </a:rPr>
              <a:t>)</a:t>
            </a:r>
            <a:r>
              <a:rPr lang="ru-RU" sz="1000" dirty="0" smtClean="0"/>
              <a:t>.</a:t>
            </a:r>
            <a:endParaRPr lang="ru-RU" sz="1000" dirty="0"/>
          </a:p>
          <a:p>
            <a:pPr marL="285750" indent="-285750">
              <a:buFontTx/>
              <a:buChar char="-"/>
            </a:pPr>
            <a:endParaRPr lang="ru-RU" sz="1000" dirty="0" smtClean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28800" y="2252990"/>
            <a:ext cx="5181600" cy="44526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Обеспечение деятельности аппарата Управления культуры, спорта и молодежной политики –  </a:t>
            </a:r>
            <a:r>
              <a:rPr lang="ru-RU" sz="1000" b="1" dirty="0" smtClean="0"/>
              <a:t>3 453,0</a:t>
            </a:r>
            <a:r>
              <a:rPr lang="ru-RU" sz="1000" dirty="0" smtClean="0"/>
              <a:t> тыс. рублей;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Обеспечение деятельности Централизованной бухгалтерии Управления культуры – </a:t>
            </a:r>
            <a:r>
              <a:rPr lang="ru-RU" sz="1000" b="1" dirty="0" smtClean="0"/>
              <a:t>18 504,4 </a:t>
            </a:r>
            <a:r>
              <a:rPr lang="ru-RU" sz="1000" dirty="0" smtClean="0"/>
              <a:t>тыс. рублей;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Обеспечение деятельности муниципальных учреждений культуры, предоставляющих культурно-досуговые услуги – </a:t>
            </a:r>
            <a:r>
              <a:rPr lang="ru-RU" sz="1000" b="1" dirty="0" smtClean="0"/>
              <a:t>23 460,7 </a:t>
            </a:r>
            <a:r>
              <a:rPr lang="ru-RU" sz="1000" dirty="0" smtClean="0"/>
              <a:t>тыс. рублей;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Обеспечение деятельности образовательных учреждений дополнительного образования – </a:t>
            </a:r>
            <a:r>
              <a:rPr lang="ru-RU" sz="1000" b="1" dirty="0" smtClean="0"/>
              <a:t>97 765,1 </a:t>
            </a:r>
            <a:r>
              <a:rPr lang="ru-RU" sz="1000" dirty="0" smtClean="0"/>
              <a:t>тыс. рублей;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Обеспечение деятельности музеев – </a:t>
            </a:r>
            <a:r>
              <a:rPr lang="ru-RU" sz="1000" b="1" dirty="0" smtClean="0"/>
              <a:t>4 107,8 </a:t>
            </a:r>
            <a:r>
              <a:rPr lang="ru-RU" sz="1000" dirty="0" smtClean="0"/>
              <a:t>тыс. рублей;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Обеспечение деятельности Межпоселенческой библиотечной системы Тайшетского района – </a:t>
            </a:r>
            <a:r>
              <a:rPr lang="ru-RU" sz="1000" b="1" dirty="0" smtClean="0"/>
              <a:t>7 307,2 </a:t>
            </a:r>
            <a:r>
              <a:rPr lang="ru-RU" sz="1000" dirty="0" smtClean="0"/>
              <a:t>тыс. рублей;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Приобретение спортивного оборудования и инвентаря для оснащения муниципальных организаций, осуществляющих деятельность в сфере физической культуры и спорта  - </a:t>
            </a:r>
            <a:r>
              <a:rPr lang="ru-RU" sz="1000" b="1" dirty="0" smtClean="0"/>
              <a:t>515,5</a:t>
            </a:r>
            <a:r>
              <a:rPr lang="ru-RU" sz="1000" dirty="0" smtClean="0"/>
              <a:t> тыс. рублей;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000" dirty="0" smtClean="0"/>
              <a:t>Народные инициативы – 4 288,1 тыс. рублей, в том числе: </a:t>
            </a:r>
          </a:p>
          <a:p>
            <a:r>
              <a:rPr lang="ru-RU" sz="1000" i="1" dirty="0" smtClean="0">
                <a:solidFill>
                  <a:srgbClr val="0070C0"/>
                </a:solidFill>
              </a:rPr>
              <a:t>1)организация оснащения роялем, акустическими пианино, театральными креслами оргтехникой, наглядными пособиями, учебными партами, гончарным кругом, муфельной печью, музыкальными инструментами – 3 159,1 тыс. рублей;                                                                 2) организация оснащения мультимедийной аппаратурой (музеи) – 120,0 тыс. рублей;                                                                                                     3) организация оснащения цветным и черно-белым принтером (библиотека) – 55,0 тыс. рублей;                                                                     4) организация оснащения концертными костюмами, пюпитрами, мебелью (РДК «Юбилейный») - 391,6 тыс. рублей;                                        5)  организация оснащения оргтехникой, мебелью, медицинским оборудованием (детско-юношеские спортивные школы) – 562,4 тыс. рублей.</a:t>
            </a:r>
            <a:endParaRPr lang="ru-RU" sz="1000" dirty="0"/>
          </a:p>
          <a:p>
            <a:pPr marL="285750" indent="-285750">
              <a:buFontTx/>
              <a:buChar char="-"/>
            </a:pPr>
            <a:endParaRPr lang="ru-RU" sz="1000" dirty="0" smtClean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62800" y="2938790"/>
            <a:ext cx="1905000" cy="20142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Капитальный ремонт здания лыжной базы, расположенного по адресу г. Тайшет, ул. Северная, 1А –    </a:t>
            </a:r>
            <a:r>
              <a:rPr lang="ru-RU" sz="1000" b="1" dirty="0" smtClean="0"/>
              <a:t>2 671,5 </a:t>
            </a:r>
            <a:r>
              <a:rPr lang="ru-RU" sz="1000" dirty="0" smtClean="0"/>
              <a:t>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Огораживание лыжной базы –          </a:t>
            </a:r>
            <a:r>
              <a:rPr lang="ru-RU" sz="1000" b="1" dirty="0" smtClean="0"/>
              <a:t>1 000,0</a:t>
            </a:r>
            <a:r>
              <a:rPr lang="ru-RU" sz="1000" dirty="0" smtClean="0"/>
              <a:t> тыс. рублей.</a:t>
            </a:r>
            <a:endParaRPr lang="ru-RU" sz="1000" dirty="0"/>
          </a:p>
          <a:p>
            <a:pPr marL="285750" indent="-285750">
              <a:buFontTx/>
              <a:buChar char="-"/>
            </a:pPr>
            <a:endParaRPr lang="ru-RU" sz="1000" dirty="0" smtClean="0"/>
          </a:p>
        </p:txBody>
      </p:sp>
      <p:pic>
        <p:nvPicPr>
          <p:cNvPr id="3076" name="Picture 4" descr="http://gymnasium.pruzhany.by/wp-content/uploads/2019/02/IMG_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105400"/>
            <a:ext cx="152400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0-tub-ru.yandex.net/i?id=b44f280a2893f898bf6fcc94f680b8ec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072390"/>
            <a:ext cx="1904999" cy="155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43001" y="490211"/>
            <a:ext cx="7010400" cy="72899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cap="all" dirty="0" smtClean="0">
                <a:ln/>
                <a:solidFill>
                  <a:schemeClr val="tx1"/>
                </a:solidFill>
              </a:rPr>
              <a:t>Социальная поддержка отдельных категорий населения муниципального образования «Тайшетский район»,                  80 161,4тыс. рублей</a:t>
            </a:r>
            <a:endParaRPr lang="ru-RU" sz="1600" cap="all" dirty="0">
              <a:ln/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43000" y="1295402"/>
            <a:ext cx="7543800" cy="3047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Управление экономики и промышленной политики администрации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38400" y="1676401"/>
            <a:ext cx="6248400" cy="60959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Финансовое обеспечение реализации муниципальной программы</a:t>
            </a:r>
            <a:r>
              <a:rPr kumimoji="0" lang="ru-RU" sz="1200" b="0" i="0" u="none" strike="noStrike" kern="1200" cap="all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</a:t>
            </a:r>
            <a:r>
              <a:rPr lang="ru-RU" sz="1200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Социальная поддержка отдельных категорий населения муниципального образования «Тайшетский район»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6750107"/>
              </p:ext>
            </p:extLst>
          </p:nvPr>
        </p:nvGraphicFramePr>
        <p:xfrm>
          <a:off x="2438400" y="2362200"/>
          <a:ext cx="6248400" cy="13714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44930"/>
                <a:gridCol w="1249680"/>
                <a:gridCol w="1249680"/>
                <a:gridCol w="1704110"/>
              </a:tblGrid>
              <a:tr h="298536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План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Факт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Исполнение, %</a:t>
                      </a:r>
                      <a:endParaRPr lang="ru-RU" sz="1000" dirty="0"/>
                    </a:p>
                  </a:txBody>
                  <a:tcPr/>
                </a:tc>
              </a:tr>
              <a:tr h="2878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</a:t>
                      </a:r>
                      <a:r>
                        <a:rPr lang="ru-RU" sz="1200" baseline="0" dirty="0" smtClean="0"/>
                        <a:t> расходов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80 922,6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80 161,4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99,1</a:t>
                      </a:r>
                      <a:endParaRPr lang="ru-RU" sz="1200" b="0" dirty="0"/>
                    </a:p>
                  </a:txBody>
                  <a:tcPr/>
                </a:tc>
              </a:tr>
              <a:tr h="39255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Областной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69 033,7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68 282,5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98,9</a:t>
                      </a:r>
                      <a:endParaRPr lang="ru-RU" sz="1200" dirty="0"/>
                    </a:p>
                  </a:txBody>
                  <a:tcPr/>
                </a:tc>
              </a:tr>
              <a:tr h="39255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Районный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11 888,9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11 878,9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99,9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152400" y="3766692"/>
            <a:ext cx="8839200" cy="42430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</a:t>
            </a:r>
            <a:r>
              <a:rPr kumimoji="0" lang="ru-RU" sz="1200" b="0" i="0" u="none" strike="noStrike" kern="1200" cap="all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</a:t>
            </a:r>
            <a:r>
              <a:rPr lang="ru-RU" sz="1200" cap="all" dirty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Социальная поддержка отдельных категорий населения муниципального образования «Тайшетский район</a:t>
            </a:r>
            <a:r>
              <a:rPr lang="ru-RU" sz="1200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»</a:t>
            </a:r>
            <a:endParaRPr lang="ru-RU" sz="1200" cap="all" dirty="0">
              <a:solidFill>
                <a:srgbClr val="7030A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52400" y="4300093"/>
            <a:ext cx="4343400" cy="88150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«Осуществление областных государственных полномочий по предоставлению мер социальной поддержки населению»  </a:t>
            </a:r>
            <a:r>
              <a:rPr kumimoji="0" lang="ru-RU" sz="1000" b="1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68 282,5 тыс. рублей</a:t>
            </a:r>
            <a:endParaRPr kumimoji="0" lang="ru-RU" sz="10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648200" y="4300093"/>
            <a:ext cx="4191000" cy="88150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«социальная поддержка отдельных категорий граждан»  </a:t>
            </a:r>
            <a:r>
              <a:rPr kumimoji="0" lang="ru-RU" sz="1000" b="1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10 042,4 тыс. рублей</a:t>
            </a:r>
            <a:endParaRPr kumimoji="0" lang="ru-RU" sz="10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6199" y="5257802"/>
            <a:ext cx="4419601" cy="13715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Предоставление гражданам субсидий на оплату жилых помещений и коммунальных услуг – </a:t>
            </a:r>
            <a:r>
              <a:rPr lang="ru-RU" sz="1000" b="1" dirty="0" smtClean="0"/>
              <a:t>63 742,1 </a:t>
            </a:r>
            <a:r>
              <a:rPr lang="ru-RU" sz="1000" dirty="0" smtClean="0"/>
              <a:t>тыс. рублей (</a:t>
            </a:r>
            <a:r>
              <a:rPr lang="ru-RU" sz="1000" dirty="0" smtClean="0">
                <a:solidFill>
                  <a:srgbClr val="00B0F0"/>
                </a:solidFill>
              </a:rPr>
              <a:t>получатели субсидий - 10 465 человек);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Обеспечение деятельности муниципальных служащих, осуществляющих областные государственные полномочия по предоставлению гражданам субсидий – </a:t>
            </a:r>
            <a:r>
              <a:rPr lang="ru-RU" sz="1000" b="1" dirty="0" smtClean="0"/>
              <a:t>4 540,4</a:t>
            </a:r>
            <a:r>
              <a:rPr lang="ru-RU" sz="1000" dirty="0" smtClean="0"/>
              <a:t> тыс. рублей</a:t>
            </a:r>
            <a:r>
              <a:rPr lang="ru-RU" sz="1000" dirty="0"/>
              <a:t>.</a:t>
            </a:r>
            <a:endParaRPr lang="ru-RU" sz="1000" dirty="0" smtClean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8200" y="5290693"/>
            <a:ext cx="4191000" cy="13387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Пенсии за выслугу лет гражданам, замещавшим должности муниципальной службы Тайшетского района(</a:t>
            </a:r>
            <a:r>
              <a:rPr lang="ru-RU" sz="1000" dirty="0" smtClean="0">
                <a:solidFill>
                  <a:srgbClr val="00B0F0"/>
                </a:solidFill>
              </a:rPr>
              <a:t>получатели данных выплат - 76 человек);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Выплаты к пенсиям лицам, удостоенным Почетного звания «Почетный гражданин Тайшетского района» (</a:t>
            </a:r>
            <a:r>
              <a:rPr lang="ru-RU" sz="1000" dirty="0" smtClean="0">
                <a:solidFill>
                  <a:srgbClr val="00B0F0"/>
                </a:solidFill>
              </a:rPr>
              <a:t>получатели данных выплат – 19 человек</a:t>
            </a:r>
            <a:r>
              <a:rPr lang="ru-RU" sz="1000" dirty="0" smtClean="0"/>
              <a:t>)</a:t>
            </a:r>
          </a:p>
        </p:txBody>
      </p:sp>
      <p:pic>
        <p:nvPicPr>
          <p:cNvPr id="17" name="Picture 2" descr="C:\Users\finupr\Desktop\1fbf789e3b08673f643f3de7194132b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769046"/>
            <a:ext cx="2133600" cy="1828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95399" y="685800"/>
            <a:ext cx="6934201" cy="68591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</a:t>
            </a:r>
            <a:r>
              <a:rPr kumimoji="0" lang="ru-RU" sz="1200" b="0" i="0" u="none" strike="noStrike" kern="1200" cap="all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</a:t>
            </a:r>
            <a:r>
              <a:rPr lang="ru-RU" sz="1200" cap="all" dirty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Социальная поддержка отдельных категорий населения муниципального образования «Тайшетский район</a:t>
            </a:r>
            <a:r>
              <a:rPr lang="ru-RU" sz="1200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</a:rPr>
              <a:t>» </a:t>
            </a:r>
            <a:r>
              <a:rPr lang="ru-RU" sz="1100" cap="all" dirty="0" smtClean="0">
                <a:ln/>
                <a:solidFill>
                  <a:srgbClr val="7030A0"/>
                </a:solidFill>
              </a:rPr>
              <a:t>продолжение</a:t>
            </a:r>
            <a:endParaRPr lang="ru-RU" sz="1100" cap="all" dirty="0">
              <a:solidFill>
                <a:srgbClr val="7030A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419600" y="1524001"/>
            <a:ext cx="4114800" cy="6857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«Доступная среда для инвалидов и других маломобильных групп населения»  </a:t>
            </a:r>
            <a:r>
              <a:rPr kumimoji="0" lang="ru-RU" sz="1000" b="1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1 836,5 тыс. рублей</a:t>
            </a:r>
            <a:endParaRPr kumimoji="0" lang="ru-RU" sz="10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19600" y="2558143"/>
            <a:ext cx="4114800" cy="23623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Для создания безбарьерной среды жизнедеятельности инвалидов и других маломобильных групп населения проведены следующие мероприятия:</a:t>
            </a:r>
          </a:p>
          <a:p>
            <a:r>
              <a:rPr lang="ru-RU" sz="1000" dirty="0" smtClean="0"/>
              <a:t>1) В МКУ ДО ЮДМШ приобретены вспомогательные средства, установлено подъемное устройство на центральном входе в школу;</a:t>
            </a:r>
          </a:p>
          <a:p>
            <a:r>
              <a:rPr lang="ru-RU" sz="1000" dirty="0" smtClean="0"/>
              <a:t>2)  В СОШ № 24 п. Юрты, детском саду «Рябинка» установлены специальные указатели, поручни;</a:t>
            </a:r>
          </a:p>
          <a:p>
            <a:r>
              <a:rPr lang="ru-RU" sz="1000" dirty="0" smtClean="0"/>
              <a:t>3)   В СОШ № 23 г. Тайшета размещено оборудование и носители информации для обеспечения доступности инвалидов, приобретена сенсорная комната, мультимедийное оборудование, индукционная система для слабослышащих.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81000" y="1524001"/>
            <a:ext cx="3810000" cy="6857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«Поддержка социально ориентированных некоммерческих организаций»  </a:t>
            </a:r>
            <a:endParaRPr kumimoji="0" lang="ru-RU" sz="10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7200" y="2438400"/>
            <a:ext cx="3352800" cy="4114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Информационная поддержка и популяризация деятельности социально ориентированных некоммерческих организаций осуществлялась путем размещения информации на официальном сайте администрации Тайшетского района о планируемых и осуществленных мероприятиях и освещалась в муниципальной телепрограмме «Время новостей»;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Проведены 2 благотворительные акции: «Помоги Ближнему и ты спасешь мир», «Школьный портфель»;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Проведено 16 социально значимых культурно-массовых мероприятий (конкурсы, праздники, юбилеи);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Для детей из малообеспеченных семей Советом Женщин Тайшетского района при содействии администрации Тайшетского района организовано проведение Новогодней благотворительной елки, оказано содействие в проведении рождественского праздника для детей с ограниченными возможностями.</a:t>
            </a:r>
          </a:p>
        </p:txBody>
      </p:sp>
      <p:pic>
        <p:nvPicPr>
          <p:cNvPr id="2050" name="Picture 2" descr="http://xn--33-6kc3bfr2e.xn--p1ai/files/news/2017-2018/image_image_201909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05400"/>
            <a:ext cx="411479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43001" y="490211"/>
            <a:ext cx="7010400" cy="72899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cap="all" dirty="0" smtClean="0">
                <a:ln/>
                <a:solidFill>
                  <a:schemeClr val="tx1"/>
                </a:solidFill>
              </a:rPr>
              <a:t>Муниципальное управление, 66 017,5 тыс. рублей</a:t>
            </a:r>
            <a:endParaRPr lang="ru-RU" sz="1600" cap="all" dirty="0">
              <a:ln/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66950" y="1295402"/>
            <a:ext cx="7062652" cy="380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Администрация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743200" y="1752602"/>
            <a:ext cx="5638800" cy="38099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Финансовое обеспечение реализации муниципальной программы</a:t>
            </a:r>
            <a:r>
              <a:rPr kumimoji="0" lang="ru-RU" sz="1200" b="0" i="0" u="none" strike="noStrike" kern="1200" cap="all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«Муниципальное управление»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C:\Users\finupr\Desktop\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5" y="1828800"/>
            <a:ext cx="2047875" cy="1905000"/>
          </a:xfrm>
          <a:prstGeom prst="rect">
            <a:avLst/>
          </a:prstGeom>
          <a:noFill/>
        </p:spPr>
      </p:pic>
      <p:graphicFrame>
        <p:nvGraphicFramePr>
          <p:cNvPr id="14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4368078"/>
              </p:ext>
            </p:extLst>
          </p:nvPr>
        </p:nvGraphicFramePr>
        <p:xfrm>
          <a:off x="2514600" y="2209803"/>
          <a:ext cx="5943600" cy="18414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5178"/>
                <a:gridCol w="1188720"/>
                <a:gridCol w="1188720"/>
                <a:gridCol w="1620982"/>
              </a:tblGrid>
              <a:tr h="250346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План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Факт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Исполнение, %</a:t>
                      </a:r>
                      <a:endParaRPr lang="ru-RU" sz="1000" dirty="0"/>
                    </a:p>
                  </a:txBody>
                  <a:tcPr/>
                </a:tc>
              </a:tr>
              <a:tr h="2617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</a:t>
                      </a:r>
                      <a:r>
                        <a:rPr lang="ru-RU" sz="1200" baseline="0" dirty="0" smtClean="0"/>
                        <a:t> расходов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69 217,0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66 017,5</a:t>
                      </a:r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95,4</a:t>
                      </a:r>
                      <a:endParaRPr lang="ru-RU" sz="1200" b="0" dirty="0"/>
                    </a:p>
                  </a:txBody>
                  <a:tcPr/>
                </a:tc>
              </a:tr>
              <a:tr h="32918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Федеральный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234,3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187,4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80,0</a:t>
                      </a:r>
                      <a:endParaRPr lang="ru-RU" sz="1200" dirty="0"/>
                    </a:p>
                  </a:txBody>
                  <a:tcPr/>
                </a:tc>
              </a:tr>
              <a:tr h="32918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Областной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5 559,1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5 206,2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93,7</a:t>
                      </a:r>
                      <a:endParaRPr lang="ru-RU" sz="1200" dirty="0"/>
                    </a:p>
                  </a:txBody>
                  <a:tcPr/>
                </a:tc>
              </a:tr>
              <a:tr h="32918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Районный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61 962,0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59 455,3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95,9</a:t>
                      </a:r>
                      <a:endParaRPr lang="ru-RU" sz="1200" dirty="0"/>
                    </a:p>
                  </a:txBody>
                  <a:tcPr/>
                </a:tc>
              </a:tr>
              <a:tr h="32918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Бюджеты</a:t>
                      </a:r>
                      <a:r>
                        <a:rPr lang="ru-RU" sz="1200" baseline="0" dirty="0" smtClean="0"/>
                        <a:t> поселений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1 461,6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1 168,6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80,0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346166" y="4114800"/>
            <a:ext cx="8677275" cy="381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</a:t>
            </a:r>
            <a:r>
              <a:rPr kumimoji="0" lang="ru-RU" sz="1200" b="0" i="0" u="none" strike="noStrike" kern="1200" cap="all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«Муниципальное управление»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81000" y="4572000"/>
            <a:ext cx="8153400" cy="381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«обеспечение исполнения полномочий»   </a:t>
            </a:r>
            <a:r>
              <a:rPr kumimoji="0" lang="ru-RU" sz="1000" b="1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65 334,5 тыс. рублей </a:t>
            </a:r>
            <a:endParaRPr kumimoji="0" lang="ru-RU" sz="10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81000" y="5029201"/>
            <a:ext cx="2286000" cy="1524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>
                <a:tab pos="3060700" algn="ctr"/>
              </a:tabLst>
            </a:pPr>
            <a:r>
              <a:rPr lang="ru-RU" sz="10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 – 187,4 тыс. рублей.</a:t>
            </a:r>
            <a:endParaRPr lang="ru-RU" sz="1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895600" y="5029201"/>
            <a:ext cx="5715000" cy="1676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tabLst>
                <a:tab pos="3060700" algn="ctr"/>
              </a:tabLst>
            </a:pPr>
            <a:r>
              <a:rPr lang="ru-RU" sz="10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Осуществление областных государственных полномочий – 4 579,6 тыс. рублей: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tabLst>
                <a:tab pos="3060700" algn="ctr"/>
              </a:tabLst>
            </a:pPr>
            <a:r>
              <a:rPr lang="ru-RU" sz="10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1) по хранению, комплектованию, учету и использованию архивных документов, относящихся к государственной собственности– 3 652,4 тыс. рублей</a:t>
            </a:r>
            <a:r>
              <a:rPr lang="ru-RU" sz="1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( исполнено </a:t>
            </a:r>
            <a:r>
              <a:rPr lang="ru-RU" sz="10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1 721 </a:t>
            </a:r>
            <a:r>
              <a:rPr lang="ru-RU" sz="10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запрос)</a:t>
            </a:r>
            <a:r>
              <a:rPr lang="ru-RU" sz="1000" dirty="0" smtClean="0">
                <a:solidFill>
                  <a:srgbClr val="0070C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tabLst>
                <a:tab pos="3060700" algn="ctr"/>
              </a:tabLst>
            </a:pPr>
            <a:r>
              <a:rPr lang="ru-RU" sz="1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2) По определению персонального состава и обеспечению деятельности административных комиссий – 926,5 тыс. рублей </a:t>
            </a:r>
            <a:r>
              <a:rPr lang="ru-RU" sz="10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(рассмотрено 439 дел об административных правонарушениях);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tabLst>
                <a:tab pos="3060700" algn="ctr"/>
              </a:tabLst>
            </a:pPr>
            <a:r>
              <a:rPr lang="ru-RU" sz="1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3) По определению перечня должностных лиц органов местного самоуправления, уполномоченных составлять протоколы об административных правонарушений, предусмотренных отдельными законами Иркутской области об административно ответственности – 0,7 тыс. рублей.</a:t>
            </a:r>
            <a:endParaRPr lang="ru-RU" sz="1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finupr\Desktop\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2258" y="0"/>
            <a:ext cx="914399" cy="1066799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71601" y="609600"/>
            <a:ext cx="6553200" cy="609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</a:t>
            </a:r>
            <a:r>
              <a:rPr kumimoji="0" lang="ru-RU" sz="1200" b="0" i="0" u="none" strike="noStrike" kern="1200" cap="all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«Муниципальное управление» </a:t>
            </a:r>
            <a:r>
              <a:rPr kumimoji="0" lang="ru-RU" sz="1100" b="0" i="0" u="none" strike="noStrike" kern="1200" cap="all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продолжение</a:t>
            </a:r>
            <a:endParaRPr kumimoji="0" lang="ru-RU" sz="11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48400" y="1409759"/>
            <a:ext cx="2514600" cy="41904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«улучшение условий труда»  </a:t>
            </a:r>
            <a:endParaRPr kumimoji="0" lang="ru-RU" sz="10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48400" y="1981319"/>
            <a:ext cx="2514600" cy="259068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Осуществление отдельных государственных полномочий в сфере труда – 626,6 тыс. рублей;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Организация и проведение конкурсов по охране труда – 38,7 тыс. рублей </a:t>
            </a:r>
            <a:r>
              <a:rPr lang="ru-RU" sz="1000" dirty="0" smtClean="0">
                <a:solidFill>
                  <a:srgbClr val="00B0F0"/>
                </a:solidFill>
              </a:rPr>
              <a:t>(проведено 4 конкурса);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/>
              <a:t>Организация предупредительных мер по сокращению производственного травматизма и профессиональных заболеваний – 17,7 тыс. рублей.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52401" y="1981319"/>
            <a:ext cx="4190999" cy="358128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tabLst>
                <a:tab pos="3060700" algn="ctr"/>
              </a:tabLst>
            </a:pPr>
            <a:r>
              <a:rPr lang="ru-RU" sz="12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Осуществление собственных полномочий  59 398,9 тыс. рублей:</a:t>
            </a:r>
          </a:p>
          <a:p>
            <a:pPr marL="228600" lvl="0" indent="-22860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AutoNum type="arabicParenR"/>
              <a:tabLst>
                <a:tab pos="3060700" algn="ctr"/>
              </a:tabLst>
            </a:pPr>
            <a:r>
              <a:rPr lang="ru-RU" sz="10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Обеспечение функционирования высшего должностного лица органа местного самоуправления (мэр Тайшетского района) –        3 536,1 тыс. рублей;</a:t>
            </a:r>
          </a:p>
          <a:p>
            <a:pPr marL="228600" lvl="0" indent="-22860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AutoNum type="arabicParenR"/>
              <a:tabLst>
                <a:tab pos="3060700" algn="ctr"/>
              </a:tabLst>
            </a:pPr>
            <a:r>
              <a:rPr lang="ru-RU" sz="10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Обеспечение функционирования  органов местного самоуправления (администрация Тайшетского район) –                 52 361,3 тыс. рублей;</a:t>
            </a:r>
          </a:p>
          <a:p>
            <a:pPr marL="228600" lvl="0" indent="-22860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AutoNum type="arabicParenR"/>
              <a:tabLst>
                <a:tab pos="3060700" algn="ctr"/>
              </a:tabLst>
            </a:pPr>
            <a:r>
              <a:rPr lang="ru-RU" sz="10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Премирование лиц, награжденных Почетной грамотой мэра Тайшетского района – 240,0 тыс. рублей (</a:t>
            </a:r>
            <a:r>
              <a:rPr lang="ru-RU" sz="1000" dirty="0" smtClean="0">
                <a:solidFill>
                  <a:srgbClr val="0070C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удостоены почетной грамотой 80 человек)</a:t>
            </a:r>
            <a:r>
              <a:rPr lang="ru-RU" sz="10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marL="228600" lvl="0" indent="-22860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AutoNum type="arabicParenR"/>
              <a:tabLst>
                <a:tab pos="3060700" algn="ctr"/>
              </a:tabLst>
            </a:pPr>
            <a:r>
              <a:rPr lang="ru-RU" sz="1000" dirty="0" smtClean="0">
                <a:solidFill>
                  <a:schemeClr val="tx1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Иные полномочия по решению вопросов местного значения района – 3 261,5 тыс. рублей.</a:t>
            </a:r>
            <a:endParaRPr lang="ru-RU" sz="1000" dirty="0">
              <a:solidFill>
                <a:schemeClr val="tx1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tabLst>
                <a:tab pos="3060700" algn="ctr"/>
              </a:tabLst>
            </a:pPr>
            <a:r>
              <a:rPr lang="ru-RU" sz="1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рамках осуществления собственных полномочий: </a:t>
            </a:r>
            <a:r>
              <a:rPr lang="ru-RU" sz="10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проведено </a:t>
            </a:r>
            <a:r>
              <a:rPr lang="ru-RU" sz="1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100</a:t>
            </a:r>
            <a:r>
              <a:rPr lang="ru-RU" sz="10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антикоррупционных экспертиз нормативно-правовых актов</a:t>
            </a:r>
            <a:r>
              <a:rPr lang="ru-RU" sz="1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;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tabLst>
                <a:tab pos="3060700" algn="ctr"/>
              </a:tabLst>
            </a:pPr>
            <a:r>
              <a:rPr lang="ru-RU" sz="10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опубликовано, размещено в средствах массовой информации </a:t>
            </a:r>
            <a:r>
              <a:rPr lang="ru-RU" sz="1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265</a:t>
            </a:r>
            <a:r>
              <a:rPr lang="ru-RU" sz="10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материалов деятельности администрации Тайшетского района;</a:t>
            </a:r>
          </a:p>
          <a:p>
            <a:pPr indent="45720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tabLst>
                <a:tab pos="3060700" algn="ctr"/>
              </a:tabLst>
            </a:pPr>
            <a:r>
              <a:rPr lang="ru-RU" sz="10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9 </a:t>
            </a:r>
            <a:r>
              <a:rPr lang="ru-RU" sz="1000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муниципальных служащих администрации района прошли курсы повышения </a:t>
            </a:r>
            <a:r>
              <a:rPr lang="ru-RU" sz="10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квалификации;</a:t>
            </a:r>
          </a:p>
          <a:p>
            <a:pPr indent="45720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tabLst>
                <a:tab pos="3060700" algn="ctr"/>
              </a:tabLst>
            </a:pPr>
            <a:r>
              <a:rPr lang="ru-RU" sz="1000" b="1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74 </a:t>
            </a:r>
            <a:r>
              <a:rPr lang="ru-RU" sz="1000" dirty="0" smtClean="0">
                <a:solidFill>
                  <a:srgbClr val="0070C0"/>
                </a:solidFill>
                <a:latin typeface="+mj-lt"/>
                <a:cs typeface="Times New Roman" pitchFamily="18" charset="0"/>
              </a:rPr>
              <a:t>муниципальных служащих прошли аттестацию.</a:t>
            </a:r>
            <a:endParaRPr lang="ru-RU" sz="100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52401" y="1409758"/>
            <a:ext cx="5791199" cy="41904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«обеспечение исполнения полномочий», </a:t>
            </a:r>
            <a:r>
              <a:rPr kumimoji="0" lang="ru-RU" sz="9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продолжение</a:t>
            </a:r>
            <a:endParaRPr kumimoji="0" lang="ru-RU" sz="9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8" name="Picture 6" descr="https://images.ru.prom.st/73926305_w640_h640_ugolok_ohrany_tru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438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dmkrasnij.ru/wp-content/uploads/2018/12/Ishodnik-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15120"/>
            <a:ext cx="5257800" cy="83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4495800" y="2019357"/>
            <a:ext cx="1600200" cy="30098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За счет средств бюджетов поселений Администрацией Тайшетского района исполнены переданные отдельные полномочия поселений в сумме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168,6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тыс. рублей</a:t>
            </a:r>
            <a:r>
              <a:rPr lang="ru-RU" sz="1000" dirty="0" smtClean="0"/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143001" y="490211"/>
            <a:ext cx="7010400" cy="72899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cap="all" dirty="0" smtClean="0">
                <a:ln/>
                <a:solidFill>
                  <a:schemeClr val="tx1"/>
                </a:solidFill>
              </a:rPr>
              <a:t>Повышение эффективности управления муниципальным имуществом муниципального образования «Тайшетский район», 25 683,5 тыс. рублей</a:t>
            </a:r>
            <a:endParaRPr lang="ru-RU" sz="1600" cap="all" dirty="0">
              <a:ln/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43001" y="1295402"/>
            <a:ext cx="8000999" cy="5333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Комитет по управлению муниципальным имуществом, строительству, архитектуре и жилищно-коммунальному хозяйству администрации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62200" y="1905001"/>
            <a:ext cx="6553200" cy="600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100" cap="all" dirty="0" smtClean="0">
                <a:solidFill>
                  <a:srgbClr val="7030A0"/>
                </a:solidFill>
                <a:latin typeface="+mj-lt"/>
              </a:rPr>
              <a:t>Финансовое обеспечение реализации муниципальной программы </a:t>
            </a:r>
            <a:r>
              <a:rPr lang="ru-RU" sz="1100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«Повышение эффективности управления муниципальным имуществом муниципального образования «Тайшетский район»</a:t>
            </a:r>
            <a:endParaRPr lang="ru-RU" sz="1100" cap="all" dirty="0">
              <a:solidFill>
                <a:srgbClr val="7030A0"/>
              </a:solidFill>
              <a:latin typeface="+mj-lt"/>
            </a:endParaRPr>
          </a:p>
        </p:txBody>
      </p:sp>
      <p:graphicFrame>
        <p:nvGraphicFramePr>
          <p:cNvPr id="13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123626"/>
              </p:ext>
            </p:extLst>
          </p:nvPr>
        </p:nvGraphicFramePr>
        <p:xfrm>
          <a:off x="2362200" y="2569055"/>
          <a:ext cx="6477000" cy="7837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19746"/>
                <a:gridCol w="1302067"/>
                <a:gridCol w="1288733"/>
                <a:gridCol w="1766454"/>
              </a:tblGrid>
              <a:tr h="233297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План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Факт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Исполнение, %</a:t>
                      </a:r>
                      <a:endParaRPr lang="ru-RU" sz="1000" dirty="0"/>
                    </a:p>
                  </a:txBody>
                  <a:tcPr/>
                </a:tc>
              </a:tr>
              <a:tr h="2478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Всего</a:t>
                      </a:r>
                      <a:r>
                        <a:rPr lang="ru-RU" sz="1100" baseline="0" dirty="0" smtClean="0"/>
                        <a:t> расходов</a:t>
                      </a:r>
                      <a:endParaRPr lang="ru-RU" sz="11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27 405,1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25 683,5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93,7</a:t>
                      </a:r>
                      <a:endParaRPr lang="ru-RU" sz="1100" b="0" dirty="0"/>
                    </a:p>
                  </a:txBody>
                  <a:tcPr/>
                </a:tc>
              </a:tr>
              <a:tr h="28082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Районный бюджет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27 405,1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25 683,5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93,7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2362200" y="3429000"/>
            <a:ext cx="6553200" cy="609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200" cap="all" dirty="0" smtClean="0">
                <a:solidFill>
                  <a:srgbClr val="7030A0"/>
                </a:solidFill>
                <a:latin typeface="+mj-lt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программа «Повышение эффективности управления муниципальным имуществом муниципального образования «Тайшетский район»</a:t>
            </a:r>
            <a:endParaRPr lang="ru-RU" sz="1200" cap="all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52400" y="4077062"/>
            <a:ext cx="8763000" cy="41861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«Совершенствование системы учета и содержание объектов муниципальной собственности муниципального образования «Тайшетский район» </a:t>
            </a:r>
            <a:r>
              <a:rPr kumimoji="0" lang="ru-RU" sz="1000" b="1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6 666,8 тыс. рублей </a:t>
            </a:r>
            <a:endParaRPr kumimoji="0" lang="ru-RU" sz="10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8600" y="4562446"/>
            <a:ext cx="8534400" cy="2181497"/>
          </a:xfrm>
          <a:prstGeom prst="roundRect">
            <a:avLst>
              <a:gd name="adj" fmla="val 135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dirty="0" smtClean="0"/>
              <a:t> </a:t>
            </a:r>
            <a:r>
              <a:rPr lang="ru-RU" sz="1100" dirty="0" smtClean="0">
                <a:latin typeface="+mj-lt"/>
              </a:rPr>
              <a:t>Формирование информационной базы данных о муниципальном имуществе в программе «БАРС-РЕЕСТР» 31,5 тыс. рублей;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dirty="0" smtClean="0">
                <a:latin typeface="+mj-lt"/>
              </a:rPr>
              <a:t> Содержание имущества казны и ликвидация муниципальных предприятий – 2 812,5 тыс. рублей;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dirty="0" smtClean="0">
                <a:latin typeface="+mj-lt"/>
                <a:ea typeface="Times New Roman"/>
                <a:cs typeface="Times New Roman"/>
              </a:rPr>
              <a:t>Инвентаризация объектов недвижимости муниципальной собственности Тайшетского района (</a:t>
            </a:r>
            <a:r>
              <a:rPr lang="ru-RU" sz="1100" dirty="0" smtClean="0">
                <a:solidFill>
                  <a:srgbClr val="0070C0"/>
                </a:solidFill>
                <a:latin typeface="+mj-lt"/>
                <a:ea typeface="Times New Roman"/>
                <a:cs typeface="Times New Roman"/>
              </a:rPr>
              <a:t>проведена техническая инвентаризация и постановка на государственный кадастровый учет </a:t>
            </a:r>
            <a:r>
              <a:rPr lang="ru-RU" sz="1100" dirty="0">
                <a:solidFill>
                  <a:srgbClr val="0070C0"/>
                </a:solidFill>
                <a:latin typeface="+mj-lt"/>
                <a:ea typeface="Times New Roman"/>
                <a:cs typeface="Times New Roman"/>
              </a:rPr>
              <a:t>в отношении </a:t>
            </a:r>
            <a:r>
              <a:rPr lang="ru-RU" sz="1100" dirty="0" smtClean="0">
                <a:solidFill>
                  <a:srgbClr val="0070C0"/>
                </a:solidFill>
                <a:latin typeface="+mj-lt"/>
                <a:ea typeface="Times New Roman"/>
                <a:cs typeface="Times New Roman"/>
              </a:rPr>
              <a:t>37 объектов недвижимого имущества</a:t>
            </a:r>
            <a:r>
              <a:rPr lang="ru-RU" sz="1100" dirty="0" smtClean="0">
                <a:latin typeface="+mj-lt"/>
                <a:ea typeface="Times New Roman"/>
                <a:cs typeface="Times New Roman"/>
              </a:rPr>
              <a:t>);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dirty="0" smtClean="0">
                <a:latin typeface="+mj-lt"/>
                <a:ea typeface="Times New Roman"/>
                <a:cs typeface="Times New Roman"/>
              </a:rPr>
              <a:t>Оценка недвижимости, признание прав и регулирование отношений по государственной и муниципальной собственности – 142,1 тыс. рублей (</a:t>
            </a:r>
            <a:r>
              <a:rPr lang="ru-RU" sz="1100" dirty="0" smtClean="0">
                <a:solidFill>
                  <a:srgbClr val="0070C0"/>
                </a:solidFill>
                <a:latin typeface="+mj-lt"/>
                <a:ea typeface="Times New Roman"/>
                <a:cs typeface="Times New Roman"/>
              </a:rPr>
              <a:t>проведена государственная регистрация права муниципальной собственности в отношении 28 объектов недвижимого имущества</a:t>
            </a:r>
            <a:r>
              <a:rPr lang="ru-RU" sz="1100" dirty="0" smtClean="0">
                <a:latin typeface="+mj-lt"/>
                <a:ea typeface="Times New Roman"/>
                <a:cs typeface="Times New Roman"/>
              </a:rPr>
              <a:t>);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dirty="0" smtClean="0">
                <a:latin typeface="+mj-lt"/>
                <a:ea typeface="Times New Roman"/>
                <a:cs typeface="Times New Roman"/>
              </a:rPr>
              <a:t>Аннулирование разрешений, выдача предписаний и демонтаж рекламных конструкций – 23,0 тыс. рублей;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dirty="0" smtClean="0">
                <a:latin typeface="+mj-lt"/>
                <a:ea typeface="Times New Roman"/>
                <a:cs typeface="Times New Roman"/>
              </a:rPr>
              <a:t>Создание муниципальных предприятий с целью выполнения работ для решения вопросов местного значения – 2 000,0 тыс. рублей (</a:t>
            </a:r>
            <a:r>
              <a:rPr lang="ru-RU" sz="1100" dirty="0" smtClean="0">
                <a:solidFill>
                  <a:srgbClr val="0070C0"/>
                </a:solidFill>
                <a:latin typeface="+mj-lt"/>
                <a:ea typeface="Times New Roman"/>
                <a:cs typeface="Times New Roman"/>
              </a:rPr>
              <a:t>создано 1 МУП «Тепловая энергетическая компания Тайшетского района»</a:t>
            </a:r>
            <a:r>
              <a:rPr lang="ru-RU" sz="1100" dirty="0" smtClean="0">
                <a:latin typeface="+mj-lt"/>
                <a:ea typeface="Times New Roman"/>
                <a:cs typeface="Times New Roman"/>
              </a:rPr>
              <a:t>); </a:t>
            </a:r>
          </a:p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dirty="0" smtClean="0">
                <a:latin typeface="+mj-lt"/>
                <a:ea typeface="Times New Roman"/>
                <a:cs typeface="Times New Roman"/>
              </a:rPr>
              <a:t>Создание муниципальных учреждений с целью выполнения работ для решения вопросов местного значения (</a:t>
            </a:r>
            <a:r>
              <a:rPr lang="ru-RU" sz="1100" dirty="0" smtClean="0">
                <a:solidFill>
                  <a:srgbClr val="0070C0"/>
                </a:solidFill>
                <a:latin typeface="+mj-lt"/>
                <a:ea typeface="Times New Roman"/>
                <a:cs typeface="Times New Roman"/>
              </a:rPr>
              <a:t>создано 1 муниципальное бюджетное учреждение «Проектно-сметное бюро Тайшетского района»</a:t>
            </a:r>
            <a:r>
              <a:rPr lang="ru-RU" sz="1100" dirty="0" smtClean="0">
                <a:latin typeface="+mj-lt"/>
                <a:ea typeface="Times New Roman"/>
                <a:cs typeface="Times New Roman"/>
              </a:rPr>
              <a:t>).</a:t>
            </a:r>
            <a:endParaRPr lang="ru-RU" sz="1100" dirty="0">
              <a:latin typeface="+mj-lt"/>
              <a:ea typeface="Times New Roman"/>
              <a:cs typeface="Times New Roman"/>
            </a:endParaRPr>
          </a:p>
        </p:txBody>
      </p:sp>
      <p:pic>
        <p:nvPicPr>
          <p:cNvPr id="3074" name="Picture 2" descr="https://cf.ppt-online.org/files/slide/u/uYJp3zlfZ16aBxK0ANn8GqPQWtowjVXLd2TM5s/slide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2683"/>
            <a:ext cx="1981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934131"/>
              </p:ext>
            </p:extLst>
          </p:nvPr>
        </p:nvGraphicFramePr>
        <p:xfrm>
          <a:off x="457200" y="2209801"/>
          <a:ext cx="8305800" cy="32004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209800"/>
                <a:gridCol w="1219200"/>
                <a:gridCol w="1219200"/>
                <a:gridCol w="1295400"/>
                <a:gridCol w="1219200"/>
                <a:gridCol w="1143000"/>
              </a:tblGrid>
              <a:tr h="6792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2017 год факт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 план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год факт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Исполнение 2018 года (%)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Динамика 2018/2017 (%)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9634">
                <a:tc>
                  <a:txBody>
                    <a:bodyPr/>
                    <a:lstStyle/>
                    <a:p>
                      <a:r>
                        <a:rPr lang="ru-RU" dirty="0" smtClean="0"/>
                        <a:t>ДОХОДЫ</a:t>
                      </a:r>
                      <a:endParaRPr lang="ru-RU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1 821 819,4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1 951 689,0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1 954 759,8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100,2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107,3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775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Налоговые</a:t>
                      </a:r>
                      <a:r>
                        <a:rPr lang="ru-RU" sz="1600" baseline="0" dirty="0" smtClean="0"/>
                        <a:t> и неналоговые доходы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485 313,7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523 750,0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531 340,0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101,4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109,5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775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Безвозмездные поступления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1 336 505,7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1 427 939,0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1 423 419,8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106,5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9634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РАСХОДЫ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1 738 289,6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1 985 283,6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1 959 742,6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98,7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112,7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775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ДЕФИЦИТ(-) /ПРОФИЦИТ(+)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83 529,8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(-)42 415,1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(-)4 982,8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391400" y="1752600"/>
            <a:ext cx="1447800" cy="381000"/>
          </a:xfrm>
          <a:prstGeom prst="rect">
            <a:avLst/>
          </a:prstGeom>
        </p:spPr>
        <p:txBody>
          <a:bodyPr vert="horz" lIns="0" tIns="0" rIns="0" bIns="0" anchor="ctr" anchorCtr="1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                                                                      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тыс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рублей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47800" y="838200"/>
            <a:ext cx="5867400" cy="53351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vert="horz" tIns="0" anchor="ctr" anchorCtr="1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Основные</a:t>
            </a:r>
            <a:r>
              <a:rPr kumimoji="0" lang="ru-RU" sz="1400" b="0" i="1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параметры </a:t>
            </a:r>
            <a:r>
              <a:rPr kumimoji="0" lang="ru-RU" sz="1400" b="0" i="1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исполнения бюджета муниципального образования «Тайшетский район» за 2017 - 2018 годы </a:t>
            </a:r>
            <a:r>
              <a:rPr kumimoji="0" lang="ru-RU" sz="16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              </a:t>
            </a: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                                                                                                       </a:t>
            </a:r>
            <a:endParaRPr kumimoji="0" lang="ru-RU" sz="2400" b="0" i="0" u="none" strike="noStrike" kern="1200" cap="all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447800" y="152400"/>
            <a:ext cx="4495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АДМИНИСТРАЦИИ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074" name="Picture 2" descr="http://itd0.mycdn.me/image?id=861999454229&amp;t=20&amp;plc=WEB&amp;tkn=*N4EiCjR-B3f2kSYOwBZK9X1vkN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62600"/>
            <a:ext cx="3124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admsurgut.ru/files/materials/files/files1/%D0%92%D0%B8%D0%B4%D0%B6%D0%B5%D1%82_%D0%B4%D0%BB%D1%8F_%D0%B8%D1%81%D0%BF%D0%BE%D0%BB%D0%BD%D0%B5%D0%BD%D0%B8%D1%8F_%D0%B1%D1%8E%D0%B4%D0%B6%D0%B5%D1%82%D0%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86399"/>
            <a:ext cx="2438400" cy="127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1"/>
            <a:ext cx="914399" cy="1066799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371600" y="609599"/>
            <a:ext cx="6705600" cy="76211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200" cap="all" dirty="0" smtClean="0">
                <a:solidFill>
                  <a:srgbClr val="7030A0"/>
                </a:solidFill>
                <a:latin typeface="+mj-lt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программа «Повышение эффективности управления муниципальным имуществом муниципального образования «Тайшетский район» </a:t>
            </a:r>
            <a:r>
              <a:rPr lang="ru-RU" sz="1100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продолжение</a:t>
            </a:r>
            <a:endParaRPr lang="ru-RU" sz="1100" cap="all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28600" y="1524119"/>
            <a:ext cx="2362154" cy="79018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«исполнение полномочий в области жилищных отношений» </a:t>
            </a:r>
            <a:r>
              <a:rPr kumimoji="0" lang="ru-RU" sz="1000" b="1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2 310,8 тыс. рублей </a:t>
            </a:r>
            <a:endParaRPr kumimoji="0" lang="ru-RU" sz="10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667000" y="1524119"/>
            <a:ext cx="3124200" cy="76188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«исполнение полномочий в области земельных отношений»  </a:t>
            </a:r>
            <a:r>
              <a:rPr kumimoji="0" lang="ru-RU" sz="1000" b="1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312,9 тыс. рублей</a:t>
            </a:r>
            <a:endParaRPr kumimoji="0" lang="ru-RU" sz="10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943600" y="1524119"/>
            <a:ext cx="2667000" cy="76188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000" b="0" i="0" u="none" strike="noStrike" kern="1200" cap="all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Подпрограмма</a:t>
            </a:r>
            <a:r>
              <a:rPr kumimoji="0" lang="ru-RU" sz="1000" b="0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«обеспечение реализации муниципальной программы» </a:t>
            </a:r>
            <a:r>
              <a:rPr kumimoji="0" lang="ru-RU" sz="1000" b="1" i="0" u="none" strike="noStrike" kern="1200" cap="all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16 393,0 тыс. рублей </a:t>
            </a:r>
            <a:endParaRPr kumimoji="0" lang="ru-RU" sz="10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7200" y="2481825"/>
            <a:ext cx="1981200" cy="2013975"/>
          </a:xfrm>
          <a:prstGeom prst="roundRect">
            <a:avLst>
              <a:gd name="adj" fmla="val 135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sz="1100" dirty="0" smtClean="0"/>
              <a:t>  Приобретение жилых помещений для молодых специалистов </a:t>
            </a:r>
            <a:r>
              <a:rPr lang="ru-RU" sz="1100" dirty="0" smtClean="0">
                <a:solidFill>
                  <a:srgbClr val="0070C0"/>
                </a:solidFill>
              </a:rPr>
              <a:t>(приобретено 1 благоустроенную квартиру и 1 жилой дом).</a:t>
            </a:r>
            <a:endParaRPr lang="ru-RU" sz="1100" dirty="0">
              <a:solidFill>
                <a:srgbClr val="0070C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43200" y="2481826"/>
            <a:ext cx="2971800" cy="2699774"/>
          </a:xfrm>
          <a:prstGeom prst="roundRect">
            <a:avLst>
              <a:gd name="adj" fmla="val 135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dirty="0" smtClean="0"/>
              <a:t>  Выполнение кадастровых работ по формированию земельных участков – 312,9 тыс. рублей (</a:t>
            </a:r>
            <a:r>
              <a:rPr lang="ru-RU" sz="11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14 земельных участков поставлены на государственный кадастровый учет, осуществлено 53 проверки земельных участков, по итогам которых составлены акты обследований земельных участков по факту их целевого использования)</a:t>
            </a:r>
            <a:r>
              <a:rPr lang="ru-RU" sz="11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1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19800" y="2438402"/>
            <a:ext cx="2590800" cy="2133598"/>
          </a:xfrm>
          <a:prstGeom prst="roundRect">
            <a:avLst>
              <a:gd name="adj" fmla="val 135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dirty="0" smtClean="0"/>
              <a:t>  Обеспечение функционирования Комитета по управлению муниципальным имуществом, строительству, архитектуре и жилищно-коммунальному хозяйству </a:t>
            </a:r>
            <a:endParaRPr lang="ru-RU" sz="11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098" name="Picture 2" descr="http://xn--91-6kcat8aap9afkm4i.xn--p1ai/images/phocagallery/bokovoe-menu/oformlenie-zemelnogo-ychastka-krasnoperekops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77426"/>
            <a:ext cx="5867400" cy="125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hotos.wikimapia.org/p/00/04/30/07/37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8" y="4876800"/>
            <a:ext cx="2206625" cy="181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graphicFrame>
        <p:nvGraphicFramePr>
          <p:cNvPr id="10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3810103"/>
              </p:ext>
            </p:extLst>
          </p:nvPr>
        </p:nvGraphicFramePr>
        <p:xfrm>
          <a:off x="3429002" y="2438400"/>
          <a:ext cx="5410198" cy="1143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89891"/>
                <a:gridCol w="1434307"/>
                <a:gridCol w="877757"/>
                <a:gridCol w="1408243"/>
              </a:tblGrid>
              <a:tr h="312964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План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Факт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Исполнение, %</a:t>
                      </a:r>
                      <a:endParaRPr lang="ru-RU" sz="1000" dirty="0"/>
                    </a:p>
                  </a:txBody>
                  <a:tcPr/>
                </a:tc>
              </a:tr>
              <a:tr h="4150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Всего</a:t>
                      </a:r>
                      <a:r>
                        <a:rPr lang="ru-RU" sz="1100" baseline="0" dirty="0" smtClean="0"/>
                        <a:t> расходов</a:t>
                      </a:r>
                      <a:endParaRPr lang="ru-RU" sz="11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199,1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199,1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100,0</a:t>
                      </a:r>
                      <a:endParaRPr lang="ru-RU" sz="1100" b="0" dirty="0"/>
                    </a:p>
                  </a:txBody>
                  <a:tcPr/>
                </a:tc>
              </a:tr>
              <a:tr h="41501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Районный бюджет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199,1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199,1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100,0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1181100" y="1167041"/>
            <a:ext cx="8001000" cy="5093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Комитет по управлению муниципальным имуществом, строительству, архитектуре и жилищно-коммунальному хозяйству администрации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1000" y="3886200"/>
            <a:ext cx="5410200" cy="43088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100" cap="all" dirty="0" smtClean="0">
                <a:solidFill>
                  <a:srgbClr val="7030A0"/>
                </a:solidFill>
                <a:latin typeface="+mj-lt"/>
              </a:rPr>
              <a:t>Результаты реализации муниципальной программы </a:t>
            </a:r>
            <a:r>
              <a:rPr lang="ru-RU" sz="1100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«безопасность дорожного движения»</a:t>
            </a:r>
            <a:endParaRPr lang="ru-RU" sz="1100" cap="all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7" name="Picture 2" descr="https://taishet.irk.today/wp-content/uploads/sites/5/2019/04/%D0%9A%D0%BE%D0%BC%D0%B0%D0%BD%D0%B4%D0%B0-%D0%AE%D0%98%D0%94-%D0%A2%D0%B0%D0%B9%D1%88%D0%B5%D1%82%D1%81%D0%BA%D0%BE%D0%B3%D0%BE-%D1%80%D0%B0%D0%B9%D0%BE%D0%BD%D0%B0-%D0%B7%D0%B0%D0%BD%D1%8F%D0%BB%D0%B0-%D1%82%D1%80%D0%B5%D1%82%D1%8C%D0%B5-%D0%BC%D0%B5%D1%81%D1%82%D0%BE-%D0%BD%D0%B0-%D1%80%D0%B5%D0%B3%D0%B8%D0%BE%D0%BD%D0%B0%D0%BB%D1%8C%D0%BD%D0%BE%D0%BC-%D0%BA%D0%BE%D0%BD%D0%BA%D1%83%D1%80%D1%81%D0%B5-%C2%AB%D0%91%D0%B5%D0%B7%D0%BE%D0%BF%D0%B0%D1%81%D0%BD%D0%BE%D0%B5-%D0%BA%D0%BE%D0%BB%D0%B5%D1%81%D0%BE-2019%C2%BB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6642"/>
            <a:ext cx="2667000" cy="19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9200" y="566410"/>
            <a:ext cx="6858000" cy="52193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cap="all" dirty="0" smtClean="0">
                <a:ln/>
                <a:solidFill>
                  <a:schemeClr val="tx1"/>
                </a:solidFill>
              </a:rPr>
              <a:t>Безопасность дорожного движения – 199,1 </a:t>
            </a:r>
            <a:r>
              <a:rPr lang="ru-RU" sz="1400" cap="all" dirty="0" smtClean="0">
                <a:ln/>
                <a:solidFill>
                  <a:schemeClr val="tx1"/>
                </a:solidFill>
              </a:rPr>
              <a:t>тыс. рублей</a:t>
            </a:r>
            <a:endParaRPr lang="ru-RU" sz="1400" cap="all" dirty="0">
              <a:ln/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71800" y="1905001"/>
            <a:ext cx="5943600" cy="43088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100" cap="all" dirty="0" smtClean="0">
                <a:solidFill>
                  <a:srgbClr val="7030A0"/>
                </a:solidFill>
                <a:latin typeface="+mj-lt"/>
              </a:rPr>
              <a:t>Финансовое обеспечение реализации муниципальной программы </a:t>
            </a:r>
            <a:r>
              <a:rPr lang="ru-RU" sz="1100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+mj-lt"/>
              </a:rPr>
              <a:t>«безопасность дорожного движения»</a:t>
            </a:r>
            <a:endParaRPr lang="ru-RU" sz="1100" cap="all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81000" y="4439899"/>
            <a:ext cx="5486400" cy="1764000"/>
          </a:xfrm>
          <a:prstGeom prst="roundRect">
            <a:avLst>
              <a:gd name="adj" fmla="val 135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ru-RU" sz="1100" dirty="0"/>
              <a:t>Проведены следующие мероприятия:</a:t>
            </a:r>
          </a:p>
          <a:p>
            <a:pPr lvl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sz="1100" dirty="0" smtClean="0"/>
              <a:t> освещение </a:t>
            </a:r>
            <a:r>
              <a:rPr lang="ru-RU" sz="1100" dirty="0"/>
              <a:t>в средствах массовой информации проблем и результатов работы по обеспечению безопасности дорожного движения </a:t>
            </a:r>
            <a:r>
              <a:rPr lang="ru-RU" sz="1100" dirty="0" smtClean="0"/>
              <a:t>(</a:t>
            </a:r>
            <a:r>
              <a:rPr lang="ru-RU" sz="1100" dirty="0" smtClean="0">
                <a:solidFill>
                  <a:srgbClr val="0070C0"/>
                </a:solidFill>
              </a:rPr>
              <a:t>организовано 16 выступлений на телеканалах, 53 на радиоканалах и 224 в информационно-коммуникационной сети «Интернет»);</a:t>
            </a:r>
            <a:endParaRPr lang="ru-RU" sz="1100" dirty="0">
              <a:solidFill>
                <a:srgbClr val="0070C0"/>
              </a:solidFill>
            </a:endParaRPr>
          </a:p>
          <a:p>
            <a:pPr lvl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sz="1100" dirty="0" smtClean="0"/>
              <a:t> приобретение </a:t>
            </a:r>
            <a:r>
              <a:rPr lang="ru-RU" sz="1100" dirty="0"/>
              <a:t>и установка дорожных знаков перед железнодорожными переездами  </a:t>
            </a:r>
            <a:r>
              <a:rPr lang="ru-RU" sz="1100" b="1" dirty="0"/>
              <a:t>в сумме </a:t>
            </a:r>
            <a:r>
              <a:rPr lang="ru-RU" sz="1100" b="1" dirty="0" smtClean="0"/>
              <a:t>139,1 </a:t>
            </a:r>
            <a:r>
              <a:rPr lang="ru-RU" sz="1100" b="1" dirty="0"/>
              <a:t>тыс. </a:t>
            </a:r>
            <a:r>
              <a:rPr lang="ru-RU" sz="1100" b="1" dirty="0" smtClean="0"/>
              <a:t>рублей </a:t>
            </a:r>
            <a:r>
              <a:rPr lang="ru-RU" sz="1100" dirty="0" smtClean="0">
                <a:solidFill>
                  <a:srgbClr val="0070C0"/>
                </a:solidFill>
              </a:rPr>
              <a:t>(установлено 43 дорожных знака);</a:t>
            </a:r>
            <a:endParaRPr lang="ru-RU" sz="1100" dirty="0">
              <a:solidFill>
                <a:srgbClr val="0070C0"/>
              </a:solidFill>
            </a:endParaRPr>
          </a:p>
          <a:p>
            <a:pPr lvl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sz="1100" dirty="0" smtClean="0"/>
              <a:t> проведение массовых мероприятий с детьми – 60,0 тыс. рублей </a:t>
            </a:r>
            <a:r>
              <a:rPr lang="ru-RU" sz="1100" dirty="0" smtClean="0">
                <a:solidFill>
                  <a:srgbClr val="0070C0"/>
                </a:solidFill>
              </a:rPr>
              <a:t>(проведен районный слет Юных инспекторов движения «Безопасное колесо – 2018)</a:t>
            </a:r>
            <a:r>
              <a:rPr lang="ru-RU" sz="1100" dirty="0" smtClean="0"/>
              <a:t>;</a:t>
            </a:r>
            <a:endParaRPr lang="ru-RU" sz="1100" dirty="0"/>
          </a:p>
        </p:txBody>
      </p:sp>
      <p:pic>
        <p:nvPicPr>
          <p:cNvPr id="1026" name="Picture 2" descr="https://ural-meridian.ru/wp-content/uploads/2018/07/Transport-RZhD-1050x6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362200" cy="25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66410"/>
            <a:ext cx="7086600" cy="729108"/>
          </a:xfrm>
          <a:solidFill>
            <a:schemeClr val="bg1"/>
          </a:soli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1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cap="all" dirty="0" smtClean="0">
                <a:ln/>
                <a:solidFill>
                  <a:schemeClr val="tx1"/>
                </a:solidFill>
              </a:rPr>
              <a:t>Профилактика правонарушений, обеспечение общественной безопасности и правопорядка на территории муниципального образования «Тайшетский район» – 40,0 </a:t>
            </a:r>
            <a:r>
              <a:rPr lang="ru-RU" sz="1400" cap="all" dirty="0" smtClean="0">
                <a:ln/>
                <a:solidFill>
                  <a:schemeClr val="tx1"/>
                </a:solidFill>
              </a:rPr>
              <a:t>тыс. рублей</a:t>
            </a:r>
            <a:endParaRPr lang="ru-RU" sz="1400" cap="all" dirty="0">
              <a:ln/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 txBox="1">
            <a:spLocks noGrp="1"/>
          </p:cNvSpPr>
          <p:nvPr>
            <p:ph idx="1"/>
          </p:nvPr>
        </p:nvSpPr>
        <p:spPr>
          <a:xfrm>
            <a:off x="3657600" y="1752600"/>
            <a:ext cx="4953000" cy="609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marL="0" lvl="0" indent="0" algn="ctr">
              <a:spcBef>
                <a:spcPct val="0"/>
              </a:spcBef>
              <a:buClrTx/>
              <a:buSzTx/>
              <a:buNone/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Финансовое обеспечение реализации муниципальной программы, тыс. рублей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-2178"/>
            <a:ext cx="838200" cy="990600"/>
          </a:xfrm>
          <a:prstGeom prst="rect">
            <a:avLst/>
          </a:prstGeom>
          <a:noFill/>
        </p:spPr>
      </p:pic>
      <p:graphicFrame>
        <p:nvGraphicFramePr>
          <p:cNvPr id="12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409427"/>
              </p:ext>
            </p:extLst>
          </p:nvPr>
        </p:nvGraphicFramePr>
        <p:xfrm>
          <a:off x="3657600" y="2471413"/>
          <a:ext cx="4953000" cy="13316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20982"/>
                <a:gridCol w="990600"/>
                <a:gridCol w="990600"/>
                <a:gridCol w="1350818"/>
              </a:tblGrid>
              <a:tr h="358049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План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Факт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Исполнение, %</a:t>
                      </a:r>
                      <a:endParaRPr lang="ru-RU" sz="1000" dirty="0"/>
                    </a:p>
                  </a:txBody>
                  <a:tcPr/>
                </a:tc>
              </a:tr>
              <a:tr h="4218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Всего</a:t>
                      </a:r>
                      <a:r>
                        <a:rPr lang="ru-RU" sz="1200" baseline="0" dirty="0" smtClean="0"/>
                        <a:t> расходов, в том числе: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40,0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</a:t>
                      </a:r>
                      <a:endParaRPr lang="ru-RU" sz="1200" b="1" dirty="0"/>
                    </a:p>
                  </a:txBody>
                  <a:tcPr/>
                </a:tc>
              </a:tr>
              <a:tr h="51644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Районный бюджет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40,0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40,0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100,0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304800" y="3870842"/>
            <a:ext cx="8382000" cy="62507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Результаты реализации муниципальной программы </a:t>
            </a:r>
            <a:r>
              <a:rPr lang="ru-RU" sz="1200" cap="all" dirty="0" smtClean="0">
                <a:ln/>
                <a:solidFill>
                  <a:srgbClr val="7030A0"/>
                </a:solidFill>
                <a:latin typeface="+mj-lt"/>
              </a:rPr>
              <a:t>«профилактика правонарушений, обеспечение общественной безопасности и правопорядка на территории муниципального образования «Тайшетский район»</a:t>
            </a:r>
            <a:endParaRPr kumimoji="0" lang="ru-RU" sz="1200" b="0" i="0" u="none" strike="noStrike" kern="1200" cap="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71600" y="1371718"/>
            <a:ext cx="7467600" cy="38088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 smtClean="0">
                <a:latin typeface="Palatino Linotype" pitchFamily="18" charset="0"/>
              </a:rPr>
              <a:t>Ответственный исполнитель Программы – Управление делами администрации Тайшетского района</a:t>
            </a:r>
            <a:endParaRPr lang="ru-RU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71600" y="152400"/>
            <a:ext cx="2438400" cy="2616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Calibri" pitchFamily="34" charset="0"/>
              </a:rPr>
              <a:t>МУНИЦИПАЛЬНЫЕ ПРОГРАММЫ</a:t>
            </a:r>
            <a:endParaRPr lang="en-US" sz="11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04800" y="4572000"/>
            <a:ext cx="8382000" cy="2209800"/>
          </a:xfrm>
          <a:prstGeom prst="roundRect">
            <a:avLst>
              <a:gd name="adj" fmla="val 1354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ru-RU" sz="1100" dirty="0"/>
              <a:t>Проведены следующие мероприятия:</a:t>
            </a:r>
          </a:p>
          <a:p>
            <a:pPr lvl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sz="1100" dirty="0" smtClean="0"/>
              <a:t> организация вовлечения граждан, общественных объединений в предупреждение правонарушений – 10,0 тыс. рублей (</a:t>
            </a:r>
            <a:r>
              <a:rPr lang="ru-RU" sz="1100" dirty="0" smtClean="0">
                <a:solidFill>
                  <a:srgbClr val="0070C0"/>
                </a:solidFill>
              </a:rPr>
              <a:t>в средствах массовой информации размещено 18 публикаций, создано 3 общественных добровольных дружины на территории Тайшетского района, проведено 8 рейдов, направленных на предупреждение преступлений, защиту жизни, здоровья, прав и законных интересов граждан Тайшетского района);</a:t>
            </a:r>
            <a:endParaRPr lang="ru-RU" sz="1100" dirty="0">
              <a:solidFill>
                <a:srgbClr val="0070C0"/>
              </a:solidFill>
            </a:endParaRPr>
          </a:p>
          <a:p>
            <a:pPr lvl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sz="1100" dirty="0" smtClean="0"/>
              <a:t> проведение профилактических мероприятий, направленных на профилактику безнадзорности и правонарушений среди несовершеннолетних – 10,0 тыс. рублей (</a:t>
            </a:r>
            <a:r>
              <a:rPr lang="ru-RU" sz="1100" dirty="0" smtClean="0">
                <a:solidFill>
                  <a:srgbClr val="0070C0"/>
                </a:solidFill>
              </a:rPr>
              <a:t>580 несовершеннолетних приняли участие в данных мероприятиях)</a:t>
            </a:r>
            <a:r>
              <a:rPr lang="ru-RU" sz="1100" dirty="0" smtClean="0"/>
              <a:t>;</a:t>
            </a:r>
            <a:endParaRPr lang="ru-RU" sz="1100" dirty="0">
              <a:solidFill>
                <a:srgbClr val="0070C0"/>
              </a:solidFill>
            </a:endParaRPr>
          </a:p>
          <a:p>
            <a:pPr lvl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sz="1100" cap="all" dirty="0" smtClean="0">
                <a:solidFill>
                  <a:srgbClr val="7030A0"/>
                </a:solidFill>
              </a:rPr>
              <a:t> </a:t>
            </a:r>
            <a:r>
              <a:rPr lang="ru-RU" sz="1100" dirty="0" smtClean="0"/>
              <a:t>организация проведения конкурсов по профилактике употребления психоактивных веществ среди учащихся общеобразовательных учреждений – 9,0 тыс. рублей (</a:t>
            </a:r>
            <a:r>
              <a:rPr lang="ru-RU" sz="1100" dirty="0" smtClean="0">
                <a:solidFill>
                  <a:srgbClr val="0070C0"/>
                </a:solidFill>
              </a:rPr>
              <a:t>количество участников составило 150 человек</a:t>
            </a:r>
            <a:r>
              <a:rPr lang="ru-RU" sz="1100" dirty="0" smtClean="0"/>
              <a:t>);</a:t>
            </a:r>
          </a:p>
          <a:p>
            <a:pPr lvl="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ru-RU" sz="1100" dirty="0"/>
              <a:t> </a:t>
            </a:r>
            <a:r>
              <a:rPr lang="ru-RU" sz="1100" dirty="0" smtClean="0"/>
              <a:t>проведение антинаркотической пропаганды по повышению уровня осведомленности молодежи о негативных последствиях потребления наркотических средств и об ответственности за участие в их незаконном обороте – 11,0 тыс. рублей (</a:t>
            </a:r>
            <a:r>
              <a:rPr lang="ru-RU" sz="1100" dirty="0" smtClean="0">
                <a:solidFill>
                  <a:srgbClr val="0070C0"/>
                </a:solidFill>
              </a:rPr>
              <a:t>количество молодежи, охваченных профилактическими мероприятиями – 3 800 человек</a:t>
            </a:r>
            <a:r>
              <a:rPr lang="ru-RU" sz="1100" dirty="0" smtClean="0"/>
              <a:t>).</a:t>
            </a:r>
            <a:endParaRPr lang="ru-RU" sz="1100" dirty="0"/>
          </a:p>
        </p:txBody>
      </p:sp>
      <p:sp>
        <p:nvSpPr>
          <p:cNvPr id="3" name="AutoShape 2" descr="https://ds02.infourok.ru/uploads/ex/0891/00035068-3f4a16e9/640/img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ds04.infourok.ru/uploads/ex/134f/0011c68e-564ee03c/640/img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52599"/>
            <a:ext cx="3425825" cy="2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70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477000" cy="457200"/>
          </a:xfrm>
          <a:solidFill>
            <a:schemeClr val="lt1"/>
          </a:solidFill>
          <a:ln>
            <a:solidFill>
              <a:schemeClr val="accent6"/>
            </a:solidFill>
          </a:ln>
        </p:spPr>
        <p:txBody>
          <a:bodyPr anchor="ctr" anchorCtr="1"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rgbClr val="7030A0"/>
                </a:solidFill>
                <a:effectLst/>
              </a:rPr>
              <a:t>Непрограммные направления деятельности, 27 403,7 тыс. рублей</a:t>
            </a:r>
            <a:endParaRPr lang="ru-RU" sz="13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221963"/>
              </p:ext>
            </p:extLst>
          </p:nvPr>
        </p:nvGraphicFramePr>
        <p:xfrm>
          <a:off x="228601" y="2871895"/>
          <a:ext cx="8839200" cy="401021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733536"/>
                <a:gridCol w="972063"/>
                <a:gridCol w="914400"/>
                <a:gridCol w="1219201"/>
              </a:tblGrid>
              <a:tr h="293521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Наименование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 План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Факт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/>
                        <a:t>Исполнение, %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181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Думы Тайшетского района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5 024,1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4 973,4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4200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Функционирование Контрольно-счетной</a:t>
                      </a:r>
                      <a:r>
                        <a:rPr lang="ru-RU" sz="1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палаты Тайшетского района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6 313,2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6 234,0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8682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Управления строительства ,</a:t>
                      </a:r>
                      <a:r>
                        <a:rPr lang="ru-RU" sz="1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архитектуры и инвестиционной политики администрации Тайшетского района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2 765,3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2 764,2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3164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муниципального казенного учреждения «</a:t>
                      </a:r>
                      <a:r>
                        <a:rPr lang="ru-RU" sz="1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Служба гражданской обороты и предупреждения чрезвычайных ситуаций в муниципальном образовании «Тайшетский район»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6 745,5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6 581,4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181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мероприятий, осуществляемых</a:t>
                      </a:r>
                      <a:r>
                        <a:rPr lang="ru-RU" sz="1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органами местного самоуправления района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2 828,0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2 671,2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181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Дорожный фонд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1 998,9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1 880,6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94,1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8181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государственных </a:t>
                      </a:r>
                      <a:r>
                        <a:rPr lang="ru-RU" sz="1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полномочий, из них: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2 315,4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2 298,7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2151"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персонального состава и обеспечение деятельности районных (городских), районных в городах комиссий по делам несовершеннолетних и защите их прав</a:t>
                      </a:r>
                      <a:endParaRPr lang="ru-RU" sz="11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1 902,7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1 889,8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8181">
                <a:tc>
                  <a:txBody>
                    <a:bodyPr/>
                    <a:lstStyle/>
                    <a:p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проведения мероприятий по отлову и содержанию безнадзорных</a:t>
                      </a:r>
                      <a:r>
                        <a:rPr lang="ru-RU" sz="11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собак и кошек в границах населенных пунктов Иркутской области</a:t>
                      </a:r>
                      <a:endParaRPr lang="ru-RU" sz="11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360,0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360,0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3480">
                <a:tc>
                  <a:txBody>
                    <a:bodyPr/>
                    <a:lstStyle/>
                    <a:p>
                      <a:r>
                        <a:rPr lang="ru-RU" sz="11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противодействие коррупции</a:t>
                      </a:r>
                      <a:endParaRPr lang="ru-RU" sz="11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52,7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49,1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93,2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0487" y="0"/>
            <a:ext cx="914399" cy="1066800"/>
          </a:xfrm>
          <a:prstGeom prst="rect">
            <a:avLst/>
          </a:prstGeom>
          <a:noFill/>
        </p:spPr>
      </p:pic>
      <p:graphicFrame>
        <p:nvGraphicFramePr>
          <p:cNvPr id="8" name="Содержимое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136194"/>
              </p:ext>
            </p:extLst>
          </p:nvPr>
        </p:nvGraphicFramePr>
        <p:xfrm>
          <a:off x="4354286" y="1066799"/>
          <a:ext cx="4561114" cy="171874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50670"/>
                <a:gridCol w="1097804"/>
                <a:gridCol w="1189288"/>
                <a:gridCol w="823352"/>
              </a:tblGrid>
              <a:tr h="323419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План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Факт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Исполнение, %</a:t>
                      </a:r>
                      <a:endParaRPr lang="ru-RU" sz="900" dirty="0"/>
                    </a:p>
                  </a:txBody>
                  <a:tcPr/>
                </a:tc>
              </a:tr>
              <a:tr h="301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Всего</a:t>
                      </a:r>
                      <a:r>
                        <a:rPr lang="ru-RU" sz="1000" baseline="0" dirty="0" smtClean="0"/>
                        <a:t> расходов</a:t>
                      </a:r>
                      <a:endParaRPr lang="ru-RU" sz="1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/>
                        <a:t>27 990,4</a:t>
                      </a:r>
                      <a:endParaRPr lang="ru-RU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/>
                        <a:t>27 403,7</a:t>
                      </a:r>
                      <a:endParaRPr lang="ru-RU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/>
                        <a:t>97,9</a:t>
                      </a:r>
                      <a:endParaRPr lang="ru-RU" sz="1000" b="0" dirty="0"/>
                    </a:p>
                  </a:txBody>
                  <a:tcPr/>
                </a:tc>
              </a:tr>
              <a:tr h="3503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Областной бюджет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2 315,4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2 298,9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99,3</a:t>
                      </a:r>
                      <a:endParaRPr lang="ru-RU" sz="1000" dirty="0"/>
                    </a:p>
                  </a:txBody>
                  <a:tcPr/>
                </a:tc>
              </a:tr>
              <a:tr h="3503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Районный бюджет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23 954,7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23 471,8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98,0</a:t>
                      </a:r>
                      <a:endParaRPr lang="ru-RU" sz="1000" dirty="0"/>
                    </a:p>
                  </a:txBody>
                  <a:tcPr/>
                </a:tc>
              </a:tr>
              <a:tr h="35037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Бюджеты</a:t>
                      </a:r>
                      <a:r>
                        <a:rPr lang="ru-RU" sz="1000" baseline="0" dirty="0" smtClean="0"/>
                        <a:t> поселений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1 720,3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1 633,0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94,9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52401" y="1371719"/>
            <a:ext cx="4114799" cy="144768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ü"/>
              <a:tabLst>
                <a:tab pos="3060700" algn="ctr"/>
              </a:tabLst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бюджете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предусмотрены средства на содержание органов местного самоуправления района, в том числе обеспечивающих законодательные и контрольные функции, а также на реализацию отдельных мероприятий, осуществляемых органами местного самоуправления района и на осуществления государственных полномочий за счет средств областного бюджета. Указанные расходы в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2018  году составили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1,4 %.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477000" cy="457200"/>
          </a:xfrm>
          <a:solidFill>
            <a:schemeClr val="lt1"/>
          </a:solidFill>
          <a:ln>
            <a:solidFill>
              <a:schemeClr val="accent6"/>
            </a:solidFill>
          </a:ln>
        </p:spPr>
        <p:txBody>
          <a:bodyPr anchor="ctr" anchorCtr="1"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rgbClr val="7030A0"/>
                </a:solidFill>
                <a:effectLst/>
              </a:rPr>
              <a:t>Исполнение по источникам финансирования дефицита бюджета</a:t>
            </a:r>
            <a:endParaRPr lang="ru-RU" sz="13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3856690"/>
              </p:ext>
            </p:extLst>
          </p:nvPr>
        </p:nvGraphicFramePr>
        <p:xfrm>
          <a:off x="228601" y="1447800"/>
          <a:ext cx="8458199" cy="4191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05321"/>
                <a:gridCol w="1268730"/>
                <a:gridCol w="1184148"/>
              </a:tblGrid>
              <a:tr h="45072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Наименование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 План, </a:t>
                      </a:r>
                    </a:p>
                    <a:p>
                      <a:pPr algn="ctr"/>
                      <a:r>
                        <a:rPr lang="ru-RU" sz="1100" dirty="0" smtClean="0"/>
                        <a:t>тыс. рублей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Исполнено, </a:t>
                      </a:r>
                    </a:p>
                    <a:p>
                      <a:pPr algn="ctr"/>
                      <a:r>
                        <a:rPr lang="ru-RU" sz="1100" dirty="0" smtClean="0"/>
                        <a:t>тыс. рублей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072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Получение кредитов от кредитных организаций бюджетами муниципальных районов в валюте Российской Федерации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13 969,8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072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Получение бюджетами муниципальных районов кредитов  от других бюджетов бюджетной системы Российской Федерации в валюте Российской Федерации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934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Погашение бюджетами муниципальных районов кредитов  от других бюджетов бюджетной системы Российской Федерации в валюте Российской Федерации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- 750,0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- 750,0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9533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 Иные источники внутреннего финансирования дефицитов бюджетов, в том числе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167,0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167,0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778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Предоставление бюджетных кредитов другим бюджетам бюджетной системы Российской Федерации в валюте Российской Федерации (</a:t>
                      </a:r>
                      <a:r>
                        <a:rPr lang="ru-RU" sz="1100" dirty="0" smtClean="0">
                          <a:solidFill>
                            <a:srgbClr val="0070C0"/>
                          </a:solidFill>
                        </a:rPr>
                        <a:t>предоставлено Полинчетскому муниципальному образованию)</a:t>
                      </a:r>
                      <a:endParaRPr lang="ru-RU" sz="1100" b="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- 848,0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- 848,0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778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Возврат бюджетных кредитов, предоставленных другим бюджетам бюджетной системы Российской Федерации  в валюте Российской Федерации (</a:t>
                      </a:r>
                      <a:r>
                        <a:rPr lang="ru-RU" sz="1100" dirty="0" smtClean="0">
                          <a:solidFill>
                            <a:srgbClr val="0070C0"/>
                          </a:solidFill>
                        </a:rPr>
                        <a:t>возвращено</a:t>
                      </a:r>
                      <a:r>
                        <a:rPr lang="ru-RU" sz="1100" baseline="0" dirty="0" smtClean="0">
                          <a:solidFill>
                            <a:srgbClr val="0070C0"/>
                          </a:solidFill>
                        </a:rPr>
                        <a:t> Полинчетским МО – 848,0 тыс. руб., Половино-Черемховским МО – 167,0 тыс. рублей.)</a:t>
                      </a:r>
                      <a:endParaRPr lang="ru-RU" sz="1100" b="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1 015,0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1 015,0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4638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Изменение остатков средств на счетах по учету средств бюджетов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20 207,8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5 565,8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974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Источники финансирования дефицита бюджета - всего</a:t>
                      </a:r>
                      <a:endParaRPr lang="ru-RU" sz="1200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33 594,6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4 982,8</a:t>
                      </a:r>
                      <a:endParaRPr lang="ru-RU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0487" y="0"/>
            <a:ext cx="914399" cy="106680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pic>
        <p:nvPicPr>
          <p:cNvPr id="5122" name="Picture 2" descr="https://www.az-loc.com/wp-content/uploads/2016/05/banner.financial-investment-insuranc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600"/>
            <a:ext cx="868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715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7398" y="646837"/>
            <a:ext cx="7629204" cy="8771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Спасибо за внимание</a:t>
            </a:r>
            <a:r>
              <a:rPr lang="ru-RU" sz="5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!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2514600" y="2133600"/>
            <a:ext cx="4191000" cy="3505200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124200" y="2514601"/>
            <a:ext cx="2971800" cy="282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>
            <a:sp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Финансовое управление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Администрации Тайшетского района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 665009, г. Тайшет, ул. Суворова. 13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</a:b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Тел./факс: (395-63) 2-12-41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Адрес электронной почты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hlinkClick r:id="rId2"/>
              </a:rPr>
              <a:t>fin31@gfu.ru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3955" y="0"/>
            <a:ext cx="914399" cy="1066799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828800" y="626105"/>
            <a:ext cx="4800600" cy="3810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0" tIns="0" rIns="0" bIns="0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Доходы бюджета,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тыс. рублей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172200" y="1752600"/>
            <a:ext cx="2667000" cy="35814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2018 году в бюджет муниципального образования «Тайшетский район» доходы поступили в сумме 1 954 759,8 тыс.</a:t>
            </a:r>
            <a:r>
              <a:rPr kumimoji="0" lang="ru-RU" sz="1400" b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рублей, что на 132 940,4 тыс. рублей превышает показатели предыдущего 2017 года, темп роста доходов к 2017 году составил 107,3</a:t>
            </a:r>
            <a:r>
              <a:rPr kumimoji="0" lang="ru-RU" sz="1400" b="0" i="1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%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4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965295"/>
              </p:ext>
            </p:extLst>
          </p:nvPr>
        </p:nvGraphicFramePr>
        <p:xfrm>
          <a:off x="685800" y="1524000"/>
          <a:ext cx="5486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090749" y="152400"/>
            <a:ext cx="48528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АДМИНИСТРАЦИИ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981200" y="1600200"/>
            <a:ext cx="1219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0" tIns="0" rIns="0" bIns="0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1 951 689,0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200400" y="1752600"/>
            <a:ext cx="1143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0" tIns="0" rIns="0" bIns="0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1 821 819,1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343400" y="16002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0" tIns="0" rIns="0" bIns="0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1 954 759,8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1219200" y="572029"/>
            <a:ext cx="6248400" cy="500390"/>
          </a:xfr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anchor="t" anchorCtr="0">
            <a:noAutofit/>
          </a:bodyPr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effectLst/>
              </a:rPr>
              <a:t>Налоговые и  неналоговые доходы, тыс. рубле</a:t>
            </a:r>
            <a:r>
              <a:rPr lang="ru-RU" sz="1600" i="1" dirty="0" smtClean="0">
                <a:solidFill>
                  <a:schemeClr val="tx1"/>
                </a:solidFill>
                <a:effectLst/>
              </a:rPr>
              <a:t>й</a:t>
            </a:r>
            <a:endParaRPr lang="ru-RU" sz="1600" i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5300" y="1"/>
            <a:ext cx="914399" cy="106679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090749" y="152400"/>
            <a:ext cx="47766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АДМИНИСТРАЦИИ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1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4296534"/>
              </p:ext>
            </p:extLst>
          </p:nvPr>
        </p:nvGraphicFramePr>
        <p:xfrm>
          <a:off x="609600" y="1524000"/>
          <a:ext cx="54864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6172200" y="1752600"/>
            <a:ext cx="2667000" cy="35814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2018 году налоговые и неналоговые доходы поступили в объеме 531 340,0 тыс. рублей при плане 523 750,0 тыс. рублей. Сверх плана в бюджет мобилизовано</a:t>
            </a:r>
            <a:r>
              <a:rPr kumimoji="0" lang="ru-RU" sz="1400" b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7 590,0 тыс. рублей. По отношению к предыдущему году прирост составил 9,7 % или 46 026,3 тыс. рублей, в том числе за счет увеличения налоговых поступлений 41 426,6 тыс. рублей, которые занимают 85,0 % в структуре налоговых и неналоговых доходов бюджета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209800" y="1676400"/>
            <a:ext cx="990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0" tIns="0" rIns="0" bIns="0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523 750,0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276600" y="1676400"/>
            <a:ext cx="1066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0" tIns="0" rIns="0" bIns="0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485 313,7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343400" y="1676400"/>
            <a:ext cx="1066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0" tIns="0" rIns="0" bIns="0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531 340,0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1090749" y="566410"/>
            <a:ext cx="6172200" cy="576590"/>
          </a:xfr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anchor="t" anchorCtr="0">
            <a:noAutofit/>
          </a:bodyPr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effectLst/>
              </a:rPr>
              <a:t>Структура исполнения бюджета по основным источникам налоговых и неналоговых доходов, тыс. рублей</a:t>
            </a:r>
            <a:endParaRPr lang="ru-RU" sz="1400" i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834769"/>
              </p:ext>
            </p:extLst>
          </p:nvPr>
        </p:nvGraphicFramePr>
        <p:xfrm>
          <a:off x="228600" y="1369583"/>
          <a:ext cx="8686799" cy="5242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914400"/>
                <a:gridCol w="914400"/>
                <a:gridCol w="609600"/>
                <a:gridCol w="838200"/>
                <a:gridCol w="990599"/>
              </a:tblGrid>
              <a:tr h="76401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показателей</a:t>
                      </a:r>
                      <a:endParaRPr lang="ru-RU" sz="1200" dirty="0"/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2018  год (план)</a:t>
                      </a:r>
                      <a:endParaRPr lang="ru-RU" sz="1200" dirty="0"/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2018 год (факт)</a:t>
                      </a:r>
                      <a:endParaRPr lang="ru-RU" sz="1200" dirty="0"/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Исполнение (%)</a:t>
                      </a:r>
                      <a:endParaRPr lang="ru-RU" sz="1200" dirty="0"/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Отклонение , +/- (тыс. рублей)</a:t>
                      </a:r>
                      <a:endParaRPr lang="ru-RU" sz="1200" dirty="0"/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Удельный вес в сумме доходов(%)</a:t>
                      </a:r>
                      <a:endParaRPr lang="ru-RU" sz="1200" dirty="0"/>
                    </a:p>
                  </a:txBody>
                  <a:tcPr marL="66826" marR="66826"/>
                </a:tc>
              </a:tr>
              <a:tr h="284787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Налоговые и неналоговые доходы, из них:</a:t>
                      </a:r>
                      <a:endParaRPr lang="ru-RU" sz="1200" b="1" dirty="0"/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/>
                        <a:t>523 750,0</a:t>
                      </a:r>
                      <a:endParaRPr lang="ru-RU" sz="1200" b="1" dirty="0"/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/>
                        <a:t>531 340,0</a:t>
                      </a:r>
                      <a:endParaRPr lang="ru-RU" sz="1200" b="1" dirty="0"/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/>
                        <a:t>101,4</a:t>
                      </a:r>
                      <a:endParaRPr lang="ru-RU" sz="1200" b="1" dirty="0"/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/>
                        <a:t>7 590,0</a:t>
                      </a:r>
                      <a:endParaRPr lang="ru-RU" sz="1200" b="1" dirty="0"/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/>
                        <a:t>100,0</a:t>
                      </a:r>
                      <a:endParaRPr lang="ru-RU" sz="1200" b="1" dirty="0"/>
                    </a:p>
                  </a:txBody>
                  <a:tcPr marL="66826" marR="66826"/>
                </a:tc>
              </a:tr>
              <a:tr h="295042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377 041,3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385 707,7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8 666,4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72,6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</a:tr>
              <a:tr h="504228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</a:t>
                      </a:r>
                      <a:r>
                        <a:rPr lang="ru-RU" sz="12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территории Российской Федерации (акцизы на нефтепродукты)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1 998,9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2 159,5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108,0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160,6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932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57 143,6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56 165,7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-977,9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7932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9 722,2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9 355,9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-366,3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B w="12700" cmpd="sng">
                      <a:noFill/>
                    </a:lnB>
                  </a:tcPr>
                </a:tc>
              </a:tr>
              <a:tr h="446553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>
                    <a:lnT w="12700" cmpd="sng">
                      <a:noFill/>
                    </a:lnT>
                  </a:tcPr>
                </a:tc>
              </a:tr>
              <a:tr h="478983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16 075,7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17 260,2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107,4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1 184,5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</a:tr>
              <a:tr h="297702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</a:t>
                      </a:r>
                      <a:r>
                        <a:rPr lang="ru-RU" sz="12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негативное воздействие на окружающую среду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718,5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761,8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</a:tr>
              <a:tr h="446553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муниципального</a:t>
                      </a:r>
                      <a:r>
                        <a:rPr lang="ru-RU" sz="12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54 464,8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53 130,5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-1 334,3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</a:tr>
              <a:tr h="446553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1 865,1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2 071,2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206,1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</a:tr>
              <a:tr h="297702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</a:t>
                      </a:r>
                      <a:r>
                        <a:rPr lang="ru-RU" sz="12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санкции, возмещение ущерба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4 594,9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4 609,7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</a:tr>
              <a:tr h="351090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</a:t>
                      </a:r>
                      <a:r>
                        <a:rPr lang="ru-RU" sz="1200" b="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125,0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117,6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-7,4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26" marR="66826"/>
                </a:tc>
              </a:tr>
            </a:tbl>
          </a:graphicData>
        </a:graphic>
      </p:graphicFrame>
      <p:pic>
        <p:nvPicPr>
          <p:cNvPr id="4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914399" cy="106679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090749" y="152400"/>
            <a:ext cx="47766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АДМИНИСТРАЦИИ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0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5800" y="0"/>
            <a:ext cx="914399" cy="106679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090749" y="152400"/>
            <a:ext cx="47766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АДМИНИСТРАЦИИ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43000" y="642611"/>
            <a:ext cx="3324498" cy="729108"/>
          </a:xfrm>
          <a:prstGeom prst="rect">
            <a:avLst/>
          </a:prstGeom>
          <a:solidFill>
            <a:schemeClr val="bg1"/>
          </a:solidFill>
          <a:ln>
            <a:solidFill>
              <a:srgbClr val="CB0BC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Налоговые доходы, тыс. рублей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95949" y="642611"/>
            <a:ext cx="3581400" cy="729108"/>
          </a:xfrm>
          <a:prstGeom prst="rect">
            <a:avLst/>
          </a:prstGeom>
          <a:solidFill>
            <a:schemeClr val="bg1"/>
          </a:solidFill>
          <a:ln>
            <a:solidFill>
              <a:srgbClr val="CB0BC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0" tIns="0" rIns="0" bIns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Неналоговые доходы, тыс. рублей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481550"/>
              </p:ext>
            </p:extLst>
          </p:nvPr>
        </p:nvGraphicFramePr>
        <p:xfrm>
          <a:off x="990600" y="1447801"/>
          <a:ext cx="3429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633048"/>
              </p:ext>
            </p:extLst>
          </p:nvPr>
        </p:nvGraphicFramePr>
        <p:xfrm>
          <a:off x="4724400" y="1447800"/>
          <a:ext cx="33528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1482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0"/>
            <a:ext cx="914399" cy="106679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95400" y="566410"/>
            <a:ext cx="6248400" cy="576590"/>
          </a:xfr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anchor="t" anchorCtr="0">
            <a:normAutofit fontScale="90000"/>
          </a:bodyPr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effectLst/>
              </a:rPr>
              <a:t>Поступление налоговых и неналоговых доходов   в 2017 – 2018 годах, тыс. рублей</a:t>
            </a:r>
            <a:endParaRPr lang="ru-RU" sz="1600" i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6546750"/>
              </p:ext>
            </p:extLst>
          </p:nvPr>
        </p:nvGraphicFramePr>
        <p:xfrm>
          <a:off x="304800" y="1219200"/>
          <a:ext cx="8610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6705600" y="3124200"/>
            <a:ext cx="2057400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anchor="ctr" anchorCtr="1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17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В структуре налоговых и неналоговых доходов за 2018 год наибольший удельный вес приходится на: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ea typeface="+mj-ea"/>
                <a:cs typeface="+mj-cs"/>
              </a:rPr>
              <a:t>налог на доходы физических лиц  - 72,6% ( в 2017 году – 70,5%); налоги на совокупный доход – 10,6% (в 2017 году – 12,4%; доходы</a:t>
            </a:r>
            <a:r>
              <a:rPr kumimoji="0" lang="ru-RU" sz="17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 от оказания  платных услуг и компенсации затрат муниципального района – 10,0% (в 2017 году – </a:t>
            </a:r>
            <a:r>
              <a:rPr lang="ru-RU" sz="1700" dirty="0" smtClean="0">
                <a:solidFill>
                  <a:schemeClr val="bg2">
                    <a:lumMod val="25000"/>
                  </a:schemeClr>
                </a:solidFill>
                <a:ea typeface="+mj-ea"/>
                <a:cs typeface="+mj-cs"/>
              </a:rPr>
              <a:t>9,9</a:t>
            </a:r>
            <a:r>
              <a:rPr kumimoji="0" lang="ru-RU" sz="170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%).</a:t>
            </a:r>
            <a:endParaRPr kumimoji="0" lang="ru-RU" sz="17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090749" y="152400"/>
            <a:ext cx="47766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АДМИНИСТРАЦИИ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91000" y="6248400"/>
            <a:ext cx="609600" cy="3048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b="1" dirty="0" smtClean="0">
                <a:solidFill>
                  <a:srgbClr val="00B050"/>
                </a:solidFill>
              </a:rPr>
              <a:t>+61,9</a:t>
            </a:r>
            <a:endParaRPr lang="ru-RU" sz="1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inupr\Desktop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-6531"/>
            <a:ext cx="914399" cy="106679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9200" y="685800"/>
            <a:ext cx="6858000" cy="603068"/>
          </a:xfr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effectLst/>
              </a:rPr>
              <a:t>Структура исполнения бюджета по безвозмездным поступлениям, тыс. рублей</a:t>
            </a:r>
            <a:endParaRPr lang="ru-RU" sz="1600" i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Содержимое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3705389"/>
              </p:ext>
            </p:extLst>
          </p:nvPr>
        </p:nvGraphicFramePr>
        <p:xfrm>
          <a:off x="533400" y="1554163"/>
          <a:ext cx="8458200" cy="432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3595"/>
                <a:gridCol w="1187116"/>
                <a:gridCol w="1187116"/>
                <a:gridCol w="1038726"/>
                <a:gridCol w="1038726"/>
                <a:gridCol w="1112921"/>
              </a:tblGrid>
              <a:tr h="76578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Наименование показателей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  год (план)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 год (факт)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Исполнение (%)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Отклонение , +/- (тыс. рублей)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Удельный вес в сумме доходов (%)</a:t>
                      </a:r>
                      <a:endParaRPr lang="ru-RU" sz="1200" dirty="0"/>
                    </a:p>
                  </a:txBody>
                  <a:tcPr/>
                </a:tc>
              </a:tr>
              <a:tr h="42543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Безвозмездные поступления всего, в том числе: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/>
                        <a:t>1 427 939,0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/>
                        <a:t>1 423 419,8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/>
                        <a:t>99,7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/>
                        <a:t>-4 519,2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/>
                        <a:t>100,0</a:t>
                      </a:r>
                      <a:endParaRPr lang="ru-RU" sz="1200" b="1" dirty="0"/>
                    </a:p>
                  </a:txBody>
                  <a:tcPr/>
                </a:tc>
              </a:tr>
              <a:tr h="425436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Безвозмездные поступления</a:t>
                      </a:r>
                      <a:r>
                        <a:rPr lang="ru-RU" sz="1200" i="1" baseline="0" dirty="0" smtClean="0"/>
                        <a:t> из других бюджетов бюджетной системы РФ, из них: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1446 537,4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1 442 018,2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99,7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-4 519,2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101,3</a:t>
                      </a:r>
                      <a:endParaRPr lang="ru-RU" sz="1200" i="1" dirty="0"/>
                    </a:p>
                  </a:txBody>
                  <a:tcPr/>
                </a:tc>
              </a:tr>
              <a:tr h="316312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дотации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139 570,7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139 570,7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100,0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-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9,8</a:t>
                      </a:r>
                      <a:endParaRPr lang="ru-RU" sz="1200" i="1" dirty="0"/>
                    </a:p>
                  </a:txBody>
                  <a:tcPr/>
                </a:tc>
              </a:tr>
              <a:tr h="316312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субсидии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182 230,2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181 588,7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99,6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-641,5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12,7</a:t>
                      </a:r>
                      <a:endParaRPr lang="ru-RU" sz="1200" i="1" dirty="0"/>
                    </a:p>
                  </a:txBody>
                  <a:tcPr/>
                </a:tc>
              </a:tr>
              <a:tr h="316312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субвенции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1 113 575,5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1 109 808,9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99,7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-3 766,6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77,6</a:t>
                      </a:r>
                      <a:endParaRPr lang="ru-RU" sz="1200" i="1" dirty="0"/>
                    </a:p>
                  </a:txBody>
                  <a:tcPr/>
                </a:tc>
              </a:tr>
              <a:tr h="316312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Иные межбюджетные трансферты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11 161,0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11 049,9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99,0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- 111,1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0,6</a:t>
                      </a:r>
                      <a:endParaRPr lang="ru-RU" sz="1200" i="1" dirty="0"/>
                    </a:p>
                  </a:txBody>
                  <a:tcPr/>
                </a:tc>
              </a:tr>
              <a:tr h="316312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Прочие</a:t>
                      </a:r>
                      <a:r>
                        <a:rPr lang="ru-RU" sz="1200" i="1" baseline="0" dirty="0" smtClean="0"/>
                        <a:t> безвозмездные поступления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7,9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7,9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100,0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-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0,0</a:t>
                      </a:r>
                      <a:endParaRPr lang="ru-RU" sz="1200" i="1" dirty="0"/>
                    </a:p>
                  </a:txBody>
                  <a:tcPr/>
                </a:tc>
              </a:tr>
              <a:tr h="595610"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Возврат остатков субсидий, субвенций и иных межбюджетных трансфертов, имеющих целевое назначение прошлых лет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-18 606,3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-18 606,3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100,0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-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i="1" dirty="0" smtClean="0"/>
                        <a:t>1,3</a:t>
                      </a:r>
                      <a:endParaRPr lang="ru-RU" sz="1200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95400" y="152400"/>
            <a:ext cx="457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Calibri" pitchFamily="34" charset="0"/>
              </a:rPr>
              <a:t> ФИНАНСОВОЕ УПРАВЛЕНИЕ АДМИНИСТРАЦИИ ТАЙШЕТСКОГО РАЙОНА</a:t>
            </a:r>
            <a:endParaRPr lang="en-US" sz="11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7" y="0"/>
            <a:ext cx="1066892" cy="13717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20297</TotalTime>
  <Words>5994</Words>
  <Application>Microsoft Office PowerPoint</Application>
  <PresentationFormat>Экран (4:3)</PresentationFormat>
  <Paragraphs>809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8" baseType="lpstr">
      <vt:lpstr>SimSun</vt:lpstr>
      <vt:lpstr>Arial</vt:lpstr>
      <vt:lpstr>Bookman Old Style</vt:lpstr>
      <vt:lpstr>Calibri</vt:lpstr>
      <vt:lpstr>Franklin Gothic Book</vt:lpstr>
      <vt:lpstr>Palatino Linotype</vt:lpstr>
      <vt:lpstr>Tahoma</vt:lpstr>
      <vt:lpstr>Times New Roman</vt:lpstr>
      <vt:lpstr>Trebuchet MS</vt:lpstr>
      <vt:lpstr>Wingdings</vt:lpstr>
      <vt:lpstr>Wingdings 2</vt:lpstr>
      <vt:lpstr>Wingdings 3</vt:lpstr>
      <vt:lpstr>Грань</vt:lpstr>
      <vt:lpstr>Презентация PowerPoint</vt:lpstr>
      <vt:lpstr> </vt:lpstr>
      <vt:lpstr>Презентация PowerPoint</vt:lpstr>
      <vt:lpstr>Презентация PowerPoint</vt:lpstr>
      <vt:lpstr>Налоговые и  неналоговые доходы, тыс. рублей</vt:lpstr>
      <vt:lpstr>Структура исполнения бюджета по основным источникам налоговых и неналоговых доходов, тыс. рублей</vt:lpstr>
      <vt:lpstr>Презентация PowerPoint</vt:lpstr>
      <vt:lpstr>Поступление налоговых и неналоговых доходов   в 2017 – 2018 годах, тыс. рублей</vt:lpstr>
      <vt:lpstr>Структура исполнения бюджета по безвозмездным поступлениям, тыс. рублей</vt:lpstr>
      <vt:lpstr>Безвозмездные поступления в 2017 – 2018 годах, тыс. рублей</vt:lpstr>
      <vt:lpstr>Презентация PowerPoint</vt:lpstr>
      <vt:lpstr>Презентация PowerPoint</vt:lpstr>
      <vt:lpstr>Молодым семьям – доступное жилье – 5 516,4 тыс. рублей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Профилактика правонарушений, обеспечение общественной безопасности и правопорядка на территории муниципального образования «Тайшетский район» – 40,0 тыс. рублей</vt:lpstr>
      <vt:lpstr>Непрограммные направления деятельности, 27 403,7 тыс. рублей</vt:lpstr>
      <vt:lpstr>Исполнение по источникам финансирования дефицита бюджета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Administrator</dc:creator>
  <cp:lastModifiedBy>Administrator</cp:lastModifiedBy>
  <cp:revision>2182</cp:revision>
  <dcterms:modified xsi:type="dcterms:W3CDTF">2019-05-13T06:13:34Z</dcterms:modified>
</cp:coreProperties>
</file>