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44"/>
  </p:notesMasterIdLst>
  <p:sldIdLst>
    <p:sldId id="256" r:id="rId2"/>
    <p:sldId id="302" r:id="rId3"/>
    <p:sldId id="314" r:id="rId4"/>
    <p:sldId id="327" r:id="rId5"/>
    <p:sldId id="303" r:id="rId6"/>
    <p:sldId id="328" r:id="rId7"/>
    <p:sldId id="329" r:id="rId8"/>
    <p:sldId id="315" r:id="rId9"/>
    <p:sldId id="305" r:id="rId10"/>
    <p:sldId id="275" r:id="rId11"/>
    <p:sldId id="316" r:id="rId12"/>
    <p:sldId id="330" r:id="rId13"/>
    <p:sldId id="317" r:id="rId14"/>
    <p:sldId id="331" r:id="rId15"/>
    <p:sldId id="320" r:id="rId16"/>
    <p:sldId id="332" r:id="rId17"/>
    <p:sldId id="311" r:id="rId18"/>
    <p:sldId id="282" r:id="rId19"/>
    <p:sldId id="286" r:id="rId20"/>
    <p:sldId id="284" r:id="rId21"/>
    <p:sldId id="289" r:id="rId22"/>
    <p:sldId id="338" r:id="rId23"/>
    <p:sldId id="333" r:id="rId24"/>
    <p:sldId id="334" r:id="rId25"/>
    <p:sldId id="290" r:id="rId26"/>
    <p:sldId id="313" r:id="rId27"/>
    <p:sldId id="339" r:id="rId28"/>
    <p:sldId id="335" r:id="rId29"/>
    <p:sldId id="336" r:id="rId30"/>
    <p:sldId id="283" r:id="rId31"/>
    <p:sldId id="294" r:id="rId32"/>
    <p:sldId id="337" r:id="rId33"/>
    <p:sldId id="340" r:id="rId34"/>
    <p:sldId id="295" r:id="rId35"/>
    <p:sldId id="341" r:id="rId36"/>
    <p:sldId id="342" r:id="rId37"/>
    <p:sldId id="297" r:id="rId38"/>
    <p:sldId id="343" r:id="rId39"/>
    <p:sldId id="325" r:id="rId40"/>
    <p:sldId id="344" r:id="rId41"/>
    <p:sldId id="299" r:id="rId42"/>
    <p:sldId id="300" r:id="rId4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66FFFF"/>
    <a:srgbClr val="EBFDFF"/>
    <a:srgbClr val="DDFCFF"/>
    <a:srgbClr val="A4F5FE"/>
    <a:srgbClr val="CB0BC2"/>
    <a:srgbClr val="FFFFCC"/>
    <a:srgbClr val="CC9900"/>
    <a:srgbClr val="ECF1E1"/>
    <a:srgbClr val="CC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42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image" Target="../media/image6.jpeg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image" Target="../media/image7.jpeg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image" Target="../media/image8.jpeg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image" Target="../media/image10.jpeg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2.7777777777778785E-3"/>
          <c:y val="4.6296296296297152E-3"/>
          <c:w val="0.97696106736658761"/>
          <c:h val="0.83805555555556355"/>
        </c:manualLayout>
      </c:layout>
      <c:bar3DChart>
        <c:barDir val="col"/>
        <c:grouping val="stacked"/>
        <c:ser>
          <c:idx val="0"/>
          <c:order val="0"/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dLbls>
            <c:dLbl>
              <c:idx val="0"/>
              <c:layout>
                <c:manualLayout>
                  <c:x val="3.8449110527850994E-2"/>
                  <c:y val="-0.19144299897295547"/>
                </c:manualLayout>
              </c:layout>
              <c:showVal val="1"/>
            </c:dLbl>
            <c:dLbl>
              <c:idx val="1"/>
              <c:layout>
                <c:manualLayout>
                  <c:x val="2.027500729075549E-2"/>
                  <c:y val="-0.24638251740271597"/>
                </c:manualLayout>
              </c:layout>
              <c:showVal val="1"/>
            </c:dLbl>
            <c:dLbl>
              <c:idx val="2"/>
              <c:layout>
                <c:manualLayout>
                  <c:x val="2.2446194225721895E-2"/>
                  <c:y val="-0.44648864544106115"/>
                </c:manualLayout>
              </c:layout>
              <c:showVal val="1"/>
            </c:dLbl>
            <c:dLbl>
              <c:idx val="3"/>
              <c:layout>
                <c:manualLayout>
                  <c:x val="2.1385334645669597E-2"/>
                  <c:y val="-0.37604648209296843"/>
                </c:manualLayout>
              </c:layout>
              <c:showVal val="1"/>
            </c:dLbl>
            <c:dLbl>
              <c:idx val="4"/>
              <c:layout>
                <c:manualLayout>
                  <c:x val="2.1446011109076644E-2"/>
                  <c:y val="-0.26592089781881251"/>
                </c:manualLayout>
              </c:layout>
              <c:showVal val="1"/>
            </c:dLbl>
            <c:txPr>
              <a:bodyPr/>
              <a:lstStyle/>
              <a:p>
                <a:pPr>
                  <a:defRPr sz="900" b="1">
                    <a:latin typeface="Batang" pitchFamily="18" charset="-127"/>
                    <a:ea typeface="Batang" pitchFamily="18" charset="-127"/>
                  </a:defRPr>
                </a:pPr>
                <a:endParaRPr lang="ru-RU"/>
              </a:p>
            </c:txPr>
            <c:showVal val="1"/>
          </c:dLbls>
          <c:cat>
            <c:strRef>
              <c:f>Лист1!$B$5:$D$5</c:f>
              <c:strCache>
                <c:ptCount val="3"/>
                <c:pt idx="0">
                  <c:v> Факт 2015 г. </c:v>
                </c:pt>
                <c:pt idx="1">
                  <c:v>План 2016 г. </c:v>
                </c:pt>
                <c:pt idx="2">
                  <c:v>Факт 2016 г. </c:v>
                </c:pt>
              </c:strCache>
            </c:strRef>
          </c:cat>
          <c:val>
            <c:numRef>
              <c:f>Лист1!$B$6:$D$6</c:f>
              <c:numCache>
                <c:formatCode>#,##0.0</c:formatCode>
                <c:ptCount val="3"/>
                <c:pt idx="0">
                  <c:v>1169</c:v>
                </c:pt>
                <c:pt idx="1">
                  <c:v>1717.1</c:v>
                </c:pt>
                <c:pt idx="2">
                  <c:v>5156.6000000000004</c:v>
                </c:pt>
              </c:numCache>
            </c:numRef>
          </c:val>
        </c:ser>
        <c:dLbls>
          <c:showVal val="1"/>
        </c:dLbls>
        <c:shape val="box"/>
        <c:axId val="41018880"/>
        <c:axId val="41020416"/>
        <c:axId val="0"/>
      </c:bar3DChart>
      <c:catAx>
        <c:axId val="41018880"/>
        <c:scaling>
          <c:orientation val="minMax"/>
        </c:scaling>
        <c:axPos val="b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41020416"/>
        <c:crosses val="autoZero"/>
        <c:auto val="1"/>
        <c:lblAlgn val="ctr"/>
        <c:lblOffset val="100"/>
      </c:catAx>
      <c:valAx>
        <c:axId val="41020416"/>
        <c:scaling>
          <c:orientation val="minMax"/>
        </c:scaling>
        <c:delete val="1"/>
        <c:axPos val="l"/>
        <c:numFmt formatCode="#,##0.0" sourceLinked="1"/>
        <c:tickLblPos val="none"/>
        <c:crossAx val="41018880"/>
        <c:crosses val="autoZero"/>
        <c:crossBetween val="between"/>
      </c:valAx>
    </c:plotArea>
    <c:plotVisOnly val="1"/>
    <c:dispBlanksAs val="gap"/>
  </c:chart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0"/>
      <c:rotY val="0"/>
      <c:depthPercent val="80"/>
      <c:rAngAx val="1"/>
    </c:view3D>
    <c:plotArea>
      <c:layout>
        <c:manualLayout>
          <c:layoutTarget val="inner"/>
          <c:xMode val="edge"/>
          <c:yMode val="edge"/>
          <c:x val="0.30710082111295844"/>
          <c:y val="1.8962817147856557E-2"/>
          <c:w val="0.49613083520809897"/>
          <c:h val="0.92842607174103109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  </c:v>
                </c:pt>
              </c:strCache>
            </c:strRef>
          </c:tx>
          <c:spPr>
            <a:solidFill>
              <a:srgbClr val="66FFFF"/>
            </a:solidFill>
          </c:spPr>
          <c:dLbls>
            <c:dLbl>
              <c:idx val="0"/>
              <c:layout>
                <c:manualLayout>
                  <c:x val="1.3270004093525035E-2"/>
                  <c:y val="0"/>
                </c:manualLayout>
              </c:layout>
              <c:showVal val="1"/>
            </c:dLbl>
            <c:dLbl>
              <c:idx val="6"/>
              <c:layout>
                <c:manualLayout>
                  <c:x val="3.0581039755351682E-3"/>
                  <c:y val="1.3440860215053816E-2"/>
                </c:manualLayout>
              </c:layout>
              <c:showVal val="1"/>
            </c:dLbl>
            <c:dLbl>
              <c:idx val="7"/>
              <c:layout>
                <c:manualLayout>
                  <c:x val="0"/>
                  <c:y val="8.3333333333333228E-3"/>
                </c:manualLayout>
              </c:layout>
              <c:showVal val="1"/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Прочие налоговые и неналоговые доходы</c:v>
                </c:pt>
                <c:pt idx="1">
                  <c:v>Штрафы, санкции, возмещение ущерба</c:v>
                </c:pt>
                <c:pt idx="2">
                  <c:v>Доходы от продажи материальных и нематериальных активов</c:v>
                </c:pt>
                <c:pt idx="3">
                  <c:v>Доходы от оказания платных услуг и компесации затрат государства</c:v>
                </c:pt>
                <c:pt idx="4">
                  <c:v>Плата за негативное воздействие на окружающую среду</c:v>
                </c:pt>
                <c:pt idx="5">
                  <c:v>Доходы от использования  имущества, находящегося в муниципальной собственности</c:v>
                </c:pt>
                <c:pt idx="6">
                  <c:v>Государственная пошлина</c:v>
                </c:pt>
                <c:pt idx="7">
                  <c:v>Налог на совокупный доход</c:v>
                </c:pt>
                <c:pt idx="8">
                  <c:v>Налог на доходы физических лиц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132.30000000000001</c:v>
                </c:pt>
                <c:pt idx="1">
                  <c:v>4498.2</c:v>
                </c:pt>
                <c:pt idx="2">
                  <c:v>2351.1999999999998</c:v>
                </c:pt>
                <c:pt idx="3">
                  <c:v>41814.1</c:v>
                </c:pt>
                <c:pt idx="4">
                  <c:v>880.5</c:v>
                </c:pt>
                <c:pt idx="5">
                  <c:v>6631.8</c:v>
                </c:pt>
                <c:pt idx="6">
                  <c:v>13726.1</c:v>
                </c:pt>
                <c:pt idx="7">
                  <c:v>42118.3</c:v>
                </c:pt>
                <c:pt idx="8">
                  <c:v>284537.09999999998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год </c:v>
                </c:pt>
              </c:strCache>
            </c:strRef>
          </c:tx>
          <c:dLbls>
            <c:dLbl>
              <c:idx val="0"/>
              <c:layout>
                <c:manualLayout>
                  <c:x val="1.0390537120359955E-2"/>
                  <c:y val="-7.5562429696288177E-3"/>
                </c:manualLayout>
              </c:layout>
              <c:showVal val="1"/>
            </c:dLbl>
            <c:dLbl>
              <c:idx val="1"/>
              <c:layout>
                <c:manualLayout>
                  <c:x val="2.6129546306711681E-5"/>
                  <c:y val="-1.3717894638170259E-2"/>
                </c:manualLayout>
              </c:layout>
              <c:showVal val="1"/>
            </c:dLbl>
            <c:dLbl>
              <c:idx val="2"/>
              <c:layout>
                <c:manualLayout>
                  <c:x val="4.4352268466441892E-3"/>
                  <c:y val="-3.8676415448068544E-3"/>
                </c:manualLayout>
              </c:layout>
              <c:showVal val="1"/>
            </c:dLbl>
            <c:dLbl>
              <c:idx val="3"/>
              <c:layout>
                <c:manualLayout>
                  <c:x val="1.5694131983502091E-3"/>
                  <c:y val="-1.061070491188602E-2"/>
                </c:manualLayout>
              </c:layout>
              <c:showVal val="1"/>
            </c:dLbl>
            <c:dLbl>
              <c:idx val="4"/>
              <c:layout>
                <c:manualLayout>
                  <c:x val="7.6000656167979005E-3"/>
                  <c:y val="-6.901481064866909E-4"/>
                </c:manualLayout>
              </c:layout>
              <c:showVal val="1"/>
            </c:dLbl>
            <c:dLbl>
              <c:idx val="7"/>
              <c:layout>
                <c:manualLayout>
                  <c:x val="0"/>
                  <c:y val="-1.1111111111111125E-2"/>
                </c:manualLayout>
              </c:layout>
              <c:showVal val="1"/>
            </c:dLbl>
            <c:dLbl>
              <c:idx val="8"/>
              <c:layout>
                <c:manualLayout>
                  <c:x val="-1.5290519877675841E-3"/>
                  <c:y val="-8.3333333333333367E-3"/>
                </c:manualLayout>
              </c:layout>
              <c:showVal val="1"/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Прочие налоговые и неналоговые доходы</c:v>
                </c:pt>
                <c:pt idx="1">
                  <c:v>Штрафы, санкции, возмещение ущерба</c:v>
                </c:pt>
                <c:pt idx="2">
                  <c:v>Доходы от продажи материальных и нематериальных активов</c:v>
                </c:pt>
                <c:pt idx="3">
                  <c:v>Доходы от оказания платных услуг и компесации затрат государства</c:v>
                </c:pt>
                <c:pt idx="4">
                  <c:v>Плата за негативное воздействие на окружающую среду</c:v>
                </c:pt>
                <c:pt idx="5">
                  <c:v>Доходы от использования  имущества, находящегося в муниципальной собственности</c:v>
                </c:pt>
                <c:pt idx="6">
                  <c:v>Государственная пошлина</c:v>
                </c:pt>
                <c:pt idx="7">
                  <c:v>Налог на совокупный доход</c:v>
                </c:pt>
                <c:pt idx="8">
                  <c:v>Налог на доходы физических лиц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9"/>
                <c:pt idx="0">
                  <c:v>113.4</c:v>
                </c:pt>
                <c:pt idx="1">
                  <c:v>6957.3</c:v>
                </c:pt>
                <c:pt idx="2">
                  <c:v>3409.4</c:v>
                </c:pt>
                <c:pt idx="3">
                  <c:v>44239.1</c:v>
                </c:pt>
                <c:pt idx="4">
                  <c:v>1410.3</c:v>
                </c:pt>
                <c:pt idx="5">
                  <c:v>8489.6</c:v>
                </c:pt>
                <c:pt idx="6">
                  <c:v>11895</c:v>
                </c:pt>
                <c:pt idx="7">
                  <c:v>42345.9</c:v>
                </c:pt>
                <c:pt idx="8">
                  <c:v>308323.5</c:v>
                </c:pt>
              </c:numCache>
            </c:numRef>
          </c:val>
        </c:ser>
        <c:shape val="cylinder"/>
        <c:axId val="116183424"/>
        <c:axId val="116184960"/>
        <c:axId val="0"/>
      </c:bar3DChart>
      <c:catAx>
        <c:axId val="116183424"/>
        <c:scaling>
          <c:orientation val="minMax"/>
        </c:scaling>
        <c:axPos val="l"/>
        <c:tickLblPos val="nextTo"/>
        <c:txPr>
          <a:bodyPr rot="0" vert="horz" anchor="ctr" anchorCtr="0"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184960"/>
        <c:crosses val="autoZero"/>
        <c:auto val="1"/>
        <c:lblAlgn val="ctr"/>
        <c:lblOffset val="100"/>
        <c:tickLblSkip val="1"/>
      </c:catAx>
      <c:valAx>
        <c:axId val="116184960"/>
        <c:scaling>
          <c:orientation val="minMax"/>
        </c:scaling>
        <c:axPos val="t"/>
        <c:majorGridlines/>
        <c:numFmt formatCode="#,##0" sourceLinked="0"/>
        <c:tickLblPos val="nextTo"/>
        <c:txPr>
          <a:bodyPr/>
          <a:lstStyle/>
          <a:p>
            <a:pPr>
              <a:defRPr sz="1000" i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183424"/>
        <c:crosses val="max"/>
        <c:crossBetween val="between"/>
        <c:majorUnit val="50000"/>
      </c:valAx>
    </c:plotArea>
    <c:legend>
      <c:legendPos val="r"/>
      <c:layout>
        <c:manualLayout>
          <c:xMode val="edge"/>
          <c:yMode val="edge"/>
          <c:x val="0.80765597534253175"/>
          <c:y val="0.63339085739282808"/>
          <c:w val="0.18316971273086291"/>
          <c:h val="9.9884951881014872E-2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</c:chart>
  <c:spPr>
    <a:ln w="12700"/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0"/>
      <c:rotY val="0"/>
      <c:depthPercent val="80"/>
      <c:rAngAx val="1"/>
    </c:view3D>
    <c:plotArea>
      <c:layout>
        <c:manualLayout>
          <c:layoutTarget val="inner"/>
          <c:xMode val="edge"/>
          <c:yMode val="edge"/>
          <c:x val="1.6224188790560666E-2"/>
          <c:y val="2.4774774774774896E-2"/>
          <c:w val="0.82074038571265395"/>
          <c:h val="0.82937314085739189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 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-7.4171174255391992E-2"/>
                  <c:y val="-8.3197866395733362E-3"/>
                </c:manualLayout>
              </c:layout>
              <c:showVal val="1"/>
            </c:dLbl>
            <c:dLbl>
              <c:idx val="1"/>
              <c:layout>
                <c:manualLayout>
                  <c:x val="2.4398151318041763E-2"/>
                  <c:y val="-9.2100584201168217E-3"/>
                </c:manualLayout>
              </c:layout>
              <c:showVal val="1"/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9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Возврат остатков субсидий, субвенций и иных межбюджетных трансфертов, имеющих целевое назначение, прошлых лет</c:v>
                </c:pt>
                <c:pt idx="1">
                  <c:v>Прочие безвозмездные поступления</c:v>
                </c:pt>
                <c:pt idx="2">
                  <c:v>Иные межбюджетные трансферты </c:v>
                </c:pt>
                <c:pt idx="3">
                  <c:v>Дотация на поддержку мер по обеспечению сбалансированности бюджетов</c:v>
                </c:pt>
                <c:pt idx="4">
                  <c:v>Субсидии</c:v>
                </c:pt>
                <c:pt idx="5">
                  <c:v>Субвенции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-1718.6</c:v>
                </c:pt>
                <c:pt idx="1">
                  <c:v>82.9</c:v>
                </c:pt>
                <c:pt idx="2">
                  <c:v>14922.7</c:v>
                </c:pt>
                <c:pt idx="3">
                  <c:v>29748.400000000001</c:v>
                </c:pt>
                <c:pt idx="4">
                  <c:v>81146.2</c:v>
                </c:pt>
                <c:pt idx="5">
                  <c:v>836937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-7.7130206550268199E-2"/>
                  <c:y val="-2.0301202269071263E-2"/>
                </c:manualLayout>
              </c:layout>
              <c:showVal val="1"/>
            </c:dLbl>
            <c:dLbl>
              <c:idx val="1"/>
              <c:layout>
                <c:manualLayout>
                  <c:x val="8.4579481912587066E-3"/>
                  <c:y val="-1.0212937092540852E-2"/>
                </c:manualLayout>
              </c:layout>
              <c:showVal val="1"/>
            </c:dLbl>
            <c:dLbl>
              <c:idx val="2"/>
              <c:layout>
                <c:manualLayout>
                  <c:x val="3.5887253223782414E-3"/>
                  <c:y val="-1.0752899839133041E-2"/>
                </c:manualLayout>
              </c:layout>
              <c:showVal val="1"/>
            </c:dLbl>
            <c:dLbl>
              <c:idx val="3"/>
              <c:layout>
                <c:manualLayout>
                  <c:x val="1.2146296930275058E-2"/>
                  <c:y val="-1.3440860215053816E-2"/>
                </c:manualLayout>
              </c:layout>
              <c:showVal val="1"/>
            </c:dLbl>
            <c:dLbl>
              <c:idx val="4"/>
              <c:layout>
                <c:manualLayout>
                  <c:x val="8.9716991897752126E-3"/>
                  <c:y val="0"/>
                </c:manualLayout>
              </c:layout>
              <c:showVal val="1"/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000" i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Возврат остатков субсидий, субвенций и иных межбюджетных трансфертов, имеющих целевое назначение, прошлых лет</c:v>
                </c:pt>
                <c:pt idx="1">
                  <c:v>Прочие безвозмездные поступления</c:v>
                </c:pt>
                <c:pt idx="2">
                  <c:v>Иные межбюджетные трансферты </c:v>
                </c:pt>
                <c:pt idx="3">
                  <c:v>Дотация на поддержку мер по обеспечению сбалансированности бюджетов</c:v>
                </c:pt>
                <c:pt idx="4">
                  <c:v>Субсидии</c:v>
                </c:pt>
                <c:pt idx="5">
                  <c:v>Субвенции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-1254.4000000000001</c:v>
                </c:pt>
                <c:pt idx="1">
                  <c:v>1780.1</c:v>
                </c:pt>
                <c:pt idx="2">
                  <c:v>10533.3</c:v>
                </c:pt>
                <c:pt idx="3">
                  <c:v>10823.6</c:v>
                </c:pt>
                <c:pt idx="4">
                  <c:v>178331.3</c:v>
                </c:pt>
                <c:pt idx="5">
                  <c:v>961693.2</c:v>
                </c:pt>
              </c:numCache>
            </c:numRef>
          </c:val>
        </c:ser>
        <c:shape val="cylinder"/>
        <c:axId val="116987008"/>
        <c:axId val="116988544"/>
        <c:axId val="0"/>
      </c:bar3DChart>
      <c:catAx>
        <c:axId val="116987008"/>
        <c:scaling>
          <c:orientation val="minMax"/>
        </c:scaling>
        <c:axPos val="l"/>
        <c:numFmt formatCode="#,##0.00" sourceLinked="0"/>
        <c:tickLblPos val="nextTo"/>
        <c:txPr>
          <a:bodyPr anchor="ctr" anchorCtr="1"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988544"/>
        <c:crosses val="autoZero"/>
        <c:auto val="1"/>
        <c:lblAlgn val="ctr"/>
        <c:lblOffset val="100"/>
      </c:catAx>
      <c:valAx>
        <c:axId val="116988544"/>
        <c:scaling>
          <c:orientation val="minMax"/>
        </c:scaling>
        <c:axPos val="t"/>
        <c:majorGridlines/>
        <c:numFmt formatCode="#,##0" sourceLinked="0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16987008"/>
        <c:crosses val="max"/>
        <c:crossBetween val="between"/>
      </c:valAx>
    </c:plotArea>
    <c:legend>
      <c:legendPos val="b"/>
      <c:layout>
        <c:manualLayout>
          <c:xMode val="edge"/>
          <c:yMode val="edge"/>
          <c:x val="0.32897021567956319"/>
          <c:y val="0.88705269152676658"/>
          <c:w val="0.37357183612917982"/>
          <c:h val="5.5742088842668437E-2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80"/>
      <c:rAngAx val="1"/>
    </c:view3D>
    <c:sideWall>
      <c:spPr>
        <a:noFill/>
        <a:ln w="3175">
          <a:solidFill>
            <a:srgbClr val="E1DFD3"/>
          </a:solidFill>
        </a:ln>
        <a:scene3d>
          <a:camera prst="orthographicFront"/>
          <a:lightRig rig="threePt" dir="t"/>
        </a:scene3d>
        <a:sp3d>
          <a:bevelT/>
        </a:sp3d>
      </c:spPr>
    </c:sideWall>
    <c:backWall>
      <c:spPr>
        <a:noFill/>
        <a:ln w="25400">
          <a:noFill/>
        </a:ln>
        <a:scene3d>
          <a:camera prst="orthographicFront"/>
          <a:lightRig rig="threePt" dir="t"/>
        </a:scene3d>
        <a:sp3d>
          <a:bevelT/>
        </a:sp3d>
      </c:spPr>
    </c:backWall>
    <c:plotArea>
      <c:layout>
        <c:manualLayout>
          <c:layoutTarget val="inner"/>
          <c:xMode val="edge"/>
          <c:yMode val="edge"/>
          <c:x val="0.17878536016331353"/>
          <c:y val="3.4430383668794216E-2"/>
          <c:w val="0.77309797340906461"/>
          <c:h val="0.92860304099918645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1 583 447,2</c:v>
                </c:pt>
              </c:strCache>
            </c:strRef>
          </c:tx>
          <c:spPr>
            <a:solidFill>
              <a:srgbClr val="7030A0"/>
            </a:solidFill>
          </c:spPr>
          <c:dLbls>
            <c:dLbl>
              <c:idx val="0"/>
              <c:layout>
                <c:manualLayout>
                  <c:x val="1.5306921094322665E-2"/>
                  <c:y val="-2.195785309445015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115,2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4209879170509162E-2"/>
                  <c:y val="3.9240747080528061E-3"/>
                </c:manualLayout>
              </c:layout>
              <c:showVal val="1"/>
            </c:dLbl>
            <c:dLbl>
              <c:idx val="2"/>
              <c:layout>
                <c:manualLayout>
                  <c:x val="1.2554207751058172E-2"/>
                  <c:y val="7.2461866179771087E-3"/>
                </c:manualLayout>
              </c:layout>
              <c:showVal val="1"/>
            </c:dLbl>
            <c:dLbl>
              <c:idx val="3"/>
              <c:layout>
                <c:manualLayout>
                  <c:x val="9.5929393960890487E-3"/>
                  <c:y val="1.2077294685990338E-2"/>
                </c:manualLayout>
              </c:layout>
              <c:showVal val="1"/>
            </c:dLbl>
            <c:dLbl>
              <c:idx val="4"/>
              <c:layout>
                <c:manualLayout>
                  <c:x val="9.3843843843844088E-3"/>
                  <c:y val="4.830917874396135E-3"/>
                </c:manualLayout>
              </c:layout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Физическая культура и спорт</c:v>
                </c:pt>
                <c:pt idx="1">
                  <c:v>Обслуживание муниципального долга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Межбюджетные трансферты общего характера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Общегосударственные вопросы</c:v>
                </c:pt>
                <c:pt idx="8">
                  <c:v>Образование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115.2</c:v>
                </c:pt>
                <c:pt idx="1">
                  <c:v>502.9</c:v>
                </c:pt>
                <c:pt idx="2">
                  <c:v>2882.4</c:v>
                </c:pt>
                <c:pt idx="3">
                  <c:v>9751</c:v>
                </c:pt>
                <c:pt idx="4">
                  <c:v>26725.7</c:v>
                </c:pt>
                <c:pt idx="5">
                  <c:v>45034</c:v>
                </c:pt>
                <c:pt idx="6">
                  <c:v>96736.8</c:v>
                </c:pt>
                <c:pt idx="7">
                  <c:v>116223.4</c:v>
                </c:pt>
                <c:pt idx="8">
                  <c:v>1285475.9000000004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1 689 770,5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</c:spPr>
          <c:dLbls>
            <c:dLbl>
              <c:idx val="0"/>
              <c:layout>
                <c:manualLayout>
                  <c:x val="1.4761296729800659E-2"/>
                  <c:y val="-6.9719274221157305E-3"/>
                </c:manualLayout>
              </c:layout>
              <c:showVal val="1"/>
            </c:dLbl>
            <c:dLbl>
              <c:idx val="1"/>
              <c:layout>
                <c:manualLayout>
                  <c:x val="1.1758293726797688E-2"/>
                  <c:y val="-1.976492068926171E-3"/>
                </c:manualLayout>
              </c:layout>
              <c:showVal val="1"/>
            </c:dLbl>
            <c:dLbl>
              <c:idx val="2"/>
              <c:layout>
                <c:manualLayout>
                  <c:x val="1.2929583126433521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8.4668132699628768E-3"/>
                  <c:y val="4.8307276807790494E-3"/>
                </c:manualLayout>
              </c:layout>
              <c:showVal val="1"/>
            </c:dLbl>
            <c:dLbl>
              <c:idx val="4"/>
              <c:layout>
                <c:manualLayout>
                  <c:x val="1.0010049419498217E-2"/>
                  <c:y val="-4.8309178743961793E-3"/>
                </c:manualLayout>
              </c:layout>
              <c:showVal val="1"/>
            </c:dLbl>
            <c:dLbl>
              <c:idx val="7"/>
              <c:layout>
                <c:manualLayout>
                  <c:x val="1.3513513513513521E-2"/>
                  <c:y val="-1.9323671497584585E-2"/>
                </c:manualLayout>
              </c:layout>
              <c:showVal val="1"/>
            </c:dLbl>
            <c:dLbl>
              <c:idx val="8"/>
              <c:layout>
                <c:manualLayout>
                  <c:x val="1.6516516516516522E-2"/>
                  <c:y val="-1.4492753623188411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sz="1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Физическая культура и спорт</c:v>
                </c:pt>
                <c:pt idx="1">
                  <c:v>Обслуживание муниципального долга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Межбюджетные трансферты общего характера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Общегосударственные вопросы</c:v>
                </c:pt>
                <c:pt idx="8">
                  <c:v>Образование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9"/>
                <c:pt idx="0">
                  <c:v>115.2</c:v>
                </c:pt>
                <c:pt idx="1">
                  <c:v>5407.6</c:v>
                </c:pt>
                <c:pt idx="2">
                  <c:v>3674.1</c:v>
                </c:pt>
                <c:pt idx="3">
                  <c:v>10463.1</c:v>
                </c:pt>
                <c:pt idx="4">
                  <c:v>26725.7</c:v>
                </c:pt>
                <c:pt idx="5">
                  <c:v>45081.3</c:v>
                </c:pt>
                <c:pt idx="6">
                  <c:v>98622.6</c:v>
                </c:pt>
                <c:pt idx="7">
                  <c:v>118886.9</c:v>
                </c:pt>
                <c:pt idx="8">
                  <c:v>1380794</c:v>
                </c:pt>
              </c:numCache>
            </c:numRef>
          </c:val>
        </c:ser>
        <c:shape val="cylinder"/>
        <c:axId val="118253824"/>
        <c:axId val="118329344"/>
        <c:axId val="0"/>
      </c:bar3DChart>
      <c:catAx>
        <c:axId val="118253824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8329344"/>
        <c:crosses val="autoZero"/>
        <c:auto val="1"/>
        <c:lblAlgn val="ctr"/>
        <c:lblOffset val="100"/>
      </c:catAx>
      <c:valAx>
        <c:axId val="118329344"/>
        <c:scaling>
          <c:orientation val="minMax"/>
          <c:max val="1600000"/>
        </c:scaling>
        <c:axPos val="t"/>
        <c:majorGridlines/>
        <c:numFmt formatCode="#,##0" sourceLinked="0"/>
        <c:tickLblPos val="nextTo"/>
        <c:txPr>
          <a:bodyPr/>
          <a:lstStyle/>
          <a:p>
            <a:pPr>
              <a:defRPr sz="1000" i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8253824"/>
        <c:crosses val="max"/>
        <c:crossBetween val="between"/>
      </c:valAx>
      <c:spPr>
        <a:ln w="25400">
          <a:noFill/>
        </a:ln>
      </c:spPr>
    </c:plotArea>
    <c:legend>
      <c:legendPos val="r"/>
      <c:layout>
        <c:manualLayout>
          <c:xMode val="edge"/>
          <c:yMode val="edge"/>
          <c:x val="0.79153224090231789"/>
          <c:y val="0.44405489184541641"/>
          <c:w val="0.19945875008867134"/>
          <c:h val="0.22970630826319141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75"/>
      <c:rotY val="92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explosion val="25"/>
          <c:dPt>
            <c:idx val="0"/>
            <c:spPr>
              <a:solidFill>
                <a:srgbClr val="CCCC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FFCC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5.7291666666666664E-2"/>
                  <c:y val="-0.2238095238095238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1 </a:t>
                    </a:r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427 361,8; 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90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,1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7.8125E-2"/>
                  <c:y val="-5.714285714285717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156 </a:t>
                    </a:r>
                    <a:r>
                      <a:rPr lang="en-US" dirty="0" smtClean="0"/>
                      <a:t>085,4</a:t>
                    </a:r>
                    <a:r>
                      <a:rPr lang="ru-RU" dirty="0" smtClean="0"/>
                      <a:t>; 9,9%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Расходы на социальную сферу</c:v>
                </c:pt>
                <c:pt idx="1">
                  <c:v>Иные расходы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1427361.8</c:v>
                </c:pt>
                <c:pt idx="1">
                  <c:v>156085.4</c:v>
                </c:pt>
              </c:numCache>
            </c:numRef>
          </c:val>
        </c:ser>
      </c:pie3DChart>
    </c:plotArea>
    <c:legend>
      <c:legendPos val="b"/>
      <c:txPr>
        <a:bodyPr/>
        <a:lstStyle/>
        <a:p>
          <a:pPr>
            <a:defRPr sz="1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75"/>
      <c:rotY val="101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explosion val="25"/>
          <c:dPt>
            <c:idx val="0"/>
            <c:spPr>
              <a:solidFill>
                <a:srgbClr val="CCCC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explosion val="0"/>
            <c:spPr>
              <a:solidFill>
                <a:srgbClr val="FFCC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7.2727272727272724E-2"/>
                  <c:y val="-0.20952418447694074"/>
                </c:manualLayout>
              </c:layout>
              <c:tx>
                <c:rich>
                  <a:bodyPr/>
                  <a:lstStyle/>
                  <a:p>
                    <a:pPr>
                      <a:defRPr sz="11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/>
                      <a:t>1 230 950,9; </a:t>
                    </a:r>
                    <a:r>
                      <a:rPr lang="en-US" dirty="0" smtClean="0"/>
                      <a:t>8</a:t>
                    </a:r>
                    <a:r>
                      <a:rPr lang="ru-RU" dirty="0" smtClean="0"/>
                      <a:t>8,8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dLblPos val="bestFit"/>
              <c:showVal val="1"/>
              <c:showPercent val="1"/>
            </c:dLbl>
            <c:dLbl>
              <c:idx val="1"/>
              <c:layout>
                <c:manualLayout>
                  <c:x val="7.5757575757575774E-2"/>
                  <c:y val="-7.142857142857148E-2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en-US" sz="1100" dirty="0">
                        <a:latin typeface="Times New Roman" pitchFamily="18" charset="0"/>
                        <a:cs typeface="Times New Roman" pitchFamily="18" charset="0"/>
                      </a:rPr>
                      <a:t>154 731,4; </a:t>
                    </a:r>
                    <a:r>
                      <a:rPr lang="en-US" sz="1100" dirty="0" smtClean="0">
                        <a:latin typeface="Times New Roman" pitchFamily="18" charset="0"/>
                        <a:cs typeface="Times New Roman" pitchFamily="18" charset="0"/>
                      </a:rPr>
                      <a:t>11</a:t>
                    </a:r>
                    <a:r>
                      <a:rPr lang="ru-RU" sz="1100" dirty="0" smtClean="0">
                        <a:latin typeface="Times New Roman" pitchFamily="18" charset="0"/>
                        <a:cs typeface="Times New Roman" pitchFamily="18" charset="0"/>
                      </a:rPr>
                      <a:t>,2</a:t>
                    </a:r>
                    <a:r>
                      <a:rPr lang="en-US" sz="1100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sz="11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bestFit"/>
              <c:showVal val="1"/>
              <c:showPercent val="1"/>
            </c:dLbl>
            <c:dLblPos val="outEnd"/>
            <c:showVal val="1"/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Расходы на социальную сферу</c:v>
                </c:pt>
                <c:pt idx="1">
                  <c:v>Иные  расходы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1230950.9000000004</c:v>
                </c:pt>
                <c:pt idx="1">
                  <c:v>154731.4</c:v>
                </c:pt>
              </c:numCache>
            </c:numRef>
          </c:val>
        </c:ser>
      </c:pie3DChart>
    </c:plotArea>
    <c:legend>
      <c:legendPos val="b"/>
      <c:txPr>
        <a:bodyPr/>
        <a:lstStyle/>
        <a:p>
          <a:pPr>
            <a:defRPr sz="1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"Развитие системы дошкольного образования" на 2015 - 2018 годы</c:v>
                </c:pt>
              </c:strCache>
            </c:strRef>
          </c:tx>
          <c:spPr>
            <a:solidFill>
              <a:srgbClr val="CC9900"/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4.4247787610619494E-3"/>
                  <c:y val="-4.6837460534824474E-2"/>
                </c:manualLayout>
              </c:layout>
              <c:showVal val="1"/>
            </c:dLbl>
            <c:dLbl>
              <c:idx val="1"/>
              <c:layout>
                <c:manualLayout>
                  <c:x val="1.7699115044247787E-2"/>
                  <c:y val="-6.1835520559930133E-3"/>
                </c:manualLayout>
              </c:layout>
              <c:showVal val="1"/>
            </c:dLbl>
            <c:dLbl>
              <c:idx val="2"/>
              <c:layout>
                <c:manualLayout>
                  <c:x val="1.3274220147260481E-2"/>
                  <c:y val="-6.1835520559930133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Шесть  Подпрограмм   -  1 217 447,9 тыс. рублей</c:v>
                </c:pt>
              </c:strCache>
            </c:strRef>
          </c:cat>
          <c:val>
            <c:numRef>
              <c:f>Лист1!$B$2</c:f>
              <c:numCache>
                <c:formatCode>_-* #,##0.0_р_._-;\-* #,##0.0_р_._-;_-* "-"??_р_._-;_-@_-</c:formatCode>
                <c:ptCount val="1"/>
                <c:pt idx="0">
                  <c:v>313307.09999999998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"Развитие системы общего образования" на 2015 -2018 годы</c:v>
                </c:pt>
              </c:strCache>
            </c:strRef>
          </c:tx>
          <c:spPr>
            <a:solidFill>
              <a:srgbClr val="FFCCFF"/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1.179941002949852E-2"/>
                  <c:y val="-4.0260044417524725E-2"/>
                </c:manualLayout>
              </c:layout>
              <c:showVal val="1"/>
            </c:dLbl>
            <c:dLbl>
              <c:idx val="1"/>
              <c:layout>
                <c:manualLayout>
                  <c:x val="1.4749262536873134E-2"/>
                  <c:y val="-2.4057917760280462E-2"/>
                </c:manualLayout>
              </c:layout>
              <c:showVal val="1"/>
            </c:dLbl>
            <c:dLbl>
              <c:idx val="2"/>
              <c:layout>
                <c:manualLayout>
                  <c:x val="1.6224072654635394E-2"/>
                  <c:y val="-3.3526509186351708E-2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Шесть  Подпрограмм   -  1 217 447,9 тыс. рублей</c:v>
                </c:pt>
              </c:strCache>
            </c:strRef>
          </c:cat>
          <c:val>
            <c:numRef>
              <c:f>Лист1!$C$2</c:f>
              <c:numCache>
                <c:formatCode>_-* #,##0.0_р_._-;\-* #,##0.0_р_._-;_-* "-"??_р_._-;_-@_-</c:formatCode>
                <c:ptCount val="1"/>
                <c:pt idx="0">
                  <c:v>806119.9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Подпрограмма "Развитие системы дополнительного образования детей" на 2015 - 2018 годы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2.6548440294520706E-2"/>
                  <c:y val="-3.4641631334544717E-2"/>
                </c:manualLayout>
              </c:layout>
              <c:showVal val="1"/>
            </c:dLbl>
            <c:dLbl>
              <c:idx val="1"/>
              <c:layout>
                <c:manualLayout>
                  <c:x val="2.3598820058996987E-2"/>
                  <c:y val="-5.6908136482939617E-2"/>
                </c:manualLayout>
              </c:layout>
              <c:showVal val="1"/>
            </c:dLbl>
            <c:dLbl>
              <c:idx val="2"/>
              <c:layout>
                <c:manualLayout>
                  <c:x val="2.0648967551623071E-2"/>
                  <c:y val="-7.4879212811591933E-2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Шесть  Подпрограмм   -  1 217 447,9 тыс. рублей</c:v>
                </c:pt>
              </c:strCache>
            </c:strRef>
          </c:cat>
          <c:val>
            <c:numRef>
              <c:f>Лист1!$D$2</c:f>
              <c:numCache>
                <c:formatCode>_-* #,##0.0_р_._-;\-* #,##0.0_р_._-;_-* "-"??_р_._-;_-@_-</c:formatCode>
                <c:ptCount val="1"/>
                <c:pt idx="0">
                  <c:v>41354.199999999997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Подпрограмма "Обеспечение реализации МП "Развитие муниципальной системы образования на 2015-2018 годы и прочие мероприятия в области образования"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63500"/>
            </a:sp3d>
          </c:spPr>
          <c:dLbls>
            <c:dLbl>
              <c:idx val="0"/>
              <c:layout>
                <c:manualLayout>
                  <c:x val="1.179941002949852E-2"/>
                  <c:y val="-4.8376337573188023E-2"/>
                </c:manualLayout>
              </c:layout>
              <c:showVal val="1"/>
            </c:dLbl>
            <c:dLbl>
              <c:idx val="1"/>
              <c:layout>
                <c:manualLayout>
                  <c:x val="1.3274336283185841E-2"/>
                  <c:y val="4.4444444444444514E-3"/>
                </c:manualLayout>
              </c:layout>
              <c:showVal val="1"/>
            </c:dLbl>
            <c:dLbl>
              <c:idx val="2"/>
              <c:layout>
                <c:manualLayout>
                  <c:x val="1.6224188790560968E-2"/>
                  <c:y val="-2.2222222222222292E-3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B prst="relaxedInset"/>
              </a:sp3d>
            </c:spPr>
            <c:txPr>
              <a:bodyPr/>
              <a:lstStyle/>
              <a:p>
                <a:pPr>
                  <a:defRPr sz="1200" b="1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Шесть  Подпрограмм   -  1 217 447,9 тыс. рублей</c:v>
                </c:pt>
              </c:strCache>
            </c:strRef>
          </c:cat>
          <c:val>
            <c:numRef>
              <c:f>Лист1!$E$2</c:f>
              <c:numCache>
                <c:formatCode>_-* #,##0.0_р_._-;\-* #,##0.0_р_._-;_-* "-"??_р_._-;_-@_-</c:formatCode>
                <c:ptCount val="1"/>
                <c:pt idx="0">
                  <c:v>48525.599999999999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Подпрограмма "Организация отдыха и оздоровления детей в образовательных организациях МО "Тайшетский район" в каникулярное время" на 2015 - 2018 годы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w="127000"/>
              <a:bevelB w="127000"/>
            </a:sp3d>
          </c:spPr>
          <c:dLbls>
            <c:dLbl>
              <c:idx val="0"/>
              <c:layout>
                <c:manualLayout>
                  <c:x val="1.7699115044247787E-2"/>
                  <c:y val="-3.7948717948718041E-2"/>
                </c:manualLayout>
              </c:layout>
              <c:showVal val="1"/>
            </c:dLbl>
            <c:dLbl>
              <c:idx val="1"/>
              <c:layout>
                <c:manualLayout>
                  <c:x val="1.3274336283185841E-2"/>
                  <c:y val="-5.3333333333334391E-2"/>
                </c:manualLayout>
              </c:layout>
              <c:showVal val="1"/>
            </c:dLbl>
            <c:dLbl>
              <c:idx val="2"/>
              <c:layout>
                <c:manualLayout>
                  <c:x val="2.0648851415697042E-2"/>
                  <c:y val="-5.555555555555545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Шесть  Подпрограмм   -  1 217 447,9 тыс. рублей</c:v>
                </c:pt>
              </c:strCache>
            </c:strRef>
          </c:cat>
          <c:val>
            <c:numRef>
              <c:f>Лист1!$F$2</c:f>
              <c:numCache>
                <c:formatCode>_-* #,##0.0_р_._-;\-* #,##0.0_р_._-;_-* "-"??_р_._-;_-@_-</c:formatCode>
                <c:ptCount val="1"/>
                <c:pt idx="0">
                  <c:v>6136.1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Подпрограмма "Развитие и укрепление материально-технической базы образовательных учреждений Тайшетского района" на 2016 год</c:v>
                </c:pt>
              </c:strCache>
            </c:strRef>
          </c:tx>
          <c:dLbls>
            <c:dLbl>
              <c:idx val="0"/>
              <c:layout>
                <c:manualLayout>
                  <c:x val="1.0324483775811209E-2"/>
                  <c:y val="-3.381642512077294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Шесть  Подпрограмм   -  1 217 447,9 тыс. рублей</c:v>
                </c:pt>
              </c:strCache>
            </c:strRef>
          </c:cat>
          <c:val>
            <c:numRef>
              <c:f>Лист1!$G$2</c:f>
              <c:numCache>
                <c:formatCode>_-* #,##0.0_р_._-;\-* #,##0.0_р_._-;_-* "-"??_р_._-;_-@_-</c:formatCode>
                <c:ptCount val="1"/>
                <c:pt idx="0">
                  <c:v>2005</c:v>
                </c:pt>
              </c:numCache>
            </c:numRef>
          </c:val>
        </c:ser>
        <c:dLbls>
          <c:showVal val="1"/>
        </c:dLbls>
        <c:shape val="cylinder"/>
        <c:axId val="121819520"/>
        <c:axId val="121821056"/>
        <c:axId val="0"/>
      </c:bar3DChart>
      <c:catAx>
        <c:axId val="121819520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1821056"/>
        <c:crosses val="autoZero"/>
        <c:auto val="1"/>
        <c:lblAlgn val="ctr"/>
        <c:lblOffset val="100"/>
      </c:catAx>
      <c:valAx>
        <c:axId val="1218210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050" b="0" dirty="0" smtClean="0"/>
                  <a:t>Тыс. рублей</a:t>
                </a:r>
                <a:endParaRPr lang="ru-RU" sz="1050" b="0" dirty="0"/>
              </a:p>
            </c:rich>
          </c:tx>
        </c:title>
        <c:numFmt formatCode="_-* #,##0.0_р_._-;\-* #,##0.0_р_._-;_-* &quot;-&quot;??_р_._-;_-@_-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18195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6249970966018663E-2"/>
          <c:y val="0.5511367872494195"/>
          <c:w val="0.71714758553410962"/>
          <c:h val="0.44886321275058011"/>
        </c:manualLayout>
      </c:layout>
      <c:txPr>
        <a:bodyPr/>
        <a:lstStyle/>
        <a:p>
          <a:pPr>
            <a:defRPr sz="12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4457726523122671"/>
          <c:y val="5.8779715035620544E-2"/>
          <c:w val="0.82887406220240822"/>
          <c:h val="0.4061749266635788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"Развитие  и сохранение культуры" на 2015 - 2018 годы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127000"/>
              <a:bevelB w="127000"/>
            </a:sp3d>
          </c:spPr>
          <c:dLbls>
            <c:dLbl>
              <c:idx val="0"/>
              <c:layout>
                <c:manualLayout>
                  <c:x val="1.7699115044247787E-2"/>
                  <c:y val="-5.6499293357561133E-2"/>
                </c:manualLayout>
              </c:layout>
              <c:showVal val="1"/>
            </c:dLbl>
            <c:dLbl>
              <c:idx val="1"/>
              <c:layout>
                <c:manualLayout>
                  <c:x val="1.7699115044247787E-2"/>
                  <c:y val="-6.1835520559930133E-3"/>
                </c:manualLayout>
              </c:layout>
              <c:showVal val="1"/>
            </c:dLbl>
            <c:dLbl>
              <c:idx val="2"/>
              <c:layout>
                <c:manualLayout>
                  <c:x val="1.3274220147260481E-2"/>
                  <c:y val="-6.1835520559930133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Семь  Подпрограмм - 124 184,1 тыс. рублей</c:v>
                </c:pt>
              </c:strCache>
            </c:strRef>
          </c:cat>
          <c:val>
            <c:numRef>
              <c:f>Лист1!$B$2</c:f>
              <c:numCache>
                <c:formatCode>_-* #,##0.0_р_._-;\-* #,##0.0_р_._-;_-* "-"??_р_._-;_-@_-</c:formatCode>
                <c:ptCount val="1"/>
                <c:pt idx="0">
                  <c:v>210.6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"Развитие физической культуры и спорта" на 2015 - 2018 годы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27000"/>
              <a:bevelB w="127000"/>
            </a:sp3d>
          </c:spPr>
          <c:dLbls>
            <c:dLbl>
              <c:idx val="0"/>
              <c:layout>
                <c:manualLayout>
                  <c:x val="1.179941002949852E-2"/>
                  <c:y val="-4.0260044417524725E-2"/>
                </c:manualLayout>
              </c:layout>
              <c:showVal val="1"/>
            </c:dLbl>
            <c:dLbl>
              <c:idx val="1"/>
              <c:layout>
                <c:manualLayout>
                  <c:x val="1.4749262536873134E-2"/>
                  <c:y val="-2.4057917760280476E-2"/>
                </c:manualLayout>
              </c:layout>
              <c:showVal val="1"/>
            </c:dLbl>
            <c:dLbl>
              <c:idx val="2"/>
              <c:layout>
                <c:manualLayout>
                  <c:x val="1.6224072654635404E-2"/>
                  <c:y val="-3.3526509186351708E-2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Семь  Подпрограмм - 124 184,1 тыс. рублей</c:v>
                </c:pt>
              </c:strCache>
            </c:strRef>
          </c:cat>
          <c:val>
            <c:numRef>
              <c:f>Лист1!$C$2</c:f>
              <c:numCache>
                <c:formatCode>_-* #,##0.0_р_._-;\-* #,##0.0_р_._-;_-* "-"??_р_._-;_-@_-</c:formatCode>
                <c:ptCount val="1"/>
                <c:pt idx="0">
                  <c:v>115.2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Подпрограмма "Молодежь Тайшетского района" на 2015 - 2018 годы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2.6548440294520706E-2"/>
                  <c:y val="-3.4641631334544717E-2"/>
                </c:manualLayout>
              </c:layout>
              <c:showVal val="1"/>
            </c:dLbl>
            <c:dLbl>
              <c:idx val="1"/>
              <c:layout>
                <c:manualLayout>
                  <c:x val="2.3598820058996987E-2"/>
                  <c:y val="-5.6908136482939617E-2"/>
                </c:manualLayout>
              </c:layout>
              <c:showVal val="1"/>
            </c:dLbl>
            <c:dLbl>
              <c:idx val="2"/>
              <c:layout>
                <c:manualLayout>
                  <c:x val="2.0648967551623088E-2"/>
                  <c:y val="-7.4879212811591933E-2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Семь  Подпрограмм - 124 184,1 тыс. рублей</c:v>
                </c:pt>
              </c:strCache>
            </c:strRef>
          </c:cat>
          <c:val>
            <c:numRef>
              <c:f>Лист1!$D$2</c:f>
              <c:numCache>
                <c:formatCode>_-* #,##0.0_р_._-;\-* #,##0.0_р_._-;_-* "-"??_р_._-;_-@_-</c:formatCode>
                <c:ptCount val="1"/>
                <c:pt idx="0">
                  <c:v>31.8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Подпрограмма "Профилактика правонарушений и преступлений" на 2015 - 2018 годы</c:v>
                </c:pt>
              </c:strCache>
            </c:strRef>
          </c:tx>
          <c:spPr>
            <a:solidFill>
              <a:schemeClr val="accent1"/>
            </a:solidFill>
            <a:scene3d>
              <a:camera prst="orthographicFront"/>
              <a:lightRig rig="threePt" dir="t"/>
            </a:scene3d>
            <a:sp3d>
              <a:bevelT w="63500"/>
            </a:sp3d>
          </c:spPr>
          <c:dLbls>
            <c:dLbl>
              <c:idx val="0"/>
              <c:layout>
                <c:manualLayout>
                  <c:x val="1.179941002949852E-2"/>
                  <c:y val="-4.8376337573188023E-2"/>
                </c:manualLayout>
              </c:layout>
              <c:showVal val="1"/>
            </c:dLbl>
            <c:dLbl>
              <c:idx val="1"/>
              <c:layout>
                <c:manualLayout>
                  <c:x val="1.3274336283185841E-2"/>
                  <c:y val="4.4444444444444514E-3"/>
                </c:manualLayout>
              </c:layout>
              <c:showVal val="1"/>
            </c:dLbl>
            <c:dLbl>
              <c:idx val="2"/>
              <c:layout>
                <c:manualLayout>
                  <c:x val="1.6224188790560982E-2"/>
                  <c:y val="-2.2222222222222292E-3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B prst="relaxedInset"/>
              </a:sp3d>
            </c:spPr>
            <c:txPr>
              <a:bodyPr/>
              <a:lstStyle/>
              <a:p>
                <a:pPr>
                  <a:defRPr sz="1200" b="1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Семь  Подпрограмм - 124 184,1 тыс. рублей</c:v>
                </c:pt>
              </c:strCache>
            </c:strRef>
          </c:cat>
          <c:val>
            <c:numRef>
              <c:f>Лист1!$E$2</c:f>
              <c:numCache>
                <c:formatCode>_-* #,##0.0_р_._-;\-* #,##0.0_р_._-;_-* "-"??_р_._-;_-@_-</c:formatCode>
                <c:ptCount val="1"/>
                <c:pt idx="0">
                  <c:v>24.7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Подпрограмма "Создание условий для эффективного использования средств местного бюджета, предоставляемых на поддержку культурной деятельности муниципальных учреждений культуры"  на 2015 - 2018годы</c:v>
                </c:pt>
              </c:strCache>
            </c:strRef>
          </c:tx>
          <c:spPr>
            <a:solidFill>
              <a:srgbClr val="66FFFF"/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1.7699115044247787E-2"/>
                  <c:y val="-3.7948717948718041E-2"/>
                </c:manualLayout>
              </c:layout>
              <c:showVal val="1"/>
            </c:dLbl>
            <c:dLbl>
              <c:idx val="1"/>
              <c:layout>
                <c:manualLayout>
                  <c:x val="1.3274336283185841E-2"/>
                  <c:y val="-5.3333333333334419E-2"/>
                </c:manualLayout>
              </c:layout>
              <c:showVal val="1"/>
            </c:dLbl>
            <c:dLbl>
              <c:idx val="2"/>
              <c:layout>
                <c:manualLayout>
                  <c:x val="2.0648851415697042E-2"/>
                  <c:y val="-5.555555555555545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Семь  Подпрограмм - 124 184,1 тыс. рублей</c:v>
                </c:pt>
              </c:strCache>
            </c:strRef>
          </c:cat>
          <c:val>
            <c:numRef>
              <c:f>Лист1!$F$2</c:f>
              <c:numCache>
                <c:formatCode>_-* #,##0.0_р_._-;\-* #,##0.0_р_._-;_-* "-"??_р_._-;_-@_-</c:formatCode>
                <c:ptCount val="1"/>
                <c:pt idx="0">
                  <c:v>123129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Подпрограмма "Организация отдыха и оздоровления детей в учреждениях дополнительного образования сферы спорта в каникулярное время"</c:v>
                </c:pt>
              </c:strCache>
            </c:strRef>
          </c:tx>
          <c:spPr>
            <a:solidFill>
              <a:srgbClr val="7030A0"/>
            </a:solidFill>
          </c:spPr>
          <c:dLbls>
            <c:dLbl>
              <c:idx val="0"/>
              <c:layout>
                <c:manualLayout>
                  <c:x val="2.5073746312684404E-2"/>
                  <c:y val="-3.504269466316711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Семь  Подпрограмм - 124 184,1 тыс. рублей</c:v>
                </c:pt>
              </c:strCache>
            </c:strRef>
          </c:cat>
          <c:val>
            <c:numRef>
              <c:f>Лист1!$G$2</c:f>
              <c:numCache>
                <c:formatCode>_-* #,##0.0_р_._-;\-* #,##0.0_р_._-;_-* "-"??_р_._-;_-@_-</c:formatCode>
                <c:ptCount val="1"/>
                <c:pt idx="0">
                  <c:v>672.8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Подпрограмма "Комплексные меры профилактики злоупотребления наркотическими средствами и психотроптыми веществами" на 2015 - 2018 годы (финансирование  не предусмотрено)</c:v>
                </c:pt>
              </c:strCache>
            </c:strRef>
          </c:tx>
          <c:spPr>
            <a:solidFill>
              <a:srgbClr val="FFCCFF"/>
            </a:solidFill>
          </c:spPr>
          <c:dLbls>
            <c:dLbl>
              <c:idx val="0"/>
              <c:layout>
                <c:manualLayout>
                  <c:x val="2.2123893805309762E-2"/>
                  <c:y val="-2.0000000000000011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Семь  Подпрограмм - 124 184,1 тыс. рублей</c:v>
                </c:pt>
              </c:strCache>
            </c:strRef>
          </c:cat>
          <c:val>
            <c:numRef>
              <c:f>Лист1!$H$2</c:f>
              <c:numCache>
                <c:formatCode>_-* #,##0.0_р_._-;\-* #,##0.0_р_._-;_-* "-"??_р_._-;_-@_-</c:formatCode>
                <c:ptCount val="1"/>
                <c:pt idx="0">
                  <c:v>0</c:v>
                </c:pt>
              </c:numCache>
            </c:numRef>
          </c:val>
        </c:ser>
        <c:dLbls>
          <c:showVal val="1"/>
        </c:dLbls>
        <c:shape val="cylinder"/>
        <c:axId val="122309632"/>
        <c:axId val="122331904"/>
        <c:axId val="0"/>
      </c:bar3DChart>
      <c:catAx>
        <c:axId val="122309632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2331904"/>
        <c:crosses val="autoZero"/>
        <c:auto val="1"/>
        <c:lblAlgn val="ctr"/>
        <c:lblOffset val="100"/>
      </c:catAx>
      <c:valAx>
        <c:axId val="12233190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050" b="0" dirty="0" smtClean="0"/>
                  <a:t>Тыс. рублей</a:t>
                </a:r>
                <a:endParaRPr lang="ru-RU" sz="1050" b="0" dirty="0"/>
              </a:p>
            </c:rich>
          </c:tx>
        </c:title>
        <c:numFmt formatCode="_-* #,##0.0_р_._-;\-* #,##0.0_р_._-;_-* &quot;-&quot;??_р_._-;_-@_-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23096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0497758576638104E-2"/>
          <c:y val="0.52220076942436633"/>
          <c:w val="0.85787900959282848"/>
          <c:h val="0.43834540682414741"/>
        </c:manualLayout>
      </c:layout>
      <c:txPr>
        <a:bodyPr/>
        <a:lstStyle/>
        <a:p>
          <a:pPr>
            <a:defRPr sz="11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1863156811280946"/>
          <c:y val="5.8779715035620544E-2"/>
          <c:w val="0.46580374387163881"/>
          <c:h val="0.7326455148988745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"Повышение эффективности бюджетных расходов муниципального образования "Тайшетский район" на 2014 - 2018 годы (финансирование не предусмотрено)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27000"/>
              <a:bevelB w="127000"/>
            </a:sp3d>
          </c:spPr>
          <c:dLbls>
            <c:dLbl>
              <c:idx val="0"/>
              <c:layout>
                <c:manualLayout>
                  <c:x val="1.2995154451847365E-2"/>
                  <c:y val="-5.2530878493129492E-2"/>
                </c:manualLayout>
              </c:layout>
              <c:showVal val="1"/>
            </c:dLbl>
            <c:dLbl>
              <c:idx val="1"/>
              <c:layout>
                <c:manualLayout>
                  <c:x val="-4.5230387868183154E-3"/>
                  <c:y val="-1.412010998625172E-2"/>
                </c:manualLayout>
              </c:layout>
              <c:showVal val="1"/>
            </c:dLbl>
            <c:dLbl>
              <c:idx val="2"/>
              <c:layout>
                <c:manualLayout>
                  <c:x val="-3.3923884514435697E-3"/>
                  <c:y val="-1.41201099862516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Три подпрограммы - 51 064,8 тыс. рублей</c:v>
                </c:pt>
              </c:strCache>
            </c:strRef>
          </c:cat>
          <c:val>
            <c:numRef>
              <c:f>Лист1!$B$2</c:f>
              <c:numCache>
                <c:formatCode>_-* #,##0.0_р_._-;\-* #,##0.0_р_._-;_-* "-"??_р_._-;_-@_-</c:formatCode>
                <c:ptCount val="1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"Организация составления и исполнения бюджета муниципального образования "Тайшетский район", управление муниципальными финансами" на 2015 - 2018 годы</c:v>
                </c:pt>
              </c:strCache>
            </c:strRef>
          </c:tx>
          <c:spPr>
            <a:solidFill>
              <a:srgbClr val="BA1C98"/>
            </a:solidFill>
            <a:scene3d>
              <a:camera prst="orthographicFront"/>
              <a:lightRig rig="threePt" dir="t"/>
            </a:scene3d>
            <a:sp3d>
              <a:bevelT w="127000"/>
              <a:bevelB w="127000"/>
            </a:sp3d>
          </c:spPr>
          <c:dPt>
            <c:idx val="0"/>
            <c:spPr>
              <a:solidFill>
                <a:srgbClr val="CB0BC2"/>
              </a:solidFill>
              <a:scene3d>
                <a:camera prst="orthographicFront"/>
                <a:lightRig rig="threePt" dir="t"/>
              </a:scene3d>
              <a:sp3d>
                <a:bevelT w="127000"/>
                <a:bevelB w="127000"/>
              </a:sp3d>
            </c:spPr>
          </c:dPt>
          <c:dLbls>
            <c:dLbl>
              <c:idx val="0"/>
              <c:layout>
                <c:manualLayout>
                  <c:x val="6.6033321921717082E-3"/>
                  <c:y val="-5.729752530933642E-2"/>
                </c:manualLayout>
              </c:layout>
              <c:showVal val="1"/>
            </c:dLbl>
            <c:dLbl>
              <c:idx val="1"/>
              <c:layout>
                <c:manualLayout>
                  <c:x val="-5.6211723534558182E-3"/>
                  <c:y val="-2.405793025871765E-2"/>
                </c:manualLayout>
              </c:layout>
              <c:showVal val="1"/>
            </c:dLbl>
            <c:dLbl>
              <c:idx val="2"/>
              <c:layout>
                <c:manualLayout>
                  <c:x val="-5.9981044036162183E-3"/>
                  <c:y val="-2.1621984751906031E-2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Три подпрограммы - 51 064,8 тыс. рублей</c:v>
                </c:pt>
              </c:strCache>
            </c:strRef>
          </c:cat>
          <c:val>
            <c:numRef>
              <c:f>Лист1!$C$2</c:f>
              <c:numCache>
                <c:formatCode>_-* #,##0.0_р_._-;\-* #,##0.0_р_._-;_-* "-"??_р_._-;_-@_-</c:formatCode>
                <c:ptCount val="1"/>
                <c:pt idx="0">
                  <c:v>24339.1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Подпрограмма "Финансовая поддержка муниципальных образований Тайшетского района" на 2015 - 2018 годы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0"/>
              <a:bevelB w="127000"/>
            </a:sp3d>
          </c:spPr>
          <c:dLbls>
            <c:dLbl>
              <c:idx val="0"/>
              <c:layout>
                <c:manualLayout>
                  <c:x val="2.5362318840579736E-2"/>
                  <c:y val="-5.3333333333333406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Три подпрограммы - 51 064,8 тыс. рублей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26725.7</c:v>
                </c:pt>
              </c:numCache>
            </c:numRef>
          </c:val>
        </c:ser>
        <c:dLbls>
          <c:showVal val="1"/>
        </c:dLbls>
        <c:shape val="cylinder"/>
        <c:axId val="122663680"/>
        <c:axId val="122665216"/>
        <c:axId val="0"/>
      </c:bar3DChart>
      <c:catAx>
        <c:axId val="122663680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2665216"/>
        <c:crosses val="autoZero"/>
        <c:auto val="1"/>
        <c:lblAlgn val="ctr"/>
        <c:lblOffset val="100"/>
      </c:catAx>
      <c:valAx>
        <c:axId val="1226652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050" b="0" dirty="0" smtClean="0"/>
                  <a:t>Тыс. рублей</a:t>
                </a:r>
                <a:endParaRPr lang="ru-RU" sz="1050" b="0" dirty="0"/>
              </a:p>
            </c:rich>
          </c:tx>
          <c:layout>
            <c:manualLayout>
              <c:xMode val="edge"/>
              <c:yMode val="edge"/>
              <c:x val="1.6745105137719982E-3"/>
              <c:y val="0.24036214223222258"/>
            </c:manualLayout>
          </c:layout>
        </c:title>
        <c:numFmt formatCode="_-* #,##0.0_р_._-;\-* #,##0.0_р_._-;_-* &quot;-&quot;??_р_._-;_-@_-" sourceLinked="1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122663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432620164903661"/>
          <c:y val="3.0830245484020469E-2"/>
          <c:w val="0.36460218987778087"/>
          <c:h val="0.96787226596675358"/>
        </c:manualLayout>
      </c:layout>
      <c:txPr>
        <a:bodyPr/>
        <a:lstStyle/>
        <a:p>
          <a:pPr>
            <a:defRPr sz="11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4457726523122671"/>
          <c:y val="5.8779715035620544E-2"/>
          <c:w val="0.58951234154241217"/>
          <c:h val="0.7137504970969538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"Обеспечение исполнения полномочий на 2015 - 2018 годы"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07950"/>
              <a:bevelB h="63500"/>
            </a:sp3d>
          </c:spPr>
          <c:dLbls>
            <c:dLbl>
              <c:idx val="0"/>
              <c:layout>
                <c:manualLayout>
                  <c:x val="3.1323584551930989E-2"/>
                  <c:y val="-6.9758978298444421E-2"/>
                </c:manualLayout>
              </c:layout>
              <c:showVal val="1"/>
            </c:dLbl>
            <c:dLbl>
              <c:idx val="1"/>
              <c:layout>
                <c:manualLayout>
                  <c:x val="1.4293525809273861E-3"/>
                  <c:y val="-1.8185135394661215E-2"/>
                </c:manualLayout>
              </c:layout>
              <c:showVal val="1"/>
            </c:dLbl>
            <c:dLbl>
              <c:idx val="2"/>
              <c:layout>
                <c:manualLayout>
                  <c:x val="8.5123734533183344E-3"/>
                  <c:y val="-1.818513539466121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Две Подпрограммы - 71 125,7 тыс. рублей</c:v>
                </c:pt>
              </c:strCache>
            </c:strRef>
          </c:cat>
          <c:val>
            <c:numRef>
              <c:f>Лист1!$B$2</c:f>
              <c:numCache>
                <c:formatCode>_-* #,##0.0_р_._-;\-* #,##0.0_р_._-;_-* "-"??_р_._-;_-@_-</c:formatCode>
                <c:ptCount val="1"/>
                <c:pt idx="0">
                  <c:v>70521.7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"Улучшение условий труда" на 2015 - 2018 годы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w="127000"/>
              <a:bevelB w="127000"/>
            </a:sp3d>
          </c:spPr>
          <c:dLbls>
            <c:dLbl>
              <c:idx val="0"/>
              <c:layout>
                <c:manualLayout>
                  <c:x val="3.2742000999875016E-2"/>
                  <c:y val="-0.10307758786249269"/>
                </c:manualLayout>
              </c:layout>
              <c:showVal val="1"/>
            </c:dLbl>
            <c:dLbl>
              <c:idx val="1"/>
              <c:layout>
                <c:manualLayout>
                  <c:x val="2.2760436195475572E-2"/>
                  <c:y val="-1.2946994430574219E-2"/>
                </c:manualLayout>
              </c:layout>
              <c:showVal val="1"/>
            </c:dLbl>
            <c:dLbl>
              <c:idx val="2"/>
              <c:layout>
                <c:manualLayout>
                  <c:x val="2.9802524684414456E-2"/>
                  <c:y val="-1.0872223289162139E-2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Две Подпрограммы - 71 125,7 тыс. рублей</c:v>
                </c:pt>
              </c:strCache>
            </c:strRef>
          </c:cat>
          <c:val>
            <c:numRef>
              <c:f>Лист1!$C$2</c:f>
              <c:numCache>
                <c:formatCode>_-* #,##0.0_р_._-;\-* #,##0.0_р_._-;_-* "-"??_р_._-;_-@_-</c:formatCode>
                <c:ptCount val="1"/>
                <c:pt idx="0">
                  <c:v>604</c:v>
                </c:pt>
              </c:numCache>
            </c:numRef>
          </c:val>
        </c:ser>
        <c:dLbls>
          <c:showVal val="1"/>
        </c:dLbls>
        <c:shape val="cylinder"/>
        <c:axId val="123288192"/>
        <c:axId val="123326848"/>
        <c:axId val="0"/>
      </c:bar3DChart>
      <c:catAx>
        <c:axId val="123288192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3326848"/>
        <c:crosses val="autoZero"/>
        <c:auto val="1"/>
        <c:lblAlgn val="ctr"/>
        <c:lblOffset val="100"/>
      </c:catAx>
      <c:valAx>
        <c:axId val="1233268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050" b="0" dirty="0" smtClean="0"/>
                  <a:t>Тыс. рублей</a:t>
                </a:r>
                <a:endParaRPr lang="ru-RU" sz="1050" b="0" dirty="0"/>
              </a:p>
            </c:rich>
          </c:tx>
          <c:layout>
            <c:manualLayout>
              <c:xMode val="edge"/>
              <c:yMode val="edge"/>
              <c:x val="1.6745105137720006E-3"/>
              <c:y val="0.24036214223222277"/>
            </c:manualLayout>
          </c:layout>
        </c:title>
        <c:numFmt formatCode="_-* #,##0.0_р_._-;\-* #,##0.0_р_._-;_-* &quot;-&quot;??_р_._-;_-@_-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3288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106844936462155"/>
          <c:y val="5.9327527240913162E-2"/>
          <c:w val="0.26839232348431691"/>
          <c:h val="0.85104191521514416"/>
        </c:manualLayout>
      </c:layout>
      <c:spPr>
        <a:ln w="9525"/>
      </c:spPr>
      <c:txPr>
        <a:bodyPr/>
        <a:lstStyle/>
        <a:p>
          <a:pPr>
            <a:defRPr sz="12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6504512593820508"/>
          <c:y val="5.8779715035620544E-2"/>
          <c:w val="0.81717824745591061"/>
          <c:h val="0.440983085447652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"Повышение инвестиционной привлекательности Тайшетского района" на 2014 - 2018 годы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1.7699115044247787E-2"/>
                  <c:y val="-5.6499293357561133E-2"/>
                </c:manualLayout>
              </c:layout>
              <c:showVal val="1"/>
            </c:dLbl>
            <c:dLbl>
              <c:idx val="1"/>
              <c:layout>
                <c:manualLayout>
                  <c:x val="1.7699115044247787E-2"/>
                  <c:y val="-6.1835520559930133E-3"/>
                </c:manualLayout>
              </c:layout>
              <c:showVal val="1"/>
            </c:dLbl>
            <c:dLbl>
              <c:idx val="2"/>
              <c:layout>
                <c:manualLayout>
                  <c:x val="1.3274220147260481E-2"/>
                  <c:y val="-6.1835520559930133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Три Подпрограммы - 83,9 тыс. рублей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12.9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"Поддержка и развитие малого и среднего предпринимательства на территории Тайшетского района" на 2014 - 2018 годы</c:v>
                </c:pt>
              </c:strCache>
            </c:strRef>
          </c:tx>
          <c:spPr>
            <a:solidFill>
              <a:srgbClr val="66FFFF"/>
            </a:solidFill>
            <a:scene3d>
              <a:camera prst="orthographicFront"/>
              <a:lightRig rig="threePt" dir="t"/>
            </a:scene3d>
            <a:sp3d>
              <a:bevelT w="127000"/>
              <a:bevelB w="127000"/>
            </a:sp3d>
          </c:spPr>
          <c:dLbls>
            <c:dLbl>
              <c:idx val="0"/>
              <c:layout>
                <c:manualLayout>
                  <c:x val="2.0467836257309958E-2"/>
                  <c:y val="-3.8461538461538464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Три Подпрограммы - 83,9 тыс. рублей</c:v>
                </c:pt>
              </c:strCache>
            </c:strRef>
          </c:cat>
          <c:val>
            <c:numRef>
              <c:f>Лист1!$C$2</c:f>
              <c:numCache>
                <c:formatCode>_-* #,##0.0_р_._-;\-* #,##0.0_р_._-;_-* "-"??_р_._-;_-@_-</c:formatCode>
                <c:ptCount val="1"/>
                <c:pt idx="0">
                  <c:v>71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Подпрограмма "Развитие туризма" на 2016 - 2018 годы (финансирование не предусмотрено)</c:v>
                </c:pt>
              </c:strCache>
            </c:strRef>
          </c:tx>
          <c:dLbls>
            <c:dLbl>
              <c:idx val="0"/>
              <c:layout>
                <c:manualLayout>
                  <c:x val="3.8011695906432746E-2"/>
                  <c:y val="-1.282051282051282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Три Подпрограммы - 83,9 тыс. рублей</c:v>
                </c:pt>
              </c:strCache>
            </c:strRef>
          </c:cat>
          <c:val>
            <c:numRef>
              <c:f>Лист1!$D$2</c:f>
              <c:numCache>
                <c:formatCode>_-* #,##0_р_._-;\-* #,##0_р_._-;_-* "-"_р_._-;_-@_-</c:formatCode>
                <c:ptCount val="1"/>
                <c:pt idx="0">
                  <c:v>0</c:v>
                </c:pt>
              </c:numCache>
            </c:numRef>
          </c:val>
        </c:ser>
        <c:dLbls>
          <c:showVal val="1"/>
        </c:dLbls>
        <c:shape val="cylinder"/>
        <c:axId val="123148928"/>
        <c:axId val="123154816"/>
        <c:axId val="0"/>
      </c:bar3DChart>
      <c:catAx>
        <c:axId val="123148928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1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3154816"/>
        <c:crosses val="autoZero"/>
        <c:auto val="1"/>
        <c:lblAlgn val="ctr"/>
        <c:lblOffset val="100"/>
      </c:catAx>
      <c:valAx>
        <c:axId val="1231548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050" b="0" dirty="0" smtClean="0"/>
                  <a:t>Тыс. рублей</a:t>
                </a:r>
                <a:endParaRPr lang="ru-RU" sz="1050" b="0" dirty="0"/>
              </a:p>
            </c:rich>
          </c:tx>
          <c:layout>
            <c:manualLayout>
              <c:xMode val="edge"/>
              <c:yMode val="edge"/>
              <c:x val="2.0128010314500171E-2"/>
              <c:y val="0.20408908445268054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31489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7723162079987525E-2"/>
          <c:y val="0.60400354025514269"/>
          <c:w val="0.8951284707832573"/>
          <c:h val="0.39599645974485792"/>
        </c:manualLayout>
      </c:layout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</c:chart>
  <c:spPr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1.6666666666666701E-2"/>
          <c:y val="0"/>
          <c:w val="0.98333333333333328"/>
          <c:h val="0.85657407407408404"/>
        </c:manualLayout>
      </c:layout>
      <c:bar3DChart>
        <c:barDir val="col"/>
        <c:grouping val="stacked"/>
        <c:ser>
          <c:idx val="0"/>
          <c:order val="0"/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dLbls>
            <c:dLbl>
              <c:idx val="0"/>
              <c:layout>
                <c:manualLayout>
                  <c:x val="1.7199340467057015E-2"/>
                  <c:y val="-0.37774825021872266"/>
                </c:manualLayout>
              </c:layout>
              <c:showVal val="1"/>
            </c:dLbl>
            <c:dLbl>
              <c:idx val="1"/>
              <c:layout>
                <c:manualLayout>
                  <c:x val="6.8883967629047504E-3"/>
                  <c:y val="-0.36501968503937438"/>
                </c:manualLayout>
              </c:layout>
              <c:showVal val="1"/>
            </c:dLbl>
            <c:dLbl>
              <c:idx val="2"/>
              <c:layout>
                <c:manualLayout>
                  <c:x val="2.0082294400700001E-2"/>
                  <c:y val="-0.39456091426072176"/>
                </c:manualLayout>
              </c:layout>
              <c:showVal val="1"/>
            </c:dLbl>
            <c:dLbl>
              <c:idx val="3"/>
              <c:layout>
                <c:manualLayout>
                  <c:x val="1.7357830271216103E-2"/>
                  <c:y val="-0.37167454068241884"/>
                </c:manualLayout>
              </c:layout>
              <c:showVal val="1"/>
            </c:dLbl>
            <c:dLbl>
              <c:idx val="4"/>
              <c:layout>
                <c:manualLayout>
                  <c:x val="2.641496735984982E-4"/>
                  <c:y val="-0.3922314960629921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latin typeface="Batang" pitchFamily="18" charset="-127"/>
                    <a:ea typeface="Batang" pitchFamily="18" charset="-127"/>
                  </a:defRPr>
                </a:pPr>
                <a:endParaRPr lang="ru-RU"/>
              </a:p>
            </c:txPr>
            <c:showVal val="1"/>
          </c:dLbls>
          <c:cat>
            <c:strRef>
              <c:f>Лист1!$B$13:$D$13</c:f>
              <c:strCache>
                <c:ptCount val="3"/>
                <c:pt idx="0">
                  <c:v>Факт 2015 г.   </c:v>
                </c:pt>
                <c:pt idx="1">
                  <c:v>План 2016 г.</c:v>
                </c:pt>
                <c:pt idx="2">
                  <c:v>Факт 2016 г.</c:v>
                </c:pt>
              </c:strCache>
            </c:strRef>
          </c:cat>
          <c:val>
            <c:numRef>
              <c:f>Лист1!$B$14:$D$14</c:f>
              <c:numCache>
                <c:formatCode>#,##0.0</c:formatCode>
                <c:ptCount val="3"/>
                <c:pt idx="0">
                  <c:v>25629</c:v>
                </c:pt>
                <c:pt idx="1">
                  <c:v>26073</c:v>
                </c:pt>
                <c:pt idx="2">
                  <c:v>26248</c:v>
                </c:pt>
              </c:numCache>
            </c:numRef>
          </c:val>
        </c:ser>
        <c:shape val="box"/>
        <c:axId val="40815232"/>
        <c:axId val="89915776"/>
        <c:axId val="0"/>
      </c:bar3DChart>
      <c:catAx>
        <c:axId val="40815232"/>
        <c:scaling>
          <c:orientation val="minMax"/>
        </c:scaling>
        <c:axPos val="b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89915776"/>
        <c:crosses val="autoZero"/>
        <c:auto val="1"/>
        <c:lblAlgn val="ctr"/>
        <c:lblOffset val="100"/>
      </c:catAx>
      <c:valAx>
        <c:axId val="89915776"/>
        <c:scaling>
          <c:orientation val="minMax"/>
        </c:scaling>
        <c:delete val="1"/>
        <c:axPos val="l"/>
        <c:numFmt formatCode="#,##0.0" sourceLinked="1"/>
        <c:tickLblPos val="none"/>
        <c:crossAx val="40815232"/>
        <c:crosses val="autoZero"/>
        <c:crossBetween val="between"/>
      </c:valAx>
    </c:plotArea>
    <c:plotVisOnly val="1"/>
    <c:dispBlanksAs val="gap"/>
  </c:chart>
  <c:externalData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8.665810795389714E-2"/>
          <c:y val="5.8779715035620544E-2"/>
          <c:w val="0.50423633458861117"/>
          <c:h val="0.6133175853018368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"Совершенствование системы учета и содержание объектов муниципальной собственности муниципального образования "Тайшетский район"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1.1016432728517636E-2"/>
                  <c:y val="-6.4932332677165389E-2"/>
                </c:manualLayout>
              </c:layout>
              <c:showVal val="1"/>
            </c:dLbl>
            <c:dLbl>
              <c:idx val="1"/>
              <c:layout>
                <c:manualLayout>
                  <c:x val="-4.5230387868183154E-3"/>
                  <c:y val="-1.412010998625172E-2"/>
                </c:manualLayout>
              </c:layout>
              <c:showVal val="1"/>
            </c:dLbl>
            <c:dLbl>
              <c:idx val="2"/>
              <c:layout>
                <c:manualLayout>
                  <c:x val="-3.3923884514435697E-3"/>
                  <c:y val="-1.41201099862516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Четыре Подпрограммы - 9 502,1 тыс. рублей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1884.5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"Исполнение полномочий в области жилищных отношений" (финансирование не предусмотрено)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w="127000"/>
              <a:bevelB w="127000"/>
            </a:sp3d>
          </c:spPr>
          <c:dLbls>
            <c:dLbl>
              <c:idx val="0"/>
              <c:layout>
                <c:manualLayout>
                  <c:x val="1.0226520597968745E-2"/>
                  <c:y val="-7.6146653543307088E-2"/>
                </c:manualLayout>
              </c:layout>
              <c:showVal val="1"/>
            </c:dLbl>
            <c:dLbl>
              <c:idx val="1"/>
              <c:layout>
                <c:manualLayout>
                  <c:x val="5.0401242948079784E-3"/>
                  <c:y val="-3.3148810944086532E-2"/>
                </c:manualLayout>
              </c:layout>
              <c:showVal val="1"/>
            </c:dLbl>
            <c:dLbl>
              <c:idx val="2"/>
              <c:layout>
                <c:manualLayout>
                  <c:x val="1.3929447677735941E-2"/>
                  <c:y val="-6.8072324292797123E-3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Четыре Подпрограммы - 9 502,1 тыс. рублей</c:v>
                </c:pt>
              </c:strCache>
            </c:strRef>
          </c:cat>
          <c:val>
            <c:numRef>
              <c:f>Лист1!$C$2</c:f>
              <c:numCache>
                <c:formatCode>_-* #,##0.0_р_._-;\-* #,##0.0_р_._-;_-* "-"??_р_._-;_-@_-</c:formatCode>
                <c:ptCount val="1"/>
                <c:pt idx="0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Подпрограмма "Исполнение полномочий в области земельных отношений"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4.2978432043820659E-3"/>
                  <c:y val="-6.6761400918635208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3.030303030303031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Четыре Подпрограммы - 9 502,1 тыс. рублей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159.6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Подпрограмма "Обеспечение реализации муниципальной программы "Повышение эффективности управления муниципальным имуществом муниципального образования "Тайшетский район" на 2016 - 2018 годы"</c:v>
                </c:pt>
              </c:strCache>
            </c:strRef>
          </c:tx>
          <c:spPr>
            <a:solidFill>
              <a:srgbClr val="FFCCFF"/>
            </a:solidFill>
          </c:spPr>
          <c:dPt>
            <c:idx val="0"/>
            <c:spPr>
              <a:solidFill>
                <a:srgbClr val="FFCCFF"/>
              </a:solidFill>
              <a:scene3d>
                <a:camera prst="orthographicFront"/>
                <a:lightRig rig="threePt" dir="t"/>
              </a:scene3d>
              <a:sp3d>
                <a:bevelT w="127000"/>
                <a:bevelB w="127000"/>
              </a:sp3d>
            </c:spPr>
          </c:dPt>
          <c:dLbls>
            <c:dLbl>
              <c:idx val="0"/>
              <c:layout>
                <c:manualLayout>
                  <c:x val="1.304347826086958E-2"/>
                  <c:y val="-7.276779855643050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Четыре Подпрограммы - 9 502,1 тыс. рублей</c:v>
                </c:pt>
              </c:strCache>
            </c:strRef>
          </c:cat>
          <c:val>
            <c:numRef>
              <c:f>Лист1!$E$2</c:f>
              <c:numCache>
                <c:formatCode>#,##0.00</c:formatCode>
                <c:ptCount val="1"/>
                <c:pt idx="0">
                  <c:v>7458</c:v>
                </c:pt>
              </c:numCache>
            </c:numRef>
          </c:val>
        </c:ser>
        <c:dLbls>
          <c:showVal val="1"/>
        </c:dLbls>
        <c:shape val="cylinder"/>
        <c:axId val="123876480"/>
        <c:axId val="123878016"/>
        <c:axId val="0"/>
      </c:bar3DChart>
      <c:catAx>
        <c:axId val="123876480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3878016"/>
        <c:crosses val="autoZero"/>
        <c:auto val="1"/>
        <c:lblAlgn val="ctr"/>
        <c:lblOffset val="100"/>
      </c:catAx>
      <c:valAx>
        <c:axId val="1238780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050" b="0" dirty="0" smtClean="0"/>
                  <a:t>Тыс. рублей</a:t>
                </a:r>
                <a:endParaRPr lang="ru-RU" sz="1050" b="0" dirty="0"/>
              </a:p>
            </c:rich>
          </c:tx>
          <c:layout>
            <c:manualLayout>
              <c:xMode val="edge"/>
              <c:yMode val="edge"/>
              <c:x val="6.3633458861120599E-3"/>
              <c:y val="0.23372440944881895"/>
            </c:manualLayout>
          </c:layout>
        </c:title>
        <c:numFmt formatCode="#,##0.0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3876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7408182129407792"/>
          <c:y val="3.1301263123359603E-2"/>
          <c:w val="0.41722252653200975"/>
          <c:h val="0.9061474737532812"/>
        </c:manualLayout>
      </c:layout>
      <c:txPr>
        <a:bodyPr/>
        <a:lstStyle/>
        <a:p>
          <a:pPr>
            <a:defRPr sz="11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1.6666666666666701E-2"/>
          <c:y val="0"/>
          <c:w val="0.98333333333333328"/>
          <c:h val="0.85657407407408426"/>
        </c:manualLayout>
      </c:layout>
      <c:bar3DChart>
        <c:barDir val="col"/>
        <c:grouping val="stacked"/>
        <c:ser>
          <c:idx val="0"/>
          <c:order val="0"/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dLbls>
            <c:dLbl>
              <c:idx val="0"/>
              <c:layout>
                <c:manualLayout>
                  <c:x val="2.513592050993636E-2"/>
                  <c:y val="-0.26032450489143438"/>
                </c:manualLayout>
              </c:layout>
              <c:showVal val="1"/>
            </c:dLbl>
            <c:dLbl>
              <c:idx val="1"/>
              <c:layout>
                <c:manualLayout>
                  <c:x val="2.1273278340207612E-2"/>
                  <c:y val="-0.32145907897876558"/>
                </c:manualLayout>
              </c:layout>
              <c:showVal val="1"/>
            </c:dLbl>
            <c:dLbl>
              <c:idx val="2"/>
              <c:layout>
                <c:manualLayout>
                  <c:x val="1.710598675165604E-2"/>
                  <c:y val="-0.42738904795991667"/>
                </c:manualLayout>
              </c:layout>
              <c:showVal val="1"/>
            </c:dLbl>
            <c:dLbl>
              <c:idx val="3"/>
              <c:layout>
                <c:manualLayout>
                  <c:x val="1.7357830271216103E-2"/>
                  <c:y val="-0.37167454068241895"/>
                </c:manualLayout>
              </c:layout>
              <c:showVal val="1"/>
            </c:dLbl>
            <c:dLbl>
              <c:idx val="4"/>
              <c:layout>
                <c:manualLayout>
                  <c:x val="2.6414967359849836E-4"/>
                  <c:y val="-0.3922314960629921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latin typeface="Batang" pitchFamily="18" charset="-127"/>
                    <a:ea typeface="Batang" pitchFamily="18" charset="-127"/>
                  </a:defRPr>
                </a:pPr>
                <a:endParaRPr lang="ru-RU"/>
              </a:p>
            </c:txPr>
            <c:showVal val="1"/>
          </c:dLbls>
          <c:cat>
            <c:strRef>
              <c:f>Лист1!$B$13:$D$13</c:f>
              <c:strCache>
                <c:ptCount val="3"/>
                <c:pt idx="0">
                  <c:v>Факт 2015 г.  </c:v>
                </c:pt>
                <c:pt idx="1">
                  <c:v>План 2016 г.</c:v>
                </c:pt>
                <c:pt idx="2">
                  <c:v>Факт 2016г.</c:v>
                </c:pt>
              </c:strCache>
            </c:strRef>
          </c:cat>
          <c:val>
            <c:numRef>
              <c:f>Лист1!$B$14:$D$14</c:f>
              <c:numCache>
                <c:formatCode>#,##0.0</c:formatCode>
                <c:ptCount val="3"/>
                <c:pt idx="0">
                  <c:v>7175.1</c:v>
                </c:pt>
                <c:pt idx="1">
                  <c:v>7196.5</c:v>
                </c:pt>
                <c:pt idx="2">
                  <c:v>7230.3</c:v>
                </c:pt>
              </c:numCache>
            </c:numRef>
          </c:val>
        </c:ser>
        <c:shape val="box"/>
        <c:axId val="91881472"/>
        <c:axId val="91883008"/>
        <c:axId val="0"/>
      </c:bar3DChart>
      <c:catAx>
        <c:axId val="91881472"/>
        <c:scaling>
          <c:orientation val="minMax"/>
        </c:scaling>
        <c:axPos val="b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91883008"/>
        <c:crosses val="autoZero"/>
        <c:auto val="1"/>
        <c:lblAlgn val="ctr"/>
        <c:lblOffset val="100"/>
      </c:catAx>
      <c:valAx>
        <c:axId val="91883008"/>
        <c:scaling>
          <c:orientation val="minMax"/>
        </c:scaling>
        <c:delete val="1"/>
        <c:axPos val="l"/>
        <c:numFmt formatCode="#,##0.0" sourceLinked="1"/>
        <c:tickLblPos val="none"/>
        <c:crossAx val="91881472"/>
        <c:crosses val="autoZero"/>
        <c:crossBetween val="between"/>
      </c:valAx>
    </c:plotArea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2.777777777777882E-3"/>
          <c:y val="4.6296296296297014E-3"/>
          <c:w val="0.97696106736658495"/>
          <c:h val="0.83805555555556355"/>
        </c:manualLayout>
      </c:layout>
      <c:bar3DChart>
        <c:barDir val="col"/>
        <c:grouping val="stacked"/>
        <c:ser>
          <c:idx val="0"/>
          <c:order val="0"/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dLbls>
            <c:dLbl>
              <c:idx val="0"/>
              <c:layout>
                <c:manualLayout>
                  <c:x val="3.1593759113444156E-2"/>
                  <c:y val="-0.22588301462317187"/>
                </c:manualLayout>
              </c:layout>
              <c:showVal val="1"/>
            </c:dLbl>
            <c:dLbl>
              <c:idx val="1"/>
              <c:layout>
                <c:manualLayout>
                  <c:x val="3.1594342373870113E-2"/>
                  <c:y val="-0.29348378327709307"/>
                </c:manualLayout>
              </c:layout>
              <c:showVal val="1"/>
            </c:dLbl>
            <c:dLbl>
              <c:idx val="2"/>
              <c:layout>
                <c:manualLayout>
                  <c:x val="1.5580635753864163E-2"/>
                  <c:y val="-0.4002680914885639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/>
                      <a:t>119,9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2.3392825896762903E-2"/>
                  <c:y val="-0.26705493709837996"/>
                </c:manualLayout>
              </c:layout>
              <c:showVal val="1"/>
            </c:dLbl>
            <c:dLbl>
              <c:idx val="4"/>
              <c:layout>
                <c:manualLayout>
                  <c:x val="1.033508311461068E-2"/>
                  <c:y val="-0.26017377138202874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latin typeface="Batang" pitchFamily="18" charset="-127"/>
                    <a:ea typeface="Batang" pitchFamily="18" charset="-127"/>
                  </a:defRPr>
                </a:pPr>
                <a:endParaRPr lang="ru-RU"/>
              </a:p>
            </c:txPr>
            <c:showVal val="1"/>
          </c:dLbls>
          <c:cat>
            <c:strRef>
              <c:f>Лист1!$B$5:$D$5</c:f>
              <c:strCache>
                <c:ptCount val="3"/>
                <c:pt idx="0">
                  <c:v>Факт 2015 г. </c:v>
                </c:pt>
                <c:pt idx="1">
                  <c:v>План 2016 г.</c:v>
                </c:pt>
                <c:pt idx="2">
                  <c:v>Факт 2016 г.</c:v>
                </c:pt>
              </c:strCache>
            </c:strRef>
          </c:cat>
          <c:val>
            <c:numRef>
              <c:f>Лист1!$B$6:$D$6</c:f>
              <c:numCache>
                <c:formatCode>General</c:formatCode>
                <c:ptCount val="3"/>
                <c:pt idx="0">
                  <c:v>107.3</c:v>
                </c:pt>
                <c:pt idx="1">
                  <c:v>111.8</c:v>
                </c:pt>
                <c:pt idx="2">
                  <c:v>119.9</c:v>
                </c:pt>
              </c:numCache>
            </c:numRef>
          </c:val>
        </c:ser>
        <c:dLbls>
          <c:showVal val="1"/>
        </c:dLbls>
        <c:gapWidth val="152"/>
        <c:gapDepth val="197"/>
        <c:shape val="box"/>
        <c:axId val="91928064"/>
        <c:axId val="91929600"/>
        <c:axId val="0"/>
      </c:bar3DChart>
      <c:catAx>
        <c:axId val="91928064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1929600"/>
        <c:crosses val="autoZero"/>
        <c:auto val="1"/>
        <c:lblAlgn val="ctr"/>
        <c:lblOffset val="100"/>
      </c:catAx>
      <c:valAx>
        <c:axId val="91929600"/>
        <c:scaling>
          <c:orientation val="minMax"/>
        </c:scaling>
        <c:delete val="1"/>
        <c:axPos val="l"/>
        <c:numFmt formatCode="General" sourceLinked="1"/>
        <c:tickLblPos val="none"/>
        <c:crossAx val="91928064"/>
        <c:crosses val="autoZero"/>
        <c:crossBetween val="between"/>
      </c:valAx>
    </c:plotArea>
    <c:plotVisOnly val="1"/>
    <c:dispBlanksAs val="gap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5619980314960641"/>
          <c:y val="0.20063287401574767"/>
          <c:w val="0.56780118110235989"/>
          <c:h val="0.5533929625984256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2015г.</c:v>
                </c:pt>
              </c:strCache>
            </c:strRef>
          </c:tx>
          <c:spPr>
            <a:solidFill>
              <a:srgbClr val="CCCC00"/>
            </a:solidFill>
          </c:spPr>
          <c:dPt>
            <c:idx val="0"/>
            <c:spPr>
              <a:gradFill flip="none" rotWithShape="1">
                <a:gsLst>
                  <a:gs pos="0">
                    <a:srgbClr val="CCCC00">
                      <a:shade val="30000"/>
                      <a:satMod val="115000"/>
                    </a:srgbClr>
                  </a:gs>
                  <a:gs pos="50000">
                    <a:srgbClr val="CCCC00">
                      <a:shade val="67500"/>
                      <a:satMod val="115000"/>
                    </a:srgbClr>
                  </a:gs>
                  <a:gs pos="100000">
                    <a:srgbClr val="CCCC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c:spPr>
          </c:dPt>
          <c:dPt>
            <c:idx val="1"/>
            <c:spPr>
              <a:gradFill flip="none" rotWithShape="1">
                <a:gsLst>
                  <a:gs pos="0">
                    <a:srgbClr val="CCCC00">
                      <a:shade val="30000"/>
                      <a:satMod val="115000"/>
                    </a:srgbClr>
                  </a:gs>
                  <a:gs pos="50000">
                    <a:srgbClr val="CCCC00">
                      <a:shade val="67500"/>
                      <a:satMod val="115000"/>
                    </a:srgbClr>
                  </a:gs>
                  <a:gs pos="100000">
                    <a:srgbClr val="CCCC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c:spPr>
          </c:dPt>
          <c:dLbls>
            <c:dLbl>
              <c:idx val="0"/>
              <c:layout>
                <c:manualLayout>
                  <c:x val="2.0833333333333454E-3"/>
                  <c:y val="0.29948252952756105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4.1666666666666683E-3"/>
                  <c:y val="0.20312499999999989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местные бюджеты Иркутской области</c:v>
                </c:pt>
                <c:pt idx="1">
                  <c:v>местный бюджет Тайшетского района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9679</c:v>
                </c:pt>
                <c:pt idx="1">
                  <c:v>7682.3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2016г.</c:v>
                </c:pt>
              </c:strCache>
            </c:strRef>
          </c:tx>
          <c:spPr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dLbls>
            <c:dLbl>
              <c:idx val="0"/>
              <c:layout>
                <c:manualLayout>
                  <c:x val="4.1666666666666683E-3"/>
                  <c:y val="0.24062500000000006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.17812500000000001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местные бюджеты Иркутской области</c:v>
                </c:pt>
                <c:pt idx="1">
                  <c:v>местный бюджет Тайшетского района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10500.4</c:v>
                </c:pt>
                <c:pt idx="1">
                  <c:v>8725.1</c:v>
                </c:pt>
              </c:numCache>
            </c:numRef>
          </c:val>
        </c:ser>
        <c:axId val="98616832"/>
        <c:axId val="98618368"/>
      </c:barChart>
      <c:catAx>
        <c:axId val="9861683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8618368"/>
        <c:crosses val="autoZero"/>
        <c:auto val="1"/>
        <c:lblAlgn val="ctr"/>
        <c:lblOffset val="100"/>
      </c:catAx>
      <c:valAx>
        <c:axId val="98618368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8616832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72464993438320713"/>
          <c:y val="0.26117962598425393"/>
          <c:w val="0.26285006561679786"/>
          <c:h val="0.41514074803149603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spPr>
    <a:noFill/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rgbClr val="FF66FF"/>
            </a:solidFill>
          </c:spPr>
          <c:dLbls>
            <c:numFmt formatCode="#,##0.0" sourceLinked="0"/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расходы на душу населения </c:v>
                </c:pt>
                <c:pt idx="1">
                  <c:v>Общая сумма расходов, млн. рублей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 formatCode="General">
                  <c:v>17.3</c:v>
                </c:pt>
                <c:pt idx="1">
                  <c:v>1286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olidFill>
              <a:srgbClr val="66FFFF"/>
            </a:solidFill>
          </c:spPr>
          <c:dLbls>
            <c:dLbl>
              <c:idx val="1"/>
              <c:layout>
                <c:manualLayout>
                  <c:x val="-1.5151515151515208E-3"/>
                  <c:y val="2.0833333333333412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расходы на душу населения </c:v>
                </c:pt>
                <c:pt idx="1">
                  <c:v>Общая сумма расходов, млн. рублей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1.4</c:v>
                </c:pt>
                <c:pt idx="1">
                  <c:v>105.4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1"/>
              <c:layout>
                <c:manualLayout>
                  <c:x val="-1.1930326879845893E-7"/>
                  <c:y val="2.0833333333333412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расходы на душу населения </c:v>
                </c:pt>
                <c:pt idx="1">
                  <c:v>Общая сумма расходов, млн. рублей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1.5</c:v>
                </c:pt>
                <c:pt idx="1">
                  <c:v>109.5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7030A0"/>
            </a:solidFill>
          </c:spPr>
          <c:dLbls>
            <c:dLbl>
              <c:idx val="0"/>
              <c:layout>
                <c:manualLayout>
                  <c:x val="9.9010975900740081E-3"/>
                  <c:y val="-0.11111165791776025"/>
                </c:manualLayout>
              </c:layout>
              <c:showVal val="1"/>
            </c:dLbl>
            <c:dLbl>
              <c:idx val="1"/>
              <c:layout>
                <c:manualLayout>
                  <c:x val="2.1690527320448582E-3"/>
                  <c:y val="-0.104166666666667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расходы на душу населения </c:v>
                </c:pt>
                <c:pt idx="1">
                  <c:v>Общая сумма расходов, млн. рублей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0.1</c:v>
                </c:pt>
                <c:pt idx="1">
                  <c:v>4.2</c:v>
                </c:pt>
              </c:numCache>
            </c:numRef>
          </c:val>
        </c:ser>
        <c:overlap val="100"/>
        <c:axId val="98756096"/>
        <c:axId val="98757632"/>
      </c:barChart>
      <c:catAx>
        <c:axId val="98756096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98757632"/>
        <c:crosses val="autoZero"/>
        <c:auto val="1"/>
        <c:lblAlgn val="ctr"/>
        <c:lblOffset val="100"/>
      </c:catAx>
      <c:valAx>
        <c:axId val="98757632"/>
        <c:scaling>
          <c:orientation val="minMax"/>
        </c:scaling>
        <c:axPos val="b"/>
        <c:majorGridlines/>
        <c:numFmt formatCode="0%" sourceLinked="1"/>
        <c:tickLblPos val="none"/>
        <c:crossAx val="98756096"/>
        <c:crosses val="autoZero"/>
        <c:crossBetween val="between"/>
      </c:valAx>
      <c:spPr>
        <a:ln>
          <a:noFill/>
        </a:ln>
      </c:spPr>
    </c:plotArea>
    <c:legend>
      <c:legendPos val="b"/>
      <c:layout/>
      <c:txPr>
        <a:bodyPr/>
        <a:lstStyle/>
        <a:p>
          <a:pPr>
            <a:defRPr sz="13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rgbClr val="CCCC00"/>
            </a:solidFill>
          </c:spPr>
          <c:dLbls>
            <c:numFmt formatCode="#,##0.0" sourceLinked="0"/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расходы на душу населения </c:v>
                </c:pt>
                <c:pt idx="1">
                  <c:v>Общая сумма расходов, млн. рублей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 formatCode="General">
                  <c:v>0.9</c:v>
                </c:pt>
                <c:pt idx="1">
                  <c:v>63.8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1"/>
              <c:layout>
                <c:manualLayout>
                  <c:x val="-1.5151515151515217E-3"/>
                  <c:y val="2.0833333333333412E-2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расходы на душу населения </c:v>
                </c:pt>
                <c:pt idx="1">
                  <c:v>Общая сумма расходов, млн. рублей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2.6</c:v>
                </c:pt>
                <c:pt idx="1">
                  <c:v>196.6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Общегосударственные расходы</c:v>
                </c:pt>
              </c:strCache>
            </c:strRef>
          </c:tx>
          <c:spPr>
            <a:solidFill>
              <a:srgbClr val="CC9900"/>
            </a:solidFill>
          </c:spPr>
          <c:dLbls>
            <c:dLbl>
              <c:idx val="1"/>
              <c:layout>
                <c:manualLayout>
                  <c:x val="-1.1930326879845901E-7"/>
                  <c:y val="2.0833333333333412E-2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расходы на душу населения </c:v>
                </c:pt>
                <c:pt idx="1">
                  <c:v>Общая сумма расходов, млн. рублей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 formatCode="General">
                  <c:v>3.7</c:v>
                </c:pt>
                <c:pt idx="1">
                  <c:v>276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расходы</c:v>
                </c:pt>
              </c:strCache>
            </c:strRef>
          </c:tx>
          <c:spPr>
            <a:solidFill>
              <a:srgbClr val="333399"/>
            </a:solidFill>
          </c:spPr>
          <c:dLbls>
            <c:dLbl>
              <c:idx val="0"/>
              <c:layout>
                <c:manualLayout>
                  <c:x val="9.901097590074015E-3"/>
                  <c:y val="-0.11111165791776025"/>
                </c:manualLayout>
              </c:layout>
              <c:showVal val="1"/>
            </c:dLbl>
            <c:dLbl>
              <c:idx val="1"/>
              <c:layout>
                <c:manualLayout>
                  <c:x val="2.1690527320448582E-3"/>
                  <c:y val="-0.10416666666666703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расходы на душу населения </c:v>
                </c:pt>
                <c:pt idx="1">
                  <c:v>Общая сумма расходов, млн. рублей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0.1</c:v>
                </c:pt>
                <c:pt idx="1">
                  <c:v>7.2</c:v>
                </c:pt>
              </c:numCache>
            </c:numRef>
          </c:val>
        </c:ser>
        <c:overlap val="100"/>
        <c:axId val="98818304"/>
        <c:axId val="98377728"/>
      </c:barChart>
      <c:catAx>
        <c:axId val="98818304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98377728"/>
        <c:crosses val="autoZero"/>
        <c:auto val="1"/>
        <c:lblAlgn val="ctr"/>
        <c:lblOffset val="100"/>
      </c:catAx>
      <c:valAx>
        <c:axId val="98377728"/>
        <c:scaling>
          <c:orientation val="minMax"/>
        </c:scaling>
        <c:axPos val="b"/>
        <c:majorGridlines/>
        <c:numFmt formatCode="0%" sourceLinked="1"/>
        <c:tickLblPos val="none"/>
        <c:crossAx val="9881830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3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80"/>
      <c:rAngAx val="1"/>
    </c:view3D>
    <c:sideWall>
      <c:spPr>
        <a:noFill/>
        <a:ln w="3175">
          <a:solidFill>
            <a:srgbClr val="E1DFD3"/>
          </a:solidFill>
        </a:ln>
        <a:scene3d>
          <a:camera prst="orthographicFront"/>
          <a:lightRig rig="threePt" dir="t"/>
        </a:scene3d>
        <a:sp3d>
          <a:bevelT/>
        </a:sp3d>
      </c:spPr>
    </c:sideWall>
    <c:backWall>
      <c:spPr>
        <a:noFill/>
        <a:ln w="25400">
          <a:noFill/>
        </a:ln>
        <a:scene3d>
          <a:camera prst="orthographicFront"/>
          <a:lightRig rig="threePt" dir="t"/>
        </a:scene3d>
        <a:sp3d>
          <a:bevelT/>
        </a:sp3d>
      </c:spPr>
    </c:backWall>
    <c:plotArea>
      <c:layout>
        <c:manualLayout>
          <c:layoutTarget val="inner"/>
          <c:xMode val="edge"/>
          <c:yMode val="edge"/>
          <c:x val="0.17878536016331348"/>
          <c:y val="3.4430383668794216E-2"/>
          <c:w val="0.77309797340906417"/>
          <c:h val="0.71444957967210665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66FFFF"/>
            </a:solidFill>
          </c:spPr>
          <c:dLbls>
            <c:dLbl>
              <c:idx val="0"/>
              <c:layout>
                <c:manualLayout>
                  <c:x val="1.0802469135802526E-2"/>
                  <c:y val="-7.026763699992087E-3"/>
                </c:manualLayout>
              </c:layout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2.5711553005026914E-2"/>
                  <c:y val="-2.9892261451189592E-2"/>
                </c:manualLayout>
              </c:layout>
              <c:spPr>
                <a:solidFill>
                  <a:prstClr val="white"/>
                </a:solidFill>
              </c:spPr>
              <c:txPr>
                <a:bodyPr/>
                <a:lstStyle/>
                <a:p>
                  <a:pPr>
                    <a:defRPr sz="1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-3.5493827160494103E-2"/>
                  <c:y val="5.0724447487542332E-2"/>
                </c:manualLayout>
              </c:layout>
              <c:spPr>
                <a:solidFill>
                  <a:prstClr val="white"/>
                </a:solidFill>
              </c:spPr>
              <c:txPr>
                <a:bodyPr/>
                <a:lstStyle/>
                <a:p>
                  <a:pPr>
                    <a:defRPr sz="1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-3.3950617283950615E-2"/>
                  <c:y val="5.3140096618357446E-2"/>
                </c:manualLayout>
              </c:layout>
              <c:spPr>
                <a:solidFill>
                  <a:prstClr val="white"/>
                </a:solidFill>
              </c:spPr>
              <c:txPr>
                <a:bodyPr/>
                <a:lstStyle/>
                <a:p>
                  <a:pPr>
                    <a:defRPr sz="1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4"/>
              <c:layout>
                <c:manualLayout>
                  <c:x val="-4.1666666666666664E-2"/>
                  <c:y val="5.5555555555555643E-2"/>
                </c:manualLayout>
              </c:layout>
              <c:spPr>
                <a:solidFill>
                  <a:prstClr val="white"/>
                </a:solidFill>
              </c:spPr>
              <c:txPr>
                <a:bodyPr/>
                <a:lstStyle/>
                <a:p>
                  <a:pPr>
                    <a:defRPr sz="1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2015 год (Факт)                            1 357 808,2</c:v>
                </c:pt>
                <c:pt idx="1">
                  <c:v>2016 год (Факт)                              1 589 090,6 тыс. руб.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396689.6</c:v>
                </c:pt>
                <c:pt idx="1">
                  <c:v>427183.5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dLbls>
            <c:dLbl>
              <c:idx val="0"/>
              <c:layout>
                <c:manualLayout>
                  <c:x val="2.8274834289781572E-2"/>
                  <c:y val="1.2351765688379862E-2"/>
                </c:manualLayout>
              </c:layout>
              <c:showVal val="1"/>
            </c:dLbl>
            <c:dLbl>
              <c:idx val="1"/>
              <c:layout>
                <c:manualLayout>
                  <c:x val="2.8274834289781572E-2"/>
                  <c:y val="1.0100811262228641E-2"/>
                </c:manualLayout>
              </c:layout>
              <c:showVal val="1"/>
            </c:dLbl>
            <c:dLbl>
              <c:idx val="2"/>
              <c:layout>
                <c:manualLayout>
                  <c:x val="-2.1604938271605183E-2"/>
                  <c:y val="-0.24396135265700664"/>
                </c:manualLayout>
              </c:layout>
              <c:showVal val="1"/>
            </c:dLbl>
            <c:dLbl>
              <c:idx val="3"/>
              <c:layout>
                <c:manualLayout>
                  <c:x val="-2.0061728395061731E-2"/>
                  <c:y val="-0.23429970710183101"/>
                </c:manualLayout>
              </c:layout>
              <c:showVal val="1"/>
            </c:dLbl>
            <c:dLbl>
              <c:idx val="4"/>
              <c:layout>
                <c:manualLayout>
                  <c:x val="-1.8518518518518583E-2"/>
                  <c:y val="-0.22222222222222221"/>
                </c:manualLayout>
              </c:layout>
              <c:showVal val="1"/>
            </c:dLbl>
            <c:spPr>
              <a:solidFill>
                <a:prstClr val="white"/>
              </a:solidFill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2015 год (Факт)                            1 357 808,2</c:v>
                </c:pt>
                <c:pt idx="1">
                  <c:v>2016 год (Факт)                              1 589 090,6 тыс. руб.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961118.6</c:v>
                </c:pt>
                <c:pt idx="1">
                  <c:v>1161907.1000000001</c:v>
                </c:pt>
              </c:numCache>
            </c:numRef>
          </c:val>
        </c:ser>
        <c:shape val="cylinder"/>
        <c:axId val="98999296"/>
        <c:axId val="98902784"/>
        <c:axId val="0"/>
      </c:bar3DChart>
      <c:catAx>
        <c:axId val="9899929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8902784"/>
        <c:crosses val="autoZero"/>
        <c:auto val="1"/>
        <c:lblAlgn val="ctr"/>
        <c:lblOffset val="100"/>
      </c:catAx>
      <c:valAx>
        <c:axId val="98902784"/>
        <c:scaling>
          <c:orientation val="minMax"/>
          <c:max val="1600000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000" i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8999296"/>
        <c:crosses val="autoZero"/>
        <c:crossBetween val="between"/>
      </c:valAx>
      <c:spPr>
        <a:ln w="25400">
          <a:noFill/>
        </a:ln>
      </c:spPr>
    </c:plotArea>
    <c:legend>
      <c:legendPos val="r"/>
      <c:layout>
        <c:manualLayout>
          <c:xMode val="edge"/>
          <c:yMode val="edge"/>
          <c:x val="0.1566242587732089"/>
          <c:y val="0.86345478873964066"/>
          <c:w val="0.73072142023914477"/>
          <c:h val="0.13654521126035721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80"/>
      <c:rAngAx val="1"/>
    </c:view3D>
    <c:sideWall>
      <c:spPr>
        <a:noFill/>
        <a:ln w="3175">
          <a:solidFill>
            <a:srgbClr val="E1DFD3"/>
          </a:solidFill>
        </a:ln>
        <a:scene3d>
          <a:camera prst="orthographicFront"/>
          <a:lightRig rig="threePt" dir="t"/>
        </a:scene3d>
        <a:sp3d>
          <a:bevelT/>
        </a:sp3d>
      </c:spPr>
    </c:sideWall>
    <c:backWall>
      <c:spPr>
        <a:noFill/>
        <a:ln w="25400">
          <a:noFill/>
        </a:ln>
        <a:scene3d>
          <a:camera prst="orthographicFront"/>
          <a:lightRig rig="threePt" dir="t"/>
        </a:scene3d>
        <a:sp3d>
          <a:bevelT/>
        </a:sp3d>
      </c:spPr>
    </c:backWall>
    <c:plotArea>
      <c:layout>
        <c:manualLayout>
          <c:layoutTarget val="inner"/>
          <c:xMode val="edge"/>
          <c:yMode val="edge"/>
          <c:x val="0.18838129324743577"/>
          <c:y val="3.4430383668794216E-2"/>
          <c:w val="0.77433166308756862"/>
          <c:h val="0.71444957967210665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1.0802469135802531E-2"/>
                  <c:y val="-7.0267636999920922E-3"/>
                </c:manualLayout>
              </c:layout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1.7031496062992126E-2"/>
                  <c:y val="-2.7204089408178842E-2"/>
                </c:manualLayout>
              </c:layout>
              <c:spPr>
                <a:solidFill>
                  <a:prstClr val="white"/>
                </a:solidFill>
              </c:spPr>
              <c:txPr>
                <a:bodyPr/>
                <a:lstStyle/>
                <a:p>
                  <a:pPr>
                    <a:defRPr sz="1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-3.5493827160494117E-2"/>
                  <c:y val="5.0724447487542332E-2"/>
                </c:manualLayout>
              </c:layout>
              <c:spPr>
                <a:solidFill>
                  <a:prstClr val="white"/>
                </a:solidFill>
              </c:spPr>
              <c:txPr>
                <a:bodyPr/>
                <a:lstStyle/>
                <a:p>
                  <a:pPr>
                    <a:defRPr sz="1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-3.3950617283950615E-2"/>
                  <c:y val="5.3140096618357446E-2"/>
                </c:manualLayout>
              </c:layout>
              <c:spPr>
                <a:solidFill>
                  <a:prstClr val="white"/>
                </a:solidFill>
              </c:spPr>
              <c:txPr>
                <a:bodyPr/>
                <a:lstStyle/>
                <a:p>
                  <a:pPr>
                    <a:defRPr sz="1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4"/>
              <c:layout>
                <c:manualLayout>
                  <c:x val="-4.1666666666666664E-2"/>
                  <c:y val="5.5555555555555643E-2"/>
                </c:manualLayout>
              </c:layout>
              <c:spPr>
                <a:solidFill>
                  <a:prstClr val="white"/>
                </a:solidFill>
              </c:spPr>
              <c:txPr>
                <a:bodyPr/>
                <a:lstStyle/>
                <a:p>
                  <a:pPr>
                    <a:defRPr sz="1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2016 год (План)                            1 670 546,8 тыс. руб.</c:v>
                </c:pt>
                <c:pt idx="1">
                  <c:v>2016 год (Факт)                              1 589 090,6 тыс. руб.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417484.1</c:v>
                </c:pt>
                <c:pt idx="1">
                  <c:v>427183.5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CCFF"/>
            </a:solidFill>
            <a:ln>
              <a:noFill/>
            </a:ln>
          </c:spPr>
          <c:dLbls>
            <c:dLbl>
              <c:idx val="0"/>
              <c:layout>
                <c:manualLayout>
                  <c:x val="4.0324504891434123E-3"/>
                  <c:y val="6.6115273897214416E-2"/>
                </c:manualLayout>
              </c:layout>
              <c:showVal val="1"/>
            </c:dLbl>
            <c:dLbl>
              <c:idx val="1"/>
              <c:layout>
                <c:manualLayout>
                  <c:x val="2.8274874731567645E-2"/>
                  <c:y val="6.386419439505546E-2"/>
                </c:manualLayout>
              </c:layout>
              <c:showVal val="1"/>
            </c:dLbl>
            <c:dLbl>
              <c:idx val="2"/>
              <c:layout>
                <c:manualLayout>
                  <c:x val="-2.1604938271605197E-2"/>
                  <c:y val="-0.24396135265700675"/>
                </c:manualLayout>
              </c:layout>
              <c:showVal val="1"/>
            </c:dLbl>
            <c:dLbl>
              <c:idx val="3"/>
              <c:layout>
                <c:manualLayout>
                  <c:x val="-2.0061728395061731E-2"/>
                  <c:y val="-0.23429970710183107"/>
                </c:manualLayout>
              </c:layout>
              <c:showVal val="1"/>
            </c:dLbl>
            <c:dLbl>
              <c:idx val="4"/>
              <c:layout>
                <c:manualLayout>
                  <c:x val="-1.8518518518518583E-2"/>
                  <c:y val="-0.22222222222222221"/>
                </c:manualLayout>
              </c:layout>
              <c:showVal val="1"/>
            </c:dLbl>
            <c:spPr>
              <a:solidFill>
                <a:prstClr val="white"/>
              </a:solidFill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2016 год (План)                            1 670 546,8 тыс. руб.</c:v>
                </c:pt>
                <c:pt idx="1">
                  <c:v>2016 год (Факт)                              1 589 090,6 тыс. руб.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1253062.7</c:v>
                </c:pt>
                <c:pt idx="1">
                  <c:v>1161907.1000000001</c:v>
                </c:pt>
              </c:numCache>
            </c:numRef>
          </c:val>
        </c:ser>
        <c:shape val="cylinder"/>
        <c:axId val="99046144"/>
        <c:axId val="99047680"/>
        <c:axId val="0"/>
      </c:bar3DChart>
      <c:catAx>
        <c:axId val="9904614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047680"/>
        <c:crosses val="autoZero"/>
        <c:auto val="1"/>
        <c:lblAlgn val="ctr"/>
        <c:lblOffset val="100"/>
      </c:catAx>
      <c:valAx>
        <c:axId val="99047680"/>
        <c:scaling>
          <c:orientation val="minMax"/>
          <c:max val="1600000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000" i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046144"/>
        <c:crosses val="autoZero"/>
        <c:crossBetween val="between"/>
      </c:valAx>
      <c:spPr>
        <a:ln w="25400">
          <a:noFill/>
        </a:ln>
      </c:spPr>
    </c:plotArea>
    <c:legend>
      <c:legendPos val="r"/>
      <c:layout>
        <c:manualLayout>
          <c:xMode val="edge"/>
          <c:yMode val="edge"/>
          <c:x val="0.1566242587732089"/>
          <c:y val="0.86345478873964043"/>
          <c:w val="0.73072142023914521"/>
          <c:h val="0.13654521126035721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0.5098</cdr:x>
      <cdr:y>0.28125</cdr:y>
    </cdr:from>
    <cdr:to>
      <cdr:x>0.62745</cdr:x>
      <cdr:y>0.35625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 flipV="1">
          <a:off x="3962401" y="1143000"/>
          <a:ext cx="914400" cy="3048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7030A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0.5008</cdr:x>
      <cdr:y>0.20349</cdr:y>
    </cdr:from>
    <cdr:to>
      <cdr:x>0.61401</cdr:x>
      <cdr:y>0.2981</cdr:y>
    </cdr:to>
    <cdr:sp macro="" textlink="">
      <cdr:nvSpPr>
        <cdr:cNvPr id="6" name="Прямоугольник 5"/>
        <cdr:cNvSpPr/>
      </cdr:nvSpPr>
      <cdr:spPr>
        <a:xfrm xmlns:a="http://schemas.openxmlformats.org/drawingml/2006/main" rot="20556283">
          <a:off x="3892386" y="826994"/>
          <a:ext cx="879983" cy="384486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3175" cap="flat" cmpd="sng" algn="ctr">
          <a:solidFill>
            <a:srgbClr val="F0A22E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latinLnBrk="0">
            <a:defRPr sz="1800" kern="1200">
              <a:solidFill>
                <a:sysClr val="window" lastClr="FFFFFF"/>
              </a:solidFill>
              <a:latin typeface="Franklin Gothic Book"/>
            </a:defRPr>
          </a:lvl1pPr>
          <a:lvl2pPr marL="457200" algn="l" defTabSz="914400" rtl="0" latinLnBrk="0">
            <a:defRPr sz="1800" kern="1200">
              <a:solidFill>
                <a:sysClr val="window" lastClr="FFFFFF"/>
              </a:solidFill>
              <a:latin typeface="Franklin Gothic Book"/>
            </a:defRPr>
          </a:lvl2pPr>
          <a:lvl3pPr marL="914400" algn="l" defTabSz="914400" rtl="0" latinLnBrk="0">
            <a:defRPr sz="1800" kern="1200">
              <a:solidFill>
                <a:sysClr val="window" lastClr="FFFFFF"/>
              </a:solidFill>
              <a:latin typeface="Franklin Gothic Book"/>
            </a:defRPr>
          </a:lvl3pPr>
          <a:lvl4pPr marL="1371600" algn="l" defTabSz="914400" rtl="0" latinLnBrk="0">
            <a:defRPr sz="1800" kern="1200">
              <a:solidFill>
                <a:sysClr val="window" lastClr="FFFFFF"/>
              </a:solidFill>
              <a:latin typeface="Franklin Gothic Book"/>
            </a:defRPr>
          </a:lvl4pPr>
          <a:lvl5pPr marL="1828800" algn="l" defTabSz="914400" rtl="0" latinLnBrk="0">
            <a:defRPr sz="1800" kern="1200">
              <a:solidFill>
                <a:sysClr val="window" lastClr="FFFFFF"/>
              </a:solidFill>
              <a:latin typeface="Franklin Gothic Book"/>
            </a:defRPr>
          </a:lvl5pPr>
          <a:lvl6pPr marL="2286000" algn="l" defTabSz="914400" rtl="0" latinLnBrk="0">
            <a:defRPr sz="1800" kern="1200">
              <a:solidFill>
                <a:sysClr val="window" lastClr="FFFFFF"/>
              </a:solidFill>
              <a:latin typeface="Franklin Gothic Book"/>
            </a:defRPr>
          </a:lvl6pPr>
          <a:lvl7pPr marL="2743200" algn="l" defTabSz="914400" rtl="0" latinLnBrk="0">
            <a:defRPr sz="1800" kern="1200">
              <a:solidFill>
                <a:sysClr val="window" lastClr="FFFFFF"/>
              </a:solidFill>
              <a:latin typeface="Franklin Gothic Book"/>
            </a:defRPr>
          </a:lvl7pPr>
          <a:lvl8pPr marL="3200400" algn="l" defTabSz="914400" rtl="0" latinLnBrk="0">
            <a:defRPr sz="1800" kern="1200">
              <a:solidFill>
                <a:sysClr val="window" lastClr="FFFFFF"/>
              </a:solidFill>
              <a:latin typeface="Franklin Gothic Book"/>
            </a:defRPr>
          </a:lvl8pPr>
          <a:lvl9pPr marL="3657600" algn="l" defTabSz="914400" rtl="0" latinLnBrk="0">
            <a:defRPr sz="1800" kern="1200">
              <a:solidFill>
                <a:sysClr val="window" lastClr="FFFFFF"/>
              </a:solidFill>
              <a:latin typeface="Franklin Gothic Book"/>
            </a:defRPr>
          </a:lvl9pPr>
        </a:lstStyle>
        <a:p xmlns:a="http://schemas.openxmlformats.org/drawingml/2006/main">
          <a:pPr algn="ctr"/>
          <a:r>
            <a:rPr lang="ru-RU" sz="1000" dirty="0" smtClean="0">
              <a:solidFill>
                <a:schemeClr val="tx1"/>
              </a:solidFill>
            </a:rPr>
            <a:t>+1 042,8</a:t>
          </a:r>
          <a:endParaRPr lang="ru-RU" sz="1000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2.15137E-7</cdr:x>
      <cdr:y>0.21739</cdr:y>
    </cdr:from>
    <cdr:to>
      <cdr:x>0.04918</cdr:x>
      <cdr:y>0.49275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536155" y="1563192"/>
          <a:ext cx="1300911" cy="228599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4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 anchor="ctr"/>
        <a:lstStyle xmlns:a="http://schemas.openxmlformats.org/drawingml/2006/main">
          <a:defPPr>
            <a:defRPr lang="en-US"/>
          </a:defPPr>
          <a:lvl1pPr marL="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1pPr>
          <a:lvl2pPr marL="4572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2pPr>
          <a:lvl3pPr marL="9144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3pPr>
          <a:lvl4pPr marL="13716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4pPr>
          <a:lvl5pPr marL="18288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5pPr>
          <a:lvl6pPr marL="22860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6pPr>
          <a:lvl7pPr marL="27432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7pPr>
          <a:lvl8pPr marL="32004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8pPr>
          <a:lvl9pPr marL="36576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9pPr>
        </a:lstStyle>
        <a:p xmlns:a="http://schemas.openxmlformats.org/drawingml/2006/main">
          <a:pPr algn="ctr"/>
          <a:r>
            <a:rPr lang="ru-RU" sz="1050" b="1" dirty="0" smtClean="0">
              <a:solidFill>
                <a:srgbClr val="44700E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050" b="1" dirty="0">
            <a:solidFill>
              <a:srgbClr val="44700E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0.46995</cdr:x>
      <cdr:y>0.60396</cdr:y>
    </cdr:from>
    <cdr:to>
      <cdr:x>0.62572</cdr:x>
      <cdr:y>0.68462</cdr:y>
    </cdr:to>
    <cdr:sp macro="" textlink="">
      <cdr:nvSpPr>
        <cdr:cNvPr id="9" name="Скругленный прямоугольник 8"/>
        <cdr:cNvSpPr/>
      </cdr:nvSpPr>
      <cdr:spPr>
        <a:xfrm xmlns:a="http://schemas.openxmlformats.org/drawingml/2006/main" rot="20993532">
          <a:off x="2184404" y="2669242"/>
          <a:ext cx="724079" cy="356485"/>
        </a:xfrm>
        <a:prstGeom xmlns:a="http://schemas.openxmlformats.org/drawingml/2006/main" prst="roundRect">
          <a:avLst/>
        </a:prstGeom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+30 493,9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0.47644</cdr:x>
      <cdr:y>0.3685</cdr:y>
    </cdr:from>
    <cdr:to>
      <cdr:x>0.64358</cdr:x>
      <cdr:y>0.43484</cdr:y>
    </cdr:to>
    <cdr:sp macro="" textlink="">
      <cdr:nvSpPr>
        <cdr:cNvPr id="5" name="Скругленный прямоугольник 4"/>
        <cdr:cNvSpPr/>
      </cdr:nvSpPr>
      <cdr:spPr>
        <a:xfrm xmlns:a="http://schemas.openxmlformats.org/drawingml/2006/main" rot="20993532">
          <a:off x="2141959" y="1740937"/>
          <a:ext cx="751448" cy="313441"/>
        </a:xfrm>
        <a:prstGeom xmlns:a="http://schemas.openxmlformats.org/drawingml/2006/main" prst="round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rgbClr val="00B05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Franklin Gothic Book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Franklin Gothic Book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Franklin Gothic Book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Franklin Gothic Book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Franklin Gothic Book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Franklin Gothic Book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Franklin Gothic Book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Franklin Gothic Book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Franklin Gothic Book"/>
            </a:defRPr>
          </a:lvl9pPr>
        </a:lstStyle>
        <a:p xmlns:a="http://schemas.openxmlformats.org/drawingml/2006/main"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+200 788,5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2.08307E-7</cdr:x>
      <cdr:y>0.21739</cdr:y>
    </cdr:from>
    <cdr:to>
      <cdr:x>0.03175</cdr:x>
      <cdr:y>0.49275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532290" y="1493065"/>
          <a:ext cx="1216981" cy="152400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4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 anchor="ctr"/>
        <a:lstStyle xmlns:a="http://schemas.openxmlformats.org/drawingml/2006/main">
          <a:defPPr>
            <a:defRPr lang="en-US"/>
          </a:defPPr>
          <a:lvl1pPr marL="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1pPr>
          <a:lvl2pPr marL="4572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2pPr>
          <a:lvl3pPr marL="9144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3pPr>
          <a:lvl4pPr marL="13716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4pPr>
          <a:lvl5pPr marL="18288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5pPr>
          <a:lvl6pPr marL="22860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6pPr>
          <a:lvl7pPr marL="27432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7pPr>
          <a:lvl8pPr marL="32004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8pPr>
          <a:lvl9pPr marL="36576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9pPr>
        </a:lstStyle>
        <a:p xmlns:a="http://schemas.openxmlformats.org/drawingml/2006/main">
          <a:pPr algn="ctr"/>
          <a:r>
            <a:rPr lang="ru-RU" sz="1050" b="1" dirty="0" smtClean="0">
              <a:solidFill>
                <a:srgbClr val="44700E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050" b="1" dirty="0">
            <a:solidFill>
              <a:srgbClr val="44700E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0.45577</cdr:x>
      <cdr:y>0.63187</cdr:y>
    </cdr:from>
    <cdr:to>
      <cdr:x>0.62324</cdr:x>
      <cdr:y>0.70043</cdr:y>
    </cdr:to>
    <cdr:sp macro="" textlink="">
      <cdr:nvSpPr>
        <cdr:cNvPr id="9" name="Скругленный прямоугольник 8"/>
        <cdr:cNvSpPr/>
      </cdr:nvSpPr>
      <cdr:spPr>
        <a:xfrm xmlns:a="http://schemas.openxmlformats.org/drawingml/2006/main" rot="20993532">
          <a:off x="1910115" y="2888932"/>
          <a:ext cx="701902" cy="313442"/>
        </a:xfrm>
        <a:prstGeom xmlns:a="http://schemas.openxmlformats.org/drawingml/2006/main" prst="roundRect">
          <a:avLst/>
        </a:prstGeom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+9 699,4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0.43821</cdr:x>
      <cdr:y>0.19758</cdr:y>
    </cdr:from>
    <cdr:to>
      <cdr:x>0.62359</cdr:x>
      <cdr:y>0.2779</cdr:y>
    </cdr:to>
    <cdr:sp macro="" textlink="">
      <cdr:nvSpPr>
        <cdr:cNvPr id="13" name="Скругленный прямоугольник 12"/>
        <cdr:cNvSpPr/>
      </cdr:nvSpPr>
      <cdr:spPr>
        <a:xfrm xmlns:a="http://schemas.openxmlformats.org/drawingml/2006/main" rot="1019305">
          <a:off x="1836547" y="903334"/>
          <a:ext cx="776932" cy="367223"/>
        </a:xfrm>
        <a:prstGeom xmlns:a="http://schemas.openxmlformats.org/drawingml/2006/main" prst="roundRect">
          <a:avLst/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91 155,6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0.45455</cdr:x>
      <cdr:y>0.15</cdr:y>
    </cdr:from>
    <cdr:to>
      <cdr:x>0.63636</cdr:x>
      <cdr:y>0.2</cdr:y>
    </cdr:to>
    <cdr:sp macro="" textlink="">
      <cdr:nvSpPr>
        <cdr:cNvPr id="6" name="Прямая со стрелкой 5"/>
        <cdr:cNvSpPr/>
      </cdr:nvSpPr>
      <cdr:spPr>
        <a:xfrm xmlns:a="http://schemas.openxmlformats.org/drawingml/2006/main">
          <a:off x="1905000" y="685800"/>
          <a:ext cx="762000" cy="2286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0.45455</cdr:x>
      <cdr:y>0.58333</cdr:y>
    </cdr:from>
    <cdr:to>
      <cdr:x>0.63636</cdr:x>
      <cdr:y>0.61667</cdr:y>
    </cdr:to>
    <cdr:sp macro="" textlink="">
      <cdr:nvSpPr>
        <cdr:cNvPr id="8" name="Прямая со стрелкой 7"/>
        <cdr:cNvSpPr/>
      </cdr:nvSpPr>
      <cdr:spPr>
        <a:xfrm xmlns:a="http://schemas.openxmlformats.org/drawingml/2006/main" flipV="1">
          <a:off x="1905000" y="2667000"/>
          <a:ext cx="762000" cy="1524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B05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0.82569</cdr:x>
      <cdr:y>0.08065</cdr:y>
    </cdr:from>
    <cdr:to>
      <cdr:x>0.93578</cdr:x>
      <cdr:y>0.14516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7109670" y="381000"/>
          <a:ext cx="947955" cy="304800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b="1" dirty="0" smtClean="0">
              <a:solidFill>
                <a:srgbClr val="00B050"/>
              </a:solidFill>
            </a:rPr>
            <a:t>+ 23 786,4</a:t>
          </a:r>
          <a:endParaRPr lang="ru-RU" sz="10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0.53097</cdr:x>
      <cdr:y>0.17742</cdr:y>
    </cdr:from>
    <cdr:to>
      <cdr:x>0.61062</cdr:x>
      <cdr:y>0.24194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4572000" y="838200"/>
          <a:ext cx="685800" cy="304800"/>
        </a:xfrm>
        <a:prstGeom xmlns:a="http://schemas.openxmlformats.org/drawingml/2006/main" prst="round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noFill/>
          <a:prstDash val="sysDot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Franklin Gothic Book"/>
            </a:defRPr>
          </a:lvl1pPr>
          <a:lvl2pPr marL="457200" indent="0">
            <a:defRPr sz="1100">
              <a:solidFill>
                <a:sysClr val="window" lastClr="FFFFFF"/>
              </a:solidFill>
              <a:latin typeface="Franklin Gothic Book"/>
            </a:defRPr>
          </a:lvl2pPr>
          <a:lvl3pPr marL="914400" indent="0">
            <a:defRPr sz="1100">
              <a:solidFill>
                <a:sysClr val="window" lastClr="FFFFFF"/>
              </a:solidFill>
              <a:latin typeface="Franklin Gothic Book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Franklin Gothic Book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Franklin Gothic Book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Franklin Gothic Book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Franklin Gothic Book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Franklin Gothic Book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Franklin Gothic Book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rgbClr val="00B050"/>
              </a:solidFill>
            </a:rPr>
            <a:t>+227,6</a:t>
          </a:r>
          <a:endParaRPr lang="ru-RU" sz="10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0.49558</cdr:x>
      <cdr:y>0.29032</cdr:y>
    </cdr:from>
    <cdr:to>
      <cdr:x>0.59292</cdr:x>
      <cdr:y>0.35484</cdr:y>
    </cdr:to>
    <cdr:sp macro="" textlink="">
      <cdr:nvSpPr>
        <cdr:cNvPr id="4" name="Скругленный прямоугольник 3"/>
        <cdr:cNvSpPr/>
      </cdr:nvSpPr>
      <cdr:spPr>
        <a:xfrm xmlns:a="http://schemas.openxmlformats.org/drawingml/2006/main">
          <a:off x="4267200" y="1371600"/>
          <a:ext cx="838200" cy="304800"/>
        </a:xfrm>
        <a:prstGeom xmlns:a="http://schemas.openxmlformats.org/drawingml/2006/main" prst="round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noFill/>
          <a:prstDash val="sysDot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Franklin Gothic Book"/>
            </a:defRPr>
          </a:lvl1pPr>
          <a:lvl2pPr marL="457200" indent="0">
            <a:defRPr sz="1100">
              <a:solidFill>
                <a:sysClr val="window" lastClr="FFFFFF"/>
              </a:solidFill>
              <a:latin typeface="Franklin Gothic Book"/>
            </a:defRPr>
          </a:lvl2pPr>
          <a:lvl3pPr marL="914400" indent="0">
            <a:defRPr sz="1100">
              <a:solidFill>
                <a:sysClr val="window" lastClr="FFFFFF"/>
              </a:solidFill>
              <a:latin typeface="Franklin Gothic Book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Franklin Gothic Book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Franklin Gothic Book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Franklin Gothic Book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Franklin Gothic Book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Franklin Gothic Book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Franklin Gothic Book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rgbClr val="FF0000"/>
              </a:solidFill>
            </a:rPr>
            <a:t>- 1 831,1</a:t>
          </a:r>
          <a:endParaRPr lang="ru-RU" sz="10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0.48673</cdr:x>
      <cdr:y>0.38095</cdr:y>
    </cdr:from>
    <cdr:to>
      <cdr:x>0.57522</cdr:x>
      <cdr:y>0.44444</cdr:y>
    </cdr:to>
    <cdr:sp macro="" textlink="">
      <cdr:nvSpPr>
        <cdr:cNvPr id="5" name="Скругленный прямоугольник 4"/>
        <cdr:cNvSpPr/>
      </cdr:nvSpPr>
      <cdr:spPr>
        <a:xfrm xmlns:a="http://schemas.openxmlformats.org/drawingml/2006/main">
          <a:off x="4191000" y="1828800"/>
          <a:ext cx="762000" cy="304800"/>
        </a:xfrm>
        <a:prstGeom xmlns:a="http://schemas.openxmlformats.org/drawingml/2006/main" prst="round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noFill/>
          <a:prstDash val="sysDot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Franklin Gothic Book"/>
            </a:defRPr>
          </a:lvl1pPr>
          <a:lvl2pPr marL="457200" indent="0">
            <a:defRPr sz="1100">
              <a:solidFill>
                <a:sysClr val="window" lastClr="FFFFFF"/>
              </a:solidFill>
              <a:latin typeface="Franklin Gothic Book"/>
            </a:defRPr>
          </a:lvl2pPr>
          <a:lvl3pPr marL="914400" indent="0">
            <a:defRPr sz="1100">
              <a:solidFill>
                <a:sysClr val="window" lastClr="FFFFFF"/>
              </a:solidFill>
              <a:latin typeface="Franklin Gothic Book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Franklin Gothic Book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Franklin Gothic Book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Franklin Gothic Book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Franklin Gothic Book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Franklin Gothic Book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Franklin Gothic Book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rgbClr val="00B050"/>
              </a:solidFill>
            </a:rPr>
            <a:t>+1 857,8</a:t>
          </a:r>
          <a:endParaRPr lang="ru-RU" sz="10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0.48673</cdr:x>
      <cdr:y>0.47619</cdr:y>
    </cdr:from>
    <cdr:to>
      <cdr:x>0.56637</cdr:x>
      <cdr:y>0.53968</cdr:y>
    </cdr:to>
    <cdr:sp macro="" textlink="">
      <cdr:nvSpPr>
        <cdr:cNvPr id="6" name="Скругленный прямоугольник 5"/>
        <cdr:cNvSpPr/>
      </cdr:nvSpPr>
      <cdr:spPr>
        <a:xfrm xmlns:a="http://schemas.openxmlformats.org/drawingml/2006/main">
          <a:off x="4191000" y="2286000"/>
          <a:ext cx="685800" cy="304800"/>
        </a:xfrm>
        <a:prstGeom xmlns:a="http://schemas.openxmlformats.org/drawingml/2006/main" prst="round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noFill/>
          <a:prstDash val="sysDot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Franklin Gothic Book"/>
            </a:defRPr>
          </a:lvl1pPr>
          <a:lvl2pPr marL="457200" indent="0">
            <a:defRPr sz="1100">
              <a:solidFill>
                <a:sysClr val="window" lastClr="FFFFFF"/>
              </a:solidFill>
              <a:latin typeface="Franklin Gothic Book"/>
            </a:defRPr>
          </a:lvl2pPr>
          <a:lvl3pPr marL="914400" indent="0">
            <a:defRPr sz="1100">
              <a:solidFill>
                <a:sysClr val="window" lastClr="FFFFFF"/>
              </a:solidFill>
              <a:latin typeface="Franklin Gothic Book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Franklin Gothic Book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Franklin Gothic Book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Franklin Gothic Book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Franklin Gothic Book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Franklin Gothic Book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Franklin Gothic Book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rgbClr val="00B050"/>
              </a:solidFill>
            </a:rPr>
            <a:t>+529,8</a:t>
          </a:r>
          <a:endParaRPr lang="ru-RU" sz="10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0.53097</cdr:x>
      <cdr:y>0.57143</cdr:y>
    </cdr:from>
    <cdr:to>
      <cdr:x>0.62832</cdr:x>
      <cdr:y>0.63492</cdr:y>
    </cdr:to>
    <cdr:sp macro="" textlink="">
      <cdr:nvSpPr>
        <cdr:cNvPr id="7" name="Скругленный прямоугольник 6"/>
        <cdr:cNvSpPr/>
      </cdr:nvSpPr>
      <cdr:spPr>
        <a:xfrm xmlns:a="http://schemas.openxmlformats.org/drawingml/2006/main">
          <a:off x="4572000" y="2743200"/>
          <a:ext cx="838200" cy="304800"/>
        </a:xfrm>
        <a:prstGeom xmlns:a="http://schemas.openxmlformats.org/drawingml/2006/main" prst="round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noFill/>
          <a:prstDash val="sysDot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Franklin Gothic Book"/>
            </a:defRPr>
          </a:lvl1pPr>
          <a:lvl2pPr marL="457200" indent="0">
            <a:defRPr sz="1100">
              <a:solidFill>
                <a:sysClr val="window" lastClr="FFFFFF"/>
              </a:solidFill>
              <a:latin typeface="Franklin Gothic Book"/>
            </a:defRPr>
          </a:lvl2pPr>
          <a:lvl3pPr marL="914400" indent="0">
            <a:defRPr sz="1100">
              <a:solidFill>
                <a:sysClr val="window" lastClr="FFFFFF"/>
              </a:solidFill>
              <a:latin typeface="Franklin Gothic Book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Franklin Gothic Book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Franklin Gothic Book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Franklin Gothic Book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Franklin Gothic Book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Franklin Gothic Book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Franklin Gothic Book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rgbClr val="00B050"/>
              </a:solidFill>
            </a:rPr>
            <a:t>+2 425,0</a:t>
          </a:r>
          <a:endParaRPr lang="ru-RU" sz="10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0.48673</cdr:x>
      <cdr:y>0.77778</cdr:y>
    </cdr:from>
    <cdr:to>
      <cdr:x>0.57522</cdr:x>
      <cdr:y>0.84127</cdr:y>
    </cdr:to>
    <cdr:sp macro="" textlink="">
      <cdr:nvSpPr>
        <cdr:cNvPr id="8" name="Скругленный прямоугольник 7"/>
        <cdr:cNvSpPr/>
      </cdr:nvSpPr>
      <cdr:spPr>
        <a:xfrm xmlns:a="http://schemas.openxmlformats.org/drawingml/2006/main">
          <a:off x="4191000" y="3733800"/>
          <a:ext cx="762000" cy="304800"/>
        </a:xfrm>
        <a:prstGeom xmlns:a="http://schemas.openxmlformats.org/drawingml/2006/main" prst="round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noFill/>
          <a:prstDash val="sysDot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Franklin Gothic Book"/>
            </a:defRPr>
          </a:lvl1pPr>
          <a:lvl2pPr marL="457200" indent="0">
            <a:defRPr sz="1100">
              <a:solidFill>
                <a:sysClr val="window" lastClr="FFFFFF"/>
              </a:solidFill>
              <a:latin typeface="Franklin Gothic Book"/>
            </a:defRPr>
          </a:lvl2pPr>
          <a:lvl3pPr marL="914400" indent="0">
            <a:defRPr sz="1100">
              <a:solidFill>
                <a:sysClr val="window" lastClr="FFFFFF"/>
              </a:solidFill>
              <a:latin typeface="Franklin Gothic Book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Franklin Gothic Book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Franklin Gothic Book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Franklin Gothic Book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Franklin Gothic Book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Franklin Gothic Book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Franklin Gothic Book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rgbClr val="00B050"/>
              </a:solidFill>
            </a:rPr>
            <a:t>+2 459,1</a:t>
          </a:r>
          <a:endParaRPr lang="ru-RU" sz="10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0.48673</cdr:x>
      <cdr:y>0.68254</cdr:y>
    </cdr:from>
    <cdr:to>
      <cdr:x>0.57522</cdr:x>
      <cdr:y>0.74603</cdr:y>
    </cdr:to>
    <cdr:sp macro="" textlink="">
      <cdr:nvSpPr>
        <cdr:cNvPr id="9" name="Скругленный прямоугольник 8"/>
        <cdr:cNvSpPr/>
      </cdr:nvSpPr>
      <cdr:spPr>
        <a:xfrm xmlns:a="http://schemas.openxmlformats.org/drawingml/2006/main">
          <a:off x="4191000" y="3276600"/>
          <a:ext cx="762000" cy="304800"/>
        </a:xfrm>
        <a:prstGeom xmlns:a="http://schemas.openxmlformats.org/drawingml/2006/main" prst="round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noFill/>
          <a:prstDash val="sysDot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Franklin Gothic Book"/>
            </a:defRPr>
          </a:lvl1pPr>
          <a:lvl2pPr marL="457200" indent="0">
            <a:defRPr sz="1100">
              <a:solidFill>
                <a:sysClr val="window" lastClr="FFFFFF"/>
              </a:solidFill>
              <a:latin typeface="Franklin Gothic Book"/>
            </a:defRPr>
          </a:lvl2pPr>
          <a:lvl3pPr marL="914400" indent="0">
            <a:defRPr sz="1100">
              <a:solidFill>
                <a:sysClr val="window" lastClr="FFFFFF"/>
              </a:solidFill>
              <a:latin typeface="Franklin Gothic Book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Franklin Gothic Book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Franklin Gothic Book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Franklin Gothic Book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Franklin Gothic Book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Franklin Gothic Book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Franklin Gothic Book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rgbClr val="00B050"/>
              </a:solidFill>
            </a:rPr>
            <a:t>+1 058,2</a:t>
          </a:r>
          <a:endParaRPr lang="ru-RU" sz="10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0.47788</cdr:x>
      <cdr:y>0.88889</cdr:y>
    </cdr:from>
    <cdr:to>
      <cdr:x>0.54867</cdr:x>
      <cdr:y>0.95238</cdr:y>
    </cdr:to>
    <cdr:sp macro="" textlink="">
      <cdr:nvSpPr>
        <cdr:cNvPr id="10" name="Скругленный прямоугольник 9"/>
        <cdr:cNvSpPr/>
      </cdr:nvSpPr>
      <cdr:spPr>
        <a:xfrm xmlns:a="http://schemas.openxmlformats.org/drawingml/2006/main">
          <a:off x="4114800" y="4267200"/>
          <a:ext cx="609600" cy="304800"/>
        </a:xfrm>
        <a:prstGeom xmlns:a="http://schemas.openxmlformats.org/drawingml/2006/main" prst="round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noFill/>
          <a:prstDash val="sysDot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Franklin Gothic Book"/>
            </a:defRPr>
          </a:lvl1pPr>
          <a:lvl2pPr marL="457200" indent="0">
            <a:defRPr sz="1100">
              <a:solidFill>
                <a:sysClr val="window" lastClr="FFFFFF"/>
              </a:solidFill>
              <a:latin typeface="Franklin Gothic Book"/>
            </a:defRPr>
          </a:lvl2pPr>
          <a:lvl3pPr marL="914400" indent="0">
            <a:defRPr sz="1100">
              <a:solidFill>
                <a:sysClr val="window" lastClr="FFFFFF"/>
              </a:solidFill>
              <a:latin typeface="Franklin Gothic Book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Franklin Gothic Book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Franklin Gothic Book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Franklin Gothic Book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Franklin Gothic Book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Franklin Gothic Book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Franklin Gothic Book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rgbClr val="FF0000"/>
              </a:solidFill>
            </a:rPr>
            <a:t>- 18,9</a:t>
          </a:r>
          <a:endParaRPr lang="ru-RU" sz="10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0.70642</cdr:x>
      <cdr:y>0.26667</cdr:y>
    </cdr:from>
    <cdr:to>
      <cdr:x>0.98966</cdr:x>
      <cdr:y>0.55</cdr:y>
    </cdr:to>
    <cdr:sp macro="" textlink="">
      <cdr:nvSpPr>
        <cdr:cNvPr id="11" name="Скругленный прямоугольник 10"/>
        <cdr:cNvSpPr/>
      </cdr:nvSpPr>
      <cdr:spPr>
        <a:xfrm xmlns:a="http://schemas.openxmlformats.org/drawingml/2006/main">
          <a:off x="5867400" y="1219200"/>
          <a:ext cx="2352541" cy="129540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F0A22E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Franklin Gothic Book"/>
            </a:defRPr>
          </a:lvl1pPr>
          <a:lvl2pPr marL="457200" indent="0">
            <a:defRPr sz="1100">
              <a:solidFill>
                <a:sysClr val="window" lastClr="FFFFFF"/>
              </a:solidFill>
              <a:latin typeface="Franklin Gothic Book"/>
            </a:defRPr>
          </a:lvl2pPr>
          <a:lvl3pPr marL="914400" indent="0">
            <a:defRPr sz="1100">
              <a:solidFill>
                <a:sysClr val="window" lastClr="FFFFFF"/>
              </a:solidFill>
              <a:latin typeface="Franklin Gothic Book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Franklin Gothic Book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Franklin Gothic Book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Franklin Gothic Book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Franklin Gothic Book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Franklin Gothic Book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Franklin Gothic Book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7030A0"/>
              </a:solidFill>
            </a:rPr>
            <a:t>Поступление налоговых и неналоговых доходов в 2016 году 427 183,5 тыс. рублей или </a:t>
          </a:r>
          <a:r>
            <a:rPr lang="ru-RU" sz="1200" b="1" dirty="0" smtClean="0">
              <a:solidFill>
                <a:srgbClr val="00B050"/>
              </a:solidFill>
            </a:rPr>
            <a:t>+ 30 493,9 </a:t>
          </a:r>
          <a:r>
            <a:rPr lang="ru-RU" sz="1200" b="1" dirty="0" smtClean="0">
              <a:solidFill>
                <a:srgbClr val="7030A0"/>
              </a:solidFill>
            </a:rPr>
            <a:t>тыс. рублей (+7,7%) к уровню  2015 года (396 689,6 тыс. рублей)</a:t>
          </a:r>
          <a:endParaRPr lang="ru-RU" sz="1200" b="1" dirty="0">
            <a:solidFill>
              <a:srgbClr val="7030A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0.72893</cdr:x>
      <cdr:y>0.24194</cdr:y>
    </cdr:from>
    <cdr:to>
      <cdr:x>1</cdr:x>
      <cdr:y>0.54839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6387636" y="1143001"/>
          <a:ext cx="2375364" cy="1447799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F0A22E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Franklin Gothic Book"/>
            </a:defRPr>
          </a:lvl1pPr>
          <a:lvl2pPr marL="457200" indent="0">
            <a:defRPr sz="1100">
              <a:solidFill>
                <a:sysClr val="window" lastClr="FFFFFF"/>
              </a:solidFill>
              <a:latin typeface="Franklin Gothic Book"/>
            </a:defRPr>
          </a:lvl2pPr>
          <a:lvl3pPr marL="914400" indent="0">
            <a:defRPr sz="1100">
              <a:solidFill>
                <a:sysClr val="window" lastClr="FFFFFF"/>
              </a:solidFill>
              <a:latin typeface="Franklin Gothic Book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Franklin Gothic Book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Franklin Gothic Book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Franklin Gothic Book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Franklin Gothic Book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Franklin Gothic Book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Franklin Gothic Book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7030A0"/>
              </a:solidFill>
            </a:rPr>
            <a:t>Поступление безвозмездных поступлений в 2016 году          1 161 907,1 тыс. рублей или  </a:t>
          </a:r>
          <a:r>
            <a:rPr lang="ru-RU" sz="1200" b="1" dirty="0" smtClean="0">
              <a:solidFill>
                <a:srgbClr val="00B050"/>
              </a:solidFill>
            </a:rPr>
            <a:t>+ 200 788,5 </a:t>
          </a:r>
          <a:r>
            <a:rPr lang="ru-RU" sz="1200" b="1" dirty="0" smtClean="0">
              <a:solidFill>
                <a:srgbClr val="7030A0"/>
              </a:solidFill>
            </a:rPr>
            <a:t>тыс. рублей (+20,9%) к уровню  2015 года       (961 118,6 тыс. рублей</a:t>
          </a:r>
          <a:endParaRPr lang="ru-RU" sz="1200" b="1" dirty="0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0.90435</cdr:x>
      <cdr:y>0.1</cdr:y>
    </cdr:from>
    <cdr:to>
      <cdr:x>1</cdr:x>
      <cdr:y>0.16667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924819" y="457200"/>
          <a:ext cx="838181" cy="3047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900" b="1" dirty="0" smtClean="0">
              <a:solidFill>
                <a:srgbClr val="00B050"/>
              </a:solidFill>
            </a:rPr>
            <a:t>+124 756,2</a:t>
          </a:r>
          <a:endParaRPr lang="ru-RU" sz="9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0.47826</cdr:x>
      <cdr:y>0.76667</cdr:y>
    </cdr:from>
    <cdr:to>
      <cdr:x>0.55652</cdr:x>
      <cdr:y>0.83333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191000" y="3505200"/>
          <a:ext cx="685800" cy="30480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Franklin Gothic Book"/>
            </a:defRPr>
          </a:lvl1pPr>
          <a:lvl2pPr marL="457200" indent="0">
            <a:defRPr sz="1100">
              <a:solidFill>
                <a:sysClr val="window" lastClr="FFFFFF"/>
              </a:solidFill>
              <a:latin typeface="Franklin Gothic Book"/>
            </a:defRPr>
          </a:lvl2pPr>
          <a:lvl3pPr marL="914400" indent="0">
            <a:defRPr sz="1100">
              <a:solidFill>
                <a:sysClr val="window" lastClr="FFFFFF"/>
              </a:solidFill>
              <a:latin typeface="Franklin Gothic Book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Franklin Gothic Book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Franklin Gothic Book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Franklin Gothic Book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Franklin Gothic Book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Franklin Gothic Book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Franklin Gothic Book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rgbClr val="00B050"/>
              </a:solidFill>
            </a:rPr>
            <a:t>+464,2</a:t>
          </a:r>
          <a:endParaRPr lang="ru-RU" sz="10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0.47826</cdr:x>
      <cdr:y>0.63333</cdr:y>
    </cdr:from>
    <cdr:to>
      <cdr:x>0.56522</cdr:x>
      <cdr:y>0.7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4191000" y="2895600"/>
          <a:ext cx="762000" cy="30480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Franklin Gothic Book"/>
            </a:defRPr>
          </a:lvl1pPr>
          <a:lvl2pPr marL="457200" indent="0">
            <a:defRPr sz="1100">
              <a:solidFill>
                <a:sysClr val="window" lastClr="FFFFFF"/>
              </a:solidFill>
              <a:latin typeface="Franklin Gothic Book"/>
            </a:defRPr>
          </a:lvl2pPr>
          <a:lvl3pPr marL="914400" indent="0">
            <a:defRPr sz="1100">
              <a:solidFill>
                <a:sysClr val="window" lastClr="FFFFFF"/>
              </a:solidFill>
              <a:latin typeface="Franklin Gothic Book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Franklin Gothic Book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Franklin Gothic Book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Franklin Gothic Book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Franklin Gothic Book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Franklin Gothic Book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Franklin Gothic Book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rgbClr val="00B050"/>
              </a:solidFill>
            </a:rPr>
            <a:t>+1 697,2</a:t>
          </a:r>
          <a:endParaRPr lang="ru-RU" sz="10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0.48696</cdr:x>
      <cdr:y>0.5</cdr:y>
    </cdr:from>
    <cdr:to>
      <cdr:x>0.57391</cdr:x>
      <cdr:y>0.56667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4267200" y="2286000"/>
          <a:ext cx="762000" cy="30480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Franklin Gothic Book"/>
            </a:defRPr>
          </a:lvl1pPr>
          <a:lvl2pPr marL="457200" indent="0">
            <a:defRPr sz="1100">
              <a:solidFill>
                <a:sysClr val="window" lastClr="FFFFFF"/>
              </a:solidFill>
              <a:latin typeface="Franklin Gothic Book"/>
            </a:defRPr>
          </a:lvl2pPr>
          <a:lvl3pPr marL="914400" indent="0">
            <a:defRPr sz="1100">
              <a:solidFill>
                <a:sysClr val="window" lastClr="FFFFFF"/>
              </a:solidFill>
              <a:latin typeface="Franklin Gothic Book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Franklin Gothic Book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Franklin Gothic Book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Franklin Gothic Book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Franklin Gothic Book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Franklin Gothic Book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Franklin Gothic Book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rgbClr val="FF0000"/>
              </a:solidFill>
            </a:rPr>
            <a:t>- 4 389,4</a:t>
          </a:r>
          <a:endParaRPr lang="ru-RU" sz="10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0.48696</cdr:x>
      <cdr:y>0.36667</cdr:y>
    </cdr:from>
    <cdr:to>
      <cdr:x>0.58261</cdr:x>
      <cdr:y>0.43333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4267200" y="1676400"/>
          <a:ext cx="838200" cy="304799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Franklin Gothic Book"/>
            </a:defRPr>
          </a:lvl1pPr>
          <a:lvl2pPr marL="457200" indent="0">
            <a:defRPr sz="1100">
              <a:solidFill>
                <a:sysClr val="window" lastClr="FFFFFF"/>
              </a:solidFill>
              <a:latin typeface="Franklin Gothic Book"/>
            </a:defRPr>
          </a:lvl2pPr>
          <a:lvl3pPr marL="914400" indent="0">
            <a:defRPr sz="1100">
              <a:solidFill>
                <a:sysClr val="window" lastClr="FFFFFF"/>
              </a:solidFill>
              <a:latin typeface="Franklin Gothic Book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Franklin Gothic Book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Franklin Gothic Book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Franklin Gothic Book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Franklin Gothic Book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Franklin Gothic Book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Franklin Gothic Book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rgbClr val="FF0000"/>
              </a:solidFill>
            </a:rPr>
            <a:t>- 18 924,8</a:t>
          </a:r>
          <a:endParaRPr lang="ru-RU" sz="10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0.56522</cdr:x>
      <cdr:y>0.23333</cdr:y>
    </cdr:from>
    <cdr:to>
      <cdr:x>0.66957</cdr:x>
      <cdr:y>0.3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4953001" y="1066800"/>
          <a:ext cx="914399" cy="30480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Franklin Gothic Book"/>
            </a:defRPr>
          </a:lvl1pPr>
          <a:lvl2pPr marL="457200" indent="0">
            <a:defRPr sz="1100">
              <a:solidFill>
                <a:sysClr val="window" lastClr="FFFFFF"/>
              </a:solidFill>
              <a:latin typeface="Franklin Gothic Book"/>
            </a:defRPr>
          </a:lvl2pPr>
          <a:lvl3pPr marL="914400" indent="0">
            <a:defRPr sz="1100">
              <a:solidFill>
                <a:sysClr val="window" lastClr="FFFFFF"/>
              </a:solidFill>
              <a:latin typeface="Franklin Gothic Book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Franklin Gothic Book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Franklin Gothic Book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Franklin Gothic Book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Franklin Gothic Book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Franklin Gothic Book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Franklin Gothic Book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rgbClr val="00B050"/>
              </a:solidFill>
            </a:rPr>
            <a:t>+ 97 185,1</a:t>
          </a:r>
          <a:endParaRPr lang="ru-RU" sz="1000" b="1" dirty="0">
            <a:solidFill>
              <a:srgbClr val="00B050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0.73451</cdr:x>
      <cdr:y>0.56923</cdr:y>
    </cdr:from>
    <cdr:to>
      <cdr:x>0.99115</cdr:x>
      <cdr:y>0.98462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324600" y="2819400"/>
          <a:ext cx="2209799" cy="205740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AC07E-6EE8-4626-BF9B-8C286E11C7CF}" type="datetimeFigureOut">
              <a:rPr lang="ru-RU" smtClean="0"/>
              <a:pPr/>
              <a:t>22.05.2017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F40B8-8590-4782-80D3-C96AF2AE350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77843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F40B8-8590-4782-80D3-C96AF2AE3501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F40B8-8590-4782-80D3-C96AF2AE3501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F40B8-8590-4782-80D3-C96AF2AE3501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5/22/2017</a:t>
            </a:fld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5/22/2017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5/22/2017</a:t>
            </a:fld>
            <a:endParaRPr lang="en-US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5/22/2017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5/22/2017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5/22/2017</a:t>
            </a:fld>
            <a:endParaRPr lang="en-US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5/22/2017</a:t>
            </a:fld>
            <a:endParaRPr lang="en-US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5/22/2017</a:t>
            </a:fld>
            <a:endParaRPr lang="en-US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chart" Target="../charts/chart1.xm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mailto:fin31@gfu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8382000" cy="76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2000" b="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43400" y="2971801"/>
            <a:ext cx="4495800" cy="31700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 муниципального образования «Тайшетский район»            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2016 год: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итоги исполнения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1219200" y="304801"/>
            <a:ext cx="746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ФИНАНСОВОЕ УПРАВЛЕНИЕ АДМИНИСТРАЦИИ ТАЙШЕТСКОГО РАЙОНА</a:t>
            </a:r>
            <a:endParaRPr lang="en-US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657600" y="6096000"/>
            <a:ext cx="510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prstClr val="black"/>
                </a:solidFill>
                <a:latin typeface="Bookman Old Style" pitchFamily="18" charset="0"/>
              </a:rPr>
              <a:t>Путеводитель</a:t>
            </a:r>
            <a:r>
              <a:rPr lang="ru-RU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ru-RU" i="1" dirty="0" smtClean="0">
                <a:solidFill>
                  <a:prstClr val="black"/>
                </a:solidFill>
                <a:latin typeface="Bookman Old Style" pitchFamily="18" charset="0"/>
              </a:rPr>
              <a:t>по бюджету</a:t>
            </a:r>
            <a:endParaRPr lang="en-US" i="1" dirty="0" smtClean="0">
              <a:solidFill>
                <a:prstClr val="black"/>
              </a:solidFill>
              <a:latin typeface="Bookman Old Style" pitchFamily="18" charset="0"/>
            </a:endParaRPr>
          </a:p>
        </p:txBody>
      </p:sp>
      <p:pic>
        <p:nvPicPr>
          <p:cNvPr id="8" name="Picture 2" descr="C:\Documents and Settings\finupr\Рабочий стол\к отчету мэра за 2013 г\karta_rajo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3276600" cy="5257800"/>
          </a:xfrm>
          <a:prstGeom prst="rect">
            <a:avLst/>
          </a:prstGeom>
          <a:noFill/>
        </p:spPr>
      </p:pic>
      <p:pic>
        <p:nvPicPr>
          <p:cNvPr id="1026" name="Picture 2" descr="C:\Users\finupr\Desktop\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pic>
        <p:nvPicPr>
          <p:cNvPr id="2050" name="Picture 2" descr="C:\Users\finupr\Desktop\b7d5a70759587df9008c089334cd4a2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914400"/>
            <a:ext cx="4495800" cy="1981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772400" cy="533400"/>
          </a:xfrm>
          <a:solidFill>
            <a:schemeClr val="bg1"/>
          </a:solidFill>
          <a:ln>
            <a:solidFill>
              <a:srgbClr val="00B050"/>
            </a:solidFill>
          </a:ln>
        </p:spPr>
        <p:txBody>
          <a:bodyPr tIns="0" anchor="ctr" anchorCtr="1">
            <a:normAutofit fontScale="90000"/>
          </a:bodyPr>
          <a:lstStyle/>
          <a:p>
            <a:pPr algn="ctr"/>
            <a:r>
              <a:rPr lang="ru-RU" sz="1600" dirty="0" smtClean="0">
                <a:effectLst/>
              </a:rPr>
              <a:t>бюджет муниципального образования «Тайшетский район»                                        итоги  исполнения  районного  бюджета  за 2016 год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                   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                                                                                                          </a:t>
            </a:r>
            <a:endParaRPr lang="ru-RU" sz="2400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209801"/>
          <a:ext cx="8305800" cy="32004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362200"/>
                <a:gridCol w="1219200"/>
                <a:gridCol w="1219200"/>
                <a:gridCol w="1219200"/>
                <a:gridCol w="1219200"/>
                <a:gridCol w="1066800"/>
              </a:tblGrid>
              <a:tr h="6792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2015 год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2016 год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2016 год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 2016 года (%)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Динамика 2016/2015 (%)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9634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1 357 808,2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1 670 546,8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1 589 090,6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95,1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117,0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775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Налоговые</a:t>
                      </a:r>
                      <a:r>
                        <a:rPr lang="ru-RU" sz="1600" baseline="0" dirty="0" smtClean="0"/>
                        <a:t> и неналоговые доходы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396 689,6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417 484,1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427 183,5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102,3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107,7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775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Безвозмездные поступления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961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118,6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1 253 062,7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1 161 907,1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92,7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120,9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9634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1 385 682,3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1 689 770,5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1 583 447,2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93,7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114,3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775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ДЕФИЦИТ(-) /ПРОФИЦИТ(+)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- 27 874,1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- 19 223,7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5 643,4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391400" y="1752600"/>
            <a:ext cx="1447800" cy="381000"/>
          </a:xfrm>
          <a:prstGeom prst="rect">
            <a:avLst/>
          </a:prstGeom>
        </p:spPr>
        <p:txBody>
          <a:bodyPr vert="horz" lIns="0" tIns="0" rIns="0" bIns="0" anchor="ctr" anchorCtr="1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тыс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рублей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14400" y="1295400"/>
            <a:ext cx="7543800" cy="3810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tIns="0" anchor="ctr" anchorCtr="1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Основные параметры исполнения районного бюджета за 2015 - 2016 годы</a:t>
            </a:r>
            <a:r>
              <a:rPr kumimoji="0" lang="ru-RU" sz="1400" b="0" i="1" u="none" strike="noStrike" kern="1200" cap="all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ru-RU" sz="1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               </a:t>
            </a:r>
            <a:r>
              <a:rPr kumimoji="0" lang="ru-RU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               </a:t>
            </a:r>
            <a:endParaRPr kumimoji="0" lang="ru-RU" sz="2400" b="0" i="0" u="none" strike="noStrike" kern="1200" cap="all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495800" y="1828800"/>
          <a:ext cx="4495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C:\Users\finupr\Desktop\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90600" y="152400"/>
            <a:ext cx="77724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0" tIns="0" rIns="0" bIns="0" anchor="ctr" anchorCtr="1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Доходы бюджета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6400800" y="4572000"/>
            <a:ext cx="914400" cy="1524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4419600" y="1143000"/>
            <a:ext cx="4343400" cy="6096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0" t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Исполнение доходной части бюджета</a:t>
            </a:r>
            <a:endParaRPr kumimoji="0" lang="ru-RU" sz="1600" b="0" i="0" u="none" strike="noStrike" kern="1200" cap="none" spc="0" normalizeH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 2015 – 2016 годы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152400" y="1143000"/>
            <a:ext cx="4191000" cy="6096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0" t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Исполнение доходной части бюджета</a:t>
            </a:r>
            <a:endParaRPr kumimoji="0" lang="ru-RU" sz="1600" b="0" i="0" u="none" strike="noStrike" kern="1200" cap="none" spc="0" normalizeH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 2016 год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4" name="Содержимое 5"/>
          <p:cNvGraphicFramePr>
            <a:graphicFrameLocks/>
          </p:cNvGraphicFramePr>
          <p:nvPr/>
        </p:nvGraphicFramePr>
        <p:xfrm>
          <a:off x="152400" y="1828800"/>
          <a:ext cx="4191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 flipV="1">
            <a:off x="6400800" y="3429000"/>
            <a:ext cx="914400" cy="1524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1219200"/>
                <a:gridCol w="1066800"/>
                <a:gridCol w="990600"/>
                <a:gridCol w="1066800"/>
                <a:gridCol w="9906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2016 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2016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Исполнение (%)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Отклонение , +/- (тыс. рублей)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Удельный вес в сумме доходов (%)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Налоговые и неналоговые доходы, из них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417 484,1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427 183,5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102,3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9 699,4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100,0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 на доходы физических лиц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302 890,0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308 323,5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101,8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5 433,5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72,2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Налоги на совокупный доход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42 033,1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42 345,9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312,8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9,9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Государственная пошлина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11 419,0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11 895,0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104,2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476,0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2,8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использования имущества, находящегося в муниципальной собственности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7 333,0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8 489,6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115,8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r>
                        <a:rPr lang="ru-RU" sz="1200" baseline="0" dirty="0" smtClean="0"/>
                        <a:t> 156,6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2,0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Плата</a:t>
                      </a:r>
                      <a:r>
                        <a:rPr lang="ru-RU" sz="1200" baseline="0" dirty="0" smtClean="0"/>
                        <a:t> за негативное воздействие на окружающую среду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r>
                        <a:rPr lang="ru-RU" sz="1200" baseline="0" dirty="0" smtClean="0"/>
                        <a:t> 400,0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1 410,3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0,3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оказания платных услуг и компенсации затрат государства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43 947,3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44 239,1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291,8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10,4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продажи материальных и нематериальных активов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3 052,0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3 409,4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111,7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357,4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0,8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Штрафы,</a:t>
                      </a:r>
                      <a:r>
                        <a:rPr lang="ru-RU" sz="1200" baseline="0" dirty="0" smtClean="0"/>
                        <a:t> санкции, возмещение ущерба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5 298,0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6 957,3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131,3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1 659,3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1,6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Прочие неналоговые</a:t>
                      </a:r>
                      <a:r>
                        <a:rPr lang="ru-RU" sz="1200" baseline="0" dirty="0" smtClean="0"/>
                        <a:t> доходы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111,7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113,4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101,5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1066800" y="152400"/>
            <a:ext cx="7772400" cy="381000"/>
          </a:xfrm>
          <a:prstGeom prst="rect">
            <a:avLst/>
          </a:prstGeom>
          <a:solidFill>
            <a:schemeClr val="bg1"/>
          </a:solidFill>
        </p:spPr>
        <p:txBody>
          <a:bodyPr vert="horz" lIns="0" rIns="0" bIns="0" anchor="b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Доходы бюджета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990600" y="762000"/>
            <a:ext cx="7848600" cy="533400"/>
          </a:xfrm>
          <a:solidFill>
            <a:schemeClr val="bg1"/>
          </a:solidFill>
        </p:spPr>
        <p:txBody>
          <a:bodyPr anchor="t" anchorCtr="0">
            <a:normAutofit fontScale="90000"/>
          </a:bodyPr>
          <a:lstStyle/>
          <a:p>
            <a:pPr algn="ctr"/>
            <a:r>
              <a:rPr lang="ru-RU" sz="1600" dirty="0" smtClean="0">
                <a:effectLst/>
              </a:rPr>
              <a:t>Структура исполнения бюджета по основным источникам налоговых и неналоговых доходов за 2016 год</a:t>
            </a:r>
            <a:endParaRPr lang="ru-RU" sz="1600" dirty="0">
              <a:effectLst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391400" y="1219200"/>
            <a:ext cx="1447800" cy="304800"/>
          </a:xfrm>
          <a:prstGeom prst="rect">
            <a:avLst/>
          </a:prstGeom>
        </p:spPr>
        <p:txBody>
          <a:bodyPr vert="horz" lIns="0" tIns="0" rIns="0" bIns="0" anchor="ctr" anchorCtr="1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тыс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рублей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90600" y="762000"/>
            <a:ext cx="7848600" cy="381000"/>
          </a:xfrm>
          <a:solidFill>
            <a:schemeClr val="bg1"/>
          </a:solidFill>
        </p:spPr>
        <p:txBody>
          <a:bodyPr anchor="t" anchorCtr="0">
            <a:normAutofit/>
          </a:bodyPr>
          <a:lstStyle/>
          <a:p>
            <a:pPr algn="ctr"/>
            <a:r>
              <a:rPr lang="ru-RU" sz="1600" dirty="0" smtClean="0">
                <a:effectLst/>
              </a:rPr>
              <a:t>поступление налоговых и неналоговых доходов   в 2015 – 2016 годах</a:t>
            </a:r>
            <a:endParaRPr lang="ru-RU" sz="1600" dirty="0">
              <a:effectLst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04800" y="1371600"/>
          <a:ext cx="8610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4"/>
          <p:cNvSpPr txBox="1">
            <a:spLocks/>
          </p:cNvSpPr>
          <p:nvPr/>
        </p:nvSpPr>
        <p:spPr>
          <a:xfrm>
            <a:off x="1066800" y="152400"/>
            <a:ext cx="7772400" cy="381000"/>
          </a:xfrm>
          <a:prstGeom prst="rect">
            <a:avLst/>
          </a:prstGeom>
          <a:solidFill>
            <a:schemeClr val="bg1"/>
          </a:solidFill>
        </p:spPr>
        <p:txBody>
          <a:bodyPr vert="horz" lIns="0" rIns="0" bIns="0" anchor="b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Доходы бюджета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391400" y="1295400"/>
            <a:ext cx="1447800" cy="304800"/>
          </a:xfrm>
          <a:prstGeom prst="rect">
            <a:avLst/>
          </a:prstGeom>
        </p:spPr>
        <p:txBody>
          <a:bodyPr vert="horz" lIns="0" tIns="0" rIns="0" bIns="0" anchor="ctr" anchorCtr="1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тыс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рублей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28600" y="6248400"/>
            <a:ext cx="8534399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anchor="ctr" anchorCtr="1">
            <a:normAutofit fontScale="67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17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В структуре налоговых и неналоговых доходов за 2016 год наибольший удельный вес приходится на: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700" dirty="0" smtClean="0">
                <a:solidFill>
                  <a:schemeClr val="tx2"/>
                </a:solidFill>
                <a:ea typeface="+mj-ea"/>
                <a:cs typeface="+mj-cs"/>
              </a:rPr>
              <a:t>налог на доходы физических лиц  - 72,2% ( в 2015 году – 71,7%); </a:t>
            </a:r>
            <a:r>
              <a:rPr kumimoji="0" lang="ru-RU" sz="17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доходы от оказания платных услуг и компенсации затрат государства – 10,4% (в 2015 году – 10,5%); </a:t>
            </a:r>
            <a:r>
              <a:rPr lang="ru-RU" sz="1700" dirty="0" smtClean="0">
                <a:solidFill>
                  <a:schemeClr val="tx2"/>
                </a:solidFill>
                <a:ea typeface="+mj-ea"/>
                <a:cs typeface="+mj-cs"/>
              </a:rPr>
              <a:t>налоги на совокупный доход – 9,9 % (в 2015 году – 10,6%)</a:t>
            </a:r>
            <a:endParaRPr kumimoji="0" lang="ru-RU" sz="17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1066800" y="152400"/>
            <a:ext cx="7772400" cy="381000"/>
          </a:xfrm>
          <a:prstGeom prst="rect">
            <a:avLst/>
          </a:prstGeom>
          <a:solidFill>
            <a:schemeClr val="bg1"/>
          </a:solidFill>
        </p:spPr>
        <p:txBody>
          <a:bodyPr vert="horz" lIns="0" rIns="0" bIns="0" anchor="b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Доходы бюджета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90600" y="762000"/>
            <a:ext cx="7848600" cy="457200"/>
          </a:xfrm>
          <a:solidFill>
            <a:schemeClr val="bg1"/>
          </a:solidFill>
        </p:spPr>
        <p:txBody>
          <a:bodyPr anchor="t" anchorCtr="0">
            <a:normAutofit fontScale="90000"/>
          </a:bodyPr>
          <a:lstStyle/>
          <a:p>
            <a:pPr algn="ctr"/>
            <a:r>
              <a:rPr lang="ru-RU" sz="1600" dirty="0" smtClean="0">
                <a:effectLst/>
              </a:rPr>
              <a:t>Структура исполнения бюджета по Безвозмездным поступлениям   за 2016 год</a:t>
            </a:r>
            <a:endParaRPr lang="ru-RU" sz="1600" dirty="0">
              <a:effectLst/>
            </a:endParaRPr>
          </a:p>
        </p:txBody>
      </p:sp>
      <p:graphicFrame>
        <p:nvGraphicFramePr>
          <p:cNvPr id="6" name="Содержимое 7"/>
          <p:cNvGraphicFramePr>
            <a:graphicFrameLocks/>
          </p:cNvGraphicFramePr>
          <p:nvPr/>
        </p:nvGraphicFramePr>
        <p:xfrm>
          <a:off x="304800" y="1554163"/>
          <a:ext cx="8686800" cy="478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1219200"/>
                <a:gridCol w="1066800"/>
                <a:gridCol w="990600"/>
                <a:gridCol w="1066800"/>
                <a:gridCol w="990600"/>
              </a:tblGrid>
              <a:tr h="7657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2016 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2016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Исполнение (%)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Отклонение , +/- (тыс. рублей)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Удельный вес в сумме доходов (%)</a:t>
                      </a:r>
                      <a:endParaRPr lang="ru-RU" sz="1200" dirty="0"/>
                    </a:p>
                  </a:txBody>
                  <a:tcPr/>
                </a:tc>
              </a:tr>
              <a:tr h="425436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Безвозмездные поступления всего, в том числе: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1 253 062,7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1 161 907,1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92,7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- 91 155,6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100,0</a:t>
                      </a:r>
                      <a:endParaRPr lang="ru-RU" sz="1200" b="1" dirty="0"/>
                    </a:p>
                  </a:txBody>
                  <a:tcPr/>
                </a:tc>
              </a:tr>
              <a:tr h="42543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Безвозмездные поступления</a:t>
                      </a:r>
                      <a:r>
                        <a:rPr lang="ru-RU" sz="1200" baseline="0" dirty="0" smtClean="0"/>
                        <a:t> из других бюджетов бюджетной системы РФ, из них: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1 252 537,1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1 161 381,4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92,7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- 91 155,6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99,9</a:t>
                      </a:r>
                      <a:endParaRPr lang="ru-RU" sz="1200" dirty="0"/>
                    </a:p>
                  </a:txBody>
                  <a:tcPr/>
                </a:tc>
              </a:tr>
              <a:tr h="31631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дотации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10 823,6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10 823,6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0,9</a:t>
                      </a:r>
                      <a:endParaRPr lang="ru-RU" sz="1200" dirty="0"/>
                    </a:p>
                  </a:txBody>
                  <a:tcPr/>
                </a:tc>
              </a:tr>
              <a:tr h="31631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субсидии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268 885,4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178 331,3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66,3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- 90 554,1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15,3</a:t>
                      </a:r>
                      <a:endParaRPr lang="ru-RU" sz="1200" dirty="0"/>
                    </a:p>
                  </a:txBody>
                  <a:tcPr/>
                </a:tc>
              </a:tr>
              <a:tr h="31631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субвенции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962 263,4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961 693,2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99,9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- 570,2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82,8</a:t>
                      </a:r>
                      <a:endParaRPr lang="ru-RU" sz="1200" dirty="0"/>
                    </a:p>
                  </a:txBody>
                  <a:tcPr/>
                </a:tc>
              </a:tr>
              <a:tr h="31631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Иные межбюджетные трансферты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10 564,7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10 533,3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99,7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-31,4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0,9</a:t>
                      </a:r>
                      <a:endParaRPr lang="ru-RU" sz="1200" dirty="0"/>
                    </a:p>
                  </a:txBody>
                  <a:tcPr/>
                </a:tc>
              </a:tr>
              <a:tr h="59561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Безвозмездные поступления от негосударственных организаций (предоставление грантов)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</a:tr>
              <a:tr h="31631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Прочие</a:t>
                      </a:r>
                      <a:r>
                        <a:rPr lang="ru-RU" sz="1200" baseline="0" dirty="0" smtClean="0"/>
                        <a:t> безвозмездные поступления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1 730,0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1 730,1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0,2</a:t>
                      </a:r>
                      <a:endParaRPr lang="ru-RU" sz="1200" dirty="0"/>
                    </a:p>
                  </a:txBody>
                  <a:tcPr/>
                </a:tc>
              </a:tr>
              <a:tr h="59561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Возврат остатков субсидий, субвенций и иных межбюджетных трансфертов, имеющих целевое назначение прошлых лет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- 1 254,4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- 1</a:t>
                      </a:r>
                      <a:r>
                        <a:rPr lang="ru-RU" sz="1200" baseline="0" dirty="0" smtClean="0"/>
                        <a:t> 254,4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-0,1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7391400" y="1143000"/>
            <a:ext cx="1447800" cy="381000"/>
          </a:xfrm>
          <a:prstGeom prst="rect">
            <a:avLst/>
          </a:prstGeom>
        </p:spPr>
        <p:txBody>
          <a:bodyPr vert="horz" lIns="0" tIns="0" rIns="0" bIns="0" anchor="ctr" anchorCtr="1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тыс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рублей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696200" cy="381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effectLst/>
              </a:rPr>
              <a:t>Безвозмездные поступления в 2015 – 2016 годах</a:t>
            </a:r>
            <a:endParaRPr lang="ru-RU" sz="1600" dirty="0">
              <a:effectLst/>
            </a:endParaRPr>
          </a:p>
        </p:txBody>
      </p:sp>
      <p:pic>
        <p:nvPicPr>
          <p:cNvPr id="3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graphicFrame>
        <p:nvGraphicFramePr>
          <p:cNvPr id="4" name="Диаграмма 3"/>
          <p:cNvGraphicFramePr/>
          <p:nvPr/>
        </p:nvGraphicFramePr>
        <p:xfrm>
          <a:off x="228600" y="1524000"/>
          <a:ext cx="8763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990600" y="228600"/>
            <a:ext cx="7772400" cy="3048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0" tIns="0" rIns="0" bIns="0" anchor="ctr" anchorCtr="1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Доходы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бюджета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304800" y="6248400"/>
            <a:ext cx="8686800" cy="457200"/>
          </a:xfrm>
          <a:prstGeom prst="rect">
            <a:avLst/>
          </a:prstGeom>
          <a:solidFill>
            <a:schemeClr val="bg1"/>
          </a:solidFill>
        </p:spPr>
        <p:txBody>
          <a:bodyPr vert="horz" anchor="t" anchorCtr="0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Наибольший удельный вес в структуре безвозмездных поступлений из</a:t>
            </a:r>
            <a:r>
              <a:rPr kumimoji="0" lang="ru-RU" sz="1600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других бюджетов бюджетной системы РФ приходится на : субвенции (исполнение передаваемых полномочий субъекта) -82,8 % (в 2015 году – 87,1%), субсидии – 15,3% (в 2015 году – 8,4%).</a:t>
            </a:r>
            <a:endParaRPr kumimoji="0" lang="ru-RU" sz="1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391400" y="1219200"/>
            <a:ext cx="1447800" cy="304800"/>
          </a:xfrm>
          <a:prstGeom prst="rect">
            <a:avLst/>
          </a:prstGeom>
        </p:spPr>
        <p:txBody>
          <a:bodyPr vert="horz" lIns="0" tIns="0" rIns="0" bIns="0" anchor="ctr" anchorCtr="1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тыс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рублей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143000" y="152400"/>
            <a:ext cx="7543800" cy="3810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t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бюджета</a:t>
            </a:r>
            <a:endParaRPr kumimoji="0" lang="ru-RU" sz="18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Содержимое 5"/>
          <p:cNvGraphicFramePr>
            <a:graphicFrameLocks/>
          </p:cNvGraphicFramePr>
          <p:nvPr/>
        </p:nvGraphicFramePr>
        <p:xfrm>
          <a:off x="457200" y="1600200"/>
          <a:ext cx="8458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7391400" y="1219200"/>
            <a:ext cx="1371600" cy="2286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0" t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тыс. рублей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90600" y="685800"/>
            <a:ext cx="7696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0" t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Распределение расходов бюджета по функциональной структуре в 2016 году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381000"/>
          </a:xfrm>
          <a:solidFill>
            <a:schemeClr val="bg1"/>
          </a:solidFill>
          <a:ln>
            <a:solidFill>
              <a:srgbClr val="00B050"/>
            </a:solidFill>
          </a:ln>
        </p:spPr>
        <p:txBody>
          <a:bodyPr anchor="ctr" anchorCtr="1">
            <a:normAutofit fontScale="90000"/>
          </a:bodyPr>
          <a:lstStyle/>
          <a:p>
            <a:pPr algn="ctr"/>
            <a:r>
              <a:rPr lang="ru-RU" sz="2000" dirty="0" smtClean="0">
                <a:effectLst/>
              </a:rPr>
              <a:t>Расходы бюджета</a:t>
            </a:r>
            <a:endParaRPr lang="ru-RU" sz="2000" dirty="0">
              <a:effectLst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495800" y="1524000"/>
          <a:ext cx="43434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2" descr="C:\Users\finupr\Desktop\ger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pic>
        <p:nvPicPr>
          <p:cNvPr id="5" name="Picture 2" descr="C:\Users\finupr\Desktop\ger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66800" y="914400"/>
            <a:ext cx="7772400" cy="3810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0" rIns="0" bIns="0" anchor="ctr" anchorCtr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Структура расходов бюджета в 2015 – 2016 годах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4" descr="http://www.ivedu.ru/thumbs/2016/11/innovatsi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259" y="4495800"/>
            <a:ext cx="2907912" cy="2057400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7391400" y="1295400"/>
            <a:ext cx="1447800" cy="381000"/>
          </a:xfrm>
          <a:prstGeom prst="rect">
            <a:avLst/>
          </a:prstGeom>
        </p:spPr>
        <p:txBody>
          <a:bodyPr vert="horz" lIns="0" tIns="0" rIns="0" bIns="0" anchor="ctr" anchorCtr="1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тыс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рублей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" name="Содержимое 8"/>
          <p:cNvGraphicFramePr>
            <a:graphicFrameLocks/>
          </p:cNvGraphicFramePr>
          <p:nvPr/>
        </p:nvGraphicFramePr>
        <p:xfrm>
          <a:off x="304800" y="1600200"/>
          <a:ext cx="41910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Заголовок 1"/>
          <p:cNvSpPr txBox="1">
            <a:spLocks/>
          </p:cNvSpPr>
          <p:nvPr/>
        </p:nvSpPr>
        <p:spPr>
          <a:xfrm>
            <a:off x="685800" y="4800600"/>
            <a:ext cx="4038600" cy="11430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0" rIns="0" bIns="0" anchor="ctr" anchorCtr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Бюджет муниципального образования «Тайшетский район» - социально – ориентированный бюджет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772400" cy="304800"/>
          </a:xfrm>
          <a:solidFill>
            <a:schemeClr val="bg1"/>
          </a:solidFill>
          <a:ln>
            <a:solidFill>
              <a:srgbClr val="00B050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ru-RU" sz="1600" dirty="0" smtClean="0">
                <a:effectLst/>
              </a:rPr>
              <a:t>Исполнение расходной части районного бюджета в 2016 году</a:t>
            </a:r>
            <a:endParaRPr lang="ru-RU" sz="1600" dirty="0"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09598" y="1523998"/>
          <a:ext cx="7315202" cy="245670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533854"/>
                <a:gridCol w="1210834"/>
                <a:gridCol w="1306286"/>
                <a:gridCol w="1393371"/>
                <a:gridCol w="870857"/>
              </a:tblGrid>
              <a:tr h="71321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2016 год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2016 год Факт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 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Уд. вес, 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097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Расходы, всего 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1 689 770,5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1 583 447,2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93,7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73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Муниципальные программы*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1 584 154,8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1 480 475,3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93,5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93,5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684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Непрограммные мероприятия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105 615,7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102 971,9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97,5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14400" y="152400"/>
            <a:ext cx="7772400" cy="3810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0" rIns="0" bIns="0" anchor="ctr" anchorCtr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бюджета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81000" y="5410200"/>
            <a:ext cx="6477000" cy="7620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0" rIns="0" bIns="0" anchor="ctr" anchorCtr="1">
            <a:normAutofit fontScale="97500" lnSpcReduction="10000"/>
          </a:bodyPr>
          <a:lstStyle/>
          <a:p>
            <a:pPr lvl="0" algn="just">
              <a:spcBef>
                <a:spcPct val="0"/>
              </a:spcBef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- система мероприятий, взаимоувязанных по задачам, срокам осуществления, исполнителям, ресурсам и обеспечивает наиболее эффективное достижение цели и решения задач социально – экономического развития муниципального образования «Тайшетский район» </a:t>
            </a:r>
            <a:endParaRPr kumimoji="0" lang="ru-RU" sz="13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33400" y="4191000"/>
            <a:ext cx="807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0" rIns="0" bIns="0" anchor="t" anchorCtr="0">
            <a:normAutofit fontScale="975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2016 году  </a:t>
            </a:r>
            <a:r>
              <a:rPr lang="ru-RU" sz="1200" dirty="0" smtClean="0">
                <a:solidFill>
                  <a:srgbClr val="333399"/>
                </a:solidFill>
                <a:latin typeface="+mj-lt"/>
                <a:ea typeface="+mj-ea"/>
                <a:cs typeface="+mj-cs"/>
              </a:rPr>
              <a:t>действовали 7</a:t>
            </a: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муниципальных программ, представляющих 93,5 % расходов бюджета.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391400" y="1143000"/>
            <a:ext cx="1447800" cy="304800"/>
          </a:xfrm>
          <a:prstGeom prst="rect">
            <a:avLst/>
          </a:prstGeom>
        </p:spPr>
        <p:txBody>
          <a:bodyPr vert="horz" lIns="0" tIns="0" rIns="0" bIns="0" anchor="ctr" anchorCtr="1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</a:t>
            </a:r>
            <a:r>
              <a:rPr lang="ru-RU" sz="23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тыс</a:t>
            </a: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рублей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458" name="Picture 2" descr="http://munbog.ru/uploads/posts/2016-09/1474546707_municipalnye-programm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5105400"/>
            <a:ext cx="1905000" cy="1419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772400" cy="45720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anchor="ctr" anchorCtr="1">
            <a:noAutofit/>
          </a:bodyPr>
          <a:lstStyle/>
          <a:p>
            <a:pPr algn="ctr"/>
            <a:r>
              <a:rPr lang="ru-RU" sz="1600" dirty="0" smtClean="0">
                <a:solidFill>
                  <a:srgbClr val="000066"/>
                </a:solidFill>
                <a:effectLst/>
                <a:latin typeface="+mj-lt"/>
                <a:cs typeface="Times New Roman" pitchFamily="18" charset="0"/>
              </a:rPr>
              <a:t>Финансовое обеспечение реализации муниципальных программ </a:t>
            </a:r>
            <a:br>
              <a:rPr lang="ru-RU" sz="1600" dirty="0" smtClean="0">
                <a:solidFill>
                  <a:srgbClr val="000066"/>
                </a:solidFill>
                <a:effectLst/>
                <a:latin typeface="+mj-lt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66"/>
                </a:solidFill>
                <a:effectLst/>
                <a:latin typeface="+mj-lt"/>
                <a:cs typeface="Times New Roman" pitchFamily="18" charset="0"/>
              </a:rPr>
              <a:t>за 2016 год</a:t>
            </a:r>
            <a:endParaRPr lang="ru-RU" sz="1200" dirty="0">
              <a:latin typeface="+mj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2399" y="1371601"/>
          <a:ext cx="8839199" cy="5188923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970150"/>
                <a:gridCol w="823993"/>
                <a:gridCol w="823993"/>
                <a:gridCol w="630265"/>
                <a:gridCol w="2590798"/>
              </a:tblGrid>
              <a:tr h="406574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Наименование муниципальных программ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2016 год План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2016 год Факт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 %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Ответственный исполнитель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9119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муниципального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образования «Тайшетский район» 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муниципальной системы образования» на 2015 – 2018 годы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1 312 761,4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1 217 447,9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92,7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/>
                        <a:t>Управление образования администрации Тайшетского района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12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муниципального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образования «Тайшетский район» 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культуры» на 2015 – 2018 годы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124 236,1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124 184,1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Управление культуры, спорта и молодежной политики администрации Тайшетского района</a:t>
                      </a: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12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муниципального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образования «Тайшетский район» «Молодым семьям – доступное жилье» на 2014 – 2018 годы</a:t>
                      </a: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7 066,8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7 066,8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Управление культуры, спорта и молодежной политики администрации Тайшетского района</a:t>
                      </a: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в муниципальном образовании «Тайшетский район» на 2014 – 2018годы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56 372,6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51 064,8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90,6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Финансовое управление администрации</a:t>
                      </a:r>
                      <a:r>
                        <a:rPr lang="ru-RU" sz="1050" baseline="0" dirty="0" smtClean="0"/>
                        <a:t> Тайшетского района</a:t>
                      </a:r>
                      <a:endParaRPr lang="ru-RU" sz="1050" dirty="0" smtClean="0"/>
                    </a:p>
                  </a:txBody>
                  <a:tcPr/>
                </a:tc>
              </a:tr>
              <a:tr h="551255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муниципального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образования «Тайшетский район» 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«Муниципальное управление» на 2015 – 2018 годы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73 764,2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71 125,7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96,4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/>
                        <a:t>Администрация Тайшетского</a:t>
                      </a:r>
                      <a:r>
                        <a:rPr lang="ru-RU" sz="1050" baseline="0" dirty="0" smtClean="0"/>
                        <a:t> района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муниципального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образования «Тайшетский район» 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«Стимулирование экономической активности» на 2014 – 2018 годы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92,9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83,9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90,3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Администрация Тайшетского</a:t>
                      </a:r>
                      <a:r>
                        <a:rPr lang="ru-RU" sz="1050" baseline="0" dirty="0" smtClean="0"/>
                        <a:t> района</a:t>
                      </a:r>
                      <a:endParaRPr lang="ru-RU" sz="1050" dirty="0" smtClean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муниципального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образования «Тайшетский район» 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«Повышение эффективности управления муниципальным имуществом муниципального образования «Тайшетский район» на 2016 – 2018 годы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9 860,8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9502,1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96,4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/>
                        <a:t>Департамент по управлению муниципальным имуществом администрации Тайшетского района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9284"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 по муниципальным программам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1 584 154,8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1 480 475,3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93,5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467600" y="990600"/>
            <a:ext cx="1447800" cy="381000"/>
          </a:xfrm>
          <a:prstGeom prst="rect">
            <a:avLst/>
          </a:prstGeom>
        </p:spPr>
        <p:txBody>
          <a:bodyPr vert="horz" lIns="0" tIns="0" rIns="0" bIns="0" anchor="ctr" anchorCtr="1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тыс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рублей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14400" y="152400"/>
            <a:ext cx="7772400" cy="3048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0" rIns="0" bIns="0" anchor="ctr" anchorCtr="1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бюджета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696200" cy="609600"/>
          </a:xfrm>
          <a:solidFill>
            <a:srgbClr val="FFFFFF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1">
            <a:normAutofit fontScale="90000"/>
          </a:bodyPr>
          <a:lstStyle/>
          <a:p>
            <a:pPr algn="ctr" fontAlgn="base">
              <a:spcAft>
                <a:spcPct val="0"/>
              </a:spcAft>
            </a:pPr>
            <a:r>
              <a:rPr lang="ru-RU" sz="1800" dirty="0" smtClean="0">
                <a:effectLst/>
                <a:latin typeface="+mn-lt"/>
                <a:ea typeface="Batang" pitchFamily="18" charset="-127"/>
                <a:cs typeface="Arial" pitchFamily="34" charset="0"/>
              </a:rPr>
              <a:t>Основные показатели   развития  экономики  муниципального образования «Тайшетский район»  в 2016 году</a:t>
            </a:r>
            <a:endParaRPr lang="ru-RU" sz="1800" dirty="0">
              <a:effectLst/>
              <a:latin typeface="+mn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8624" y="990601"/>
            <a:ext cx="3099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Индекс промышленного производства </a:t>
            </a:r>
          </a:p>
          <a:p>
            <a:pPr algn="ctr"/>
            <a:r>
              <a:rPr lang="ru-RU" sz="1200" b="1" dirty="0" smtClean="0"/>
              <a:t>(в % к предыдущему году)</a:t>
            </a:r>
            <a:endParaRPr lang="ru-RU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1" y="34290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Инвестиции в основной капитал,        млн. рублей</a:t>
            </a:r>
            <a:endParaRPr lang="ru-RU" sz="1200" b="1" dirty="0"/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2043095"/>
              </p:ext>
            </p:extLst>
          </p:nvPr>
        </p:nvGraphicFramePr>
        <p:xfrm>
          <a:off x="228600" y="3810000"/>
          <a:ext cx="34290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97889286"/>
              </p:ext>
            </p:extLst>
          </p:nvPr>
        </p:nvGraphicFramePr>
        <p:xfrm>
          <a:off x="5486400" y="3733800"/>
          <a:ext cx="34290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791199" y="3352800"/>
            <a:ext cx="304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Среднемесячная начисленная заработная плата, рублей</a:t>
            </a:r>
            <a:endParaRPr lang="ru-RU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791200" y="1066801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Фонд заработной платы, млн. руб.</a:t>
            </a:r>
            <a:endParaRPr lang="ru-RU" sz="12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429000" y="1371600"/>
            <a:ext cx="2133600" cy="166199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cs typeface="Andalus" pitchFamily="18" charset="-78"/>
              </a:rPr>
              <a:t>Численность постоянного населения Тайшетского района на начало 2016 года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ea typeface="KaiTi" pitchFamily="49" charset="-122"/>
                <a:cs typeface="Andalus" pitchFamily="18" charset="-78"/>
              </a:rPr>
              <a:t>74 881 </a:t>
            </a:r>
            <a:r>
              <a:rPr lang="ru-RU" sz="1200" dirty="0" smtClean="0">
                <a:cs typeface="Andalus" pitchFamily="18" charset="-78"/>
              </a:rPr>
              <a:t>человек, в том числе:</a:t>
            </a:r>
          </a:p>
          <a:p>
            <a:pPr algn="ctr"/>
            <a:r>
              <a:rPr lang="ru-RU" sz="1200" dirty="0" smtClean="0">
                <a:cs typeface="Andalus" pitchFamily="18" charset="-78"/>
              </a:rPr>
              <a:t>городское население - </a:t>
            </a:r>
            <a:r>
              <a:rPr lang="ru-RU" sz="1200" b="1" dirty="0" smtClean="0">
                <a:latin typeface="Times New Roman" pitchFamily="18" charset="0"/>
                <a:ea typeface="KaiTi" pitchFamily="49" charset="-122"/>
                <a:cs typeface="Andalus" pitchFamily="18" charset="-78"/>
              </a:rPr>
              <a:t>56 387 </a:t>
            </a:r>
            <a:r>
              <a:rPr lang="ru-RU" sz="1200" dirty="0" smtClean="0">
                <a:cs typeface="Andalus" pitchFamily="18" charset="-78"/>
              </a:rPr>
              <a:t>человек, сельское население - </a:t>
            </a:r>
            <a:r>
              <a:rPr lang="ru-RU" sz="1200" b="1" dirty="0" smtClean="0">
                <a:latin typeface="Times New Roman" pitchFamily="18" charset="0"/>
                <a:ea typeface="KaiTi" pitchFamily="49" charset="-122"/>
                <a:cs typeface="Andalus" pitchFamily="18" charset="-78"/>
              </a:rPr>
              <a:t>18 494 </a:t>
            </a:r>
            <a:r>
              <a:rPr lang="ru-RU" sz="1200" dirty="0" smtClean="0">
                <a:cs typeface="Andalus" pitchFamily="18" charset="-78"/>
              </a:rPr>
              <a:t>человек</a:t>
            </a:r>
          </a:p>
          <a:p>
            <a:pPr algn="ctr"/>
            <a:endParaRPr lang="ru-RU" dirty="0" smtClean="0">
              <a:cs typeface="Arial" pitchFamily="34" charset="0"/>
            </a:endParaRPr>
          </a:p>
        </p:txBody>
      </p:sp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97889286"/>
              </p:ext>
            </p:extLst>
          </p:nvPr>
        </p:nvGraphicFramePr>
        <p:xfrm>
          <a:off x="5562600" y="1600200"/>
          <a:ext cx="3200400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4" name="Picture 2" descr="C:\Users\finupr\Desktop\ger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sp>
        <p:nvSpPr>
          <p:cNvPr id="32" name="Скругленный прямоугольник 31"/>
          <p:cNvSpPr/>
          <p:nvPr/>
        </p:nvSpPr>
        <p:spPr>
          <a:xfrm>
            <a:off x="152400" y="6172200"/>
            <a:ext cx="8839200" cy="533400"/>
          </a:xfrm>
          <a:prstGeom prst="roundRect">
            <a:avLst/>
          </a:prstGeom>
          <a:blipFill>
            <a:blip r:embed="rId7" cstate="print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 smtClean="0"/>
              <a:t>Показатели представлены в соответствии с данными отчета о реализации Программы социально-экономического развития муниципального образования «Тайшетский район» на 2007 – 2017 годы за 2016 год</a:t>
            </a:r>
            <a:endParaRPr lang="ru-RU" sz="1200" dirty="0"/>
          </a:p>
        </p:txBody>
      </p:sp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2043095"/>
              </p:ext>
            </p:extLst>
          </p:nvPr>
        </p:nvGraphicFramePr>
        <p:xfrm>
          <a:off x="228600" y="1371600"/>
          <a:ext cx="34290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3581400" y="3581400"/>
            <a:ext cx="2133600" cy="166199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cs typeface="Andalus" pitchFamily="18" charset="-78"/>
              </a:rPr>
              <a:t>Численность постоянного населения Тайшетского района на конец 2016 года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ea typeface="KaiTi" pitchFamily="49" charset="-122"/>
                <a:cs typeface="Andalus" pitchFamily="18" charset="-78"/>
              </a:rPr>
              <a:t>74 188 </a:t>
            </a:r>
            <a:r>
              <a:rPr lang="ru-RU" sz="1200" dirty="0" smtClean="0">
                <a:cs typeface="Andalus" pitchFamily="18" charset="-78"/>
              </a:rPr>
              <a:t>человек, в том числе:</a:t>
            </a:r>
          </a:p>
          <a:p>
            <a:pPr algn="ctr"/>
            <a:r>
              <a:rPr lang="ru-RU" sz="1200" dirty="0" smtClean="0">
                <a:cs typeface="Andalus" pitchFamily="18" charset="-78"/>
              </a:rPr>
              <a:t>городское население - </a:t>
            </a:r>
            <a:r>
              <a:rPr lang="ru-RU" sz="1200" b="1" dirty="0" smtClean="0">
                <a:latin typeface="Times New Roman" pitchFamily="18" charset="0"/>
                <a:ea typeface="KaiTi" pitchFamily="49" charset="-122"/>
                <a:cs typeface="Andalus" pitchFamily="18" charset="-78"/>
              </a:rPr>
              <a:t>56 049 </a:t>
            </a:r>
            <a:r>
              <a:rPr lang="ru-RU" sz="1200" dirty="0" smtClean="0">
                <a:cs typeface="Andalus" pitchFamily="18" charset="-78"/>
              </a:rPr>
              <a:t>человек, сельское население - </a:t>
            </a:r>
            <a:r>
              <a:rPr lang="ru-RU" sz="1200" b="1" dirty="0" smtClean="0">
                <a:latin typeface="Times New Roman" pitchFamily="18" charset="0"/>
                <a:ea typeface="KaiTi" pitchFamily="49" charset="-122"/>
                <a:cs typeface="Andalus" pitchFamily="18" charset="-78"/>
              </a:rPr>
              <a:t>18 139 </a:t>
            </a:r>
            <a:r>
              <a:rPr lang="ru-RU" sz="1200" dirty="0" smtClean="0">
                <a:cs typeface="Andalus" pitchFamily="18" charset="-78"/>
              </a:rPr>
              <a:t>человек</a:t>
            </a:r>
          </a:p>
          <a:p>
            <a:pPr algn="ctr"/>
            <a:endParaRPr lang="ru-RU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001000" cy="762000"/>
          </a:xfrm>
          <a:solidFill>
            <a:schemeClr val="bg1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07950" h="38100"/>
          </a:sp3d>
        </p:spPr>
        <p:txBody>
          <a:bodyPr anchor="b" anchorCtr="0">
            <a:normAutofit fontScale="90000"/>
            <a:scene3d>
              <a:camera prst="orthographicFront"/>
              <a:lightRig rig="threePt" dir="t"/>
            </a:scene3d>
            <a:sp3d contourW="6350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/>
            </a:r>
            <a:b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</a:br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/>
            </a:r>
            <a:b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</a:br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/>
            </a:r>
            <a:b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</a:br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/>
            </a:r>
            <a:b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</a:br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/>
            </a:r>
            <a:b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</a:br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/>
            </a:r>
            <a:b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</a:br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/>
            </a:r>
            <a:b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</a:br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/>
            </a:r>
            <a:b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</a:br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/>
            </a:r>
            <a:b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</a:br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/>
            </a:r>
            <a:b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</a:br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/>
            </a:r>
            <a:b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</a:br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/>
            </a:r>
            <a:b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</a:br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/>
            </a:r>
            <a:b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</a:br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/>
            </a:r>
            <a:b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</a:br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/>
            </a:r>
            <a:b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</a:br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/>
            </a:r>
            <a:b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</a:br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/>
            </a:r>
            <a:b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</a:br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/>
            </a:r>
            <a:b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</a:br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/>
            </a:r>
            <a:b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</a:br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                                                                                                                                                           </a:t>
            </a:r>
            <a:r>
              <a:rPr lang="ru-RU" sz="1800" cap="all" dirty="0" smtClean="0">
                <a:ln/>
                <a:solidFill>
                  <a:srgbClr val="7030A0"/>
                </a:solidFill>
                <a:effectLst/>
              </a:rPr>
              <a:t>Муниципальная программа  муниципального образования «Тайшетский район»«Развитие муниципальной системы образования»                                  на 2015 – 2018 годы»</a:t>
            </a:r>
            <a:endParaRPr lang="ru-RU" sz="1600" cap="all" dirty="0">
              <a:ln/>
              <a:solidFill>
                <a:srgbClr val="7030A0"/>
              </a:solidFill>
              <a:effectLst/>
            </a:endParaRPr>
          </a:p>
        </p:txBody>
      </p:sp>
      <p:sp>
        <p:nvSpPr>
          <p:cNvPr id="14" name="Содержимое 2"/>
          <p:cNvSpPr>
            <a:spLocks noGrp="1"/>
          </p:cNvSpPr>
          <p:nvPr>
            <p:ph sz="half" idx="1"/>
          </p:nvPr>
        </p:nvSpPr>
        <p:spPr>
          <a:xfrm>
            <a:off x="152400" y="2057400"/>
            <a:ext cx="6172200" cy="2133600"/>
          </a:xfr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1200" dirty="0" smtClean="0"/>
              <a:t>Для достижения цели Программы определены следующие задачи: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/>
              <a:t>Организация предоставления доступного и качественного образования в муниципальных дошкольных образовательных организациях;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/>
              <a:t>Организация предоставления доступного и качественного общего образования в муниципальных образовательных организациях;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/>
              <a:t>Организация предоставления доступного и качественного дополнительного образования детям;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/>
              <a:t>Обеспечение организационных, информационных и финансово-экономических условий предоставления образования;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/>
              <a:t>Организация отдыха и оздоровления детей в образовательных организациях муниципального образования «Тайшетский район» в каникулярное время;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/>
              <a:t>Увеличение количества зданий образовательных организаций и улучшение технического состояния зданий и сооружений образовательных организаций</a:t>
            </a:r>
          </a:p>
          <a:p>
            <a:pPr algn="just">
              <a:buFont typeface="Wingdings" pitchFamily="2" charset="2"/>
              <a:buChar char="Ø"/>
            </a:pPr>
            <a:endParaRPr lang="ru-RU" sz="1200" dirty="0" smtClean="0"/>
          </a:p>
          <a:p>
            <a:pPr algn="just">
              <a:buFont typeface="Wingdings" pitchFamily="2" charset="2"/>
              <a:buChar char="Ø"/>
            </a:pPr>
            <a:endParaRPr lang="ru-RU" sz="1200" dirty="0" smtClean="0"/>
          </a:p>
          <a:p>
            <a:pPr>
              <a:buFont typeface="Wingdings" pitchFamily="2" charset="2"/>
              <a:buChar char="Ø"/>
            </a:pPr>
            <a:endParaRPr lang="ru-RU" sz="1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" y="1143000"/>
            <a:ext cx="5562600" cy="8382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Palatino Linotype" pitchFamily="18" charset="0"/>
              </a:rPr>
              <a:t>Цель программы – обеспечение доступности современного качественного общего (дошкольного, начального общего, основного общего, среднего общего) и дополнительного образования</a:t>
            </a:r>
            <a:endParaRPr lang="ru-RU" sz="1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15" name="Picture 2" descr="C:\Users\finupr\Desktop\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743200" y="4267200"/>
            <a:ext cx="6172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Финансовое обеспечение реализации муниципальной программы «Развитие муниципальной системы образования» за 2016 год</a:t>
            </a:r>
            <a:endParaRPr kumimoji="0" lang="ru-RU" sz="1200" b="0" i="0" u="none" strike="noStrike" kern="1200" cap="all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7696200" y="4724400"/>
            <a:ext cx="1371600" cy="2286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Тыс. рублей</a:t>
            </a:r>
            <a:endParaRPr kumimoji="0" lang="ru-RU" sz="800" b="0" i="0" u="none" strike="noStrike" kern="1200" cap="all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9" name="Picture 3" descr="C:\Users\finupr\Desktop\1089_65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495800"/>
            <a:ext cx="2209800" cy="2057400"/>
          </a:xfrm>
          <a:prstGeom prst="rect">
            <a:avLst/>
          </a:prstGeom>
          <a:noFill/>
        </p:spPr>
      </p:pic>
      <p:pic>
        <p:nvPicPr>
          <p:cNvPr id="4100" name="Picture 4" descr="C:\Users\finupr\Desktop\den-uchitelya-v-2017-god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1600200"/>
            <a:ext cx="2286000" cy="2286000"/>
          </a:xfrm>
          <a:prstGeom prst="rect">
            <a:avLst/>
          </a:prstGeom>
          <a:noFill/>
        </p:spPr>
      </p:pic>
      <p:graphicFrame>
        <p:nvGraphicFramePr>
          <p:cNvPr id="13" name="Содержимое 17"/>
          <p:cNvGraphicFramePr>
            <a:graphicFrameLocks/>
          </p:cNvGraphicFramePr>
          <p:nvPr/>
        </p:nvGraphicFramePr>
        <p:xfrm>
          <a:off x="2743200" y="5029199"/>
          <a:ext cx="6248400" cy="1859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62200"/>
                <a:gridCol w="1143000"/>
                <a:gridCol w="1181100"/>
                <a:gridCol w="1562100"/>
              </a:tblGrid>
              <a:tr h="2972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План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Факт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Исполнение, %</a:t>
                      </a:r>
                      <a:endParaRPr lang="ru-RU" sz="1200" dirty="0"/>
                    </a:p>
                  </a:txBody>
                  <a:tcPr/>
                </a:tc>
              </a:tr>
              <a:tr h="2675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Всего расходов</a:t>
                      </a:r>
                      <a:endParaRPr lang="ru-RU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1 312 761,4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1 217 447,9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92,7</a:t>
                      </a:r>
                      <a:endParaRPr lang="ru-RU" sz="1200" b="1" dirty="0"/>
                    </a:p>
                  </a:txBody>
                  <a:tcPr/>
                </a:tc>
              </a:tr>
              <a:tr h="3091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Областной бюджет, в том числе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981 531,0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890 627,2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90,7</a:t>
                      </a:r>
                      <a:endParaRPr lang="ru-RU" sz="1200" dirty="0"/>
                    </a:p>
                  </a:txBody>
                  <a:tcPr/>
                </a:tc>
              </a:tr>
              <a:tr h="53500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- Субвенции</a:t>
                      </a:r>
                      <a:r>
                        <a:rPr lang="ru-RU" sz="1000" baseline="0" dirty="0" smtClean="0"/>
                        <a:t> на предоставление гражданам общедоступного и бесплатного образования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872 156,8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871 904,8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99,9</a:t>
                      </a:r>
                      <a:endParaRPr lang="ru-RU" sz="1000" dirty="0"/>
                    </a:p>
                  </a:txBody>
                  <a:tcPr/>
                </a:tc>
              </a:tr>
              <a:tr h="26750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Районный бюджет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331 230,4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326 820,7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98,7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772400" cy="609600"/>
          </a:xfrm>
          <a:solidFill>
            <a:schemeClr val="bg1"/>
          </a:solidFill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rgbClr val="7030A0"/>
                </a:solidFill>
                <a:effectLst/>
              </a:rPr>
              <a:t>Финансовое обеспечение реализации муниципальной программы «Развитие муниципальной системы образования» за 2016 год</a:t>
            </a:r>
            <a:endParaRPr lang="ru-RU" sz="1600" dirty="0">
              <a:solidFill>
                <a:srgbClr val="7030A0"/>
              </a:solidFill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8600" y="1143000"/>
          <a:ext cx="8610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finupr\Desktop\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219204"/>
          <a:ext cx="8686800" cy="54700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324600"/>
                <a:gridCol w="533400"/>
                <a:gridCol w="609600"/>
                <a:gridCol w="609600"/>
                <a:gridCol w="609600"/>
              </a:tblGrid>
              <a:tr h="625891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/>
                        <a:t>Основные</a:t>
                      </a:r>
                      <a:r>
                        <a:rPr kumimoji="0" lang="ru-RU" sz="1200" kern="1200" baseline="0" dirty="0" smtClean="0"/>
                        <a:t> </a:t>
                      </a:r>
                      <a:r>
                        <a:rPr kumimoji="0" lang="ru-RU" sz="1200" kern="1200" dirty="0" smtClean="0"/>
                        <a:t>целевые</a:t>
                      </a:r>
                      <a:r>
                        <a:rPr kumimoji="0" lang="ru-RU" sz="1200" kern="1200" baseline="0" dirty="0" smtClean="0"/>
                        <a:t> </a:t>
                      </a:r>
                      <a:r>
                        <a:rPr kumimoji="0" lang="ru-RU" sz="1200" kern="1200" dirty="0" smtClean="0"/>
                        <a:t>показатели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Ед. </a:t>
                      </a:r>
                      <a:r>
                        <a:rPr kumimoji="0" lang="ru-RU" sz="1200" kern="1200" dirty="0" err="1" smtClean="0"/>
                        <a:t>изм</a:t>
                      </a:r>
                      <a:r>
                        <a:rPr kumimoji="0" lang="ru-RU" sz="1200" kern="120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2015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2016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2016 (факт)</a:t>
                      </a:r>
                      <a:endParaRPr lang="ru-RU" sz="1200" dirty="0"/>
                    </a:p>
                  </a:txBody>
                  <a:tcPr/>
                </a:tc>
              </a:tr>
              <a:tr h="5611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Доля детей в возрасте 1-7 лет, получающих дошкольную образовательную услугу и (или) услугу по их содержанию в муниципальных образовательных учреждениях в общей численности детей в возрасте 1-7 лет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48,8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49,8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46,7</a:t>
                      </a:r>
                      <a:endParaRPr lang="ru-RU" sz="1200" dirty="0"/>
                    </a:p>
                  </a:txBody>
                  <a:tcPr marL="68400" marR="68400" marT="0"/>
                </a:tc>
              </a:tr>
              <a:tr h="5611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Доля выпускников муниципальных общеобразовательных организаций, не получивших аттестат о среднем общем образовании, в общей численности выпускников муниципальных общеобразовательных учреждений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7,2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6,2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2,3</a:t>
                      </a:r>
                      <a:endParaRPr lang="ru-RU" sz="1200" dirty="0"/>
                    </a:p>
                  </a:txBody>
                  <a:tcPr marL="68400" marR="68400" marT="0" marB="0"/>
                </a:tc>
              </a:tr>
              <a:tr h="5611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Доля детей в возрасте 5 - 18 лет, получающих услуги по дополнительному образованию в организациях различной организационно-правовой формы и формы собственности, в общей численности детей данной возрастной группы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48,2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54,0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54,5</a:t>
                      </a:r>
                      <a:endParaRPr lang="ru-RU" sz="1200" dirty="0"/>
                    </a:p>
                  </a:txBody>
                  <a:tcPr marL="68400" marR="68400" marT="0" marB="0"/>
                </a:tc>
              </a:tr>
              <a:tr h="4470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/>
                        <a:t>Доля муниципальных образовательных учреждений, соответствующих современным требованиям обучения, в общем количестве муниципальных образовательных учреждений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100,0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marL="68400" marR="68400" marT="0" marB="0"/>
                </a:tc>
              </a:tr>
              <a:tr h="5611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/>
                        <a:t>Соотношение  средней  заработной платы  педагогических работников образования и средней заработной   платы в Иркутской области дифференцировано  для  муниципального образования  "Тайшетский район"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marL="68400" marR="68400" marT="0" marB="0"/>
                </a:tc>
              </a:tr>
              <a:tr h="5611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Удельный вес образовательных учреждений, имеющих предписания и рекомендаций ОНД по Тайшетскому и Чунскому районам, от общего количества образовательных учреждений по Тайшетскому району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6,8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6,75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marL="68400" marR="68400" marT="0" marB="0"/>
                </a:tc>
              </a:tr>
              <a:tr h="4470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Ведение бухгалтерского и налогового учета, финансово-хозяйственной и экономической деятельности образовательных организаций Тайшетского района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100,0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marL="68400" marR="68400" marT="0" marB="0"/>
                </a:tc>
              </a:tr>
              <a:tr h="4470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/>
                        <a:t>Организационно – методическое сопровождение деятельности образовательных учреждений Тайшетского района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100,0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marL="68400" marR="68400" marT="0" marB="0" anchor="ctr"/>
                </a:tc>
              </a:tr>
              <a:tr h="5611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Удельный вес учащихся общеобразовательных учреждений, охваченных летним отдыхом и оздоровлением в лагерях дневного пребывания в каникулярное время, от общего количества учащихся общеобразовательных учреждений в возрасте 6 – 16 лет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26,6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26,6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26,6</a:t>
                      </a:r>
                      <a:endParaRPr lang="ru-RU" sz="1200" dirty="0"/>
                    </a:p>
                  </a:txBody>
                  <a:tcPr marL="68400" marR="68400" marT="0" marB="0"/>
                </a:tc>
              </a:tr>
            </a:tbl>
          </a:graphicData>
        </a:graphic>
      </p:graphicFrame>
      <p:pic>
        <p:nvPicPr>
          <p:cNvPr id="5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66800" y="336478"/>
            <a:ext cx="79248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7030A0"/>
                </a:solidFill>
                <a:effectLst/>
              </a:rPr>
              <a:t>Реализация муниципальной программы «Развитие муниципальной системы образования» за 2016 год</a:t>
            </a:r>
            <a:endParaRPr lang="ru-RU" sz="1600" dirty="0">
              <a:effectLst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3000" y="304800"/>
            <a:ext cx="76962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Реализация муниципальной программы «Развитие муниципальной системы образования» за 2016 год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971800" y="1143000"/>
            <a:ext cx="6019800" cy="2667000"/>
          </a:xfrm>
          <a:prstGeom prst="rect">
            <a:avLst/>
          </a:prstGeom>
          <a:solidFill>
            <a:srgbClr val="ECF1E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2016 году в муниципальной системе образования функционировали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36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дошкольных образовательных организаций, в 2 общеобразовательных организациях реализованы программы дошкольного образования (МКОУ Квитокская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СОШ № 1, МКОУ СОШ № 17 р.п. Юрты).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Тайшетском районе проживает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7 115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детей в возрасте от 1 года до 7 лет.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состоянию на 31.12.2016 года дошкольным образованием охвачено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3 821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ребенка, что составляет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54%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от общего количества детей от 1 года до 7 лет.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конец 2016 года все дети в возрасте от 3 до 7 лет, стоявшие в очереди на получение мест в дошкольных образовательных организациях, устроены в  детские сады.   Очередь ликвидирована.</a:t>
            </a:r>
          </a:p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ü"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Мероприятия по предотвращению распространения туберкулеза в образовательных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организациях реализованы в сумме 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863,8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тыс. рублей, которые были направлены на обеспечение среднесуточного набора продуктов питания детей и подростков, находящихся под диспансерным наблюдением у фтизиатра по 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VI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группе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Получили усиленное питание 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36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воспитанников МКДОУ </a:t>
            </a:r>
            <a:r>
              <a:rPr kumimoji="0" lang="ru-RU" sz="1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/с №15 г. Тайшета.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52400" y="3962400"/>
            <a:ext cx="5867400" cy="2667000"/>
          </a:xfrm>
          <a:prstGeom prst="rect">
            <a:avLst/>
          </a:prstGeom>
          <a:solidFill>
            <a:srgbClr val="ECF1E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2016 году в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35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общеобразовательных организациях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обучались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9 609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человек.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Все общеобразовательные организации района действуют в условиях введения федеральных государственных образовательных стандартов.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 2016 году было трудоустроено через Центр занятости населения Тайшетского района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375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учащихся в рамках  организации временного трудоустройства учащихся общеобразовательных организаций района в возрасте от 14 до 18 лет в свободное от учебы время. Направлено средств из бюджета в сумме 257,8 тыс. рублей</a:t>
            </a:r>
          </a:p>
          <a:p>
            <a:pPr marL="342900" lvl="0" indent="-342900" algn="just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2016 году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4 892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школьника (51,8%) питались бесплатно в школьной столовой в рамках осуществления отдельных областных государственных полномочий по предоставлению мер социальной поддержки многодетным и малоимущим семьям., исполнение составило в сумме 11 533,2 тыс. рублей.</a:t>
            </a:r>
          </a:p>
          <a:p>
            <a:pPr marL="342900" lvl="0" indent="-342900" algn="just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2016 году новый автотранспорт был поставлен в МКОУ Зареченскую СОШ, МКОУ Новотреминскую СОШ по областной программе «Школьный автобус»  на общую сумму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2 727,7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 рублей.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 descr="C:\Users\finupr\Desktop\img_31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1"/>
            <a:ext cx="2667000" cy="2514600"/>
          </a:xfrm>
          <a:prstGeom prst="rect">
            <a:avLst/>
          </a:prstGeom>
          <a:noFill/>
        </p:spPr>
      </p:pic>
      <p:pic>
        <p:nvPicPr>
          <p:cNvPr id="1027" name="Picture 3" descr="C:\Users\finupr\Desktop\rukovodstvu-uchebnyx-uchrezhdenij-grozit-disciplinarnaya-otvetstvenno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343400"/>
            <a:ext cx="266700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3000" y="304800"/>
            <a:ext cx="76962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Реализация муниципальной программы «Развитие муниципальной системы образования» за 2016 год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667000" y="1219200"/>
            <a:ext cx="3048000" cy="2209800"/>
          </a:xfrm>
          <a:prstGeom prst="rect">
            <a:avLst/>
          </a:prstGeom>
          <a:solidFill>
            <a:srgbClr val="ECF1E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учреждениях,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оказывающие услуги по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дополнительному образованию (МБУДО ЦДО «Радуга» г. Тайшет, МКУДО Дом детского творчества г. Бирюсинска)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проходили обучение 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3 270 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учащихся.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С учетом предоставленных услуг (занятие детей в 2 и более кружках ) предоставлено </a:t>
            </a:r>
            <a:r>
              <a:rPr lang="ru-RU" sz="1400" b="1" baseline="0" dirty="0" smtClean="0">
                <a:latin typeface="Times New Roman" pitchFamily="18" charset="0"/>
                <a:cs typeface="Times New Roman" pitchFamily="18" charset="0"/>
              </a:rPr>
              <a:t>4 270 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услуг по следующим направлениям: техническое, эколого-биологоческое, спортивное, художественно-творческое, туристско-краеведческое, культурологическое и другие.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52400" y="3505200"/>
            <a:ext cx="2971800" cy="2286000"/>
          </a:xfrm>
          <a:prstGeom prst="rect">
            <a:avLst/>
          </a:prstGeom>
          <a:solidFill>
            <a:srgbClr val="ECF1E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Проведены мероприятия по организации  отдыха и оздоровлению детей в образовательных организациях муниципального образования «Тайшетский район» в каникулярное время. В летний период 2016 года в    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лагерях дневного пребывания детей на базе общеобразовательных организаций пребывало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2 457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человек. Было организовано двухразовое питание, на приобретение продуктов питания направлены средства в сумме                  4 909,1 тыс. рублей.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50" name="Picture 2" descr="C:\Users\finupr\Desktop\dopolnitelnoe-obrazova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2286000" cy="2133600"/>
          </a:xfrm>
          <a:prstGeom prst="rect">
            <a:avLst/>
          </a:prstGeom>
          <a:noFill/>
        </p:spPr>
      </p:pic>
      <p:pic>
        <p:nvPicPr>
          <p:cNvPr id="2051" name="Picture 3" descr="C:\Users\finupr\Desktop\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219200"/>
            <a:ext cx="2819400" cy="2286000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5105400" y="3581400"/>
            <a:ext cx="2286000" cy="2971800"/>
          </a:xfrm>
          <a:prstGeom prst="rect">
            <a:avLst/>
          </a:prstGeom>
          <a:solidFill>
            <a:srgbClr val="ECF1E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ü"/>
              <a:defRPr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На обеспечение пожарной безопасности в учреждениях образования направлены  средства бюджета в сумме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2 532,2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тыс. рублей.</a:t>
            </a:r>
            <a:endParaRPr kumimoji="0" lang="ru-RU" sz="2500" i="0" u="none" strike="noStrike" kern="1200" cap="none" spc="0" normalizeH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ü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 целях укрепления материально-технической базы осуществлены мероприятия  по ремонту зданий и систем канализации и водоснабжения в                 семи образовательных учреждениях  в сумме      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2 005,0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тыс. рублей.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tabLst/>
              <a:defRPr/>
            </a:pPr>
            <a:endParaRPr kumimoji="0" lang="ru-RU" sz="25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52" name="Picture 4" descr="C:\Users\finupr\Desktop\lager-1024x5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867400"/>
            <a:ext cx="2895600" cy="838200"/>
          </a:xfrm>
          <a:prstGeom prst="rect">
            <a:avLst/>
          </a:prstGeom>
          <a:noFill/>
        </p:spPr>
      </p:pic>
      <p:pic>
        <p:nvPicPr>
          <p:cNvPr id="2053" name="Picture 5" descr="C:\Users\finupr\Desktop\0000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5257800"/>
            <a:ext cx="1600200" cy="1371600"/>
          </a:xfrm>
          <a:prstGeom prst="rect">
            <a:avLst/>
          </a:prstGeom>
          <a:noFill/>
        </p:spPr>
      </p:pic>
      <p:pic>
        <p:nvPicPr>
          <p:cNvPr id="2054" name="Picture 6" descr="C:\Users\finupr\Desktop\oborudovanie-dlya-detskogo-sada-pischeblok-11826-larg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5257800"/>
            <a:ext cx="1905000" cy="1447800"/>
          </a:xfrm>
          <a:prstGeom prst="rect">
            <a:avLst/>
          </a:prstGeom>
          <a:noFill/>
        </p:spPr>
      </p:pic>
      <p:pic>
        <p:nvPicPr>
          <p:cNvPr id="2055" name="Picture 7" descr="C:\Users\finupr\Desktop\00003e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91400" y="3581400"/>
            <a:ext cx="1600200" cy="1524000"/>
          </a:xfrm>
          <a:prstGeom prst="rect">
            <a:avLst/>
          </a:prstGeom>
          <a:noFill/>
        </p:spPr>
      </p:pic>
      <p:pic>
        <p:nvPicPr>
          <p:cNvPr id="2056" name="Picture 8" descr="C:\Users\finupr\Desktop\929c7725d2b66e1062b65b579f313f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0400" y="3505200"/>
            <a:ext cx="1905000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077200" cy="533400"/>
          </a:xfr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/>
        </p:spPr>
        <p:txBody>
          <a:bodyPr tIns="0">
            <a:normAutofit/>
          </a:bodyPr>
          <a:lstStyle/>
          <a:p>
            <a:pPr algn="ctr"/>
            <a:r>
              <a:rPr lang="ru-RU" sz="1600" cap="all" dirty="0" smtClean="0">
                <a:ln/>
                <a:solidFill>
                  <a:srgbClr val="7030A0"/>
                </a:solidFill>
                <a:effectLst/>
              </a:rPr>
              <a:t>Муниципальная</a:t>
            </a:r>
            <a:r>
              <a:rPr lang="ru-RU" sz="1600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 программа  муниципального образования «Тайшетский район»«Развитие культуры» на 2015 – 2018 годы» </a:t>
            </a:r>
            <a:endParaRPr lang="ru-RU" sz="1600" dirty="0"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38200" y="914400"/>
            <a:ext cx="8153400" cy="7620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Palatino Linotype" pitchFamily="18" charset="0"/>
              </a:rPr>
              <a:t>Цели программы – развитие культурного потенциала личности и общества в целом, обеспечение максимальной вовлеченности населения в систематические занятия физкультурой и спортом, обеспечение успешной социализации и эффективной самореализации молодежи, профилактика правонарушений и преступлений на территории Тайшетского района</a:t>
            </a:r>
            <a:endParaRPr lang="ru-RU" sz="1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57200" y="1828800"/>
            <a:ext cx="83058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достижения цели Программы определены следующие задачи: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Формирование культурного потенциала</a:t>
            </a:r>
            <a:r>
              <a:rPr kumimoji="0" lang="ru-RU" sz="11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личности и общества в целом;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Создание условий максимальной вовлеченности населения в систематические занятия физкультурой и спортом;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Создание условий успешной социализации и эффективной</a:t>
            </a:r>
            <a:r>
              <a:rPr kumimoji="0" lang="ru-RU" sz="11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самореализации молодежи;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lang="ru-RU" sz="1100" baseline="0" dirty="0" smtClean="0"/>
              <a:t>Повышение эффективности профилактической работы по предупреждению</a:t>
            </a:r>
            <a:r>
              <a:rPr lang="ru-RU" sz="1100" dirty="0" smtClean="0"/>
              <a:t> правонарушений и преступлений, в том числе террористической направленности;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lang="ru-RU" sz="1100" dirty="0" smtClean="0"/>
              <a:t>Обеспечение эффективности и результативности расходования бюджетных средств;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lang="ru-RU" sz="1100" dirty="0" smtClean="0"/>
              <a:t>Создание условий для качественного отдыха и оздоровления детей в каникулярное время.</a:t>
            </a:r>
          </a:p>
          <a:p>
            <a:pPr marL="27432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100" dirty="0" smtClean="0"/>
              <a:t>Сокращение масштабов немедицинского потребления наркотических и психотропных веществ, формирование негативного отношения к незаконному обороту и потреблению наркотиков и существенное снижение спроса на них.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endParaRPr lang="ru-RU" sz="1200" dirty="0" smtClean="0"/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 noGrp="1"/>
          </p:cNvSpPr>
          <p:nvPr>
            <p:ph idx="1"/>
          </p:nvPr>
        </p:nvSpPr>
        <p:spPr>
          <a:xfrm>
            <a:off x="2819400" y="4038601"/>
            <a:ext cx="6172200" cy="3810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Финансовое обеспечение реализации муниципальной программы «Развитие культуры» за 2016 год</a:t>
            </a:r>
            <a:endParaRPr kumimoji="0" lang="ru-RU" sz="1200" b="0" i="0" u="none" strike="noStrike" kern="1200" cap="all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696200" y="4419600"/>
            <a:ext cx="1371600" cy="3048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Тыс. рублей</a:t>
            </a:r>
            <a:endParaRPr kumimoji="0" lang="ru-RU" sz="800" b="0" i="0" u="none" strike="noStrike" kern="1200" cap="all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Содержимое 17"/>
          <p:cNvGraphicFramePr>
            <a:graphicFrameLocks/>
          </p:cNvGraphicFramePr>
          <p:nvPr/>
        </p:nvGraphicFramePr>
        <p:xfrm>
          <a:off x="2743200" y="4724402"/>
          <a:ext cx="6248400" cy="19811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62100"/>
                <a:gridCol w="1562100"/>
                <a:gridCol w="1562100"/>
                <a:gridCol w="1562100"/>
              </a:tblGrid>
              <a:tr h="380355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Исполнение, %</a:t>
                      </a:r>
                      <a:endParaRPr lang="ru-RU" sz="1400" dirty="0"/>
                    </a:p>
                  </a:txBody>
                  <a:tcPr/>
                </a:tc>
              </a:tr>
              <a:tr h="3574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Всего расходов</a:t>
                      </a:r>
                      <a:endParaRPr lang="ru-RU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124 236,1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124 184,1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99,9</a:t>
                      </a:r>
                      <a:endParaRPr lang="ru-RU" sz="1200" b="1" dirty="0"/>
                    </a:p>
                  </a:txBody>
                  <a:tcPr/>
                </a:tc>
              </a:tr>
              <a:tr h="53619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Федеральный бюджет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34231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Областной бюджет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245,6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245,6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3648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Районный бюджет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123 </a:t>
                      </a:r>
                      <a:r>
                        <a:rPr lang="en-US" sz="1200" dirty="0" smtClean="0"/>
                        <a:t>964</a:t>
                      </a:r>
                      <a:r>
                        <a:rPr lang="ru-RU" sz="1200" dirty="0" smtClean="0"/>
                        <a:t>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123 912,5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99,9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5" name="Picture 3" descr="C:\Users\finupr\Desktop\eb8b18cd14458c279a279505ac8596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191000"/>
            <a:ext cx="213360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924800" cy="685800"/>
          </a:xfrm>
          <a:solidFill>
            <a:schemeClr val="bg1"/>
          </a:solidFill>
          <a:ln>
            <a:solidFill>
              <a:srgbClr val="00B050"/>
            </a:solidFill>
          </a:ln>
        </p:spPr>
        <p:txBody>
          <a:bodyPr anchor="ctr" anchorCtr="1">
            <a:normAutofit/>
          </a:bodyPr>
          <a:lstStyle/>
          <a:p>
            <a:pPr algn="ctr"/>
            <a:r>
              <a:rPr lang="ru-RU" sz="1600" dirty="0" smtClean="0">
                <a:solidFill>
                  <a:srgbClr val="7030A0"/>
                </a:solidFill>
                <a:effectLst/>
              </a:rPr>
              <a:t>Финансовое обеспечение реализации муниципальной программы «Развитие культуры» за 2016 год</a:t>
            </a:r>
            <a:endParaRPr lang="ru-RU" sz="1600" dirty="0">
              <a:solidFill>
                <a:srgbClr val="7030A0"/>
              </a:solidFill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2400" y="990600"/>
          <a:ext cx="86106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finupr\Desktop\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pic>
        <p:nvPicPr>
          <p:cNvPr id="6" name="Picture 2" descr="C:\Users\finupr\Desktop\p-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657600"/>
            <a:ext cx="228600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143000" y="152400"/>
            <a:ext cx="7848600" cy="5334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anchor="ctr" anchorCtr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all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Реализация муниципальной программы «Развитие культуры» за 2016 год</a:t>
            </a:r>
            <a:endParaRPr kumimoji="0" lang="ru-RU" sz="1600" b="0" i="0" u="none" strike="noStrike" kern="1200" cap="all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304800" y="1143001"/>
          <a:ext cx="8686800" cy="27871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19800"/>
                <a:gridCol w="609600"/>
                <a:gridCol w="685800"/>
                <a:gridCol w="609600"/>
                <a:gridCol w="762000"/>
              </a:tblGrid>
              <a:tr h="452887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/>
                        <a:t>Основные</a:t>
                      </a:r>
                      <a:r>
                        <a:rPr kumimoji="0" lang="ru-RU" sz="1200" kern="1200" baseline="0" dirty="0" smtClean="0"/>
                        <a:t> </a:t>
                      </a:r>
                      <a:r>
                        <a:rPr kumimoji="0" lang="ru-RU" sz="1200" kern="1200" dirty="0" smtClean="0"/>
                        <a:t>целевые</a:t>
                      </a:r>
                      <a:r>
                        <a:rPr kumimoji="0" lang="ru-RU" sz="1200" kern="1200" baseline="0" dirty="0" smtClean="0"/>
                        <a:t> </a:t>
                      </a:r>
                      <a:r>
                        <a:rPr kumimoji="0" lang="ru-RU" sz="1200" kern="1200" dirty="0" smtClean="0"/>
                        <a:t>показатели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Ед. </a:t>
                      </a:r>
                      <a:r>
                        <a:rPr kumimoji="0" lang="ru-RU" sz="1200" kern="1200" dirty="0" err="1" smtClean="0"/>
                        <a:t>изм</a:t>
                      </a:r>
                      <a:r>
                        <a:rPr kumimoji="0" lang="ru-RU" sz="1200" kern="120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2015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2016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2016 (факт)</a:t>
                      </a:r>
                      <a:endParaRPr lang="ru-RU" sz="1200" dirty="0"/>
                    </a:p>
                  </a:txBody>
                  <a:tcPr/>
                </a:tc>
              </a:tr>
              <a:tr h="4075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участников культурно-досуговых мероприятий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чел.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19 038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10 600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17 726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 marT="0" marB="0" anchor="ctr"/>
                </a:tc>
              </a:tr>
              <a:tr h="3850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Количество пользователей библиотек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чел.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2 545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1 995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2 084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 marT="0" marB="0" anchor="ctr"/>
                </a:tc>
              </a:tr>
              <a:tr h="3850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посетителей музейных учреждений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чел.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10 000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11 200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17 357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 marT="0" marB="0" anchor="ctr"/>
                </a:tc>
              </a:tr>
              <a:tr h="543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Удельный вес населения муниципального образования "Тайшетский район", систематически занимающегося физической культурой и спортом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5 989 человек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 marT="0" marB="0"/>
                </a:tc>
              </a:tr>
              <a:tr h="4166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Общее количество молодых людей в возрасте от 14 до 30 лет, задействованных в реализации программы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чел.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935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6 500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6 293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 marT="0" marB="0" anchor="ctr"/>
                </a:tc>
              </a:tr>
            </a:tbl>
          </a:graphicData>
        </a:graphic>
      </p:graphicFrame>
      <p:pic>
        <p:nvPicPr>
          <p:cNvPr id="5" name="Picture 6" descr="C:\Users\finupr\Desktop\x_4343a2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86200"/>
            <a:ext cx="2667000" cy="2743200"/>
          </a:xfrm>
          <a:prstGeom prst="rect">
            <a:avLst/>
          </a:prstGeom>
          <a:noFill/>
        </p:spPr>
      </p:pic>
      <p:pic>
        <p:nvPicPr>
          <p:cNvPr id="6" name="Picture 7" descr="C:\Users\finupr\Desktop\1877_o730857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4038601"/>
            <a:ext cx="2514600" cy="2362200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3124200" y="3886200"/>
            <a:ext cx="3276600" cy="266700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Учреждение культуры МРДК «Юбилейный» создает все условия для развития местного  традиционного народного творчества. В учреждении работает 25 объединений, 553 обучающихся, в том числе для детей в возрасте до 14 лет – 8 клубных объединения, которые посещают 289 детей, для молодежи от 15 до 24 лет – 4 клубных объединения, которые посещают 50 человек.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2016 году проведено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203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общественно – значимых мероприятия (праздничные концерты, конкурсы, выставки). Мероприятия посетили    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17 726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человек.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848600" cy="533400"/>
          </a:xfrm>
          <a:solidFill>
            <a:schemeClr val="bg1"/>
          </a:solidFill>
          <a:ln>
            <a:solidFill>
              <a:srgbClr val="00B050"/>
            </a:solidFill>
          </a:ln>
        </p:spPr>
        <p:txBody>
          <a:bodyPr anchor="ctr" anchorCtr="1">
            <a:normAutofit/>
          </a:bodyPr>
          <a:lstStyle/>
          <a:p>
            <a:pPr algn="ctr"/>
            <a:r>
              <a:rPr lang="ru-RU" sz="1600" dirty="0" smtClean="0">
                <a:solidFill>
                  <a:srgbClr val="7030A0"/>
                </a:solidFill>
                <a:effectLst/>
              </a:rPr>
              <a:t>Реализация муниципальной программы «Развитие культуры» за 2016 год</a:t>
            </a:r>
            <a:endParaRPr lang="ru-RU" sz="1600" dirty="0">
              <a:solidFill>
                <a:srgbClr val="7030A0"/>
              </a:solidFill>
              <a:effectLst/>
            </a:endParaRPr>
          </a:p>
        </p:txBody>
      </p:sp>
      <p:pic>
        <p:nvPicPr>
          <p:cNvPr id="1028" name="Picture 4" descr="C:\Users\finupr\Desktop\ac706cf1-d03e-457c-9c2f-cda48af6eb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19200"/>
            <a:ext cx="2362200" cy="2438400"/>
          </a:xfrm>
          <a:prstGeom prst="rect">
            <a:avLst/>
          </a:prstGeom>
          <a:noFill/>
        </p:spPr>
      </p:pic>
      <p:pic>
        <p:nvPicPr>
          <p:cNvPr id="1029" name="Picture 5" descr="C:\Users\finupr\Desktop\142017960712d2a8a49cbd79cd0245fe31dcf91f99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371600"/>
            <a:ext cx="2438400" cy="2057400"/>
          </a:xfrm>
          <a:prstGeom prst="rect">
            <a:avLst/>
          </a:prstGeom>
          <a:noFill/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2819400" y="1143000"/>
            <a:ext cx="3276600" cy="259080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rmAutofit fontScale="850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территории района осуществляет свою деятельность МКУК «Межпоселенческая библиотечная система  Тайшетского района» . В 2016 году количество пользователей  библиотек составило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2 084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человек. Приобретено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430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экземпляров книг на сумму 85,6 тыс. рублей в рамках комплектования книжных фондов библиотек муниципального образования.</a:t>
            </a:r>
          </a:p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территории района осуществляют свою деятельность   2 краеведческих музея,  которые в 2016 году  посетили   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17 357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человек, в том числе посетителей выставок   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7 069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человек.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1" name="Picture 2" descr="C:\Users\finupr\Desktop\wallpaper-of-music-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191000"/>
            <a:ext cx="2286000" cy="2133600"/>
          </a:xfrm>
          <a:prstGeom prst="rect">
            <a:avLst/>
          </a:prstGeom>
          <a:noFill/>
        </p:spPr>
      </p:pic>
      <p:pic>
        <p:nvPicPr>
          <p:cNvPr id="13" name="Picture 3" descr="C:\Users\finupr\Desktop\painti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4114800"/>
            <a:ext cx="2514600" cy="2133600"/>
          </a:xfrm>
          <a:prstGeom prst="rect">
            <a:avLst/>
          </a:prstGeom>
          <a:noFill/>
        </p:spPr>
      </p:pic>
      <p:sp>
        <p:nvSpPr>
          <p:cNvPr id="14" name="Содержимое 2"/>
          <p:cNvSpPr txBox="1">
            <a:spLocks/>
          </p:cNvSpPr>
          <p:nvPr/>
        </p:nvSpPr>
        <p:spPr>
          <a:xfrm>
            <a:off x="2819400" y="4038600"/>
            <a:ext cx="3276600" cy="243840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rmAutofit fontScale="85000" lnSpcReduction="20000"/>
          </a:bodyPr>
          <a:lstStyle/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5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учреждениях дополнительного образования в области искусств (3 детские музыкальные школы, детская художественная школа, школа искусств г. Бирюсинска)  -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910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обучающихся. Учащиеся школ принимали участие в районных конкурсных мероприятиях, в территориальных конкурсах творческих работ, в региональном конкурсе детского художественного творчества.</a:t>
            </a:r>
          </a:p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Количество участников, направленных на конкурсные мероприятия – 242 человека, из них на областные -122 человека, на всероссийские – 42 человека, на международные – 78 человека.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8001000" cy="533400"/>
          </a:xfrm>
          <a:solidFill>
            <a:schemeClr val="bg1"/>
          </a:solidFill>
          <a:ln>
            <a:solidFill>
              <a:srgbClr val="00B050"/>
            </a:solidFill>
          </a:ln>
        </p:spPr>
        <p:txBody>
          <a:bodyPr anchor="ctr" anchorCtr="1">
            <a:normAutofit/>
          </a:bodyPr>
          <a:lstStyle/>
          <a:p>
            <a:pPr algn="ctr"/>
            <a:r>
              <a:rPr lang="ru-RU" sz="1600" dirty="0" smtClean="0">
                <a:solidFill>
                  <a:srgbClr val="7030A0"/>
                </a:solidFill>
                <a:effectLst/>
              </a:rPr>
              <a:t>Реализация муниципальной программы «Развитие культуры» за 2016 год</a:t>
            </a:r>
            <a:endParaRPr lang="ru-RU" sz="1600" dirty="0">
              <a:solidFill>
                <a:srgbClr val="7030A0"/>
              </a:solidFill>
              <a:effectLst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029200" y="4114800"/>
            <a:ext cx="3886200" cy="251460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lang="ru-RU" sz="1200" noProof="0" dirty="0" smtClean="0">
                <a:latin typeface="Times New Roman" pitchFamily="18" charset="0"/>
                <a:cs typeface="Times New Roman" pitchFamily="18" charset="0"/>
              </a:rPr>
              <a:t>Проведено  </a:t>
            </a:r>
            <a:r>
              <a:rPr lang="ru-RU" sz="1200" b="1" noProof="0" dirty="0" smtClean="0"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ru-RU" sz="1200" noProof="0" dirty="0" smtClean="0">
                <a:latin typeface="Times New Roman" pitchFamily="18" charset="0"/>
                <a:cs typeface="Times New Roman" pitchFamily="18" charset="0"/>
              </a:rPr>
              <a:t> мероприятий по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работе </a:t>
            </a:r>
            <a:r>
              <a:rPr lang="ru-RU" sz="1200" noProof="0" dirty="0" smtClean="0">
                <a:latin typeface="Times New Roman" pitchFamily="18" charset="0"/>
                <a:cs typeface="Times New Roman" pitchFamily="18" charset="0"/>
              </a:rPr>
              <a:t>с молодежью района. Мероприятия направлены на формирование активной жизненной позиции, культуры, патриотизма, гражданственности. Число участников в них составило 6 834 человека.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kumimoji="0" lang="ru-RU" sz="1200" b="0" i="0" u="none" strike="noStrike" kern="1200" cap="none" spc="0" normalizeH="0" baseline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Проведено </a:t>
            </a:r>
            <a:r>
              <a:rPr kumimoji="0" lang="ru-RU" sz="1200" b="1" i="0" u="none" strike="noStrike" kern="1200" cap="none" spc="0" normalizeH="0" baseline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27</a:t>
            </a:r>
            <a:r>
              <a:rPr kumimoji="0" lang="ru-RU" sz="1200" b="0" i="0" u="none" strike="noStrike" kern="1200" cap="none" spc="0" normalizeH="0" baseline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мероприятий в</a:t>
            </a:r>
            <a:r>
              <a:rPr kumimoji="0" lang="ru-RU" sz="1200" b="0" i="0" u="none" strike="noStrike" kern="1200" cap="none" spc="0" normalizeH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условиях</a:t>
            </a:r>
            <a:r>
              <a:rPr kumimoji="0" lang="ru-RU" sz="1200" b="0" i="0" u="none" strike="noStrike" kern="1200" cap="none" spc="0" normalizeH="0" baseline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профилактических работ по предупреждению правонарушений и преступлений. Число участников в них составило 591 человек.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Проведено 2 акции, направленных на пропаганду здорового образа жизни, 31 профилактическое антинаркотическое</a:t>
            </a:r>
            <a:r>
              <a:rPr kumimoji="0" lang="ru-RU" sz="120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мероприятие , </a:t>
            </a: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которых приняли участие 3 871 человек.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 noGrp="1"/>
          </p:cNvSpPr>
          <p:nvPr>
            <p:ph idx="1"/>
          </p:nvPr>
        </p:nvSpPr>
        <p:spPr>
          <a:xfrm>
            <a:off x="0" y="4191000"/>
            <a:ext cx="2895600" cy="251460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ü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Проведены мероприятия по организации  отдыха и оздоровления детей в учреждениях дополнительного образования в сфере спорта в каникулярное время. Мероприятия проведены в летний период 2016 года на базе учебно-спортивной базы «Олимп» МБУДО ДЮСШ г. Тайшета, охвачено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120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детей-активистов, детей с устойчивыми интересом  к спорту. Направлено средств в сумме 672,8 тыс.  рублей. 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4" descr="C:\Users\finupr\Desktop\lager-1024x5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71800"/>
            <a:ext cx="3352800" cy="1066800"/>
          </a:xfrm>
          <a:prstGeom prst="rect">
            <a:avLst/>
          </a:prstGeom>
          <a:noFill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228600" y="1295400"/>
            <a:ext cx="4267200" cy="144780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342900" lvl="0" indent="-342900" algn="just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  <a:defRPr/>
            </a:pP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Дополнительное образование в сфере физической культуры и спорта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осуществляется в 2 детско-юношеских спортивных школах, создано 40 кружков – секций,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651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обучающихся. Организовано и проведено 138 спортивно-массовых мероприятий районного уровня. </a:t>
            </a:r>
          </a:p>
        </p:txBody>
      </p:sp>
      <p:pic>
        <p:nvPicPr>
          <p:cNvPr id="2052" name="Picture 4" descr="C:\Users\finupr\Desktop\inews2_5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219200"/>
            <a:ext cx="3733800" cy="2590800"/>
          </a:xfrm>
          <a:prstGeom prst="rect">
            <a:avLst/>
          </a:prstGeom>
          <a:noFill/>
        </p:spPr>
      </p:pic>
      <p:pic>
        <p:nvPicPr>
          <p:cNvPr id="2053" name="Picture 5" descr="C:\Users\finupr\Desktop\profilaktika_pravonarusheniy_49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191000"/>
            <a:ext cx="19050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467600" cy="381000"/>
          </a:xfrm>
          <a:solidFill>
            <a:schemeClr val="bg1"/>
          </a:solidFill>
          <a:ln cap="sq">
            <a:solidFill>
              <a:schemeClr val="tx1"/>
            </a:solidFill>
            <a:prstDash val="solid"/>
          </a:ln>
        </p:spPr>
        <p:txBody>
          <a:bodyPr>
            <a:noAutofit/>
          </a:bodyPr>
          <a:lstStyle/>
          <a:p>
            <a:pPr algn="ctr"/>
            <a:r>
              <a:rPr lang="ru-RU" sz="2000" cap="none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ea typeface="Batang" pitchFamily="18" charset="-127"/>
                <a:cs typeface="Arial" pitchFamily="34" charset="0"/>
              </a:rPr>
              <a:t>Бюджетная система и Бюджетный процесс</a:t>
            </a:r>
            <a:endParaRPr lang="ru-RU" sz="2000" dirty="0">
              <a:latin typeface="+mn-lt"/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457200" y="3349747"/>
            <a:ext cx="8534400" cy="3051052"/>
            <a:chOff x="457471" y="3580096"/>
            <a:chExt cx="8309544" cy="3060368"/>
          </a:xfrm>
        </p:grpSpPr>
        <p:sp>
          <p:nvSpPr>
            <p:cNvPr id="76" name="Полилиния 75"/>
            <p:cNvSpPr/>
            <p:nvPr/>
          </p:nvSpPr>
          <p:spPr>
            <a:xfrm>
              <a:off x="1718741" y="3580096"/>
              <a:ext cx="7048274" cy="843820"/>
            </a:xfrm>
            <a:custGeom>
              <a:avLst/>
              <a:gdLst>
                <a:gd name="connsiteX0" fmla="*/ 97832 w 586978"/>
                <a:gd name="connsiteY0" fmla="*/ 0 h 7159291"/>
                <a:gd name="connsiteX1" fmla="*/ 489146 w 586978"/>
                <a:gd name="connsiteY1" fmla="*/ 0 h 7159291"/>
                <a:gd name="connsiteX2" fmla="*/ 558324 w 586978"/>
                <a:gd name="connsiteY2" fmla="*/ 28654 h 7159291"/>
                <a:gd name="connsiteX3" fmla="*/ 586978 w 586978"/>
                <a:gd name="connsiteY3" fmla="*/ 97832 h 7159291"/>
                <a:gd name="connsiteX4" fmla="*/ 586978 w 586978"/>
                <a:gd name="connsiteY4" fmla="*/ 7159291 h 7159291"/>
                <a:gd name="connsiteX5" fmla="*/ 586978 w 586978"/>
                <a:gd name="connsiteY5" fmla="*/ 7159291 h 7159291"/>
                <a:gd name="connsiteX6" fmla="*/ 586978 w 586978"/>
                <a:gd name="connsiteY6" fmla="*/ 7159291 h 7159291"/>
                <a:gd name="connsiteX7" fmla="*/ 0 w 586978"/>
                <a:gd name="connsiteY7" fmla="*/ 7159291 h 7159291"/>
                <a:gd name="connsiteX8" fmla="*/ 0 w 586978"/>
                <a:gd name="connsiteY8" fmla="*/ 7159291 h 7159291"/>
                <a:gd name="connsiteX9" fmla="*/ 0 w 586978"/>
                <a:gd name="connsiteY9" fmla="*/ 7159291 h 7159291"/>
                <a:gd name="connsiteX10" fmla="*/ 0 w 586978"/>
                <a:gd name="connsiteY10" fmla="*/ 97832 h 7159291"/>
                <a:gd name="connsiteX11" fmla="*/ 28654 w 586978"/>
                <a:gd name="connsiteY11" fmla="*/ 28654 h 7159291"/>
                <a:gd name="connsiteX12" fmla="*/ 97832 w 586978"/>
                <a:gd name="connsiteY12" fmla="*/ 0 h 715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6978" h="7159291">
                  <a:moveTo>
                    <a:pt x="586978" y="1193248"/>
                  </a:moveTo>
                  <a:lnTo>
                    <a:pt x="586978" y="5966043"/>
                  </a:lnTo>
                  <a:cubicBezTo>
                    <a:pt x="586978" y="6282515"/>
                    <a:pt x="586133" y="6586021"/>
                    <a:pt x="584629" y="6809797"/>
                  </a:cubicBezTo>
                  <a:cubicBezTo>
                    <a:pt x="583124" y="7033572"/>
                    <a:pt x="581084" y="7159285"/>
                    <a:pt x="578957" y="7159285"/>
                  </a:cubicBezTo>
                  <a:lnTo>
                    <a:pt x="0" y="7159285"/>
                  </a:lnTo>
                  <a:lnTo>
                    <a:pt x="0" y="7159285"/>
                  </a:lnTo>
                  <a:lnTo>
                    <a:pt x="0" y="715928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78957" y="6"/>
                  </a:lnTo>
                  <a:cubicBezTo>
                    <a:pt x="581084" y="6"/>
                    <a:pt x="583124" y="125719"/>
                    <a:pt x="584629" y="349494"/>
                  </a:cubicBezTo>
                  <a:cubicBezTo>
                    <a:pt x="586133" y="573270"/>
                    <a:pt x="586978" y="876776"/>
                    <a:pt x="586978" y="1193248"/>
                  </a:cubicBezTo>
                  <a:close/>
                </a:path>
              </a:pathLst>
            </a:custGeom>
            <a:solidFill>
              <a:srgbClr val="EDEDA5">
                <a:alpha val="90000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1" tIns="57229" rIns="85804" bIns="57230" numCol="1" spcCol="1270" anchor="b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1500" kern="1200" dirty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kern="1200" dirty="0" smtClean="0"/>
                <a:t>Разработка прогноза социально-экономического развития. Разработка и утверждение  основных направлений бюджетной политики и основных направлений налоговой политики. Формирование проекта бюджетного прогноза. Составление проекта бюджета МО«Тайшетский район»</a:t>
              </a:r>
              <a:endParaRPr lang="ru-RU" sz="1400" kern="1200" dirty="0"/>
            </a:p>
          </p:txBody>
        </p:sp>
        <p:sp>
          <p:nvSpPr>
            <p:cNvPr id="77" name="Полилиния 76"/>
            <p:cNvSpPr/>
            <p:nvPr/>
          </p:nvSpPr>
          <p:spPr>
            <a:xfrm>
              <a:off x="457471" y="3583158"/>
              <a:ext cx="1224314" cy="764327"/>
            </a:xfrm>
            <a:custGeom>
              <a:avLst/>
              <a:gdLst>
                <a:gd name="connsiteX0" fmla="*/ 0 w 1224314"/>
                <a:gd name="connsiteY0" fmla="*/ 122289 h 733722"/>
                <a:gd name="connsiteX1" fmla="*/ 35818 w 1224314"/>
                <a:gd name="connsiteY1" fmla="*/ 35818 h 733722"/>
                <a:gd name="connsiteX2" fmla="*/ 122289 w 1224314"/>
                <a:gd name="connsiteY2" fmla="*/ 1 h 733722"/>
                <a:gd name="connsiteX3" fmla="*/ 1102025 w 1224314"/>
                <a:gd name="connsiteY3" fmla="*/ 0 h 733722"/>
                <a:gd name="connsiteX4" fmla="*/ 1188496 w 1224314"/>
                <a:gd name="connsiteY4" fmla="*/ 35818 h 733722"/>
                <a:gd name="connsiteX5" fmla="*/ 1224313 w 1224314"/>
                <a:gd name="connsiteY5" fmla="*/ 122289 h 733722"/>
                <a:gd name="connsiteX6" fmla="*/ 1224314 w 1224314"/>
                <a:gd name="connsiteY6" fmla="*/ 611433 h 733722"/>
                <a:gd name="connsiteX7" fmla="*/ 1188496 w 1224314"/>
                <a:gd name="connsiteY7" fmla="*/ 697904 h 733722"/>
                <a:gd name="connsiteX8" fmla="*/ 1102025 w 1224314"/>
                <a:gd name="connsiteY8" fmla="*/ 733722 h 733722"/>
                <a:gd name="connsiteX9" fmla="*/ 122289 w 1224314"/>
                <a:gd name="connsiteY9" fmla="*/ 733722 h 733722"/>
                <a:gd name="connsiteX10" fmla="*/ 35818 w 1224314"/>
                <a:gd name="connsiteY10" fmla="*/ 697904 h 733722"/>
                <a:gd name="connsiteX11" fmla="*/ 0 w 1224314"/>
                <a:gd name="connsiteY11" fmla="*/ 611433 h 733722"/>
                <a:gd name="connsiteX12" fmla="*/ 0 w 1224314"/>
                <a:gd name="connsiteY12" fmla="*/ 122289 h 73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24314" h="733722">
                  <a:moveTo>
                    <a:pt x="0" y="122289"/>
                  </a:moveTo>
                  <a:cubicBezTo>
                    <a:pt x="0" y="89856"/>
                    <a:pt x="12884" y="58751"/>
                    <a:pt x="35818" y="35818"/>
                  </a:cubicBezTo>
                  <a:cubicBezTo>
                    <a:pt x="58752" y="12884"/>
                    <a:pt x="89856" y="0"/>
                    <a:pt x="122289" y="1"/>
                  </a:cubicBezTo>
                  <a:lnTo>
                    <a:pt x="1102025" y="0"/>
                  </a:lnTo>
                  <a:cubicBezTo>
                    <a:pt x="1134458" y="0"/>
                    <a:pt x="1165563" y="12884"/>
                    <a:pt x="1188496" y="35818"/>
                  </a:cubicBezTo>
                  <a:cubicBezTo>
                    <a:pt x="1211430" y="58752"/>
                    <a:pt x="1224314" y="89856"/>
                    <a:pt x="1224313" y="122289"/>
                  </a:cubicBezTo>
                  <a:cubicBezTo>
                    <a:pt x="1224313" y="285337"/>
                    <a:pt x="1224314" y="448385"/>
                    <a:pt x="1224314" y="611433"/>
                  </a:cubicBezTo>
                  <a:cubicBezTo>
                    <a:pt x="1224314" y="643866"/>
                    <a:pt x="1211430" y="674971"/>
                    <a:pt x="1188496" y="697904"/>
                  </a:cubicBezTo>
                  <a:cubicBezTo>
                    <a:pt x="1165562" y="720838"/>
                    <a:pt x="1134458" y="733722"/>
                    <a:pt x="1102025" y="733722"/>
                  </a:cubicBezTo>
                  <a:lnTo>
                    <a:pt x="122289" y="733722"/>
                  </a:lnTo>
                  <a:cubicBezTo>
                    <a:pt x="89856" y="733722"/>
                    <a:pt x="58751" y="720838"/>
                    <a:pt x="35818" y="697904"/>
                  </a:cubicBezTo>
                  <a:cubicBezTo>
                    <a:pt x="12884" y="674970"/>
                    <a:pt x="0" y="643866"/>
                    <a:pt x="0" y="611433"/>
                  </a:cubicBezTo>
                  <a:lnTo>
                    <a:pt x="0" y="122289"/>
                  </a:lnTo>
                  <a:close/>
                </a:path>
              </a:pathLst>
            </a:custGeom>
            <a:solidFill>
              <a:srgbClr val="ECF1E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727" tIns="56772" rIns="77727" bIns="56772" numCol="1" spcCol="1270" anchor="b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kern="1200" dirty="0" smtClean="0">
                  <a:solidFill>
                    <a:schemeClr val="tx1"/>
                  </a:solidFill>
                  <a:latin typeface="Times New Roman" pitchFamily="18" charset="0"/>
                </a:rPr>
                <a:t>1 июля -</a:t>
              </a:r>
            </a:p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kern="1200" dirty="0" smtClean="0">
                  <a:solidFill>
                    <a:schemeClr val="tx1"/>
                  </a:solidFill>
                  <a:latin typeface="Times New Roman" pitchFamily="18" charset="0"/>
                </a:rPr>
                <a:t>1 </a:t>
              </a:r>
              <a:r>
                <a:rPr lang="ru-RU" sz="1200" kern="1200" dirty="0" smtClean="0">
                  <a:solidFill>
                    <a:schemeClr val="tx1"/>
                  </a:solidFill>
                  <a:latin typeface="Times New Roman" pitchFamily="18" charset="0"/>
                </a:rPr>
                <a:t>декабря</a:t>
              </a:r>
            </a:p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chemeClr val="tx1"/>
                  </a:solidFill>
                  <a:latin typeface="Times New Roman" pitchFamily="18" charset="0"/>
                </a:rPr>
                <a:t>2015</a:t>
              </a:r>
              <a:endParaRPr lang="ru-RU" sz="1200" kern="12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78" name="Полилиния 77"/>
            <p:cNvSpPr/>
            <p:nvPr/>
          </p:nvSpPr>
          <p:spPr>
            <a:xfrm>
              <a:off x="1718741" y="4576782"/>
              <a:ext cx="7048274" cy="611461"/>
            </a:xfrm>
            <a:custGeom>
              <a:avLst/>
              <a:gdLst>
                <a:gd name="connsiteX0" fmla="*/ 97832 w 586978"/>
                <a:gd name="connsiteY0" fmla="*/ 0 h 7226932"/>
                <a:gd name="connsiteX1" fmla="*/ 489146 w 586978"/>
                <a:gd name="connsiteY1" fmla="*/ 0 h 7226932"/>
                <a:gd name="connsiteX2" fmla="*/ 558324 w 586978"/>
                <a:gd name="connsiteY2" fmla="*/ 28654 h 7226932"/>
                <a:gd name="connsiteX3" fmla="*/ 586978 w 586978"/>
                <a:gd name="connsiteY3" fmla="*/ 97832 h 7226932"/>
                <a:gd name="connsiteX4" fmla="*/ 586978 w 586978"/>
                <a:gd name="connsiteY4" fmla="*/ 7226932 h 7226932"/>
                <a:gd name="connsiteX5" fmla="*/ 586978 w 586978"/>
                <a:gd name="connsiteY5" fmla="*/ 7226932 h 7226932"/>
                <a:gd name="connsiteX6" fmla="*/ 586978 w 586978"/>
                <a:gd name="connsiteY6" fmla="*/ 7226932 h 7226932"/>
                <a:gd name="connsiteX7" fmla="*/ 0 w 586978"/>
                <a:gd name="connsiteY7" fmla="*/ 7226932 h 7226932"/>
                <a:gd name="connsiteX8" fmla="*/ 0 w 586978"/>
                <a:gd name="connsiteY8" fmla="*/ 7226932 h 7226932"/>
                <a:gd name="connsiteX9" fmla="*/ 0 w 586978"/>
                <a:gd name="connsiteY9" fmla="*/ 7226932 h 7226932"/>
                <a:gd name="connsiteX10" fmla="*/ 0 w 586978"/>
                <a:gd name="connsiteY10" fmla="*/ 97832 h 7226932"/>
                <a:gd name="connsiteX11" fmla="*/ 28654 w 586978"/>
                <a:gd name="connsiteY11" fmla="*/ 28654 h 7226932"/>
                <a:gd name="connsiteX12" fmla="*/ 97832 w 586978"/>
                <a:gd name="connsiteY12" fmla="*/ 0 h 7226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6978" h="7226932">
                  <a:moveTo>
                    <a:pt x="586978" y="1204521"/>
                  </a:moveTo>
                  <a:lnTo>
                    <a:pt x="586978" y="6022411"/>
                  </a:lnTo>
                  <a:cubicBezTo>
                    <a:pt x="586978" y="6341872"/>
                    <a:pt x="586141" y="6648246"/>
                    <a:pt x="584651" y="6874136"/>
                  </a:cubicBezTo>
                  <a:cubicBezTo>
                    <a:pt x="583161" y="7100025"/>
                    <a:pt x="581139" y="7226926"/>
                    <a:pt x="579032" y="7226926"/>
                  </a:cubicBezTo>
                  <a:lnTo>
                    <a:pt x="0" y="7226926"/>
                  </a:lnTo>
                  <a:lnTo>
                    <a:pt x="0" y="7226926"/>
                  </a:lnTo>
                  <a:lnTo>
                    <a:pt x="0" y="722692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79032" y="6"/>
                  </a:lnTo>
                  <a:cubicBezTo>
                    <a:pt x="581139" y="6"/>
                    <a:pt x="583161" y="126907"/>
                    <a:pt x="584651" y="352796"/>
                  </a:cubicBezTo>
                  <a:cubicBezTo>
                    <a:pt x="586141" y="578686"/>
                    <a:pt x="586978" y="885060"/>
                    <a:pt x="586978" y="1204521"/>
                  </a:cubicBezTo>
                  <a:close/>
                </a:path>
              </a:pathLst>
            </a:custGeom>
            <a:solidFill>
              <a:srgbClr val="F9E235">
                <a:alpha val="89804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230" rIns="85804" bIns="57230" numCol="1" spcCol="1270" anchor="b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500" kern="1200" dirty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kern="1200" dirty="0" smtClean="0"/>
                <a:t>Рассмотрение проекта бюджета  и утверждение бюджета МО «Тайшетский район» Думой Тайшетского района.</a:t>
              </a:r>
              <a:endParaRPr lang="ru-RU" sz="1400" kern="1200" dirty="0"/>
            </a:p>
          </p:txBody>
        </p:sp>
        <p:sp>
          <p:nvSpPr>
            <p:cNvPr id="79" name="Полилиния 78"/>
            <p:cNvSpPr/>
            <p:nvPr/>
          </p:nvSpPr>
          <p:spPr>
            <a:xfrm>
              <a:off x="457471" y="4423917"/>
              <a:ext cx="1230646" cy="687894"/>
            </a:xfrm>
            <a:custGeom>
              <a:avLst/>
              <a:gdLst>
                <a:gd name="connsiteX0" fmla="*/ 0 w 1230646"/>
                <a:gd name="connsiteY0" fmla="*/ 122289 h 733722"/>
                <a:gd name="connsiteX1" fmla="*/ 35818 w 1230646"/>
                <a:gd name="connsiteY1" fmla="*/ 35818 h 733722"/>
                <a:gd name="connsiteX2" fmla="*/ 122289 w 1230646"/>
                <a:gd name="connsiteY2" fmla="*/ 1 h 733722"/>
                <a:gd name="connsiteX3" fmla="*/ 1108357 w 1230646"/>
                <a:gd name="connsiteY3" fmla="*/ 0 h 733722"/>
                <a:gd name="connsiteX4" fmla="*/ 1194828 w 1230646"/>
                <a:gd name="connsiteY4" fmla="*/ 35818 h 733722"/>
                <a:gd name="connsiteX5" fmla="*/ 1230645 w 1230646"/>
                <a:gd name="connsiteY5" fmla="*/ 122289 h 733722"/>
                <a:gd name="connsiteX6" fmla="*/ 1230646 w 1230646"/>
                <a:gd name="connsiteY6" fmla="*/ 611433 h 733722"/>
                <a:gd name="connsiteX7" fmla="*/ 1194828 w 1230646"/>
                <a:gd name="connsiteY7" fmla="*/ 697904 h 733722"/>
                <a:gd name="connsiteX8" fmla="*/ 1108357 w 1230646"/>
                <a:gd name="connsiteY8" fmla="*/ 733722 h 733722"/>
                <a:gd name="connsiteX9" fmla="*/ 122289 w 1230646"/>
                <a:gd name="connsiteY9" fmla="*/ 733722 h 733722"/>
                <a:gd name="connsiteX10" fmla="*/ 35818 w 1230646"/>
                <a:gd name="connsiteY10" fmla="*/ 697904 h 733722"/>
                <a:gd name="connsiteX11" fmla="*/ 0 w 1230646"/>
                <a:gd name="connsiteY11" fmla="*/ 611433 h 733722"/>
                <a:gd name="connsiteX12" fmla="*/ 0 w 1230646"/>
                <a:gd name="connsiteY12" fmla="*/ 122289 h 73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30646" h="733722">
                  <a:moveTo>
                    <a:pt x="0" y="122289"/>
                  </a:moveTo>
                  <a:cubicBezTo>
                    <a:pt x="0" y="89856"/>
                    <a:pt x="12884" y="58751"/>
                    <a:pt x="35818" y="35818"/>
                  </a:cubicBezTo>
                  <a:cubicBezTo>
                    <a:pt x="58752" y="12884"/>
                    <a:pt x="89856" y="0"/>
                    <a:pt x="122289" y="1"/>
                  </a:cubicBezTo>
                  <a:lnTo>
                    <a:pt x="1108357" y="0"/>
                  </a:lnTo>
                  <a:cubicBezTo>
                    <a:pt x="1140790" y="0"/>
                    <a:pt x="1171895" y="12884"/>
                    <a:pt x="1194828" y="35818"/>
                  </a:cubicBezTo>
                  <a:cubicBezTo>
                    <a:pt x="1217762" y="58752"/>
                    <a:pt x="1230646" y="89856"/>
                    <a:pt x="1230645" y="122289"/>
                  </a:cubicBezTo>
                  <a:cubicBezTo>
                    <a:pt x="1230645" y="285337"/>
                    <a:pt x="1230646" y="448385"/>
                    <a:pt x="1230646" y="611433"/>
                  </a:cubicBezTo>
                  <a:cubicBezTo>
                    <a:pt x="1230646" y="643866"/>
                    <a:pt x="1217762" y="674971"/>
                    <a:pt x="1194828" y="697904"/>
                  </a:cubicBezTo>
                  <a:cubicBezTo>
                    <a:pt x="1171894" y="720838"/>
                    <a:pt x="1140790" y="733722"/>
                    <a:pt x="1108357" y="733722"/>
                  </a:cubicBezTo>
                  <a:lnTo>
                    <a:pt x="122289" y="733722"/>
                  </a:lnTo>
                  <a:cubicBezTo>
                    <a:pt x="89856" y="733722"/>
                    <a:pt x="58751" y="720838"/>
                    <a:pt x="35818" y="697904"/>
                  </a:cubicBezTo>
                  <a:cubicBezTo>
                    <a:pt x="12884" y="674970"/>
                    <a:pt x="0" y="643866"/>
                    <a:pt x="0" y="611433"/>
                  </a:cubicBezTo>
                  <a:lnTo>
                    <a:pt x="0" y="122289"/>
                  </a:lnTo>
                  <a:close/>
                </a:path>
              </a:pathLst>
            </a:custGeom>
            <a:solidFill>
              <a:srgbClr val="ECF1E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727" tIns="56772" rIns="77727" bIns="56772" numCol="1" spcCol="1270" anchor="b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>
                  <a:solidFill>
                    <a:schemeClr val="tx1"/>
                  </a:solidFill>
                  <a:latin typeface="Times New Roman" pitchFamily="18" charset="0"/>
                </a:rPr>
                <a:t>2 декабря -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>
                  <a:solidFill>
                    <a:schemeClr val="tx1"/>
                  </a:solidFill>
                  <a:latin typeface="Times New Roman" pitchFamily="18" charset="0"/>
                </a:rPr>
                <a:t>27 </a:t>
              </a:r>
              <a:r>
                <a:rPr lang="ru-RU" sz="1200" kern="1200" dirty="0" smtClean="0">
                  <a:solidFill>
                    <a:schemeClr val="tx1"/>
                  </a:solidFill>
                  <a:latin typeface="Times New Roman" pitchFamily="18" charset="0"/>
                </a:rPr>
                <a:t>декабря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chemeClr val="tx1"/>
                  </a:solidFill>
                  <a:latin typeface="Times New Roman" pitchFamily="18" charset="0"/>
                </a:rPr>
                <a:t>2015</a:t>
              </a:r>
              <a:endParaRPr lang="ru-RU" sz="1200" kern="12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0" name="Полилиния 79"/>
            <p:cNvSpPr/>
            <p:nvPr/>
          </p:nvSpPr>
          <p:spPr>
            <a:xfrm>
              <a:off x="457471" y="5188243"/>
              <a:ext cx="1223035" cy="687894"/>
            </a:xfrm>
            <a:custGeom>
              <a:avLst/>
              <a:gdLst>
                <a:gd name="connsiteX0" fmla="*/ 0 w 1223035"/>
                <a:gd name="connsiteY0" fmla="*/ 122289 h 733722"/>
                <a:gd name="connsiteX1" fmla="*/ 35818 w 1223035"/>
                <a:gd name="connsiteY1" fmla="*/ 35818 h 733722"/>
                <a:gd name="connsiteX2" fmla="*/ 122289 w 1223035"/>
                <a:gd name="connsiteY2" fmla="*/ 1 h 733722"/>
                <a:gd name="connsiteX3" fmla="*/ 1100746 w 1223035"/>
                <a:gd name="connsiteY3" fmla="*/ 0 h 733722"/>
                <a:gd name="connsiteX4" fmla="*/ 1187217 w 1223035"/>
                <a:gd name="connsiteY4" fmla="*/ 35818 h 733722"/>
                <a:gd name="connsiteX5" fmla="*/ 1223034 w 1223035"/>
                <a:gd name="connsiteY5" fmla="*/ 122289 h 733722"/>
                <a:gd name="connsiteX6" fmla="*/ 1223035 w 1223035"/>
                <a:gd name="connsiteY6" fmla="*/ 611433 h 733722"/>
                <a:gd name="connsiteX7" fmla="*/ 1187217 w 1223035"/>
                <a:gd name="connsiteY7" fmla="*/ 697904 h 733722"/>
                <a:gd name="connsiteX8" fmla="*/ 1100746 w 1223035"/>
                <a:gd name="connsiteY8" fmla="*/ 733722 h 733722"/>
                <a:gd name="connsiteX9" fmla="*/ 122289 w 1223035"/>
                <a:gd name="connsiteY9" fmla="*/ 733722 h 733722"/>
                <a:gd name="connsiteX10" fmla="*/ 35818 w 1223035"/>
                <a:gd name="connsiteY10" fmla="*/ 697904 h 733722"/>
                <a:gd name="connsiteX11" fmla="*/ 0 w 1223035"/>
                <a:gd name="connsiteY11" fmla="*/ 611433 h 733722"/>
                <a:gd name="connsiteX12" fmla="*/ 0 w 1223035"/>
                <a:gd name="connsiteY12" fmla="*/ 122289 h 73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23035" h="733722">
                  <a:moveTo>
                    <a:pt x="0" y="122289"/>
                  </a:moveTo>
                  <a:cubicBezTo>
                    <a:pt x="0" y="89856"/>
                    <a:pt x="12884" y="58751"/>
                    <a:pt x="35818" y="35818"/>
                  </a:cubicBezTo>
                  <a:cubicBezTo>
                    <a:pt x="58752" y="12884"/>
                    <a:pt x="89856" y="0"/>
                    <a:pt x="122289" y="1"/>
                  </a:cubicBezTo>
                  <a:lnTo>
                    <a:pt x="1100746" y="0"/>
                  </a:lnTo>
                  <a:cubicBezTo>
                    <a:pt x="1133179" y="0"/>
                    <a:pt x="1164284" y="12884"/>
                    <a:pt x="1187217" y="35818"/>
                  </a:cubicBezTo>
                  <a:cubicBezTo>
                    <a:pt x="1210151" y="58752"/>
                    <a:pt x="1223035" y="89856"/>
                    <a:pt x="1223034" y="122289"/>
                  </a:cubicBezTo>
                  <a:cubicBezTo>
                    <a:pt x="1223034" y="285337"/>
                    <a:pt x="1223035" y="448385"/>
                    <a:pt x="1223035" y="611433"/>
                  </a:cubicBezTo>
                  <a:cubicBezTo>
                    <a:pt x="1223035" y="643866"/>
                    <a:pt x="1210151" y="674971"/>
                    <a:pt x="1187217" y="697904"/>
                  </a:cubicBezTo>
                  <a:cubicBezTo>
                    <a:pt x="1164283" y="720838"/>
                    <a:pt x="1133179" y="733722"/>
                    <a:pt x="1100746" y="733722"/>
                  </a:cubicBezTo>
                  <a:lnTo>
                    <a:pt x="122289" y="733722"/>
                  </a:lnTo>
                  <a:cubicBezTo>
                    <a:pt x="89856" y="733722"/>
                    <a:pt x="58751" y="720838"/>
                    <a:pt x="35818" y="697904"/>
                  </a:cubicBezTo>
                  <a:cubicBezTo>
                    <a:pt x="12884" y="674970"/>
                    <a:pt x="0" y="643866"/>
                    <a:pt x="0" y="611433"/>
                  </a:cubicBezTo>
                  <a:lnTo>
                    <a:pt x="0" y="122289"/>
                  </a:lnTo>
                  <a:close/>
                </a:path>
              </a:pathLst>
            </a:custGeom>
            <a:solidFill>
              <a:srgbClr val="ECF1E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727" tIns="56772" rIns="77727" bIns="56772" numCol="1" spcCol="1270" anchor="b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>
                  <a:solidFill>
                    <a:schemeClr val="tx1"/>
                  </a:solidFill>
                  <a:latin typeface="Times New Roman" pitchFamily="18" charset="0"/>
                </a:rPr>
                <a:t>1 января -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>
                  <a:solidFill>
                    <a:schemeClr val="tx1"/>
                  </a:solidFill>
                  <a:latin typeface="Times New Roman" pitchFamily="18" charset="0"/>
                </a:rPr>
                <a:t>31 </a:t>
              </a:r>
              <a:r>
                <a:rPr lang="ru-RU" sz="1200" kern="1200" dirty="0" smtClean="0">
                  <a:solidFill>
                    <a:schemeClr val="tx1"/>
                  </a:solidFill>
                  <a:latin typeface="Times New Roman" pitchFamily="18" charset="0"/>
                </a:rPr>
                <a:t>декабря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chemeClr val="tx1"/>
                  </a:solidFill>
                  <a:latin typeface="Times New Roman" pitchFamily="18" charset="0"/>
                </a:rPr>
                <a:t>2016</a:t>
              </a:r>
              <a:endParaRPr lang="ru-RU" sz="1200" kern="12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1" name="Полилиния 80"/>
            <p:cNvSpPr/>
            <p:nvPr/>
          </p:nvSpPr>
          <p:spPr>
            <a:xfrm>
              <a:off x="1718741" y="5943600"/>
              <a:ext cx="7048274" cy="696864"/>
            </a:xfrm>
            <a:custGeom>
              <a:avLst/>
              <a:gdLst>
                <a:gd name="connsiteX0" fmla="*/ 97832 w 586978"/>
                <a:gd name="connsiteY0" fmla="*/ 0 h 7260897"/>
                <a:gd name="connsiteX1" fmla="*/ 489146 w 586978"/>
                <a:gd name="connsiteY1" fmla="*/ 0 h 7260897"/>
                <a:gd name="connsiteX2" fmla="*/ 558324 w 586978"/>
                <a:gd name="connsiteY2" fmla="*/ 28654 h 7260897"/>
                <a:gd name="connsiteX3" fmla="*/ 586978 w 586978"/>
                <a:gd name="connsiteY3" fmla="*/ 97832 h 7260897"/>
                <a:gd name="connsiteX4" fmla="*/ 586978 w 586978"/>
                <a:gd name="connsiteY4" fmla="*/ 7260897 h 7260897"/>
                <a:gd name="connsiteX5" fmla="*/ 586978 w 586978"/>
                <a:gd name="connsiteY5" fmla="*/ 7260897 h 7260897"/>
                <a:gd name="connsiteX6" fmla="*/ 586978 w 586978"/>
                <a:gd name="connsiteY6" fmla="*/ 7260897 h 7260897"/>
                <a:gd name="connsiteX7" fmla="*/ 0 w 586978"/>
                <a:gd name="connsiteY7" fmla="*/ 7260897 h 7260897"/>
                <a:gd name="connsiteX8" fmla="*/ 0 w 586978"/>
                <a:gd name="connsiteY8" fmla="*/ 7260897 h 7260897"/>
                <a:gd name="connsiteX9" fmla="*/ 0 w 586978"/>
                <a:gd name="connsiteY9" fmla="*/ 7260897 h 7260897"/>
                <a:gd name="connsiteX10" fmla="*/ 0 w 586978"/>
                <a:gd name="connsiteY10" fmla="*/ 97832 h 7260897"/>
                <a:gd name="connsiteX11" fmla="*/ 28654 w 586978"/>
                <a:gd name="connsiteY11" fmla="*/ 28654 h 7260897"/>
                <a:gd name="connsiteX12" fmla="*/ 97832 w 586978"/>
                <a:gd name="connsiteY12" fmla="*/ 0 h 726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6978" h="7260897">
                  <a:moveTo>
                    <a:pt x="586978" y="1210182"/>
                  </a:moveTo>
                  <a:lnTo>
                    <a:pt x="586978" y="6050715"/>
                  </a:lnTo>
                  <a:cubicBezTo>
                    <a:pt x="586978" y="6371677"/>
                    <a:pt x="586145" y="6679491"/>
                    <a:pt x="584662" y="6906442"/>
                  </a:cubicBezTo>
                  <a:cubicBezTo>
                    <a:pt x="583178" y="7133394"/>
                    <a:pt x="581167" y="7260891"/>
                    <a:pt x="579069" y="7260891"/>
                  </a:cubicBezTo>
                  <a:lnTo>
                    <a:pt x="0" y="7260891"/>
                  </a:lnTo>
                  <a:lnTo>
                    <a:pt x="0" y="7260891"/>
                  </a:lnTo>
                  <a:lnTo>
                    <a:pt x="0" y="7260891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79069" y="6"/>
                  </a:lnTo>
                  <a:cubicBezTo>
                    <a:pt x="581167" y="6"/>
                    <a:pt x="583178" y="127503"/>
                    <a:pt x="584662" y="354455"/>
                  </a:cubicBezTo>
                  <a:cubicBezTo>
                    <a:pt x="586145" y="581406"/>
                    <a:pt x="586978" y="889220"/>
                    <a:pt x="586978" y="1210182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1" tIns="57229" rIns="85804" bIns="57230" numCol="1" spcCol="1270" anchor="b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500" kern="1200" dirty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kern="1200" dirty="0" smtClean="0"/>
                <a:t>Составление годовой отчетности, направление на внешнюю проверку в Контрольно-счетную палату района, рассмотрение и утверждение отчета об исполнении бюджета МО «Тайшетский район» Думой Тайшетского района.</a:t>
              </a:r>
              <a:endParaRPr lang="ru-RU" sz="1400" kern="1200" dirty="0"/>
            </a:p>
          </p:txBody>
        </p:sp>
        <p:sp>
          <p:nvSpPr>
            <p:cNvPr id="82" name="Полилиния 81"/>
            <p:cNvSpPr/>
            <p:nvPr/>
          </p:nvSpPr>
          <p:spPr>
            <a:xfrm>
              <a:off x="457471" y="5952570"/>
              <a:ext cx="1196759" cy="687894"/>
            </a:xfrm>
            <a:custGeom>
              <a:avLst/>
              <a:gdLst>
                <a:gd name="connsiteX0" fmla="*/ 0 w 1196759"/>
                <a:gd name="connsiteY0" fmla="*/ 122289 h 733722"/>
                <a:gd name="connsiteX1" fmla="*/ 35818 w 1196759"/>
                <a:gd name="connsiteY1" fmla="*/ 35818 h 733722"/>
                <a:gd name="connsiteX2" fmla="*/ 122289 w 1196759"/>
                <a:gd name="connsiteY2" fmla="*/ 1 h 733722"/>
                <a:gd name="connsiteX3" fmla="*/ 1074470 w 1196759"/>
                <a:gd name="connsiteY3" fmla="*/ 0 h 733722"/>
                <a:gd name="connsiteX4" fmla="*/ 1160941 w 1196759"/>
                <a:gd name="connsiteY4" fmla="*/ 35818 h 733722"/>
                <a:gd name="connsiteX5" fmla="*/ 1196758 w 1196759"/>
                <a:gd name="connsiteY5" fmla="*/ 122289 h 733722"/>
                <a:gd name="connsiteX6" fmla="*/ 1196759 w 1196759"/>
                <a:gd name="connsiteY6" fmla="*/ 611433 h 733722"/>
                <a:gd name="connsiteX7" fmla="*/ 1160941 w 1196759"/>
                <a:gd name="connsiteY7" fmla="*/ 697904 h 733722"/>
                <a:gd name="connsiteX8" fmla="*/ 1074470 w 1196759"/>
                <a:gd name="connsiteY8" fmla="*/ 733722 h 733722"/>
                <a:gd name="connsiteX9" fmla="*/ 122289 w 1196759"/>
                <a:gd name="connsiteY9" fmla="*/ 733722 h 733722"/>
                <a:gd name="connsiteX10" fmla="*/ 35818 w 1196759"/>
                <a:gd name="connsiteY10" fmla="*/ 697904 h 733722"/>
                <a:gd name="connsiteX11" fmla="*/ 0 w 1196759"/>
                <a:gd name="connsiteY11" fmla="*/ 611433 h 733722"/>
                <a:gd name="connsiteX12" fmla="*/ 0 w 1196759"/>
                <a:gd name="connsiteY12" fmla="*/ 122289 h 73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6759" h="733722">
                  <a:moveTo>
                    <a:pt x="0" y="122289"/>
                  </a:moveTo>
                  <a:cubicBezTo>
                    <a:pt x="0" y="89856"/>
                    <a:pt x="12884" y="58751"/>
                    <a:pt x="35818" y="35818"/>
                  </a:cubicBezTo>
                  <a:cubicBezTo>
                    <a:pt x="58752" y="12884"/>
                    <a:pt x="89856" y="0"/>
                    <a:pt x="122289" y="1"/>
                  </a:cubicBezTo>
                  <a:lnTo>
                    <a:pt x="1074470" y="0"/>
                  </a:lnTo>
                  <a:cubicBezTo>
                    <a:pt x="1106903" y="0"/>
                    <a:pt x="1138008" y="12884"/>
                    <a:pt x="1160941" y="35818"/>
                  </a:cubicBezTo>
                  <a:cubicBezTo>
                    <a:pt x="1183875" y="58752"/>
                    <a:pt x="1196759" y="89856"/>
                    <a:pt x="1196758" y="122289"/>
                  </a:cubicBezTo>
                  <a:cubicBezTo>
                    <a:pt x="1196758" y="285337"/>
                    <a:pt x="1196759" y="448385"/>
                    <a:pt x="1196759" y="611433"/>
                  </a:cubicBezTo>
                  <a:cubicBezTo>
                    <a:pt x="1196759" y="643866"/>
                    <a:pt x="1183875" y="674971"/>
                    <a:pt x="1160941" y="697904"/>
                  </a:cubicBezTo>
                  <a:cubicBezTo>
                    <a:pt x="1138007" y="720838"/>
                    <a:pt x="1106903" y="733722"/>
                    <a:pt x="1074470" y="733722"/>
                  </a:cubicBezTo>
                  <a:lnTo>
                    <a:pt x="122289" y="733722"/>
                  </a:lnTo>
                  <a:cubicBezTo>
                    <a:pt x="89856" y="733722"/>
                    <a:pt x="58751" y="720838"/>
                    <a:pt x="35818" y="697904"/>
                  </a:cubicBezTo>
                  <a:cubicBezTo>
                    <a:pt x="12884" y="674970"/>
                    <a:pt x="0" y="643866"/>
                    <a:pt x="0" y="611433"/>
                  </a:cubicBezTo>
                  <a:lnTo>
                    <a:pt x="0" y="122289"/>
                  </a:lnTo>
                  <a:close/>
                </a:path>
              </a:pathLst>
            </a:custGeom>
            <a:solidFill>
              <a:srgbClr val="ECF1E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727" tIns="56772" rIns="77727" bIns="56772" numCol="1" spcCol="1270" anchor="b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>
                  <a:solidFill>
                    <a:schemeClr val="tx1"/>
                  </a:solidFill>
                  <a:latin typeface="Times New Roman" pitchFamily="18" charset="0"/>
                </a:rPr>
                <a:t>1 февраля -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>
                  <a:solidFill>
                    <a:schemeClr val="tx1"/>
                  </a:solidFill>
                  <a:latin typeface="Times New Roman" pitchFamily="18" charset="0"/>
                </a:rPr>
                <a:t>31 </a:t>
              </a:r>
              <a:r>
                <a:rPr lang="ru-RU" sz="1200" kern="1200" dirty="0" smtClean="0">
                  <a:solidFill>
                    <a:schemeClr val="tx1"/>
                  </a:solidFill>
                  <a:latin typeface="Times New Roman" pitchFamily="18" charset="0"/>
                </a:rPr>
                <a:t>мая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chemeClr val="tx1"/>
                  </a:solidFill>
                  <a:latin typeface="Times New Roman" pitchFamily="18" charset="0"/>
                </a:rPr>
                <a:t>2017</a:t>
              </a:r>
              <a:endParaRPr lang="ru-RU" sz="1200" kern="12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pic>
        <p:nvPicPr>
          <p:cNvPr id="5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895600"/>
            <a:ext cx="8458200" cy="304800"/>
          </a:xfrm>
          <a:prstGeom prst="rect">
            <a:avLst/>
          </a:prstGeom>
          <a:solidFill>
            <a:srgbClr val="FFCCFF"/>
          </a:solidFill>
          <a:ln cap="sq">
            <a:noFill/>
            <a:prstDash val="solid"/>
          </a:ln>
        </p:spPr>
        <p:txBody>
          <a:bodyPr vert="horz" lIns="0" rIns="0" bIns="0" anchor="b">
            <a:normAutofit fontScale="97500"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Batang" pitchFamily="18" charset="-127"/>
                <a:cs typeface="Arial" pitchFamily="34" charset="0"/>
              </a:rPr>
              <a:t>Этапы бюджетного процесса в муниципальном образовании «Тайшетский район»*</a:t>
            </a:r>
            <a:endParaRPr kumimoji="0" lang="ru-RU" sz="1800" b="0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14400" y="685800"/>
            <a:ext cx="8077200" cy="381000"/>
          </a:xfrm>
          <a:prstGeom prst="rect">
            <a:avLst/>
          </a:prstGeom>
          <a:solidFill>
            <a:srgbClr val="FFCCFF"/>
          </a:solidFill>
          <a:ln cap="sq">
            <a:noFill/>
            <a:prstDash val="solid"/>
          </a:ln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Структура</a:t>
            </a:r>
            <a:r>
              <a:rPr kumimoji="0" lang="ru-RU" sz="16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бюджетной системы муниципального образования «Тайшетский</a:t>
            </a:r>
            <a:r>
              <a:rPr kumimoji="0" lang="ru-RU" sz="1600" b="1" i="1" u="sng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район»</a:t>
            </a:r>
            <a:endParaRPr kumimoji="0" lang="ru-RU" sz="1600" b="1" i="1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90600" y="1143000"/>
            <a:ext cx="7696200" cy="228600"/>
          </a:xfrm>
          <a:prstGeom prst="rect">
            <a:avLst/>
          </a:prstGeom>
          <a:solidFill>
            <a:schemeClr val="bg1"/>
          </a:solidFill>
          <a:ln cap="sq">
            <a:solidFill>
              <a:schemeClr val="tx1"/>
            </a:solidFill>
            <a:prstDash val="solid"/>
          </a:ln>
        </p:spPr>
        <p:txBody>
          <a:bodyPr vert="horz" lIns="0" rIns="0" bIns="0" anchor="b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Консолидированный бюджет  муниципального образования «Тайшетский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район»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143000" y="1676400"/>
            <a:ext cx="3200400" cy="45720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cap="sq">
            <a:solidFill>
              <a:schemeClr val="tx1"/>
            </a:solidFill>
            <a:prstDash val="solid"/>
          </a:ln>
        </p:spPr>
        <p:txBody>
          <a:bodyPr vert="horz" lIns="0" rIns="0" bIns="0" anchor="b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Бюджет  муниципального образования «Тайшетский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район» (районный бюджет)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334000" y="1676400"/>
            <a:ext cx="2590800" cy="45720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cap="sq">
            <a:solidFill>
              <a:schemeClr val="tx1"/>
            </a:solidFill>
            <a:prstDash val="solid"/>
          </a:ln>
        </p:spPr>
        <p:txBody>
          <a:bodyPr vert="horz" lIns="0" rIns="0" bIns="0" anchor="b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Бюджеты городских и сельских поселений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800600" y="2438400"/>
            <a:ext cx="1752600" cy="38100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cap="sq">
            <a:solidFill>
              <a:schemeClr val="tx1"/>
            </a:solidFill>
            <a:prstDash val="solid"/>
          </a:ln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Бюджеты 6 городских поселений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858000" y="2438400"/>
            <a:ext cx="1752600" cy="38100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cap="sq">
            <a:solidFill>
              <a:schemeClr val="tx1"/>
            </a:solidFill>
            <a:prstDash val="solid"/>
          </a:ln>
        </p:spPr>
        <p:txBody>
          <a:bodyPr vert="horz" lIns="0" rIns="0" bIns="0" anchor="b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Бюджеты 25 сельских поселений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cxnSp>
        <p:nvCxnSpPr>
          <p:cNvPr id="14" name="Прямая со стрелкой 13"/>
          <p:cNvCxnSpPr>
            <a:endCxn id="9" idx="0"/>
          </p:cNvCxnSpPr>
          <p:nvPr/>
        </p:nvCxnSpPr>
        <p:spPr>
          <a:xfrm>
            <a:off x="2743200" y="13716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10" idx="0"/>
          </p:cNvCxnSpPr>
          <p:nvPr/>
        </p:nvCxnSpPr>
        <p:spPr>
          <a:xfrm>
            <a:off x="6629400" y="13716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1" idx="0"/>
          </p:cNvCxnSpPr>
          <p:nvPr/>
        </p:nvCxnSpPr>
        <p:spPr>
          <a:xfrm flipH="1">
            <a:off x="5676900" y="2209800"/>
            <a:ext cx="4191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2" idx="0"/>
          </p:cNvCxnSpPr>
          <p:nvPr/>
        </p:nvCxnSpPr>
        <p:spPr>
          <a:xfrm>
            <a:off x="7086600" y="2209800"/>
            <a:ext cx="6477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олилиния 82"/>
          <p:cNvSpPr/>
          <p:nvPr/>
        </p:nvSpPr>
        <p:spPr>
          <a:xfrm>
            <a:off x="1752600" y="5029200"/>
            <a:ext cx="7239000" cy="533400"/>
          </a:xfrm>
          <a:custGeom>
            <a:avLst/>
            <a:gdLst>
              <a:gd name="connsiteX0" fmla="*/ 97832 w 586978"/>
              <a:gd name="connsiteY0" fmla="*/ 0 h 7226932"/>
              <a:gd name="connsiteX1" fmla="*/ 489146 w 586978"/>
              <a:gd name="connsiteY1" fmla="*/ 0 h 7226932"/>
              <a:gd name="connsiteX2" fmla="*/ 558324 w 586978"/>
              <a:gd name="connsiteY2" fmla="*/ 28654 h 7226932"/>
              <a:gd name="connsiteX3" fmla="*/ 586978 w 586978"/>
              <a:gd name="connsiteY3" fmla="*/ 97832 h 7226932"/>
              <a:gd name="connsiteX4" fmla="*/ 586978 w 586978"/>
              <a:gd name="connsiteY4" fmla="*/ 7226932 h 7226932"/>
              <a:gd name="connsiteX5" fmla="*/ 586978 w 586978"/>
              <a:gd name="connsiteY5" fmla="*/ 7226932 h 7226932"/>
              <a:gd name="connsiteX6" fmla="*/ 586978 w 586978"/>
              <a:gd name="connsiteY6" fmla="*/ 7226932 h 7226932"/>
              <a:gd name="connsiteX7" fmla="*/ 0 w 586978"/>
              <a:gd name="connsiteY7" fmla="*/ 7226932 h 7226932"/>
              <a:gd name="connsiteX8" fmla="*/ 0 w 586978"/>
              <a:gd name="connsiteY8" fmla="*/ 7226932 h 7226932"/>
              <a:gd name="connsiteX9" fmla="*/ 0 w 586978"/>
              <a:gd name="connsiteY9" fmla="*/ 7226932 h 7226932"/>
              <a:gd name="connsiteX10" fmla="*/ 0 w 586978"/>
              <a:gd name="connsiteY10" fmla="*/ 97832 h 7226932"/>
              <a:gd name="connsiteX11" fmla="*/ 28654 w 586978"/>
              <a:gd name="connsiteY11" fmla="*/ 28654 h 7226932"/>
              <a:gd name="connsiteX12" fmla="*/ 97832 w 586978"/>
              <a:gd name="connsiteY12" fmla="*/ 0 h 722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6978" h="7226932">
                <a:moveTo>
                  <a:pt x="586978" y="1204521"/>
                </a:moveTo>
                <a:lnTo>
                  <a:pt x="586978" y="6022411"/>
                </a:lnTo>
                <a:cubicBezTo>
                  <a:pt x="586978" y="6341872"/>
                  <a:pt x="586141" y="6648246"/>
                  <a:pt x="584651" y="6874136"/>
                </a:cubicBezTo>
                <a:cubicBezTo>
                  <a:pt x="583161" y="7100025"/>
                  <a:pt x="581139" y="7226926"/>
                  <a:pt x="579032" y="7226926"/>
                </a:cubicBezTo>
                <a:lnTo>
                  <a:pt x="0" y="7226926"/>
                </a:lnTo>
                <a:lnTo>
                  <a:pt x="0" y="7226926"/>
                </a:lnTo>
                <a:lnTo>
                  <a:pt x="0" y="722692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579032" y="6"/>
                </a:lnTo>
                <a:cubicBezTo>
                  <a:pt x="581139" y="6"/>
                  <a:pt x="583161" y="126907"/>
                  <a:pt x="584651" y="352796"/>
                </a:cubicBezTo>
                <a:cubicBezTo>
                  <a:pt x="586141" y="578686"/>
                  <a:pt x="586978" y="885060"/>
                  <a:pt x="586978" y="1204521"/>
                </a:cubicBezTo>
                <a:close/>
              </a:path>
            </a:pathLst>
          </a:custGeom>
          <a:solidFill>
            <a:srgbClr val="C0F6D2">
              <a:alpha val="89804"/>
            </a:srgb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57230" rIns="85804" bIns="57230" numCol="1" spcCol="1270" anchor="ctr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500" kern="1200" dirty="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kern="1200" dirty="0" smtClean="0"/>
              <a:t>Исполнение бюджета. Внесение изменений в решение о бюджете в процессе его исполнения</a:t>
            </a:r>
            <a:endParaRPr lang="ru-RU" sz="1400" kern="1200" dirty="0"/>
          </a:p>
        </p:txBody>
      </p:sp>
      <p:sp>
        <p:nvSpPr>
          <p:cNvPr id="84" name="Заголовок 1"/>
          <p:cNvSpPr txBox="1">
            <a:spLocks/>
          </p:cNvSpPr>
          <p:nvPr/>
        </p:nvSpPr>
        <p:spPr>
          <a:xfrm>
            <a:off x="228600" y="6400800"/>
            <a:ext cx="8763000" cy="457200"/>
          </a:xfrm>
          <a:prstGeom prst="rect">
            <a:avLst/>
          </a:prstGeom>
          <a:solidFill>
            <a:srgbClr val="FFCCFF"/>
          </a:solidFill>
          <a:ln cap="sq">
            <a:noFill/>
            <a:prstDash val="solid"/>
          </a:ln>
        </p:spPr>
        <p:txBody>
          <a:bodyPr vert="horz" lIns="0" rIns="0" bIns="0" anchor="b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Batang" pitchFamily="18" charset="-127"/>
                <a:cs typeface="Arial" pitchFamily="34" charset="0"/>
              </a:rPr>
              <a:t>* В соответствии с решением Думы Тайшетского района от </a:t>
            </a:r>
            <a:r>
              <a:rPr kumimoji="0" lang="ru-RU" sz="1400" b="0" i="1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24.12.2007</a:t>
            </a:r>
            <a:r>
              <a:rPr kumimoji="0" lang="ru-RU" sz="1400" b="0" i="1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года № 283 </a:t>
            </a:r>
            <a:r>
              <a:rPr kumimoji="0" lang="ru-RU" sz="1400" b="0" i="1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Batang" pitchFamily="18" charset="-127"/>
                <a:cs typeface="Arial" pitchFamily="34" charset="0"/>
              </a:rPr>
              <a:t>«Об утверждении</a:t>
            </a:r>
            <a:r>
              <a:rPr kumimoji="0" lang="ru-RU" sz="1400" b="0" i="1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Batang" pitchFamily="18" charset="-127"/>
                <a:cs typeface="Arial" pitchFamily="34" charset="0"/>
              </a:rPr>
              <a:t> Положения о бюджетном процессе в муниципальном образовании «Тайшетский район»</a:t>
            </a:r>
            <a:endParaRPr kumimoji="0" lang="ru-RU" sz="1400" b="0" i="1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077200" cy="609600"/>
          </a:xfrm>
          <a:solidFill>
            <a:schemeClr val="bg1"/>
          </a:solidFill>
          <a:ln>
            <a:solidFill>
              <a:srgbClr val="00B050"/>
            </a:solidFill>
          </a:ln>
        </p:spPr>
        <p:txBody>
          <a:bodyPr anchor="ctr" anchorCtr="1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600" cap="all" dirty="0" smtClean="0">
                <a:ln/>
                <a:solidFill>
                  <a:srgbClr val="7030A0"/>
                </a:solidFill>
                <a:effectLst/>
              </a:rPr>
              <a:t>Муниципальная программа муниципального образования «Тайшетский  район»  «Молодым семьям – доступное жилье» на 2014 – 2018 годы</a:t>
            </a:r>
            <a:endParaRPr lang="ru-RU" sz="1600" cap="all" dirty="0">
              <a:ln/>
              <a:solidFill>
                <a:srgbClr val="7030A0"/>
              </a:solidFill>
              <a:effectLst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95600" y="1371600"/>
            <a:ext cx="5943600" cy="6096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Palatino Linotype" pitchFamily="18" charset="0"/>
              </a:rPr>
              <a:t>Цель программы – создание механизма муниципальной поддержки молодых семей в решении жилищной проблемы на территории Тайшетского района</a:t>
            </a:r>
            <a:endParaRPr lang="ru-RU" sz="1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819400" y="2286000"/>
            <a:ext cx="3581400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rmAutofit fontScale="925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достижения цели Программы предлагается решение основной задачи: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Предоставление молодым семьям социальных выплат на приобретение жилого помещения или строительство индивидуального жилого дома.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838200" cy="990600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 noGrp="1"/>
          </p:cNvSpPr>
          <p:nvPr>
            <p:ph idx="1"/>
          </p:nvPr>
        </p:nvSpPr>
        <p:spPr>
          <a:xfrm>
            <a:off x="152400" y="3505200"/>
            <a:ext cx="4191000" cy="6096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anchor="ctr">
            <a:noAutofit/>
          </a:bodyPr>
          <a:lstStyle/>
          <a:p>
            <a:pPr marL="0" lvl="0" indent="0" algn="ctr">
              <a:spcBef>
                <a:spcPct val="0"/>
              </a:spcBef>
              <a:buClrTx/>
              <a:buSzTx/>
              <a:buNone/>
              <a:defRPr/>
            </a:pPr>
            <a: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Финансовое обеспечение реализации муниципальной программы </a:t>
            </a:r>
            <a:r>
              <a:rPr lang="ru-RU" sz="1200" cap="all" dirty="0" smtClean="0">
                <a:ln/>
                <a:solidFill>
                  <a:srgbClr val="7030A0"/>
                </a:solidFill>
                <a:latin typeface="+mj-lt"/>
              </a:rPr>
              <a:t>«Молодым семьям – доступное жилье»</a:t>
            </a:r>
            <a: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за 2016 год</a:t>
            </a:r>
            <a:endParaRPr kumimoji="0" lang="ru-RU" sz="1200" b="0" i="0" u="none" strike="noStrike" kern="1200" cap="all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048000" y="4191000"/>
            <a:ext cx="1295400" cy="3048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Тыс. рублей</a:t>
            </a:r>
            <a:endParaRPr kumimoji="0" lang="ru-RU" sz="800" b="0" i="0" u="none" strike="noStrike" kern="1200" cap="all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Содержимое 17"/>
          <p:cNvGraphicFramePr>
            <a:graphicFrameLocks/>
          </p:cNvGraphicFramePr>
          <p:nvPr/>
        </p:nvGraphicFramePr>
        <p:xfrm>
          <a:off x="152400" y="4571999"/>
          <a:ext cx="4191000" cy="198120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71600"/>
                <a:gridCol w="838200"/>
                <a:gridCol w="838200"/>
                <a:gridCol w="1143000"/>
              </a:tblGrid>
              <a:tr h="316974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План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Факт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Исполнение, %</a:t>
                      </a:r>
                      <a:endParaRPr lang="ru-RU" sz="1000" dirty="0"/>
                    </a:p>
                  </a:txBody>
                  <a:tcPr/>
                </a:tc>
              </a:tr>
              <a:tr h="2926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Всего</a:t>
                      </a:r>
                      <a:r>
                        <a:rPr lang="ru-RU" sz="1200" baseline="0" dirty="0" smtClean="0"/>
                        <a:t> расходов</a:t>
                      </a:r>
                      <a:endParaRPr lang="ru-RU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7 066,8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7 066,8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b="1" dirty="0"/>
                    </a:p>
                  </a:txBody>
                  <a:tcPr/>
                </a:tc>
              </a:tr>
              <a:tr h="41679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Федеральный бюджет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1 282,3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2 283,2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41679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Областной бюджет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2 132,5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2 132,5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41679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Районный бюджет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2 652,0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2 652,0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4572000" y="4648200"/>
            <a:ext cx="4267200" cy="45719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реализация муниципальной программы </a:t>
            </a:r>
            <a:r>
              <a:rPr lang="ru-RU" sz="1200" cap="all" dirty="0" smtClean="0">
                <a:ln/>
                <a:solidFill>
                  <a:srgbClr val="7030A0"/>
                </a:solidFill>
                <a:latin typeface="+mj-lt"/>
              </a:rPr>
              <a:t>«Молодым семьям – доступное жилье»</a:t>
            </a:r>
            <a:r>
              <a:rPr lang="ru-RU" sz="1200" cap="all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 2016 год</a:t>
            </a:r>
            <a:endParaRPr kumimoji="0" lang="ru-RU" sz="1200" b="0" i="0" u="none" strike="noStrike" kern="1200" cap="all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4572000" y="5257800"/>
            <a:ext cx="4267200" cy="129540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342900" lvl="0" indent="-342900" algn="just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  <a:defRPr/>
            </a:pP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 счет государственной поддержки в 2016 году             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</a:t>
            </a: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молодых семей улучшили свои жилищные условия.</a:t>
            </a:r>
          </a:p>
          <a:p>
            <a:pPr marL="342900" lvl="0" indent="-342900" algn="just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 счет средств областного бюджета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молодые семьи получили дополнительную социальную выплату </a:t>
            </a: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при рождении (усыновлении) ребенка.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finupr\Desktop\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362200"/>
            <a:ext cx="2438400" cy="2133600"/>
          </a:xfrm>
          <a:prstGeom prst="rect">
            <a:avLst/>
          </a:prstGeom>
          <a:noFill/>
        </p:spPr>
      </p:pic>
      <p:pic>
        <p:nvPicPr>
          <p:cNvPr id="1027" name="Picture 3" descr="C:\Users\finupr\Desktop\26-01-2017-mol-sem_270_2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295400"/>
            <a:ext cx="257175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924800" cy="609600"/>
          </a:xfrm>
          <a:solidFill>
            <a:schemeClr val="bg1"/>
          </a:solidFill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600" cap="all" dirty="0" smtClean="0">
                <a:ln/>
                <a:solidFill>
                  <a:srgbClr val="7030A0"/>
                </a:solidFill>
                <a:effectLst/>
              </a:rPr>
              <a:t>Муниципальная программа «Управление муниципальными финансами в муниципальном образовании «Тайшетский район» на 2014 – 2018 годы»</a:t>
            </a:r>
            <a:endParaRPr lang="ru-RU" sz="1600" dirty="0">
              <a:solidFill>
                <a:srgbClr val="7030A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0" y="1219200"/>
            <a:ext cx="6553200" cy="954107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Palatino Linotype" pitchFamily="18" charset="0"/>
              </a:rPr>
              <a:t>Цели программы – обеспечение сбалансированности и устойчивости бюджета муниципального образования «Тайшетский район» в среднесрочной перспективе, эффективное управление муниципальными финансами </a:t>
            </a:r>
            <a:endParaRPr lang="ru-RU" sz="1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52400" y="2362200"/>
            <a:ext cx="6553200" cy="1219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rmAutofit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достижения цели Программы определены следующие задачи: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Повышение эффективности бюджетных расходов муниципального образования «Тайшетский район»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Повышение качества управления муниципальными финансами;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Повышение устойчивости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муниципальных образований, находящихся на территории Тайшетского района.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pic>
        <p:nvPicPr>
          <p:cNvPr id="3074" name="Picture 2" descr="C:\Users\finupr\Desktop\buget-nou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371600"/>
            <a:ext cx="2133600" cy="1905000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743200" y="3810000"/>
            <a:ext cx="6172200" cy="7620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Финансовое обеспечение реализации муниципальной программы </a:t>
            </a:r>
            <a:r>
              <a:rPr lang="ru-RU" sz="1200" cap="all" dirty="0" smtClean="0">
                <a:ln/>
                <a:solidFill>
                  <a:srgbClr val="7030A0"/>
                </a:solidFill>
                <a:latin typeface="+mj-lt"/>
              </a:rPr>
              <a:t>«Управление муниципальными финансами в муниципальном образовании «Тайшетский район»</a:t>
            </a:r>
            <a:r>
              <a:rPr kumimoji="0" lang="ru-RU" sz="120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 2016 год</a:t>
            </a:r>
            <a:endParaRPr kumimoji="0" lang="ru-RU" sz="1200" b="0" i="0" u="none" strike="noStrike" kern="1200" cap="all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" name="Содержимое 17"/>
          <p:cNvGraphicFramePr>
            <a:graphicFrameLocks/>
          </p:cNvGraphicFramePr>
          <p:nvPr/>
        </p:nvGraphicFramePr>
        <p:xfrm>
          <a:off x="2743200" y="4952999"/>
          <a:ext cx="6248400" cy="156468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62100"/>
                <a:gridCol w="1562100"/>
                <a:gridCol w="1562100"/>
                <a:gridCol w="1562100"/>
              </a:tblGrid>
              <a:tr h="304801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Исполнение, %</a:t>
                      </a:r>
                      <a:endParaRPr lang="ru-RU" sz="1400" dirty="0"/>
                    </a:p>
                  </a:txBody>
                  <a:tcPr/>
                </a:tc>
              </a:tr>
              <a:tr h="40134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r>
                        <a:rPr lang="ru-RU" sz="1200" baseline="0" dirty="0" smtClean="0"/>
                        <a:t> расходов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56 372,6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51 064,8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90,6</a:t>
                      </a:r>
                      <a:endParaRPr lang="ru-RU" sz="1200" b="1" dirty="0"/>
                    </a:p>
                  </a:txBody>
                  <a:tcPr/>
                </a:tc>
              </a:tr>
              <a:tr h="40134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Районный бюджет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48 889,8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43 900,2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89,8</a:t>
                      </a:r>
                      <a:endParaRPr lang="ru-RU" sz="1200" dirty="0"/>
                    </a:p>
                  </a:txBody>
                  <a:tcPr/>
                </a:tc>
              </a:tr>
              <a:tr h="42777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Бюджеты поселений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7 482,8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7 164,6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95,7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Заголовок 1"/>
          <p:cNvSpPr txBox="1">
            <a:spLocks/>
          </p:cNvSpPr>
          <p:nvPr/>
        </p:nvSpPr>
        <p:spPr>
          <a:xfrm>
            <a:off x="7543800" y="4648200"/>
            <a:ext cx="1371600" cy="2286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Тыс. рублей</a:t>
            </a:r>
            <a:endParaRPr kumimoji="0" lang="ru-RU" sz="800" b="0" i="0" u="none" strike="noStrike" kern="1200" cap="all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6" name="Picture 4" descr="C:\Users\finupr\Desktop\41aa36051beb6a2d4e9e3db9f60e787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114800"/>
            <a:ext cx="2286000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295400" y="152400"/>
            <a:ext cx="76200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Финансовое обеспечение реализации муниципальной программы </a:t>
            </a:r>
            <a:r>
              <a:rPr lang="ru-RU" sz="1200" cap="all" dirty="0" smtClean="0">
                <a:ln/>
                <a:solidFill>
                  <a:srgbClr val="7030A0"/>
                </a:solidFill>
                <a:latin typeface="+mj-lt"/>
              </a:rPr>
              <a:t>«Управление муниципальными финансами в муниципальном образовании «Тайшетский район»</a:t>
            </a:r>
            <a:r>
              <a:rPr kumimoji="0" lang="ru-RU" sz="120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 2016 год</a:t>
            </a:r>
            <a:endParaRPr kumimoji="0" lang="ru-RU" sz="1200" b="0" i="0" u="none" strike="noStrike" kern="1200" cap="all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1066800" y="838200"/>
          <a:ext cx="79248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28600" y="3733800"/>
            <a:ext cx="8839200" cy="5334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реализация муниципальной программы </a:t>
            </a:r>
            <a:r>
              <a:rPr lang="ru-RU" sz="1200" cap="all" dirty="0" smtClean="0">
                <a:ln/>
                <a:solidFill>
                  <a:srgbClr val="7030A0"/>
                </a:solidFill>
                <a:latin typeface="+mj-lt"/>
              </a:rPr>
              <a:t>«Управление муниципальными финансами в муниципальном образовании «Тайшетский район»</a:t>
            </a:r>
            <a:r>
              <a:rPr kumimoji="0" lang="ru-RU" sz="120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 2016 год</a:t>
            </a:r>
            <a:endParaRPr kumimoji="0" lang="ru-RU" sz="1200" b="0" i="0" u="none" strike="noStrike" kern="1200" cap="all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" name="Содержимое 3"/>
          <p:cNvGraphicFramePr>
            <a:graphicFrameLocks/>
          </p:cNvGraphicFramePr>
          <p:nvPr/>
        </p:nvGraphicFramePr>
        <p:xfrm>
          <a:off x="304800" y="4387540"/>
          <a:ext cx="8686800" cy="241995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72200"/>
                <a:gridCol w="533400"/>
                <a:gridCol w="609600"/>
                <a:gridCol w="609600"/>
                <a:gridCol w="762000"/>
              </a:tblGrid>
              <a:tr h="441928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/>
                        <a:t>Основные</a:t>
                      </a:r>
                      <a:r>
                        <a:rPr kumimoji="0" lang="ru-RU" sz="1200" kern="1200" baseline="0" dirty="0" smtClean="0"/>
                        <a:t> </a:t>
                      </a:r>
                      <a:r>
                        <a:rPr kumimoji="0" lang="ru-RU" sz="1200" kern="1200" dirty="0" smtClean="0"/>
                        <a:t>целевые</a:t>
                      </a:r>
                      <a:r>
                        <a:rPr kumimoji="0" lang="ru-RU" sz="1200" kern="1200" baseline="0" dirty="0" smtClean="0"/>
                        <a:t> </a:t>
                      </a:r>
                      <a:r>
                        <a:rPr kumimoji="0" lang="ru-RU" sz="1200" kern="1200" dirty="0" smtClean="0"/>
                        <a:t>показатели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Ед. </a:t>
                      </a:r>
                      <a:r>
                        <a:rPr kumimoji="0" lang="ru-RU" sz="1200" kern="1200" dirty="0" err="1" smtClean="0"/>
                        <a:t>изм</a:t>
                      </a:r>
                      <a:r>
                        <a:rPr kumimoji="0" lang="ru-RU" sz="1200" kern="120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2015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2016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2016 (факт)</a:t>
                      </a:r>
                      <a:endParaRPr lang="ru-RU" sz="1200" dirty="0"/>
                    </a:p>
                  </a:txBody>
                  <a:tcPr/>
                </a:tc>
              </a:tr>
              <a:tr h="3533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Динамика  налоговых и неналоговых доходов районного бюджета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96,4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105,9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107,7</a:t>
                      </a:r>
                    </a:p>
                  </a:txBody>
                  <a:tcPr marL="47625" marR="47625" marT="0" marB="0" anchor="ctr"/>
                </a:tc>
              </a:tr>
              <a:tr h="3535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Отсутствие просроченной кредиторской задолженности по оплате труда (включая начисления на оплату труда) муниципальных учреждений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47625" marR="47625" marT="0" marB="0" anchor="ctr"/>
                </a:tc>
              </a:tr>
              <a:tr h="3338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Формирование районного бюджета программно-целевым методом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92,6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90,0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93,5</a:t>
                      </a:r>
                    </a:p>
                  </a:txBody>
                  <a:tcPr marL="47625" marR="47625" marT="0" marB="0" anchor="ctr"/>
                </a:tc>
              </a:tr>
              <a:tr h="3611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Оценка качества управления бюджетным процессом в муниципальном районе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баллы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79,2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7625" marR="47625" marT="0" marB="0" anchor="ctr"/>
                </a:tc>
              </a:tr>
              <a:tr h="3611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Отсутствие просроченной задолженности по долговым обязательствам муниципального района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184,6</a:t>
                      </a:r>
                    </a:p>
                  </a:txBody>
                  <a:tcPr marL="47625" marR="47625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43000" y="228600"/>
            <a:ext cx="7924800" cy="5334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реализация муниципальной программы </a:t>
            </a:r>
            <a:r>
              <a:rPr lang="ru-RU" sz="1200" cap="all" dirty="0" smtClean="0">
                <a:ln/>
                <a:solidFill>
                  <a:srgbClr val="7030A0"/>
                </a:solidFill>
                <a:latin typeface="+mj-lt"/>
              </a:rPr>
              <a:t>«Управление муниципальными финансами в муниципальном образовании «Тайшетский район»</a:t>
            </a:r>
            <a:r>
              <a:rPr kumimoji="0" lang="ru-RU" sz="120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 2016 год</a:t>
            </a:r>
            <a:endParaRPr kumimoji="0" lang="ru-RU" sz="1200" b="0" i="0" u="none" strike="noStrike" kern="1200" cap="all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3657600" y="1143000"/>
            <a:ext cx="5334000" cy="914400"/>
          </a:xfrm>
          <a:prstGeom prst="rect">
            <a:avLst/>
          </a:prstGeom>
          <a:solidFill>
            <a:srgbClr val="EBFD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tabLst>
                <a:tab pos="3060700" algn="ctr"/>
              </a:tabLs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2016 году проведены мероприятия по увеличению доходной базы бюджета муниципального образования «Тайшетский район»  в соответствии комплексным планом мероприятий по увеличению доходной базы бюджета на 2014-2016 годы. В 2016 г. в районный бюджет дополнительно получено </a:t>
            </a: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5,1</a:t>
            </a: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млн. рублей. </a:t>
            </a:r>
            <a:endParaRPr lang="ru-RU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28600" y="3276600"/>
            <a:ext cx="3352800" cy="3276600"/>
          </a:xfrm>
          <a:prstGeom prst="rect">
            <a:avLst/>
          </a:prstGeom>
          <a:solidFill>
            <a:srgbClr val="EBFD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tabLst>
                <a:tab pos="3060700" algn="ctr"/>
              </a:tabLst>
            </a:pP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рамках организации бюджетного процесса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осуществлено 5  уточнений районного бюджета в течение 2016 года,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составлен проект  решения  о районном бюджете на 2017 год и на плановый период 2018 и 2019 годов, составлена годовая бюджетная отчетность по исполнению бюджета муниципального образования «Тайшетский район» за 2015 год, осуществлен внутренний муниципальный финансовый контроль в соответствии с утвержденным планом контрольных мероприятий на 2016 год (проведено 15 проверок, в том числе 5 проверок в сфере закупок).</a:t>
            </a:r>
          </a:p>
          <a:p>
            <a:pPr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tabLst>
                <a:tab pos="3060700" algn="ctr"/>
              </a:tabLst>
            </a:pP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целях повышения прозрачности и открытости бюджетного процесса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муниципальном образовании «Тайшетский район» на официальном сайте Администрации Тайшетского района в разделе «Муниципальные финансы» размещена информация, освещающая основные вопросы по составлению и исполнению бюджета.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tabLst>
                <a:tab pos="3060700" algn="ctr"/>
              </a:tabLst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657600" y="2209800"/>
            <a:ext cx="5334000" cy="838200"/>
          </a:xfrm>
          <a:prstGeom prst="rect">
            <a:avLst/>
          </a:prstGeom>
          <a:solidFill>
            <a:srgbClr val="EBFD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tabLst>
                <a:tab pos="3060700" algn="ctr"/>
              </a:tabLst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Полномочия  по формированию и исполнению бюджетов поселений исполнены в полном объеме в соответствии с заключенными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соглашениями с муниципальными образованиями о передаче осуществления части полномочий за счет переданных межбюджетных трансфертов в сумме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7 164,6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тыс. рублей.</a:t>
            </a:r>
            <a:endParaRPr lang="ru-RU" sz="11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657600" y="4343400"/>
            <a:ext cx="5334000" cy="2362200"/>
          </a:xfrm>
          <a:prstGeom prst="rect">
            <a:avLst/>
          </a:prstGeom>
          <a:solidFill>
            <a:srgbClr val="EBFD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tabLst>
                <a:tab pos="3060700" algn="ctr"/>
              </a:tabLst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Направлено 5 087,6 тыс. рублей на управление муниципальным долгом, в т.ч. расходы на его обслуживание.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tabLst>
                <a:tab pos="3060700" algn="ctr"/>
              </a:tabLst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итогам 2016 года муниципальным образованием «Тайшетский район» соблюдены требования БК РФ к муниципальному долгу и расходам на его обслуживание:</a:t>
            </a: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-предельный объем муниципального долга составил 19,0 % (81 130,4 тыс. рублей) при ограничении по БК РФ (100,0%) от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объема доходов бюджета без учета объема безвозмездных поступлений и (или) поступлений налоговых доходов по дополнительным нормативам отчислений;</a:t>
            </a:r>
            <a:endParaRPr lang="ru-RU" sz="11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tabLst>
                <a:tab pos="3060700" algn="ctr"/>
              </a:tabLst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-объем расходов на обслуживание муниципального долга составил 0,1 % (502,9 тыс. рублей) при ограничении по БК РФ (15,0%)</a:t>
            </a:r>
            <a:r>
              <a:rPr lang="ru-RU" sz="1100" dirty="0" smtClean="0"/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от объема расходов бюджета, за исключением объема расходов, которые осуществляются за счет субвенций, предоставляемых из бюджетов бюджетной системы Российской Федерации.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tabLst>
                <a:tab pos="3060700" algn="ctr"/>
              </a:tabLst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657600" y="3200400"/>
            <a:ext cx="5334000" cy="609600"/>
          </a:xfrm>
          <a:prstGeom prst="rect">
            <a:avLst/>
          </a:prstGeom>
          <a:solidFill>
            <a:srgbClr val="EBFD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tabLst>
                <a:tab pos="3060700" algn="ctr"/>
              </a:tabLst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 2016 году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муниципальным образованиям района предоставлены межбюджетные трансферты в форме дотации на выравнивание бюджетной обеспеченности в сумме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26 725,7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тыс. рублей.</a:t>
            </a:r>
            <a:endParaRPr lang="ru-RU" sz="11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3252" name="Picture 4" descr="C:\Users\finupr\Desktop\iJ7D3I2Q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1"/>
            <a:ext cx="2971800" cy="1828799"/>
          </a:xfrm>
          <a:prstGeom prst="rect">
            <a:avLst/>
          </a:prstGeom>
          <a:noFill/>
        </p:spPr>
      </p:pic>
      <p:pic>
        <p:nvPicPr>
          <p:cNvPr id="53253" name="Picture 5" descr="C:\Users\finupr\Desktop\FU_MynDol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886200"/>
            <a:ext cx="4038600" cy="38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609600"/>
          </a:xfrm>
          <a:solidFill>
            <a:schemeClr val="bg1"/>
          </a:solidFill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600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Муниципальная программа «муниципальное  Управление»                                 на 2015– 2018 годы»</a:t>
            </a:r>
            <a:endParaRPr lang="ru-RU" sz="1600" dirty="0"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1143000"/>
            <a:ext cx="8229600" cy="292388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latin typeface="Palatino Linotype" pitchFamily="18" charset="0"/>
              </a:rPr>
              <a:t>Цель программы – повышение эффективности деятельности администрации Тайшетского района</a:t>
            </a:r>
            <a:endParaRPr lang="ru-RU" sz="13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57200" y="1676400"/>
            <a:ext cx="8305800" cy="1371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достижения цели Программы определены следующие задачи: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Создание условий для осуществления деятельности администрации Тайшетского района по решению вопросов местного значения и исполнения переданных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полномочий;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Реализация областной и районной политики в области охраны труда,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обеспечивающей сохранение жизни, здоровья и профессиональной активности работников в процессе трудовой деятельности, как приоритетной составляющей социально – экономического развития Тайшетского района.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743200" y="3276600"/>
            <a:ext cx="6172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Финансовое обеспечение реализации муниципальной программы</a:t>
            </a:r>
            <a:r>
              <a:rPr kumimoji="0" lang="ru-RU" sz="1200" b="0" i="0" u="none" strike="noStrike" kern="1200" cap="all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«Муниципальное управление» </a:t>
            </a:r>
            <a: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 2016 год</a:t>
            </a:r>
            <a:endParaRPr kumimoji="0" lang="ru-RU" sz="1200" b="0" i="0" u="none" strike="noStrike" kern="1200" cap="all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543800" y="3810000"/>
            <a:ext cx="1371600" cy="3810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Тыс. рублей</a:t>
            </a:r>
            <a:endParaRPr kumimoji="0" lang="ru-RU" sz="800" b="0" i="0" u="none" strike="noStrike" kern="1200" cap="all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" name="Содержимое 17"/>
          <p:cNvGraphicFramePr>
            <a:graphicFrameLocks/>
          </p:cNvGraphicFramePr>
          <p:nvPr/>
        </p:nvGraphicFramePr>
        <p:xfrm>
          <a:off x="2514600" y="4267199"/>
          <a:ext cx="6400800" cy="22879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94807"/>
                <a:gridCol w="1280160"/>
                <a:gridCol w="1280160"/>
                <a:gridCol w="1745673"/>
              </a:tblGrid>
              <a:tr h="328864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План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Факт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Исполнение, %</a:t>
                      </a:r>
                      <a:endParaRPr lang="ru-RU" sz="1000" dirty="0"/>
                    </a:p>
                  </a:txBody>
                  <a:tcPr/>
                </a:tc>
              </a:tr>
              <a:tr h="3036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Всего</a:t>
                      </a:r>
                      <a:r>
                        <a:rPr lang="ru-RU" sz="1200" baseline="0" dirty="0" smtClean="0"/>
                        <a:t> расходов</a:t>
                      </a:r>
                      <a:endParaRPr lang="ru-RU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73 764,2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71 125,7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96,4</a:t>
                      </a:r>
                      <a:endParaRPr lang="ru-RU" sz="1200" b="0" dirty="0"/>
                    </a:p>
                  </a:txBody>
                  <a:tcPr/>
                </a:tc>
              </a:tr>
              <a:tr h="35813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Федеральный бюджет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46,2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46,2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43243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Областной бюджет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5 909,4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5 780,8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97,8</a:t>
                      </a:r>
                      <a:endParaRPr lang="ru-RU" sz="1200" dirty="0"/>
                    </a:p>
                  </a:txBody>
                  <a:tcPr/>
                </a:tc>
              </a:tr>
              <a:tr h="43243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Районный бюджет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66 034,3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64 103,0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97,1</a:t>
                      </a:r>
                      <a:endParaRPr lang="ru-RU" sz="1200" dirty="0"/>
                    </a:p>
                  </a:txBody>
                  <a:tcPr/>
                </a:tc>
              </a:tr>
              <a:tr h="43243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Бюджеты</a:t>
                      </a:r>
                      <a:r>
                        <a:rPr lang="ru-RU" sz="1200" baseline="0" dirty="0" smtClean="0"/>
                        <a:t> поселений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1 774,3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1 195,7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67,4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Users\finupr\Desktop\6mar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657600"/>
            <a:ext cx="19812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/>
        </p:nvGraphicFramePr>
        <p:xfrm>
          <a:off x="1143000" y="838200"/>
          <a:ext cx="76962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1371600" y="152400"/>
            <a:ext cx="7543800" cy="5334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реализация муниципальной программы</a:t>
            </a:r>
            <a:r>
              <a:rPr kumimoji="0" lang="ru-RU" sz="1200" b="0" i="0" u="none" strike="noStrike" kern="1200" cap="all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«Муниципальное управление» </a:t>
            </a:r>
            <a: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 2016 год</a:t>
            </a:r>
            <a:endParaRPr kumimoji="0" lang="ru-RU" sz="1200" b="0" i="0" u="none" strike="noStrike" kern="1200" cap="all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C:\Users\finupr\Desktop\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228600" y="3505201"/>
          <a:ext cx="8763000" cy="27146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248400"/>
                <a:gridCol w="533400"/>
                <a:gridCol w="609600"/>
                <a:gridCol w="609600"/>
                <a:gridCol w="762000"/>
              </a:tblGrid>
              <a:tr h="501106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/>
                        <a:t>Основные</a:t>
                      </a:r>
                      <a:r>
                        <a:rPr kumimoji="0" lang="ru-RU" sz="1200" kern="1200" baseline="0" dirty="0" smtClean="0"/>
                        <a:t> </a:t>
                      </a:r>
                      <a:r>
                        <a:rPr kumimoji="0" lang="ru-RU" sz="1200" kern="1200" dirty="0" smtClean="0"/>
                        <a:t>целевые</a:t>
                      </a:r>
                      <a:r>
                        <a:rPr kumimoji="0" lang="ru-RU" sz="1200" kern="1200" baseline="0" dirty="0" smtClean="0"/>
                        <a:t> </a:t>
                      </a:r>
                      <a:r>
                        <a:rPr kumimoji="0" lang="ru-RU" sz="1200" kern="1200" dirty="0" smtClean="0"/>
                        <a:t>показатели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Ед. </a:t>
                      </a:r>
                      <a:r>
                        <a:rPr kumimoji="0" lang="ru-RU" sz="1200" kern="1200" dirty="0" err="1" smtClean="0"/>
                        <a:t>изм</a:t>
                      </a:r>
                      <a:r>
                        <a:rPr kumimoji="0" lang="ru-RU" sz="1200" kern="120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2015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2016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2016 (факт)</a:t>
                      </a:r>
                      <a:endParaRPr lang="ru-RU" sz="1200" dirty="0"/>
                    </a:p>
                  </a:txBody>
                  <a:tcPr/>
                </a:tc>
              </a:tr>
              <a:tr h="4008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Доля проектов нормативных правовых актов, в отношении которых проведена антикоррупционная экспертиза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  <a:tr h="8017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Удельный вес рассмотренных  дел об административных правонарушениях от общего количества дел об административных правонарушениях в рамках  осуществления переданных </a:t>
                      </a:r>
                      <a:r>
                        <a:rPr lang="ru-RU" sz="1200" spc="-5" dirty="0">
                          <a:latin typeface="Times New Roman"/>
                          <a:ea typeface="Times New Roman"/>
                          <a:cs typeface="Times New Roman"/>
                        </a:rPr>
                        <a:t>государственных полномочий административной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комиссией по рассмотрению дел об административных правонарушениях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99,7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  <a:tr h="6013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Доля руководителей и специалистов, обученных и прошедших проверку знаний требований охраны труда, от общего количества  руководителей и специалистов, подлежащих обучению в соответствующем текущем году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  <a:tr h="409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плановых контрольных мероприятий, проведенных в  учреждениях,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подлежащих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ведомственному контролю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" cy="10668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371600" y="152400"/>
            <a:ext cx="7543800" cy="5334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реализация муниципальной программы</a:t>
            </a:r>
            <a:r>
              <a:rPr kumimoji="0" lang="ru-RU" sz="1200" b="0" i="0" u="none" strike="noStrike" kern="1200" cap="all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«Муниципальное управление» </a:t>
            </a:r>
            <a: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 2016 год</a:t>
            </a:r>
            <a:endParaRPr kumimoji="0" lang="ru-RU" sz="1200" b="0" i="0" u="none" strike="noStrike" kern="1200" cap="all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895600" y="838200"/>
            <a:ext cx="6096000" cy="1828800"/>
          </a:xfrm>
          <a:prstGeom prst="rect">
            <a:avLst/>
          </a:prstGeom>
          <a:solidFill>
            <a:srgbClr val="EBFD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tabLst>
                <a:tab pos="3060700" algn="ctr"/>
              </a:tabLst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рамках осуществления собственных полномочий.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tabLst>
                <a:tab pos="3060700" algn="ctr"/>
              </a:tabLst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Проведено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111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антикоррупционных экспертиз нормативно-правовых актов;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tabLst>
                <a:tab pos="3060700" algn="ctr"/>
              </a:tabLst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Опубликовано и размещено в средствах массовой информации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320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материалов деятельности администрации Тайшетского района;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tabLst>
                <a:tab pos="3060700" algn="ctr"/>
              </a:tabLst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Обеспечено материально – техническое обеспечение подготовки и проведения выборов мэра Тайшетского района -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3 947,9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tabLst>
                <a:tab pos="3060700" algn="ctr"/>
              </a:tabLst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2016 году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80 человек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удостоены Почетной грамотой мэра Тайшетского района  - 240,0 тыс. рублей;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tabLst>
                <a:tab pos="3060700" algn="ctr"/>
              </a:tabLst>
            </a:pP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муниципальных служащих администрации района прошли курсы повышения квалификации в сфере закупок по 44-ФЗ.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52400" y="5257800"/>
            <a:ext cx="6553200" cy="1447800"/>
          </a:xfrm>
          <a:prstGeom prst="rect">
            <a:avLst/>
          </a:prstGeom>
          <a:solidFill>
            <a:srgbClr val="EBFD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tabLst>
                <a:tab pos="3060700" algn="ctr"/>
              </a:tabLs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рамках осуществления отдельных областных государственных полномочий в сфере труда.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tabLst>
                <a:tab pos="3060700" algn="ctr"/>
              </a:tabLs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Прошли обучение и проверку знаний требований охраны труда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муниципальных служащих администрации района.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tabLst>
                <a:tab pos="3060700" algn="ctr"/>
              </a:tabLs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Обеспечено проведение специальной оценки условий труда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рабочих мест.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tabLst>
                <a:tab pos="3060700" algn="ctr"/>
              </a:tabLs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Проведено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два конкурса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охране труда. 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tabLst>
                <a:tab pos="3060700" algn="ctr"/>
              </a:tabLs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Охвачено действием коллективных договоров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49,7 %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работников организаций района.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52400" y="2743200"/>
            <a:ext cx="4343400" cy="914400"/>
          </a:xfrm>
          <a:prstGeom prst="rect">
            <a:avLst/>
          </a:prstGeom>
          <a:solidFill>
            <a:srgbClr val="EBFD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tabLst>
                <a:tab pos="3060700" algn="ctr"/>
              </a:tabLst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счет средств федерального бюджета обеспечено исполнение полномочий по составлению (изменению) списков кандидатов в присяжные заседатели федеральных судов общей юрисдикции в Российской Федерации в сумме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46,2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тыс. рублей.</a:t>
            </a:r>
          </a:p>
        </p:txBody>
      </p:sp>
      <p:pic>
        <p:nvPicPr>
          <p:cNvPr id="1027" name="Picture 3" descr="C:\Users\finupr\Desktop\ikonkanormativno-pravovyixdokumento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1" y="990601"/>
            <a:ext cx="2057400" cy="1600200"/>
          </a:xfrm>
          <a:prstGeom prst="rect">
            <a:avLst/>
          </a:prstGeom>
          <a:noFill/>
        </p:spPr>
      </p:pic>
      <p:pic>
        <p:nvPicPr>
          <p:cNvPr id="1028" name="Picture 4" descr="C:\Users\finupr\Desktop\i83BSYAJ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5257800"/>
            <a:ext cx="2209800" cy="1371600"/>
          </a:xfrm>
          <a:prstGeom prst="rect">
            <a:avLst/>
          </a:prstGeom>
          <a:noFill/>
        </p:spPr>
      </p:pic>
      <p:pic>
        <p:nvPicPr>
          <p:cNvPr id="1029" name="Picture 5" descr="C:\Users\finupr\Desktop\maxres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810000"/>
            <a:ext cx="2590800" cy="1371600"/>
          </a:xfrm>
          <a:prstGeom prst="rect">
            <a:avLst/>
          </a:prstGeom>
          <a:noFill/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2895600" y="3733800"/>
            <a:ext cx="6096000" cy="1447800"/>
          </a:xfrm>
          <a:prstGeom prst="rect">
            <a:avLst/>
          </a:prstGeom>
          <a:solidFill>
            <a:srgbClr val="EBFD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tabLst>
                <a:tab pos="3060700" algn="ctr"/>
              </a:tabLs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рамках осуществления  областных государственных полномочий.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tabLst>
                <a:tab pos="3060700" algn="ctr"/>
              </a:tabLs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объектов лицензирования, осуществляющих розничную продажу алкогольной продукции составило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211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единиц.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tabLst>
                <a:tab pos="3060700" algn="ctr"/>
              </a:tabLst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1846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запросов составлено в рамках осуществления полномочий по хранению, комплектованию, учету и использованию архивных документов.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tabLst>
                <a:tab pos="3060700" algn="ctr"/>
              </a:tabLs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Административными комиссиями по рассмотрению дел об административных правонарушениях рассмотрено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345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дел.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tabLst>
                <a:tab pos="3060700" algn="ctr"/>
              </a:tabLst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4572000" y="2819400"/>
            <a:ext cx="4419600" cy="762000"/>
          </a:xfrm>
          <a:prstGeom prst="rect">
            <a:avLst/>
          </a:prstGeom>
          <a:solidFill>
            <a:srgbClr val="EBFD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tabLst>
                <a:tab pos="3060700" algn="ctr"/>
              </a:tabLst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За счет средств бюджетов поселений Администрацией Тайшетского района исполнены переданные отдельные полномочия поселений в сумме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1 195,7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тыс. рублей.</a:t>
            </a:r>
            <a:endParaRPr lang="ru-RU" sz="11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772400" cy="609600"/>
          </a:xfrm>
          <a:solidFill>
            <a:schemeClr val="lt1"/>
          </a:solidFill>
          <a:ln>
            <a:solidFill>
              <a:schemeClr val="accent6"/>
            </a:solidFill>
          </a:ln>
        </p:spPr>
        <p:txBody>
          <a:bodyPr anchor="ctr" anchorCtr="1">
            <a:normAutofit/>
          </a:bodyPr>
          <a:lstStyle/>
          <a:p>
            <a:pPr algn="ctr"/>
            <a:r>
              <a:rPr lang="ru-RU" sz="1600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Муниципальная программа «Стимулирование экономической активности»  на 2015– 2018 годы»</a:t>
            </a:r>
            <a:endParaRPr lang="ru-RU" sz="1600" dirty="0"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0600" y="990600"/>
            <a:ext cx="7848600" cy="307777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Palatino Linotype" pitchFamily="18" charset="0"/>
              </a:rPr>
              <a:t>Цель программы – развитие экономического потенциала Тайшетского района</a:t>
            </a:r>
            <a:endParaRPr lang="ru-RU" sz="1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52400" y="1371600"/>
            <a:ext cx="4343400" cy="1600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rmAutofit fontScale="92500"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достижения цели Программы определены следующие задачи: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Повышение инвестиционной привлекательности Тайшетского района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Создание благоприятных условий для развития субъектов малого и среднего предпринимательства на территории Тайшетского района;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lang="ru-RU" sz="1200" dirty="0" smtClean="0"/>
              <a:t>Формирование конкурентности туристского продукта и рациональное использования туристских ресурсов Тайшетского района.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" cy="1066800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572000" y="1371600"/>
            <a:ext cx="4419600" cy="5334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Финансовое обеспечение реализации муниципальной программы</a:t>
            </a:r>
            <a:r>
              <a:rPr kumimoji="0" lang="ru-RU" sz="1200" b="0" i="0" u="none" strike="noStrike" kern="1200" cap="all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«стимулирование экономической активности» </a:t>
            </a:r>
            <a: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 2016 год</a:t>
            </a:r>
            <a:endParaRPr kumimoji="0" lang="ru-RU" sz="1200" b="0" i="0" u="none" strike="noStrike" kern="1200" cap="all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077200" y="1905000"/>
            <a:ext cx="838200" cy="2286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Тыс. рублей</a:t>
            </a:r>
            <a:endParaRPr kumimoji="0" lang="ru-RU" sz="800" b="0" i="0" u="none" strike="noStrike" kern="1200" cap="all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Содержимое 17"/>
          <p:cNvGraphicFramePr>
            <a:graphicFrameLocks/>
          </p:cNvGraphicFramePr>
          <p:nvPr/>
        </p:nvGraphicFramePr>
        <p:xfrm>
          <a:off x="4648200" y="2209800"/>
          <a:ext cx="4343400" cy="914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21475"/>
                <a:gridCol w="868680"/>
                <a:gridCol w="868680"/>
                <a:gridCol w="1184565"/>
              </a:tblGrid>
              <a:tr h="281354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План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Факт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Исполнение, %</a:t>
                      </a:r>
                      <a:endParaRPr lang="ru-RU" sz="1000" dirty="0"/>
                    </a:p>
                  </a:txBody>
                  <a:tcPr/>
                </a:tc>
              </a:tr>
              <a:tr h="3165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Всего</a:t>
                      </a:r>
                      <a:r>
                        <a:rPr lang="ru-RU" sz="1200" baseline="0" dirty="0" smtClean="0"/>
                        <a:t> расходов</a:t>
                      </a:r>
                      <a:endParaRPr lang="ru-RU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92,9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83,9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90,3</a:t>
                      </a:r>
                      <a:endParaRPr lang="ru-RU" sz="1200" b="0" dirty="0"/>
                    </a:p>
                  </a:txBody>
                  <a:tcPr/>
                </a:tc>
              </a:tr>
              <a:tr h="31652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Районный бюджет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92,9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83,9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90,3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152400" y="3200400"/>
            <a:ext cx="8839200" cy="3810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реализация муниципальной программы</a:t>
            </a:r>
            <a:r>
              <a:rPr kumimoji="0" lang="ru-RU" sz="1200" b="0" i="0" u="none" strike="noStrike" kern="1200" cap="all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«стимулирование экономической активности» </a:t>
            </a:r>
            <a: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 2016 год</a:t>
            </a:r>
            <a:endParaRPr kumimoji="0" lang="ru-RU" sz="1200" b="0" i="0" u="none" strike="noStrike" kern="1200" cap="all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Содержимое 3"/>
          <p:cNvGraphicFramePr>
            <a:graphicFrameLocks/>
          </p:cNvGraphicFramePr>
          <p:nvPr/>
        </p:nvGraphicFramePr>
        <p:xfrm>
          <a:off x="2438400" y="3657600"/>
          <a:ext cx="63246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 descr="C:\Users\finupr\Desktop\92195822063598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038600"/>
            <a:ext cx="2133600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" cy="10668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371600" y="304800"/>
            <a:ext cx="73914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200" cap="all" dirty="0" smtClean="0">
                <a:solidFill>
                  <a:srgbClr val="7030A0"/>
                </a:solidFill>
                <a:latin typeface="+mj-lt"/>
              </a:rPr>
              <a:t>реализация муниципальной программы «стимулирование экономической активности» за 2016 год</a:t>
            </a:r>
            <a:endParaRPr lang="ru-RU" sz="1200" cap="all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5" name="Picture 2" descr="http://www.727373-info.ru/files/1/800/30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962400"/>
            <a:ext cx="1828800" cy="2438400"/>
          </a:xfrm>
          <a:prstGeom prst="rect">
            <a:avLst/>
          </a:prstGeom>
          <a:noFill/>
        </p:spPr>
      </p:pic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228600" y="1219201"/>
          <a:ext cx="8763000" cy="213197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96000"/>
                <a:gridCol w="533400"/>
                <a:gridCol w="685800"/>
                <a:gridCol w="685800"/>
                <a:gridCol w="762000"/>
              </a:tblGrid>
              <a:tr h="464179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/>
                        <a:t>Основные</a:t>
                      </a:r>
                      <a:r>
                        <a:rPr kumimoji="0" lang="ru-RU" sz="1200" kern="1200" baseline="0" dirty="0" smtClean="0"/>
                        <a:t> </a:t>
                      </a:r>
                      <a:r>
                        <a:rPr kumimoji="0" lang="ru-RU" sz="1200" kern="1200" dirty="0" smtClean="0"/>
                        <a:t>целевые</a:t>
                      </a:r>
                      <a:r>
                        <a:rPr kumimoji="0" lang="ru-RU" sz="1200" kern="1200" baseline="0" dirty="0" smtClean="0"/>
                        <a:t> </a:t>
                      </a:r>
                      <a:r>
                        <a:rPr kumimoji="0" lang="ru-RU" sz="1200" kern="1200" dirty="0" smtClean="0"/>
                        <a:t>показатели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Ед. </a:t>
                      </a:r>
                      <a:r>
                        <a:rPr kumimoji="0" lang="ru-RU" sz="1200" kern="1200" dirty="0" err="1" smtClean="0"/>
                        <a:t>изм</a:t>
                      </a:r>
                      <a:r>
                        <a:rPr kumimoji="0" lang="ru-RU" sz="1200" kern="120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2015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2016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2016 (факт)</a:t>
                      </a:r>
                      <a:endParaRPr lang="ru-RU" sz="1200" dirty="0"/>
                    </a:p>
                  </a:txBody>
                  <a:tcPr/>
                </a:tc>
              </a:tr>
              <a:tr h="3713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Объем инвестиций в основной капитал из всех источников в расчете на одного жителя Тайшетского района;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тыс. 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15,48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23,13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68,8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  <a:tr h="3836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Количество субъектов малого и среднего предпринимательства в расчете на 10 тысяч человек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220,7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218,7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217,9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  <a:tr h="533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Величина налоговых поступлений по специальным режимам налогообложения от субъектов малого и среднего предпринимательства  в районный бюджет;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тыс. 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43 079,0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42 033,0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44 564,0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  <a:tr h="3793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разработанных и внедренных туристических продуктов (маршруты, программы).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</a:tbl>
          </a:graphicData>
        </a:graphic>
      </p:graphicFrame>
      <p:sp>
        <p:nvSpPr>
          <p:cNvPr id="7" name="Содержимое 2"/>
          <p:cNvSpPr txBox="1">
            <a:spLocks/>
          </p:cNvSpPr>
          <p:nvPr/>
        </p:nvSpPr>
        <p:spPr>
          <a:xfrm>
            <a:off x="228600" y="3581400"/>
            <a:ext cx="2819400" cy="2819400"/>
          </a:xfrm>
          <a:prstGeom prst="rect">
            <a:avLst/>
          </a:prstGeom>
          <a:solidFill>
            <a:srgbClr val="EBFD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tabLst>
                <a:tab pos="3060700" algn="ctr"/>
              </a:tabLst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Разработан и размещен на сайте Администрации Тайшетского района Инвестиционный паспорт Тайшетского района –комплексный информационный бюллетень, рассчитанный на потенциальных инвесторов и предпринимателей.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tabLst>
                <a:tab pos="3060700" algn="ctr"/>
              </a:tabLst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Разработан и размещен буклет «Справочник инвестора», содержащий информацию о преимуществах территории Тайшетского района, условиях, созданных для ведения инвестиционной деятельности, справочную информацию, технические стандарты, туристско-рекреационный потенциал Тайшетского района.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tabLst>
                <a:tab pos="3060700" algn="ctr"/>
              </a:tabLst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638800" y="3505200"/>
            <a:ext cx="3276600" cy="3124200"/>
          </a:xfrm>
          <a:prstGeom prst="rect">
            <a:avLst/>
          </a:prstGeom>
          <a:solidFill>
            <a:srgbClr val="EBFD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tabLst>
                <a:tab pos="3060700" algn="ctr"/>
              </a:tabLst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2016 году Управлением экономики и промышленной политики администрации Тайшетского района в рамках популяризации малого бизнеса организованы и проведены  3 смотра – конкурса.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tabLst>
                <a:tab pos="3060700" algn="ctr"/>
              </a:tabLst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Информационный материал, освещающий вопросы деятельности субъектов малого и среднего предпринимательства и органов власти в области поддержки предпринимателей размещен на сайте Администрации Тайшетского района. Информационная поддержка также осуществлялась через информационную программу «Время новостей», «Город в центре событий», районную газету «Бирюсинская газета».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tabLst>
                <a:tab pos="3060700" algn="ctr"/>
              </a:tabLst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Проводилась актуализация раздела «Туризм» на сайте Администрации Тайшетского района (размещалась  информация о деятельности Совета по туризму, Событийный календарь)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tabLst>
                <a:tab pos="3060700" algn="ctr"/>
              </a:tabLst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tabLst>
                <a:tab pos="3060700" algn="ctr"/>
              </a:tabLst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finupr\Desktop\be772531b3e46cc73c0dd4f1a3a3ec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50" y="3733800"/>
            <a:ext cx="241935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914400" y="304800"/>
            <a:ext cx="8001000" cy="6096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all" spc="0" normalizeH="0" baseline="0" noProof="0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Муниципальная программа «Повышение эффективности управления муниципальным имуществом муниципального образования «Тайшетский район»                                 на 2016– 2018 годы»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1066800"/>
            <a:ext cx="8001000" cy="692497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latin typeface="Palatino Linotype" pitchFamily="18" charset="0"/>
              </a:rPr>
              <a:t>Цель программы – осуществление полномочий по управлению и распоряжению муниципальным имуществом и обеспечение эффективности в сфере управления и распоряжения муниципальным имуществом муниципального образования  «Тайшетский район»</a:t>
            </a:r>
            <a:endParaRPr lang="ru-RU" sz="13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52400" y="1905000"/>
            <a:ext cx="4648200" cy="1981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достижения цели Программы определены следующие задачи: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Совершенствование системы учета и содержания объектов муниципальной собственности муниципального образования «Тайшетский район»</a:t>
            </a:r>
            <a:r>
              <a:rPr kumimoji="0" lang="ru-RU" sz="11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lang="ru-RU" sz="1100" dirty="0" smtClean="0"/>
              <a:t>Исполнение полномочий в области жилищных отношений;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1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Исполнение полномочий в области  земельных отношений;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Обеспечение реализации</a:t>
            </a:r>
            <a:r>
              <a:rPr kumimoji="0" lang="ru-RU" sz="11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муниципальной программы «Повышение эффективности управления муниципальным имуществом муниципального образования «Тайшетский район».</a:t>
            </a: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76800" y="1905001"/>
            <a:ext cx="41148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100" cap="all" dirty="0" smtClean="0">
                <a:solidFill>
                  <a:srgbClr val="7030A0"/>
                </a:solidFill>
                <a:latin typeface="+mj-lt"/>
              </a:rPr>
              <a:t>Финансовое обеспечение реализации муниципальной программы </a:t>
            </a:r>
            <a:r>
              <a:rPr lang="ru-RU" sz="1100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«Повышение эффективности управления муниципальным имуществом муниципального образования «Тайшетский район» </a:t>
            </a:r>
            <a:r>
              <a:rPr lang="ru-RU" sz="1100" cap="all" dirty="0" smtClean="0">
                <a:solidFill>
                  <a:srgbClr val="7030A0"/>
                </a:solidFill>
                <a:latin typeface="+mj-lt"/>
              </a:rPr>
              <a:t>за 2016 год</a:t>
            </a:r>
            <a:endParaRPr lang="ru-RU" sz="1100" cap="all" dirty="0">
              <a:solidFill>
                <a:srgbClr val="7030A0"/>
              </a:solidFill>
              <a:latin typeface="+mj-lt"/>
            </a:endParaRPr>
          </a:p>
        </p:txBody>
      </p:sp>
      <p:graphicFrame>
        <p:nvGraphicFramePr>
          <p:cNvPr id="10" name="Содержимое 17"/>
          <p:cNvGraphicFramePr>
            <a:graphicFrameLocks/>
          </p:cNvGraphicFramePr>
          <p:nvPr/>
        </p:nvGraphicFramePr>
        <p:xfrm>
          <a:off x="4953000" y="3124201"/>
          <a:ext cx="4038600" cy="9143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21724"/>
                <a:gridCol w="811876"/>
                <a:gridCol w="803564"/>
                <a:gridCol w="1101436"/>
              </a:tblGrid>
              <a:tr h="279956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План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Факт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Исполнение, %</a:t>
                      </a:r>
                      <a:endParaRPr lang="ru-RU" sz="1000" dirty="0"/>
                    </a:p>
                  </a:txBody>
                  <a:tcPr/>
                </a:tc>
              </a:tr>
              <a:tr h="2974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Всего</a:t>
                      </a:r>
                      <a:r>
                        <a:rPr lang="ru-RU" sz="1100" baseline="0" dirty="0" smtClean="0"/>
                        <a:t> расходов</a:t>
                      </a:r>
                      <a:endParaRPr lang="ru-RU" sz="11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9 860,8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9 502,1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96,4</a:t>
                      </a:r>
                      <a:endParaRPr lang="ru-RU" sz="1100" b="0" dirty="0"/>
                    </a:p>
                  </a:txBody>
                  <a:tcPr/>
                </a:tc>
              </a:tr>
              <a:tr h="33698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Районный бюджет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9 860,8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9 502,1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96,4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7543800" y="2743200"/>
            <a:ext cx="1371600" cy="3048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Тыс. рублей</a:t>
            </a:r>
            <a:endParaRPr kumimoji="0" lang="ru-RU" sz="800" b="0" i="0" u="none" strike="noStrike" kern="1200" cap="all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Содержимое 3"/>
          <p:cNvGraphicFramePr>
            <a:graphicFrameLocks/>
          </p:cNvGraphicFramePr>
          <p:nvPr/>
        </p:nvGraphicFramePr>
        <p:xfrm>
          <a:off x="228600" y="4191000"/>
          <a:ext cx="8763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467600" cy="381000"/>
          </a:xfrm>
          <a:solidFill>
            <a:schemeClr val="bg1"/>
          </a:solidFill>
          <a:ln cap="sq">
            <a:solidFill>
              <a:schemeClr val="tx1"/>
            </a:solidFill>
            <a:prstDash val="solid"/>
          </a:ln>
        </p:spPr>
        <p:txBody>
          <a:bodyPr>
            <a:noAutofit/>
          </a:bodyPr>
          <a:lstStyle/>
          <a:p>
            <a:pPr algn="ctr"/>
            <a:r>
              <a:rPr lang="ru-RU" sz="2000" cap="none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ea typeface="Batang" pitchFamily="18" charset="-127"/>
                <a:cs typeface="Arial" pitchFamily="34" charset="0"/>
              </a:rPr>
              <a:t>Бюджетная система и бюджетный процесс</a:t>
            </a:r>
            <a:endParaRPr lang="ru-RU" sz="2000" b="1" cap="none" dirty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+mn-lt"/>
            </a:endParaRPr>
          </a:p>
        </p:txBody>
      </p:sp>
      <p:grpSp>
        <p:nvGrpSpPr>
          <p:cNvPr id="3" name="Группа 74"/>
          <p:cNvGrpSpPr/>
          <p:nvPr/>
        </p:nvGrpSpPr>
        <p:grpSpPr>
          <a:xfrm>
            <a:off x="457200" y="1676400"/>
            <a:ext cx="8534400" cy="2438399"/>
            <a:chOff x="457471" y="3580098"/>
            <a:chExt cx="8309544" cy="1673508"/>
          </a:xfrm>
        </p:grpSpPr>
        <p:sp>
          <p:nvSpPr>
            <p:cNvPr id="76" name="Полилиния 75"/>
            <p:cNvSpPr/>
            <p:nvPr/>
          </p:nvSpPr>
          <p:spPr>
            <a:xfrm>
              <a:off x="457471" y="3580098"/>
              <a:ext cx="7196659" cy="361775"/>
            </a:xfrm>
            <a:custGeom>
              <a:avLst/>
              <a:gdLst>
                <a:gd name="connsiteX0" fmla="*/ 97832 w 586978"/>
                <a:gd name="connsiteY0" fmla="*/ 0 h 7159291"/>
                <a:gd name="connsiteX1" fmla="*/ 489146 w 586978"/>
                <a:gd name="connsiteY1" fmla="*/ 0 h 7159291"/>
                <a:gd name="connsiteX2" fmla="*/ 558324 w 586978"/>
                <a:gd name="connsiteY2" fmla="*/ 28654 h 7159291"/>
                <a:gd name="connsiteX3" fmla="*/ 586978 w 586978"/>
                <a:gd name="connsiteY3" fmla="*/ 97832 h 7159291"/>
                <a:gd name="connsiteX4" fmla="*/ 586978 w 586978"/>
                <a:gd name="connsiteY4" fmla="*/ 7159291 h 7159291"/>
                <a:gd name="connsiteX5" fmla="*/ 586978 w 586978"/>
                <a:gd name="connsiteY5" fmla="*/ 7159291 h 7159291"/>
                <a:gd name="connsiteX6" fmla="*/ 586978 w 586978"/>
                <a:gd name="connsiteY6" fmla="*/ 7159291 h 7159291"/>
                <a:gd name="connsiteX7" fmla="*/ 0 w 586978"/>
                <a:gd name="connsiteY7" fmla="*/ 7159291 h 7159291"/>
                <a:gd name="connsiteX8" fmla="*/ 0 w 586978"/>
                <a:gd name="connsiteY8" fmla="*/ 7159291 h 7159291"/>
                <a:gd name="connsiteX9" fmla="*/ 0 w 586978"/>
                <a:gd name="connsiteY9" fmla="*/ 7159291 h 7159291"/>
                <a:gd name="connsiteX10" fmla="*/ 0 w 586978"/>
                <a:gd name="connsiteY10" fmla="*/ 97832 h 7159291"/>
                <a:gd name="connsiteX11" fmla="*/ 28654 w 586978"/>
                <a:gd name="connsiteY11" fmla="*/ 28654 h 7159291"/>
                <a:gd name="connsiteX12" fmla="*/ 97832 w 586978"/>
                <a:gd name="connsiteY12" fmla="*/ 0 h 715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6978" h="7159291">
                  <a:moveTo>
                    <a:pt x="586978" y="1193248"/>
                  </a:moveTo>
                  <a:lnTo>
                    <a:pt x="586978" y="5966043"/>
                  </a:lnTo>
                  <a:cubicBezTo>
                    <a:pt x="586978" y="6282515"/>
                    <a:pt x="586133" y="6586021"/>
                    <a:pt x="584629" y="6809797"/>
                  </a:cubicBezTo>
                  <a:cubicBezTo>
                    <a:pt x="583124" y="7033572"/>
                    <a:pt x="581084" y="7159285"/>
                    <a:pt x="578957" y="7159285"/>
                  </a:cubicBezTo>
                  <a:lnTo>
                    <a:pt x="0" y="7159285"/>
                  </a:lnTo>
                  <a:lnTo>
                    <a:pt x="0" y="7159285"/>
                  </a:lnTo>
                  <a:lnTo>
                    <a:pt x="0" y="715928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78957" y="6"/>
                  </a:lnTo>
                  <a:cubicBezTo>
                    <a:pt x="581084" y="6"/>
                    <a:pt x="583124" y="125719"/>
                    <a:pt x="584629" y="349494"/>
                  </a:cubicBezTo>
                  <a:cubicBezTo>
                    <a:pt x="586133" y="573270"/>
                    <a:pt x="586978" y="876776"/>
                    <a:pt x="586978" y="119324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CCC00">
                    <a:shade val="30000"/>
                    <a:satMod val="115000"/>
                  </a:srgbClr>
                </a:gs>
                <a:gs pos="50000">
                  <a:srgbClr val="CCCC00">
                    <a:shade val="67500"/>
                    <a:satMod val="115000"/>
                  </a:srgbClr>
                </a:gs>
                <a:gs pos="100000">
                  <a:srgbClr val="CCCC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1" tIns="57229" rIns="85804" bIns="57230" numCol="1" spcCol="1270" anchor="b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1500" kern="1200" dirty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500" kern="1200" dirty="0" smtClean="0"/>
                <a:t>Решение Думы Тайшетского района об исполнении бюджета муниципального образования «Тайшетский район»</a:t>
              </a:r>
              <a:endParaRPr lang="ru-RU" sz="1500" kern="1200" dirty="0"/>
            </a:p>
          </p:txBody>
        </p:sp>
        <p:sp>
          <p:nvSpPr>
            <p:cNvPr id="78" name="Полилиния 77"/>
            <p:cNvSpPr/>
            <p:nvPr/>
          </p:nvSpPr>
          <p:spPr>
            <a:xfrm>
              <a:off x="754240" y="4050661"/>
              <a:ext cx="7270851" cy="326360"/>
            </a:xfrm>
            <a:custGeom>
              <a:avLst/>
              <a:gdLst>
                <a:gd name="connsiteX0" fmla="*/ 97832 w 586978"/>
                <a:gd name="connsiteY0" fmla="*/ 0 h 7226932"/>
                <a:gd name="connsiteX1" fmla="*/ 489146 w 586978"/>
                <a:gd name="connsiteY1" fmla="*/ 0 h 7226932"/>
                <a:gd name="connsiteX2" fmla="*/ 558324 w 586978"/>
                <a:gd name="connsiteY2" fmla="*/ 28654 h 7226932"/>
                <a:gd name="connsiteX3" fmla="*/ 586978 w 586978"/>
                <a:gd name="connsiteY3" fmla="*/ 97832 h 7226932"/>
                <a:gd name="connsiteX4" fmla="*/ 586978 w 586978"/>
                <a:gd name="connsiteY4" fmla="*/ 7226932 h 7226932"/>
                <a:gd name="connsiteX5" fmla="*/ 586978 w 586978"/>
                <a:gd name="connsiteY5" fmla="*/ 7226932 h 7226932"/>
                <a:gd name="connsiteX6" fmla="*/ 586978 w 586978"/>
                <a:gd name="connsiteY6" fmla="*/ 7226932 h 7226932"/>
                <a:gd name="connsiteX7" fmla="*/ 0 w 586978"/>
                <a:gd name="connsiteY7" fmla="*/ 7226932 h 7226932"/>
                <a:gd name="connsiteX8" fmla="*/ 0 w 586978"/>
                <a:gd name="connsiteY8" fmla="*/ 7226932 h 7226932"/>
                <a:gd name="connsiteX9" fmla="*/ 0 w 586978"/>
                <a:gd name="connsiteY9" fmla="*/ 7226932 h 7226932"/>
                <a:gd name="connsiteX10" fmla="*/ 0 w 586978"/>
                <a:gd name="connsiteY10" fmla="*/ 97832 h 7226932"/>
                <a:gd name="connsiteX11" fmla="*/ 28654 w 586978"/>
                <a:gd name="connsiteY11" fmla="*/ 28654 h 7226932"/>
                <a:gd name="connsiteX12" fmla="*/ 97832 w 586978"/>
                <a:gd name="connsiteY12" fmla="*/ 0 h 7226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6978" h="7226932">
                  <a:moveTo>
                    <a:pt x="586978" y="1204521"/>
                  </a:moveTo>
                  <a:lnTo>
                    <a:pt x="586978" y="6022411"/>
                  </a:lnTo>
                  <a:cubicBezTo>
                    <a:pt x="586978" y="6341872"/>
                    <a:pt x="586141" y="6648246"/>
                    <a:pt x="584651" y="6874136"/>
                  </a:cubicBezTo>
                  <a:cubicBezTo>
                    <a:pt x="583161" y="7100025"/>
                    <a:pt x="581139" y="7226926"/>
                    <a:pt x="579032" y="7226926"/>
                  </a:cubicBezTo>
                  <a:lnTo>
                    <a:pt x="0" y="7226926"/>
                  </a:lnTo>
                  <a:lnTo>
                    <a:pt x="0" y="7226926"/>
                  </a:lnTo>
                  <a:lnTo>
                    <a:pt x="0" y="722692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79032" y="6"/>
                  </a:lnTo>
                  <a:cubicBezTo>
                    <a:pt x="581139" y="6"/>
                    <a:pt x="583161" y="126907"/>
                    <a:pt x="584651" y="352796"/>
                  </a:cubicBezTo>
                  <a:cubicBezTo>
                    <a:pt x="586141" y="578686"/>
                    <a:pt x="586978" y="885060"/>
                    <a:pt x="586978" y="120452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CCC00">
                    <a:shade val="30000"/>
                    <a:satMod val="115000"/>
                  </a:srgbClr>
                </a:gs>
                <a:gs pos="50000">
                  <a:srgbClr val="CCCC00">
                    <a:shade val="67500"/>
                    <a:satMod val="115000"/>
                  </a:srgbClr>
                </a:gs>
                <a:gs pos="100000">
                  <a:srgbClr val="CCCC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230" rIns="85804" bIns="57230" numCol="1" spcCol="1270" anchor="b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500" kern="1200" dirty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500" kern="1200" dirty="0" smtClean="0"/>
                <a:t>Доклад о ходе реализации муниципальных программ муниципального образования «Тайшетский район»</a:t>
              </a:r>
              <a:endParaRPr lang="ru-RU" sz="1500" kern="1200" dirty="0"/>
            </a:p>
          </p:txBody>
        </p:sp>
        <p:sp>
          <p:nvSpPr>
            <p:cNvPr id="81" name="Полилиния 80"/>
            <p:cNvSpPr/>
            <p:nvPr/>
          </p:nvSpPr>
          <p:spPr>
            <a:xfrm>
              <a:off x="1718741" y="4939824"/>
              <a:ext cx="7048274" cy="313782"/>
            </a:xfrm>
            <a:custGeom>
              <a:avLst/>
              <a:gdLst>
                <a:gd name="connsiteX0" fmla="*/ 97832 w 586978"/>
                <a:gd name="connsiteY0" fmla="*/ 0 h 7260897"/>
                <a:gd name="connsiteX1" fmla="*/ 489146 w 586978"/>
                <a:gd name="connsiteY1" fmla="*/ 0 h 7260897"/>
                <a:gd name="connsiteX2" fmla="*/ 558324 w 586978"/>
                <a:gd name="connsiteY2" fmla="*/ 28654 h 7260897"/>
                <a:gd name="connsiteX3" fmla="*/ 586978 w 586978"/>
                <a:gd name="connsiteY3" fmla="*/ 97832 h 7260897"/>
                <a:gd name="connsiteX4" fmla="*/ 586978 w 586978"/>
                <a:gd name="connsiteY4" fmla="*/ 7260897 h 7260897"/>
                <a:gd name="connsiteX5" fmla="*/ 586978 w 586978"/>
                <a:gd name="connsiteY5" fmla="*/ 7260897 h 7260897"/>
                <a:gd name="connsiteX6" fmla="*/ 586978 w 586978"/>
                <a:gd name="connsiteY6" fmla="*/ 7260897 h 7260897"/>
                <a:gd name="connsiteX7" fmla="*/ 0 w 586978"/>
                <a:gd name="connsiteY7" fmla="*/ 7260897 h 7260897"/>
                <a:gd name="connsiteX8" fmla="*/ 0 w 586978"/>
                <a:gd name="connsiteY8" fmla="*/ 7260897 h 7260897"/>
                <a:gd name="connsiteX9" fmla="*/ 0 w 586978"/>
                <a:gd name="connsiteY9" fmla="*/ 7260897 h 7260897"/>
                <a:gd name="connsiteX10" fmla="*/ 0 w 586978"/>
                <a:gd name="connsiteY10" fmla="*/ 97832 h 7260897"/>
                <a:gd name="connsiteX11" fmla="*/ 28654 w 586978"/>
                <a:gd name="connsiteY11" fmla="*/ 28654 h 7260897"/>
                <a:gd name="connsiteX12" fmla="*/ 97832 w 586978"/>
                <a:gd name="connsiteY12" fmla="*/ 0 h 726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6978" h="7260897">
                  <a:moveTo>
                    <a:pt x="586978" y="1210182"/>
                  </a:moveTo>
                  <a:lnTo>
                    <a:pt x="586978" y="6050715"/>
                  </a:lnTo>
                  <a:cubicBezTo>
                    <a:pt x="586978" y="6371677"/>
                    <a:pt x="586145" y="6679491"/>
                    <a:pt x="584662" y="6906442"/>
                  </a:cubicBezTo>
                  <a:cubicBezTo>
                    <a:pt x="583178" y="7133394"/>
                    <a:pt x="581167" y="7260891"/>
                    <a:pt x="579069" y="7260891"/>
                  </a:cubicBezTo>
                  <a:lnTo>
                    <a:pt x="0" y="7260891"/>
                  </a:lnTo>
                  <a:lnTo>
                    <a:pt x="0" y="7260891"/>
                  </a:lnTo>
                  <a:lnTo>
                    <a:pt x="0" y="7260891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79069" y="6"/>
                  </a:lnTo>
                  <a:cubicBezTo>
                    <a:pt x="581167" y="6"/>
                    <a:pt x="583178" y="127503"/>
                    <a:pt x="584662" y="354455"/>
                  </a:cubicBezTo>
                  <a:cubicBezTo>
                    <a:pt x="586145" y="581406"/>
                    <a:pt x="586978" y="889220"/>
                    <a:pt x="586978" y="12101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CCC00">
                    <a:shade val="30000"/>
                    <a:satMod val="115000"/>
                  </a:srgbClr>
                </a:gs>
                <a:gs pos="50000">
                  <a:srgbClr val="CCCC00">
                    <a:shade val="67500"/>
                    <a:satMod val="115000"/>
                  </a:srgbClr>
                </a:gs>
                <a:gs pos="100000">
                  <a:srgbClr val="CCCC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1" tIns="57229" rIns="85804" bIns="57230" numCol="1" spcCol="1270" anchor="b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500" kern="1200" dirty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500" kern="1200" dirty="0" smtClean="0"/>
                <a:t>Годовой отчет об исполнении бюджета муниципального образования «Тайшетский район»</a:t>
              </a:r>
              <a:endParaRPr lang="ru-RU" sz="1500" kern="1200" dirty="0"/>
            </a:p>
          </p:txBody>
        </p:sp>
      </p:grpSp>
      <p:pic>
        <p:nvPicPr>
          <p:cNvPr id="5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14400" y="914400"/>
            <a:ext cx="8077200" cy="609600"/>
          </a:xfrm>
          <a:prstGeom prst="rect">
            <a:avLst/>
          </a:prstGeom>
          <a:solidFill>
            <a:srgbClr val="FFCCFF"/>
          </a:solidFill>
          <a:ln cap="sq">
            <a:noFill/>
            <a:prstDash val="solid"/>
          </a:ln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1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Документы, в которых отражаются итоги исполнения бюджета муниципального образования «Тайшетский</a:t>
            </a:r>
            <a:r>
              <a:rPr kumimoji="0" lang="ru-RU" sz="1600" i="1" u="sng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район» за истекший финансовый год</a:t>
            </a:r>
            <a:endParaRPr kumimoji="0" lang="ru-RU" sz="1600" i="1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83" name="Полилиния 82"/>
          <p:cNvSpPr/>
          <p:nvPr/>
        </p:nvSpPr>
        <p:spPr>
          <a:xfrm>
            <a:off x="1143000" y="2971800"/>
            <a:ext cx="7543800" cy="609600"/>
          </a:xfrm>
          <a:custGeom>
            <a:avLst/>
            <a:gdLst>
              <a:gd name="connsiteX0" fmla="*/ 97832 w 586978"/>
              <a:gd name="connsiteY0" fmla="*/ 0 h 7226932"/>
              <a:gd name="connsiteX1" fmla="*/ 489146 w 586978"/>
              <a:gd name="connsiteY1" fmla="*/ 0 h 7226932"/>
              <a:gd name="connsiteX2" fmla="*/ 558324 w 586978"/>
              <a:gd name="connsiteY2" fmla="*/ 28654 h 7226932"/>
              <a:gd name="connsiteX3" fmla="*/ 586978 w 586978"/>
              <a:gd name="connsiteY3" fmla="*/ 97832 h 7226932"/>
              <a:gd name="connsiteX4" fmla="*/ 586978 w 586978"/>
              <a:gd name="connsiteY4" fmla="*/ 7226932 h 7226932"/>
              <a:gd name="connsiteX5" fmla="*/ 586978 w 586978"/>
              <a:gd name="connsiteY5" fmla="*/ 7226932 h 7226932"/>
              <a:gd name="connsiteX6" fmla="*/ 586978 w 586978"/>
              <a:gd name="connsiteY6" fmla="*/ 7226932 h 7226932"/>
              <a:gd name="connsiteX7" fmla="*/ 0 w 586978"/>
              <a:gd name="connsiteY7" fmla="*/ 7226932 h 7226932"/>
              <a:gd name="connsiteX8" fmla="*/ 0 w 586978"/>
              <a:gd name="connsiteY8" fmla="*/ 7226932 h 7226932"/>
              <a:gd name="connsiteX9" fmla="*/ 0 w 586978"/>
              <a:gd name="connsiteY9" fmla="*/ 7226932 h 7226932"/>
              <a:gd name="connsiteX10" fmla="*/ 0 w 586978"/>
              <a:gd name="connsiteY10" fmla="*/ 97832 h 7226932"/>
              <a:gd name="connsiteX11" fmla="*/ 28654 w 586978"/>
              <a:gd name="connsiteY11" fmla="*/ 28654 h 7226932"/>
              <a:gd name="connsiteX12" fmla="*/ 97832 w 586978"/>
              <a:gd name="connsiteY12" fmla="*/ 0 h 722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6978" h="7226932">
                <a:moveTo>
                  <a:pt x="586978" y="1204521"/>
                </a:moveTo>
                <a:lnTo>
                  <a:pt x="586978" y="6022411"/>
                </a:lnTo>
                <a:cubicBezTo>
                  <a:pt x="586978" y="6341872"/>
                  <a:pt x="586141" y="6648246"/>
                  <a:pt x="584651" y="6874136"/>
                </a:cubicBezTo>
                <a:cubicBezTo>
                  <a:pt x="583161" y="7100025"/>
                  <a:pt x="581139" y="7226926"/>
                  <a:pt x="579032" y="7226926"/>
                </a:cubicBezTo>
                <a:lnTo>
                  <a:pt x="0" y="7226926"/>
                </a:lnTo>
                <a:lnTo>
                  <a:pt x="0" y="7226926"/>
                </a:lnTo>
                <a:lnTo>
                  <a:pt x="0" y="722692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579032" y="6"/>
                </a:lnTo>
                <a:cubicBezTo>
                  <a:pt x="581139" y="6"/>
                  <a:pt x="583161" y="126907"/>
                  <a:pt x="584651" y="352796"/>
                </a:cubicBezTo>
                <a:cubicBezTo>
                  <a:pt x="586141" y="578686"/>
                  <a:pt x="586978" y="885060"/>
                  <a:pt x="586978" y="1204521"/>
                </a:cubicBezTo>
                <a:close/>
              </a:path>
            </a:pathLst>
          </a:custGeom>
          <a:gradFill flip="none" rotWithShape="1">
            <a:gsLst>
              <a:gs pos="0">
                <a:srgbClr val="CCCC00">
                  <a:shade val="30000"/>
                  <a:satMod val="115000"/>
                </a:srgbClr>
              </a:gs>
              <a:gs pos="50000">
                <a:srgbClr val="CCCC00">
                  <a:shade val="67500"/>
                  <a:satMod val="115000"/>
                </a:srgbClr>
              </a:gs>
              <a:gs pos="100000">
                <a:srgbClr val="CCCC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57230" rIns="85804" bIns="57230" numCol="1" spcCol="1270" anchor="ctr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ru-RU" sz="1500" kern="1200" dirty="0" smtClean="0"/>
              <a:t>Отчеты ответственных органов исполнительной власти муниципального образования «Тайшетский район» об исполнении муниципальных программ</a:t>
            </a:r>
            <a:endParaRPr lang="ru-RU" sz="1500" kern="1200" dirty="0"/>
          </a:p>
        </p:txBody>
      </p:sp>
      <p:pic>
        <p:nvPicPr>
          <p:cNvPr id="1026" name="Picture 2" descr="C:\Users\finupr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495800"/>
            <a:ext cx="2514600" cy="2133600"/>
          </a:xfrm>
          <a:prstGeom prst="rect">
            <a:avLst/>
          </a:prstGeom>
          <a:noFill/>
        </p:spPr>
      </p:pic>
      <p:pic>
        <p:nvPicPr>
          <p:cNvPr id="1027" name="Picture 3" descr="C:\Users\finupr\Desktop\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572000"/>
            <a:ext cx="2667000" cy="213360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2743200" y="4267200"/>
            <a:ext cx="3352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Понятие «Исполнение бюджета»</a:t>
            </a:r>
          </a:p>
          <a:p>
            <a:endParaRPr lang="ru-RU" sz="1600" b="1" dirty="0" smtClean="0"/>
          </a:p>
          <a:p>
            <a:pPr algn="ctr"/>
            <a:r>
              <a:rPr lang="ru-RU" sz="1400" dirty="0" smtClean="0"/>
              <a:t>Исполнение бюджета  -   это этап бюджетного процесса, который начинается  с момента утверждения решения о бюджете  Думой Тайшетского района и продолжается в течение финансового года</a:t>
            </a:r>
            <a:endParaRPr lang="ru-RU" sz="1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" cy="10668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371600" y="152400"/>
            <a:ext cx="7543800" cy="5334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200" cap="all" dirty="0" smtClean="0">
                <a:solidFill>
                  <a:srgbClr val="7030A0"/>
                </a:solidFill>
                <a:latin typeface="+mj-lt"/>
              </a:rPr>
              <a:t>реализация муниципальной программы </a:t>
            </a:r>
            <a:r>
              <a:rPr lang="ru-RU" sz="1200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программа «Повышение эффективности управления муниципальным имуществом муниципального образования «Тайшетский район» </a:t>
            </a:r>
            <a:r>
              <a:rPr lang="ru-RU" sz="1200" cap="all" dirty="0" smtClean="0">
                <a:solidFill>
                  <a:srgbClr val="7030A0"/>
                </a:solidFill>
                <a:latin typeface="+mj-lt"/>
              </a:rPr>
              <a:t>за 2016 год</a:t>
            </a:r>
            <a:endParaRPr lang="ru-RU" sz="1200" cap="all" dirty="0">
              <a:solidFill>
                <a:srgbClr val="7030A0"/>
              </a:solidFill>
              <a:latin typeface="+mj-lt"/>
            </a:endParaRPr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2209801" y="914402"/>
          <a:ext cx="6781800" cy="327659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29199"/>
                <a:gridCol w="536996"/>
                <a:gridCol w="575813"/>
                <a:gridCol w="639792"/>
              </a:tblGrid>
              <a:tr h="429497"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kern="1200" dirty="0" smtClean="0"/>
                        <a:t>Основные</a:t>
                      </a:r>
                      <a:r>
                        <a:rPr kumimoji="0" lang="ru-RU" sz="1000" kern="1200" baseline="0" dirty="0" smtClean="0"/>
                        <a:t> </a:t>
                      </a:r>
                      <a:r>
                        <a:rPr kumimoji="0" lang="ru-RU" sz="1000" kern="1200" dirty="0" smtClean="0"/>
                        <a:t>целевые</a:t>
                      </a:r>
                      <a:r>
                        <a:rPr kumimoji="0" lang="ru-RU" sz="1000" kern="1200" baseline="0" dirty="0" smtClean="0"/>
                        <a:t> </a:t>
                      </a:r>
                      <a:r>
                        <a:rPr kumimoji="0" lang="ru-RU" sz="1000" kern="1200" dirty="0" smtClean="0"/>
                        <a:t>показатели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00" kern="1200" dirty="0" smtClean="0"/>
                        <a:t>Ед. </a:t>
                      </a:r>
                      <a:r>
                        <a:rPr kumimoji="0" lang="ru-RU" sz="1000" kern="1200" dirty="0" err="1" smtClean="0"/>
                        <a:t>изм</a:t>
                      </a:r>
                      <a:r>
                        <a:rPr kumimoji="0" lang="ru-RU" sz="1000" kern="1200" dirty="0" smtClean="0"/>
                        <a:t>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2016 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2016 (факт)</a:t>
                      </a:r>
                      <a:endParaRPr lang="ru-RU" sz="1000" dirty="0"/>
                    </a:p>
                  </a:txBody>
                  <a:tcPr/>
                </a:tc>
              </a:tr>
              <a:tr h="3469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объектов, в отношении которых проведена техническая инвентаризация и постановка на государственный кадастровый учет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  <a:tr h="3469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объектов, в отношении которых проведена государственная регистрация права собственности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875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  <a:tr h="3469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переданных объектов в связи с разграничением полномочий между муниципальным районом и поселениями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875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  <a:tr h="2453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приватизированных объектов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875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  <a:tr h="3469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Количество приобретенных квартир и закрепление их в специализированном жилищном фонде муниципального образования "Тайшетский район".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  <a:tr h="5203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земельных участков, поставленных на государственный кадастровый учет земельных участков, регистрация права муниципальной собственности муниципального образования "Тайшетский район"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  <a:tr h="6938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Ежегодная экономия финансовых средств по результатам проведения закупок конкурентными способами 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соответствии с  Федеральным законом от 05.04.2013 № 44-ФЗ "О контрактной системе в сфере закупок товаров, работ, услуг для обеспечения государственных и муниципальных нужд"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</a:tbl>
          </a:graphicData>
        </a:graphic>
      </p:graphicFrame>
      <p:sp>
        <p:nvSpPr>
          <p:cNvPr id="6" name="Содержимое 2"/>
          <p:cNvSpPr txBox="1">
            <a:spLocks/>
          </p:cNvSpPr>
          <p:nvPr/>
        </p:nvSpPr>
        <p:spPr>
          <a:xfrm>
            <a:off x="152400" y="4419600"/>
            <a:ext cx="6781800" cy="2209800"/>
          </a:xfrm>
          <a:prstGeom prst="rect">
            <a:avLst/>
          </a:prstGeom>
          <a:solidFill>
            <a:srgbClr val="EBFD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tabLst>
                <a:tab pos="3060700" algn="ctr"/>
              </a:tabLs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Доходы, получаемые в виде арендной платы за земельные участки, перевыполнены на 18,0 %.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tabLst>
                <a:tab pos="3060700" algn="ctr"/>
              </a:tabLs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кадастровый учет было поставлено 6 земельных участков, </a:t>
            </a:r>
            <a:r>
              <a:rPr lang="ru-RU" sz="120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расположенных под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автомобильными дорогами местного значения.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tabLst>
                <a:tab pos="3060700" algn="ctr"/>
              </a:tabLs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Направлено 599 уведомлений арендаторам земельных участков о размере платы на будущий период.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tabLst>
                <a:tab pos="3060700" algn="ctr"/>
              </a:tabLs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Составлено 117 актов обследований земельных участков по факту их целевого использования.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tabLst>
                <a:tab pos="3060700" algn="ctr"/>
              </a:tabLs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2016 году проведено 5 инвентаризационных проверок в отношении объектов муниципальной собственности Тайшетского района, переданных по договорам хозяйственного ведения, оперативного управления, договорам аренды, безвозмездного пользования.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tabLst>
                <a:tab pos="3060700" algn="ctr"/>
              </a:tabLst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www.250028.ru/assets/images/zemli/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599" y="4419600"/>
            <a:ext cx="1828801" cy="2133600"/>
          </a:xfrm>
          <a:prstGeom prst="rect">
            <a:avLst/>
          </a:prstGeom>
          <a:noFill/>
        </p:spPr>
      </p:pic>
      <p:pic>
        <p:nvPicPr>
          <p:cNvPr id="3078" name="Picture 6" descr="http://baikal-info.ru/sites/default/files/215_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1905000"/>
            <a:ext cx="1901825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696200" cy="457200"/>
          </a:xfrm>
          <a:solidFill>
            <a:schemeClr val="lt1"/>
          </a:solidFill>
          <a:ln>
            <a:solidFill>
              <a:schemeClr val="accent6"/>
            </a:solidFill>
          </a:ln>
        </p:spPr>
        <p:txBody>
          <a:bodyPr anchor="ctr" anchorCtr="1"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rgbClr val="7030A0"/>
                </a:solidFill>
                <a:effectLst/>
              </a:rPr>
              <a:t>Расходы бюджета на реализацию непрограммных направлений деятельности за 2016 год   </a:t>
            </a:r>
            <a:r>
              <a:rPr lang="ru-RU" sz="1800" dirty="0" smtClean="0">
                <a:solidFill>
                  <a:srgbClr val="7030A0"/>
                </a:solidFill>
              </a:rPr>
              <a:t>       </a:t>
            </a:r>
            <a:r>
              <a:rPr lang="ru-RU" sz="1800" dirty="0" smtClean="0"/>
              <a:t>                                                                                                                       </a:t>
            </a:r>
            <a:endParaRPr lang="ru-RU" sz="13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2401" y="3276602"/>
          <a:ext cx="8839199" cy="3316571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5867399"/>
                <a:gridCol w="838200"/>
                <a:gridCol w="838200"/>
                <a:gridCol w="1295400"/>
              </a:tblGrid>
              <a:tr h="3319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План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Исполнение,%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9900"/>
                    </a:solidFill>
                  </a:tcPr>
                </a:tc>
              </a:tr>
              <a:tr h="292359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Всего, в том числе: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105 615,7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102 971,9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97,5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697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Думы Тайшетского района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5 114,7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5 005,9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97,9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697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Функционирование Контрольно-счетной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палаты Тайшетского района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6 636,1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6 628,8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629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органов местного самоуправления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района (Департамент по управлению муниципальным имуществом, Управление строительства, архитектуры и инвестиционной политики, отдел субсидий, МКУ Служба Го и ЧС)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11 346,3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11 267,4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798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Реализация мероприятий, осуществляемых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органами местного самоуправления района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9 900,8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9 779,7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697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Осуществление государственных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полномочий, из них: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72 617,8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70 290,1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96,8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0106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предоставление гражданам субсидий на</a:t>
                      </a:r>
                      <a:r>
                        <a:rPr lang="ru-RU" sz="12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оплату жилых помещений и коммунальных услуг, включая содержание и обеспечение деятельности муниципальных служащих  Отдела субсидий администрации Тайшетского района</a:t>
                      </a:r>
                      <a:endParaRPr lang="ru-RU" sz="12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69 104,4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67 239,8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97,3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6971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Всероссийской сельскохозяйственной переписи в 2016 году</a:t>
                      </a:r>
                      <a:endParaRPr lang="ru-RU" sz="12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1 241,6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1 231,4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" cy="10668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391400" y="609600"/>
            <a:ext cx="1447800" cy="304800"/>
          </a:xfrm>
          <a:prstGeom prst="rect">
            <a:avLst/>
          </a:prstGeom>
        </p:spPr>
        <p:txBody>
          <a:bodyPr vert="horz" lIns="0" tIns="0" rIns="0" bIns="0" anchor="ctr" anchorCtr="1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тыс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рублей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52400" y="1066800"/>
            <a:ext cx="4724400" cy="1752600"/>
          </a:xfrm>
          <a:prstGeom prst="rect">
            <a:avLst/>
          </a:prstGeom>
          <a:solidFill>
            <a:srgbClr val="EBFD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tabLst>
                <a:tab pos="3060700" algn="ctr"/>
              </a:tabLs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Наряду с расходами, представленными в муниципальных программах муниципального образования «Тайшетский район», в районном бюджете предусмотрены средства на содержание органов местного самоуправления района, том числе обеспечивающих законодательные и контрольные функции, а также на реализацию отдельных мероприятий, осуществляемых органами местного самоуправления района и на осуществления государственных полномочий за счет средств федерального и областного бюджета. Указанные расходы в районном бюджете составили 6,5 %.</a:t>
            </a:r>
          </a:p>
        </p:txBody>
      </p:sp>
      <p:graphicFrame>
        <p:nvGraphicFramePr>
          <p:cNvPr id="8" name="Содержимое 17"/>
          <p:cNvGraphicFramePr>
            <a:graphicFrameLocks/>
          </p:cNvGraphicFramePr>
          <p:nvPr/>
        </p:nvGraphicFramePr>
        <p:xfrm>
          <a:off x="4953000" y="990602"/>
          <a:ext cx="4191000" cy="213359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57300"/>
                <a:gridCol w="922020"/>
                <a:gridCol w="838200"/>
                <a:gridCol w="1173480"/>
              </a:tblGrid>
              <a:tr h="251011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План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Факт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Исполнение, %</a:t>
                      </a:r>
                      <a:endParaRPr lang="ru-RU" sz="900" dirty="0"/>
                    </a:p>
                  </a:txBody>
                  <a:tcPr/>
                </a:tc>
              </a:tr>
              <a:tr h="2510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Всего</a:t>
                      </a:r>
                      <a:r>
                        <a:rPr lang="ru-RU" sz="1000" baseline="0" dirty="0" smtClean="0"/>
                        <a:t> расходов</a:t>
                      </a:r>
                      <a:endParaRPr lang="ru-RU" sz="1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105 615,7</a:t>
                      </a:r>
                      <a:endParaRPr lang="ru-RU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102 971,9</a:t>
                      </a:r>
                      <a:endParaRPr lang="ru-RU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97,5</a:t>
                      </a:r>
                      <a:endParaRPr lang="ru-RU" sz="1000" b="0" dirty="0"/>
                    </a:p>
                  </a:txBody>
                  <a:tcPr/>
                </a:tc>
              </a:tr>
              <a:tr h="40789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Федеральный бюджет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1 241,6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1 231,4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99,2</a:t>
                      </a:r>
                      <a:endParaRPr lang="ru-RU" sz="1000" dirty="0"/>
                    </a:p>
                  </a:txBody>
                  <a:tcPr/>
                </a:tc>
              </a:tr>
              <a:tr h="40789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Областной бюджет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71 376,2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69 058,7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96,7</a:t>
                      </a:r>
                      <a:endParaRPr lang="ru-RU" sz="1000" dirty="0"/>
                    </a:p>
                  </a:txBody>
                  <a:tcPr/>
                </a:tc>
              </a:tr>
              <a:tr h="40789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Районный бюджет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31 775,5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31 466,6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99,0</a:t>
                      </a:r>
                      <a:endParaRPr lang="ru-RU" sz="1000" dirty="0"/>
                    </a:p>
                  </a:txBody>
                  <a:tcPr/>
                </a:tc>
              </a:tr>
              <a:tr h="40789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Бюджеты</a:t>
                      </a:r>
                      <a:r>
                        <a:rPr lang="ru-RU" sz="1000" baseline="0" dirty="0" smtClean="0"/>
                        <a:t> поселений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1 222,4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1 215,2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99,4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7398" y="646837"/>
            <a:ext cx="7629204" cy="8771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Спасибо за внимание</a:t>
            </a:r>
            <a:r>
              <a:rPr lang="ru-RU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!</a:t>
            </a:r>
          </a:p>
        </p:txBody>
      </p:sp>
      <p:sp>
        <p:nvSpPr>
          <p:cNvPr id="7" name="Шестиугольник 6"/>
          <p:cNvSpPr/>
          <p:nvPr/>
        </p:nvSpPr>
        <p:spPr>
          <a:xfrm>
            <a:off x="2514600" y="2133600"/>
            <a:ext cx="4191000" cy="3505200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124200" y="2514601"/>
            <a:ext cx="2971800" cy="282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>
            <a:sp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Финансовое управление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Администрации Тайшетского района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 665009, г. Тайшет, ул. Суворова. 13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</a:b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Тел./факс: (395-63) 2-12-41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Адрес электронной почты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  <a:hlinkClick r:id="rId2"/>
              </a:rPr>
              <a:t>fin31@gfu.ru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/>
          <p:cNvSpPr txBox="1">
            <a:spLocks noChangeArrowheads="1"/>
          </p:cNvSpPr>
          <p:nvPr/>
        </p:nvSpPr>
        <p:spPr bwMode="auto">
          <a:xfrm>
            <a:off x="990600" y="344389"/>
            <a:ext cx="7924800" cy="707886"/>
          </a:xfrm>
          <a:prstGeom prst="rect">
            <a:avLst/>
          </a:prstGeom>
          <a:solidFill>
            <a:srgbClr val="FFFFFF"/>
          </a:solidFill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>
            <a:defPPr>
              <a:defRPr lang="ru-RU"/>
            </a:defPPr>
            <a:lvl1pPr>
              <a:defRPr sz="1600" b="1">
                <a:solidFill>
                  <a:srgbClr val="E6E7DB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ctr"/>
            <a:r>
              <a:rPr lang="ru-RU" sz="2000" b="0" dirty="0" smtClean="0">
                <a:solidFill>
                  <a:srgbClr val="7030A0"/>
                </a:solidFill>
                <a:latin typeface="+mn-lt"/>
                <a:cs typeface="Arial" pitchFamily="34" charset="0"/>
              </a:rPr>
              <a:t>Основные характеристики консолидированного </a:t>
            </a:r>
            <a:r>
              <a:rPr lang="ru-RU" sz="2000" b="0" dirty="0">
                <a:solidFill>
                  <a:srgbClr val="7030A0"/>
                </a:solidFill>
                <a:latin typeface="+mn-lt"/>
                <a:cs typeface="Arial" pitchFamily="34" charset="0"/>
              </a:rPr>
              <a:t>бюджета </a:t>
            </a:r>
            <a:r>
              <a:rPr lang="ru-RU" sz="2000" b="0" dirty="0" smtClean="0">
                <a:solidFill>
                  <a:srgbClr val="7030A0"/>
                </a:solidFill>
                <a:latin typeface="+mn-lt"/>
                <a:cs typeface="Arial" pitchFamily="34" charset="0"/>
              </a:rPr>
              <a:t>муниципального образования «Тайшетский район»</a:t>
            </a:r>
            <a:r>
              <a:rPr lang="ru-RU" sz="2000" b="0" dirty="0">
                <a:solidFill>
                  <a:srgbClr val="7030A0"/>
                </a:solidFill>
                <a:latin typeface="+mn-lt"/>
                <a:cs typeface="Arial" pitchFamily="34" charset="0"/>
              </a:rPr>
              <a:t> </a:t>
            </a:r>
            <a:r>
              <a:rPr lang="ru-RU" sz="2000" b="0" dirty="0" smtClean="0">
                <a:solidFill>
                  <a:srgbClr val="7030A0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3" name="Text Box 2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1"/>
            <a:ext cx="7848600" cy="7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549" tIns="46276" rIns="92549" bIns="46276">
            <a:spAutoFit/>
          </a:bodyPr>
          <a:lstStyle>
            <a:lvl1pPr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598613" indent="-227013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КОНСОЛИДИРОВАННЫЙ   БЮДЖЕТ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           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2" descr="C:\Users\finupr\Desktop\ger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sp>
        <p:nvSpPr>
          <p:cNvPr id="25" name="Text Box 2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1" y="4724400"/>
            <a:ext cx="8077200" cy="117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549" tIns="46276" rIns="92549" bIns="46276">
            <a:spAutoFit/>
          </a:bodyPr>
          <a:lstStyle>
            <a:lvl1pPr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598613" indent="-227013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cs typeface="Times New Roman" pitchFamily="18" charset="0"/>
              </a:rPr>
              <a:t>Удельный вес налоговых и неналоговых доходов составил  32,4 % от общего объема доходов.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cs typeface="Times New Roman" pitchFamily="18" charset="0"/>
              </a:rPr>
              <a:t>В 2016 году </a:t>
            </a:r>
            <a:r>
              <a:rPr lang="ru-RU" sz="1400" dirty="0" smtClean="0">
                <a:cs typeface="Times New Roman" pitchFamily="18" charset="0"/>
              </a:rPr>
              <a:t> сохранилась зависимость консолидированного бюджета муниципального образования «Тайшетский район» от безвозмездных поступлений из областного бюджета (удельный вес в общей сумме доходов составил – 67,6 %).</a:t>
            </a:r>
            <a:endParaRPr lang="ru-RU" sz="1400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26" name="Text Box 2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6096000"/>
            <a:ext cx="8763000" cy="41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549" tIns="46276" rIns="92549" bIns="46276">
            <a:spAutoFit/>
          </a:bodyPr>
          <a:lstStyle>
            <a:lvl1pPr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598613" indent="-227013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* При консолидации бюджетов межбюджетные трансферты исключаются из доходной и расходной частей в целях недопущения двойного учета средств.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609600" y="1676402"/>
          <a:ext cx="8077200" cy="275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295400"/>
                <a:gridCol w="1219200"/>
                <a:gridCol w="1447800"/>
                <a:gridCol w="1143000"/>
                <a:gridCol w="1219200"/>
              </a:tblGrid>
              <a:tr h="4572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2015 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2016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2016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Исполнение (%)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Динамика 2016/2015 (%)</a:t>
                      </a:r>
                      <a:endParaRPr lang="ru-RU" sz="1200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1 807,2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2 090,3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1 998,8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95,6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110,6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580,0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627,1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647,3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103,2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111,6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1 227,2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1 463,2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1 351,4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92,4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110,1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1 784,9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2 215,4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2 048,8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92,5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114,8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 (-), профицит (+)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+22,3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-125,1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-50,0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467600" y="14478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млн. рублей</a:t>
            </a:r>
            <a:endParaRPr lang="ru-RU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1295401"/>
            <a:ext cx="7696200" cy="6857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 Обеспеченность одного жителя собственными налоговыми и неналоговыми доходами, рублей</a:t>
            </a:r>
            <a:endParaRPr lang="ru-RU" sz="1800" dirty="0"/>
          </a:p>
        </p:txBody>
      </p:sp>
      <p:pic>
        <p:nvPicPr>
          <p:cNvPr id="4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sp>
        <p:nvSpPr>
          <p:cNvPr id="5" name="TextBox 16"/>
          <p:cNvSpPr txBox="1">
            <a:spLocks noChangeArrowheads="1"/>
          </p:cNvSpPr>
          <p:nvPr/>
        </p:nvSpPr>
        <p:spPr bwMode="auto">
          <a:xfrm>
            <a:off x="990600" y="297223"/>
            <a:ext cx="7924800" cy="707886"/>
          </a:xfrm>
          <a:prstGeom prst="rect">
            <a:avLst/>
          </a:prstGeom>
          <a:solidFill>
            <a:srgbClr val="FFFFFF"/>
          </a:solidFill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>
            <a:defPPr>
              <a:defRPr lang="ru-RU"/>
            </a:defPPr>
            <a:lvl1pPr>
              <a:defRPr sz="1600" b="1">
                <a:solidFill>
                  <a:srgbClr val="E6E7DB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ctr"/>
            <a:r>
              <a:rPr lang="ru-RU" sz="2000" b="0" dirty="0" smtClean="0">
                <a:solidFill>
                  <a:srgbClr val="7030A0"/>
                </a:solidFill>
                <a:latin typeface="+mn-lt"/>
                <a:cs typeface="Arial" pitchFamily="34" charset="0"/>
              </a:rPr>
              <a:t>Основные характеристики консолидированного </a:t>
            </a:r>
            <a:r>
              <a:rPr lang="ru-RU" sz="2000" b="0" dirty="0">
                <a:solidFill>
                  <a:srgbClr val="7030A0"/>
                </a:solidFill>
                <a:latin typeface="+mn-lt"/>
                <a:cs typeface="Arial" pitchFamily="34" charset="0"/>
              </a:rPr>
              <a:t>бюджета </a:t>
            </a:r>
            <a:r>
              <a:rPr lang="ru-RU" sz="2000" b="0" dirty="0" smtClean="0">
                <a:solidFill>
                  <a:srgbClr val="7030A0"/>
                </a:solidFill>
                <a:latin typeface="+mn-lt"/>
                <a:cs typeface="Arial" pitchFamily="34" charset="0"/>
              </a:rPr>
              <a:t>муниципального образования «Тайшетский район»</a:t>
            </a:r>
            <a:r>
              <a:rPr lang="ru-RU" sz="2000" b="0" dirty="0">
                <a:solidFill>
                  <a:srgbClr val="7030A0"/>
                </a:solidFill>
                <a:latin typeface="+mn-lt"/>
                <a:cs typeface="Arial" pitchFamily="34" charset="0"/>
              </a:rPr>
              <a:t> </a:t>
            </a:r>
            <a:r>
              <a:rPr lang="ru-RU" sz="2000" b="0" dirty="0" smtClean="0">
                <a:solidFill>
                  <a:srgbClr val="7030A0"/>
                </a:solidFill>
                <a:latin typeface="+mn-lt"/>
                <a:cs typeface="Arial" pitchFamily="34" charset="0"/>
              </a:rPr>
              <a:t> </a:t>
            </a: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762000" y="2057400"/>
          <a:ext cx="77724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Прямая со стрелкой 11"/>
          <p:cNvCxnSpPr/>
          <p:nvPr/>
        </p:nvCxnSpPr>
        <p:spPr>
          <a:xfrm flipV="1">
            <a:off x="2590800" y="2895600"/>
            <a:ext cx="838200" cy="3048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одержимое 2"/>
          <p:cNvSpPr txBox="1">
            <a:spLocks/>
          </p:cNvSpPr>
          <p:nvPr/>
        </p:nvSpPr>
        <p:spPr>
          <a:xfrm>
            <a:off x="1143000" y="1828799"/>
            <a:ext cx="685800" cy="45720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20281433">
            <a:off x="2433731" y="2631047"/>
            <a:ext cx="862841" cy="338431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+ 821,4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sp>
        <p:nvSpPr>
          <p:cNvPr id="4" name="TextBox 16"/>
          <p:cNvSpPr txBox="1">
            <a:spLocks noChangeArrowheads="1"/>
          </p:cNvSpPr>
          <p:nvPr/>
        </p:nvSpPr>
        <p:spPr bwMode="auto">
          <a:xfrm>
            <a:off x="990600" y="297223"/>
            <a:ext cx="7924800" cy="707886"/>
          </a:xfrm>
          <a:prstGeom prst="rect">
            <a:avLst/>
          </a:prstGeom>
          <a:solidFill>
            <a:srgbClr val="FFFFFF"/>
          </a:solidFill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>
            <a:defPPr>
              <a:defRPr lang="ru-RU"/>
            </a:defPPr>
            <a:lvl1pPr>
              <a:defRPr sz="1600" b="1">
                <a:solidFill>
                  <a:srgbClr val="E6E7DB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ctr"/>
            <a:r>
              <a:rPr lang="ru-RU" sz="2000" b="0" dirty="0" smtClean="0">
                <a:solidFill>
                  <a:srgbClr val="7030A0"/>
                </a:solidFill>
                <a:latin typeface="+mn-lt"/>
                <a:cs typeface="Arial" pitchFamily="34" charset="0"/>
              </a:rPr>
              <a:t>Основные характеристики консолидированного </a:t>
            </a:r>
            <a:r>
              <a:rPr lang="ru-RU" sz="2000" b="0" dirty="0">
                <a:solidFill>
                  <a:srgbClr val="7030A0"/>
                </a:solidFill>
                <a:latin typeface="+mn-lt"/>
                <a:cs typeface="Arial" pitchFamily="34" charset="0"/>
              </a:rPr>
              <a:t>бюджета </a:t>
            </a:r>
            <a:r>
              <a:rPr lang="ru-RU" sz="2000" b="0" dirty="0" smtClean="0">
                <a:solidFill>
                  <a:srgbClr val="7030A0"/>
                </a:solidFill>
                <a:latin typeface="+mn-lt"/>
                <a:cs typeface="Arial" pitchFamily="34" charset="0"/>
              </a:rPr>
              <a:t>муниципального образования «Тайшетский район»</a:t>
            </a:r>
            <a:r>
              <a:rPr lang="ru-RU" sz="2000" b="0" dirty="0">
                <a:solidFill>
                  <a:srgbClr val="7030A0"/>
                </a:solidFill>
                <a:latin typeface="+mn-lt"/>
                <a:cs typeface="Arial" pitchFamily="34" charset="0"/>
              </a:rPr>
              <a:t> </a:t>
            </a:r>
            <a:r>
              <a:rPr lang="ru-RU" sz="2000" b="0" dirty="0" smtClean="0">
                <a:solidFill>
                  <a:srgbClr val="7030A0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990600" y="1143001"/>
            <a:ext cx="7696200" cy="3809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Распределение расходов консолидированного бюджета в 2016 году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 rot="10800000" flipV="1">
            <a:off x="1073534" y="1524001"/>
            <a:ext cx="7696200" cy="4572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Расходы на социальную сферу – 1 505,1 млн. рублей (73,5%)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или  20,3 тыс. рублей на душу населения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 rot="10800000" flipV="1">
            <a:off x="1225934" y="3962400"/>
            <a:ext cx="7696200" cy="4572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Расходы на прочие отрасли – 543,6 млн. рублей (26,5%)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   или 7,3 тыс.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рублей на душу населения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457200" y="1981200"/>
          <a:ext cx="83820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457200" y="4572000"/>
          <a:ext cx="8382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457200" y="1447800"/>
            <a:ext cx="2819400" cy="2514601"/>
            <a:chOff x="457200" y="1942739"/>
            <a:chExt cx="4038600" cy="182952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57200" y="2149379"/>
              <a:ext cx="4038600" cy="3528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олилиния 16"/>
            <p:cNvSpPr/>
            <p:nvPr/>
          </p:nvSpPr>
          <p:spPr>
            <a:xfrm>
              <a:off x="659130" y="1942739"/>
              <a:ext cx="2827020" cy="498960"/>
            </a:xfrm>
            <a:custGeom>
              <a:avLst/>
              <a:gdLst>
                <a:gd name="connsiteX0" fmla="*/ 0 w 2827020"/>
                <a:gd name="connsiteY0" fmla="*/ 68881 h 413280"/>
                <a:gd name="connsiteX1" fmla="*/ 20175 w 2827020"/>
                <a:gd name="connsiteY1" fmla="*/ 20175 h 413280"/>
                <a:gd name="connsiteX2" fmla="*/ 68881 w 2827020"/>
                <a:gd name="connsiteY2" fmla="*/ 0 h 413280"/>
                <a:gd name="connsiteX3" fmla="*/ 2758139 w 2827020"/>
                <a:gd name="connsiteY3" fmla="*/ 0 h 413280"/>
                <a:gd name="connsiteX4" fmla="*/ 2806845 w 2827020"/>
                <a:gd name="connsiteY4" fmla="*/ 20175 h 413280"/>
                <a:gd name="connsiteX5" fmla="*/ 2827020 w 2827020"/>
                <a:gd name="connsiteY5" fmla="*/ 68881 h 413280"/>
                <a:gd name="connsiteX6" fmla="*/ 2827020 w 2827020"/>
                <a:gd name="connsiteY6" fmla="*/ 344399 h 413280"/>
                <a:gd name="connsiteX7" fmla="*/ 2806845 w 2827020"/>
                <a:gd name="connsiteY7" fmla="*/ 393105 h 413280"/>
                <a:gd name="connsiteX8" fmla="*/ 2758139 w 2827020"/>
                <a:gd name="connsiteY8" fmla="*/ 413280 h 413280"/>
                <a:gd name="connsiteX9" fmla="*/ 68881 w 2827020"/>
                <a:gd name="connsiteY9" fmla="*/ 413280 h 413280"/>
                <a:gd name="connsiteX10" fmla="*/ 20175 w 2827020"/>
                <a:gd name="connsiteY10" fmla="*/ 393105 h 413280"/>
                <a:gd name="connsiteX11" fmla="*/ 0 w 2827020"/>
                <a:gd name="connsiteY11" fmla="*/ 344399 h 413280"/>
                <a:gd name="connsiteX12" fmla="*/ 0 w 2827020"/>
                <a:gd name="connsiteY12" fmla="*/ 68881 h 41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7020" h="413280">
                  <a:moveTo>
                    <a:pt x="0" y="68881"/>
                  </a:moveTo>
                  <a:cubicBezTo>
                    <a:pt x="0" y="50613"/>
                    <a:pt x="7257" y="33092"/>
                    <a:pt x="20175" y="20175"/>
                  </a:cubicBezTo>
                  <a:cubicBezTo>
                    <a:pt x="33093" y="7257"/>
                    <a:pt x="50613" y="0"/>
                    <a:pt x="68881" y="0"/>
                  </a:cubicBezTo>
                  <a:lnTo>
                    <a:pt x="2758139" y="0"/>
                  </a:lnTo>
                  <a:cubicBezTo>
                    <a:pt x="2776407" y="0"/>
                    <a:pt x="2793928" y="7257"/>
                    <a:pt x="2806845" y="20175"/>
                  </a:cubicBezTo>
                  <a:cubicBezTo>
                    <a:pt x="2819763" y="33093"/>
                    <a:pt x="2827020" y="50613"/>
                    <a:pt x="2827020" y="68881"/>
                  </a:cubicBezTo>
                  <a:lnTo>
                    <a:pt x="2827020" y="344399"/>
                  </a:lnTo>
                  <a:cubicBezTo>
                    <a:pt x="2827020" y="362667"/>
                    <a:pt x="2819763" y="380188"/>
                    <a:pt x="2806845" y="393105"/>
                  </a:cubicBezTo>
                  <a:cubicBezTo>
                    <a:pt x="2793927" y="406023"/>
                    <a:pt x="2776407" y="413280"/>
                    <a:pt x="2758139" y="413280"/>
                  </a:cubicBezTo>
                  <a:lnTo>
                    <a:pt x="68881" y="413280"/>
                  </a:lnTo>
                  <a:cubicBezTo>
                    <a:pt x="50613" y="413280"/>
                    <a:pt x="33092" y="406023"/>
                    <a:pt x="20175" y="393105"/>
                  </a:cubicBezTo>
                  <a:cubicBezTo>
                    <a:pt x="7257" y="380187"/>
                    <a:pt x="0" y="362667"/>
                    <a:pt x="0" y="344399"/>
                  </a:cubicBezTo>
                  <a:lnTo>
                    <a:pt x="0" y="68881"/>
                  </a:lnTo>
                  <a:close/>
                </a:path>
              </a:pathLst>
            </a:custGeom>
            <a:solidFill>
              <a:schemeClr val="accent6">
                <a:alpha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30" tIns="20175" rIns="127030" bIns="20175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Налоговые доходы</a:t>
              </a:r>
              <a:endParaRPr lang="ru-RU" sz="1400" kern="1200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57200" y="2784419"/>
              <a:ext cx="4038600" cy="3528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олилиния 18"/>
            <p:cNvSpPr/>
            <p:nvPr/>
          </p:nvSpPr>
          <p:spPr>
            <a:xfrm>
              <a:off x="659130" y="2577779"/>
              <a:ext cx="2827020" cy="473759"/>
            </a:xfrm>
            <a:custGeom>
              <a:avLst/>
              <a:gdLst>
                <a:gd name="connsiteX0" fmla="*/ 0 w 2827020"/>
                <a:gd name="connsiteY0" fmla="*/ 68881 h 413280"/>
                <a:gd name="connsiteX1" fmla="*/ 20175 w 2827020"/>
                <a:gd name="connsiteY1" fmla="*/ 20175 h 413280"/>
                <a:gd name="connsiteX2" fmla="*/ 68881 w 2827020"/>
                <a:gd name="connsiteY2" fmla="*/ 0 h 413280"/>
                <a:gd name="connsiteX3" fmla="*/ 2758139 w 2827020"/>
                <a:gd name="connsiteY3" fmla="*/ 0 h 413280"/>
                <a:gd name="connsiteX4" fmla="*/ 2806845 w 2827020"/>
                <a:gd name="connsiteY4" fmla="*/ 20175 h 413280"/>
                <a:gd name="connsiteX5" fmla="*/ 2827020 w 2827020"/>
                <a:gd name="connsiteY5" fmla="*/ 68881 h 413280"/>
                <a:gd name="connsiteX6" fmla="*/ 2827020 w 2827020"/>
                <a:gd name="connsiteY6" fmla="*/ 344399 h 413280"/>
                <a:gd name="connsiteX7" fmla="*/ 2806845 w 2827020"/>
                <a:gd name="connsiteY7" fmla="*/ 393105 h 413280"/>
                <a:gd name="connsiteX8" fmla="*/ 2758139 w 2827020"/>
                <a:gd name="connsiteY8" fmla="*/ 413280 h 413280"/>
                <a:gd name="connsiteX9" fmla="*/ 68881 w 2827020"/>
                <a:gd name="connsiteY9" fmla="*/ 413280 h 413280"/>
                <a:gd name="connsiteX10" fmla="*/ 20175 w 2827020"/>
                <a:gd name="connsiteY10" fmla="*/ 393105 h 413280"/>
                <a:gd name="connsiteX11" fmla="*/ 0 w 2827020"/>
                <a:gd name="connsiteY11" fmla="*/ 344399 h 413280"/>
                <a:gd name="connsiteX12" fmla="*/ 0 w 2827020"/>
                <a:gd name="connsiteY12" fmla="*/ 68881 h 41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7020" h="413280">
                  <a:moveTo>
                    <a:pt x="0" y="68881"/>
                  </a:moveTo>
                  <a:cubicBezTo>
                    <a:pt x="0" y="50613"/>
                    <a:pt x="7257" y="33092"/>
                    <a:pt x="20175" y="20175"/>
                  </a:cubicBezTo>
                  <a:cubicBezTo>
                    <a:pt x="33093" y="7257"/>
                    <a:pt x="50613" y="0"/>
                    <a:pt x="68881" y="0"/>
                  </a:cubicBezTo>
                  <a:lnTo>
                    <a:pt x="2758139" y="0"/>
                  </a:lnTo>
                  <a:cubicBezTo>
                    <a:pt x="2776407" y="0"/>
                    <a:pt x="2793928" y="7257"/>
                    <a:pt x="2806845" y="20175"/>
                  </a:cubicBezTo>
                  <a:cubicBezTo>
                    <a:pt x="2819763" y="33093"/>
                    <a:pt x="2827020" y="50613"/>
                    <a:pt x="2827020" y="68881"/>
                  </a:cubicBezTo>
                  <a:lnTo>
                    <a:pt x="2827020" y="344399"/>
                  </a:lnTo>
                  <a:cubicBezTo>
                    <a:pt x="2827020" y="362667"/>
                    <a:pt x="2819763" y="380188"/>
                    <a:pt x="2806845" y="393105"/>
                  </a:cubicBezTo>
                  <a:cubicBezTo>
                    <a:pt x="2793927" y="406023"/>
                    <a:pt x="2776407" y="413280"/>
                    <a:pt x="2758139" y="413280"/>
                  </a:cubicBezTo>
                  <a:lnTo>
                    <a:pt x="68881" y="413280"/>
                  </a:lnTo>
                  <a:cubicBezTo>
                    <a:pt x="50613" y="413280"/>
                    <a:pt x="33092" y="406023"/>
                    <a:pt x="20175" y="393105"/>
                  </a:cubicBezTo>
                  <a:cubicBezTo>
                    <a:pt x="7257" y="380187"/>
                    <a:pt x="0" y="362667"/>
                    <a:pt x="0" y="344399"/>
                  </a:cubicBezTo>
                  <a:lnTo>
                    <a:pt x="0" y="6888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30" tIns="20175" rIns="127030" bIns="20175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Неналоговые доходы</a:t>
              </a:r>
              <a:endParaRPr lang="ru-RU" sz="1400" kern="1200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457200" y="3419459"/>
              <a:ext cx="4038600" cy="3528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Полилиния 20"/>
            <p:cNvSpPr/>
            <p:nvPr/>
          </p:nvSpPr>
          <p:spPr>
            <a:xfrm>
              <a:off x="659130" y="3212819"/>
              <a:ext cx="2827020" cy="504000"/>
            </a:xfrm>
            <a:custGeom>
              <a:avLst/>
              <a:gdLst>
                <a:gd name="connsiteX0" fmla="*/ 0 w 2827020"/>
                <a:gd name="connsiteY0" fmla="*/ 68881 h 413280"/>
                <a:gd name="connsiteX1" fmla="*/ 20175 w 2827020"/>
                <a:gd name="connsiteY1" fmla="*/ 20175 h 413280"/>
                <a:gd name="connsiteX2" fmla="*/ 68881 w 2827020"/>
                <a:gd name="connsiteY2" fmla="*/ 0 h 413280"/>
                <a:gd name="connsiteX3" fmla="*/ 2758139 w 2827020"/>
                <a:gd name="connsiteY3" fmla="*/ 0 h 413280"/>
                <a:gd name="connsiteX4" fmla="*/ 2806845 w 2827020"/>
                <a:gd name="connsiteY4" fmla="*/ 20175 h 413280"/>
                <a:gd name="connsiteX5" fmla="*/ 2827020 w 2827020"/>
                <a:gd name="connsiteY5" fmla="*/ 68881 h 413280"/>
                <a:gd name="connsiteX6" fmla="*/ 2827020 w 2827020"/>
                <a:gd name="connsiteY6" fmla="*/ 344399 h 413280"/>
                <a:gd name="connsiteX7" fmla="*/ 2806845 w 2827020"/>
                <a:gd name="connsiteY7" fmla="*/ 393105 h 413280"/>
                <a:gd name="connsiteX8" fmla="*/ 2758139 w 2827020"/>
                <a:gd name="connsiteY8" fmla="*/ 413280 h 413280"/>
                <a:gd name="connsiteX9" fmla="*/ 68881 w 2827020"/>
                <a:gd name="connsiteY9" fmla="*/ 413280 h 413280"/>
                <a:gd name="connsiteX10" fmla="*/ 20175 w 2827020"/>
                <a:gd name="connsiteY10" fmla="*/ 393105 h 413280"/>
                <a:gd name="connsiteX11" fmla="*/ 0 w 2827020"/>
                <a:gd name="connsiteY11" fmla="*/ 344399 h 413280"/>
                <a:gd name="connsiteX12" fmla="*/ 0 w 2827020"/>
                <a:gd name="connsiteY12" fmla="*/ 68881 h 41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7020" h="413280">
                  <a:moveTo>
                    <a:pt x="0" y="68881"/>
                  </a:moveTo>
                  <a:cubicBezTo>
                    <a:pt x="0" y="50613"/>
                    <a:pt x="7257" y="33092"/>
                    <a:pt x="20175" y="20175"/>
                  </a:cubicBezTo>
                  <a:cubicBezTo>
                    <a:pt x="33093" y="7257"/>
                    <a:pt x="50613" y="0"/>
                    <a:pt x="68881" y="0"/>
                  </a:cubicBezTo>
                  <a:lnTo>
                    <a:pt x="2758139" y="0"/>
                  </a:lnTo>
                  <a:cubicBezTo>
                    <a:pt x="2776407" y="0"/>
                    <a:pt x="2793928" y="7257"/>
                    <a:pt x="2806845" y="20175"/>
                  </a:cubicBezTo>
                  <a:cubicBezTo>
                    <a:pt x="2819763" y="33093"/>
                    <a:pt x="2827020" y="50613"/>
                    <a:pt x="2827020" y="68881"/>
                  </a:cubicBezTo>
                  <a:lnTo>
                    <a:pt x="2827020" y="344399"/>
                  </a:lnTo>
                  <a:cubicBezTo>
                    <a:pt x="2827020" y="362667"/>
                    <a:pt x="2819763" y="380188"/>
                    <a:pt x="2806845" y="393105"/>
                  </a:cubicBezTo>
                  <a:cubicBezTo>
                    <a:pt x="2793927" y="406023"/>
                    <a:pt x="2776407" y="413280"/>
                    <a:pt x="2758139" y="413280"/>
                  </a:cubicBezTo>
                  <a:lnTo>
                    <a:pt x="68881" y="413280"/>
                  </a:lnTo>
                  <a:cubicBezTo>
                    <a:pt x="50613" y="413280"/>
                    <a:pt x="33092" y="406023"/>
                    <a:pt x="20175" y="393105"/>
                  </a:cubicBezTo>
                  <a:cubicBezTo>
                    <a:pt x="7257" y="380187"/>
                    <a:pt x="0" y="362667"/>
                    <a:pt x="0" y="344399"/>
                  </a:cubicBezTo>
                  <a:lnTo>
                    <a:pt x="0" y="68881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30" tIns="20175" rIns="127030" bIns="20175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Безвозмездные поступления</a:t>
              </a:r>
              <a:endParaRPr lang="ru-RU" sz="1400" kern="1200" dirty="0"/>
            </a:p>
          </p:txBody>
        </p:sp>
      </p:grpSp>
      <p:sp>
        <p:nvSpPr>
          <p:cNvPr id="5" name="Заголовок 1"/>
          <p:cNvSpPr txBox="1">
            <a:spLocks/>
          </p:cNvSpPr>
          <p:nvPr/>
        </p:nvSpPr>
        <p:spPr>
          <a:xfrm>
            <a:off x="1219200" y="228600"/>
            <a:ext cx="7696200" cy="533400"/>
          </a:xfrm>
          <a:prstGeom prst="rect">
            <a:avLst/>
          </a:prstGeom>
          <a:solidFill>
            <a:schemeClr val="bg1"/>
          </a:solidFill>
          <a:ln cap="sq">
            <a:solidFill>
              <a:schemeClr val="tx1"/>
            </a:solidFill>
            <a:prstDash val="solid"/>
          </a:ln>
        </p:spPr>
        <p:txBody>
          <a:bodyPr vert="horz" lIns="0" rIns="0" bIns="0" anchor="b">
            <a:no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cs typeface="Arial" pitchFamily="34" charset="0"/>
              </a:rPr>
              <a:t>Основные характеристики консолидированного бюджета муниципального образования «Тайшетский район»  </a:t>
            </a:r>
          </a:p>
        </p:txBody>
      </p:sp>
      <p:pic>
        <p:nvPicPr>
          <p:cNvPr id="1026" name="Picture 2" descr="C:\Users\finupr\Desktop\i4T1WJP8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648200"/>
            <a:ext cx="1371600" cy="914400"/>
          </a:xfrm>
          <a:prstGeom prst="rect">
            <a:avLst/>
          </a:prstGeom>
          <a:noFill/>
        </p:spPr>
      </p:pic>
      <p:pic>
        <p:nvPicPr>
          <p:cNvPr id="1027" name="Picture 3" descr="C:\Users\finupr\Desktop\iBHZI4D0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5257800"/>
            <a:ext cx="1371600" cy="914400"/>
          </a:xfrm>
          <a:prstGeom prst="rect">
            <a:avLst/>
          </a:prstGeom>
          <a:noFill/>
        </p:spPr>
      </p:pic>
      <p:pic>
        <p:nvPicPr>
          <p:cNvPr id="1028" name="Picture 4" descr="C:\Users\finupr\Desktop\44d77de4e9672cd278db6de6abe220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5715000"/>
            <a:ext cx="1371600" cy="914400"/>
          </a:xfrm>
          <a:prstGeom prst="rect">
            <a:avLst/>
          </a:prstGeom>
          <a:noFill/>
        </p:spPr>
      </p:pic>
      <p:pic>
        <p:nvPicPr>
          <p:cNvPr id="8" name="Picture 2" descr="C:\Users\finupr\Desktop\ger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14400" y="990600"/>
            <a:ext cx="7924800" cy="304800"/>
          </a:xfrm>
          <a:prstGeom prst="rect">
            <a:avLst/>
          </a:prstGeom>
          <a:solidFill>
            <a:schemeClr val="bg1"/>
          </a:solidFill>
          <a:ln cap="sq">
            <a:solidFill>
              <a:schemeClr val="tx1"/>
            </a:solidFill>
            <a:prstDash val="solid"/>
          </a:ln>
        </p:spPr>
        <p:txBody>
          <a:bodyPr vert="horz" lIns="0" rIns="0" bIns="0" anchor="b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Batang" pitchFamily="18" charset="-127"/>
                <a:cs typeface="Arial" pitchFamily="34" charset="0"/>
              </a:rPr>
              <a:t>К доходам консолидированного бюджета относятся: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276600" y="1371600"/>
            <a:ext cx="5715000" cy="990600"/>
          </a:xfrm>
          <a:prstGeom prst="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 cap="sq">
            <a:solidFill>
              <a:schemeClr val="tx1"/>
            </a:solidFill>
            <a:prstDash val="solid"/>
          </a:ln>
        </p:spPr>
        <p:txBody>
          <a:bodyPr vert="horz" lIns="0" tIns="0" rIns="0" bIns="0" anchor="b">
            <a:normAutofit fontScale="25000" lnSpcReduction="20000"/>
          </a:bodyPr>
          <a:lstStyle/>
          <a:p>
            <a:endParaRPr lang="ru-RU" sz="1200" dirty="0" smtClean="0"/>
          </a:p>
          <a:p>
            <a:endParaRPr lang="ru-RU" sz="1200" dirty="0" smtClean="0"/>
          </a:p>
          <a:p>
            <a:pPr algn="just"/>
            <a:endParaRPr lang="ru-RU" sz="1200" dirty="0" smtClean="0"/>
          </a:p>
          <a:p>
            <a:pPr algn="just"/>
            <a:endParaRPr lang="ru-RU" sz="1200" dirty="0" smtClean="0"/>
          </a:p>
          <a:p>
            <a:pPr algn="just"/>
            <a:endParaRPr lang="ru-RU" sz="1200" dirty="0" smtClean="0"/>
          </a:p>
          <a:p>
            <a:pPr algn="just"/>
            <a:endParaRPr lang="ru-RU" sz="1200" dirty="0" smtClean="0"/>
          </a:p>
          <a:p>
            <a:pPr algn="just"/>
            <a:endParaRPr lang="ru-RU" sz="1200" dirty="0" smtClean="0"/>
          </a:p>
          <a:p>
            <a:pPr algn="just"/>
            <a:endParaRPr lang="ru-RU" sz="1200" dirty="0" smtClean="0"/>
          </a:p>
          <a:p>
            <a:pPr algn="just"/>
            <a:endParaRPr lang="ru-RU" sz="1200" dirty="0" smtClean="0"/>
          </a:p>
          <a:p>
            <a:pPr algn="just"/>
            <a:endParaRPr lang="ru-RU" sz="1200" dirty="0" smtClean="0"/>
          </a:p>
          <a:p>
            <a:pPr algn="just"/>
            <a:endParaRPr lang="ru-RU" sz="1200" dirty="0" smtClean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ru-RU" sz="4000" dirty="0" smtClean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ru-RU" sz="4000" dirty="0" smtClean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ru-RU" sz="4000" dirty="0" smtClean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ru-RU" sz="4000" dirty="0" smtClean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ru-RU" sz="4000" dirty="0" smtClean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ru-RU" sz="4000" dirty="0" smtClean="0"/>
          </a:p>
          <a:p>
            <a:pPr>
              <a:lnSpc>
                <a:spcPct val="120000"/>
              </a:lnSpc>
            </a:pPr>
            <a:endParaRPr lang="ru-RU" sz="4000" dirty="0" smtClean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ru-RU" sz="4000" dirty="0" smtClean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ru-RU" sz="4000" dirty="0" smtClean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ru-RU" sz="4000" dirty="0" smtClean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ru-RU" sz="4000" dirty="0" smtClean="0"/>
          </a:p>
          <a:p>
            <a:pPr>
              <a:lnSpc>
                <a:spcPct val="120000"/>
              </a:lnSpc>
            </a:pPr>
            <a:endParaRPr lang="ru-RU" sz="4000" dirty="0" smtClean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4000" dirty="0" smtClean="0"/>
              <a:t>налог на доходы физических лиц,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4000" dirty="0" smtClean="0"/>
              <a:t>единый налог на вмененный доход для отдельных видов деятельности;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4000" dirty="0" smtClean="0"/>
              <a:t> единый сельскохозяйственный налог;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4000" dirty="0" smtClean="0"/>
              <a:t>налог, взимаемый в связи с применением патентной системы налогообложения;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4000" dirty="0" smtClean="0"/>
              <a:t>земельный налог;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4000" dirty="0" smtClean="0"/>
              <a:t>налог на имущество физических лиц;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4000" dirty="0" smtClean="0"/>
              <a:t>государственная пошлина.</a:t>
            </a:r>
          </a:p>
          <a:p>
            <a:endParaRPr lang="ru-RU" dirty="0" smtClean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800600" y="4267200"/>
            <a:ext cx="4038600" cy="304800"/>
          </a:xfrm>
          <a:prstGeom prst="rect">
            <a:avLst/>
          </a:prstGeom>
          <a:solidFill>
            <a:schemeClr val="bg1"/>
          </a:solidFill>
          <a:ln cap="sq">
            <a:solidFill>
              <a:schemeClr val="accent5">
                <a:lumMod val="60000"/>
                <a:lumOff val="4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lIns="0" rIns="0" bIns="0" anchor="b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Batang" pitchFamily="18" charset="-127"/>
                <a:cs typeface="Arial" pitchFamily="34" charset="0"/>
              </a:rPr>
              <a:t>Крупные налогоплательщики: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81000" y="4419600"/>
            <a:ext cx="3962400" cy="6858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cap="sq"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lIns="0" rIns="0" bIns="0" anchor="b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Главным администратором налоговых и неналоговых доходов является Федеральная налоговая служба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81000" y="5334000"/>
            <a:ext cx="4038600" cy="10668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cap="sq">
            <a:solidFill>
              <a:schemeClr val="tx1"/>
            </a:solidFill>
            <a:prstDash val="solid"/>
          </a:ln>
        </p:spPr>
        <p:txBody>
          <a:bodyPr vert="horz" lIns="0" rIns="0" bIns="0" anchor="b">
            <a:normAutofit fontScale="82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Batang" pitchFamily="18" charset="-127"/>
                <a:cs typeface="Arial" pitchFamily="34" charset="0"/>
              </a:rPr>
              <a:t>Основным доходным источником является</a:t>
            </a:r>
            <a:r>
              <a:rPr lang="ru-RU" dirty="0" smtClean="0"/>
              <a:t> налог на доходы физических лиц,  удельный вес которого составил в 2016 году 62,9% от общего объема  налоговых и неналоговых доходов консолидированного бюджета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3276600" y="2438400"/>
            <a:ext cx="5486400" cy="838200"/>
          </a:xfrm>
          <a:prstGeom prst="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 cap="sq">
            <a:solidFill>
              <a:schemeClr val="tx1"/>
            </a:solidFill>
            <a:prstDash val="solid"/>
          </a:ln>
        </p:spPr>
        <p:txBody>
          <a:bodyPr vert="horz" wrap="square" lIns="0" tIns="0" rIns="0" bIns="0" anchor="ctr" anchorCtr="0">
            <a:normAutofit fontScale="25000" lnSpcReduction="20000"/>
          </a:bodyPr>
          <a:lstStyle/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доходы от использования имущества, находящегося в муниципальной собственности;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 доходы от продажи имущества, находящегося в муниципальной собственности;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доходы от платных услуг (работ) и компенсации затрат государства;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 плата за негативное воздействие на окружающую среду; 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денежные взыскания (штрафы) за нарушение законодательства Российской Федерации;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прочие неналоговые доходы.</a:t>
            </a:r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dirty="0" smtClean="0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3276600" y="3352800"/>
            <a:ext cx="5715000" cy="838200"/>
          </a:xfrm>
          <a:prstGeom prst="rect">
            <a:avLst/>
          </a:prstGeom>
          <a:solidFill>
            <a:srgbClr val="92D050">
              <a:alpha val="64000"/>
            </a:srgbClr>
          </a:solidFill>
          <a:ln cap="sq">
            <a:solidFill>
              <a:schemeClr val="tx1"/>
            </a:solidFill>
            <a:prstDash val="solid"/>
          </a:ln>
        </p:spPr>
        <p:txBody>
          <a:bodyPr vert="horz" lIns="0" rIns="0" bIns="0" anchor="b">
            <a:normAutofit fontScale="47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дотации из других бюджетов бюджетной системы Российской Федерации;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субсидии из других бюджетов бюджетной системы Российской Федерации (межбюджетные субсидии);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субвенции из федерального бюджета и (или) из бюджетов субъектов Российской Федерации;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иные межбюджетные трансферты из других бюджетов бюджетной системы Российской Федерации;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безвозмездные поступления от физических и юридических лиц, в том числе добровольные пожертвования.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447800"/>
            <a:ext cx="74888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Основные характеристики 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бюджета муниципального образования «Тайшетский район» 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(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итоги исполнения районного бюджета)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.0p771t80CY8AJPTZdvD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.0p771t80CY8AJPTZdvD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.0p771t80CY8AJPTZdvDg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13759</TotalTime>
  <Words>6177</Words>
  <Application>Microsoft Office PowerPoint</Application>
  <PresentationFormat>Экран (4:3)</PresentationFormat>
  <Paragraphs>1051</Paragraphs>
  <Slides>42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Трек</vt:lpstr>
      <vt:lpstr> </vt:lpstr>
      <vt:lpstr>Основные показатели   развития  экономики  муниципального образования «Тайшетский район»  в 2016 году</vt:lpstr>
      <vt:lpstr>Бюджетная система и Бюджетный процесс</vt:lpstr>
      <vt:lpstr>Бюджетная система и бюджетный процесс</vt:lpstr>
      <vt:lpstr>Слайд 5</vt:lpstr>
      <vt:lpstr>Слайд 6</vt:lpstr>
      <vt:lpstr>Слайд 7</vt:lpstr>
      <vt:lpstr>Слайд 8</vt:lpstr>
      <vt:lpstr>Слайд 9</vt:lpstr>
      <vt:lpstr>бюджет муниципального образования «Тайшетский район»                                        итоги  исполнения  районного  бюджета  за 2016 год                                                                                                                              </vt:lpstr>
      <vt:lpstr>Слайд 11</vt:lpstr>
      <vt:lpstr>Структура исполнения бюджета по основным источникам налоговых и неналоговых доходов за 2016 год</vt:lpstr>
      <vt:lpstr>поступление налоговых и неналоговых доходов   в 2015 – 2016 годах</vt:lpstr>
      <vt:lpstr>Структура исполнения бюджета по Безвозмездным поступлениям   за 2016 год</vt:lpstr>
      <vt:lpstr>Безвозмездные поступления в 2015 – 2016 годах</vt:lpstr>
      <vt:lpstr>Слайд 16</vt:lpstr>
      <vt:lpstr>Расходы бюджета</vt:lpstr>
      <vt:lpstr>Исполнение расходной части районного бюджета в 2016 году</vt:lpstr>
      <vt:lpstr>Финансовое обеспечение реализации муниципальных программ  за 2016 год</vt:lpstr>
      <vt:lpstr>                                                                                                                                                                              Муниципальная программа  муниципального образования «Тайшетский район»«Развитие муниципальной системы образования»                                  на 2015 – 2018 годы»</vt:lpstr>
      <vt:lpstr>Финансовое обеспечение реализации муниципальной программы «Развитие муниципальной системы образования» за 2016 год</vt:lpstr>
      <vt:lpstr>Реализация муниципальной программы «Развитие муниципальной системы образования» за 2016 год</vt:lpstr>
      <vt:lpstr>Слайд 23</vt:lpstr>
      <vt:lpstr>Слайд 24</vt:lpstr>
      <vt:lpstr>Муниципальная программа  муниципального образования «Тайшетский район»«Развитие культуры» на 2015 – 2018 годы» </vt:lpstr>
      <vt:lpstr>Финансовое обеспечение реализации муниципальной программы «Развитие культуры» за 2016 год</vt:lpstr>
      <vt:lpstr>Слайд 27</vt:lpstr>
      <vt:lpstr>Реализация муниципальной программы «Развитие культуры» за 2016 год</vt:lpstr>
      <vt:lpstr>Реализация муниципальной программы «Развитие культуры» за 2016 год</vt:lpstr>
      <vt:lpstr>Муниципальная программа муниципального образования «Тайшетский  район»  «Молодым семьям – доступное жилье» на 2014 – 2018 годы</vt:lpstr>
      <vt:lpstr>Муниципальная программа «Управление муниципальными финансами в муниципальном образовании «Тайшетский район» на 2014 – 2018 годы»</vt:lpstr>
      <vt:lpstr>Слайд 32</vt:lpstr>
      <vt:lpstr>Слайд 33</vt:lpstr>
      <vt:lpstr>Муниципальная программа «муниципальное  Управление»                                 на 2015– 2018 годы»</vt:lpstr>
      <vt:lpstr>Слайд 35</vt:lpstr>
      <vt:lpstr>Слайд 36</vt:lpstr>
      <vt:lpstr>Муниципальная программа «Стимулирование экономической активности»  на 2015– 2018 годы»</vt:lpstr>
      <vt:lpstr>Слайд 38</vt:lpstr>
      <vt:lpstr>Слайд 39</vt:lpstr>
      <vt:lpstr>Слайд 40</vt:lpstr>
      <vt:lpstr>Расходы бюджета на реализацию непрограммных направлений деятельности за 2016 год                                                                                                                                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</dc:creator>
  <cp:lastModifiedBy>Финуправление</cp:lastModifiedBy>
  <cp:revision>1546</cp:revision>
  <dcterms:modified xsi:type="dcterms:W3CDTF">2017-05-22T00:58:59Z</dcterms:modified>
</cp:coreProperties>
</file>