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5.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85"/>
  </p:notes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90" r:id="rId14"/>
    <p:sldId id="333" r:id="rId15"/>
    <p:sldId id="291" r:id="rId16"/>
    <p:sldId id="293" r:id="rId17"/>
    <p:sldId id="321" r:id="rId18"/>
    <p:sldId id="322" r:id="rId19"/>
    <p:sldId id="323" r:id="rId20"/>
    <p:sldId id="324" r:id="rId21"/>
    <p:sldId id="320" r:id="rId22"/>
    <p:sldId id="294" r:id="rId23"/>
    <p:sldId id="295" r:id="rId24"/>
    <p:sldId id="296" r:id="rId25"/>
    <p:sldId id="297" r:id="rId26"/>
    <p:sldId id="309" r:id="rId27"/>
    <p:sldId id="298" r:id="rId28"/>
    <p:sldId id="299" r:id="rId29"/>
    <p:sldId id="300" r:id="rId30"/>
    <p:sldId id="302" r:id="rId31"/>
    <p:sldId id="334" r:id="rId32"/>
    <p:sldId id="305" r:id="rId33"/>
    <p:sldId id="303" r:id="rId34"/>
    <p:sldId id="306" r:id="rId35"/>
    <p:sldId id="307" r:id="rId36"/>
    <p:sldId id="311" r:id="rId37"/>
    <p:sldId id="308" r:id="rId38"/>
    <p:sldId id="310" r:id="rId39"/>
    <p:sldId id="317" r:id="rId40"/>
    <p:sldId id="312" r:id="rId41"/>
    <p:sldId id="313" r:id="rId42"/>
    <p:sldId id="316" r:id="rId43"/>
    <p:sldId id="315" r:id="rId44"/>
    <p:sldId id="318" r:id="rId45"/>
    <p:sldId id="325" r:id="rId46"/>
    <p:sldId id="326" r:id="rId47"/>
    <p:sldId id="270" r:id="rId48"/>
    <p:sldId id="267" r:id="rId49"/>
    <p:sldId id="268" r:id="rId50"/>
    <p:sldId id="269" r:id="rId51"/>
    <p:sldId id="271"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 id="287" r:id="rId66"/>
    <p:sldId id="288" r:id="rId67"/>
    <p:sldId id="289" r:id="rId68"/>
    <p:sldId id="286" r:id="rId69"/>
    <p:sldId id="327" r:id="rId70"/>
    <p:sldId id="328" r:id="rId71"/>
    <p:sldId id="329" r:id="rId72"/>
    <p:sldId id="335" r:id="rId73"/>
    <p:sldId id="330" r:id="rId74"/>
    <p:sldId id="331" r:id="rId75"/>
    <p:sldId id="336" r:id="rId76"/>
    <p:sldId id="337" r:id="rId77"/>
    <p:sldId id="338" r:id="rId78"/>
    <p:sldId id="339" r:id="rId79"/>
    <p:sldId id="342" r:id="rId80"/>
    <p:sldId id="340" r:id="rId81"/>
    <p:sldId id="344" r:id="rId82"/>
    <p:sldId id="346" r:id="rId83"/>
    <p:sldId id="345" r:id="rId84"/>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2F1FB7D-5E33-40B2-97F4-C539A697880E}">
          <p14:sldIdLst>
            <p14:sldId id="256"/>
            <p14:sldId id="257"/>
            <p14:sldId id="258"/>
            <p14:sldId id="259"/>
            <p14:sldId id="260"/>
            <p14:sldId id="261"/>
            <p14:sldId id="262"/>
            <p14:sldId id="263"/>
            <p14:sldId id="264"/>
            <p14:sldId id="265"/>
            <p14:sldId id="266"/>
            <p14:sldId id="272"/>
            <p14:sldId id="290"/>
            <p14:sldId id="333"/>
            <p14:sldId id="291"/>
            <p14:sldId id="293"/>
            <p14:sldId id="321"/>
            <p14:sldId id="322"/>
            <p14:sldId id="323"/>
            <p14:sldId id="324"/>
            <p14:sldId id="320"/>
            <p14:sldId id="294"/>
            <p14:sldId id="295"/>
            <p14:sldId id="296"/>
            <p14:sldId id="297"/>
            <p14:sldId id="309"/>
            <p14:sldId id="298"/>
            <p14:sldId id="299"/>
            <p14:sldId id="300"/>
            <p14:sldId id="302"/>
            <p14:sldId id="334"/>
            <p14:sldId id="305"/>
            <p14:sldId id="303"/>
            <p14:sldId id="306"/>
            <p14:sldId id="307"/>
            <p14:sldId id="311"/>
            <p14:sldId id="308"/>
            <p14:sldId id="310"/>
            <p14:sldId id="317"/>
            <p14:sldId id="312"/>
            <p14:sldId id="313"/>
          </p14:sldIdLst>
        </p14:section>
        <p14:section name="Раздел без заголовка" id="{EF1BBD07-EE7E-424F-B7B2-F4E59901F0EB}">
          <p14:sldIdLst>
            <p14:sldId id="316"/>
            <p14:sldId id="315"/>
            <p14:sldId id="318"/>
            <p14:sldId id="325"/>
            <p14:sldId id="326"/>
            <p14:sldId id="270"/>
            <p14:sldId id="267"/>
            <p14:sldId id="268"/>
            <p14:sldId id="269"/>
            <p14:sldId id="271"/>
            <p14:sldId id="273"/>
            <p14:sldId id="274"/>
            <p14:sldId id="275"/>
            <p14:sldId id="276"/>
            <p14:sldId id="277"/>
            <p14:sldId id="278"/>
            <p14:sldId id="279"/>
            <p14:sldId id="280"/>
            <p14:sldId id="281"/>
            <p14:sldId id="282"/>
            <p14:sldId id="283"/>
            <p14:sldId id="284"/>
            <p14:sldId id="285"/>
            <p14:sldId id="287"/>
            <p14:sldId id="288"/>
            <p14:sldId id="289"/>
            <p14:sldId id="286"/>
            <p14:sldId id="327"/>
            <p14:sldId id="328"/>
            <p14:sldId id="329"/>
            <p14:sldId id="335"/>
            <p14:sldId id="330"/>
            <p14:sldId id="331"/>
            <p14:sldId id="336"/>
            <p14:sldId id="337"/>
            <p14:sldId id="338"/>
          </p14:sldIdLst>
        </p14:section>
        <p14:section name="Раздел без заголовка" id="{66156549-8550-4190-8ACD-B7E6C2D57CCF}">
          <p14:sldIdLst/>
        </p14:section>
        <p14:section name="Раздел без заголовка" id="{7EF69DB7-7BB8-42F8-8937-BADD98EA1EA6}">
          <p14:sldIdLst>
            <p14:sldId id="339"/>
            <p14:sldId id="342"/>
            <p14:sldId id="340"/>
            <p14:sldId id="344"/>
            <p14:sldId id="346"/>
            <p14:sldId id="34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33CC"/>
    <a:srgbClr val="3366FF"/>
    <a:srgbClr val="0099CC"/>
    <a:srgbClr val="F9EBD8"/>
    <a:srgbClr val="3399FF"/>
    <a:srgbClr val="009900"/>
    <a:srgbClr val="00CC99"/>
    <a:srgbClr val="00CC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8" autoAdjust="0"/>
  </p:normalViewPr>
  <p:slideViewPr>
    <p:cSldViewPr>
      <p:cViewPr varScale="1">
        <p:scale>
          <a:sx n="107" d="100"/>
          <a:sy n="107" d="100"/>
        </p:scale>
        <p:origin x="11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_____Microsoft_Excel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_____Microsoft_Excel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ru-RU" sz="1400" b="1" i="0" baseline="0" dirty="0" smtClean="0">
                <a:solidFill>
                  <a:schemeClr val="tx1"/>
                </a:solidFill>
                <a:latin typeface="Times New Roman" panose="02020603050405020304" pitchFamily="18" charset="0"/>
                <a:cs typeface="Times New Roman" panose="02020603050405020304" pitchFamily="18" charset="0"/>
              </a:rPr>
              <a:t>Структура экономики </a:t>
            </a:r>
            <a:r>
              <a:rPr lang="ru-RU" sz="1400" b="1" i="0" baseline="0" dirty="0" err="1" smtClean="0">
                <a:solidFill>
                  <a:schemeClr val="tx1"/>
                </a:solidFill>
                <a:latin typeface="Times New Roman" panose="02020603050405020304" pitchFamily="18" charset="0"/>
                <a:cs typeface="Times New Roman" panose="02020603050405020304" pitchFamily="18" charset="0"/>
              </a:rPr>
              <a:t>Тулунского</a:t>
            </a:r>
            <a:r>
              <a:rPr lang="ru-RU" sz="1400" b="1" i="0" baseline="0" dirty="0" smtClean="0">
                <a:solidFill>
                  <a:schemeClr val="tx1"/>
                </a:solidFill>
                <a:latin typeface="Times New Roman" panose="02020603050405020304" pitchFamily="18" charset="0"/>
                <a:cs typeface="Times New Roman" panose="02020603050405020304" pitchFamily="18" charset="0"/>
              </a:rPr>
              <a:t> района </a:t>
            </a:r>
          </a:p>
          <a:p>
            <a:pPr>
              <a:defRPr sz="1400" b="1"/>
            </a:pPr>
            <a:r>
              <a:rPr lang="ru-RU" sz="1400" b="1" i="0" baseline="0" dirty="0" smtClean="0">
                <a:solidFill>
                  <a:schemeClr val="tx1"/>
                </a:solidFill>
                <a:latin typeface="Times New Roman" panose="02020603050405020304" pitchFamily="18" charset="0"/>
                <a:cs typeface="Times New Roman" panose="02020603050405020304" pitchFamily="18" charset="0"/>
              </a:rPr>
              <a:t>по видам экономической деятельности</a:t>
            </a:r>
            <a:endParaRPr lang="ru-RU" sz="1400" b="1" i="0" baseline="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399088539711804"/>
          <c:y val="0"/>
          <c:w val="0.81151418791758501"/>
          <c:h val="0.99693467712577388"/>
        </c:manualLayout>
      </c:layout>
      <c:pie3DChart>
        <c:varyColors val="1"/>
        <c:ser>
          <c:idx val="0"/>
          <c:order val="0"/>
          <c:tx>
            <c:strRef>
              <c:f>Лист1!$B$1</c:f>
              <c:strCache>
                <c:ptCount val="1"/>
                <c:pt idx="0">
                  <c:v>Продажи</c:v>
                </c:pt>
              </c:strCache>
            </c:strRef>
          </c:tx>
          <c:explosion val="2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D33-4069-9514-BB645EFDE24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EA9-4385-BB87-E14FB22587A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EA9-4385-BB87-E14FB22587A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EA9-4385-BB87-E14FB22587A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EA9-4385-BB87-E14FB22587A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EA9-4385-BB87-E14FB22587A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EA9-4385-BB87-E14FB22587A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Лист1!$A$2:$A$8</c:f>
              <c:strCache>
                <c:ptCount val="7"/>
                <c:pt idx="0">
                  <c:v>Добыча полезных ископаемых</c:v>
                </c:pt>
                <c:pt idx="1">
                  <c:v>Обрабатывающие производства</c:v>
                </c:pt>
                <c:pt idx="2">
                  <c:v>Обеспечение электрической энергией, газом и паром</c:v>
                </c:pt>
                <c:pt idx="3">
                  <c:v>Сельское хозяйство, лесное хозяйство, охота, рыболовство и рыбоводство</c:v>
                </c:pt>
                <c:pt idx="4">
                  <c:v>Строительство</c:v>
                </c:pt>
                <c:pt idx="5">
                  <c:v>Оптовая и розничная торговля</c:v>
                </c:pt>
                <c:pt idx="6">
                  <c:v>Прочие </c:v>
                </c:pt>
              </c:strCache>
            </c:strRef>
          </c:cat>
          <c:val>
            <c:numRef>
              <c:f>Лист1!$B$2:$B$8</c:f>
              <c:numCache>
                <c:formatCode>0.0%</c:formatCode>
                <c:ptCount val="7"/>
                <c:pt idx="0">
                  <c:v>0.78900000000000003</c:v>
                </c:pt>
                <c:pt idx="1">
                  <c:v>5.0000000000000018E-3</c:v>
                </c:pt>
                <c:pt idx="2">
                  <c:v>9.0000000000000063E-3</c:v>
                </c:pt>
                <c:pt idx="3">
                  <c:v>0.15300000000000005</c:v>
                </c:pt>
                <c:pt idx="4">
                  <c:v>4.2000000000000016E-2</c:v>
                </c:pt>
                <c:pt idx="5">
                  <c:v>1.0000000000000005E-3</c:v>
                </c:pt>
                <c:pt idx="6">
                  <c:v>1.0000000000000005E-3</c:v>
                </c:pt>
              </c:numCache>
            </c:numRef>
          </c:val>
          <c:extLst>
            <c:ext xmlns:c16="http://schemas.microsoft.com/office/drawing/2014/chart" uri="{C3380CC4-5D6E-409C-BE32-E72D297353CC}">
              <c16:uniqueId val="{00000000-8D33-4069-9514-BB645EFDE24D}"/>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0730096237970261E-2"/>
          <c:y val="0.699481236120441"/>
          <c:w val="0.98926996099532427"/>
          <c:h val="0.30051876387956017"/>
        </c:manualLayout>
      </c:layout>
      <c:overlay val="0"/>
      <c:spPr>
        <a:solidFill>
          <a:schemeClr val="accent3">
            <a:lumMod val="20000"/>
            <a:lumOff val="80000"/>
          </a:schemeClr>
        </a:solid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Надой на одну корову в с/</a:t>
            </a:r>
            <a:r>
              <a:rPr lang="ru-RU" sz="1200" b="1" dirty="0" err="1" smtClean="0">
                <a:solidFill>
                  <a:schemeClr val="tx1"/>
                </a:solidFill>
                <a:latin typeface="Times New Roman" panose="02020603050405020304" pitchFamily="18" charset="0"/>
                <a:cs typeface="Times New Roman" panose="02020603050405020304" pitchFamily="18" charset="0"/>
              </a:rPr>
              <a:t>х</a:t>
            </a:r>
            <a:r>
              <a:rPr lang="ru-RU" sz="1200" b="1" dirty="0" smtClean="0">
                <a:solidFill>
                  <a:schemeClr val="tx1"/>
                </a:solidFill>
                <a:latin typeface="Times New Roman" panose="02020603050405020304" pitchFamily="18" charset="0"/>
                <a:cs typeface="Times New Roman" panose="02020603050405020304" pitchFamily="18" charset="0"/>
              </a:rPr>
              <a:t> организациях и КФХ, кг</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90407547309563"/>
          <c:y val="0.19615706655900023"/>
          <c:w val="0.86476155427174761"/>
          <c:h val="0.69225709338528785"/>
        </c:manualLayout>
      </c:layout>
      <c:bar3DChart>
        <c:barDir val="col"/>
        <c:grouping val="clustered"/>
        <c:varyColors val="0"/>
        <c:ser>
          <c:idx val="0"/>
          <c:order val="0"/>
          <c:tx>
            <c:strRef>
              <c:f>Лист1!$B$1</c:f>
              <c:strCache>
                <c:ptCount val="1"/>
                <c:pt idx="0">
                  <c:v>Столбец3</c:v>
                </c:pt>
              </c:strCache>
            </c:strRef>
          </c:tx>
          <c:spPr>
            <a:solidFill>
              <a:schemeClr val="accent1"/>
            </a:solidFill>
            <a:ln>
              <a:noFill/>
            </a:ln>
            <a:effectLst/>
            <a:sp3d/>
          </c:spPr>
          <c:invertIfNegative val="0"/>
          <c:dLbls>
            <c:dLbl>
              <c:idx val="0"/>
              <c:layout>
                <c:manualLayout>
                  <c:x val="1.9494895802084487E-2"/>
                  <c:y val="0.150559151964144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FDF-4151-9C26-A8B367B436F6}"/>
                </c:ext>
              </c:extLst>
            </c:dLbl>
            <c:dLbl>
              <c:idx val="1"/>
              <c:layout>
                <c:manualLayout>
                  <c:x val="2.2279880916668004E-2"/>
                  <c:y val="0.314023374096645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DF-4151-9C26-A8B367B436F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4397</c:v>
                </c:pt>
                <c:pt idx="1">
                  <c:v>4409</c:v>
                </c:pt>
              </c:numCache>
            </c:numRef>
          </c:val>
          <c:shape val="cylinder"/>
          <c:extLst>
            <c:ext xmlns:c16="http://schemas.microsoft.com/office/drawing/2014/chart" uri="{C3380CC4-5D6E-409C-BE32-E72D297353CC}">
              <c16:uniqueId val="{00000000-EFDF-4151-9C26-A8B367B436F6}"/>
            </c:ext>
          </c:extLst>
        </c:ser>
        <c:dLbls>
          <c:showLegendKey val="0"/>
          <c:showVal val="0"/>
          <c:showCatName val="0"/>
          <c:showSerName val="0"/>
          <c:showPercent val="0"/>
          <c:showBubbleSize val="0"/>
        </c:dLbls>
        <c:gapWidth val="100"/>
        <c:shape val="box"/>
        <c:axId val="158031872"/>
        <c:axId val="158033408"/>
        <c:axId val="0"/>
      </c:bar3DChart>
      <c:catAx>
        <c:axId val="15803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033408"/>
        <c:crosses val="autoZero"/>
        <c:auto val="1"/>
        <c:lblAlgn val="ctr"/>
        <c:lblOffset val="100"/>
        <c:noMultiLvlLbl val="0"/>
      </c:catAx>
      <c:valAx>
        <c:axId val="15803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031872"/>
        <c:crosses val="autoZero"/>
        <c:crossBetween val="between"/>
      </c:valAx>
      <c:spPr>
        <a:noFill/>
        <a:ln>
          <a:noFill/>
        </a:ln>
        <a:effectLst/>
      </c:spPr>
    </c:plotArea>
    <c:plotVisOnly val="1"/>
    <c:dispBlanksAs val="gap"/>
    <c:showDLblsOverMax val="0"/>
  </c:chart>
  <c:spPr>
    <a:solidFill>
      <a:schemeClr val="accent3">
        <a:lumMod val="40000"/>
        <a:lumOff val="60000"/>
      </a:schemeClr>
    </a:solidFill>
    <a:ln>
      <a:noFill/>
    </a:ln>
    <a:effectLst/>
  </c:spPr>
  <c:txPr>
    <a:bodyPr/>
    <a:lstStyle/>
    <a:p>
      <a:pPr>
        <a:defRPr/>
      </a:pPr>
      <a:endParaRPr lang="ru-RU"/>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Поголовье крупного рогатого скота во всех категориях хозяйств, гол.</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solidFill>
              <a:srgbClr val="CC6600"/>
            </a:solidFill>
            <a:ln>
              <a:noFill/>
            </a:ln>
            <a:effectLst/>
            <a:sp3d/>
          </c:spPr>
          <c:invertIfNegative val="0"/>
          <c:dLbls>
            <c:spPr>
              <a:noFill/>
              <a:ln>
                <a:noFill/>
              </a:ln>
              <a:effectLst/>
            </c:spPr>
            <c:txPr>
              <a:bodyPr anchor="ctr" anchorCtr="1"/>
              <a:lstStyle/>
              <a:p>
                <a:pPr>
                  <a:defRPr sz="1200" b="1">
                    <a:latin typeface="Times New Roman" pitchFamily="18" charset="0"/>
                    <a:cs typeface="Times New Roman"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Лист1!$A$2:$A$3</c:f>
              <c:strCache>
                <c:ptCount val="2"/>
                <c:pt idx="0">
                  <c:v>2017 год</c:v>
                </c:pt>
                <c:pt idx="1">
                  <c:v>2018 год</c:v>
                </c:pt>
              </c:strCache>
            </c:strRef>
          </c:cat>
          <c:val>
            <c:numRef>
              <c:f>Лист1!$B$2:$B$3</c:f>
              <c:numCache>
                <c:formatCode>General</c:formatCode>
                <c:ptCount val="2"/>
                <c:pt idx="0">
                  <c:v>9550</c:v>
                </c:pt>
                <c:pt idx="1">
                  <c:v>9271</c:v>
                </c:pt>
              </c:numCache>
            </c:numRef>
          </c:val>
          <c:extLst>
            <c:ext xmlns:c16="http://schemas.microsoft.com/office/drawing/2014/chart" uri="{C3380CC4-5D6E-409C-BE32-E72D297353CC}">
              <c16:uniqueId val="{00000000-8477-4C43-AC27-5E3D7BD8CD6E}"/>
            </c:ext>
          </c:extLst>
        </c:ser>
        <c:dLbls>
          <c:showLegendKey val="0"/>
          <c:showVal val="0"/>
          <c:showCatName val="0"/>
          <c:showSerName val="0"/>
          <c:showPercent val="0"/>
          <c:showBubbleSize val="0"/>
        </c:dLbls>
        <c:gapWidth val="100"/>
        <c:shape val="box"/>
        <c:axId val="158087040"/>
        <c:axId val="158088576"/>
        <c:axId val="0"/>
      </c:bar3DChart>
      <c:catAx>
        <c:axId val="158087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088576"/>
        <c:crosses val="autoZero"/>
        <c:auto val="1"/>
        <c:lblAlgn val="ctr"/>
        <c:lblOffset val="100"/>
        <c:noMultiLvlLbl val="0"/>
      </c:catAx>
      <c:valAx>
        <c:axId val="158088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087040"/>
        <c:crosses val="autoZero"/>
        <c:crossBetween val="between"/>
      </c:valAx>
      <c:spPr>
        <a:noFill/>
        <a:ln>
          <a:noFill/>
        </a:ln>
        <a:effectLst/>
      </c:spPr>
    </c:plotArea>
    <c:plotVisOnly val="1"/>
    <c:dispBlanksAs val="gap"/>
    <c:showDLblsOverMax val="0"/>
  </c:chart>
  <c:spPr>
    <a:solidFill>
      <a:schemeClr val="accent1">
        <a:lumMod val="40000"/>
        <a:lumOff val="60000"/>
      </a:schemeClr>
    </a:solidFill>
    <a:ln>
      <a:noFill/>
    </a:ln>
    <a:effectLst/>
  </c:spPr>
  <c:txPr>
    <a:bodyPr/>
    <a:lstStyle/>
    <a:p>
      <a:pPr>
        <a:defRPr/>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Посевные площади всего, га</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Ряд 1</c:v>
                </c:pt>
              </c:strCache>
            </c:strRef>
          </c:tx>
          <c:spPr>
            <a:solidFill>
              <a:schemeClr val="accent2">
                <a:lumMod val="75000"/>
              </a:schemeClr>
            </a:solidFill>
            <a:ln>
              <a:noFill/>
            </a:ln>
            <a:effectLst/>
            <a:sp3d/>
          </c:spPr>
          <c:invertIfNegative val="0"/>
          <c:dLbls>
            <c:dLbl>
              <c:idx val="0"/>
              <c:layout>
                <c:manualLayout>
                  <c:x val="2.6621779969940404E-2"/>
                  <c:y val="0.146257362828681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CDC-4220-85D1-051A00BDD1FD}"/>
                </c:ext>
              </c:extLst>
            </c:dLbl>
            <c:dLbl>
              <c:idx val="1"/>
              <c:layout>
                <c:manualLayout>
                  <c:x val="1.6638612481212778E-2"/>
                  <c:y val="0.3097214742254425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CDC-4220-85D1-051A00BDD1FD}"/>
                </c:ext>
              </c:extLst>
            </c:dLbl>
            <c:spPr>
              <a:noFill/>
              <a:ln>
                <a:noFill/>
              </a:ln>
              <a:effectLst/>
            </c:spPr>
            <c:txPr>
              <a:bodyPr rot="0" spcFirstLastPara="1" vertOverflow="ellipsis" vert="horz" wrap="square" lIns="38100" tIns="19050" rIns="38100" bIns="19050" anchor="ctr" anchorCtr="0">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58452</c:v>
                </c:pt>
                <c:pt idx="1">
                  <c:v>61300.5</c:v>
                </c:pt>
              </c:numCache>
            </c:numRef>
          </c:val>
          <c:shape val="cylinder"/>
          <c:extLst>
            <c:ext xmlns:c16="http://schemas.microsoft.com/office/drawing/2014/chart" uri="{C3380CC4-5D6E-409C-BE32-E72D297353CC}">
              <c16:uniqueId val="{00000000-6CDC-4220-85D1-051A00BDD1FD}"/>
            </c:ext>
          </c:extLst>
        </c:ser>
        <c:dLbls>
          <c:showLegendKey val="0"/>
          <c:showVal val="0"/>
          <c:showCatName val="0"/>
          <c:showSerName val="0"/>
          <c:showPercent val="0"/>
          <c:showBubbleSize val="0"/>
        </c:dLbls>
        <c:gapWidth val="100"/>
        <c:shape val="box"/>
        <c:axId val="158135040"/>
        <c:axId val="158136576"/>
        <c:axId val="0"/>
      </c:bar3DChart>
      <c:catAx>
        <c:axId val="158135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136576"/>
        <c:crosses val="autoZero"/>
        <c:auto val="1"/>
        <c:lblAlgn val="ctr"/>
        <c:lblOffset val="100"/>
        <c:noMultiLvlLbl val="0"/>
      </c:catAx>
      <c:valAx>
        <c:axId val="15813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8135040"/>
        <c:crosses val="autoZero"/>
        <c:crossBetween val="between"/>
      </c:valAx>
      <c:spPr>
        <a:noFill/>
        <a:ln>
          <a:noFill/>
        </a:ln>
        <a:effectLst/>
      </c:spPr>
    </c:plotArea>
    <c:plotVisOnly val="1"/>
    <c:dispBlanksAs val="gap"/>
    <c:showDLblsOverMax val="0"/>
  </c:chart>
  <c:spPr>
    <a:solidFill>
      <a:srgbClr val="FFFF99"/>
    </a:solidFill>
    <a:ln>
      <a:noFill/>
    </a:ln>
    <a:effectLst/>
  </c:spPr>
  <c:txPr>
    <a:bodyPr/>
    <a:lstStyle/>
    <a:p>
      <a:pPr>
        <a:defRPr/>
      </a:pPr>
      <a:endParaRPr lang="ru-RU"/>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a:solidFill>
                  <a:schemeClr val="tx1"/>
                </a:solidFill>
                <a:latin typeface="Times New Roman" panose="02020603050405020304" pitchFamily="18" charset="0"/>
                <a:cs typeface="Times New Roman" panose="02020603050405020304" pitchFamily="18" charset="0"/>
              </a:rPr>
              <a:t>Объем произведенной товарной продукции, выполненных работ (услуг) СМСП по видам экономической деятельности</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47503749583379"/>
          <c:y val="0.22645534427099701"/>
          <c:w val="0.79232689423397429"/>
          <c:h val="0.47385978921005323"/>
        </c:manualLayout>
      </c:layout>
      <c:pie3DChart>
        <c:varyColors val="1"/>
        <c:ser>
          <c:idx val="0"/>
          <c:order val="0"/>
          <c:tx>
            <c:strRef>
              <c:f>Лист1!$B$1</c:f>
              <c:strCache>
                <c:ptCount val="1"/>
                <c:pt idx="0">
                  <c:v>Продажи</c:v>
                </c:pt>
              </c:strCache>
            </c:strRef>
          </c:tx>
          <c:explosion val="2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582-413F-81EF-3707AE381FB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582-413F-81EF-3707AE381FB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582-413F-81EF-3707AE381FB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582-413F-81EF-3707AE381FB5}"/>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582-413F-81EF-3707AE381FB5}"/>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582-413F-81EF-3707AE381FB5}"/>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3582-413F-81EF-3707AE381FB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Лист1!$A$2:$A$8</c:f>
              <c:strCache>
                <c:ptCount val="7"/>
                <c:pt idx="0">
                  <c:v>Сельское хозяйство (растениеводство и животноводство)</c:v>
                </c:pt>
                <c:pt idx="1">
                  <c:v>Лесоводство и лесозаготовки</c:v>
                </c:pt>
                <c:pt idx="2">
                  <c:v>Добыча полезных ископаемых</c:v>
                </c:pt>
                <c:pt idx="3">
                  <c:v>Обрабатывающее производство</c:v>
                </c:pt>
                <c:pt idx="4">
                  <c:v>Обеспечение электрической энергией, газом и паром</c:v>
                </c:pt>
                <c:pt idx="5">
                  <c:v>Торговля оптовая и розничная</c:v>
                </c:pt>
                <c:pt idx="6">
                  <c:v>Прочие</c:v>
                </c:pt>
              </c:strCache>
            </c:strRef>
          </c:cat>
          <c:val>
            <c:numRef>
              <c:f>Лист1!$B$2:$B$8</c:f>
              <c:numCache>
                <c:formatCode>0.0%</c:formatCode>
                <c:ptCount val="7"/>
                <c:pt idx="0">
                  <c:v>0.66500000000000026</c:v>
                </c:pt>
                <c:pt idx="1">
                  <c:v>0.25700000000000001</c:v>
                </c:pt>
                <c:pt idx="2">
                  <c:v>3.4000000000000002E-2</c:v>
                </c:pt>
                <c:pt idx="3">
                  <c:v>3.2000000000000015E-2</c:v>
                </c:pt>
                <c:pt idx="4">
                  <c:v>4.0000000000000018E-3</c:v>
                </c:pt>
                <c:pt idx="5">
                  <c:v>5.0000000000000018E-3</c:v>
                </c:pt>
                <c:pt idx="6">
                  <c:v>3.0000000000000009E-3</c:v>
                </c:pt>
              </c:numCache>
            </c:numRef>
          </c:val>
          <c:extLst>
            <c:ext xmlns:c16="http://schemas.microsoft.com/office/drawing/2014/chart" uri="{C3380CC4-5D6E-409C-BE32-E72D297353CC}">
              <c16:uniqueId val="{00000000-C3A4-4D81-BEEC-C89A030F6F6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4.3895947325297197E-2"/>
          <c:y val="0.65836725644998584"/>
          <c:w val="0.87638309285079463"/>
          <c:h val="0.3282571677376199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400" b="1" dirty="0" smtClean="0">
                <a:solidFill>
                  <a:schemeClr val="tx1"/>
                </a:solidFill>
                <a:latin typeface="Times New Roman" panose="02020603050405020304" pitchFamily="18" charset="0"/>
                <a:cs typeface="Times New Roman" panose="02020603050405020304" pitchFamily="18" charset="0"/>
              </a:rPr>
              <a:t>Выручка от реализации товаров, выполненных работ (услуг) СМСП по видам экономической деятельности</a:t>
            </a:r>
          </a:p>
          <a:p>
            <a:pPr>
              <a:defRPr/>
            </a:pPr>
            <a:endParaRPr lang="ru-RU" sz="14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8922674517342447"/>
          <c:y val="0.16811347396042417"/>
          <c:w val="0.65666881361811702"/>
          <c:h val="0.49105021777682395"/>
        </c:manualLayout>
      </c:layout>
      <c:pieChart>
        <c:varyColors val="1"/>
        <c:ser>
          <c:idx val="0"/>
          <c:order val="0"/>
          <c:tx>
            <c:strRef>
              <c:f>Лист1!$B$1</c:f>
              <c:strCache>
                <c:ptCount val="1"/>
                <c:pt idx="0">
                  <c:v>Продажи</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A3-40BE-8FA0-520CA1B856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A3-40BE-8FA0-520CA1B856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A3-40BE-8FA0-520CA1B856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A3-40BE-8FA0-520CA1B856C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5A3-40BE-8FA0-520CA1B856C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5A3-40BE-8FA0-520CA1B856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5A3-40BE-8FA0-520CA1B856C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Лист1!$A$2:$A$8</c:f>
              <c:strCache>
                <c:ptCount val="7"/>
                <c:pt idx="0">
                  <c:v>Сельское хозяйство (растениеводство и животноводство)</c:v>
                </c:pt>
                <c:pt idx="1">
                  <c:v>Лесоводство и лесозаготовки</c:v>
                </c:pt>
                <c:pt idx="2">
                  <c:v>Добыча полезных ископаемых</c:v>
                </c:pt>
                <c:pt idx="3">
                  <c:v>Обрабатывающие производства</c:v>
                </c:pt>
                <c:pt idx="4">
                  <c:v>Обеспечение электрической энергией, газом и паром</c:v>
                </c:pt>
                <c:pt idx="5">
                  <c:v>Торговля оптовая и розничная</c:v>
                </c:pt>
                <c:pt idx="6">
                  <c:v>Прочие</c:v>
                </c:pt>
              </c:strCache>
            </c:strRef>
          </c:cat>
          <c:val>
            <c:numRef>
              <c:f>Лист1!$B$2:$B$8</c:f>
              <c:numCache>
                <c:formatCode>0.0%</c:formatCode>
                <c:ptCount val="7"/>
                <c:pt idx="0">
                  <c:v>0.28500000000000009</c:v>
                </c:pt>
                <c:pt idx="1">
                  <c:v>0.20200000000000001</c:v>
                </c:pt>
                <c:pt idx="2">
                  <c:v>2.700000000000001E-2</c:v>
                </c:pt>
                <c:pt idx="3">
                  <c:v>2.4E-2</c:v>
                </c:pt>
                <c:pt idx="4">
                  <c:v>3.0000000000000009E-3</c:v>
                </c:pt>
                <c:pt idx="5">
                  <c:v>0.45600000000000002</c:v>
                </c:pt>
                <c:pt idx="6">
                  <c:v>3.0000000000000009E-3</c:v>
                </c:pt>
              </c:numCache>
            </c:numRef>
          </c:val>
          <c:extLst>
            <c:ext xmlns:c16="http://schemas.microsoft.com/office/drawing/2014/chart" uri="{C3380CC4-5D6E-409C-BE32-E72D297353CC}">
              <c16:uniqueId val="{00000000-E7F3-4873-82EE-74E32539BD6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Показатели среднемесячной заработной платы</a:t>
            </a:r>
            <a:r>
              <a:rPr lang="ru-RU" sz="1200" b="1" baseline="0" dirty="0" smtClean="0">
                <a:solidFill>
                  <a:schemeClr val="tx1"/>
                </a:solidFill>
                <a:latin typeface="Times New Roman" panose="02020603050405020304" pitchFamily="18" charset="0"/>
                <a:cs typeface="Times New Roman" panose="02020603050405020304" pitchFamily="18" charset="0"/>
              </a:rPr>
              <a:t> и прожиточного минимума, руб.</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Среднемесячная заработная плата на 1 работающего</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2016 год</c:v>
                </c:pt>
                <c:pt idx="1">
                  <c:v>2017 год</c:v>
                </c:pt>
                <c:pt idx="2">
                  <c:v>2018 год</c:v>
                </c:pt>
              </c:strCache>
            </c:strRef>
          </c:cat>
          <c:val>
            <c:numRef>
              <c:f>Лист1!$B$2:$B$4</c:f>
              <c:numCache>
                <c:formatCode>General</c:formatCode>
                <c:ptCount val="3"/>
                <c:pt idx="0">
                  <c:v>29068</c:v>
                </c:pt>
                <c:pt idx="1">
                  <c:v>30512</c:v>
                </c:pt>
                <c:pt idx="2">
                  <c:v>32320</c:v>
                </c:pt>
              </c:numCache>
            </c:numRef>
          </c:val>
          <c:extLst>
            <c:ext xmlns:c16="http://schemas.microsoft.com/office/drawing/2014/chart" uri="{C3380CC4-5D6E-409C-BE32-E72D297353CC}">
              <c16:uniqueId val="{00000000-96DC-461D-BEE5-1554BD0FD561}"/>
            </c:ext>
          </c:extLst>
        </c:ser>
        <c:ser>
          <c:idx val="1"/>
          <c:order val="1"/>
          <c:tx>
            <c:strRef>
              <c:f>Лист1!$C$1</c:f>
              <c:strCache>
                <c:ptCount val="1"/>
                <c:pt idx="0">
                  <c:v>Величина прожиточного минимума для трудоспособного населения</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2016 год</c:v>
                </c:pt>
                <c:pt idx="1">
                  <c:v>2017 год</c:v>
                </c:pt>
                <c:pt idx="2">
                  <c:v>2018 год</c:v>
                </c:pt>
              </c:strCache>
            </c:strRef>
          </c:cat>
          <c:val>
            <c:numRef>
              <c:f>Лист1!$C$2:$C$4</c:f>
              <c:numCache>
                <c:formatCode>General</c:formatCode>
                <c:ptCount val="3"/>
                <c:pt idx="0">
                  <c:v>9961</c:v>
                </c:pt>
                <c:pt idx="1">
                  <c:v>9942</c:v>
                </c:pt>
                <c:pt idx="2">
                  <c:v>10297</c:v>
                </c:pt>
              </c:numCache>
            </c:numRef>
          </c:val>
          <c:extLst>
            <c:ext xmlns:c16="http://schemas.microsoft.com/office/drawing/2014/chart" uri="{C3380CC4-5D6E-409C-BE32-E72D297353CC}">
              <c16:uniqueId val="{00000001-96DC-461D-BEE5-1554BD0FD561}"/>
            </c:ext>
          </c:extLst>
        </c:ser>
        <c:dLbls>
          <c:showLegendKey val="0"/>
          <c:showVal val="0"/>
          <c:showCatName val="0"/>
          <c:showSerName val="0"/>
          <c:showPercent val="0"/>
          <c:showBubbleSize val="0"/>
        </c:dLbls>
        <c:gapWidth val="100"/>
        <c:overlap val="-27"/>
        <c:axId val="164606720"/>
        <c:axId val="164608256"/>
      </c:barChart>
      <c:catAx>
        <c:axId val="1646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608256"/>
        <c:crosses val="autoZero"/>
        <c:auto val="1"/>
        <c:lblAlgn val="ctr"/>
        <c:lblOffset val="100"/>
        <c:noMultiLvlLbl val="0"/>
      </c:catAx>
      <c:valAx>
        <c:axId val="16460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606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Уровень регистрируемой безработицы,</a:t>
            </a:r>
            <a:r>
              <a:rPr lang="ru-RU" sz="1200" b="1" baseline="0" dirty="0" smtClean="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lineChart>
        <c:grouping val="stacked"/>
        <c:varyColors val="0"/>
        <c:ser>
          <c:idx val="0"/>
          <c:order val="0"/>
          <c:tx>
            <c:strRef>
              <c:f>Лист1!$B$1</c:f>
              <c:strCache>
                <c:ptCount val="1"/>
                <c:pt idx="0">
                  <c:v>Ряд 1</c:v>
                </c:pt>
              </c:strCache>
            </c:strRef>
          </c:tx>
          <c:spPr>
            <a:ln w="38100" cap="rnd">
              <a:solidFill>
                <a:schemeClr val="accent5">
                  <a:lumMod val="75000"/>
                </a:schemeClr>
              </a:solidFill>
              <a:round/>
            </a:ln>
            <a:effectLst/>
          </c:spPr>
          <c:marker>
            <c:symbol val="diamond"/>
            <c:size val="6"/>
            <c:spPr>
              <a:solidFill>
                <a:srgbClr val="C00000"/>
              </a:solidFill>
              <a:ln w="38100">
                <a:solidFill>
                  <a:srgbClr val="0070C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2016 год</c:v>
                </c:pt>
                <c:pt idx="1">
                  <c:v>2017 год</c:v>
                </c:pt>
                <c:pt idx="2">
                  <c:v>2018 год</c:v>
                </c:pt>
              </c:strCache>
            </c:strRef>
          </c:cat>
          <c:val>
            <c:numRef>
              <c:f>Лист1!$B$2:$B$4</c:f>
              <c:numCache>
                <c:formatCode>0.0</c:formatCode>
                <c:ptCount val="3"/>
                <c:pt idx="0">
                  <c:v>5</c:v>
                </c:pt>
                <c:pt idx="1">
                  <c:v>4.8</c:v>
                </c:pt>
                <c:pt idx="2">
                  <c:v>4</c:v>
                </c:pt>
              </c:numCache>
            </c:numRef>
          </c:val>
          <c:smooth val="0"/>
          <c:extLst>
            <c:ext xmlns:c16="http://schemas.microsoft.com/office/drawing/2014/chart" uri="{C3380CC4-5D6E-409C-BE32-E72D297353CC}">
              <c16:uniqueId val="{00000000-257C-4D39-82A9-2394BA2754EC}"/>
            </c:ext>
          </c:extLst>
        </c:ser>
        <c:dLbls>
          <c:showLegendKey val="0"/>
          <c:showVal val="0"/>
          <c:showCatName val="0"/>
          <c:showSerName val="0"/>
          <c:showPercent val="0"/>
          <c:showBubbleSize val="0"/>
        </c:dLbls>
        <c:marker val="1"/>
        <c:smooth val="0"/>
        <c:axId val="164727424"/>
        <c:axId val="164733312"/>
      </c:lineChart>
      <c:catAx>
        <c:axId val="164727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733312"/>
        <c:crosses val="autoZero"/>
        <c:auto val="1"/>
        <c:lblAlgn val="ctr"/>
        <c:lblOffset val="100"/>
        <c:noMultiLvlLbl val="0"/>
      </c:catAx>
      <c:valAx>
        <c:axId val="164733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7274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Показатели естественной убыли</a:t>
            </a:r>
            <a:r>
              <a:rPr lang="ru-RU" sz="1200" b="1" baseline="0" dirty="0" smtClean="0">
                <a:solidFill>
                  <a:schemeClr val="tx1"/>
                </a:solidFill>
                <a:latin typeface="Times New Roman" panose="02020603050405020304" pitchFamily="18" charset="0"/>
                <a:cs typeface="Times New Roman" panose="02020603050405020304" pitchFamily="18" charset="0"/>
              </a:rPr>
              <a:t> населения, чел.</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Рождаемость населения</c:v>
                </c:pt>
              </c:strCache>
            </c:strRef>
          </c:tx>
          <c:spPr>
            <a:solidFill>
              <a:schemeClr val="accent1"/>
            </a:solidFill>
            <a:ln>
              <a:noFill/>
            </a:ln>
            <a:effectLst/>
            <a:sp3d/>
          </c:spPr>
          <c:invertIfNegative val="0"/>
          <c:cat>
            <c:strRef>
              <c:f>Лист1!$A$2:$A$3</c:f>
              <c:strCache>
                <c:ptCount val="2"/>
                <c:pt idx="0">
                  <c:v>2017 год</c:v>
                </c:pt>
                <c:pt idx="1">
                  <c:v>2018 год</c:v>
                </c:pt>
              </c:strCache>
            </c:strRef>
          </c:cat>
          <c:val>
            <c:numRef>
              <c:f>Лист1!$B$2:$B$3</c:f>
              <c:numCache>
                <c:formatCode>General</c:formatCode>
                <c:ptCount val="2"/>
                <c:pt idx="0">
                  <c:v>350</c:v>
                </c:pt>
                <c:pt idx="1">
                  <c:v>290</c:v>
                </c:pt>
              </c:numCache>
            </c:numRef>
          </c:val>
          <c:extLst>
            <c:ext xmlns:c16="http://schemas.microsoft.com/office/drawing/2014/chart" uri="{C3380CC4-5D6E-409C-BE32-E72D297353CC}">
              <c16:uniqueId val="{00000000-44C6-47C1-A57A-15D27CA52EE3}"/>
            </c:ext>
          </c:extLst>
        </c:ser>
        <c:ser>
          <c:idx val="1"/>
          <c:order val="1"/>
          <c:tx>
            <c:strRef>
              <c:f>Лист1!$C$1</c:f>
              <c:strCache>
                <c:ptCount val="1"/>
                <c:pt idx="0">
                  <c:v>Смертность населения</c:v>
                </c:pt>
              </c:strCache>
            </c:strRef>
          </c:tx>
          <c:spPr>
            <a:solidFill>
              <a:schemeClr val="accent2"/>
            </a:solidFill>
            <a:ln>
              <a:noFill/>
            </a:ln>
            <a:effectLst/>
            <a:sp3d/>
          </c:spPr>
          <c:invertIfNegative val="0"/>
          <c:cat>
            <c:strRef>
              <c:f>Лист1!$A$2:$A$3</c:f>
              <c:strCache>
                <c:ptCount val="2"/>
                <c:pt idx="0">
                  <c:v>2017 год</c:v>
                </c:pt>
                <c:pt idx="1">
                  <c:v>2018 год</c:v>
                </c:pt>
              </c:strCache>
            </c:strRef>
          </c:cat>
          <c:val>
            <c:numRef>
              <c:f>Лист1!$C$2:$C$3</c:f>
              <c:numCache>
                <c:formatCode>General</c:formatCode>
                <c:ptCount val="2"/>
                <c:pt idx="0">
                  <c:v>400</c:v>
                </c:pt>
                <c:pt idx="1">
                  <c:v>361</c:v>
                </c:pt>
              </c:numCache>
            </c:numRef>
          </c:val>
          <c:extLst>
            <c:ext xmlns:c16="http://schemas.microsoft.com/office/drawing/2014/chart" uri="{C3380CC4-5D6E-409C-BE32-E72D297353CC}">
              <c16:uniqueId val="{00000001-44C6-47C1-A57A-15D27CA52EE3}"/>
            </c:ext>
          </c:extLst>
        </c:ser>
        <c:ser>
          <c:idx val="2"/>
          <c:order val="2"/>
          <c:tx>
            <c:strRef>
              <c:f>Лист1!$D$1</c:f>
              <c:strCache>
                <c:ptCount val="1"/>
                <c:pt idx="0">
                  <c:v>Естественная убыль</c:v>
                </c:pt>
              </c:strCache>
            </c:strRef>
          </c:tx>
          <c:spPr>
            <a:solidFill>
              <a:schemeClr val="accent3"/>
            </a:solidFill>
            <a:ln>
              <a:noFill/>
            </a:ln>
            <a:effectLst/>
            <a:sp3d/>
          </c:spPr>
          <c:invertIfNegative val="0"/>
          <c:cat>
            <c:strRef>
              <c:f>Лист1!$A$2:$A$3</c:f>
              <c:strCache>
                <c:ptCount val="2"/>
                <c:pt idx="0">
                  <c:v>2017 год</c:v>
                </c:pt>
                <c:pt idx="1">
                  <c:v>2018 год</c:v>
                </c:pt>
              </c:strCache>
            </c:strRef>
          </c:cat>
          <c:val>
            <c:numRef>
              <c:f>Лист1!$D$2:$D$3</c:f>
              <c:numCache>
                <c:formatCode>General</c:formatCode>
                <c:ptCount val="2"/>
                <c:pt idx="0">
                  <c:v>-50</c:v>
                </c:pt>
                <c:pt idx="1">
                  <c:v>-71</c:v>
                </c:pt>
              </c:numCache>
            </c:numRef>
          </c:val>
          <c:extLst>
            <c:ext xmlns:c16="http://schemas.microsoft.com/office/drawing/2014/chart" uri="{C3380CC4-5D6E-409C-BE32-E72D297353CC}">
              <c16:uniqueId val="{00000002-44C6-47C1-A57A-15D27CA52EE3}"/>
            </c:ext>
          </c:extLst>
        </c:ser>
        <c:dLbls>
          <c:showLegendKey val="0"/>
          <c:showVal val="0"/>
          <c:showCatName val="0"/>
          <c:showSerName val="0"/>
          <c:showPercent val="0"/>
          <c:showBubbleSize val="0"/>
        </c:dLbls>
        <c:gapWidth val="150"/>
        <c:shape val="box"/>
        <c:axId val="165722752"/>
        <c:axId val="165724544"/>
        <c:axId val="0"/>
      </c:bar3DChart>
      <c:catAx>
        <c:axId val="165722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5724544"/>
        <c:crosses val="autoZero"/>
        <c:auto val="1"/>
        <c:lblAlgn val="ctr"/>
        <c:lblOffset val="100"/>
        <c:noMultiLvlLbl val="0"/>
      </c:catAx>
      <c:valAx>
        <c:axId val="165724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572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Численность населения (на начало года), чел. </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lineChart>
        <c:grouping val="stacked"/>
        <c:varyColors val="0"/>
        <c:ser>
          <c:idx val="0"/>
          <c:order val="0"/>
          <c:tx>
            <c:strRef>
              <c:f>Лист1!$B$1</c:f>
              <c:strCache>
                <c:ptCount val="1"/>
                <c:pt idx="0">
                  <c:v>Ряд 1</c:v>
                </c:pt>
              </c:strCache>
            </c:strRef>
          </c:tx>
          <c:spPr>
            <a:ln w="38100" cap="rnd">
              <a:solidFill>
                <a:schemeClr val="accent5">
                  <a:lumMod val="50000"/>
                </a:schemeClr>
              </a:solidFill>
              <a:round/>
            </a:ln>
            <a:effectLst/>
          </c:spPr>
          <c:marker>
            <c:symbol val="square"/>
            <c:size val="6"/>
            <c:spPr>
              <a:solidFill>
                <a:srgbClr val="FF0000"/>
              </a:solidFill>
              <a:ln w="3810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Лист1!$A$2:$A$6</c:f>
              <c:strCache>
                <c:ptCount val="5"/>
                <c:pt idx="0">
                  <c:v>2014 год</c:v>
                </c:pt>
                <c:pt idx="1">
                  <c:v>2015 год</c:v>
                </c:pt>
                <c:pt idx="2">
                  <c:v>2016 год</c:v>
                </c:pt>
                <c:pt idx="3">
                  <c:v>2017 год </c:v>
                </c:pt>
                <c:pt idx="4">
                  <c:v>2018 год</c:v>
                </c:pt>
              </c:strCache>
            </c:strRef>
          </c:cat>
          <c:val>
            <c:numRef>
              <c:f>Лист1!$B$2:$B$6</c:f>
              <c:numCache>
                <c:formatCode>General</c:formatCode>
                <c:ptCount val="5"/>
                <c:pt idx="0">
                  <c:v>26293</c:v>
                </c:pt>
                <c:pt idx="1">
                  <c:v>26073</c:v>
                </c:pt>
                <c:pt idx="2">
                  <c:v>25804</c:v>
                </c:pt>
                <c:pt idx="3">
                  <c:v>25535</c:v>
                </c:pt>
                <c:pt idx="4">
                  <c:v>25099</c:v>
                </c:pt>
              </c:numCache>
            </c:numRef>
          </c:val>
          <c:smooth val="0"/>
          <c:extLst>
            <c:ext xmlns:c16="http://schemas.microsoft.com/office/drawing/2014/chart" uri="{C3380CC4-5D6E-409C-BE32-E72D297353CC}">
              <c16:uniqueId val="{00000000-3CD8-4BFE-A1A6-EBC7285EC6BE}"/>
            </c:ext>
          </c:extLst>
        </c:ser>
        <c:dLbls>
          <c:showLegendKey val="0"/>
          <c:showVal val="0"/>
          <c:showCatName val="0"/>
          <c:showSerName val="0"/>
          <c:showPercent val="0"/>
          <c:showBubbleSize val="0"/>
        </c:dLbls>
        <c:marker val="1"/>
        <c:smooth val="0"/>
        <c:axId val="164659968"/>
        <c:axId val="164661504"/>
      </c:lineChart>
      <c:catAx>
        <c:axId val="16465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661504"/>
        <c:crosses val="autoZero"/>
        <c:auto val="1"/>
        <c:lblAlgn val="ctr"/>
        <c:lblOffset val="100"/>
        <c:noMultiLvlLbl val="0"/>
      </c:catAx>
      <c:valAx>
        <c:axId val="164661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64659968"/>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ru-RU" sz="1200" b="1" dirty="0" smtClean="0">
                <a:solidFill>
                  <a:schemeClr val="tx1"/>
                </a:solidFill>
                <a:latin typeface="Times New Roman" panose="02020603050405020304" pitchFamily="18" charset="0"/>
                <a:cs typeface="Times New Roman" panose="02020603050405020304" pitchFamily="18" charset="0"/>
              </a:rPr>
              <a:t>Объем отгруженных товаров, выполненных работ и оказанных услуг (млн. руб.)</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177232223239572"/>
          <c:y val="0.19885629239027641"/>
          <c:w val="0.84302342843132372"/>
          <c:h val="0.6747817315691218"/>
        </c:manualLayout>
      </c:layout>
      <c:bar3DChart>
        <c:barDir val="col"/>
        <c:grouping val="stacked"/>
        <c:varyColors val="0"/>
        <c:ser>
          <c:idx val="0"/>
          <c:order val="0"/>
          <c:tx>
            <c:strRef>
              <c:f>Лист1!$B$1</c:f>
              <c:strCache>
                <c:ptCount val="1"/>
                <c:pt idx="0">
                  <c:v>Столбец1</c:v>
                </c:pt>
              </c:strCache>
            </c:strRef>
          </c:tx>
          <c:spPr>
            <a:solidFill>
              <a:schemeClr val="accent1">
                <a:lumMod val="50000"/>
              </a:schemeClr>
            </a:solidFill>
            <a:ln>
              <a:noFill/>
            </a:ln>
            <a:effectLst/>
            <a:sp3d/>
          </c:spPr>
          <c:invertIfNegative val="0"/>
          <c:dLbls>
            <c:dLbl>
              <c:idx val="0"/>
              <c:layout>
                <c:manualLayout>
                  <c:x val="1.4946550194987763E-2"/>
                  <c:y val="-7.838635213371431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F14-471E-85CD-3183F8EFD7E3}"/>
                </c:ext>
              </c:extLst>
            </c:dLbl>
            <c:dLbl>
              <c:idx val="1"/>
              <c:layout>
                <c:manualLayout>
                  <c:x val="1.4946550194987711E-2"/>
                  <c:y val="-3.919317606685679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F14-471E-85CD-3183F8EFD7E3}"/>
                </c:ext>
              </c:extLst>
            </c:dLbl>
            <c:dLbl>
              <c:idx val="2"/>
              <c:layout>
                <c:manualLayout>
                  <c:x val="1.4946550194987763E-2"/>
                  <c:y val="0"/>
                </c:manualLayout>
              </c:layout>
              <c:spPr>
                <a:noFill/>
                <a:ln>
                  <a:noFill/>
                </a:ln>
                <a:effectLst/>
              </c:spPr>
              <c:txPr>
                <a:bodyPr rot="0" spcFirstLastPara="1" vertOverflow="ellipsis" vert="horz" wrap="square" lIns="38100" tIns="19050" rIns="38100" bIns="19050" anchor="ctr" anchorCtr="0">
                  <a:spAutoFit/>
                </a:bodyPr>
                <a:lstStyle/>
                <a:p>
                  <a:pPr algn="ctr">
                    <a:defRPr sz="1200" b="1" i="0" u="none" strike="noStrike" kern="1200" baseline="0">
                      <a:solidFill>
                        <a:schemeClr val="bg1"/>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F14-471E-85CD-3183F8EFD7E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2016 год</c:v>
                </c:pt>
                <c:pt idx="1">
                  <c:v>2017 год</c:v>
                </c:pt>
                <c:pt idx="2">
                  <c:v>2018 год</c:v>
                </c:pt>
              </c:strCache>
            </c:strRef>
          </c:cat>
          <c:val>
            <c:numRef>
              <c:f>Лист1!$B$2:$B$4</c:f>
              <c:numCache>
                <c:formatCode>General</c:formatCode>
                <c:ptCount val="3"/>
                <c:pt idx="0">
                  <c:v>6117.3</c:v>
                </c:pt>
                <c:pt idx="1">
                  <c:v>6787</c:v>
                </c:pt>
                <c:pt idx="2">
                  <c:v>7283</c:v>
                </c:pt>
              </c:numCache>
            </c:numRef>
          </c:val>
          <c:extLst>
            <c:ext xmlns:c16="http://schemas.microsoft.com/office/drawing/2014/chart" uri="{C3380CC4-5D6E-409C-BE32-E72D297353CC}">
              <c16:uniqueId val="{00000000-2F14-471E-85CD-3183F8EFD7E3}"/>
            </c:ext>
          </c:extLst>
        </c:ser>
        <c:dLbls>
          <c:showLegendKey val="0"/>
          <c:showVal val="0"/>
          <c:showCatName val="0"/>
          <c:showSerName val="0"/>
          <c:showPercent val="0"/>
          <c:showBubbleSize val="0"/>
        </c:dLbls>
        <c:gapWidth val="70"/>
        <c:gapDepth val="151"/>
        <c:shape val="cylinder"/>
        <c:axId val="57702272"/>
        <c:axId val="57703808"/>
        <c:axId val="0"/>
      </c:bar3DChart>
      <c:catAx>
        <c:axId val="57702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57703808"/>
        <c:crosses val="autoZero"/>
        <c:auto val="1"/>
        <c:lblAlgn val="ctr"/>
        <c:lblOffset val="100"/>
        <c:noMultiLvlLbl val="0"/>
      </c:catAx>
      <c:valAx>
        <c:axId val="5770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5770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600" b="1" baseline="0" dirty="0" smtClean="0">
                <a:solidFill>
                  <a:schemeClr val="tx1"/>
                </a:solidFill>
                <a:latin typeface="Times New Roman" panose="02020603050405020304" pitchFamily="18" charset="0"/>
                <a:cs typeface="Times New Roman" panose="02020603050405020304" pitchFamily="18" charset="0"/>
              </a:rPr>
              <a:t>Выручка от реализации товаров, выполненных работ, оказанных услуг (млн. руб.)</a:t>
            </a:r>
            <a:endParaRPr lang="ru-RU" sz="1600" b="1" baseline="0"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Ряд 1</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Лист1!$A$2:$A$4</c:f>
              <c:strCache>
                <c:ptCount val="3"/>
                <c:pt idx="0">
                  <c:v>2016 год </c:v>
                </c:pt>
                <c:pt idx="1">
                  <c:v>2017 год</c:v>
                </c:pt>
                <c:pt idx="2">
                  <c:v>2018 год</c:v>
                </c:pt>
              </c:strCache>
            </c:strRef>
          </c:cat>
          <c:val>
            <c:numRef>
              <c:f>Лист1!$B$2:$B$4</c:f>
              <c:numCache>
                <c:formatCode>General</c:formatCode>
                <c:ptCount val="3"/>
                <c:pt idx="0">
                  <c:v>6410.8</c:v>
                </c:pt>
                <c:pt idx="1">
                  <c:v>7036.1</c:v>
                </c:pt>
                <c:pt idx="2">
                  <c:v>7601.4</c:v>
                </c:pt>
              </c:numCache>
            </c:numRef>
          </c:val>
          <c:extLst>
            <c:ext xmlns:c16="http://schemas.microsoft.com/office/drawing/2014/chart" uri="{C3380CC4-5D6E-409C-BE32-E72D297353CC}">
              <c16:uniqueId val="{00000000-C022-4BA7-BFC4-0176714A2228}"/>
            </c:ext>
          </c:extLst>
        </c:ser>
        <c:dLbls>
          <c:showLegendKey val="0"/>
          <c:showVal val="0"/>
          <c:showCatName val="0"/>
          <c:showSerName val="0"/>
          <c:showPercent val="0"/>
          <c:showBubbleSize val="0"/>
        </c:dLbls>
        <c:gapWidth val="150"/>
        <c:shape val="box"/>
        <c:axId val="151454080"/>
        <c:axId val="151455616"/>
        <c:axId val="0"/>
      </c:bar3DChart>
      <c:catAx>
        <c:axId val="151454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1455616"/>
        <c:crosses val="autoZero"/>
        <c:auto val="1"/>
        <c:lblAlgn val="ctr"/>
        <c:lblOffset val="100"/>
        <c:noMultiLvlLbl val="0"/>
      </c:catAx>
      <c:valAx>
        <c:axId val="151455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1454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400" b="1" dirty="0" smtClean="0">
                <a:solidFill>
                  <a:schemeClr val="tx1"/>
                </a:solidFill>
                <a:latin typeface="Times New Roman" panose="02020603050405020304" pitchFamily="18" charset="0"/>
                <a:cs typeface="Times New Roman" panose="02020603050405020304" pitchFamily="18" charset="0"/>
              </a:rPr>
              <a:t>Показатели промышленного производства</a:t>
            </a:r>
            <a:endParaRPr lang="ru-RU" sz="14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9109702981940198"/>
          <c:y val="0.11446008311847325"/>
          <c:w val="0.6089029701805988"/>
          <c:h val="0.80321122609559048"/>
        </c:manualLayout>
      </c:layout>
      <c:bar3DChart>
        <c:barDir val="col"/>
        <c:grouping val="clustered"/>
        <c:varyColors val="0"/>
        <c:ser>
          <c:idx val="0"/>
          <c:order val="0"/>
          <c:tx>
            <c:strRef>
              <c:f>Лист1!$B$1</c:f>
              <c:strCache>
                <c:ptCount val="1"/>
                <c:pt idx="0">
                  <c:v>Добыча полезных ископаемых</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5304.5</c:v>
                </c:pt>
                <c:pt idx="1">
                  <c:v>5749.9</c:v>
                </c:pt>
              </c:numCache>
            </c:numRef>
          </c:val>
          <c:extLst>
            <c:ext xmlns:c16="http://schemas.microsoft.com/office/drawing/2014/chart" uri="{C3380CC4-5D6E-409C-BE32-E72D297353CC}">
              <c16:uniqueId val="{00000000-57B1-45F1-9798-87FBFACCBA32}"/>
            </c:ext>
          </c:extLst>
        </c:ser>
        <c:ser>
          <c:idx val="1"/>
          <c:order val="1"/>
          <c:tx>
            <c:strRef>
              <c:f>Лист1!$C$1</c:f>
              <c:strCache>
                <c:ptCount val="1"/>
                <c:pt idx="0">
                  <c:v>Обрабатывающие производства</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Лист1!$C$2:$C$3</c:f>
              <c:numCache>
                <c:formatCode>General</c:formatCode>
                <c:ptCount val="2"/>
                <c:pt idx="0">
                  <c:v>14</c:v>
                </c:pt>
                <c:pt idx="1">
                  <c:v>37.9</c:v>
                </c:pt>
              </c:numCache>
            </c:numRef>
          </c:val>
          <c:extLst>
            <c:ext xmlns:c16="http://schemas.microsoft.com/office/drawing/2014/chart" uri="{C3380CC4-5D6E-409C-BE32-E72D297353CC}">
              <c16:uniqueId val="{00000001-57B1-45F1-9798-87FBFACCBA32}"/>
            </c:ext>
          </c:extLst>
        </c:ser>
        <c:ser>
          <c:idx val="2"/>
          <c:order val="2"/>
          <c:tx>
            <c:strRef>
              <c:f>Лист1!$D$1</c:f>
              <c:strCache>
                <c:ptCount val="1"/>
                <c:pt idx="0">
                  <c:v>Обеспечение электрической энергии, газом и паром; кондиционирование воздуха</c:v>
                </c:pt>
              </c:strCache>
            </c:strRef>
          </c:tx>
          <c:spPr>
            <a:solidFill>
              <a:schemeClr val="accent3"/>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Лист1!$D$2:$D$3</c:f>
              <c:numCache>
                <c:formatCode>General</c:formatCode>
                <c:ptCount val="2"/>
                <c:pt idx="0">
                  <c:v>61.3</c:v>
                </c:pt>
                <c:pt idx="1">
                  <c:v>65.7</c:v>
                </c:pt>
              </c:numCache>
            </c:numRef>
          </c:val>
          <c:extLst>
            <c:ext xmlns:c16="http://schemas.microsoft.com/office/drawing/2014/chart" uri="{C3380CC4-5D6E-409C-BE32-E72D297353CC}">
              <c16:uniqueId val="{00000002-57B1-45F1-9798-87FBFACCBA32}"/>
            </c:ext>
          </c:extLst>
        </c:ser>
        <c:dLbls>
          <c:showLegendKey val="0"/>
          <c:showVal val="0"/>
          <c:showCatName val="0"/>
          <c:showSerName val="0"/>
          <c:showPercent val="0"/>
          <c:showBubbleSize val="0"/>
        </c:dLbls>
        <c:gapWidth val="100"/>
        <c:shape val="box"/>
        <c:axId val="151364736"/>
        <c:axId val="151366272"/>
        <c:axId val="0"/>
      </c:bar3DChart>
      <c:catAx>
        <c:axId val="151364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1366272"/>
        <c:crosses val="autoZero"/>
        <c:auto val="1"/>
        <c:lblAlgn val="ctr"/>
        <c:lblOffset val="100"/>
        <c:noMultiLvlLbl val="0"/>
      </c:catAx>
      <c:valAx>
        <c:axId val="151366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1364736"/>
        <c:crosses val="autoZero"/>
        <c:crossBetween val="between"/>
      </c:valAx>
      <c:spPr>
        <a:noFill/>
        <a:ln>
          <a:noFill/>
        </a:ln>
        <a:effectLst/>
      </c:spPr>
    </c:plotArea>
    <c:legend>
      <c:legendPos val="l"/>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400" b="1" dirty="0">
                <a:solidFill>
                  <a:schemeClr val="tx1"/>
                </a:solidFill>
              </a:rPr>
              <a:t>Доля сельскохозяйственного производства в общем объеме по категориям хозяйств</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23680047816090141"/>
          <c:y val="0.12303774650912552"/>
          <c:w val="0.54725475575646021"/>
          <c:h val="0.768000955449616"/>
        </c:manualLayout>
      </c:layout>
      <c:pieChart>
        <c:varyColors val="1"/>
        <c:ser>
          <c:idx val="0"/>
          <c:order val="0"/>
          <c:tx>
            <c:strRef>
              <c:f>Лист1!$B$1</c:f>
              <c:strCache>
                <c:ptCount val="1"/>
                <c:pt idx="0">
                  <c:v>Столбец1</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DD-434D-8563-3E7F080929C7}"/>
              </c:ext>
            </c:extLst>
          </c:dPt>
          <c:dPt>
            <c:idx val="1"/>
            <c:bubble3D val="0"/>
            <c:explosion val="13"/>
            <c:spPr>
              <a:solidFill>
                <a:schemeClr val="accent2"/>
              </a:solidFill>
              <a:ln w="19050">
                <a:solidFill>
                  <a:schemeClr val="lt1"/>
                </a:solidFill>
              </a:ln>
              <a:effectLst/>
            </c:spPr>
            <c:extLst>
              <c:ext xmlns:c16="http://schemas.microsoft.com/office/drawing/2014/chart" uri="{C3380CC4-5D6E-409C-BE32-E72D297353CC}">
                <c16:uniqueId val="{00000001-4F3F-4524-A760-A6678A955C4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DD-434D-8563-3E7F080929C7}"/>
              </c:ext>
            </c:extLst>
          </c:dPt>
          <c:dLbls>
            <c:spPr>
              <a:noFill/>
              <a:ln>
                <a:noFill/>
              </a:ln>
              <a:effectLst/>
            </c:spPr>
            <c:txPr>
              <a:bodyPr rot="0" spcFirstLastPara="1" vertOverflow="ellipsis" vert="horz" wrap="square" anchor="ctr" anchorCtr="0"/>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Лист1!$A$2:$A$4</c:f>
              <c:strCache>
                <c:ptCount val="3"/>
                <c:pt idx="0">
                  <c:v>Сельскохозяйственные организации</c:v>
                </c:pt>
                <c:pt idx="1">
                  <c:v>Крестьянские (фермерские) хозяйства</c:v>
                </c:pt>
                <c:pt idx="2">
                  <c:v>Личные подсобные хозяйства</c:v>
                </c:pt>
              </c:strCache>
            </c:strRef>
          </c:cat>
          <c:val>
            <c:numRef>
              <c:f>Лист1!$B$2:$B$4</c:f>
              <c:numCache>
                <c:formatCode>0.0%</c:formatCode>
                <c:ptCount val="3"/>
                <c:pt idx="0">
                  <c:v>0.12100000000000002</c:v>
                </c:pt>
                <c:pt idx="1">
                  <c:v>0.28700000000000009</c:v>
                </c:pt>
                <c:pt idx="2">
                  <c:v>0.59199999999999997</c:v>
                </c:pt>
              </c:numCache>
            </c:numRef>
          </c:val>
          <c:extLst>
            <c:ext xmlns:c16="http://schemas.microsoft.com/office/drawing/2014/chart" uri="{C3380CC4-5D6E-409C-BE32-E72D297353CC}">
              <c16:uniqueId val="{00000000-4F3F-4524-A760-A6678A955C4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Производство зерновых культур всеми категориями хозяйств, тонн</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5020782522341508"/>
          <c:y val="0.24598253394656164"/>
          <c:w val="0.8130808088904049"/>
          <c:h val="0.64997467696014077"/>
        </c:manualLayout>
      </c:layout>
      <c:barChart>
        <c:barDir val="col"/>
        <c:grouping val="clustered"/>
        <c:varyColors val="0"/>
        <c:ser>
          <c:idx val="0"/>
          <c:order val="0"/>
          <c:tx>
            <c:strRef>
              <c:f>Лист1!$B$1</c:f>
              <c:strCache>
                <c:ptCount val="1"/>
                <c:pt idx="0">
                  <c:v>Ряд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92272.9</c:v>
                </c:pt>
                <c:pt idx="1">
                  <c:v>98252.9</c:v>
                </c:pt>
              </c:numCache>
            </c:numRef>
          </c:val>
          <c:extLst>
            <c:ext xmlns:c16="http://schemas.microsoft.com/office/drawing/2014/chart" uri="{C3380CC4-5D6E-409C-BE32-E72D297353CC}">
              <c16:uniqueId val="{00000000-EAA3-406A-857F-D0D7D6D95BF6}"/>
            </c:ext>
          </c:extLst>
        </c:ser>
        <c:dLbls>
          <c:showLegendKey val="0"/>
          <c:showVal val="0"/>
          <c:showCatName val="0"/>
          <c:showSerName val="0"/>
          <c:showPercent val="0"/>
          <c:showBubbleSize val="0"/>
        </c:dLbls>
        <c:gapWidth val="100"/>
        <c:overlap val="100"/>
        <c:axId val="157667328"/>
        <c:axId val="157668864"/>
      </c:barChart>
      <c:catAx>
        <c:axId val="15766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668864"/>
        <c:crosses val="autoZero"/>
        <c:auto val="1"/>
        <c:lblAlgn val="ctr"/>
        <c:lblOffset val="100"/>
        <c:noMultiLvlLbl val="0"/>
      </c:catAx>
      <c:valAx>
        <c:axId val="15766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667328"/>
        <c:crosses val="autoZero"/>
        <c:crossBetween val="between"/>
      </c:valAx>
      <c:spPr>
        <a:noFill/>
        <a:ln>
          <a:noFill/>
        </a:ln>
        <a:effectLst/>
      </c:spPr>
    </c:plotArea>
    <c:plotVisOnly val="1"/>
    <c:dispBlanksAs val="gap"/>
    <c:showDLblsOverMax val="0"/>
  </c:chart>
  <c:spPr>
    <a:solidFill>
      <a:schemeClr val="accent2">
        <a:lumMod val="40000"/>
        <a:lumOff val="60000"/>
      </a:schemeClr>
    </a:solidFill>
    <a:ln>
      <a:noFill/>
    </a:ln>
    <a:effectLst/>
  </c:spPr>
  <c:txPr>
    <a:bodyPr/>
    <a:lstStyle/>
    <a:p>
      <a:pPr>
        <a:defRPr/>
      </a:pPr>
      <a:endParaRPr lang="ru-RU"/>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Производство</a:t>
            </a:r>
            <a:r>
              <a:rPr lang="ru-RU" sz="1200" b="1" baseline="0" dirty="0" smtClean="0">
                <a:solidFill>
                  <a:schemeClr val="tx1"/>
                </a:solidFill>
                <a:latin typeface="Times New Roman" panose="02020603050405020304" pitchFamily="18" charset="0"/>
                <a:cs typeface="Times New Roman" panose="02020603050405020304" pitchFamily="18" charset="0"/>
              </a:rPr>
              <a:t> молока всеми категориями хозяйств, тонн</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Столбец3</c:v>
                </c:pt>
              </c:strCache>
            </c:strRef>
          </c:tx>
          <c:spPr>
            <a:solidFill>
              <a:srgbClr val="FFFF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15113.8</c:v>
                </c:pt>
                <c:pt idx="1">
                  <c:v>14686.7</c:v>
                </c:pt>
              </c:numCache>
            </c:numRef>
          </c:val>
          <c:extLst>
            <c:ext xmlns:c16="http://schemas.microsoft.com/office/drawing/2014/chart" uri="{C3380CC4-5D6E-409C-BE32-E72D297353CC}">
              <c16:uniqueId val="{00000000-5701-4241-A930-C5D50024D02C}"/>
            </c:ext>
          </c:extLst>
        </c:ser>
        <c:dLbls>
          <c:showLegendKey val="0"/>
          <c:showVal val="0"/>
          <c:showCatName val="0"/>
          <c:showSerName val="0"/>
          <c:showPercent val="0"/>
          <c:showBubbleSize val="0"/>
        </c:dLbls>
        <c:gapWidth val="100"/>
        <c:overlap val="100"/>
        <c:axId val="157771648"/>
        <c:axId val="157773184"/>
      </c:barChart>
      <c:catAx>
        <c:axId val="15777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773184"/>
        <c:crosses val="autoZero"/>
        <c:auto val="1"/>
        <c:lblAlgn val="ctr"/>
        <c:lblOffset val="100"/>
        <c:noMultiLvlLbl val="0"/>
      </c:catAx>
      <c:valAx>
        <c:axId val="15777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771648"/>
        <c:crosses val="autoZero"/>
        <c:crossBetween val="between"/>
      </c:valAx>
      <c:spPr>
        <a:noFill/>
        <a:ln>
          <a:noFill/>
        </a:ln>
        <a:effectLst/>
      </c:spPr>
    </c:plotArea>
    <c:plotVisOnly val="1"/>
    <c:dispBlanksAs val="gap"/>
    <c:showDLblsOverMax val="0"/>
  </c:chart>
  <c:spPr>
    <a:solidFill>
      <a:srgbClr val="FFCC99"/>
    </a:solid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Производство картофеля и овощей всеми категориях хозяйств,</a:t>
            </a:r>
            <a:r>
              <a:rPr lang="ru-RU" sz="1200" b="1" baseline="0" dirty="0" smtClean="0">
                <a:solidFill>
                  <a:schemeClr val="tx1"/>
                </a:solidFill>
                <a:latin typeface="Times New Roman" panose="02020603050405020304" pitchFamily="18" charset="0"/>
                <a:cs typeface="Times New Roman" panose="02020603050405020304" pitchFamily="18" charset="0"/>
              </a:rPr>
              <a:t> тонн</a:t>
            </a:r>
            <a:r>
              <a:rPr lang="ru-RU" sz="1200" b="1" dirty="0" smtClean="0">
                <a:solidFill>
                  <a:schemeClr val="tx1"/>
                </a:solidFill>
                <a:latin typeface="Times New Roman" panose="02020603050405020304" pitchFamily="18" charset="0"/>
                <a:cs typeface="Times New Roman" panose="02020603050405020304" pitchFamily="18" charset="0"/>
              </a:rPr>
              <a:t> </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col"/>
        <c:grouping val="clustered"/>
        <c:varyColors val="0"/>
        <c:ser>
          <c:idx val="0"/>
          <c:order val="0"/>
          <c:tx>
            <c:strRef>
              <c:f>Лист1!$B$1</c:f>
              <c:strCache>
                <c:ptCount val="1"/>
                <c:pt idx="0">
                  <c:v>Ряд 1</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c:v>34710.199999999997</c:v>
                </c:pt>
                <c:pt idx="1">
                  <c:v>31427.599999999991</c:v>
                </c:pt>
              </c:numCache>
            </c:numRef>
          </c:val>
          <c:extLst>
            <c:ext xmlns:c16="http://schemas.microsoft.com/office/drawing/2014/chart" uri="{C3380CC4-5D6E-409C-BE32-E72D297353CC}">
              <c16:uniqueId val="{00000000-91AA-4956-AD98-5AB6C7C1579F}"/>
            </c:ext>
          </c:extLst>
        </c:ser>
        <c:dLbls>
          <c:showLegendKey val="0"/>
          <c:showVal val="0"/>
          <c:showCatName val="0"/>
          <c:showSerName val="0"/>
          <c:showPercent val="0"/>
          <c:showBubbleSize val="0"/>
        </c:dLbls>
        <c:gapWidth val="100"/>
        <c:overlap val="100"/>
        <c:axId val="157814144"/>
        <c:axId val="157869184"/>
      </c:barChart>
      <c:catAx>
        <c:axId val="1578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869184"/>
        <c:crosses val="autoZero"/>
        <c:auto val="1"/>
        <c:lblAlgn val="ctr"/>
        <c:lblOffset val="100"/>
        <c:noMultiLvlLbl val="0"/>
      </c:catAx>
      <c:valAx>
        <c:axId val="157869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814144"/>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sz="1200" b="1" dirty="0" smtClean="0">
                <a:solidFill>
                  <a:schemeClr val="tx1"/>
                </a:solidFill>
                <a:latin typeface="Times New Roman" panose="02020603050405020304" pitchFamily="18" charset="0"/>
                <a:cs typeface="Times New Roman" panose="02020603050405020304" pitchFamily="18" charset="0"/>
              </a:rPr>
              <a:t>Производство мяса</a:t>
            </a:r>
            <a:r>
              <a:rPr lang="ru-RU" sz="1200" b="1" baseline="0" dirty="0" smtClean="0">
                <a:solidFill>
                  <a:schemeClr val="tx1"/>
                </a:solidFill>
                <a:latin typeface="Times New Roman" panose="02020603050405020304" pitchFamily="18" charset="0"/>
                <a:cs typeface="Times New Roman" panose="02020603050405020304" pitchFamily="18" charset="0"/>
              </a:rPr>
              <a:t> всеми категориями хозяйств, тонн</a:t>
            </a:r>
            <a:endParaRPr lang="ru-RU" sz="1200" b="1" dirty="0">
              <a:solidFill>
                <a:schemeClr val="tx1"/>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0.12884743917102534"/>
          <c:y val="0.23440429350867004"/>
          <c:w val="0.83981762684617089"/>
          <c:h val="0.64770413534432292"/>
        </c:manualLayout>
      </c:layout>
      <c:barChart>
        <c:barDir val="col"/>
        <c:grouping val="clustered"/>
        <c:varyColors val="0"/>
        <c:ser>
          <c:idx val="0"/>
          <c:order val="0"/>
          <c:tx>
            <c:strRef>
              <c:f>Лист1!$B$1</c:f>
              <c:strCache>
                <c:ptCount val="1"/>
                <c:pt idx="0">
                  <c:v>Ряд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Лист1!$A$2:$A$3</c:f>
              <c:strCache>
                <c:ptCount val="2"/>
                <c:pt idx="0">
                  <c:v>2017 год</c:v>
                </c:pt>
                <c:pt idx="1">
                  <c:v>2018 год</c:v>
                </c:pt>
              </c:strCache>
            </c:strRef>
          </c:cat>
          <c:val>
            <c:numRef>
              <c:f>Лист1!$B$2:$B$3</c:f>
              <c:numCache>
                <c:formatCode>General</c:formatCode>
                <c:ptCount val="2"/>
                <c:pt idx="0" formatCode="0.00">
                  <c:v>3080</c:v>
                </c:pt>
                <c:pt idx="1">
                  <c:v>2970</c:v>
                </c:pt>
              </c:numCache>
            </c:numRef>
          </c:val>
          <c:extLst>
            <c:ext xmlns:c16="http://schemas.microsoft.com/office/drawing/2014/chart" uri="{C3380CC4-5D6E-409C-BE32-E72D297353CC}">
              <c16:uniqueId val="{00000000-05AD-4780-BFE3-7CBAC1F0374E}"/>
            </c:ext>
          </c:extLst>
        </c:ser>
        <c:dLbls>
          <c:showLegendKey val="0"/>
          <c:showVal val="0"/>
          <c:showCatName val="0"/>
          <c:showSerName val="0"/>
          <c:showPercent val="0"/>
          <c:showBubbleSize val="0"/>
        </c:dLbls>
        <c:gapWidth val="100"/>
        <c:overlap val="100"/>
        <c:axId val="157684864"/>
        <c:axId val="157686400"/>
      </c:barChart>
      <c:catAx>
        <c:axId val="1576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686400"/>
        <c:crosses val="autoZero"/>
        <c:auto val="1"/>
        <c:lblAlgn val="ctr"/>
        <c:lblOffset val="100"/>
        <c:noMultiLvlLbl val="0"/>
      </c:catAx>
      <c:valAx>
        <c:axId val="157686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7684864"/>
        <c:crosses val="autoZero"/>
        <c:crossBetween val="between"/>
      </c:valAx>
      <c:spPr>
        <a:noFill/>
        <a:ln>
          <a:noFill/>
        </a:ln>
        <a:effectLst/>
      </c:spPr>
    </c:plotArea>
    <c:plotVisOnly val="1"/>
    <c:dispBlanksAs val="gap"/>
    <c:showDLblsOverMax val="0"/>
  </c:chart>
  <c:spPr>
    <a:solidFill>
      <a:schemeClr val="accent4">
        <a:lumMod val="20000"/>
        <a:lumOff val="80000"/>
      </a:schemeClr>
    </a:solid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70B31-7B95-49CA-B966-146B3CD1B5F6}" type="doc">
      <dgm:prSet loTypeId="urn:microsoft.com/office/officeart/2005/8/layout/cycle8" loCatId="cycle" qsTypeId="urn:microsoft.com/office/officeart/2005/8/quickstyle/3d1" qsCatId="3D" csTypeId="urn:microsoft.com/office/officeart/2005/8/colors/colorful5" csCatId="colorful" phldr="1"/>
      <dgm:spPr/>
      <dgm:t>
        <a:bodyPr/>
        <a:lstStyle/>
        <a:p>
          <a:endParaRPr lang="ru-RU"/>
        </a:p>
      </dgm:t>
    </dgm:pt>
    <dgm:pt modelId="{C8BC168E-4DA7-41F2-AF25-E11B78337A4D}">
      <dgm:prSet phldrT="[Текст]" custT="1"/>
      <dgm:spPr>
        <a:solidFill>
          <a:schemeClr val="accent1">
            <a:lumMod val="75000"/>
          </a:schemeClr>
        </a:solidFill>
      </dgm:spPr>
      <dgm:t>
        <a:bodyPr/>
        <a:lstStyle/>
        <a:p>
          <a:r>
            <a:rPr lang="ru-RU" sz="1800" b="1" dirty="0" smtClean="0">
              <a:latin typeface="Times New Roman" panose="02020603050405020304" pitchFamily="18" charset="0"/>
              <a:cs typeface="Times New Roman" panose="02020603050405020304" pitchFamily="18" charset="0"/>
            </a:rPr>
            <a:t>Образование</a:t>
          </a:r>
          <a:endParaRPr lang="ru-RU" sz="1800" b="1" dirty="0">
            <a:latin typeface="Times New Roman" panose="02020603050405020304" pitchFamily="18" charset="0"/>
            <a:cs typeface="Times New Roman" panose="02020603050405020304" pitchFamily="18" charset="0"/>
          </a:endParaRPr>
        </a:p>
      </dgm:t>
    </dgm:pt>
    <dgm:pt modelId="{A32A9CE0-534A-4005-A687-1E2350416FBA}" type="parTrans" cxnId="{6DEAA40F-3172-4AFE-95A2-4935AA2E055C}">
      <dgm:prSet/>
      <dgm:spPr/>
      <dgm:t>
        <a:bodyPr/>
        <a:lstStyle/>
        <a:p>
          <a:endParaRPr lang="ru-RU"/>
        </a:p>
      </dgm:t>
    </dgm:pt>
    <dgm:pt modelId="{D56E0492-685B-4DAF-8E1A-2BD057DE8D21}" type="sibTrans" cxnId="{6DEAA40F-3172-4AFE-95A2-4935AA2E055C}">
      <dgm:prSet/>
      <dgm:spPr/>
      <dgm:t>
        <a:bodyPr/>
        <a:lstStyle/>
        <a:p>
          <a:endParaRPr lang="ru-RU"/>
        </a:p>
      </dgm:t>
    </dgm:pt>
    <dgm:pt modelId="{CECD8DF5-70B6-4764-912F-C2F837A4F2F4}">
      <dgm:prSet phldrT="[Текст]" custT="1"/>
      <dgm:spPr>
        <a:solidFill>
          <a:srgbClr val="00B0F0"/>
        </a:solidFill>
      </dgm:spPr>
      <dgm:t>
        <a:bodyPr/>
        <a:lstStyle/>
        <a:p>
          <a:r>
            <a:rPr lang="ru-RU" sz="1800" b="1" dirty="0" smtClean="0">
              <a:latin typeface="Times New Roman" panose="02020603050405020304" pitchFamily="18" charset="0"/>
              <a:cs typeface="Times New Roman" panose="02020603050405020304" pitchFamily="18" charset="0"/>
            </a:rPr>
            <a:t>Культура</a:t>
          </a:r>
          <a:endParaRPr lang="ru-RU" sz="1800" b="1" dirty="0">
            <a:latin typeface="Times New Roman" panose="02020603050405020304" pitchFamily="18" charset="0"/>
            <a:cs typeface="Times New Roman" panose="02020603050405020304" pitchFamily="18" charset="0"/>
          </a:endParaRPr>
        </a:p>
      </dgm:t>
    </dgm:pt>
    <dgm:pt modelId="{10207DE7-E39F-4F1C-80F7-44827203CE90}" type="parTrans" cxnId="{556B776D-F826-4FFD-9C81-9B175A72285D}">
      <dgm:prSet/>
      <dgm:spPr/>
      <dgm:t>
        <a:bodyPr/>
        <a:lstStyle/>
        <a:p>
          <a:endParaRPr lang="ru-RU"/>
        </a:p>
      </dgm:t>
    </dgm:pt>
    <dgm:pt modelId="{1C09ED6C-A435-4C85-AF13-066150870B74}" type="sibTrans" cxnId="{556B776D-F826-4FFD-9C81-9B175A72285D}">
      <dgm:prSet/>
      <dgm:spPr/>
      <dgm:t>
        <a:bodyPr/>
        <a:lstStyle/>
        <a:p>
          <a:endParaRPr lang="ru-RU"/>
        </a:p>
      </dgm:t>
    </dgm:pt>
    <dgm:pt modelId="{1A2BA95B-4298-4325-83CC-7A78761C989E}">
      <dgm:prSet phldrT="[Текст]" custT="1"/>
      <dgm:spPr>
        <a:solidFill>
          <a:srgbClr val="00B050"/>
        </a:solidFill>
      </dgm:spPr>
      <dgm:t>
        <a:bodyPr/>
        <a:lstStyle/>
        <a:p>
          <a:r>
            <a:rPr lang="ru-RU" sz="1800" b="1" dirty="0" smtClean="0">
              <a:latin typeface="Times New Roman" panose="02020603050405020304" pitchFamily="18" charset="0"/>
              <a:cs typeface="Times New Roman" panose="02020603050405020304" pitchFamily="18" charset="0"/>
            </a:rPr>
            <a:t>Спорт</a:t>
          </a:r>
          <a:endParaRPr lang="ru-RU" sz="1800" b="1" dirty="0">
            <a:latin typeface="Times New Roman" panose="02020603050405020304" pitchFamily="18" charset="0"/>
            <a:cs typeface="Times New Roman" panose="02020603050405020304" pitchFamily="18" charset="0"/>
          </a:endParaRPr>
        </a:p>
      </dgm:t>
    </dgm:pt>
    <dgm:pt modelId="{15585EAA-9E58-46B5-B004-A742B1005CC6}" type="parTrans" cxnId="{D96A1E9B-F64E-4EEE-BF7A-A62DF674851E}">
      <dgm:prSet/>
      <dgm:spPr/>
      <dgm:t>
        <a:bodyPr/>
        <a:lstStyle/>
        <a:p>
          <a:endParaRPr lang="ru-RU"/>
        </a:p>
      </dgm:t>
    </dgm:pt>
    <dgm:pt modelId="{6BF4578E-D4D7-442C-B0E6-7B5B32278122}" type="sibTrans" cxnId="{D96A1E9B-F64E-4EEE-BF7A-A62DF674851E}">
      <dgm:prSet/>
      <dgm:spPr/>
      <dgm:t>
        <a:bodyPr/>
        <a:lstStyle/>
        <a:p>
          <a:endParaRPr lang="ru-RU"/>
        </a:p>
      </dgm:t>
    </dgm:pt>
    <dgm:pt modelId="{AB7C0824-E82F-457F-B6A8-462227AD0233}">
      <dgm:prSet phldrT="[Текст]" custT="1"/>
      <dgm:spPr>
        <a:solidFill>
          <a:schemeClr val="accent2">
            <a:lumMod val="75000"/>
          </a:schemeClr>
        </a:solidFill>
      </dgm:spPr>
      <dgm:t>
        <a:bodyPr/>
        <a:lstStyle/>
        <a:p>
          <a:r>
            <a:rPr lang="ru-RU" sz="1800" b="1" dirty="0" smtClean="0">
              <a:latin typeface="Times New Roman" panose="02020603050405020304" pitchFamily="18" charset="0"/>
              <a:cs typeface="Times New Roman" panose="02020603050405020304" pitchFamily="18" charset="0"/>
            </a:rPr>
            <a:t>Здравоохранение</a:t>
          </a:r>
          <a:endParaRPr lang="ru-RU" sz="1800" b="1" dirty="0">
            <a:latin typeface="Times New Roman" panose="02020603050405020304" pitchFamily="18" charset="0"/>
            <a:cs typeface="Times New Roman" panose="02020603050405020304" pitchFamily="18" charset="0"/>
          </a:endParaRPr>
        </a:p>
      </dgm:t>
    </dgm:pt>
    <dgm:pt modelId="{DEA8397B-24AE-423C-96FB-DC801A6264C2}" type="parTrans" cxnId="{69A46E86-DCB6-45FC-82EA-6243FBB359AB}">
      <dgm:prSet/>
      <dgm:spPr/>
      <dgm:t>
        <a:bodyPr/>
        <a:lstStyle/>
        <a:p>
          <a:endParaRPr lang="ru-RU"/>
        </a:p>
      </dgm:t>
    </dgm:pt>
    <dgm:pt modelId="{A099378C-6D86-4EBF-9076-7B6AFE039BEE}" type="sibTrans" cxnId="{69A46E86-DCB6-45FC-82EA-6243FBB359AB}">
      <dgm:prSet/>
      <dgm:spPr/>
      <dgm:t>
        <a:bodyPr/>
        <a:lstStyle/>
        <a:p>
          <a:endParaRPr lang="ru-RU"/>
        </a:p>
      </dgm:t>
    </dgm:pt>
    <dgm:pt modelId="{7D2BC67D-7D43-496D-8C6B-5EFE0C66D455}" type="pres">
      <dgm:prSet presAssocID="{52270B31-7B95-49CA-B966-146B3CD1B5F6}" presName="compositeShape" presStyleCnt="0">
        <dgm:presLayoutVars>
          <dgm:chMax val="7"/>
          <dgm:dir/>
          <dgm:resizeHandles val="exact"/>
        </dgm:presLayoutVars>
      </dgm:prSet>
      <dgm:spPr/>
      <dgm:t>
        <a:bodyPr/>
        <a:lstStyle/>
        <a:p>
          <a:endParaRPr lang="ru-RU"/>
        </a:p>
      </dgm:t>
    </dgm:pt>
    <dgm:pt modelId="{D501073B-DC01-4F82-88B2-4310D5272E84}" type="pres">
      <dgm:prSet presAssocID="{52270B31-7B95-49CA-B966-146B3CD1B5F6}" presName="wedge1" presStyleLbl="node1" presStyleIdx="0" presStyleCnt="4"/>
      <dgm:spPr/>
      <dgm:t>
        <a:bodyPr/>
        <a:lstStyle/>
        <a:p>
          <a:endParaRPr lang="ru-RU"/>
        </a:p>
      </dgm:t>
    </dgm:pt>
    <dgm:pt modelId="{7044296B-F718-4185-B585-BA3A7652854D}" type="pres">
      <dgm:prSet presAssocID="{52270B31-7B95-49CA-B966-146B3CD1B5F6}" presName="dummy1a" presStyleCnt="0"/>
      <dgm:spPr/>
    </dgm:pt>
    <dgm:pt modelId="{C923F7E1-5D3D-482D-84A2-ABFC88F5DE3C}" type="pres">
      <dgm:prSet presAssocID="{52270B31-7B95-49CA-B966-146B3CD1B5F6}" presName="dummy1b" presStyleCnt="0"/>
      <dgm:spPr/>
    </dgm:pt>
    <dgm:pt modelId="{13958756-1AFB-44AE-86B3-43C16047AC20}" type="pres">
      <dgm:prSet presAssocID="{52270B31-7B95-49CA-B966-146B3CD1B5F6}" presName="wedge1Tx" presStyleLbl="node1" presStyleIdx="0" presStyleCnt="4">
        <dgm:presLayoutVars>
          <dgm:chMax val="0"/>
          <dgm:chPref val="0"/>
          <dgm:bulletEnabled val="1"/>
        </dgm:presLayoutVars>
      </dgm:prSet>
      <dgm:spPr/>
      <dgm:t>
        <a:bodyPr/>
        <a:lstStyle/>
        <a:p>
          <a:endParaRPr lang="ru-RU"/>
        </a:p>
      </dgm:t>
    </dgm:pt>
    <dgm:pt modelId="{A6D8367E-D80B-449D-AED6-F94BD611E1A8}" type="pres">
      <dgm:prSet presAssocID="{52270B31-7B95-49CA-B966-146B3CD1B5F6}" presName="wedge2" presStyleLbl="node1" presStyleIdx="1" presStyleCnt="4"/>
      <dgm:spPr/>
      <dgm:t>
        <a:bodyPr/>
        <a:lstStyle/>
        <a:p>
          <a:endParaRPr lang="ru-RU"/>
        </a:p>
      </dgm:t>
    </dgm:pt>
    <dgm:pt modelId="{56A9D4C2-943D-44E4-8235-7C6873D89A60}" type="pres">
      <dgm:prSet presAssocID="{52270B31-7B95-49CA-B966-146B3CD1B5F6}" presName="dummy2a" presStyleCnt="0"/>
      <dgm:spPr/>
    </dgm:pt>
    <dgm:pt modelId="{089442F0-3D6A-4449-8C8D-ED3EBCCDC92A}" type="pres">
      <dgm:prSet presAssocID="{52270B31-7B95-49CA-B966-146B3CD1B5F6}" presName="dummy2b" presStyleCnt="0"/>
      <dgm:spPr/>
    </dgm:pt>
    <dgm:pt modelId="{DF225A8A-46A3-4EEA-BC23-E01D8BC174C8}" type="pres">
      <dgm:prSet presAssocID="{52270B31-7B95-49CA-B966-146B3CD1B5F6}" presName="wedge2Tx" presStyleLbl="node1" presStyleIdx="1" presStyleCnt="4">
        <dgm:presLayoutVars>
          <dgm:chMax val="0"/>
          <dgm:chPref val="0"/>
          <dgm:bulletEnabled val="1"/>
        </dgm:presLayoutVars>
      </dgm:prSet>
      <dgm:spPr/>
      <dgm:t>
        <a:bodyPr/>
        <a:lstStyle/>
        <a:p>
          <a:endParaRPr lang="ru-RU"/>
        </a:p>
      </dgm:t>
    </dgm:pt>
    <dgm:pt modelId="{399B7B9D-F653-45F0-93D5-C51F55BF3F0F}" type="pres">
      <dgm:prSet presAssocID="{52270B31-7B95-49CA-B966-146B3CD1B5F6}" presName="wedge3" presStyleLbl="node1" presStyleIdx="2" presStyleCnt="4"/>
      <dgm:spPr/>
      <dgm:t>
        <a:bodyPr/>
        <a:lstStyle/>
        <a:p>
          <a:endParaRPr lang="ru-RU"/>
        </a:p>
      </dgm:t>
    </dgm:pt>
    <dgm:pt modelId="{789B9B69-648F-4D11-9E4B-96D22C6E06F2}" type="pres">
      <dgm:prSet presAssocID="{52270B31-7B95-49CA-B966-146B3CD1B5F6}" presName="dummy3a" presStyleCnt="0"/>
      <dgm:spPr/>
    </dgm:pt>
    <dgm:pt modelId="{25CCCB4A-68CB-4B2D-840F-6579D9422A8C}" type="pres">
      <dgm:prSet presAssocID="{52270B31-7B95-49CA-B966-146B3CD1B5F6}" presName="dummy3b" presStyleCnt="0"/>
      <dgm:spPr/>
    </dgm:pt>
    <dgm:pt modelId="{97D871E3-DA81-4ABE-8262-41980BDDEDE8}" type="pres">
      <dgm:prSet presAssocID="{52270B31-7B95-49CA-B966-146B3CD1B5F6}" presName="wedge3Tx" presStyleLbl="node1" presStyleIdx="2" presStyleCnt="4">
        <dgm:presLayoutVars>
          <dgm:chMax val="0"/>
          <dgm:chPref val="0"/>
          <dgm:bulletEnabled val="1"/>
        </dgm:presLayoutVars>
      </dgm:prSet>
      <dgm:spPr/>
      <dgm:t>
        <a:bodyPr/>
        <a:lstStyle/>
        <a:p>
          <a:endParaRPr lang="ru-RU"/>
        </a:p>
      </dgm:t>
    </dgm:pt>
    <dgm:pt modelId="{2220B845-8F28-4E3B-840A-E60F70C6BDBC}" type="pres">
      <dgm:prSet presAssocID="{52270B31-7B95-49CA-B966-146B3CD1B5F6}" presName="wedge4" presStyleLbl="node1" presStyleIdx="3" presStyleCnt="4" custScaleX="102328"/>
      <dgm:spPr/>
      <dgm:t>
        <a:bodyPr/>
        <a:lstStyle/>
        <a:p>
          <a:endParaRPr lang="ru-RU"/>
        </a:p>
      </dgm:t>
    </dgm:pt>
    <dgm:pt modelId="{F4C6B2BD-9117-40F7-8D45-0DEA6B01251C}" type="pres">
      <dgm:prSet presAssocID="{52270B31-7B95-49CA-B966-146B3CD1B5F6}" presName="dummy4a" presStyleCnt="0"/>
      <dgm:spPr/>
    </dgm:pt>
    <dgm:pt modelId="{E98CE624-1ECD-4C30-B84D-6B99CFB4FA12}" type="pres">
      <dgm:prSet presAssocID="{52270B31-7B95-49CA-B966-146B3CD1B5F6}" presName="dummy4b" presStyleCnt="0"/>
      <dgm:spPr/>
    </dgm:pt>
    <dgm:pt modelId="{1731C15C-3604-4D4F-A179-C19BF54346BE}" type="pres">
      <dgm:prSet presAssocID="{52270B31-7B95-49CA-B966-146B3CD1B5F6}" presName="wedge4Tx" presStyleLbl="node1" presStyleIdx="3" presStyleCnt="4">
        <dgm:presLayoutVars>
          <dgm:chMax val="0"/>
          <dgm:chPref val="0"/>
          <dgm:bulletEnabled val="1"/>
        </dgm:presLayoutVars>
      </dgm:prSet>
      <dgm:spPr/>
      <dgm:t>
        <a:bodyPr/>
        <a:lstStyle/>
        <a:p>
          <a:endParaRPr lang="ru-RU"/>
        </a:p>
      </dgm:t>
    </dgm:pt>
    <dgm:pt modelId="{F3F1862D-425C-4D09-9FFE-1C4983EEF0E7}" type="pres">
      <dgm:prSet presAssocID="{D56E0492-685B-4DAF-8E1A-2BD057DE8D21}" presName="arrowWedge1" presStyleLbl="fgSibTrans2D1" presStyleIdx="0" presStyleCnt="4"/>
      <dgm:spPr>
        <a:solidFill>
          <a:schemeClr val="accent1">
            <a:lumMod val="75000"/>
          </a:schemeClr>
        </a:solidFill>
      </dgm:spPr>
      <dgm:t>
        <a:bodyPr/>
        <a:lstStyle/>
        <a:p>
          <a:endParaRPr lang="ru-RU"/>
        </a:p>
      </dgm:t>
    </dgm:pt>
    <dgm:pt modelId="{71655FF5-58C6-43CD-8F76-CADD1F621AFD}" type="pres">
      <dgm:prSet presAssocID="{1C09ED6C-A435-4C85-AF13-066150870B74}" presName="arrowWedge2" presStyleLbl="fgSibTrans2D1" presStyleIdx="1" presStyleCnt="4"/>
      <dgm:spPr>
        <a:solidFill>
          <a:srgbClr val="00B0F0"/>
        </a:solidFill>
      </dgm:spPr>
      <dgm:t>
        <a:bodyPr/>
        <a:lstStyle/>
        <a:p>
          <a:endParaRPr lang="ru-RU"/>
        </a:p>
      </dgm:t>
    </dgm:pt>
    <dgm:pt modelId="{51C2EDB8-9343-463E-B977-F7C3491EA22B}" type="pres">
      <dgm:prSet presAssocID="{6BF4578E-D4D7-442C-B0E6-7B5B32278122}" presName="arrowWedge3" presStyleLbl="fgSibTrans2D1" presStyleIdx="2" presStyleCnt="4"/>
      <dgm:spPr>
        <a:solidFill>
          <a:srgbClr val="00B050"/>
        </a:solidFill>
      </dgm:spPr>
      <dgm:t>
        <a:bodyPr/>
        <a:lstStyle/>
        <a:p>
          <a:endParaRPr lang="ru-RU"/>
        </a:p>
      </dgm:t>
    </dgm:pt>
    <dgm:pt modelId="{90F34D9C-C281-4B51-870E-579AC11054CC}" type="pres">
      <dgm:prSet presAssocID="{A099378C-6D86-4EBF-9076-7B6AFE039BEE}" presName="arrowWedge4" presStyleLbl="fgSibTrans2D1" presStyleIdx="3" presStyleCnt="4"/>
      <dgm:spPr>
        <a:solidFill>
          <a:schemeClr val="accent2">
            <a:lumMod val="75000"/>
          </a:schemeClr>
        </a:solidFill>
      </dgm:spPr>
      <dgm:t>
        <a:bodyPr/>
        <a:lstStyle/>
        <a:p>
          <a:endParaRPr lang="ru-RU"/>
        </a:p>
      </dgm:t>
    </dgm:pt>
  </dgm:ptLst>
  <dgm:cxnLst>
    <dgm:cxn modelId="{556B776D-F826-4FFD-9C81-9B175A72285D}" srcId="{52270B31-7B95-49CA-B966-146B3CD1B5F6}" destId="{CECD8DF5-70B6-4764-912F-C2F837A4F2F4}" srcOrd="1" destOrd="0" parTransId="{10207DE7-E39F-4F1C-80F7-44827203CE90}" sibTransId="{1C09ED6C-A435-4C85-AF13-066150870B74}"/>
    <dgm:cxn modelId="{CF82EF73-8401-4520-8297-982ADC1A6EDF}" type="presOf" srcId="{CECD8DF5-70B6-4764-912F-C2F837A4F2F4}" destId="{DF225A8A-46A3-4EEA-BC23-E01D8BC174C8}" srcOrd="1" destOrd="0" presId="urn:microsoft.com/office/officeart/2005/8/layout/cycle8"/>
    <dgm:cxn modelId="{6DEAA40F-3172-4AFE-95A2-4935AA2E055C}" srcId="{52270B31-7B95-49CA-B966-146B3CD1B5F6}" destId="{C8BC168E-4DA7-41F2-AF25-E11B78337A4D}" srcOrd="0" destOrd="0" parTransId="{A32A9CE0-534A-4005-A687-1E2350416FBA}" sibTransId="{D56E0492-685B-4DAF-8E1A-2BD057DE8D21}"/>
    <dgm:cxn modelId="{FA17EE4B-855C-4B7A-9062-10ED0D5DC80B}" type="presOf" srcId="{C8BC168E-4DA7-41F2-AF25-E11B78337A4D}" destId="{D501073B-DC01-4F82-88B2-4310D5272E84}" srcOrd="0" destOrd="0" presId="urn:microsoft.com/office/officeart/2005/8/layout/cycle8"/>
    <dgm:cxn modelId="{005962C7-7DEA-4A1B-A97C-A9C321B613E1}" type="presOf" srcId="{C8BC168E-4DA7-41F2-AF25-E11B78337A4D}" destId="{13958756-1AFB-44AE-86B3-43C16047AC20}" srcOrd="1" destOrd="0" presId="urn:microsoft.com/office/officeart/2005/8/layout/cycle8"/>
    <dgm:cxn modelId="{A0E039AD-242D-4283-A08F-CBDFE446DC38}" type="presOf" srcId="{AB7C0824-E82F-457F-B6A8-462227AD0233}" destId="{1731C15C-3604-4D4F-A179-C19BF54346BE}" srcOrd="1" destOrd="0" presId="urn:microsoft.com/office/officeart/2005/8/layout/cycle8"/>
    <dgm:cxn modelId="{45322235-2BA5-439D-84EB-E1AFF846AAD2}" type="presOf" srcId="{1A2BA95B-4298-4325-83CC-7A78761C989E}" destId="{399B7B9D-F653-45F0-93D5-C51F55BF3F0F}" srcOrd="0" destOrd="0" presId="urn:microsoft.com/office/officeart/2005/8/layout/cycle8"/>
    <dgm:cxn modelId="{5D1ABDB6-C82B-49C9-B2DD-67D09F3DC6F3}" type="presOf" srcId="{CECD8DF5-70B6-4764-912F-C2F837A4F2F4}" destId="{A6D8367E-D80B-449D-AED6-F94BD611E1A8}" srcOrd="0" destOrd="0" presId="urn:microsoft.com/office/officeart/2005/8/layout/cycle8"/>
    <dgm:cxn modelId="{024A7670-F222-4A5A-8815-E2E82D84688E}" type="presOf" srcId="{AB7C0824-E82F-457F-B6A8-462227AD0233}" destId="{2220B845-8F28-4E3B-840A-E60F70C6BDBC}" srcOrd="0" destOrd="0" presId="urn:microsoft.com/office/officeart/2005/8/layout/cycle8"/>
    <dgm:cxn modelId="{D96A1E9B-F64E-4EEE-BF7A-A62DF674851E}" srcId="{52270B31-7B95-49CA-B966-146B3CD1B5F6}" destId="{1A2BA95B-4298-4325-83CC-7A78761C989E}" srcOrd="2" destOrd="0" parTransId="{15585EAA-9E58-46B5-B004-A742B1005CC6}" sibTransId="{6BF4578E-D4D7-442C-B0E6-7B5B32278122}"/>
    <dgm:cxn modelId="{69A46E86-DCB6-45FC-82EA-6243FBB359AB}" srcId="{52270B31-7B95-49CA-B966-146B3CD1B5F6}" destId="{AB7C0824-E82F-457F-B6A8-462227AD0233}" srcOrd="3" destOrd="0" parTransId="{DEA8397B-24AE-423C-96FB-DC801A6264C2}" sibTransId="{A099378C-6D86-4EBF-9076-7B6AFE039BEE}"/>
    <dgm:cxn modelId="{58EC3F84-FE22-48EB-85A8-D5B2C90D4909}" type="presOf" srcId="{52270B31-7B95-49CA-B966-146B3CD1B5F6}" destId="{7D2BC67D-7D43-496D-8C6B-5EFE0C66D455}" srcOrd="0" destOrd="0" presId="urn:microsoft.com/office/officeart/2005/8/layout/cycle8"/>
    <dgm:cxn modelId="{7ADAED8C-607A-4AB1-A97D-FFCD1DA882CD}" type="presOf" srcId="{1A2BA95B-4298-4325-83CC-7A78761C989E}" destId="{97D871E3-DA81-4ABE-8262-41980BDDEDE8}" srcOrd="1" destOrd="0" presId="urn:microsoft.com/office/officeart/2005/8/layout/cycle8"/>
    <dgm:cxn modelId="{0CD5189A-B88D-42E1-AA40-CE9B47D0E5B1}" type="presParOf" srcId="{7D2BC67D-7D43-496D-8C6B-5EFE0C66D455}" destId="{D501073B-DC01-4F82-88B2-4310D5272E84}" srcOrd="0" destOrd="0" presId="urn:microsoft.com/office/officeart/2005/8/layout/cycle8"/>
    <dgm:cxn modelId="{2598E75D-62DB-4CFD-AA7D-4320CF74DE21}" type="presParOf" srcId="{7D2BC67D-7D43-496D-8C6B-5EFE0C66D455}" destId="{7044296B-F718-4185-B585-BA3A7652854D}" srcOrd="1" destOrd="0" presId="urn:microsoft.com/office/officeart/2005/8/layout/cycle8"/>
    <dgm:cxn modelId="{49E1FCE0-C848-47AF-9007-54DFEFCB1667}" type="presParOf" srcId="{7D2BC67D-7D43-496D-8C6B-5EFE0C66D455}" destId="{C923F7E1-5D3D-482D-84A2-ABFC88F5DE3C}" srcOrd="2" destOrd="0" presId="urn:microsoft.com/office/officeart/2005/8/layout/cycle8"/>
    <dgm:cxn modelId="{95278228-120E-473C-B74A-C3C3C5AFD631}" type="presParOf" srcId="{7D2BC67D-7D43-496D-8C6B-5EFE0C66D455}" destId="{13958756-1AFB-44AE-86B3-43C16047AC20}" srcOrd="3" destOrd="0" presId="urn:microsoft.com/office/officeart/2005/8/layout/cycle8"/>
    <dgm:cxn modelId="{CA60C918-3E20-40FA-9B55-0601750B8597}" type="presParOf" srcId="{7D2BC67D-7D43-496D-8C6B-5EFE0C66D455}" destId="{A6D8367E-D80B-449D-AED6-F94BD611E1A8}" srcOrd="4" destOrd="0" presId="urn:microsoft.com/office/officeart/2005/8/layout/cycle8"/>
    <dgm:cxn modelId="{061B49A7-FD53-428E-AC0D-F65FD7496460}" type="presParOf" srcId="{7D2BC67D-7D43-496D-8C6B-5EFE0C66D455}" destId="{56A9D4C2-943D-44E4-8235-7C6873D89A60}" srcOrd="5" destOrd="0" presId="urn:microsoft.com/office/officeart/2005/8/layout/cycle8"/>
    <dgm:cxn modelId="{54CCD359-84E5-4422-B988-48B4F00236F5}" type="presParOf" srcId="{7D2BC67D-7D43-496D-8C6B-5EFE0C66D455}" destId="{089442F0-3D6A-4449-8C8D-ED3EBCCDC92A}" srcOrd="6" destOrd="0" presId="urn:microsoft.com/office/officeart/2005/8/layout/cycle8"/>
    <dgm:cxn modelId="{A300B385-9ADD-4461-B4EE-32461B9365B6}" type="presParOf" srcId="{7D2BC67D-7D43-496D-8C6B-5EFE0C66D455}" destId="{DF225A8A-46A3-4EEA-BC23-E01D8BC174C8}" srcOrd="7" destOrd="0" presId="urn:microsoft.com/office/officeart/2005/8/layout/cycle8"/>
    <dgm:cxn modelId="{3DD1F6CE-32F6-4012-82E6-E7BE821EF1B6}" type="presParOf" srcId="{7D2BC67D-7D43-496D-8C6B-5EFE0C66D455}" destId="{399B7B9D-F653-45F0-93D5-C51F55BF3F0F}" srcOrd="8" destOrd="0" presId="urn:microsoft.com/office/officeart/2005/8/layout/cycle8"/>
    <dgm:cxn modelId="{F87F9D22-6DD8-49EF-9954-807499651798}" type="presParOf" srcId="{7D2BC67D-7D43-496D-8C6B-5EFE0C66D455}" destId="{789B9B69-648F-4D11-9E4B-96D22C6E06F2}" srcOrd="9" destOrd="0" presId="urn:microsoft.com/office/officeart/2005/8/layout/cycle8"/>
    <dgm:cxn modelId="{641834C2-3968-4679-B399-B24F9F191E2E}" type="presParOf" srcId="{7D2BC67D-7D43-496D-8C6B-5EFE0C66D455}" destId="{25CCCB4A-68CB-4B2D-840F-6579D9422A8C}" srcOrd="10" destOrd="0" presId="urn:microsoft.com/office/officeart/2005/8/layout/cycle8"/>
    <dgm:cxn modelId="{6608A46C-84C2-4256-AB2B-BE521236004B}" type="presParOf" srcId="{7D2BC67D-7D43-496D-8C6B-5EFE0C66D455}" destId="{97D871E3-DA81-4ABE-8262-41980BDDEDE8}" srcOrd="11" destOrd="0" presId="urn:microsoft.com/office/officeart/2005/8/layout/cycle8"/>
    <dgm:cxn modelId="{490177AA-935B-4FB0-A855-A76D8F469944}" type="presParOf" srcId="{7D2BC67D-7D43-496D-8C6B-5EFE0C66D455}" destId="{2220B845-8F28-4E3B-840A-E60F70C6BDBC}" srcOrd="12" destOrd="0" presId="urn:microsoft.com/office/officeart/2005/8/layout/cycle8"/>
    <dgm:cxn modelId="{825EA29A-A8C7-4F1E-836D-56FA9900974A}" type="presParOf" srcId="{7D2BC67D-7D43-496D-8C6B-5EFE0C66D455}" destId="{F4C6B2BD-9117-40F7-8D45-0DEA6B01251C}" srcOrd="13" destOrd="0" presId="urn:microsoft.com/office/officeart/2005/8/layout/cycle8"/>
    <dgm:cxn modelId="{F6A8D6B2-05B6-4CE6-8F99-B5BFDDB93B68}" type="presParOf" srcId="{7D2BC67D-7D43-496D-8C6B-5EFE0C66D455}" destId="{E98CE624-1ECD-4C30-B84D-6B99CFB4FA12}" srcOrd="14" destOrd="0" presId="urn:microsoft.com/office/officeart/2005/8/layout/cycle8"/>
    <dgm:cxn modelId="{73690C53-7D1B-44FB-8566-44374CF02410}" type="presParOf" srcId="{7D2BC67D-7D43-496D-8C6B-5EFE0C66D455}" destId="{1731C15C-3604-4D4F-A179-C19BF54346BE}" srcOrd="15" destOrd="0" presId="urn:microsoft.com/office/officeart/2005/8/layout/cycle8"/>
    <dgm:cxn modelId="{EFBBB843-F5BC-4A86-916A-5B052BB7E62A}" type="presParOf" srcId="{7D2BC67D-7D43-496D-8C6B-5EFE0C66D455}" destId="{F3F1862D-425C-4D09-9FFE-1C4983EEF0E7}" srcOrd="16" destOrd="0" presId="urn:microsoft.com/office/officeart/2005/8/layout/cycle8"/>
    <dgm:cxn modelId="{7AE8F354-8470-439B-B0B9-ED2C699407C3}" type="presParOf" srcId="{7D2BC67D-7D43-496D-8C6B-5EFE0C66D455}" destId="{71655FF5-58C6-43CD-8F76-CADD1F621AFD}" srcOrd="17" destOrd="0" presId="urn:microsoft.com/office/officeart/2005/8/layout/cycle8"/>
    <dgm:cxn modelId="{AA00FDED-979E-4F25-BDA3-75F9ECF1A414}" type="presParOf" srcId="{7D2BC67D-7D43-496D-8C6B-5EFE0C66D455}" destId="{51C2EDB8-9343-463E-B977-F7C3491EA22B}" srcOrd="18" destOrd="0" presId="urn:microsoft.com/office/officeart/2005/8/layout/cycle8"/>
    <dgm:cxn modelId="{BBE78696-B6BF-48B5-8C18-269A6FF99DA6}" type="presParOf" srcId="{7D2BC67D-7D43-496D-8C6B-5EFE0C66D455}" destId="{90F34D9C-C281-4B51-870E-579AC11054CC}" srcOrd="19"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9E726-1699-4FA9-AF55-5EF6F89FE27F}" type="doc">
      <dgm:prSet loTypeId="urn:microsoft.com/office/officeart/2005/8/layout/cycle8" loCatId="cycle" qsTypeId="urn:microsoft.com/office/officeart/2005/8/quickstyle/simple1" qsCatId="simple" csTypeId="urn:microsoft.com/office/officeart/2005/8/colors/colorful5" csCatId="colorful" phldr="1"/>
      <dgm:spPr/>
      <dgm:t>
        <a:bodyPr/>
        <a:lstStyle/>
        <a:p>
          <a:endParaRPr lang="ru-RU"/>
        </a:p>
      </dgm:t>
    </dgm:pt>
    <dgm:pt modelId="{122D8C9A-7C16-4D1D-A302-ADFC0F91710B}">
      <dgm:prSet phldrT="[Текст]" custT="1"/>
      <dgm:spPr/>
      <dgm:t>
        <a:bodyPr/>
        <a:lstStyle/>
        <a:p>
          <a:r>
            <a:rPr lang="ru-RU" sz="1600" b="1" dirty="0" smtClean="0">
              <a:latin typeface="Times New Roman" panose="02020603050405020304" pitchFamily="18" charset="0"/>
              <a:cs typeface="Times New Roman" panose="02020603050405020304" pitchFamily="18" charset="0"/>
            </a:rPr>
            <a:t>Страхование</a:t>
          </a:r>
          <a:endParaRPr lang="ru-RU" sz="1600" b="1" dirty="0">
            <a:latin typeface="Times New Roman" panose="02020603050405020304" pitchFamily="18" charset="0"/>
            <a:cs typeface="Times New Roman" panose="02020603050405020304" pitchFamily="18" charset="0"/>
          </a:endParaRPr>
        </a:p>
      </dgm:t>
    </dgm:pt>
    <dgm:pt modelId="{79F58891-1ACA-429F-9E92-CB2A29AFC092}" type="parTrans" cxnId="{7D2A3CE3-FAF5-4513-B17E-1DC3CD3F8AF9}">
      <dgm:prSet/>
      <dgm:spPr/>
      <dgm:t>
        <a:bodyPr/>
        <a:lstStyle/>
        <a:p>
          <a:endParaRPr lang="ru-RU"/>
        </a:p>
      </dgm:t>
    </dgm:pt>
    <dgm:pt modelId="{89E3EEA7-67AA-48C8-BC97-68B9AE6CC930}" type="sibTrans" cxnId="{7D2A3CE3-FAF5-4513-B17E-1DC3CD3F8AF9}">
      <dgm:prSet/>
      <dgm:spPr/>
      <dgm:t>
        <a:bodyPr/>
        <a:lstStyle/>
        <a:p>
          <a:endParaRPr lang="ru-RU"/>
        </a:p>
      </dgm:t>
    </dgm:pt>
    <dgm:pt modelId="{68D95E92-7956-4321-A05B-74846B5EBEF2}">
      <dgm:prSet phldrT="[Текст]" custT="1"/>
      <dgm:spPr/>
      <dgm:t>
        <a:bodyPr/>
        <a:lstStyle/>
        <a:p>
          <a:r>
            <a:rPr lang="ru-RU" sz="1800" b="1" dirty="0" smtClean="0">
              <a:latin typeface="Times New Roman" panose="02020603050405020304" pitchFamily="18" charset="0"/>
              <a:cs typeface="Times New Roman" panose="02020603050405020304" pitchFamily="18" charset="0"/>
            </a:rPr>
            <a:t>Связь</a:t>
          </a:r>
          <a:endParaRPr lang="ru-RU" sz="1800" b="1" dirty="0">
            <a:latin typeface="Times New Roman" panose="02020603050405020304" pitchFamily="18" charset="0"/>
            <a:cs typeface="Times New Roman" panose="02020603050405020304" pitchFamily="18" charset="0"/>
          </a:endParaRPr>
        </a:p>
      </dgm:t>
    </dgm:pt>
    <dgm:pt modelId="{772EFF3B-1AB8-4C40-8280-DC5DA80E6839}" type="parTrans" cxnId="{9855CC82-29A5-429E-81CC-7CF4427684B7}">
      <dgm:prSet/>
      <dgm:spPr/>
      <dgm:t>
        <a:bodyPr/>
        <a:lstStyle/>
        <a:p>
          <a:endParaRPr lang="ru-RU"/>
        </a:p>
      </dgm:t>
    </dgm:pt>
    <dgm:pt modelId="{A0994FC1-6482-4C73-B94F-3B61FA5CDB57}" type="sibTrans" cxnId="{9855CC82-29A5-429E-81CC-7CF4427684B7}">
      <dgm:prSet/>
      <dgm:spPr/>
      <dgm:t>
        <a:bodyPr/>
        <a:lstStyle/>
        <a:p>
          <a:endParaRPr lang="ru-RU"/>
        </a:p>
      </dgm:t>
    </dgm:pt>
    <dgm:pt modelId="{92757029-1CA5-4BAD-96E0-8E25B315556E}">
      <dgm:prSet phldrT="[Текст]" custT="1"/>
      <dgm:spPr/>
      <dgm:t>
        <a:bodyPr/>
        <a:lstStyle/>
        <a:p>
          <a:r>
            <a:rPr lang="ru-RU" sz="1800" b="1" dirty="0" smtClean="0">
              <a:latin typeface="Times New Roman" panose="02020603050405020304" pitchFamily="18" charset="0"/>
              <a:cs typeface="Times New Roman" panose="02020603050405020304" pitchFamily="18" charset="0"/>
            </a:rPr>
            <a:t>Банки</a:t>
          </a:r>
          <a:endParaRPr lang="ru-RU" sz="1800" b="1" dirty="0">
            <a:latin typeface="Times New Roman" panose="02020603050405020304" pitchFamily="18" charset="0"/>
            <a:cs typeface="Times New Roman" panose="02020603050405020304" pitchFamily="18" charset="0"/>
          </a:endParaRPr>
        </a:p>
      </dgm:t>
    </dgm:pt>
    <dgm:pt modelId="{2F40BD33-F67E-4155-807B-C59B1F793F43}" type="parTrans" cxnId="{8E38F394-F3E1-45E5-B257-3AB488C03DF5}">
      <dgm:prSet/>
      <dgm:spPr/>
      <dgm:t>
        <a:bodyPr/>
        <a:lstStyle/>
        <a:p>
          <a:endParaRPr lang="ru-RU"/>
        </a:p>
      </dgm:t>
    </dgm:pt>
    <dgm:pt modelId="{A0A13705-A672-4935-872F-EDCDC1C277C5}" type="sibTrans" cxnId="{8E38F394-F3E1-45E5-B257-3AB488C03DF5}">
      <dgm:prSet/>
      <dgm:spPr/>
      <dgm:t>
        <a:bodyPr/>
        <a:lstStyle/>
        <a:p>
          <a:endParaRPr lang="ru-RU"/>
        </a:p>
      </dgm:t>
    </dgm:pt>
    <dgm:pt modelId="{BF8EABA1-DE65-4084-A159-A977305261AD}">
      <dgm:prSet custT="1"/>
      <dgm:spPr/>
      <dgm:t>
        <a:bodyPr/>
        <a:lstStyle/>
        <a:p>
          <a:r>
            <a:rPr lang="ru-RU" sz="1800" b="1" dirty="0" smtClean="0">
              <a:latin typeface="Times New Roman" panose="02020603050405020304" pitchFamily="18" charset="0"/>
              <a:cs typeface="Times New Roman" panose="02020603050405020304" pitchFamily="18" charset="0"/>
            </a:rPr>
            <a:t>Органы власти</a:t>
          </a:r>
          <a:endParaRPr lang="ru-RU" sz="1800" b="1" dirty="0">
            <a:latin typeface="Times New Roman" panose="02020603050405020304" pitchFamily="18" charset="0"/>
            <a:cs typeface="Times New Roman" panose="02020603050405020304" pitchFamily="18" charset="0"/>
          </a:endParaRPr>
        </a:p>
      </dgm:t>
    </dgm:pt>
    <dgm:pt modelId="{E0BE0A31-431C-4357-9D2A-EC9D504B663D}" type="parTrans" cxnId="{1CC3FFEC-97F8-42A4-AC08-89416DA9A9F1}">
      <dgm:prSet/>
      <dgm:spPr/>
      <dgm:t>
        <a:bodyPr/>
        <a:lstStyle/>
        <a:p>
          <a:endParaRPr lang="ru-RU"/>
        </a:p>
      </dgm:t>
    </dgm:pt>
    <dgm:pt modelId="{D35E33F8-C740-458D-B632-60B1F58DF39B}" type="sibTrans" cxnId="{1CC3FFEC-97F8-42A4-AC08-89416DA9A9F1}">
      <dgm:prSet/>
      <dgm:spPr/>
      <dgm:t>
        <a:bodyPr/>
        <a:lstStyle/>
        <a:p>
          <a:endParaRPr lang="ru-RU"/>
        </a:p>
      </dgm:t>
    </dgm:pt>
    <dgm:pt modelId="{33B425D5-AA34-46CB-AD54-8613487576A3}" type="pres">
      <dgm:prSet presAssocID="{8979E726-1699-4FA9-AF55-5EF6F89FE27F}" presName="compositeShape" presStyleCnt="0">
        <dgm:presLayoutVars>
          <dgm:chMax val="7"/>
          <dgm:dir/>
          <dgm:resizeHandles val="exact"/>
        </dgm:presLayoutVars>
      </dgm:prSet>
      <dgm:spPr/>
      <dgm:t>
        <a:bodyPr/>
        <a:lstStyle/>
        <a:p>
          <a:endParaRPr lang="ru-RU"/>
        </a:p>
      </dgm:t>
    </dgm:pt>
    <dgm:pt modelId="{CDCBFCA9-7250-422C-B31E-EE12B8F94F0D}" type="pres">
      <dgm:prSet presAssocID="{8979E726-1699-4FA9-AF55-5EF6F89FE27F}" presName="wedge1" presStyleLbl="node1" presStyleIdx="0" presStyleCnt="4"/>
      <dgm:spPr/>
      <dgm:t>
        <a:bodyPr/>
        <a:lstStyle/>
        <a:p>
          <a:endParaRPr lang="ru-RU"/>
        </a:p>
      </dgm:t>
    </dgm:pt>
    <dgm:pt modelId="{D20DCDA9-19DA-47CF-94B8-2821444354AD}" type="pres">
      <dgm:prSet presAssocID="{8979E726-1699-4FA9-AF55-5EF6F89FE27F}" presName="dummy1a" presStyleCnt="0"/>
      <dgm:spPr/>
    </dgm:pt>
    <dgm:pt modelId="{CCA8513D-71CA-49B6-A547-200DB88517A3}" type="pres">
      <dgm:prSet presAssocID="{8979E726-1699-4FA9-AF55-5EF6F89FE27F}" presName="dummy1b" presStyleCnt="0"/>
      <dgm:spPr/>
    </dgm:pt>
    <dgm:pt modelId="{23CF31E7-D2CD-4497-BF82-B0FD4756E207}" type="pres">
      <dgm:prSet presAssocID="{8979E726-1699-4FA9-AF55-5EF6F89FE27F}" presName="wedge1Tx" presStyleLbl="node1" presStyleIdx="0" presStyleCnt="4">
        <dgm:presLayoutVars>
          <dgm:chMax val="0"/>
          <dgm:chPref val="0"/>
          <dgm:bulletEnabled val="1"/>
        </dgm:presLayoutVars>
      </dgm:prSet>
      <dgm:spPr/>
      <dgm:t>
        <a:bodyPr/>
        <a:lstStyle/>
        <a:p>
          <a:endParaRPr lang="ru-RU"/>
        </a:p>
      </dgm:t>
    </dgm:pt>
    <dgm:pt modelId="{6C122689-BAFE-4E85-AFC2-7F7407AF241D}" type="pres">
      <dgm:prSet presAssocID="{8979E726-1699-4FA9-AF55-5EF6F89FE27F}" presName="wedge2" presStyleLbl="node1" presStyleIdx="1" presStyleCnt="4"/>
      <dgm:spPr/>
      <dgm:t>
        <a:bodyPr/>
        <a:lstStyle/>
        <a:p>
          <a:endParaRPr lang="ru-RU"/>
        </a:p>
      </dgm:t>
    </dgm:pt>
    <dgm:pt modelId="{9676A1DF-9CB8-4B96-A406-975B9E679A52}" type="pres">
      <dgm:prSet presAssocID="{8979E726-1699-4FA9-AF55-5EF6F89FE27F}" presName="dummy2a" presStyleCnt="0"/>
      <dgm:spPr/>
    </dgm:pt>
    <dgm:pt modelId="{268C89DA-7D15-4B1E-8E6B-988BB17772C9}" type="pres">
      <dgm:prSet presAssocID="{8979E726-1699-4FA9-AF55-5EF6F89FE27F}" presName="dummy2b" presStyleCnt="0"/>
      <dgm:spPr/>
    </dgm:pt>
    <dgm:pt modelId="{8647CD64-194E-4858-8BD3-7E1526DAFF99}" type="pres">
      <dgm:prSet presAssocID="{8979E726-1699-4FA9-AF55-5EF6F89FE27F}" presName="wedge2Tx" presStyleLbl="node1" presStyleIdx="1" presStyleCnt="4">
        <dgm:presLayoutVars>
          <dgm:chMax val="0"/>
          <dgm:chPref val="0"/>
          <dgm:bulletEnabled val="1"/>
        </dgm:presLayoutVars>
      </dgm:prSet>
      <dgm:spPr/>
      <dgm:t>
        <a:bodyPr/>
        <a:lstStyle/>
        <a:p>
          <a:endParaRPr lang="ru-RU"/>
        </a:p>
      </dgm:t>
    </dgm:pt>
    <dgm:pt modelId="{7A8D8F93-4D17-45BF-92D1-57E8917BA57F}" type="pres">
      <dgm:prSet presAssocID="{8979E726-1699-4FA9-AF55-5EF6F89FE27F}" presName="wedge3" presStyleLbl="node1" presStyleIdx="2" presStyleCnt="4"/>
      <dgm:spPr/>
      <dgm:t>
        <a:bodyPr/>
        <a:lstStyle/>
        <a:p>
          <a:endParaRPr lang="ru-RU"/>
        </a:p>
      </dgm:t>
    </dgm:pt>
    <dgm:pt modelId="{28C61245-C2E7-4137-9459-680F742D7A28}" type="pres">
      <dgm:prSet presAssocID="{8979E726-1699-4FA9-AF55-5EF6F89FE27F}" presName="dummy3a" presStyleCnt="0"/>
      <dgm:spPr/>
    </dgm:pt>
    <dgm:pt modelId="{46EE8BE3-7CDB-442B-B423-880EA6344DB2}" type="pres">
      <dgm:prSet presAssocID="{8979E726-1699-4FA9-AF55-5EF6F89FE27F}" presName="dummy3b" presStyleCnt="0"/>
      <dgm:spPr/>
    </dgm:pt>
    <dgm:pt modelId="{96494937-1241-4420-AA5D-6C1734A80115}" type="pres">
      <dgm:prSet presAssocID="{8979E726-1699-4FA9-AF55-5EF6F89FE27F}" presName="wedge3Tx" presStyleLbl="node1" presStyleIdx="2" presStyleCnt="4">
        <dgm:presLayoutVars>
          <dgm:chMax val="0"/>
          <dgm:chPref val="0"/>
          <dgm:bulletEnabled val="1"/>
        </dgm:presLayoutVars>
      </dgm:prSet>
      <dgm:spPr/>
      <dgm:t>
        <a:bodyPr/>
        <a:lstStyle/>
        <a:p>
          <a:endParaRPr lang="ru-RU"/>
        </a:p>
      </dgm:t>
    </dgm:pt>
    <dgm:pt modelId="{F3773E08-B102-4FF5-8167-95D2714FCE9D}" type="pres">
      <dgm:prSet presAssocID="{8979E726-1699-4FA9-AF55-5EF6F89FE27F}" presName="wedge4" presStyleLbl="node1" presStyleIdx="3" presStyleCnt="4"/>
      <dgm:spPr/>
      <dgm:t>
        <a:bodyPr/>
        <a:lstStyle/>
        <a:p>
          <a:endParaRPr lang="ru-RU"/>
        </a:p>
      </dgm:t>
    </dgm:pt>
    <dgm:pt modelId="{97E62CFC-A487-4AA5-974D-E117F81C150A}" type="pres">
      <dgm:prSet presAssocID="{8979E726-1699-4FA9-AF55-5EF6F89FE27F}" presName="dummy4a" presStyleCnt="0"/>
      <dgm:spPr/>
    </dgm:pt>
    <dgm:pt modelId="{EDB6FB2F-E26E-415A-A5FC-6F048704E07C}" type="pres">
      <dgm:prSet presAssocID="{8979E726-1699-4FA9-AF55-5EF6F89FE27F}" presName="dummy4b" presStyleCnt="0"/>
      <dgm:spPr/>
    </dgm:pt>
    <dgm:pt modelId="{1C271C18-6E43-4149-89B6-5EC057B5912E}" type="pres">
      <dgm:prSet presAssocID="{8979E726-1699-4FA9-AF55-5EF6F89FE27F}" presName="wedge4Tx" presStyleLbl="node1" presStyleIdx="3" presStyleCnt="4">
        <dgm:presLayoutVars>
          <dgm:chMax val="0"/>
          <dgm:chPref val="0"/>
          <dgm:bulletEnabled val="1"/>
        </dgm:presLayoutVars>
      </dgm:prSet>
      <dgm:spPr/>
      <dgm:t>
        <a:bodyPr/>
        <a:lstStyle/>
        <a:p>
          <a:endParaRPr lang="ru-RU"/>
        </a:p>
      </dgm:t>
    </dgm:pt>
    <dgm:pt modelId="{A4930BCD-8FC8-4297-B57E-4F7BB78223A4}" type="pres">
      <dgm:prSet presAssocID="{89E3EEA7-67AA-48C8-BC97-68B9AE6CC930}" presName="arrowWedge1" presStyleLbl="fgSibTrans2D1" presStyleIdx="0" presStyleCnt="4"/>
      <dgm:spPr/>
    </dgm:pt>
    <dgm:pt modelId="{3864680F-A957-4729-979B-AA9AA862AB71}" type="pres">
      <dgm:prSet presAssocID="{A0994FC1-6482-4C73-B94F-3B61FA5CDB57}" presName="arrowWedge2" presStyleLbl="fgSibTrans2D1" presStyleIdx="1" presStyleCnt="4"/>
      <dgm:spPr/>
    </dgm:pt>
    <dgm:pt modelId="{C592F535-FBFB-49E8-9F9C-C64A96BAB876}" type="pres">
      <dgm:prSet presAssocID="{D35E33F8-C740-458D-B632-60B1F58DF39B}" presName="arrowWedge3" presStyleLbl="fgSibTrans2D1" presStyleIdx="2" presStyleCnt="4"/>
      <dgm:spPr/>
    </dgm:pt>
    <dgm:pt modelId="{80DA537A-34F8-4BC0-BF7A-DE63C37C357A}" type="pres">
      <dgm:prSet presAssocID="{A0A13705-A672-4935-872F-EDCDC1C277C5}" presName="arrowWedge4" presStyleLbl="fgSibTrans2D1" presStyleIdx="3" presStyleCnt="4"/>
      <dgm:spPr/>
    </dgm:pt>
  </dgm:ptLst>
  <dgm:cxnLst>
    <dgm:cxn modelId="{7D2A3CE3-FAF5-4513-B17E-1DC3CD3F8AF9}" srcId="{8979E726-1699-4FA9-AF55-5EF6F89FE27F}" destId="{122D8C9A-7C16-4D1D-A302-ADFC0F91710B}" srcOrd="0" destOrd="0" parTransId="{79F58891-1ACA-429F-9E92-CB2A29AFC092}" sibTransId="{89E3EEA7-67AA-48C8-BC97-68B9AE6CC930}"/>
    <dgm:cxn modelId="{9855CC82-29A5-429E-81CC-7CF4427684B7}" srcId="{8979E726-1699-4FA9-AF55-5EF6F89FE27F}" destId="{68D95E92-7956-4321-A05B-74846B5EBEF2}" srcOrd="1" destOrd="0" parTransId="{772EFF3B-1AB8-4C40-8280-DC5DA80E6839}" sibTransId="{A0994FC1-6482-4C73-B94F-3B61FA5CDB57}"/>
    <dgm:cxn modelId="{BBD678F6-74C5-4946-AA48-B61A7D2CBAEE}" type="presOf" srcId="{8979E726-1699-4FA9-AF55-5EF6F89FE27F}" destId="{33B425D5-AA34-46CB-AD54-8613487576A3}" srcOrd="0" destOrd="0" presId="urn:microsoft.com/office/officeart/2005/8/layout/cycle8"/>
    <dgm:cxn modelId="{779BB615-E362-40D3-B53D-DA5F69976DE0}" type="presOf" srcId="{BF8EABA1-DE65-4084-A159-A977305261AD}" destId="{7A8D8F93-4D17-45BF-92D1-57E8917BA57F}" srcOrd="0" destOrd="0" presId="urn:microsoft.com/office/officeart/2005/8/layout/cycle8"/>
    <dgm:cxn modelId="{D6B5102E-7E0D-4320-859C-7A542493C754}" type="presOf" srcId="{68D95E92-7956-4321-A05B-74846B5EBEF2}" destId="{6C122689-BAFE-4E85-AFC2-7F7407AF241D}" srcOrd="0" destOrd="0" presId="urn:microsoft.com/office/officeart/2005/8/layout/cycle8"/>
    <dgm:cxn modelId="{9561369B-0E01-4317-A8A8-F69FA616F7C2}" type="presOf" srcId="{122D8C9A-7C16-4D1D-A302-ADFC0F91710B}" destId="{23CF31E7-D2CD-4497-BF82-B0FD4756E207}" srcOrd="1" destOrd="0" presId="urn:microsoft.com/office/officeart/2005/8/layout/cycle8"/>
    <dgm:cxn modelId="{1CC3FFEC-97F8-42A4-AC08-89416DA9A9F1}" srcId="{8979E726-1699-4FA9-AF55-5EF6F89FE27F}" destId="{BF8EABA1-DE65-4084-A159-A977305261AD}" srcOrd="2" destOrd="0" parTransId="{E0BE0A31-431C-4357-9D2A-EC9D504B663D}" sibTransId="{D35E33F8-C740-458D-B632-60B1F58DF39B}"/>
    <dgm:cxn modelId="{25784719-304E-4B2C-ADAE-7B9CE732A022}" type="presOf" srcId="{68D95E92-7956-4321-A05B-74846B5EBEF2}" destId="{8647CD64-194E-4858-8BD3-7E1526DAFF99}" srcOrd="1" destOrd="0" presId="urn:microsoft.com/office/officeart/2005/8/layout/cycle8"/>
    <dgm:cxn modelId="{7C615447-AD79-410F-83B3-24DD52164F37}" type="presOf" srcId="{92757029-1CA5-4BAD-96E0-8E25B315556E}" destId="{F3773E08-B102-4FF5-8167-95D2714FCE9D}" srcOrd="0" destOrd="0" presId="urn:microsoft.com/office/officeart/2005/8/layout/cycle8"/>
    <dgm:cxn modelId="{46D45A33-D152-4AD3-B431-AC03B1D2D2C5}" type="presOf" srcId="{122D8C9A-7C16-4D1D-A302-ADFC0F91710B}" destId="{CDCBFCA9-7250-422C-B31E-EE12B8F94F0D}" srcOrd="0" destOrd="0" presId="urn:microsoft.com/office/officeart/2005/8/layout/cycle8"/>
    <dgm:cxn modelId="{ED8A1E3B-530E-4B40-849E-1E558D689882}" type="presOf" srcId="{BF8EABA1-DE65-4084-A159-A977305261AD}" destId="{96494937-1241-4420-AA5D-6C1734A80115}" srcOrd="1" destOrd="0" presId="urn:microsoft.com/office/officeart/2005/8/layout/cycle8"/>
    <dgm:cxn modelId="{8E38F394-F3E1-45E5-B257-3AB488C03DF5}" srcId="{8979E726-1699-4FA9-AF55-5EF6F89FE27F}" destId="{92757029-1CA5-4BAD-96E0-8E25B315556E}" srcOrd="3" destOrd="0" parTransId="{2F40BD33-F67E-4155-807B-C59B1F793F43}" sibTransId="{A0A13705-A672-4935-872F-EDCDC1C277C5}"/>
    <dgm:cxn modelId="{F045F820-753D-4D55-8D15-CB01D732AB39}" type="presOf" srcId="{92757029-1CA5-4BAD-96E0-8E25B315556E}" destId="{1C271C18-6E43-4149-89B6-5EC057B5912E}" srcOrd="1" destOrd="0" presId="urn:microsoft.com/office/officeart/2005/8/layout/cycle8"/>
    <dgm:cxn modelId="{CD434269-C262-4D5B-84D2-F98C2761E351}" type="presParOf" srcId="{33B425D5-AA34-46CB-AD54-8613487576A3}" destId="{CDCBFCA9-7250-422C-B31E-EE12B8F94F0D}" srcOrd="0" destOrd="0" presId="urn:microsoft.com/office/officeart/2005/8/layout/cycle8"/>
    <dgm:cxn modelId="{777015B3-B8B4-42E1-9ACD-2561A617C2CA}" type="presParOf" srcId="{33B425D5-AA34-46CB-AD54-8613487576A3}" destId="{D20DCDA9-19DA-47CF-94B8-2821444354AD}" srcOrd="1" destOrd="0" presId="urn:microsoft.com/office/officeart/2005/8/layout/cycle8"/>
    <dgm:cxn modelId="{E5772360-B808-448D-8614-7C169A41AB6E}" type="presParOf" srcId="{33B425D5-AA34-46CB-AD54-8613487576A3}" destId="{CCA8513D-71CA-49B6-A547-200DB88517A3}" srcOrd="2" destOrd="0" presId="urn:microsoft.com/office/officeart/2005/8/layout/cycle8"/>
    <dgm:cxn modelId="{A7278F6B-67B0-446E-A7CE-75355777CDF9}" type="presParOf" srcId="{33B425D5-AA34-46CB-AD54-8613487576A3}" destId="{23CF31E7-D2CD-4497-BF82-B0FD4756E207}" srcOrd="3" destOrd="0" presId="urn:microsoft.com/office/officeart/2005/8/layout/cycle8"/>
    <dgm:cxn modelId="{8C7C1DE5-74F4-4BA5-9D1F-7E3900165FEC}" type="presParOf" srcId="{33B425D5-AA34-46CB-AD54-8613487576A3}" destId="{6C122689-BAFE-4E85-AFC2-7F7407AF241D}" srcOrd="4" destOrd="0" presId="urn:microsoft.com/office/officeart/2005/8/layout/cycle8"/>
    <dgm:cxn modelId="{A18C8807-830B-4F4F-B7FC-06C967114F3B}" type="presParOf" srcId="{33B425D5-AA34-46CB-AD54-8613487576A3}" destId="{9676A1DF-9CB8-4B96-A406-975B9E679A52}" srcOrd="5" destOrd="0" presId="urn:microsoft.com/office/officeart/2005/8/layout/cycle8"/>
    <dgm:cxn modelId="{C8F138E4-50BE-45CA-BD79-AAE3C27336D7}" type="presParOf" srcId="{33B425D5-AA34-46CB-AD54-8613487576A3}" destId="{268C89DA-7D15-4B1E-8E6B-988BB17772C9}" srcOrd="6" destOrd="0" presId="urn:microsoft.com/office/officeart/2005/8/layout/cycle8"/>
    <dgm:cxn modelId="{D0C9CC12-15A5-4DCB-85BB-12ED69EC5A17}" type="presParOf" srcId="{33B425D5-AA34-46CB-AD54-8613487576A3}" destId="{8647CD64-194E-4858-8BD3-7E1526DAFF99}" srcOrd="7" destOrd="0" presId="urn:microsoft.com/office/officeart/2005/8/layout/cycle8"/>
    <dgm:cxn modelId="{9A832124-AA43-4E62-82BC-E59E2DFF4DF3}" type="presParOf" srcId="{33B425D5-AA34-46CB-AD54-8613487576A3}" destId="{7A8D8F93-4D17-45BF-92D1-57E8917BA57F}" srcOrd="8" destOrd="0" presId="urn:microsoft.com/office/officeart/2005/8/layout/cycle8"/>
    <dgm:cxn modelId="{D011B8DA-CC90-4266-AC04-0E4665622BDD}" type="presParOf" srcId="{33B425D5-AA34-46CB-AD54-8613487576A3}" destId="{28C61245-C2E7-4137-9459-680F742D7A28}" srcOrd="9" destOrd="0" presId="urn:microsoft.com/office/officeart/2005/8/layout/cycle8"/>
    <dgm:cxn modelId="{358A95E8-AEE8-47C2-9AE3-6EF77F372CFD}" type="presParOf" srcId="{33B425D5-AA34-46CB-AD54-8613487576A3}" destId="{46EE8BE3-7CDB-442B-B423-880EA6344DB2}" srcOrd="10" destOrd="0" presId="urn:microsoft.com/office/officeart/2005/8/layout/cycle8"/>
    <dgm:cxn modelId="{81FD92EE-0D45-4CE8-B8BC-E4A81AAE6D9E}" type="presParOf" srcId="{33B425D5-AA34-46CB-AD54-8613487576A3}" destId="{96494937-1241-4420-AA5D-6C1734A80115}" srcOrd="11" destOrd="0" presId="urn:microsoft.com/office/officeart/2005/8/layout/cycle8"/>
    <dgm:cxn modelId="{2E210B80-6CF0-49A3-96A5-084AB36DD407}" type="presParOf" srcId="{33B425D5-AA34-46CB-AD54-8613487576A3}" destId="{F3773E08-B102-4FF5-8167-95D2714FCE9D}" srcOrd="12" destOrd="0" presId="urn:microsoft.com/office/officeart/2005/8/layout/cycle8"/>
    <dgm:cxn modelId="{05F880A2-9FC6-44DE-82D7-0DB9F9034DEA}" type="presParOf" srcId="{33B425D5-AA34-46CB-AD54-8613487576A3}" destId="{97E62CFC-A487-4AA5-974D-E117F81C150A}" srcOrd="13" destOrd="0" presId="urn:microsoft.com/office/officeart/2005/8/layout/cycle8"/>
    <dgm:cxn modelId="{DEC0E78D-24D5-43D2-B0A9-9B1F5B476084}" type="presParOf" srcId="{33B425D5-AA34-46CB-AD54-8613487576A3}" destId="{EDB6FB2F-E26E-415A-A5FC-6F048704E07C}" srcOrd="14" destOrd="0" presId="urn:microsoft.com/office/officeart/2005/8/layout/cycle8"/>
    <dgm:cxn modelId="{9C65C957-7830-40E7-B2D4-A9ED6B3E6BD1}" type="presParOf" srcId="{33B425D5-AA34-46CB-AD54-8613487576A3}" destId="{1C271C18-6E43-4149-89B6-5EC057B5912E}" srcOrd="15" destOrd="0" presId="urn:microsoft.com/office/officeart/2005/8/layout/cycle8"/>
    <dgm:cxn modelId="{23ADF81E-A068-4690-B28A-6AFC20962A97}" type="presParOf" srcId="{33B425D5-AA34-46CB-AD54-8613487576A3}" destId="{A4930BCD-8FC8-4297-B57E-4F7BB78223A4}" srcOrd="16" destOrd="0" presId="urn:microsoft.com/office/officeart/2005/8/layout/cycle8"/>
    <dgm:cxn modelId="{41C696E8-1783-4DC0-A2DD-E834235477F0}" type="presParOf" srcId="{33B425D5-AA34-46CB-AD54-8613487576A3}" destId="{3864680F-A957-4729-979B-AA9AA862AB71}" srcOrd="17" destOrd="0" presId="urn:microsoft.com/office/officeart/2005/8/layout/cycle8"/>
    <dgm:cxn modelId="{31FDFD9F-EF39-420E-9376-915749F27FB5}" type="presParOf" srcId="{33B425D5-AA34-46CB-AD54-8613487576A3}" destId="{C592F535-FBFB-49E8-9F9C-C64A96BAB876}" srcOrd="18" destOrd="0" presId="urn:microsoft.com/office/officeart/2005/8/layout/cycle8"/>
    <dgm:cxn modelId="{05359240-B07E-4178-8658-B0DFADDAF042}" type="presParOf" srcId="{33B425D5-AA34-46CB-AD54-8613487576A3}" destId="{80DA537A-34F8-4BC0-BF7A-DE63C37C357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1073B-DC01-4F82-88B2-4310D5272E84}">
      <dsp:nvSpPr>
        <dsp:cNvPr id="0" name=""/>
        <dsp:cNvSpPr/>
      </dsp:nvSpPr>
      <dsp:spPr>
        <a:xfrm>
          <a:off x="799323" y="214521"/>
          <a:ext cx="2963849" cy="2963849"/>
        </a:xfrm>
        <a:prstGeom prst="pie">
          <a:avLst>
            <a:gd name="adj1" fmla="val 16200000"/>
            <a:gd name="adj2" fmla="val 0"/>
          </a:avLst>
        </a:prstGeom>
        <a:solidFill>
          <a:schemeClr val="accent1">
            <a:lumMod val="75000"/>
          </a:schemeClr>
        </a:soli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Образование</a:t>
          </a:r>
          <a:endParaRPr lang="ru-RU" sz="1800" b="1" kern="1200" dirty="0">
            <a:latin typeface="Times New Roman" panose="02020603050405020304" pitchFamily="18" charset="0"/>
            <a:cs typeface="Times New Roman" panose="02020603050405020304" pitchFamily="18" charset="0"/>
          </a:endParaRPr>
        </a:p>
      </dsp:txBody>
      <dsp:txXfrm>
        <a:off x="2372633" y="828814"/>
        <a:ext cx="1093801" cy="811530"/>
      </dsp:txXfrm>
    </dsp:sp>
    <dsp:sp modelId="{A6D8367E-D80B-449D-AED6-F94BD611E1A8}">
      <dsp:nvSpPr>
        <dsp:cNvPr id="0" name=""/>
        <dsp:cNvSpPr/>
      </dsp:nvSpPr>
      <dsp:spPr>
        <a:xfrm>
          <a:off x="799323" y="314021"/>
          <a:ext cx="2963849" cy="2963849"/>
        </a:xfrm>
        <a:prstGeom prst="pie">
          <a:avLst>
            <a:gd name="adj1" fmla="val 0"/>
            <a:gd name="adj2" fmla="val 5400000"/>
          </a:avLst>
        </a:prstGeom>
        <a:solidFill>
          <a:srgbClr val="00B0F0"/>
        </a:soli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Культура</a:t>
          </a:r>
          <a:endParaRPr lang="ru-RU" sz="1800" b="1" kern="1200" dirty="0">
            <a:latin typeface="Times New Roman" panose="02020603050405020304" pitchFamily="18" charset="0"/>
            <a:cs typeface="Times New Roman" panose="02020603050405020304" pitchFamily="18" charset="0"/>
          </a:endParaRPr>
        </a:p>
      </dsp:txBody>
      <dsp:txXfrm>
        <a:off x="2372633" y="1852047"/>
        <a:ext cx="1093801" cy="811530"/>
      </dsp:txXfrm>
    </dsp:sp>
    <dsp:sp modelId="{399B7B9D-F653-45F0-93D5-C51F55BF3F0F}">
      <dsp:nvSpPr>
        <dsp:cNvPr id="0" name=""/>
        <dsp:cNvSpPr/>
      </dsp:nvSpPr>
      <dsp:spPr>
        <a:xfrm>
          <a:off x="699822" y="314021"/>
          <a:ext cx="2963849" cy="2963849"/>
        </a:xfrm>
        <a:prstGeom prst="pie">
          <a:avLst>
            <a:gd name="adj1" fmla="val 5400000"/>
            <a:gd name="adj2" fmla="val 10800000"/>
          </a:avLst>
        </a:prstGeom>
        <a:solidFill>
          <a:srgbClr val="00B050"/>
        </a:soli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Спорт</a:t>
          </a:r>
          <a:endParaRPr lang="ru-RU" sz="1800" b="1" kern="1200" dirty="0">
            <a:latin typeface="Times New Roman" panose="02020603050405020304" pitchFamily="18" charset="0"/>
            <a:cs typeface="Times New Roman" panose="02020603050405020304" pitchFamily="18" charset="0"/>
          </a:endParaRPr>
        </a:p>
      </dsp:txBody>
      <dsp:txXfrm>
        <a:off x="996560" y="1852047"/>
        <a:ext cx="1093801" cy="811530"/>
      </dsp:txXfrm>
    </dsp:sp>
    <dsp:sp modelId="{2220B845-8F28-4E3B-840A-E60F70C6BDBC}">
      <dsp:nvSpPr>
        <dsp:cNvPr id="0" name=""/>
        <dsp:cNvSpPr/>
      </dsp:nvSpPr>
      <dsp:spPr>
        <a:xfrm>
          <a:off x="665323" y="214521"/>
          <a:ext cx="3032847" cy="2963849"/>
        </a:xfrm>
        <a:prstGeom prst="pie">
          <a:avLst>
            <a:gd name="adj1" fmla="val 10800000"/>
            <a:gd name="adj2" fmla="val 16200000"/>
          </a:avLst>
        </a:prstGeom>
        <a:solidFill>
          <a:schemeClr val="accent2">
            <a:lumMod val="75000"/>
          </a:schemeClr>
        </a:soli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Здравоохранение</a:t>
          </a:r>
          <a:endParaRPr lang="ru-RU" sz="1800" b="1" kern="1200" dirty="0">
            <a:latin typeface="Times New Roman" panose="02020603050405020304" pitchFamily="18" charset="0"/>
            <a:cs typeface="Times New Roman" panose="02020603050405020304" pitchFamily="18" charset="0"/>
          </a:endParaRPr>
        </a:p>
      </dsp:txBody>
      <dsp:txXfrm>
        <a:off x="968969" y="828814"/>
        <a:ext cx="1119265" cy="811530"/>
      </dsp:txXfrm>
    </dsp:sp>
    <dsp:sp modelId="{F3F1862D-425C-4D09-9FFE-1C4983EEF0E7}">
      <dsp:nvSpPr>
        <dsp:cNvPr id="0" name=""/>
        <dsp:cNvSpPr/>
      </dsp:nvSpPr>
      <dsp:spPr>
        <a:xfrm>
          <a:off x="615846" y="31044"/>
          <a:ext cx="3330802" cy="3330802"/>
        </a:xfrm>
        <a:prstGeom prst="circularArrow">
          <a:avLst>
            <a:gd name="adj1" fmla="val 5085"/>
            <a:gd name="adj2" fmla="val 327528"/>
            <a:gd name="adj3" fmla="val 21272472"/>
            <a:gd name="adj4" fmla="val 16200000"/>
            <a:gd name="adj5" fmla="val 5932"/>
          </a:avLst>
        </a:prstGeom>
        <a:solidFill>
          <a:schemeClr val="accent1">
            <a:lumMod val="75000"/>
          </a:schemeClr>
        </a:solidFill>
        <a:ln>
          <a:noFill/>
        </a:ln>
        <a:effectLst>
          <a:reflection blurRad="12700" stA="26000" endPos="32000" dist="12700" dir="5400000" sy="-100000" rotWithShape="0"/>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655FF5-58C6-43CD-8F76-CADD1F621AFD}">
      <dsp:nvSpPr>
        <dsp:cNvPr id="0" name=""/>
        <dsp:cNvSpPr/>
      </dsp:nvSpPr>
      <dsp:spPr>
        <a:xfrm>
          <a:off x="615846" y="130545"/>
          <a:ext cx="3330802" cy="3330802"/>
        </a:xfrm>
        <a:prstGeom prst="circularArrow">
          <a:avLst>
            <a:gd name="adj1" fmla="val 5085"/>
            <a:gd name="adj2" fmla="val 327528"/>
            <a:gd name="adj3" fmla="val 5072472"/>
            <a:gd name="adj4" fmla="val 0"/>
            <a:gd name="adj5" fmla="val 5932"/>
          </a:avLst>
        </a:prstGeom>
        <a:solidFill>
          <a:srgbClr val="00B0F0"/>
        </a:solidFill>
        <a:ln>
          <a:noFill/>
        </a:ln>
        <a:effectLst>
          <a:reflection blurRad="12700" stA="26000" endPos="32000" dist="12700" dir="5400000" sy="-100000" rotWithShape="0"/>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1C2EDB8-9343-463E-B977-F7C3491EA22B}">
      <dsp:nvSpPr>
        <dsp:cNvPr id="0" name=""/>
        <dsp:cNvSpPr/>
      </dsp:nvSpPr>
      <dsp:spPr>
        <a:xfrm>
          <a:off x="516346" y="130545"/>
          <a:ext cx="3330802" cy="3330802"/>
        </a:xfrm>
        <a:prstGeom prst="circularArrow">
          <a:avLst>
            <a:gd name="adj1" fmla="val 5085"/>
            <a:gd name="adj2" fmla="val 327528"/>
            <a:gd name="adj3" fmla="val 10472472"/>
            <a:gd name="adj4" fmla="val 5400000"/>
            <a:gd name="adj5" fmla="val 5932"/>
          </a:avLst>
        </a:prstGeom>
        <a:solidFill>
          <a:srgbClr val="00B050"/>
        </a:solidFill>
        <a:ln>
          <a:noFill/>
        </a:ln>
        <a:effectLst>
          <a:reflection blurRad="12700" stA="26000" endPos="32000" dist="12700" dir="5400000" sy="-100000" rotWithShape="0"/>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0F34D9C-C281-4B51-870E-579AC11054CC}">
      <dsp:nvSpPr>
        <dsp:cNvPr id="0" name=""/>
        <dsp:cNvSpPr/>
      </dsp:nvSpPr>
      <dsp:spPr>
        <a:xfrm>
          <a:off x="515917" y="31044"/>
          <a:ext cx="3330802" cy="3330802"/>
        </a:xfrm>
        <a:prstGeom prst="circularArrow">
          <a:avLst>
            <a:gd name="adj1" fmla="val 5085"/>
            <a:gd name="adj2" fmla="val 327528"/>
            <a:gd name="adj3" fmla="val 15872472"/>
            <a:gd name="adj4" fmla="val 10800000"/>
            <a:gd name="adj5" fmla="val 5932"/>
          </a:avLst>
        </a:prstGeom>
        <a:solidFill>
          <a:schemeClr val="accent2">
            <a:lumMod val="75000"/>
          </a:schemeClr>
        </a:solidFill>
        <a:ln>
          <a:noFill/>
        </a:ln>
        <a:effectLst>
          <a:reflection blurRad="12700" stA="26000" endPos="32000" dist="12700" dir="5400000" sy="-100000" rotWithShape="0"/>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BFCA9-7250-422C-B31E-EE12B8F94F0D}">
      <dsp:nvSpPr>
        <dsp:cNvPr id="0" name=""/>
        <dsp:cNvSpPr/>
      </dsp:nvSpPr>
      <dsp:spPr>
        <a:xfrm>
          <a:off x="469464" y="247738"/>
          <a:ext cx="3387257" cy="3387257"/>
        </a:xfrm>
        <a:prstGeom prst="pie">
          <a:avLst>
            <a:gd name="adj1" fmla="val 16200000"/>
            <a:gd name="adj2" fmla="val 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b="1" kern="1200" dirty="0" smtClean="0">
              <a:latin typeface="Times New Roman" panose="02020603050405020304" pitchFamily="18" charset="0"/>
              <a:cs typeface="Times New Roman" panose="02020603050405020304" pitchFamily="18" charset="0"/>
            </a:rPr>
            <a:t>Страхование</a:t>
          </a:r>
          <a:endParaRPr lang="ru-RU" sz="1600" b="1" kern="1200" dirty="0">
            <a:latin typeface="Times New Roman" panose="02020603050405020304" pitchFamily="18" charset="0"/>
            <a:cs typeface="Times New Roman" panose="02020603050405020304" pitchFamily="18" charset="0"/>
          </a:endParaRPr>
        </a:p>
      </dsp:txBody>
      <dsp:txXfrm>
        <a:off x="2267533" y="949787"/>
        <a:ext cx="1250059" cy="927463"/>
      </dsp:txXfrm>
    </dsp:sp>
    <dsp:sp modelId="{6C122689-BAFE-4E85-AFC2-7F7407AF241D}">
      <dsp:nvSpPr>
        <dsp:cNvPr id="0" name=""/>
        <dsp:cNvSpPr/>
      </dsp:nvSpPr>
      <dsp:spPr>
        <a:xfrm>
          <a:off x="469464" y="361453"/>
          <a:ext cx="3387257" cy="3387257"/>
        </a:xfrm>
        <a:prstGeom prst="pie">
          <a:avLst>
            <a:gd name="adj1" fmla="val 0"/>
            <a:gd name="adj2" fmla="val 5400000"/>
          </a:avLst>
        </a:prstGeom>
        <a:solidFill>
          <a:schemeClr val="accent5">
            <a:hueOff val="-1238541"/>
            <a:satOff val="1219"/>
            <a:lumOff val="274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Связь</a:t>
          </a:r>
          <a:endParaRPr lang="ru-RU" sz="1800" b="1" kern="1200" dirty="0">
            <a:latin typeface="Times New Roman" panose="02020603050405020304" pitchFamily="18" charset="0"/>
            <a:cs typeface="Times New Roman" panose="02020603050405020304" pitchFamily="18" charset="0"/>
          </a:endParaRPr>
        </a:p>
      </dsp:txBody>
      <dsp:txXfrm>
        <a:off x="2267533" y="2119197"/>
        <a:ext cx="1250059" cy="927463"/>
      </dsp:txXfrm>
    </dsp:sp>
    <dsp:sp modelId="{7A8D8F93-4D17-45BF-92D1-57E8917BA57F}">
      <dsp:nvSpPr>
        <dsp:cNvPr id="0" name=""/>
        <dsp:cNvSpPr/>
      </dsp:nvSpPr>
      <dsp:spPr>
        <a:xfrm>
          <a:off x="355749" y="361453"/>
          <a:ext cx="3387257" cy="3387257"/>
        </a:xfrm>
        <a:prstGeom prst="pie">
          <a:avLst>
            <a:gd name="adj1" fmla="val 5400000"/>
            <a:gd name="adj2" fmla="val 10800000"/>
          </a:avLst>
        </a:prstGeom>
        <a:solidFill>
          <a:schemeClr val="accent5">
            <a:hueOff val="-2477081"/>
            <a:satOff val="2439"/>
            <a:lumOff val="549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Органы власти</a:t>
          </a:r>
          <a:endParaRPr lang="ru-RU" sz="1800" b="1" kern="1200" dirty="0">
            <a:latin typeface="Times New Roman" panose="02020603050405020304" pitchFamily="18" charset="0"/>
            <a:cs typeface="Times New Roman" panose="02020603050405020304" pitchFamily="18" charset="0"/>
          </a:endParaRPr>
        </a:p>
      </dsp:txBody>
      <dsp:txXfrm>
        <a:off x="694878" y="2119197"/>
        <a:ext cx="1250059" cy="927463"/>
      </dsp:txXfrm>
    </dsp:sp>
    <dsp:sp modelId="{F3773E08-B102-4FF5-8167-95D2714FCE9D}">
      <dsp:nvSpPr>
        <dsp:cNvPr id="0" name=""/>
        <dsp:cNvSpPr/>
      </dsp:nvSpPr>
      <dsp:spPr>
        <a:xfrm>
          <a:off x="355749" y="247738"/>
          <a:ext cx="3387257" cy="3387257"/>
        </a:xfrm>
        <a:prstGeom prst="pie">
          <a:avLst>
            <a:gd name="adj1" fmla="val 10800000"/>
            <a:gd name="adj2" fmla="val 16200000"/>
          </a:avLst>
        </a:prstGeom>
        <a:solidFill>
          <a:schemeClr val="accent5">
            <a:hueOff val="-3715622"/>
            <a:satOff val="3658"/>
            <a:lumOff val="823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b="1" kern="1200" dirty="0" smtClean="0">
              <a:latin typeface="Times New Roman" panose="02020603050405020304" pitchFamily="18" charset="0"/>
              <a:cs typeface="Times New Roman" panose="02020603050405020304" pitchFamily="18" charset="0"/>
            </a:rPr>
            <a:t>Банки</a:t>
          </a:r>
          <a:endParaRPr lang="ru-RU" sz="1800" b="1" kern="1200" dirty="0">
            <a:latin typeface="Times New Roman" panose="02020603050405020304" pitchFamily="18" charset="0"/>
            <a:cs typeface="Times New Roman" panose="02020603050405020304" pitchFamily="18" charset="0"/>
          </a:endParaRPr>
        </a:p>
      </dsp:txBody>
      <dsp:txXfrm>
        <a:off x="694878" y="949787"/>
        <a:ext cx="1250059" cy="927463"/>
      </dsp:txXfrm>
    </dsp:sp>
    <dsp:sp modelId="{A4930BCD-8FC8-4297-B57E-4F7BB78223A4}">
      <dsp:nvSpPr>
        <dsp:cNvPr id="0" name=""/>
        <dsp:cNvSpPr/>
      </dsp:nvSpPr>
      <dsp:spPr>
        <a:xfrm>
          <a:off x="259777" y="38051"/>
          <a:ext cx="3806631" cy="3806631"/>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4680F-A957-4729-979B-AA9AA862AB71}">
      <dsp:nvSpPr>
        <dsp:cNvPr id="0" name=""/>
        <dsp:cNvSpPr/>
      </dsp:nvSpPr>
      <dsp:spPr>
        <a:xfrm>
          <a:off x="259777" y="151766"/>
          <a:ext cx="3806631" cy="3806631"/>
        </a:xfrm>
        <a:prstGeom prst="circularArrow">
          <a:avLst>
            <a:gd name="adj1" fmla="val 5085"/>
            <a:gd name="adj2" fmla="val 327528"/>
            <a:gd name="adj3" fmla="val 5072472"/>
            <a:gd name="adj4" fmla="val 0"/>
            <a:gd name="adj5" fmla="val 5932"/>
          </a:avLst>
        </a:prstGeom>
        <a:solidFill>
          <a:schemeClr val="accent5">
            <a:hueOff val="-1238541"/>
            <a:satOff val="1219"/>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92F535-FBFB-49E8-9F9C-C64A96BAB876}">
      <dsp:nvSpPr>
        <dsp:cNvPr id="0" name=""/>
        <dsp:cNvSpPr/>
      </dsp:nvSpPr>
      <dsp:spPr>
        <a:xfrm>
          <a:off x="146062" y="151766"/>
          <a:ext cx="3806631" cy="3806631"/>
        </a:xfrm>
        <a:prstGeom prst="circularArrow">
          <a:avLst>
            <a:gd name="adj1" fmla="val 5085"/>
            <a:gd name="adj2" fmla="val 327528"/>
            <a:gd name="adj3" fmla="val 10472472"/>
            <a:gd name="adj4" fmla="val 5400000"/>
            <a:gd name="adj5" fmla="val 5932"/>
          </a:avLst>
        </a:prstGeom>
        <a:solidFill>
          <a:schemeClr val="accent5">
            <a:hueOff val="-2477081"/>
            <a:satOff val="2439"/>
            <a:lumOff val="54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DA537A-34F8-4BC0-BF7A-DE63C37C357A}">
      <dsp:nvSpPr>
        <dsp:cNvPr id="0" name=""/>
        <dsp:cNvSpPr/>
      </dsp:nvSpPr>
      <dsp:spPr>
        <a:xfrm>
          <a:off x="146062" y="38051"/>
          <a:ext cx="3806631" cy="3806631"/>
        </a:xfrm>
        <a:prstGeom prst="circularArrow">
          <a:avLst>
            <a:gd name="adj1" fmla="val 5085"/>
            <a:gd name="adj2" fmla="val 327528"/>
            <a:gd name="adj3" fmla="val 15872472"/>
            <a:gd name="adj4" fmla="val 10800000"/>
            <a:gd name="adj5" fmla="val 5932"/>
          </a:avLst>
        </a:prstGeom>
        <a:solidFill>
          <a:schemeClr val="accent5">
            <a:hueOff val="-3715622"/>
            <a:satOff val="3658"/>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0.32393</cdr:x>
      <cdr:y>0.37678</cdr:y>
    </cdr:from>
    <cdr:to>
      <cdr:x>0.58005</cdr:x>
      <cdr:y>0.59901</cdr:y>
    </cdr:to>
    <cdr:sp macro="" textlink="">
      <cdr:nvSpPr>
        <cdr:cNvPr id="2" name="Овал 1"/>
        <cdr:cNvSpPr/>
      </cdr:nvSpPr>
      <cdr:spPr>
        <a:xfrm xmlns:a="http://schemas.openxmlformats.org/drawingml/2006/main">
          <a:off x="1142949" y="968183"/>
          <a:ext cx="903691" cy="571044"/>
        </a:xfrm>
        <a:prstGeom xmlns:a="http://schemas.openxmlformats.org/drawingml/2006/main" prst="ellipse">
          <a:avLst/>
        </a:prstGeom>
        <a:solidFill xmlns:a="http://schemas.openxmlformats.org/drawingml/2006/main">
          <a:schemeClr val="bg1"/>
        </a:solidFill>
        <a:ln xmlns:a="http://schemas.openxmlformats.org/drawingml/2006/main" w="25400">
          <a:solidFill>
            <a:schemeClr val="accent2">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ru-RU" sz="1000" dirty="0" smtClean="0">
              <a:solidFill>
                <a:schemeClr val="tx1"/>
              </a:solidFill>
              <a:latin typeface="Times New Roman" panose="02020603050405020304" pitchFamily="18" charset="0"/>
              <a:cs typeface="Times New Roman" panose="02020603050405020304" pitchFamily="18" charset="0"/>
            </a:rPr>
            <a:t>+ </a:t>
          </a:r>
          <a:r>
            <a:rPr lang="ru-RU" sz="1000" dirty="0" smtClean="0">
              <a:solidFill>
                <a:schemeClr val="tx1"/>
              </a:solidFill>
              <a:latin typeface="Times New Roman" panose="02020603050405020304" pitchFamily="18" charset="0"/>
              <a:cs typeface="Times New Roman" panose="02020603050405020304" pitchFamily="18" charset="0"/>
            </a:rPr>
            <a:t>5980</a:t>
          </a:r>
        </a:p>
        <a:p xmlns:a="http://schemas.openxmlformats.org/drawingml/2006/main">
          <a:pPr algn="ctr"/>
          <a:r>
            <a:rPr lang="ru-RU" sz="1000" dirty="0" smtClean="0">
              <a:solidFill>
                <a:schemeClr val="tx1"/>
              </a:solidFill>
              <a:latin typeface="Times New Roman" panose="02020603050405020304" pitchFamily="18" charset="0"/>
              <a:cs typeface="Times New Roman" panose="02020603050405020304" pitchFamily="18" charset="0"/>
            </a:rPr>
            <a:t>тонны</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0.50836</cdr:x>
      <cdr:y>0.35781</cdr:y>
    </cdr:from>
    <cdr:to>
      <cdr:x>0.74257</cdr:x>
      <cdr:y>0.58118</cdr:y>
    </cdr:to>
    <cdr:sp macro="" textlink="">
      <cdr:nvSpPr>
        <cdr:cNvPr id="2" name="Овал 1"/>
        <cdr:cNvSpPr/>
      </cdr:nvSpPr>
      <cdr:spPr>
        <a:xfrm xmlns:a="http://schemas.openxmlformats.org/drawingml/2006/main">
          <a:off x="1848616" y="922780"/>
          <a:ext cx="851684" cy="576064"/>
        </a:xfrm>
        <a:prstGeom xmlns:a="http://schemas.openxmlformats.org/drawingml/2006/main" prst="ellipse">
          <a:avLst/>
        </a:prstGeom>
        <a:solidFill xmlns:a="http://schemas.openxmlformats.org/drawingml/2006/main">
          <a:schemeClr val="bg1"/>
        </a:solidFill>
        <a:ln xmlns:a="http://schemas.openxmlformats.org/drawingml/2006/main" w="254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ru-RU" sz="1000" dirty="0" smtClean="0">
              <a:solidFill>
                <a:schemeClr val="tx1"/>
              </a:solidFill>
              <a:latin typeface="Times New Roman" panose="02020603050405020304" pitchFamily="18" charset="0"/>
              <a:cs typeface="Times New Roman" panose="02020603050405020304" pitchFamily="18" charset="0"/>
            </a:rPr>
            <a:t>- 110 тонн</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0.46535</cdr:x>
      <cdr:y>0.29843</cdr:y>
    </cdr:from>
    <cdr:to>
      <cdr:x>0.66337</cdr:x>
      <cdr:y>0.66494</cdr:y>
    </cdr:to>
    <cdr:cxnSp macro="">
      <cdr:nvCxnSpPr>
        <cdr:cNvPr id="4" name="Прямая со стрелкой 3"/>
        <cdr:cNvCxnSpPr/>
      </cdr:nvCxnSpPr>
      <cdr:spPr>
        <a:xfrm xmlns:a="http://schemas.openxmlformats.org/drawingml/2006/main">
          <a:off x="1692188" y="769643"/>
          <a:ext cx="720080" cy="945224"/>
        </a:xfrm>
        <a:prstGeom xmlns:a="http://schemas.openxmlformats.org/drawingml/2006/main" prst="straightConnector1">
          <a:avLst/>
        </a:prstGeom>
        <a:ln xmlns:a="http://schemas.openxmlformats.org/drawingml/2006/main" w="25400">
          <a:solidFill>
            <a:srgbClr val="FF0000"/>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0.35185</cdr:x>
      <cdr:y>0.354</cdr:y>
    </cdr:from>
    <cdr:to>
      <cdr:x>0.58519</cdr:x>
      <cdr:y>0.51739</cdr:y>
    </cdr:to>
    <cdr:sp macro="" textlink="">
      <cdr:nvSpPr>
        <cdr:cNvPr id="3" name="Овал 2"/>
        <cdr:cNvSpPr/>
      </cdr:nvSpPr>
      <cdr:spPr>
        <a:xfrm xmlns:a="http://schemas.openxmlformats.org/drawingml/2006/main">
          <a:off x="1368152" y="936106"/>
          <a:ext cx="907301" cy="432048"/>
        </a:xfrm>
        <a:prstGeom xmlns:a="http://schemas.openxmlformats.org/drawingml/2006/main" prst="ellipse">
          <a:avLst/>
        </a:prstGeom>
        <a:solidFill xmlns:a="http://schemas.openxmlformats.org/drawingml/2006/main">
          <a:schemeClr val="bg1"/>
        </a:solidFill>
        <a:ln xmlns:a="http://schemas.openxmlformats.org/drawingml/2006/main" w="254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ru-RU" sz="1000" dirty="0" smtClean="0">
              <a:solidFill>
                <a:schemeClr val="tx1"/>
              </a:solidFill>
              <a:latin typeface="Times New Roman" panose="02020603050405020304" pitchFamily="18" charset="0"/>
              <a:cs typeface="Times New Roman" panose="02020603050405020304" pitchFamily="18" charset="0"/>
            </a:rPr>
            <a:t>+ 12 кг</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0.46296</cdr:x>
      <cdr:y>0.33324</cdr:y>
    </cdr:from>
    <cdr:to>
      <cdr:x>0.61111</cdr:x>
      <cdr:y>0.59908</cdr:y>
    </cdr:to>
    <cdr:cxnSp macro="">
      <cdr:nvCxnSpPr>
        <cdr:cNvPr id="5" name="Прямая со стрелкой 4"/>
        <cdr:cNvCxnSpPr/>
      </cdr:nvCxnSpPr>
      <cdr:spPr>
        <a:xfrm xmlns:a="http://schemas.openxmlformats.org/drawingml/2006/main" flipV="1">
          <a:off x="1800200" y="881198"/>
          <a:ext cx="576064" cy="702979"/>
        </a:xfrm>
        <a:prstGeom xmlns:a="http://schemas.openxmlformats.org/drawingml/2006/main" prst="straightConnector1">
          <a:avLst/>
        </a:prstGeom>
        <a:ln xmlns:a="http://schemas.openxmlformats.org/drawingml/2006/main" w="25400">
          <a:solidFill>
            <a:schemeClr val="accent1">
              <a:lumMod val="75000"/>
            </a:schemeClr>
          </a:solidFill>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0.51043</cdr:x>
      <cdr:y>0.36551</cdr:y>
    </cdr:from>
    <cdr:to>
      <cdr:x>0.71633</cdr:x>
      <cdr:y>0.49676</cdr:y>
    </cdr:to>
    <cdr:sp macro="" textlink="">
      <cdr:nvSpPr>
        <cdr:cNvPr id="2" name="Овал 1"/>
        <cdr:cNvSpPr/>
      </cdr:nvSpPr>
      <cdr:spPr>
        <a:xfrm xmlns:a="http://schemas.openxmlformats.org/drawingml/2006/main">
          <a:off x="1948027" y="1026472"/>
          <a:ext cx="785802" cy="368591"/>
        </a:xfrm>
        <a:prstGeom xmlns:a="http://schemas.openxmlformats.org/drawingml/2006/main" prst="ellipse">
          <a:avLst/>
        </a:prstGeom>
        <a:solidFill xmlns:a="http://schemas.openxmlformats.org/drawingml/2006/main">
          <a:schemeClr val="bg1"/>
        </a:solidFill>
        <a:ln xmlns:a="http://schemas.openxmlformats.org/drawingml/2006/main" w="25400">
          <a:solidFill>
            <a:srgbClr val="CC66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ru-RU" sz="1000" dirty="0" smtClean="0">
              <a:solidFill>
                <a:schemeClr val="tx1"/>
              </a:solidFill>
              <a:latin typeface="Times New Roman" panose="02020603050405020304" pitchFamily="18" charset="0"/>
              <a:cs typeface="Times New Roman" panose="02020603050405020304" pitchFamily="18" charset="0"/>
            </a:rPr>
            <a:t>- 279 гол.</a:t>
          </a:r>
          <a:endParaRPr lang="ru-RU" sz="1000" dirty="0">
            <a:solidFill>
              <a:schemeClr val="tx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0.49057</cdr:x>
      <cdr:y>0.33333</cdr:y>
    </cdr:from>
    <cdr:to>
      <cdr:x>0.64151</cdr:x>
      <cdr:y>0.58974</cdr:y>
    </cdr:to>
    <cdr:cxnSp macro="">
      <cdr:nvCxnSpPr>
        <cdr:cNvPr id="4" name="Прямая со стрелкой 3"/>
        <cdr:cNvCxnSpPr/>
      </cdr:nvCxnSpPr>
      <cdr:spPr>
        <a:xfrm xmlns:a="http://schemas.openxmlformats.org/drawingml/2006/main">
          <a:off x="1872208" y="936103"/>
          <a:ext cx="576064" cy="720080"/>
        </a:xfrm>
        <a:prstGeom xmlns:a="http://schemas.openxmlformats.org/drawingml/2006/main" prst="straightConnector1">
          <a:avLst/>
        </a:prstGeom>
        <a:ln xmlns:a="http://schemas.openxmlformats.org/drawingml/2006/main" w="25400">
          <a:solidFill>
            <a:srgbClr val="CC6600"/>
          </a:solidFill>
          <a:prstDash val="dash"/>
          <a:tailEnd type="triangle"/>
        </a:ln>
        <a:scene3d xmlns:a="http://schemas.openxmlformats.org/drawingml/2006/main">
          <a:camera prst="orthographicFront">
            <a:rot lat="0" lon="0" rev="300000"/>
          </a:camera>
          <a:lightRig rig="threePt" dir="t"/>
        </a:scene3d>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0.34609</cdr:x>
      <cdr:y>0.3263</cdr:y>
    </cdr:from>
    <cdr:to>
      <cdr:x>0.59508</cdr:x>
      <cdr:y>0.53431</cdr:y>
    </cdr:to>
    <cdr:sp macro="" textlink="">
      <cdr:nvSpPr>
        <cdr:cNvPr id="2" name="Овал 1"/>
        <cdr:cNvSpPr/>
      </cdr:nvSpPr>
      <cdr:spPr>
        <a:xfrm xmlns:a="http://schemas.openxmlformats.org/drawingml/2006/main">
          <a:off x="1270984" y="862847"/>
          <a:ext cx="914393" cy="550048"/>
        </a:xfrm>
        <a:prstGeom xmlns:a="http://schemas.openxmlformats.org/drawingml/2006/main" prst="ellipse">
          <a:avLst/>
        </a:prstGeom>
        <a:solidFill xmlns:a="http://schemas.openxmlformats.org/drawingml/2006/main">
          <a:schemeClr val="bg1"/>
        </a:solidFill>
        <a:ln xmlns:a="http://schemas.openxmlformats.org/drawingml/2006/main" w="25400">
          <a:solidFill>
            <a:schemeClr val="accent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ru-RU" sz="900" dirty="0" smtClean="0">
              <a:solidFill>
                <a:schemeClr val="tx1"/>
              </a:solidFill>
              <a:latin typeface="Times New Roman" panose="02020603050405020304" pitchFamily="18" charset="0"/>
              <a:cs typeface="Times New Roman" panose="02020603050405020304" pitchFamily="18" charset="0"/>
            </a:rPr>
            <a:t>+  2848,5 га</a:t>
          </a:r>
          <a:endParaRPr lang="ru-RU" sz="900"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D4826AC-E295-4FB2-AC70-AF1B7AF575BB}" type="datetimeFigureOut">
              <a:rPr lang="ru-RU" smtClean="0"/>
              <a:pPr/>
              <a:t>30.07.2019</a:t>
            </a:fld>
            <a:endParaRPr lang="ru-RU"/>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C8346C29-12D6-4DDE-95F2-48E3AE27DEB6}" type="slidenum">
              <a:rPr lang="ru-RU" smtClean="0"/>
              <a:pPr/>
              <a:t>‹#›</a:t>
            </a:fld>
            <a:endParaRPr lang="ru-RU"/>
          </a:p>
        </p:txBody>
      </p:sp>
    </p:spTree>
    <p:extLst>
      <p:ext uri="{BB962C8B-B14F-4D97-AF65-F5344CB8AC3E}">
        <p14:creationId xmlns:p14="http://schemas.microsoft.com/office/powerpoint/2010/main" val="419083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18</a:t>
            </a:fld>
            <a:endParaRPr lang="ru-RU"/>
          </a:p>
        </p:txBody>
      </p:sp>
    </p:spTree>
    <p:extLst>
      <p:ext uri="{BB962C8B-B14F-4D97-AF65-F5344CB8AC3E}">
        <p14:creationId xmlns:p14="http://schemas.microsoft.com/office/powerpoint/2010/main" val="57495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82</a:t>
            </a:fld>
            <a:endParaRPr lang="ru-RU"/>
          </a:p>
        </p:txBody>
      </p:sp>
    </p:spTree>
    <p:extLst>
      <p:ext uri="{BB962C8B-B14F-4D97-AF65-F5344CB8AC3E}">
        <p14:creationId xmlns:p14="http://schemas.microsoft.com/office/powerpoint/2010/main" val="132780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83</a:t>
            </a:fld>
            <a:endParaRPr lang="ru-RU"/>
          </a:p>
        </p:txBody>
      </p:sp>
    </p:spTree>
    <p:extLst>
      <p:ext uri="{BB962C8B-B14F-4D97-AF65-F5344CB8AC3E}">
        <p14:creationId xmlns:p14="http://schemas.microsoft.com/office/powerpoint/2010/main" val="290159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19</a:t>
            </a:fld>
            <a:endParaRPr lang="ru-RU"/>
          </a:p>
        </p:txBody>
      </p:sp>
    </p:spTree>
    <p:extLst>
      <p:ext uri="{BB962C8B-B14F-4D97-AF65-F5344CB8AC3E}">
        <p14:creationId xmlns:p14="http://schemas.microsoft.com/office/powerpoint/2010/main" val="107330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20</a:t>
            </a:fld>
            <a:endParaRPr lang="ru-RU"/>
          </a:p>
        </p:txBody>
      </p:sp>
    </p:spTree>
    <p:extLst>
      <p:ext uri="{BB962C8B-B14F-4D97-AF65-F5344CB8AC3E}">
        <p14:creationId xmlns:p14="http://schemas.microsoft.com/office/powerpoint/2010/main" val="78886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45</a:t>
            </a:fld>
            <a:endParaRPr lang="ru-RU"/>
          </a:p>
        </p:txBody>
      </p:sp>
    </p:spTree>
    <p:extLst>
      <p:ext uri="{BB962C8B-B14F-4D97-AF65-F5344CB8AC3E}">
        <p14:creationId xmlns:p14="http://schemas.microsoft.com/office/powerpoint/2010/main" val="1572221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46</a:t>
            </a:fld>
            <a:endParaRPr lang="ru-RU"/>
          </a:p>
        </p:txBody>
      </p:sp>
    </p:spTree>
    <p:extLst>
      <p:ext uri="{BB962C8B-B14F-4D97-AF65-F5344CB8AC3E}">
        <p14:creationId xmlns:p14="http://schemas.microsoft.com/office/powerpoint/2010/main" val="4041283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65</a:t>
            </a:fld>
            <a:endParaRPr lang="ru-RU"/>
          </a:p>
        </p:txBody>
      </p:sp>
    </p:spTree>
    <p:extLst>
      <p:ext uri="{BB962C8B-B14F-4D97-AF65-F5344CB8AC3E}">
        <p14:creationId xmlns:p14="http://schemas.microsoft.com/office/powerpoint/2010/main" val="215424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79</a:t>
            </a:fld>
            <a:endParaRPr lang="ru-RU"/>
          </a:p>
        </p:txBody>
      </p:sp>
    </p:spTree>
    <p:extLst>
      <p:ext uri="{BB962C8B-B14F-4D97-AF65-F5344CB8AC3E}">
        <p14:creationId xmlns:p14="http://schemas.microsoft.com/office/powerpoint/2010/main" val="386185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80</a:t>
            </a:fld>
            <a:endParaRPr lang="ru-RU"/>
          </a:p>
        </p:txBody>
      </p:sp>
    </p:spTree>
    <p:extLst>
      <p:ext uri="{BB962C8B-B14F-4D97-AF65-F5344CB8AC3E}">
        <p14:creationId xmlns:p14="http://schemas.microsoft.com/office/powerpoint/2010/main" val="154195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8346C29-12D6-4DDE-95F2-48E3AE27DEB6}" type="slidenum">
              <a:rPr lang="ru-RU" smtClean="0"/>
              <a:pPr/>
              <a:t>81</a:t>
            </a:fld>
            <a:endParaRPr lang="ru-RU"/>
          </a:p>
        </p:txBody>
      </p:sp>
    </p:spTree>
    <p:extLst>
      <p:ext uri="{BB962C8B-B14F-4D97-AF65-F5344CB8AC3E}">
        <p14:creationId xmlns:p14="http://schemas.microsoft.com/office/powerpoint/2010/main" val="83375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F8B3DE1D-DEB1-4E26-8CB8-8EFE30905CFD}" type="datetime1">
              <a:rPr lang="ru-RU" smtClean="0"/>
              <a:pPr/>
              <a:t>30.07.2019</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6B54CF04-829E-4533-9E22-1DEDBBC55A26}" type="slidenum">
              <a:rPr lang="ru-RU" smtClean="0"/>
              <a:pPr/>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3195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9658226-95AA-4360-B464-AA5C3BB453E1}" type="datetime1">
              <a:rPr lang="ru-RU" smtClean="0"/>
              <a:pPr/>
              <a:t>30.07.2019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416375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F7A18A-6094-4F84-967E-B5C7FE43833F}"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3894701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994676-5B09-451B-B8C7-92016AC83AF5}"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2926344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5A3DA1E-8301-46C5-9E7F-2C84A9316FE2}"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301709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692FA91-351E-4705-B3C4-826C39DE76B0}"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743604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A24CD23-F806-495D-9F9E-0FCC651CB357}"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1984397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A3BA5F5-14CB-44DB-B78E-7E1EFFBDCAE0}"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856724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DA9A66-239D-4F42-AE57-7590BC2677A4}"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409034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6E4D037-7BD6-4055-B6C8-6C79FA30ADF2}" type="datetime1">
              <a:rPr lang="ru-RU" smtClean="0"/>
              <a:pPr/>
              <a:t>30.07.2019</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45065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3862F3A-2D57-411D-BC98-34317EA7B756}" type="datetime1">
              <a:rPr lang="ru-RU" smtClean="0"/>
              <a:pPr/>
              <a:t>30.07.2019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412409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7A6CB2-A78F-4FA9-B1A4-CBA4427288AC}" type="datetime1">
              <a:rPr lang="ru-RU" smtClean="0"/>
              <a:pPr/>
              <a:t>30.07.2019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147860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0760F6E-9C22-4825-8A0E-D4475E4406CD}" type="datetime1">
              <a:rPr lang="ru-RU" smtClean="0"/>
              <a:pPr/>
              <a:t>30.07.2019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212244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0F1A174-98AA-407B-9C5E-1954EB77179F}" type="datetime1">
              <a:rPr lang="ru-RU" smtClean="0"/>
              <a:pPr/>
              <a:t>30.07.2019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381499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FE220-0979-4439-9439-D2820E85AD3A}" type="datetime1">
              <a:rPr lang="ru-RU" smtClean="0"/>
              <a:pPr/>
              <a:t>30.07.2019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3555653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12E3DA-120D-45D8-862F-0480917EC1F0}" type="datetime1">
              <a:rPr lang="ru-RU" smtClean="0"/>
              <a:pPr/>
              <a:t>30.07.2019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491617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B1FB454-2246-4CEB-816E-CC30A1F245FC}" type="datetime1">
              <a:rPr lang="ru-RU" smtClean="0"/>
              <a:pPr/>
              <a:t>30.07.2019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B54CF04-829E-4533-9E22-1DEDBBC55A26}" type="slidenum">
              <a:rPr lang="ru-RU" smtClean="0"/>
              <a:pPr/>
              <a:t>‹#›</a:t>
            </a:fld>
            <a:endParaRPr lang="ru-RU"/>
          </a:p>
        </p:txBody>
      </p:sp>
    </p:spTree>
    <p:extLst>
      <p:ext uri="{BB962C8B-B14F-4D97-AF65-F5344CB8AC3E}">
        <p14:creationId xmlns:p14="http://schemas.microsoft.com/office/powerpoint/2010/main" val="106902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A3374A-8284-4817-9D6F-1BBF961B71D2}" type="datetime1">
              <a:rPr lang="ru-RU" smtClean="0"/>
              <a:pPr/>
              <a:t>30.07.2019</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B54CF04-829E-4533-9E22-1DEDBBC55A26}" type="slidenum">
              <a:rPr lang="ru-RU" smtClean="0"/>
              <a:pPr/>
              <a:t>‹#›</a:t>
            </a:fld>
            <a:endParaRPr lang="ru-RU"/>
          </a:p>
        </p:txBody>
      </p:sp>
    </p:spTree>
    <p:extLst>
      <p:ext uri="{BB962C8B-B14F-4D97-AF65-F5344CB8AC3E}">
        <p14:creationId xmlns:p14="http://schemas.microsoft.com/office/powerpoint/2010/main" val="367697437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43.jpeg"/></Relationships>
</file>

<file path=ppt/slides/_rels/slide5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1.xml"/><Relationship Id="rId7" Type="http://schemas.openxmlformats.org/officeDocument/2006/relationships/image" Target="../media/image46.png"/><Relationship Id="rId12" Type="http://schemas.microsoft.com/office/2007/relationships/hdphoto" Target="../media/hdphoto2.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49.png"/><Relationship Id="rId5" Type="http://schemas.openxmlformats.org/officeDocument/2006/relationships/diagramColors" Target="../diagrams/colors1.xml"/><Relationship Id="rId10" Type="http://schemas.openxmlformats.org/officeDocument/2006/relationships/image" Target="../media/image48.png"/><Relationship Id="rId4" Type="http://schemas.openxmlformats.org/officeDocument/2006/relationships/diagramQuickStyle" Target="../diagrams/quickStyle1.xml"/><Relationship Id="rId9"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2.xml"/><Relationship Id="rId7" Type="http://schemas.openxmlformats.org/officeDocument/2006/relationships/image" Target="../media/image5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3.png"/><Relationship Id="rId4" Type="http://schemas.openxmlformats.org/officeDocument/2006/relationships/diagramQuickStyle" Target="../diagrams/quickStyle2.xml"/><Relationship Id="rId9"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4.wdp"/></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8.jpeg"/><Relationship Id="rId4" Type="http://schemas.microsoft.com/office/2007/relationships/hdphoto" Target="../media/hdphoto5.wdp"/></Relationships>
</file>

<file path=ppt/slides/_rels/slide8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0.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2579360"/>
            <a:ext cx="7824544" cy="3513936"/>
          </a:xfrm>
        </p:spPr>
        <p:txBody>
          <a:bodyPr anchor="ctr">
            <a:noAutofit/>
          </a:bodyPr>
          <a:lstStyle/>
          <a:p>
            <a:pPr algn="ctr"/>
            <a:r>
              <a:rPr lang="ru-RU" sz="3200" dirty="0" smtClean="0">
                <a:solidFill>
                  <a:schemeClr val="accent1">
                    <a:lumMod val="50000"/>
                  </a:schemeClr>
                </a:solidFill>
                <a:latin typeface="Arial Black" pitchFamily="34" charset="0"/>
              </a:rPr>
              <a:t>Инвестиционный паспорт</a:t>
            </a:r>
          </a:p>
          <a:p>
            <a:pPr algn="ctr"/>
            <a:r>
              <a:rPr lang="ru-RU" sz="3200" dirty="0" smtClean="0">
                <a:solidFill>
                  <a:schemeClr val="accent1">
                    <a:lumMod val="50000"/>
                  </a:schemeClr>
                </a:solidFill>
                <a:latin typeface="Arial Black" pitchFamily="34" charset="0"/>
              </a:rPr>
              <a:t>муниципального образования</a:t>
            </a:r>
          </a:p>
          <a:p>
            <a:pPr algn="ctr"/>
            <a:r>
              <a:rPr lang="ru-RU" sz="3200" dirty="0" smtClean="0">
                <a:solidFill>
                  <a:schemeClr val="accent1">
                    <a:lumMod val="50000"/>
                  </a:schemeClr>
                </a:solidFill>
                <a:latin typeface="Arial Black" pitchFamily="34" charset="0"/>
              </a:rPr>
              <a:t>«Тулунский район»</a:t>
            </a:r>
          </a:p>
          <a:p>
            <a:pPr algn="ctr"/>
            <a:endParaRPr lang="ru-RU" sz="1200" dirty="0">
              <a:solidFill>
                <a:schemeClr val="accent1">
                  <a:lumMod val="50000"/>
                </a:schemeClr>
              </a:solidFill>
              <a:latin typeface="Arial Black" pitchFamily="34" charset="0"/>
            </a:endParaRPr>
          </a:p>
          <a:p>
            <a:pPr algn="ctr"/>
            <a:r>
              <a:rPr lang="ru-RU" sz="2400" dirty="0" smtClean="0">
                <a:solidFill>
                  <a:schemeClr val="accent1">
                    <a:lumMod val="50000"/>
                  </a:schemeClr>
                </a:solidFill>
                <a:latin typeface="Arial Black" pitchFamily="34" charset="0"/>
              </a:rPr>
              <a:t>2019 год</a:t>
            </a:r>
            <a:endParaRPr lang="ru-RU" sz="2400" dirty="0">
              <a:solidFill>
                <a:schemeClr val="accent1">
                  <a:lumMod val="50000"/>
                </a:schemeClr>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816" y="260648"/>
            <a:ext cx="1728192"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pPr algn="ctr"/>
            <a:fld id="{6B54CF04-829E-4533-9E22-1DEDBBC55A26}" type="slidenum">
              <a:rPr lang="ru-RU" smtClean="0">
                <a:latin typeface="Times New Roman" panose="02020603050405020304" pitchFamily="18" charset="0"/>
                <a:cs typeface="Times New Roman" panose="02020603050405020304" pitchFamily="18" charset="0"/>
              </a:rPr>
              <a:pPr algn="ctr"/>
              <a:t>1</a:t>
            </a:fld>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924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8100392" cy="615603"/>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Транспортная инфраструктура</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899592" y="615603"/>
            <a:ext cx="7920880" cy="2073355"/>
          </a:xfrm>
        </p:spPr>
        <p:txBody>
          <a:bodyPr>
            <a:noAutofit/>
          </a:bodyPr>
          <a:lstStyle/>
          <a:p>
            <a:pPr marL="0" indent="450000" algn="just">
              <a:spcBef>
                <a:spcPts val="0"/>
              </a:spcBef>
              <a:spcAft>
                <a:spcPts val="0"/>
              </a:spcAft>
              <a:buNone/>
            </a:pPr>
            <a:r>
              <a:rPr lang="ru-RU" sz="1600" dirty="0" smtClean="0">
                <a:latin typeface="Times New Roman"/>
                <a:ea typeface="Times New Roman"/>
              </a:rPr>
              <a:t>Тулунский  район  </a:t>
            </a:r>
            <a:r>
              <a:rPr lang="ru-RU" sz="1600" dirty="0">
                <a:latin typeface="Times New Roman"/>
                <a:ea typeface="Times New Roman"/>
              </a:rPr>
              <a:t>имеет  выгодное  </a:t>
            </a:r>
            <a:r>
              <a:rPr lang="ru-RU" sz="1600" dirty="0" smtClean="0">
                <a:latin typeface="Times New Roman"/>
                <a:ea typeface="Times New Roman"/>
              </a:rPr>
              <a:t>транспортно-географическое положение:  </a:t>
            </a:r>
            <a:r>
              <a:rPr lang="ru-RU" sz="1600" dirty="0">
                <a:latin typeface="Times New Roman"/>
                <a:ea typeface="Times New Roman"/>
              </a:rPr>
              <a:t>с  запада  на  восток  по  нему  проходит  Восточно-Сибирская  железнодорожная  магистраль,  его  земли  пересекают </a:t>
            </a:r>
            <a:r>
              <a:rPr lang="ru-RU" sz="1600" dirty="0" smtClean="0">
                <a:latin typeface="Times New Roman"/>
                <a:ea typeface="Times New Roman"/>
              </a:rPr>
              <a:t>Московский</a:t>
            </a:r>
            <a:r>
              <a:rPr lang="ru-RU" sz="1600" dirty="0">
                <a:latin typeface="Times New Roman"/>
                <a:ea typeface="Times New Roman"/>
              </a:rPr>
              <a:t>,  Братский  и  </a:t>
            </a:r>
            <a:r>
              <a:rPr lang="ru-RU" sz="1600" dirty="0" err="1">
                <a:latin typeface="Times New Roman"/>
                <a:ea typeface="Times New Roman"/>
              </a:rPr>
              <a:t>Икейский</a:t>
            </a:r>
            <a:r>
              <a:rPr lang="ru-RU" sz="1600" dirty="0">
                <a:latin typeface="Times New Roman"/>
                <a:ea typeface="Times New Roman"/>
              </a:rPr>
              <a:t>  тракты. </a:t>
            </a:r>
            <a:endParaRPr lang="ru-RU" sz="1600" dirty="0" smtClean="0">
              <a:latin typeface="Times New Roman"/>
              <a:ea typeface="Times New Roman"/>
            </a:endParaRPr>
          </a:p>
          <a:p>
            <a:pPr marL="0" indent="450000" algn="just">
              <a:spcBef>
                <a:spcPts val="0"/>
              </a:spcBef>
              <a:spcAft>
                <a:spcPts val="0"/>
              </a:spcAft>
              <a:buNone/>
            </a:pPr>
            <a:r>
              <a:rPr lang="ru-RU" sz="1600" dirty="0" smtClean="0">
                <a:latin typeface="Times New Roman"/>
                <a:ea typeface="Times New Roman"/>
              </a:rPr>
              <a:t>В  </a:t>
            </a:r>
            <a:r>
              <a:rPr lang="ru-RU" sz="1600" dirty="0">
                <a:latin typeface="Times New Roman"/>
                <a:ea typeface="Times New Roman"/>
              </a:rPr>
              <a:t>недалеком  прошлом  через  воздушное  пространство  района  пролегал  еще  и  авиационный  путь,  и  действовал  собственный  аэропорт,  но  это  было  в  «застойные» времена  минувшего  столетия.  Сегодня  ближайшие  воздушные  ворота  находятся  в  соседнем  Братске </a:t>
            </a:r>
            <a:r>
              <a:rPr lang="ru-RU" sz="1600" dirty="0" smtClean="0">
                <a:latin typeface="Times New Roman"/>
                <a:ea typeface="Times New Roman"/>
              </a:rPr>
              <a:t>и в  </a:t>
            </a:r>
            <a:r>
              <a:rPr lang="ru-RU" sz="1600" dirty="0">
                <a:latin typeface="Times New Roman"/>
                <a:ea typeface="Times New Roman"/>
              </a:rPr>
              <a:t>столице  нашей  области  городе  Иркутске. </a:t>
            </a:r>
            <a:endParaRPr lang="ru-RU" sz="1600" dirty="0">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941" y="2688958"/>
            <a:ext cx="2994044" cy="1964178"/>
          </a:xfrm>
          <a:prstGeom prst="ellipse">
            <a:avLst/>
          </a:prstGeom>
          <a:ln>
            <a:noFill/>
          </a:ln>
          <a:effectLst>
            <a:softEdge rad="112500"/>
          </a:effectLst>
        </p:spPr>
      </p:pic>
      <p:sp>
        <p:nvSpPr>
          <p:cNvPr id="5" name="Овал 4"/>
          <p:cNvSpPr/>
          <p:nvPr/>
        </p:nvSpPr>
        <p:spPr>
          <a:xfrm>
            <a:off x="2051720" y="4193546"/>
            <a:ext cx="2952328" cy="1914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Восточно-Сибирская железная дорога</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654" y="4005064"/>
            <a:ext cx="3110673" cy="1944216"/>
          </a:xfrm>
          <a:prstGeom prst="ellipse">
            <a:avLst/>
          </a:prstGeom>
          <a:ln>
            <a:noFill/>
          </a:ln>
          <a:effectLst>
            <a:softEdge rad="112500"/>
          </a:effectLst>
        </p:spPr>
      </p:pic>
      <p:sp>
        <p:nvSpPr>
          <p:cNvPr id="9" name="Овал 8"/>
          <p:cNvSpPr/>
          <p:nvPr/>
        </p:nvSpPr>
        <p:spPr>
          <a:xfrm>
            <a:off x="4580663" y="2924944"/>
            <a:ext cx="295232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Автомобильные дороги (федерального, регионального значения)</a:t>
            </a:r>
          </a:p>
        </p:txBody>
      </p:sp>
      <p:sp>
        <p:nvSpPr>
          <p:cNvPr id="6" name="Номер слайда 5"/>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10</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15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8100392" cy="548680"/>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Природно-ресурсный потенциал</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899592" y="692696"/>
            <a:ext cx="7920880" cy="2495618"/>
          </a:xfrm>
        </p:spPr>
        <p:txBody>
          <a:bodyPr>
            <a:noAutofit/>
          </a:bodyPr>
          <a:lstStyle/>
          <a:p>
            <a:pPr marL="0" indent="450000" algn="just">
              <a:spcBef>
                <a:spcPts val="0"/>
              </a:spcBef>
              <a:spcAft>
                <a:spcPts val="0"/>
              </a:spcAft>
              <a:buNone/>
            </a:pPr>
            <a:r>
              <a:rPr lang="ru-RU" sz="1600" dirty="0">
                <a:latin typeface="Times New Roman" panose="02020603050405020304" pitchFamily="18" charset="0"/>
                <a:ea typeface="Times New Roman"/>
                <a:cs typeface="Times New Roman" panose="02020603050405020304" pitchFamily="18" charset="0"/>
              </a:rPr>
              <a:t>По наличию разведанных полезностей, таящихся в недрах </a:t>
            </a:r>
            <a:r>
              <a:rPr lang="ru-RU" sz="1600" dirty="0" err="1">
                <a:latin typeface="Times New Roman" panose="02020603050405020304" pitchFamily="18" charset="0"/>
                <a:ea typeface="Times New Roman"/>
                <a:cs typeface="Times New Roman" panose="02020603050405020304" pitchFamily="18" charset="0"/>
              </a:rPr>
              <a:t>Тулунской</a:t>
            </a:r>
            <a:r>
              <a:rPr lang="ru-RU" sz="1600" dirty="0">
                <a:latin typeface="Times New Roman" panose="02020603050405020304" pitchFamily="18" charset="0"/>
                <a:ea typeface="Times New Roman"/>
                <a:cs typeface="Times New Roman" panose="02020603050405020304" pitchFamily="18" charset="0"/>
              </a:rPr>
              <a:t> земли, наш район – натурально богат. Мы располагаем месторождениями бурых и каменных углей, черных и цветных металлов, </a:t>
            </a:r>
            <a:r>
              <a:rPr lang="ru-RU" sz="1600" dirty="0" smtClean="0">
                <a:latin typeface="Times New Roman" panose="02020603050405020304" pitchFamily="18" charset="0"/>
                <a:ea typeface="Times New Roman"/>
                <a:cs typeface="Times New Roman" panose="02020603050405020304" pitchFamily="18" charset="0"/>
              </a:rPr>
              <a:t>редкоземельных элементов </a:t>
            </a:r>
            <a:r>
              <a:rPr lang="ru-RU" sz="1600" dirty="0">
                <a:latin typeface="Times New Roman" panose="02020603050405020304" pitchFamily="18" charset="0"/>
                <a:ea typeface="Times New Roman"/>
                <a:cs typeface="Times New Roman" panose="02020603050405020304" pitchFamily="18" charset="0"/>
              </a:rPr>
              <a:t>и благородных металлов, </a:t>
            </a:r>
            <a:r>
              <a:rPr lang="ru-RU" sz="1600" dirty="0" err="1">
                <a:latin typeface="Times New Roman" panose="02020603050405020304" pitchFamily="18" charset="0"/>
                <a:ea typeface="Times New Roman"/>
                <a:cs typeface="Times New Roman" panose="02020603050405020304" pitchFamily="18" charset="0"/>
              </a:rPr>
              <a:t>агросырья</a:t>
            </a:r>
            <a:r>
              <a:rPr lang="ru-RU" sz="1600" dirty="0">
                <a:latin typeface="Times New Roman" panose="02020603050405020304" pitchFamily="18" charset="0"/>
                <a:ea typeface="Times New Roman"/>
                <a:cs typeface="Times New Roman" panose="02020603050405020304" pitchFamily="18" charset="0"/>
              </a:rPr>
              <a:t> и торфов, пресных и минеральных вод. </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Площадь района полностью покрыта Государственной геологической съемкой</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Кроме того</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Тулунский район в достаточной степени  </a:t>
            </a:r>
            <a:r>
              <a:rPr lang="ru-RU" sz="1600" dirty="0">
                <a:latin typeface="Times New Roman" panose="02020603050405020304" pitchFamily="18" charset="0"/>
                <a:cs typeface="Times New Roman" panose="02020603050405020304" pitchFamily="18" charset="0"/>
              </a:rPr>
              <a:t>изучен  геофизическими  работами:  проведена  аэрогеофизическая съемка,  а  также  гравиметрическая  </a:t>
            </a:r>
            <a:r>
              <a:rPr lang="ru-RU" sz="1600" dirty="0" smtClean="0">
                <a:latin typeface="Times New Roman" panose="02020603050405020304" pitchFamily="18" charset="0"/>
                <a:cs typeface="Times New Roman" panose="02020603050405020304" pitchFamily="18" charset="0"/>
              </a:rPr>
              <a:t>съемка.</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По  </a:t>
            </a:r>
            <a:r>
              <a:rPr lang="ru-RU" sz="1600" dirty="0">
                <a:latin typeface="Times New Roman" panose="02020603050405020304" pitchFamily="18" charset="0"/>
                <a:cs typeface="Times New Roman" panose="02020603050405020304" pitchFamily="18" charset="0"/>
              </a:rPr>
              <a:t>результатам  </a:t>
            </a:r>
            <a:r>
              <a:rPr lang="ru-RU" sz="1600" dirty="0" err="1">
                <a:latin typeface="Times New Roman" panose="02020603050405020304" pitchFamily="18" charset="0"/>
                <a:cs typeface="Times New Roman" panose="02020603050405020304" pitchFamily="18" charset="0"/>
              </a:rPr>
              <a:t>геологосъемочных</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и геофизических работ определено </a:t>
            </a:r>
            <a:r>
              <a:rPr lang="ru-RU" sz="1600" dirty="0">
                <a:latin typeface="Times New Roman" panose="02020603050405020304" pitchFamily="18" charset="0"/>
                <a:cs typeface="Times New Roman" panose="02020603050405020304" pitchFamily="18" charset="0"/>
              </a:rPr>
              <a:t>геологическое  строение  территорий  района,  что  в  основном  и  определяет  комплекс  полезных  ископаемых,  выявленных  и  разведенных  в  недрах  района</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Объект 1"/>
          <p:cNvSpPr txBox="1">
            <a:spLocks/>
          </p:cNvSpPr>
          <p:nvPr/>
        </p:nvSpPr>
        <p:spPr>
          <a:xfrm>
            <a:off x="2627784" y="2996952"/>
            <a:ext cx="6192688" cy="386104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600" b="1" u="sng" dirty="0" smtClean="0">
                <a:solidFill>
                  <a:srgbClr val="C00000"/>
                </a:solidFill>
                <a:latin typeface="Times New Roman" panose="02020603050405020304" pitchFamily="18" charset="0"/>
                <a:cs typeface="Times New Roman" panose="02020603050405020304" pitchFamily="18" charset="0"/>
              </a:rPr>
              <a:t>Твердые горючие полезные ископаемые</a:t>
            </a:r>
          </a:p>
          <a:p>
            <a:pPr marL="0" indent="450000" algn="ctr">
              <a:spcBef>
                <a:spcPts val="0"/>
              </a:spcBef>
              <a:spcAft>
                <a:spcPts val="0"/>
              </a:spcAft>
              <a:buFont typeface="Arial"/>
              <a:buNone/>
            </a:pPr>
            <a:endParaRPr lang="ru-RU" sz="1400" b="1" u="sng" dirty="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Font typeface="Arial"/>
              <a:buNone/>
            </a:pPr>
            <a:r>
              <a:rPr lang="ru-RU" sz="1400" b="1" dirty="0" smtClean="0">
                <a:solidFill>
                  <a:srgbClr val="C00000"/>
                </a:solidFill>
                <a:latin typeface="Times New Roman" panose="02020603050405020304" pitchFamily="18" charset="0"/>
                <a:cs typeface="Times New Roman" panose="02020603050405020304" pitchFamily="18" charset="0"/>
              </a:rPr>
              <a:t>Уголь бурый</a:t>
            </a:r>
          </a:p>
          <a:p>
            <a:pPr marL="0" indent="450000" algn="just">
              <a:spcBef>
                <a:spcPts val="0"/>
              </a:spcBef>
              <a:spcAft>
                <a:spcPts val="0"/>
              </a:spcAft>
              <a:buFont typeface="Arial"/>
              <a:buNone/>
            </a:pPr>
            <a:r>
              <a:rPr lang="ru-RU" sz="1400" b="1" dirty="0" err="1" smtClean="0">
                <a:solidFill>
                  <a:srgbClr val="002060"/>
                </a:solidFill>
                <a:latin typeface="Times New Roman" panose="02020603050405020304" pitchFamily="18" charset="0"/>
                <a:cs typeface="Times New Roman" panose="02020603050405020304" pitchFamily="18" charset="0"/>
              </a:rPr>
              <a:t>Азейское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Ст. </a:t>
            </a:r>
            <a:r>
              <a:rPr lang="ru-RU" sz="1400" dirty="0" err="1" smtClean="0">
                <a:latin typeface="Times New Roman" panose="02020603050405020304" pitchFamily="18" charset="0"/>
                <a:cs typeface="Times New Roman" panose="02020603050405020304" pitchFamily="18" charset="0"/>
              </a:rPr>
              <a:t>Азей</a:t>
            </a:r>
            <a:r>
              <a:rPr lang="ru-RU" sz="1400" dirty="0" smtClean="0">
                <a:latin typeface="Times New Roman" panose="02020603050405020304" pitchFamily="18" charset="0"/>
                <a:cs typeface="Times New Roman" panose="02020603050405020304" pitchFamily="18" charset="0"/>
              </a:rPr>
              <a:t> в 18 км юго-восточнее участка. С юго-востока на север-запад пересекает ВСЖД с Московским трактом. В юго-западной части расположено с. Листвянка, которое связано с соседними населенными пунктами проселочными дорогами. Район экономически освоен. </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Балансовые запасы угля А+В+С1 – 331815 тыс. тонн, </a:t>
            </a:r>
            <a:r>
              <a:rPr lang="ru-RU" sz="1400" dirty="0" err="1" smtClean="0">
                <a:latin typeface="Times New Roman" panose="02020603050405020304" pitchFamily="18" charset="0"/>
                <a:cs typeface="Times New Roman" panose="02020603050405020304" pitchFamily="18" charset="0"/>
              </a:rPr>
              <a:t>забалансовые</a:t>
            </a:r>
            <a:r>
              <a:rPr lang="ru-RU" sz="1400" dirty="0" smtClean="0">
                <a:latin typeface="Times New Roman" panose="02020603050405020304" pitchFamily="18" charset="0"/>
                <a:cs typeface="Times New Roman" panose="02020603050405020304" pitchFamily="18" charset="0"/>
              </a:rPr>
              <a:t> – 44049 тыс. тонн. </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Угли полублестящие, реже полуматовые. </a:t>
            </a:r>
            <a:r>
              <a:rPr lang="ru-RU" sz="1400" dirty="0" err="1" smtClean="0">
                <a:latin typeface="Times New Roman" panose="02020603050405020304" pitchFamily="18" charset="0"/>
                <a:cs typeface="Times New Roman" panose="02020603050405020304" pitchFamily="18" charset="0"/>
              </a:rPr>
              <a:t>Микроскорпически</a:t>
            </a:r>
            <a:r>
              <a:rPr lang="ru-RU" sz="1400" dirty="0" smtClean="0">
                <a:latin typeface="Times New Roman" panose="02020603050405020304" pitchFamily="18" charset="0"/>
                <a:cs typeface="Times New Roman" panose="02020603050405020304" pitchFamily="18" charset="0"/>
              </a:rPr>
              <a:t> полублестящие угли относятся к </a:t>
            </a:r>
            <a:r>
              <a:rPr lang="ru-RU" sz="1400" dirty="0" err="1" smtClean="0">
                <a:latin typeface="Times New Roman" panose="02020603050405020304" pitchFamily="18" charset="0"/>
                <a:cs typeface="Times New Roman" panose="02020603050405020304" pitchFamily="18" charset="0"/>
              </a:rPr>
              <a:t>кларенам</a:t>
            </a:r>
            <a:r>
              <a:rPr lang="ru-RU" sz="1400" dirty="0" smtClean="0">
                <a:latin typeface="Times New Roman" panose="02020603050405020304" pitchFamily="18" charset="0"/>
                <a:cs typeface="Times New Roman" panose="02020603050405020304" pitchFamily="18" charset="0"/>
              </a:rPr>
              <a:t> и </a:t>
            </a:r>
            <a:r>
              <a:rPr lang="ru-RU" sz="1400" dirty="0" err="1" smtClean="0">
                <a:latin typeface="Times New Roman" panose="02020603050405020304" pitchFamily="18" charset="0"/>
                <a:cs typeface="Times New Roman" panose="02020603050405020304" pitchFamily="18" charset="0"/>
              </a:rPr>
              <a:t>дюрено-кларенам</a:t>
            </a:r>
            <a:r>
              <a:rPr lang="ru-RU" sz="1400" dirty="0" smtClean="0">
                <a:latin typeface="Times New Roman" panose="02020603050405020304" pitchFamily="18" charset="0"/>
                <a:cs typeface="Times New Roman" panose="02020603050405020304" pitchFamily="18" charset="0"/>
              </a:rPr>
              <a:t>, полуматовые – те же </a:t>
            </a:r>
            <a:r>
              <a:rPr lang="ru-RU" sz="1400" dirty="0" err="1" smtClean="0">
                <a:latin typeface="Times New Roman" panose="02020603050405020304" pitchFamily="18" charset="0"/>
                <a:cs typeface="Times New Roman" panose="02020603050405020304" pitchFamily="18" charset="0"/>
              </a:rPr>
              <a:t>кларены</a:t>
            </a:r>
            <a:r>
              <a:rPr lang="ru-RU" sz="1400" dirty="0" smtClean="0">
                <a:latin typeface="Times New Roman" panose="02020603050405020304" pitchFamily="18" charset="0"/>
                <a:cs typeface="Times New Roman" panose="02020603050405020304" pitchFamily="18" charset="0"/>
              </a:rPr>
              <a:t>, но более зольные, для полукоксования не пригодны, </a:t>
            </a:r>
            <a:r>
              <a:rPr lang="ru-RU" sz="1400" dirty="0" err="1" smtClean="0">
                <a:latin typeface="Times New Roman" panose="02020603050405020304" pitchFamily="18" charset="0"/>
                <a:cs typeface="Times New Roman" panose="02020603050405020304" pitchFamily="18" charset="0"/>
              </a:rPr>
              <a:t>брекитируются</a:t>
            </a:r>
            <a:r>
              <a:rPr lang="ru-RU" sz="1400" dirty="0" smtClean="0">
                <a:latin typeface="Times New Roman" panose="02020603050405020304" pitchFamily="18" charset="0"/>
                <a:cs typeface="Times New Roman" panose="02020603050405020304" pitchFamily="18" charset="0"/>
              </a:rPr>
              <a:t> с трудом, термостойкость низкая, характеризуются как труднообогатимые. Угли энергетические, марка 3Б. </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Фонд недр – распределенный.</a:t>
            </a:r>
            <a:endParaRPr lang="ru-RU" sz="1400" b="1" u="sng" dirty="0" smtClean="0">
              <a:solidFill>
                <a:srgbClr val="C0000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933056"/>
            <a:ext cx="2032593" cy="1579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Номер слайда 5"/>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11</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71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Алюйское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a:latin typeface="Times New Roman" panose="02020603050405020304" pitchFamily="18" charset="0"/>
                <a:cs typeface="Times New Roman" panose="02020603050405020304" pitchFamily="18" charset="0"/>
              </a:rPr>
              <a:t>Месторождение расположено в 16 км к северу от г. </a:t>
            </a:r>
            <a:r>
              <a:rPr lang="ru-RU" sz="1300" dirty="0" smtClean="0">
                <a:latin typeface="Times New Roman" panose="02020603050405020304" pitchFamily="18" charset="0"/>
                <a:cs typeface="Times New Roman" panose="02020603050405020304" pitchFamily="18" charset="0"/>
              </a:rPr>
              <a:t>Тулуна. </a:t>
            </a:r>
            <a:r>
              <a:rPr lang="ru-RU" sz="1300" dirty="0">
                <a:latin typeface="Times New Roman" panose="02020603050405020304" pitchFamily="18" charset="0"/>
                <a:cs typeface="Times New Roman" panose="02020603050405020304" pitchFamily="18" charset="0"/>
              </a:rPr>
              <a:t>Площадь месторождения </a:t>
            </a:r>
            <a:r>
              <a:rPr lang="ru-RU" sz="1300" dirty="0" smtClean="0">
                <a:latin typeface="Times New Roman" panose="02020603050405020304" pitchFamily="18" charset="0"/>
                <a:cs typeface="Times New Roman" panose="02020603050405020304" pitchFamily="18" charset="0"/>
              </a:rPr>
              <a:t>32,1 </a:t>
            </a:r>
            <a:r>
              <a:rPr lang="ru-RU" sz="1300" dirty="0">
                <a:latin typeface="Times New Roman" panose="02020603050405020304" pitchFamily="18" charset="0"/>
                <a:cs typeface="Times New Roman" panose="02020603050405020304" pitchFamily="18" charset="0"/>
              </a:rPr>
              <a:t>кв</a:t>
            </a:r>
            <a:r>
              <a:rPr lang="ru-RU" sz="1300" dirty="0" smtClean="0">
                <a:latin typeface="Times New Roman" panose="02020603050405020304" pitchFamily="18" charset="0"/>
                <a:cs typeface="Times New Roman" panose="02020603050405020304" pitchFamily="18" charset="0"/>
              </a:rPr>
              <a:t>. км.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С2 - 25464 тыс</a:t>
            </a:r>
            <a:r>
              <a:rPr lang="ru-RU" sz="1300" dirty="0" smtClean="0">
                <a:latin typeface="Times New Roman" panose="02020603050405020304" pitchFamily="18" charset="0"/>
                <a:cs typeface="Times New Roman" panose="02020603050405020304" pitchFamily="18" charset="0"/>
              </a:rPr>
              <a:t>.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- 25400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Промышленная угленосность приурочена к отложениям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свиты нижней юры. Пласт гумусовых углей выдержанный по мощности имеет пологое залегание и сложное строение. Мощность пласта от 1 до </a:t>
            </a:r>
            <a:r>
              <a:rPr lang="ru-RU" sz="1300" dirty="0" smtClean="0">
                <a:latin typeface="Times New Roman" panose="02020603050405020304" pitchFamily="18" charset="0"/>
                <a:cs typeface="Times New Roman" panose="02020603050405020304" pitchFamily="18" charset="0"/>
              </a:rPr>
              <a:t>3,6 </a:t>
            </a:r>
            <a:r>
              <a:rPr lang="ru-RU" sz="1300" dirty="0">
                <a:latin typeface="Times New Roman" panose="02020603050405020304" pitchFamily="18" charset="0"/>
                <a:cs typeface="Times New Roman" panose="02020603050405020304" pitchFamily="18" charset="0"/>
              </a:rPr>
              <a:t>м, глубина залегания варьирует от 0 до 70 м. Уголь энергетический марки Б3, зольность </a:t>
            </a:r>
            <a:r>
              <a:rPr lang="ru-RU" sz="1300" dirty="0" smtClean="0">
                <a:latin typeface="Times New Roman" panose="02020603050405020304" pitchFamily="18" charset="0"/>
                <a:cs typeface="Times New Roman" panose="02020603050405020304" pitchFamily="18" charset="0"/>
              </a:rPr>
              <a:t>20,01 %, </a:t>
            </a:r>
            <a:r>
              <a:rPr lang="ru-RU" sz="1300" dirty="0">
                <a:latin typeface="Times New Roman" panose="02020603050405020304" pitchFamily="18" charset="0"/>
                <a:cs typeface="Times New Roman" panose="02020603050405020304" pitchFamily="18" charset="0"/>
              </a:rPr>
              <a:t>содержание серы </a:t>
            </a:r>
            <a:r>
              <a:rPr lang="ru-RU" sz="1300" dirty="0" smtClean="0">
                <a:latin typeface="Times New Roman" panose="02020603050405020304" pitchFamily="18" charset="0"/>
                <a:cs typeface="Times New Roman" panose="02020603050405020304" pitchFamily="18" charset="0"/>
              </a:rPr>
              <a:t>0,68 %, </a:t>
            </a:r>
            <a:r>
              <a:rPr lang="ru-RU" sz="1300" dirty="0">
                <a:latin typeface="Times New Roman" panose="02020603050405020304" pitchFamily="18" charset="0"/>
                <a:cs typeface="Times New Roman" panose="02020603050405020304" pitchFamily="18" charset="0"/>
              </a:rPr>
              <a:t>теплотворность 5887 ккал</a:t>
            </a:r>
            <a:r>
              <a:rPr lang="ru-RU" sz="1300" dirty="0" smtClean="0">
                <a:latin typeface="Times New Roman" panose="02020603050405020304" pitchFamily="18" charset="0"/>
                <a:cs typeface="Times New Roman" panose="02020603050405020304" pitchFamily="18" charset="0"/>
              </a:rPr>
              <a:t>. кг</a:t>
            </a:r>
            <a:r>
              <a:rPr lang="ru-RU" sz="1300" dirty="0">
                <a:latin typeface="Times New Roman" panose="02020603050405020304" pitchFamily="18" charset="0"/>
                <a:cs typeface="Times New Roman" panose="02020603050405020304" pitchFamily="18" charset="0"/>
              </a:rPr>
              <a:t>. Месторождение пригодно для подземной отработки</a:t>
            </a:r>
            <a:r>
              <a:rPr lang="ru-RU" sz="1300" dirty="0" smtClean="0">
                <a:latin typeface="Times New Roman" panose="02020603050405020304" pitchFamily="18" charset="0"/>
                <a:cs typeface="Times New Roman" panose="02020603050405020304" pitchFamily="18" charset="0"/>
              </a:rPr>
              <a:t>.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Будаговское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30 км к западу от г. Тулуна. Площадь месторождения 22 кв</a:t>
            </a:r>
            <a:r>
              <a:rPr lang="ru-RU" sz="1300" dirty="0" smtClean="0">
                <a:latin typeface="Times New Roman" panose="02020603050405020304" pitchFamily="18" charset="0"/>
                <a:cs typeface="Times New Roman" panose="02020603050405020304" pitchFamily="18" charset="0"/>
              </a:rPr>
              <a:t>. км.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Сапропелитовые угли: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- 29417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бурые энергетические угли: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- 7771 тыс</a:t>
            </a:r>
            <a:r>
              <a:rPr lang="ru-RU" sz="1300" dirty="0" smtClean="0">
                <a:latin typeface="Times New Roman" panose="02020603050405020304" pitchFamily="18" charset="0"/>
                <a:cs typeface="Times New Roman" panose="02020603050405020304" pitchFamily="18" charset="0"/>
              </a:rPr>
              <a:t>. тонн.</a:t>
            </a:r>
            <a:endParaRPr lang="ru-RU" sz="1300" dirty="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Продуктивной на уголь является </a:t>
            </a:r>
            <a:r>
              <a:rPr lang="ru-RU" sz="1300" dirty="0" err="1">
                <a:latin typeface="Times New Roman" panose="02020603050405020304" pitchFamily="18" charset="0"/>
                <a:cs typeface="Times New Roman" panose="02020603050405020304" pitchFamily="18" charset="0"/>
              </a:rPr>
              <a:t>черемховская</a:t>
            </a:r>
            <a:r>
              <a:rPr lang="ru-RU" sz="1300" dirty="0">
                <a:latin typeface="Times New Roman" panose="02020603050405020304" pitchFamily="18" charset="0"/>
                <a:cs typeface="Times New Roman" panose="02020603050405020304" pitchFamily="18" charset="0"/>
              </a:rPr>
              <a:t> свита нижней юры, в составе которой выделяется 9 пластов из которых верхний является промышленным. Промышленный пласт пологозалегающий, выдержанный, сложного строения имеет мощность от </a:t>
            </a:r>
            <a:r>
              <a:rPr lang="ru-RU" sz="1300" dirty="0" smtClean="0">
                <a:latin typeface="Times New Roman" panose="02020603050405020304" pitchFamily="18" charset="0"/>
                <a:cs typeface="Times New Roman" panose="02020603050405020304" pitchFamily="18" charset="0"/>
              </a:rPr>
              <a:t>0,1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6,45 </a:t>
            </a:r>
            <a:r>
              <a:rPr lang="ru-RU" sz="1300" dirty="0">
                <a:latin typeface="Times New Roman" panose="02020603050405020304" pitchFamily="18" charset="0"/>
                <a:cs typeface="Times New Roman" panose="02020603050405020304" pitchFamily="18" charset="0"/>
              </a:rPr>
              <a:t>м (среднее </a:t>
            </a:r>
            <a:r>
              <a:rPr lang="ru-RU" sz="1300" dirty="0" smtClean="0">
                <a:latin typeface="Times New Roman" panose="02020603050405020304" pitchFamily="18" charset="0"/>
                <a:cs typeface="Times New Roman" panose="02020603050405020304" pitchFamily="18" charset="0"/>
              </a:rPr>
              <a:t>1,1 </a:t>
            </a:r>
            <a:r>
              <a:rPr lang="ru-RU" sz="1300" dirty="0">
                <a:latin typeface="Times New Roman" panose="02020603050405020304" pitchFamily="18" charset="0"/>
                <a:cs typeface="Times New Roman" panose="02020603050405020304" pitchFamily="18" charset="0"/>
              </a:rPr>
              <a:t>м), глубина залегания кровли от </a:t>
            </a:r>
            <a:r>
              <a:rPr lang="ru-RU" sz="1300" dirty="0" smtClean="0">
                <a:latin typeface="Times New Roman" panose="02020603050405020304" pitchFamily="18" charset="0"/>
                <a:cs typeface="Times New Roman" panose="02020603050405020304" pitchFamily="18" charset="0"/>
              </a:rPr>
              <a:t>3,7 </a:t>
            </a:r>
            <a:r>
              <a:rPr lang="ru-RU" sz="1300" dirty="0">
                <a:latin typeface="Times New Roman" panose="02020603050405020304" pitchFamily="18" charset="0"/>
                <a:cs typeface="Times New Roman" panose="02020603050405020304" pitchFamily="18" charset="0"/>
              </a:rPr>
              <a:t>до 75 м. Пласт сложен двумя пачками: верхняя </a:t>
            </a:r>
            <a:r>
              <a:rPr lang="ru-RU" sz="1300" dirty="0" smtClean="0">
                <a:latin typeface="Times New Roman" panose="02020603050405020304" pitchFamily="18" charset="0"/>
                <a:cs typeface="Times New Roman" panose="02020603050405020304" pitchFamily="18" charset="0"/>
              </a:rPr>
              <a:t>– гумусовая; </a:t>
            </a:r>
            <a:r>
              <a:rPr lang="ru-RU" sz="1300" dirty="0">
                <a:latin typeface="Times New Roman" panose="02020603050405020304" pitchFamily="18" charset="0"/>
                <a:cs typeface="Times New Roman" panose="02020603050405020304" pitchFamily="18" charset="0"/>
              </a:rPr>
              <a:t>нижняя - сапропелитовая. Гумусовые относятся к марке Б3 - энергетическим, зольность </a:t>
            </a:r>
            <a:r>
              <a:rPr lang="ru-RU" sz="1300" dirty="0" smtClean="0">
                <a:latin typeface="Times New Roman" panose="02020603050405020304" pitchFamily="18" charset="0"/>
                <a:cs typeface="Times New Roman" panose="02020603050405020304" pitchFamily="18" charset="0"/>
              </a:rPr>
              <a:t>30 %,  </a:t>
            </a:r>
            <a:r>
              <a:rPr lang="ru-RU" sz="1300" dirty="0">
                <a:latin typeface="Times New Roman" panose="02020603050405020304" pitchFamily="18" charset="0"/>
                <a:cs typeface="Times New Roman" panose="02020603050405020304" pitchFamily="18" charset="0"/>
              </a:rPr>
              <a:t>теплотворность 7375 </a:t>
            </a:r>
            <a:r>
              <a:rPr lang="ru-RU" sz="1300" dirty="0" smtClean="0">
                <a:latin typeface="Times New Roman" panose="02020603050405020304" pitchFamily="18" charset="0"/>
                <a:cs typeface="Times New Roman" panose="02020603050405020304" pitchFamily="18" charset="0"/>
              </a:rPr>
              <a:t>ккал/кг</a:t>
            </a:r>
            <a:r>
              <a:rPr lang="ru-RU" sz="1300" dirty="0">
                <a:latin typeface="Times New Roman" panose="02020603050405020304" pitchFamily="18" charset="0"/>
                <a:cs typeface="Times New Roman" panose="02020603050405020304" pitchFamily="18" charset="0"/>
              </a:rPr>
              <a:t>. Сапропелитовые к полукоксовым, зольность </a:t>
            </a:r>
            <a:r>
              <a:rPr lang="ru-RU" sz="1300" dirty="0" smtClean="0">
                <a:latin typeface="Times New Roman" panose="02020603050405020304" pitchFamily="18" charset="0"/>
                <a:cs typeface="Times New Roman" panose="02020603050405020304" pitchFamily="18" charset="0"/>
              </a:rPr>
              <a:t>40,7 %, </a:t>
            </a:r>
            <a:r>
              <a:rPr lang="ru-RU" sz="1300" dirty="0">
                <a:latin typeface="Times New Roman" panose="02020603050405020304" pitchFamily="18" charset="0"/>
                <a:cs typeface="Times New Roman" panose="02020603050405020304" pitchFamily="18" charset="0"/>
              </a:rPr>
              <a:t>сера </a:t>
            </a:r>
            <a:r>
              <a:rPr lang="ru-RU" sz="1300" dirty="0" smtClean="0">
                <a:latin typeface="Times New Roman" panose="02020603050405020304" pitchFamily="18" charset="0"/>
                <a:cs typeface="Times New Roman" panose="02020603050405020304" pitchFamily="18" charset="0"/>
              </a:rPr>
              <a:t>0,68 %, </a:t>
            </a:r>
            <a:r>
              <a:rPr lang="ru-RU" sz="1300" dirty="0">
                <a:latin typeface="Times New Roman" panose="02020603050405020304" pitchFamily="18" charset="0"/>
                <a:cs typeface="Times New Roman" panose="02020603050405020304" pitchFamily="18" charset="0"/>
              </a:rPr>
              <a:t>теплотворность 8650 </a:t>
            </a:r>
            <a:r>
              <a:rPr lang="ru-RU" sz="1300" dirty="0" smtClean="0">
                <a:latin typeface="Times New Roman" panose="02020603050405020304" pitchFamily="18" charset="0"/>
                <a:cs typeface="Times New Roman" panose="02020603050405020304" pitchFamily="18" charset="0"/>
              </a:rPr>
              <a:t>ккал/кг</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Месторождение </a:t>
            </a:r>
            <a:r>
              <a:rPr lang="ru-RU" sz="1300" dirty="0">
                <a:latin typeface="Times New Roman" panose="02020603050405020304" pitchFamily="18" charset="0"/>
                <a:cs typeface="Times New Roman" panose="02020603050405020304" pitchFamily="18" charset="0"/>
              </a:rPr>
              <a:t>разрабатывалось подземным способом до 1945 г. и закрыто из за нерентабельности</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r>
              <a:rPr lang="ru-RU" sz="1300" b="1" dirty="0" smtClean="0">
                <a:solidFill>
                  <a:srgbClr val="002060"/>
                </a:solidFill>
                <a:latin typeface="Times New Roman" panose="02020603050405020304" pitchFamily="18" charset="0"/>
                <a:cs typeface="Times New Roman" panose="02020603050405020304" pitchFamily="18" charset="0"/>
              </a:rPr>
              <a:t> </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err="1">
                <a:solidFill>
                  <a:srgbClr val="002060"/>
                </a:solidFill>
                <a:latin typeface="Times New Roman" panose="02020603050405020304" pitchFamily="18" charset="0"/>
                <a:cs typeface="Times New Roman" panose="02020603050405020304" pitchFamily="18" charset="0"/>
              </a:rPr>
              <a:t>Мугунское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участок Восточная площадь.</a:t>
            </a:r>
            <a:r>
              <a:rPr lang="ru-RU" sz="1300" dirty="0">
                <a:latin typeface="Times New Roman" panose="02020603050405020304" pitchFamily="18" charset="0"/>
                <a:cs typeface="Times New Roman" panose="02020603050405020304" pitchFamily="18" charset="0"/>
              </a:rPr>
              <a:t> Данный объект находится в 20 км юго-западнее г. Тулуна. Участок размерами 9,1 на 7 км, площадью 63,8 кв. км.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Запасы С2 - 191692 тыс.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Промышленная угленосность приурочена к отложениям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свиты нижней юры. Разведано 2 кондиционных пласта. Пласты пологого залегания, невыдержанные. Второй имеет мощность от 1,0 до 2,1 м (в среднем 1,5 м) и глубину залегания кровли от 7 до 69 м, простого строения. Пласт Первый мощностью 1,0-4,6 м (в среднем 2,1 м) и глубину залегания кровли от 4 до 90 м, сложного строения. Угли энергетические марки Б-3. Зольность – 23,4-20,4 %, содержание серы – 1,38-1,7 %, теплотворная способность 7346 ккал/кг. Мощность вскрыши от 4 до 62 м, коэффициент вскрыши  8,3 куб. м/тонн.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a:t>
            </a:r>
            <a:r>
              <a:rPr lang="ru-RU" sz="1300"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12</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14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776864" cy="6858000"/>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Мугунское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 участок </a:t>
            </a:r>
            <a:r>
              <a:rPr lang="ru-RU" sz="1400" b="1" dirty="0" err="1" smtClean="0">
                <a:solidFill>
                  <a:srgbClr val="002060"/>
                </a:solidFill>
                <a:latin typeface="Times New Roman" panose="02020603050405020304" pitchFamily="18" charset="0"/>
                <a:cs typeface="Times New Roman" panose="02020603050405020304" pitchFamily="18" charset="0"/>
              </a:rPr>
              <a:t>Мугунский</a:t>
            </a:r>
            <a:r>
              <a:rPr lang="ru-RU" sz="1400" b="1" dirty="0">
                <a:solidFill>
                  <a:srgbClr val="002060"/>
                </a:solidFill>
                <a:latin typeface="Times New Roman" panose="02020603050405020304" pitchFamily="18" charset="0"/>
                <a:cs typeface="Times New Roman" panose="02020603050405020304" pitchFamily="18" charset="0"/>
              </a:rPr>
              <a:t> Западный. </a:t>
            </a:r>
            <a:r>
              <a:rPr lang="ru-RU" sz="1400" dirty="0">
                <a:latin typeface="Times New Roman" panose="02020603050405020304" pitchFamily="18" charset="0"/>
                <a:cs typeface="Times New Roman" panose="02020603050405020304" pitchFamily="18" charset="0"/>
              </a:rPr>
              <a:t>Объект находится в 12 км к </a:t>
            </a:r>
            <a:r>
              <a:rPr lang="ru-RU" sz="1400" dirty="0" smtClean="0">
                <a:latin typeface="Times New Roman" panose="02020603050405020304" pitchFamily="18" charset="0"/>
                <a:cs typeface="Times New Roman" panose="02020603050405020304" pitchFamily="18" charset="0"/>
              </a:rPr>
              <a:t>юг </a:t>
            </a:r>
            <a:r>
              <a:rPr lang="ru-RU" sz="1400" dirty="0">
                <a:latin typeface="Times New Roman" panose="02020603050405020304" pitchFamily="18" charset="0"/>
                <a:cs typeface="Times New Roman" panose="02020603050405020304" pitchFamily="18" charset="0"/>
              </a:rPr>
              <a:t>от ст. Будагово ВСЖД (связан с ней грунтовой дорогой) и в 40 км </a:t>
            </a:r>
            <a:r>
              <a:rPr lang="ru-RU" sz="1400" dirty="0" smtClean="0">
                <a:latin typeface="Times New Roman" panose="02020603050405020304" pitchFamily="18" charset="0"/>
                <a:cs typeface="Times New Roman" panose="02020603050405020304" pitchFamily="18" charset="0"/>
              </a:rPr>
              <a:t>юго-западнее </a:t>
            </a:r>
            <a:r>
              <a:rPr lang="ru-RU" sz="1400" dirty="0">
                <a:latin typeface="Times New Roman" panose="02020603050405020304" pitchFamily="18" charset="0"/>
                <a:cs typeface="Times New Roman" panose="02020603050405020304" pitchFamily="18" charset="0"/>
              </a:rPr>
              <a:t>г. Тулуна. Район экономически освоен. Энергоснабжение от ЛЭП-200 и ЛЭП-500 Иркутск - Братск, </a:t>
            </a:r>
            <a:r>
              <a:rPr lang="ru-RU" sz="1400" dirty="0" smtClean="0">
                <a:latin typeface="Times New Roman" panose="02020603050405020304" pitchFamily="18" charset="0"/>
                <a:cs typeface="Times New Roman" panose="02020603050405020304" pitchFamily="18" charset="0"/>
              </a:rPr>
              <a:t>проходящих </a:t>
            </a:r>
            <a:r>
              <a:rPr lang="ru-RU" sz="1400" dirty="0">
                <a:latin typeface="Times New Roman" panose="02020603050405020304" pitchFamily="18" charset="0"/>
                <a:cs typeface="Times New Roman" panose="02020603050405020304" pitchFamily="18" charset="0"/>
              </a:rPr>
              <a:t>у г. Тулуна. Длина </a:t>
            </a:r>
            <a:r>
              <a:rPr lang="ru-RU" sz="1400" dirty="0" smtClean="0">
                <a:latin typeface="Times New Roman" panose="02020603050405020304" pitchFamily="18" charset="0"/>
                <a:cs typeface="Times New Roman" panose="02020603050405020304" pitchFamily="18" charset="0"/>
              </a:rPr>
              <a:t>участка </a:t>
            </a:r>
            <a:r>
              <a:rPr lang="ru-RU" sz="1400" dirty="0">
                <a:latin typeface="Times New Roman" panose="02020603050405020304" pitchFamily="18" charset="0"/>
                <a:cs typeface="Times New Roman" panose="02020603050405020304" pitchFamily="18" charset="0"/>
              </a:rPr>
              <a:t>14,8 км, ширина </a:t>
            </a:r>
            <a:r>
              <a:rPr lang="ru-RU" sz="1400" dirty="0" smtClean="0">
                <a:latin typeface="Times New Roman" panose="02020603050405020304" pitchFamily="18" charset="0"/>
                <a:cs typeface="Times New Roman" panose="02020603050405020304" pitchFamily="18" charset="0"/>
              </a:rPr>
              <a:t>- 4,5 </a:t>
            </a:r>
            <a:r>
              <a:rPr lang="ru-RU" sz="1400" dirty="0">
                <a:latin typeface="Times New Roman" panose="02020603050405020304" pitchFamily="18" charset="0"/>
                <a:cs typeface="Times New Roman" panose="02020603050405020304" pitchFamily="18" charset="0"/>
              </a:rPr>
              <a:t>км, площадь </a:t>
            </a:r>
            <a:r>
              <a:rPr lang="ru-RU" sz="1400" dirty="0" smtClean="0">
                <a:latin typeface="Times New Roman" panose="02020603050405020304" pitchFamily="18" charset="0"/>
                <a:cs typeface="Times New Roman" panose="02020603050405020304" pitchFamily="18" charset="0"/>
              </a:rPr>
              <a:t>- 66,5 кв. км.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А+В+С1 - 423760 тыс</a:t>
            </a:r>
            <a:r>
              <a:rPr lang="ru-RU" sz="1400" dirty="0" smtClean="0">
                <a:latin typeface="Times New Roman" panose="02020603050405020304" pitchFamily="18" charset="0"/>
                <a:cs typeface="Times New Roman" panose="02020603050405020304" pitchFamily="18" charset="0"/>
              </a:rPr>
              <a:t>. тонн, </a:t>
            </a:r>
            <a:r>
              <a:rPr lang="ru-RU" sz="1400" dirty="0" err="1">
                <a:latin typeface="Times New Roman" panose="02020603050405020304" pitchFamily="18" charset="0"/>
                <a:cs typeface="Times New Roman" panose="02020603050405020304" pitchFamily="18" charset="0"/>
              </a:rPr>
              <a:t>забалансовые</a:t>
            </a:r>
            <a:r>
              <a:rPr lang="ru-RU" sz="1400" dirty="0">
                <a:latin typeface="Times New Roman" panose="02020603050405020304" pitchFamily="18" charset="0"/>
                <a:cs typeface="Times New Roman" panose="02020603050405020304" pitchFamily="18" charset="0"/>
              </a:rPr>
              <a:t> - 31772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Промышленная </a:t>
            </a:r>
            <a:r>
              <a:rPr lang="ru-RU" sz="1400" dirty="0">
                <a:latin typeface="Times New Roman" panose="02020603050405020304" pitchFamily="18" charset="0"/>
                <a:cs typeface="Times New Roman" panose="02020603050405020304" pitchFamily="18" charset="0"/>
              </a:rPr>
              <a:t>угленосность приурочена к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свите, </a:t>
            </a:r>
            <a:r>
              <a:rPr lang="ru-RU" sz="1400" dirty="0" smtClean="0">
                <a:latin typeface="Times New Roman" panose="02020603050405020304" pitchFamily="18" charset="0"/>
                <a:cs typeface="Times New Roman" panose="02020603050405020304" pitchFamily="18" charset="0"/>
              </a:rPr>
              <a:t>содержащей </a:t>
            </a:r>
            <a:r>
              <a:rPr lang="ru-RU" sz="1400" dirty="0">
                <a:latin typeface="Times New Roman" panose="02020603050405020304" pitchFamily="18" charset="0"/>
                <a:cs typeface="Times New Roman" panose="02020603050405020304" pitchFamily="18" charset="0"/>
              </a:rPr>
              <a:t>два пласта </a:t>
            </a:r>
            <a:r>
              <a:rPr lang="ru-RU" sz="1400" dirty="0" smtClean="0">
                <a:latin typeface="Times New Roman" panose="02020603050405020304" pitchFamily="18" charset="0"/>
                <a:cs typeface="Times New Roman" panose="02020603050405020304" pitchFamily="18" charset="0"/>
              </a:rPr>
              <a:t>кондиционной мощности </a:t>
            </a:r>
            <a:r>
              <a:rPr lang="ru-RU" sz="1400" dirty="0">
                <a:latin typeface="Times New Roman" panose="02020603050405020304" pitchFamily="18" charset="0"/>
                <a:cs typeface="Times New Roman" panose="02020603050405020304" pitchFamily="18" charset="0"/>
              </a:rPr>
              <a:t>(I и II). Угли - гумусовые, </a:t>
            </a:r>
            <a:r>
              <a:rPr lang="ru-RU" sz="1400" dirty="0" smtClean="0">
                <a:latin typeface="Times New Roman" panose="02020603050405020304" pitchFamily="18" charset="0"/>
                <a:cs typeface="Times New Roman" panose="02020603050405020304" pitchFamily="18" charset="0"/>
              </a:rPr>
              <a:t>редко-гумусовые </a:t>
            </a:r>
            <a:r>
              <a:rPr lang="ru-RU" sz="1400" dirty="0">
                <a:latin typeface="Times New Roman" panose="02020603050405020304" pitchFamily="18" charset="0"/>
                <a:cs typeface="Times New Roman" panose="02020603050405020304" pitchFamily="18" charset="0"/>
              </a:rPr>
              <a:t>с примесью (до 2-10, крайне редко до </a:t>
            </a:r>
            <a:r>
              <a:rPr lang="ru-RU" sz="1400" dirty="0" smtClean="0">
                <a:latin typeface="Times New Roman" panose="02020603050405020304" pitchFamily="18" charset="0"/>
                <a:cs typeface="Times New Roman" panose="02020603050405020304" pitchFamily="18" charset="0"/>
              </a:rPr>
              <a:t>40 %) </a:t>
            </a:r>
            <a:r>
              <a:rPr lang="ru-RU" sz="1400" dirty="0">
                <a:latin typeface="Times New Roman" panose="02020603050405020304" pitchFamily="18" charset="0"/>
                <a:cs typeface="Times New Roman" panose="02020603050405020304" pitchFamily="18" charset="0"/>
              </a:rPr>
              <a:t>сапропелевого вещества. Угли энергетические, марки ЗБ</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Мугунское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 участок Центральный (разрез). </a:t>
            </a:r>
            <a:r>
              <a:rPr lang="ru-RU" sz="1400" dirty="0" smtClean="0">
                <a:latin typeface="Times New Roman" panose="02020603050405020304" pitchFamily="18" charset="0"/>
                <a:cs typeface="Times New Roman" panose="02020603050405020304" pitchFamily="18" charset="0"/>
              </a:rPr>
              <a:t>Расположен в 13 км юго-восточнее ст. Будагово ВСЖД и в 27 км юго-западнее г. Тулуна.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Балансовые запасы А+В+С1 - 457279 тыс. тонн, </a:t>
            </a:r>
            <a:r>
              <a:rPr lang="ru-RU" sz="1400" dirty="0" err="1" smtClean="0">
                <a:latin typeface="Times New Roman" panose="02020603050405020304" pitchFamily="18" charset="0"/>
                <a:cs typeface="Times New Roman" panose="02020603050405020304" pitchFamily="18" charset="0"/>
              </a:rPr>
              <a:t>забалансовые</a:t>
            </a:r>
            <a:r>
              <a:rPr lang="ru-RU" sz="1400" dirty="0" smtClean="0">
                <a:latin typeface="Times New Roman" panose="02020603050405020304" pitchFamily="18" charset="0"/>
                <a:cs typeface="Times New Roman" panose="02020603050405020304" pitchFamily="18" charset="0"/>
              </a:rPr>
              <a:t> - 32683 тыс. тонн.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Промышленная угленосность приурочена к отложениям </a:t>
            </a:r>
            <a:r>
              <a:rPr lang="ru-RU" sz="1400" dirty="0" err="1" smtClean="0">
                <a:latin typeface="Times New Roman" panose="02020603050405020304" pitchFamily="18" charset="0"/>
                <a:cs typeface="Times New Roman" panose="02020603050405020304" pitchFamily="18" charset="0"/>
              </a:rPr>
              <a:t>черемховской</a:t>
            </a:r>
            <a:r>
              <a:rPr lang="ru-RU" sz="1400" dirty="0" smtClean="0">
                <a:latin typeface="Times New Roman" panose="02020603050405020304" pitchFamily="18" charset="0"/>
                <a:cs typeface="Times New Roman" panose="02020603050405020304" pitchFamily="18" charset="0"/>
              </a:rPr>
              <a:t> свиты нижней юры. Разведано 2 кондиционных пласта. Пласты пологого залегания, относительно выдержанные, сложного строения.  Второй имеет мощность от 1,0 до 8,9 м (в среднем 2,6 м) и глубину залегания кровли от 4 до 60 м. Пласт Первый мощностью 1,0-16,2 м (в среднем 4,7 м) и глубину залегания кровли от 3 до 78 м. Угли энергетические марки Б-3. Зольность – 16,4 %, содержание серы – 1,21-1,39 %, теплотворная способность - 7254-7228 ккал/кг. Мощность вскрыши от 3 до 78 м, коэффициент вскрыши  4 куб. м/тонн. В породах вскрыши присутствуют алевролиты глинистые, пригодные в качестве кирпичного сырья. Запасы данных глин по кат С2 составляют 85,3 млн. куб.</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Братское проявление. </a:t>
            </a:r>
            <a:r>
              <a:rPr lang="ru-RU" sz="1400" dirty="0">
                <a:latin typeface="Times New Roman" panose="02020603050405020304" pitchFamily="18" charset="0"/>
                <a:cs typeface="Times New Roman" panose="02020603050405020304" pitchFamily="18" charset="0"/>
              </a:rPr>
              <a:t>Проявление на северо-западе, севере и северо-востоке ограничено долиной р. </a:t>
            </a:r>
            <a:r>
              <a:rPr lang="ru-RU" sz="1400" dirty="0" err="1">
                <a:latin typeface="Times New Roman" panose="02020603050405020304" pitchFamily="18" charset="0"/>
                <a:cs typeface="Times New Roman" panose="02020603050405020304" pitchFamily="18" charset="0"/>
              </a:rPr>
              <a:t>Курзанки</a:t>
            </a:r>
            <a:r>
              <a:rPr lang="ru-RU" sz="1400" dirty="0">
                <a:latin typeface="Times New Roman" panose="02020603050405020304" pitchFamily="18" charset="0"/>
                <a:cs typeface="Times New Roman" panose="02020603050405020304" pitchFamily="18" charset="0"/>
              </a:rPr>
              <a:t>, на востоке и юге долиной р. Ия, на западе болотом </a:t>
            </a:r>
            <a:r>
              <a:rPr lang="ru-RU" sz="1400" dirty="0" err="1">
                <a:latin typeface="Times New Roman" panose="02020603050405020304" pitchFamily="18" charset="0"/>
                <a:cs typeface="Times New Roman" panose="02020603050405020304" pitchFamily="18" charset="0"/>
              </a:rPr>
              <a:t>Анганор</a:t>
            </a:r>
            <a:r>
              <a:rPr lang="ru-RU" sz="1400" dirty="0">
                <a:latin typeface="Times New Roman" panose="02020603050405020304" pitchFamily="18" charset="0"/>
                <a:cs typeface="Times New Roman" panose="02020603050405020304" pitchFamily="18" charset="0"/>
              </a:rPr>
              <a:t>. Юго-западная часть непосредственно примыкает к ж/д ст. Тулун. Площадь участка 4,5 кв. км.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Угли приурочены к отложениям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нижней юры. Пласт средней мощностью 3 м залегает на глубине 15-20 м. Угли низкозольные, малосернистые, пригодны как энергетическое сырье.</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endParaRPr lang="ru-RU" sz="13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13</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574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776864" cy="4365104"/>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Никитаевское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2-3 км </a:t>
            </a:r>
            <a:r>
              <a:rPr lang="ru-RU" sz="1400" dirty="0" smtClean="0">
                <a:latin typeface="Times New Roman" panose="02020603050405020304" pitchFamily="18" charset="0"/>
                <a:cs typeface="Times New Roman" panose="02020603050405020304" pitchFamily="18" charset="0"/>
              </a:rPr>
              <a:t>северо-западнее </a:t>
            </a:r>
            <a:r>
              <a:rPr lang="ru-RU" sz="1400" dirty="0">
                <a:latin typeface="Times New Roman" panose="02020603050405020304" pitchFamily="18" charset="0"/>
                <a:cs typeface="Times New Roman" panose="02020603050405020304" pitchFamily="18" charset="0"/>
              </a:rPr>
              <a:t>с. </a:t>
            </a:r>
            <a:r>
              <a:rPr lang="ru-RU" sz="1400" dirty="0" err="1">
                <a:latin typeface="Times New Roman" panose="02020603050405020304" pitchFamily="18" charset="0"/>
                <a:cs typeface="Times New Roman" panose="02020603050405020304" pitchFamily="18" charset="0"/>
              </a:rPr>
              <a:t>Никитаево</a:t>
            </a:r>
            <a:r>
              <a:rPr lang="ru-RU" sz="1400" dirty="0">
                <a:latin typeface="Times New Roman" panose="02020603050405020304" pitchFamily="18" charset="0"/>
                <a:cs typeface="Times New Roman" panose="02020603050405020304" pitchFamily="18" charset="0"/>
              </a:rPr>
              <a:t>, в 25-30 км </a:t>
            </a:r>
            <a:r>
              <a:rPr lang="ru-RU" sz="1400" dirty="0" smtClean="0">
                <a:latin typeface="Times New Roman" panose="02020603050405020304" pitchFamily="18" charset="0"/>
                <a:cs typeface="Times New Roman" panose="02020603050405020304" pitchFamily="18" charset="0"/>
              </a:rPr>
              <a:t>северо-восточнее ж/д </a:t>
            </a:r>
            <a:r>
              <a:rPr lang="ru-RU" sz="1400" dirty="0">
                <a:latin typeface="Times New Roman" panose="02020603050405020304" pitchFamily="18" charset="0"/>
                <a:cs typeface="Times New Roman" panose="02020603050405020304" pitchFamily="18" charset="0"/>
              </a:rPr>
              <a:t>ст. Тулун</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Пласт </a:t>
            </a:r>
            <a:r>
              <a:rPr lang="ru-RU" sz="1400" dirty="0">
                <a:latin typeface="Times New Roman" panose="02020603050405020304" pitchFamily="18" charset="0"/>
                <a:cs typeface="Times New Roman" panose="02020603050405020304" pitchFamily="18" charset="0"/>
              </a:rPr>
              <a:t>бурых углей приуроченные к нижней части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средней </a:t>
            </a:r>
            <a:r>
              <a:rPr lang="ru-RU" sz="1400" dirty="0">
                <a:latin typeface="Times New Roman" panose="02020603050405020304" pitchFamily="18" charset="0"/>
                <a:cs typeface="Times New Roman" panose="02020603050405020304" pitchFamily="18" charset="0"/>
              </a:rPr>
              <a:t>юры. Пласт мощностью от </a:t>
            </a:r>
            <a:r>
              <a:rPr lang="ru-RU" sz="1400" dirty="0" smtClean="0">
                <a:latin typeface="Times New Roman" panose="02020603050405020304" pitchFamily="18" charset="0"/>
                <a:cs typeface="Times New Roman" panose="02020603050405020304" pitchFamily="18" charset="0"/>
              </a:rPr>
              <a:t>2,3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3,1 </a:t>
            </a:r>
            <a:r>
              <a:rPr lang="ru-RU" sz="1400" dirty="0">
                <a:latin typeface="Times New Roman" panose="02020603050405020304" pitchFamily="18" charset="0"/>
                <a:cs typeface="Times New Roman" panose="02020603050405020304" pitchFamily="18" charset="0"/>
              </a:rPr>
              <a:t>м постепенно погружается на </a:t>
            </a:r>
            <a:r>
              <a:rPr lang="ru-RU" sz="1400" dirty="0" smtClean="0">
                <a:latin typeface="Times New Roman" panose="02020603050405020304" pitchFamily="18" charset="0"/>
                <a:cs typeface="Times New Roman" panose="02020603050405020304" pitchFamily="18" charset="0"/>
              </a:rPr>
              <a:t>северо-восток. </a:t>
            </a:r>
            <a:r>
              <a:rPr lang="ru-RU" sz="1400" dirty="0">
                <a:latin typeface="Times New Roman" panose="02020603050405020304" pitchFamily="18" charset="0"/>
                <a:cs typeface="Times New Roman" panose="02020603050405020304" pitchFamily="18" charset="0"/>
              </a:rPr>
              <a:t>Глубина залегания кровли от 9 до 25 м. Уголь бурый, энергетический марки Б. </a:t>
            </a:r>
            <a:r>
              <a:rPr lang="ru-RU" sz="1400" dirty="0" smtClean="0">
                <a:latin typeface="Times New Roman" panose="02020603050405020304" pitchFamily="18" charset="0"/>
                <a:cs typeface="Times New Roman" panose="02020603050405020304" pitchFamily="18" charset="0"/>
              </a:rPr>
              <a:t>Зольность 10,8-12,15 </a:t>
            </a:r>
            <a:r>
              <a:rPr lang="ru-RU" sz="1400" dirty="0">
                <a:latin typeface="Times New Roman" panose="02020603050405020304" pitchFamily="18" charset="0"/>
                <a:cs typeface="Times New Roman" panose="02020603050405020304" pitchFamily="18" charset="0"/>
              </a:rPr>
              <a:t>%, содержание серы </a:t>
            </a:r>
            <a:r>
              <a:rPr lang="ru-RU" sz="1400" dirty="0" smtClean="0">
                <a:latin typeface="Times New Roman" panose="02020603050405020304" pitchFamily="18" charset="0"/>
                <a:cs typeface="Times New Roman" panose="02020603050405020304" pitchFamily="18" charset="0"/>
              </a:rPr>
              <a:t>0,26-0,33</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теплотворность 5802-7118 кал/кг.</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ctr">
              <a:spcBef>
                <a:spcPts val="0"/>
              </a:spcBef>
              <a:spcAft>
                <a:spcPts val="0"/>
              </a:spcAft>
              <a:buNone/>
            </a:pPr>
            <a:r>
              <a:rPr lang="ru-RU" sz="1400" b="1" dirty="0">
                <a:solidFill>
                  <a:srgbClr val="C00000"/>
                </a:solidFill>
                <a:latin typeface="Times New Roman" panose="02020603050405020304" pitchFamily="18" charset="0"/>
                <a:cs typeface="Times New Roman" panose="02020603050405020304" pitchFamily="18" charset="0"/>
              </a:rPr>
              <a:t>Горючие сланцы</a:t>
            </a:r>
          </a:p>
          <a:p>
            <a:pPr marL="0" indent="450000" algn="just">
              <a:spcBef>
                <a:spcPts val="0"/>
              </a:spcBef>
              <a:spcAft>
                <a:spcPts val="0"/>
              </a:spcAft>
              <a:buNone/>
            </a:pPr>
            <a:r>
              <a:rPr lang="ru-RU" sz="1400" b="1" dirty="0" err="1">
                <a:solidFill>
                  <a:srgbClr val="002060"/>
                </a:solidFill>
                <a:latin typeface="Times New Roman" panose="02020603050405020304" pitchFamily="18" charset="0"/>
                <a:cs typeface="Times New Roman" panose="02020603050405020304" pitchFamily="18" charset="0"/>
              </a:rPr>
              <a:t>Алюйское</a:t>
            </a:r>
            <a:r>
              <a:rPr lang="ru-RU" sz="1400" b="1" dirty="0">
                <a:solidFill>
                  <a:srgbClr val="002060"/>
                </a:solidFill>
                <a:latin typeface="Times New Roman" panose="02020603050405020304" pitchFamily="18" charset="0"/>
                <a:cs typeface="Times New Roman" panose="02020603050405020304" pitchFamily="18" charset="0"/>
              </a:rPr>
              <a:t> месторождение.</a:t>
            </a:r>
            <a:r>
              <a:rPr lang="ru-RU" sz="1400" b="1" dirty="0">
                <a:solidFill>
                  <a:schemeClr val="accent6">
                    <a:lumMod val="50000"/>
                  </a:schemeClr>
                </a:solidFill>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Месторождение расположено в 16 км к северу от г. Тулуна. Площадь месторождения 36,5 кв. км.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С1 - 90457 тыс. тонн, </a:t>
            </a:r>
            <a:r>
              <a:rPr lang="ru-RU" sz="1400" dirty="0" err="1">
                <a:latin typeface="Times New Roman" panose="02020603050405020304" pitchFamily="18" charset="0"/>
                <a:cs typeface="Times New Roman" panose="02020603050405020304" pitchFamily="18" charset="0"/>
              </a:rPr>
              <a:t>забалансовые</a:t>
            </a:r>
            <a:r>
              <a:rPr lang="ru-RU" sz="1400" dirty="0">
                <a:latin typeface="Times New Roman" panose="02020603050405020304" pitchFamily="18" charset="0"/>
                <a:cs typeface="Times New Roman" panose="02020603050405020304" pitchFamily="18" charset="0"/>
              </a:rPr>
              <a:t> - 10205 тыс.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Промышленная угленосность приурочена к отложениям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нижней юры. Пласт горючих сланцев выдержанный по мощности имеет пологое залегание и сложное строение. Мощность пласта от 0,6 до 3,52 м (в среднем 2,5 м), глубина залегания варьирует от 0 до 85 м. Горючий сланец энергетический имеет зольность 54,3 %, содержание серы 0,57 %, выход смолы 12,15 %. Месторождение пригодно для отработки подземным способом.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14</a:t>
            </a:fld>
            <a:endParaRPr lang="ru-RU" sz="1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332" y="4329384"/>
            <a:ext cx="2170955" cy="1604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Объект 2"/>
          <p:cNvSpPr txBox="1">
            <a:spLocks/>
          </p:cNvSpPr>
          <p:nvPr/>
        </p:nvSpPr>
        <p:spPr>
          <a:xfrm>
            <a:off x="3347864" y="3861048"/>
            <a:ext cx="5472608" cy="299695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400" b="1" dirty="0" smtClean="0">
                <a:solidFill>
                  <a:srgbClr val="C00000"/>
                </a:solidFill>
                <a:latin typeface="Times New Roman" panose="02020603050405020304" pitchFamily="18" charset="0"/>
                <a:cs typeface="Times New Roman" panose="02020603050405020304" pitchFamily="18" charset="0"/>
              </a:rPr>
              <a:t>Уголь каменный</a:t>
            </a:r>
          </a:p>
          <a:p>
            <a:pPr marL="0" indent="450000" algn="just">
              <a:spcBef>
                <a:spcPts val="0"/>
              </a:spcBef>
              <a:spcAft>
                <a:spcPts val="0"/>
              </a:spcAft>
              <a:buFont typeface="Arial"/>
              <a:buNone/>
            </a:pPr>
            <a:r>
              <a:rPr lang="ru-RU" sz="1400" b="1" dirty="0" err="1" smtClean="0">
                <a:solidFill>
                  <a:srgbClr val="002060"/>
                </a:solidFill>
                <a:latin typeface="Times New Roman" panose="02020603050405020304" pitchFamily="18" charset="0"/>
                <a:cs typeface="Times New Roman" panose="02020603050405020304" pitchFamily="18" charset="0"/>
              </a:rPr>
              <a:t>Жилпоселок</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err="1" smtClean="0">
                <a:solidFill>
                  <a:srgbClr val="002060"/>
                </a:solidFill>
                <a:latin typeface="Times New Roman" panose="02020603050405020304" pitchFamily="18" charset="0"/>
                <a:cs typeface="Times New Roman" panose="02020603050405020304" pitchFamily="18" charset="0"/>
              </a:rPr>
              <a:t>Ишидейского</a:t>
            </a:r>
            <a:r>
              <a:rPr lang="ru-RU" sz="1400" b="1" dirty="0" smtClean="0">
                <a:solidFill>
                  <a:srgbClr val="002060"/>
                </a:solidFill>
                <a:latin typeface="Times New Roman" panose="02020603050405020304" pitchFamily="18" charset="0"/>
                <a:cs typeface="Times New Roman" panose="02020603050405020304" pitchFamily="18" charset="0"/>
              </a:rPr>
              <a:t> каменноугольного месторождения.</a:t>
            </a: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Участок площадью 1,0 кв. км расположен в 2 км на юго-запад от п. </a:t>
            </a:r>
            <a:r>
              <a:rPr lang="ru-RU" sz="1400" dirty="0" err="1" smtClean="0">
                <a:latin typeface="Times New Roman" panose="02020603050405020304" pitchFamily="18" charset="0"/>
                <a:cs typeface="Times New Roman" panose="02020603050405020304" pitchFamily="18" charset="0"/>
              </a:rPr>
              <a:t>Ишидей</a:t>
            </a:r>
            <a:r>
              <a:rPr lang="ru-RU" sz="1400" dirty="0" smtClean="0">
                <a:latin typeface="Times New Roman" panose="02020603050405020304" pitchFamily="18" charset="0"/>
                <a:cs typeface="Times New Roman" panose="02020603050405020304" pitchFamily="18" charset="0"/>
              </a:rPr>
              <a:t>, в 90 км от г. Тулуна на юго-запад.</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Балансовые запасы А+В+С1 - 2372 тыс. тонн.</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Участок представляет собой останец юрских отложений </a:t>
            </a:r>
            <a:r>
              <a:rPr lang="ru-RU" sz="1400" dirty="0" err="1" smtClean="0">
                <a:latin typeface="Times New Roman" panose="02020603050405020304" pitchFamily="18" charset="0"/>
                <a:cs typeface="Times New Roman" panose="02020603050405020304" pitchFamily="18" charset="0"/>
              </a:rPr>
              <a:t>Ишидейского</a:t>
            </a:r>
            <a:r>
              <a:rPr lang="ru-RU" sz="1400" dirty="0" smtClean="0">
                <a:latin typeface="Times New Roman" panose="02020603050405020304" pitchFamily="18" charset="0"/>
                <a:cs typeface="Times New Roman" panose="02020603050405020304" pitchFamily="18" charset="0"/>
              </a:rPr>
              <a:t> каменноугольного месторождения вблизи от его карьерного поля, на водоразделе р. </a:t>
            </a:r>
            <a:r>
              <a:rPr lang="ru-RU" sz="1400" dirty="0" err="1" smtClean="0">
                <a:latin typeface="Times New Roman" panose="02020603050405020304" pitchFamily="18" charset="0"/>
                <a:cs typeface="Times New Roman" panose="02020603050405020304" pitchFamily="18" charset="0"/>
              </a:rPr>
              <a:t>Икей</a:t>
            </a:r>
            <a:r>
              <a:rPr lang="ru-RU" sz="1400" dirty="0" smtClean="0">
                <a:latin typeface="Times New Roman" panose="02020603050405020304" pitchFamily="18" charset="0"/>
                <a:cs typeface="Times New Roman" panose="02020603050405020304" pitchFamily="18" charset="0"/>
              </a:rPr>
              <a:t> и </a:t>
            </a:r>
            <a:r>
              <a:rPr lang="ru-RU" sz="1400" dirty="0" err="1" smtClean="0">
                <a:latin typeface="Times New Roman" panose="02020603050405020304" pitchFamily="18" charset="0"/>
                <a:cs typeface="Times New Roman" panose="02020603050405020304" pitchFamily="18" charset="0"/>
              </a:rPr>
              <a:t>руч</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Ишидей</a:t>
            </a:r>
            <a:r>
              <a:rPr lang="ru-RU" sz="1400" dirty="0" smtClean="0">
                <a:latin typeface="Times New Roman" panose="02020603050405020304" pitchFamily="18" charset="0"/>
                <a:cs typeface="Times New Roman" panose="02020603050405020304" pitchFamily="18" charset="0"/>
              </a:rPr>
              <a:t>. Участок локальная впадина размером 380-580-920 м. Уголь энергетический, марки Д.</a:t>
            </a:r>
          </a:p>
          <a:p>
            <a:pPr marL="0" indent="450000" algn="just">
              <a:spcBef>
                <a:spcPts val="0"/>
              </a:spcBef>
              <a:spcAft>
                <a:spcPts val="0"/>
              </a:spcAft>
              <a:buFont typeface="Arial"/>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331259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15</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043608" y="0"/>
            <a:ext cx="7776865" cy="6858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Ишидейское</a:t>
            </a:r>
            <a:r>
              <a:rPr lang="ru-RU" sz="1300" b="1" dirty="0" smtClean="0">
                <a:solidFill>
                  <a:srgbClr val="002060"/>
                </a:solidFill>
                <a:latin typeface="Times New Roman" panose="02020603050405020304" pitchFamily="18" charset="0"/>
                <a:cs typeface="Times New Roman" panose="02020603050405020304" pitchFamily="18" charset="0"/>
              </a:rPr>
              <a:t> </a:t>
            </a:r>
            <a:r>
              <a:rPr lang="ru-RU" sz="1300" b="1" dirty="0">
                <a:solidFill>
                  <a:srgbClr val="002060"/>
                </a:solidFill>
                <a:latin typeface="Times New Roman" panose="02020603050405020304" pitchFamily="18" charset="0"/>
                <a:cs typeface="Times New Roman" panose="02020603050405020304" pitchFamily="18" charset="0"/>
              </a:rPr>
              <a:t>месторождение.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70 км к </a:t>
            </a:r>
            <a:r>
              <a:rPr lang="ru-RU" sz="1300" dirty="0" smtClean="0">
                <a:latin typeface="Times New Roman" panose="02020603050405020304" pitchFamily="18" charset="0"/>
                <a:cs typeface="Times New Roman" panose="02020603050405020304" pitchFamily="18" charset="0"/>
              </a:rPr>
              <a:t>юго-западу от </a:t>
            </a:r>
            <a:r>
              <a:rPr lang="ru-RU" sz="1300" dirty="0">
                <a:latin typeface="Times New Roman" panose="02020603050405020304" pitchFamily="18" charset="0"/>
                <a:cs typeface="Times New Roman" panose="02020603050405020304" pitchFamily="18" charset="0"/>
              </a:rPr>
              <a:t>районного центра </a:t>
            </a:r>
            <a:r>
              <a:rPr lang="ru-RU" sz="1300" dirty="0" smtClean="0">
                <a:latin typeface="Times New Roman" panose="02020603050405020304" pitchFamily="18" charset="0"/>
                <a:cs typeface="Times New Roman" panose="02020603050405020304" pitchFamily="18" charset="0"/>
              </a:rPr>
              <a:t>ж/д. ст. Тулун </a:t>
            </a:r>
            <a:r>
              <a:rPr lang="ru-RU" sz="1300" dirty="0">
                <a:latin typeface="Times New Roman" panose="02020603050405020304" pitchFamily="18" charset="0"/>
                <a:cs typeface="Times New Roman" panose="02020603050405020304" pitchFamily="18" charset="0"/>
              </a:rPr>
              <a:t>и в 60 км к югу от ближайшей </a:t>
            </a:r>
            <a:r>
              <a:rPr lang="ru-RU" sz="1300" dirty="0" smtClean="0">
                <a:latin typeface="Times New Roman" panose="02020603050405020304" pitchFamily="18" charset="0"/>
                <a:cs typeface="Times New Roman" panose="02020603050405020304" pitchFamily="18" charset="0"/>
              </a:rPr>
              <a:t>ж/д ст. </a:t>
            </a:r>
            <a:r>
              <a:rPr lang="ru-RU" sz="1300" dirty="0" err="1" smtClean="0">
                <a:latin typeface="Times New Roman" panose="02020603050405020304" pitchFamily="18" charset="0"/>
                <a:cs typeface="Times New Roman" panose="02020603050405020304" pitchFamily="18" charset="0"/>
              </a:rPr>
              <a:t>Шеберта</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А+В+С1 - 358202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С2 - 17579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Угли относятся к каменным, сравнительно </a:t>
            </a:r>
            <a:r>
              <a:rPr lang="ru-RU" sz="1300" dirty="0" smtClean="0">
                <a:latin typeface="Times New Roman" panose="02020603050405020304" pitchFamily="18" charset="0"/>
                <a:cs typeface="Times New Roman" panose="02020603050405020304" pitchFamily="18" charset="0"/>
              </a:rPr>
              <a:t>низкой </a:t>
            </a:r>
            <a:r>
              <a:rPr lang="ru-RU" sz="1300" dirty="0">
                <a:latin typeface="Times New Roman" panose="02020603050405020304" pitchFamily="18" charset="0"/>
                <a:cs typeface="Times New Roman" panose="02020603050405020304" pitchFamily="18" charset="0"/>
              </a:rPr>
              <a:t>степени метаморфизма. По природе растительного материала </a:t>
            </a:r>
            <a:r>
              <a:rPr lang="ru-RU" sz="1300" dirty="0" smtClean="0">
                <a:latin typeface="Times New Roman" panose="02020603050405020304" pitchFamily="18" charset="0"/>
                <a:cs typeface="Times New Roman" panose="02020603050405020304" pitchFamily="18" charset="0"/>
              </a:rPr>
              <a:t>угли месторождения на 91 % </a:t>
            </a:r>
            <a:r>
              <a:rPr lang="ru-RU" sz="1300" dirty="0">
                <a:latin typeface="Times New Roman" panose="02020603050405020304" pitchFamily="18" charset="0"/>
                <a:cs typeface="Times New Roman" panose="02020603050405020304" pitchFamily="18" charset="0"/>
              </a:rPr>
              <a:t>гумусовые и </a:t>
            </a:r>
            <a:r>
              <a:rPr lang="ru-RU" sz="1300" dirty="0" smtClean="0">
                <a:latin typeface="Times New Roman" panose="02020603050405020304" pitchFamily="18" charset="0"/>
                <a:cs typeface="Times New Roman" panose="02020603050405020304" pitchFamily="18" charset="0"/>
              </a:rPr>
              <a:t>9 % </a:t>
            </a:r>
            <a:r>
              <a:rPr lang="ru-RU" sz="1300" dirty="0">
                <a:latin typeface="Times New Roman" panose="02020603050405020304" pitchFamily="18" charset="0"/>
                <a:cs typeface="Times New Roman" panose="02020603050405020304" pitchFamily="18" charset="0"/>
              </a:rPr>
              <a:t>смешанного состава (гумусовые с примесью сапропелевого материала). Основная масса углей малосернистая, не спекающаяся. Среди гумусовых углей по блеску выделяется две разновидности: блестящие (смоляно-блестящие и тускло-блестящие), составляющие </a:t>
            </a:r>
            <a:r>
              <a:rPr lang="ru-RU" sz="1300" dirty="0" smtClean="0">
                <a:latin typeface="Times New Roman" panose="02020603050405020304" pitchFamily="18" charset="0"/>
                <a:cs typeface="Times New Roman" panose="02020603050405020304" pitchFamily="18" charset="0"/>
              </a:rPr>
              <a:t>23 % </a:t>
            </a:r>
            <a:r>
              <a:rPr lang="ru-RU" sz="1300" dirty="0">
                <a:latin typeface="Times New Roman" panose="02020603050405020304" pitchFamily="18" charset="0"/>
                <a:cs typeface="Times New Roman" panose="02020603050405020304" pitchFamily="18" charset="0"/>
              </a:rPr>
              <a:t>и тускло-полублестящие - 77%. Угли </a:t>
            </a:r>
            <a:r>
              <a:rPr lang="ru-RU" sz="1300" dirty="0" err="1">
                <a:latin typeface="Times New Roman" panose="02020603050405020304" pitchFamily="18" charset="0"/>
                <a:cs typeface="Times New Roman" panose="02020603050405020304" pitchFamily="18" charset="0"/>
              </a:rPr>
              <a:t>энегетические</a:t>
            </a:r>
            <a:r>
              <a:rPr lang="ru-RU" sz="1300" dirty="0">
                <a:latin typeface="Times New Roman" panose="02020603050405020304" pitchFamily="18" charset="0"/>
                <a:cs typeface="Times New Roman" panose="02020603050405020304" pitchFamily="18" charset="0"/>
              </a:rPr>
              <a:t>, марки Д</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err="1">
                <a:solidFill>
                  <a:srgbClr val="002060"/>
                </a:solidFill>
                <a:latin typeface="Times New Roman" panose="02020603050405020304" pitchFamily="18" charset="0"/>
                <a:cs typeface="Times New Roman" panose="02020603050405020304" pitchFamily="18" charset="0"/>
              </a:rPr>
              <a:t>Ишидейское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участок 1-3. </a:t>
            </a:r>
            <a:r>
              <a:rPr lang="ru-RU" sz="1300" dirty="0">
                <a:latin typeface="Times New Roman" panose="02020603050405020304" pitchFamily="18" charset="0"/>
                <a:cs typeface="Times New Roman" panose="02020603050405020304" pitchFamily="18" charset="0"/>
              </a:rPr>
              <a:t>Расположено в 100 км к западу от г. Тулуна и 50 км к юго-западу от ст. </a:t>
            </a:r>
            <a:r>
              <a:rPr lang="ru-RU" sz="1300" dirty="0" err="1">
                <a:latin typeface="Times New Roman" panose="02020603050405020304" pitchFamily="18" charset="0"/>
                <a:cs typeface="Times New Roman" panose="02020603050405020304" pitchFamily="18" charset="0"/>
              </a:rPr>
              <a:t>Шеберта</a:t>
            </a:r>
            <a:r>
              <a:rPr lang="ru-RU" sz="1300" dirty="0">
                <a:latin typeface="Times New Roman" panose="02020603050405020304" pitchFamily="18" charset="0"/>
                <a:cs typeface="Times New Roman" panose="02020603050405020304" pitchFamily="18" charset="0"/>
              </a:rPr>
              <a:t> ВСЖД. С г. Тулуном - гравийная дорога, со ст. </a:t>
            </a:r>
            <a:r>
              <a:rPr lang="ru-RU" sz="1300" dirty="0" err="1">
                <a:latin typeface="Times New Roman" panose="02020603050405020304" pitchFamily="18" charset="0"/>
                <a:cs typeface="Times New Roman" panose="02020603050405020304" pitchFamily="18" charset="0"/>
              </a:rPr>
              <a:t>Шеберта</a:t>
            </a:r>
            <a:r>
              <a:rPr lang="ru-RU" sz="1300" dirty="0">
                <a:latin typeface="Times New Roman" panose="02020603050405020304" pitchFamily="18" charset="0"/>
                <a:cs typeface="Times New Roman" panose="02020603050405020304" pitchFamily="18" charset="0"/>
              </a:rPr>
              <a:t> - грунтовая.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А+В+С1 - 468362 тыс.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Угленосность связана с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свитой </a:t>
            </a:r>
            <a:r>
              <a:rPr lang="ru-RU" sz="1300" dirty="0" err="1" smtClean="0">
                <a:latin typeface="Times New Roman" panose="02020603050405020304" pitchFamily="18" charset="0"/>
                <a:cs typeface="Times New Roman" panose="02020603050405020304" pitchFamily="18" charset="0"/>
              </a:rPr>
              <a:t>ранне</a:t>
            </a:r>
            <a:r>
              <a:rPr lang="ru-RU" sz="1300" dirty="0" smtClean="0">
                <a:latin typeface="Times New Roman" panose="02020603050405020304" pitchFamily="18" charset="0"/>
                <a:cs typeface="Times New Roman" panose="02020603050405020304" pitchFamily="18" charset="0"/>
              </a:rPr>
              <a:t>-средней</a:t>
            </a:r>
            <a:r>
              <a:rPr lang="ru-RU" sz="1300" dirty="0" smtClean="0">
                <a:solidFill>
                  <a:srgbClr val="FF0000"/>
                </a:solidFill>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юры. Всего разведано 5 пластов, все кондиционные. Пласты имеют мощность 1,3-22,85 м, залегают на глубине от 2,8-7,7 м до 149,9-203,4 м, имеют количество </a:t>
            </a:r>
            <a:r>
              <a:rPr lang="ru-RU" sz="1300" dirty="0" err="1">
                <a:latin typeface="Times New Roman" panose="02020603050405020304" pitchFamily="18" charset="0"/>
                <a:cs typeface="Times New Roman" panose="02020603050405020304" pitchFamily="18" charset="0"/>
              </a:rPr>
              <a:t>пропластков</a:t>
            </a:r>
            <a:r>
              <a:rPr lang="ru-RU" sz="1300" dirty="0">
                <a:latin typeface="Times New Roman" panose="02020603050405020304" pitchFamily="18" charset="0"/>
                <a:cs typeface="Times New Roman" panose="02020603050405020304" pitchFamily="18" charset="0"/>
              </a:rPr>
              <a:t> 1-11 мощностью 0,05-0,95 м. Уголь марки Д, энергетический. Характеристика угля: зольность 14,4 %; влага аналитическая 4,89 %; влага рабочая 19,1 %; выход летучих 44,2 %; сера 0,65 %; удельная теплота сгорания по бомбе 7321 МДж/кг; низшая удельная теплота сгорания рабочего топлива 4702 МДж/кг.</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Участок бассейна площадь </a:t>
            </a:r>
            <a:r>
              <a:rPr lang="ru-RU" sz="1300" b="1" dirty="0" err="1">
                <a:solidFill>
                  <a:srgbClr val="002060"/>
                </a:solidFill>
                <a:latin typeface="Times New Roman" panose="02020603050405020304" pitchFamily="18" charset="0"/>
                <a:cs typeface="Times New Roman" panose="02020603050405020304" pitchFamily="18" charset="0"/>
              </a:rPr>
              <a:t>Едогонская</a:t>
            </a:r>
            <a:r>
              <a:rPr lang="ru-RU" sz="1300" b="1" dirty="0">
                <a:solidFill>
                  <a:srgbClr val="002060"/>
                </a:solidFill>
                <a:latin typeface="Times New Roman" panose="02020603050405020304" pitchFamily="18" charset="0"/>
                <a:cs typeface="Times New Roman" panose="02020603050405020304" pitchFamily="18" charset="0"/>
              </a:rPr>
              <a:t> и </a:t>
            </a:r>
            <a:r>
              <a:rPr lang="ru-RU" sz="1300" b="1" dirty="0" err="1">
                <a:solidFill>
                  <a:srgbClr val="002060"/>
                </a:solidFill>
                <a:latin typeface="Times New Roman" panose="02020603050405020304" pitchFamily="18" charset="0"/>
                <a:cs typeface="Times New Roman" panose="02020603050405020304" pitchFamily="18" charset="0"/>
              </a:rPr>
              <a:t>Катарбей-Икейская</a:t>
            </a:r>
            <a:r>
              <a:rPr lang="ru-RU" sz="1300" b="1" dirty="0">
                <a:solidFill>
                  <a:srgbClr val="002060"/>
                </a:solidFill>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Расположен в 30-40 км юго-западнее от г. Тулуна. Район экономически освоен, имеются грунтовые и проселочные дороги, населенные пункты.</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С2 - 669296 тыс.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- 7574200 тыс.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Промышленная угленосность связана с отложениями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свиты, в составе которой выделяется до 12 угольных пластов, из которых промышленное значение имеют пласты 1,1 - бис, II. Угли энергетические, марки Д. Среднее содержание на горючую массу : </a:t>
            </a:r>
            <a:r>
              <a:rPr lang="ru-RU" sz="1300" dirty="0" err="1">
                <a:latin typeface="Times New Roman" panose="02020603050405020304" pitchFamily="18" charset="0"/>
                <a:cs typeface="Times New Roman" panose="02020603050405020304" pitchFamily="18" charset="0"/>
              </a:rPr>
              <a:t>Сг</a:t>
            </a:r>
            <a:r>
              <a:rPr lang="ru-RU" sz="1300" dirty="0">
                <a:latin typeface="Times New Roman" panose="02020603050405020304" pitchFamily="18" charset="0"/>
                <a:cs typeface="Times New Roman" panose="02020603050405020304" pitchFamily="18" charset="0"/>
              </a:rPr>
              <a:t> - 75,3-76,5 %; </a:t>
            </a:r>
            <a:r>
              <a:rPr lang="ru-RU" sz="1300" dirty="0" err="1">
                <a:latin typeface="Times New Roman" panose="02020603050405020304" pitchFamily="18" charset="0"/>
                <a:cs typeface="Times New Roman" panose="02020603050405020304" pitchFamily="18" charset="0"/>
              </a:rPr>
              <a:t>Нг</a:t>
            </a:r>
            <a:r>
              <a:rPr lang="ru-RU" sz="1300" dirty="0">
                <a:latin typeface="Times New Roman" panose="02020603050405020304" pitchFamily="18" charset="0"/>
                <a:cs typeface="Times New Roman" panose="02020603050405020304" pitchFamily="18" charset="0"/>
              </a:rPr>
              <a:t> - 5,7-5,8 %; О+N+S - 17,7-19,9 %. Угли гумусовые, длиннопламенные, блестящие и полублестящие.</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a:t>
            </a:r>
            <a:r>
              <a:rPr lang="ru-RU" sz="1300" dirty="0" smtClean="0">
                <a:latin typeface="Times New Roman" panose="02020603050405020304" pitchFamily="18" charset="0"/>
                <a:cs typeface="Times New Roman" panose="02020603050405020304" pitchFamily="18" charset="0"/>
              </a:rPr>
              <a:t>.</a:t>
            </a:r>
          </a:p>
          <a:p>
            <a:pPr marL="0" indent="450000" algn="ctr">
              <a:spcBef>
                <a:spcPts val="0"/>
              </a:spcBef>
              <a:spcAft>
                <a:spcPts val="0"/>
              </a:spcAft>
              <a:buNone/>
            </a:pPr>
            <a:r>
              <a:rPr lang="ru-RU" sz="1300" b="1" dirty="0" smtClean="0">
                <a:solidFill>
                  <a:srgbClr val="C00000"/>
                </a:solidFill>
                <a:latin typeface="Times New Roman" panose="02020603050405020304" pitchFamily="18" charset="0"/>
                <a:cs typeface="Times New Roman" panose="02020603050405020304" pitchFamily="18" charset="0"/>
              </a:rPr>
              <a:t>Торф</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Кондратьево месторождение. </a:t>
            </a:r>
            <a:r>
              <a:rPr lang="ru-RU" sz="1300" dirty="0" smtClean="0">
                <a:latin typeface="Times New Roman" panose="02020603050405020304" pitchFamily="18" charset="0"/>
                <a:cs typeface="Times New Roman" panose="02020603050405020304" pitchFamily="18" charset="0"/>
              </a:rPr>
              <a:t>Расположено в 30,5 км к северо-западу от п. Куйтун.</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запасы С2 - 280 тыс. тонн.</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69206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0"/>
            <a:ext cx="7992888" cy="3789040"/>
          </a:xfrm>
        </p:spPr>
        <p:txBody>
          <a:bodyPr>
            <a:noAutofit/>
          </a:bodyPr>
          <a:lstStyle/>
          <a:p>
            <a:pPr marL="0" indent="450000" algn="ctr">
              <a:spcBef>
                <a:spcPts val="0"/>
              </a:spcBef>
              <a:spcAft>
                <a:spcPts val="0"/>
              </a:spcAft>
              <a:buNone/>
            </a:pPr>
            <a:r>
              <a:rPr lang="ru-RU" sz="1600" b="1" u="sng" dirty="0" smtClean="0">
                <a:solidFill>
                  <a:srgbClr val="C00000"/>
                </a:solidFill>
                <a:latin typeface="Times New Roman" panose="02020603050405020304" pitchFamily="18" charset="0"/>
                <a:cs typeface="Times New Roman" panose="02020603050405020304" pitchFamily="18" charset="0"/>
              </a:rPr>
              <a:t>Редкие металлы, рассеянные и редкоземельные элементы</a:t>
            </a:r>
          </a:p>
          <a:p>
            <a:pPr marL="0" indent="450000" algn="ctr">
              <a:spcBef>
                <a:spcPts val="0"/>
              </a:spcBef>
              <a:spcAft>
                <a:spcPts val="0"/>
              </a:spcAft>
              <a:buNone/>
            </a:pPr>
            <a:endParaRPr lang="ru-RU" sz="1400" b="1" dirty="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Ниобий, тантал</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Белозиминское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в долине р. Белой Зимы.</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a:t>
            </a:r>
            <a:r>
              <a:rPr lang="ru-RU" sz="1300" dirty="0">
                <a:latin typeface="Times New Roman" panose="02020603050405020304" pitchFamily="18" charset="0"/>
                <a:cs typeface="Times New Roman" panose="02020603050405020304" pitchFamily="18" charset="0"/>
              </a:rPr>
              <a:t>запасы А+В+С1 - 17192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С2 - 2829 тыс</a:t>
            </a:r>
            <a:r>
              <a:rPr lang="ru-RU" sz="1300" dirty="0" smtClean="0">
                <a:latin typeface="Times New Roman" panose="02020603050405020304" pitchFamily="18" charset="0"/>
                <a:cs typeface="Times New Roman" panose="02020603050405020304" pitchFamily="18" charset="0"/>
              </a:rPr>
              <a:t>.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- 4162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Месторождение </a:t>
            </a:r>
            <a:r>
              <a:rPr lang="ru-RU" sz="1300" dirty="0">
                <a:latin typeface="Times New Roman" panose="02020603050405020304" pitchFamily="18" charset="0"/>
                <a:cs typeface="Times New Roman" panose="02020603050405020304" pitchFamily="18" charset="0"/>
              </a:rPr>
              <a:t>связано с </a:t>
            </a:r>
            <a:r>
              <a:rPr lang="ru-RU" sz="1300" dirty="0" err="1">
                <a:latin typeface="Times New Roman" panose="02020603050405020304" pitchFamily="18" charset="0"/>
                <a:cs typeface="Times New Roman" panose="02020603050405020304" pitchFamily="18" charset="0"/>
              </a:rPr>
              <a:t>Белозиминским</a:t>
            </a:r>
            <a:r>
              <a:rPr lang="ru-RU" sz="1300" dirty="0">
                <a:latin typeface="Times New Roman" panose="02020603050405020304" pitchFamily="18" charset="0"/>
                <a:cs typeface="Times New Roman" panose="02020603050405020304" pitchFamily="18" charset="0"/>
              </a:rPr>
              <a:t> массивом ультраосновных, щелочных пород и </a:t>
            </a:r>
            <a:r>
              <a:rPr lang="ru-RU" sz="1300" dirty="0" err="1">
                <a:latin typeface="Times New Roman" panose="02020603050405020304" pitchFamily="18" charset="0"/>
                <a:cs typeface="Times New Roman" panose="02020603050405020304" pitchFamily="18" charset="0"/>
              </a:rPr>
              <a:t>карбонатитов</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зиминского</a:t>
            </a:r>
            <a:r>
              <a:rPr lang="ru-RU" sz="1300" dirty="0">
                <a:latin typeface="Times New Roman" panose="02020603050405020304" pitchFamily="18" charset="0"/>
                <a:cs typeface="Times New Roman" panose="02020603050405020304" pitchFamily="18" charset="0"/>
              </a:rPr>
              <a:t> интрузивного комплекса. Выделено 4 крупных участка руд </a:t>
            </a:r>
            <a:r>
              <a:rPr lang="ru-RU" sz="1300" dirty="0" smtClean="0">
                <a:latin typeface="Times New Roman" panose="02020603050405020304" pitchFamily="18" charset="0"/>
                <a:cs typeface="Times New Roman" panose="02020603050405020304" pitchFamily="18" charset="0"/>
              </a:rPr>
              <a:t>(ниобия) коры </a:t>
            </a:r>
            <a:r>
              <a:rPr lang="ru-RU" sz="1300" dirty="0">
                <a:latin typeface="Times New Roman" panose="02020603050405020304" pitchFamily="18" charset="0"/>
                <a:cs typeface="Times New Roman" panose="02020603050405020304" pitchFamily="18" charset="0"/>
              </a:rPr>
              <a:t>выветривания, приуроченных к долине р</a:t>
            </a:r>
            <a:r>
              <a:rPr lang="ru-RU" sz="1300" dirty="0" smtClean="0">
                <a:latin typeface="Times New Roman" panose="02020603050405020304" pitchFamily="18" charset="0"/>
                <a:cs typeface="Times New Roman" panose="02020603050405020304" pitchFamily="18" charset="0"/>
              </a:rPr>
              <a:t>. Белая </a:t>
            </a:r>
            <a:r>
              <a:rPr lang="ru-RU" sz="1300" dirty="0">
                <a:latin typeface="Times New Roman" panose="02020603050405020304" pitchFamily="18" charset="0"/>
                <a:cs typeface="Times New Roman" panose="02020603050405020304" pitchFamily="18" charset="0"/>
              </a:rPr>
              <a:t>Зима и её притоков (Основной, Аварийный, Западный, Ягодный) и ряд мелких (</a:t>
            </a:r>
            <a:r>
              <a:rPr lang="ru-RU" sz="1300" dirty="0" err="1">
                <a:latin typeface="Times New Roman" panose="02020603050405020304" pitchFamily="18" charset="0"/>
                <a:cs typeface="Times New Roman" panose="02020603050405020304" pitchFamily="18" charset="0"/>
              </a:rPr>
              <a:t>Дальный</a:t>
            </a:r>
            <a:r>
              <a:rPr lang="ru-RU" sz="1300" dirty="0">
                <a:latin typeface="Times New Roman" panose="02020603050405020304" pitchFamily="18" charset="0"/>
                <a:cs typeface="Times New Roman" panose="02020603050405020304" pitchFamily="18" charset="0"/>
              </a:rPr>
              <a:t>, Линейный и др.). Форма рудных залежей плащеобразная (участок Основной и Ягодный) и линзообразная (участок Аварийный и Западный). Размеры участков: Основной - 3600х1100 </a:t>
            </a:r>
            <a:r>
              <a:rPr lang="ru-RU" sz="1300" dirty="0" smtClean="0">
                <a:latin typeface="Times New Roman" panose="02020603050405020304" pitchFamily="18" charset="0"/>
                <a:cs typeface="Times New Roman" panose="02020603050405020304" pitchFamily="18" charset="0"/>
              </a:rPr>
              <a:t>м, </a:t>
            </a:r>
            <a:r>
              <a:rPr lang="ru-RU" sz="1300" dirty="0">
                <a:latin typeface="Times New Roman" panose="02020603050405020304" pitchFamily="18" charset="0"/>
                <a:cs typeface="Times New Roman" panose="02020603050405020304" pitchFamily="18" charset="0"/>
              </a:rPr>
              <a:t>средняя мощность </a:t>
            </a:r>
            <a:r>
              <a:rPr lang="ru-RU" sz="1300" dirty="0" smtClean="0">
                <a:latin typeface="Times New Roman" panose="02020603050405020304" pitchFamily="18" charset="0"/>
                <a:cs typeface="Times New Roman" panose="02020603050405020304" pitchFamily="18" charset="0"/>
              </a:rPr>
              <a:t>20,3 м; </a:t>
            </a:r>
            <a:r>
              <a:rPr lang="ru-RU" sz="1300" dirty="0">
                <a:latin typeface="Times New Roman" panose="02020603050405020304" pitchFamily="18" charset="0"/>
                <a:cs typeface="Times New Roman" panose="02020603050405020304" pitchFamily="18" charset="0"/>
              </a:rPr>
              <a:t>Аварийный - 1500х400 м, </a:t>
            </a:r>
            <a:r>
              <a:rPr lang="ru-RU" sz="1300" dirty="0" smtClean="0">
                <a:latin typeface="Times New Roman" panose="02020603050405020304" pitchFamily="18" charset="0"/>
                <a:cs typeface="Times New Roman" panose="02020603050405020304" pitchFamily="18" charset="0"/>
              </a:rPr>
              <a:t>средняя мощность – 14,4 м; </a:t>
            </a:r>
            <a:r>
              <a:rPr lang="ru-RU" sz="1300" dirty="0">
                <a:latin typeface="Times New Roman" panose="02020603050405020304" pitchFamily="18" charset="0"/>
                <a:cs typeface="Times New Roman" panose="02020603050405020304" pitchFamily="18" charset="0"/>
              </a:rPr>
              <a:t>Западный - </a:t>
            </a:r>
            <a:r>
              <a:rPr lang="ru-RU" sz="1300" dirty="0" smtClean="0">
                <a:latin typeface="Times New Roman" panose="02020603050405020304" pitchFamily="18" charset="0"/>
                <a:cs typeface="Times New Roman" panose="02020603050405020304" pitchFamily="18" charset="0"/>
              </a:rPr>
              <a:t>600х150, средняя мощность - 24,6 м; </a:t>
            </a:r>
            <a:r>
              <a:rPr lang="ru-RU" sz="1300" dirty="0">
                <a:latin typeface="Times New Roman" panose="02020603050405020304" pitchFamily="18" charset="0"/>
                <a:cs typeface="Times New Roman" panose="02020603050405020304" pitchFamily="18" charset="0"/>
              </a:rPr>
              <a:t>Ягодный - 300х150 </a:t>
            </a:r>
            <a:r>
              <a:rPr lang="ru-RU" sz="1300" dirty="0" smtClean="0">
                <a:latin typeface="Times New Roman" panose="02020603050405020304" pitchFamily="18" charset="0"/>
                <a:cs typeface="Times New Roman" panose="02020603050405020304" pitchFamily="18" charset="0"/>
              </a:rPr>
              <a:t>м, средняя </a:t>
            </a:r>
            <a:r>
              <a:rPr lang="ru-RU" sz="1300" dirty="0">
                <a:latin typeface="Times New Roman" panose="02020603050405020304" pitchFamily="18" charset="0"/>
                <a:cs typeface="Times New Roman" panose="02020603050405020304" pitchFamily="18" charset="0"/>
              </a:rPr>
              <a:t>мощность </a:t>
            </a:r>
            <a:r>
              <a:rPr lang="ru-RU" sz="1300" dirty="0" smtClean="0">
                <a:latin typeface="Times New Roman" panose="02020603050405020304" pitchFamily="18" charset="0"/>
                <a:cs typeface="Times New Roman" panose="02020603050405020304" pitchFamily="18" charset="0"/>
              </a:rPr>
              <a:t>11,6 м, сложен </a:t>
            </a:r>
            <a:r>
              <a:rPr lang="ru-RU" sz="1300" dirty="0">
                <a:latin typeface="Times New Roman" panose="02020603050405020304" pitchFamily="18" charset="0"/>
                <a:cs typeface="Times New Roman" panose="02020603050405020304" pitchFamily="18" charset="0"/>
              </a:rPr>
              <a:t>плащеобразной корой выветривания размером 3600х1100 м. </a:t>
            </a:r>
            <a:r>
              <a:rPr lang="ru-RU" sz="1300" dirty="0" smtClean="0">
                <a:latin typeface="Times New Roman" panose="02020603050405020304" pitchFamily="18" charset="0"/>
                <a:cs typeface="Times New Roman" panose="02020603050405020304" pitchFamily="18" charset="0"/>
              </a:rPr>
              <a:t>Три </a:t>
            </a:r>
            <a:r>
              <a:rPr lang="ru-RU" sz="1300" dirty="0">
                <a:latin typeface="Times New Roman" panose="02020603050405020304" pitchFamily="18" charset="0"/>
                <a:cs typeface="Times New Roman" panose="02020603050405020304" pitchFamily="18" charset="0"/>
              </a:rPr>
              <a:t>типа руд - охра, </a:t>
            </a:r>
            <a:r>
              <a:rPr lang="ru-RU" sz="1300" dirty="0" err="1">
                <a:latin typeface="Times New Roman" panose="02020603050405020304" pitchFamily="18" charset="0"/>
                <a:cs typeface="Times New Roman" panose="02020603050405020304" pitchFamily="18" charset="0"/>
              </a:rPr>
              <a:t>обохренная</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сыпучка</a:t>
            </a:r>
            <a:r>
              <a:rPr lang="ru-RU" sz="1300" dirty="0">
                <a:latin typeface="Times New Roman" panose="02020603050405020304" pitchFamily="18" charset="0"/>
                <a:cs typeface="Times New Roman" panose="02020603050405020304" pitchFamily="18" charset="0"/>
              </a:rPr>
              <a:t> и </a:t>
            </a:r>
            <a:r>
              <a:rPr lang="ru-RU" sz="1300" dirty="0" err="1">
                <a:latin typeface="Times New Roman" panose="02020603050405020304" pitchFamily="18" charset="0"/>
                <a:cs typeface="Times New Roman" panose="02020603050405020304" pitchFamily="18" charset="0"/>
              </a:rPr>
              <a:t>необохренная</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сыпучка</a:t>
            </a:r>
            <a:r>
              <a:rPr lang="ru-RU" sz="1300" dirty="0">
                <a:latin typeface="Times New Roman" panose="02020603050405020304" pitchFamily="18" charset="0"/>
                <a:cs typeface="Times New Roman" panose="02020603050405020304" pitchFamily="18" charset="0"/>
              </a:rPr>
              <a:t>. На Основном участке сосредоточено </a:t>
            </a:r>
            <a:r>
              <a:rPr lang="ru-RU" sz="1300" dirty="0" smtClean="0">
                <a:latin typeface="Times New Roman" panose="02020603050405020304" pitchFamily="18" charset="0"/>
                <a:cs typeface="Times New Roman" panose="02020603050405020304" pitchFamily="18" charset="0"/>
              </a:rPr>
              <a:t>90 % </a:t>
            </a:r>
            <a:r>
              <a:rPr lang="ru-RU" sz="1300" dirty="0">
                <a:latin typeface="Times New Roman" panose="02020603050405020304" pitchFamily="18" charset="0"/>
                <a:cs typeface="Times New Roman" panose="02020603050405020304" pitchFamily="18" charset="0"/>
              </a:rPr>
              <a:t>запасов. Среднее содержание Nb2O5 </a:t>
            </a:r>
            <a:r>
              <a:rPr lang="ru-RU" sz="1300" dirty="0" smtClean="0">
                <a:latin typeface="Times New Roman" panose="02020603050405020304" pitchFamily="18" charset="0"/>
                <a:cs typeface="Times New Roman" panose="02020603050405020304" pitchFamily="18" charset="0"/>
              </a:rPr>
              <a:t>– 0,564 %, </a:t>
            </a:r>
            <a:r>
              <a:rPr lang="ru-RU" sz="1300" dirty="0">
                <a:latin typeface="Times New Roman" panose="02020603050405020304" pitchFamily="18" charset="0"/>
                <a:cs typeface="Times New Roman" panose="02020603050405020304" pitchFamily="18" charset="0"/>
              </a:rPr>
              <a:t>Р2О5 </a:t>
            </a:r>
            <a:r>
              <a:rPr lang="ru-RU" sz="1300" dirty="0" smtClean="0">
                <a:latin typeface="Times New Roman" panose="02020603050405020304" pitchFamily="18" charset="0"/>
                <a:cs typeface="Times New Roman" panose="02020603050405020304" pitchFamily="18" charset="0"/>
              </a:rPr>
              <a:t>– 11,45 %,  </a:t>
            </a:r>
            <a:r>
              <a:rPr lang="ru-RU" sz="1300" dirty="0">
                <a:latin typeface="Times New Roman" panose="02020603050405020304" pitchFamily="18" charset="0"/>
                <a:cs typeface="Times New Roman" panose="02020603050405020304" pitchFamily="18" charset="0"/>
              </a:rPr>
              <a:t>суммы TR2O3 </a:t>
            </a:r>
            <a:r>
              <a:rPr lang="ru-RU" sz="1300" dirty="0" smtClean="0">
                <a:latin typeface="Times New Roman" panose="02020603050405020304" pitchFamily="18" charset="0"/>
                <a:cs typeface="Times New Roman" panose="02020603050405020304" pitchFamily="18" charset="0"/>
              </a:rPr>
              <a:t>– 0,93 %. </a:t>
            </a:r>
            <a:r>
              <a:rPr lang="ru-RU" sz="1300" dirty="0">
                <a:latin typeface="Times New Roman" panose="02020603050405020304" pitchFamily="18" charset="0"/>
                <a:cs typeface="Times New Roman" panose="02020603050405020304" pitchFamily="18" charset="0"/>
              </a:rPr>
              <a:t>Получен товарный апатитовый </a:t>
            </a:r>
            <a:r>
              <a:rPr lang="ru-RU" sz="1300" dirty="0" smtClean="0">
                <a:latin typeface="Times New Roman" panose="02020603050405020304" pitchFamily="18" charset="0"/>
                <a:cs typeface="Times New Roman" panose="02020603050405020304" pitchFamily="18" charset="0"/>
              </a:rPr>
              <a:t>концентрат с </a:t>
            </a:r>
            <a:r>
              <a:rPr lang="ru-RU" sz="1300" dirty="0">
                <a:latin typeface="Times New Roman" panose="02020603050405020304" pitchFamily="18" charset="0"/>
                <a:cs typeface="Times New Roman" panose="02020603050405020304" pitchFamily="18" charset="0"/>
              </a:rPr>
              <a:t>содержанием Р2О5 - 36-39% при извлечении </a:t>
            </a:r>
            <a:r>
              <a:rPr lang="ru-RU" sz="1300" dirty="0" smtClean="0">
                <a:latin typeface="Times New Roman" panose="02020603050405020304" pitchFamily="18" charset="0"/>
                <a:cs typeface="Times New Roman" panose="02020603050405020304" pitchFamily="18" charset="0"/>
              </a:rPr>
              <a:t>59,4 % </a:t>
            </a:r>
            <a:r>
              <a:rPr lang="ru-RU" sz="1300" dirty="0">
                <a:latin typeface="Times New Roman" panose="02020603050405020304" pitchFamily="18" charset="0"/>
                <a:cs typeface="Times New Roman" panose="02020603050405020304" pitchFamily="18" charset="0"/>
              </a:rPr>
              <a:t>и ниобиевый </a:t>
            </a:r>
            <a:r>
              <a:rPr lang="ru-RU" sz="1300" dirty="0" smtClean="0">
                <a:latin typeface="Times New Roman" panose="02020603050405020304" pitchFamily="18" charset="0"/>
                <a:cs typeface="Times New Roman" panose="02020603050405020304" pitchFamily="18" charset="0"/>
              </a:rPr>
              <a:t>концентрат </a:t>
            </a:r>
            <a:r>
              <a:rPr lang="ru-RU" sz="1300" dirty="0">
                <a:latin typeface="Times New Roman" panose="02020603050405020304" pitchFamily="18" charset="0"/>
                <a:cs typeface="Times New Roman" panose="02020603050405020304" pitchFamily="18" charset="0"/>
              </a:rPr>
              <a:t>с содержанием  Nb2O5 - </a:t>
            </a:r>
            <a:r>
              <a:rPr lang="ru-RU" sz="1300" dirty="0" smtClean="0">
                <a:latin typeface="Times New Roman" panose="02020603050405020304" pitchFamily="18" charset="0"/>
                <a:cs typeface="Times New Roman" panose="02020603050405020304" pitchFamily="18" charset="0"/>
              </a:rPr>
              <a:t>38,5 % </a:t>
            </a:r>
            <a:r>
              <a:rPr lang="ru-RU" sz="1300" dirty="0">
                <a:latin typeface="Times New Roman" panose="02020603050405020304" pitchFamily="18" charset="0"/>
                <a:cs typeface="Times New Roman" panose="02020603050405020304" pitchFamily="18" charset="0"/>
              </a:rPr>
              <a:t>при извлечении </a:t>
            </a:r>
            <a:r>
              <a:rPr lang="ru-RU" sz="1300" dirty="0" smtClean="0">
                <a:latin typeface="Times New Roman" panose="02020603050405020304" pitchFamily="18" charset="0"/>
                <a:cs typeface="Times New Roman" panose="02020603050405020304" pitchFamily="18" charset="0"/>
              </a:rPr>
              <a:t>47,8 %.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16</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2987824" y="3789040"/>
            <a:ext cx="5832648" cy="306896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Белозиминское</a:t>
            </a:r>
            <a:r>
              <a:rPr lang="ru-RU" sz="1300" b="1" dirty="0" smtClean="0">
                <a:solidFill>
                  <a:srgbClr val="002060"/>
                </a:solidFill>
                <a:latin typeface="Times New Roman" panose="02020603050405020304" pitchFamily="18" charset="0"/>
                <a:cs typeface="Times New Roman" panose="02020603050405020304" pitchFamily="18" charset="0"/>
              </a:rPr>
              <a:t> (коренное) месторождение. </a:t>
            </a:r>
            <a:r>
              <a:rPr lang="ru-RU" sz="1300" dirty="0" smtClean="0">
                <a:latin typeface="Times New Roman" panose="02020603050405020304" pitchFamily="18" charset="0"/>
                <a:cs typeface="Times New Roman" panose="02020603050405020304" pitchFamily="18" charset="0"/>
              </a:rPr>
              <a:t>Расположено в 100 </a:t>
            </a:r>
            <a:r>
              <a:rPr lang="ru-RU" sz="1300" dirty="0">
                <a:latin typeface="Times New Roman" panose="02020603050405020304" pitchFamily="18" charset="0"/>
                <a:cs typeface="Times New Roman" panose="02020603050405020304" pitchFamily="18" charset="0"/>
              </a:rPr>
              <a:t>км южнее г</a:t>
            </a:r>
            <a:r>
              <a:rPr lang="ru-RU" sz="13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А+В+С1 - 8966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С2 - 13509 тыс</a:t>
            </a:r>
            <a:r>
              <a:rPr lang="ru-RU" sz="1300" dirty="0" smtClean="0">
                <a:latin typeface="Times New Roman" panose="02020603050405020304" pitchFamily="18" charset="0"/>
                <a:cs typeface="Times New Roman" panose="02020603050405020304" pitchFamily="18" charset="0"/>
              </a:rPr>
              <a:t>.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- 27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В </a:t>
            </a:r>
            <a:r>
              <a:rPr lang="ru-RU" sz="1300" dirty="0">
                <a:latin typeface="Times New Roman" panose="02020603050405020304" pitchFamily="18" charset="0"/>
                <a:cs typeface="Times New Roman" panose="02020603050405020304" pitchFamily="18" charset="0"/>
              </a:rPr>
              <a:t>контурах подсчёта запасов коренных пирохлоровых и </a:t>
            </a:r>
            <a:r>
              <a:rPr lang="ru-RU" sz="1300" dirty="0" err="1">
                <a:latin typeface="Times New Roman" panose="02020603050405020304" pitchFamily="18" charset="0"/>
                <a:cs typeface="Times New Roman" panose="02020603050405020304" pitchFamily="18" charset="0"/>
              </a:rPr>
              <a:t>гатчеттолитовых</a:t>
            </a:r>
            <a:r>
              <a:rPr lang="ru-RU" sz="1300" dirty="0">
                <a:latin typeface="Times New Roman" panose="02020603050405020304" pitchFamily="18" charset="0"/>
                <a:cs typeface="Times New Roman" panose="02020603050405020304" pitchFamily="18" charset="0"/>
              </a:rPr>
              <a:t> руд (ниобия и тантала) </a:t>
            </a:r>
            <a:r>
              <a:rPr lang="ru-RU" sz="1300" dirty="0" smtClean="0">
                <a:latin typeface="Times New Roman" panose="02020603050405020304" pitchFamily="18" charset="0"/>
                <a:cs typeface="Times New Roman" panose="02020603050405020304" pitchFamily="18" charset="0"/>
              </a:rPr>
              <a:t>произведен подсчет </a:t>
            </a:r>
            <a:r>
              <a:rPr lang="ru-RU" sz="1300" dirty="0">
                <a:latin typeface="Times New Roman" panose="02020603050405020304" pitchFamily="18" charset="0"/>
                <a:cs typeface="Times New Roman" panose="02020603050405020304" pitchFamily="18" charset="0"/>
              </a:rPr>
              <a:t>запасов попутных компонентов - Та2О5, Р2О5, магнетита и фтора, связанного с апатитом. Среднее содержание Р2О5 в запасах категории А+В+С1 составляет </a:t>
            </a:r>
            <a:r>
              <a:rPr lang="ru-RU" sz="1300" dirty="0" smtClean="0">
                <a:latin typeface="Times New Roman" panose="02020603050405020304" pitchFamily="18" charset="0"/>
                <a:cs typeface="Times New Roman" panose="02020603050405020304" pitchFamily="18" charset="0"/>
              </a:rPr>
              <a:t>4,05 %, </a:t>
            </a:r>
            <a:r>
              <a:rPr lang="ru-RU" sz="1300" dirty="0">
                <a:latin typeface="Times New Roman" panose="02020603050405020304" pitchFamily="18" charset="0"/>
                <a:cs typeface="Times New Roman" panose="02020603050405020304" pitchFamily="18" charset="0"/>
              </a:rPr>
              <a:t>категории С2 </a:t>
            </a:r>
            <a:r>
              <a:rPr lang="ru-RU" sz="1300" dirty="0" smtClean="0">
                <a:latin typeface="Times New Roman" panose="02020603050405020304" pitchFamily="18" charset="0"/>
                <a:cs typeface="Times New Roman" panose="02020603050405020304" pitchFamily="18" charset="0"/>
              </a:rPr>
              <a:t>– 3,47 %. </a:t>
            </a:r>
            <a:r>
              <a:rPr lang="ru-RU" sz="1300" dirty="0">
                <a:latin typeface="Times New Roman" panose="02020603050405020304" pitchFamily="18" charset="0"/>
                <a:cs typeface="Times New Roman" panose="02020603050405020304" pitchFamily="18" charset="0"/>
              </a:rPr>
              <a:t>Запасы Р2О5 по этим категориям составили 8966 и 13509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соответственно. При полузаводских испытаниях получены апатитовые концентраты с содержанием </a:t>
            </a:r>
            <a:r>
              <a:rPr lang="ru-RU" sz="1300" dirty="0" err="1">
                <a:latin typeface="Times New Roman" panose="02020603050405020304" pitchFamily="18" charset="0"/>
                <a:cs typeface="Times New Roman" panose="02020603050405020304" pitchFamily="18" charset="0"/>
              </a:rPr>
              <a:t>пятиокиси</a:t>
            </a:r>
            <a:r>
              <a:rPr lang="ru-RU" sz="1300" dirty="0">
                <a:latin typeface="Times New Roman" panose="02020603050405020304" pitchFamily="18" charset="0"/>
                <a:cs typeface="Times New Roman" panose="02020603050405020304" pitchFamily="18" charset="0"/>
              </a:rPr>
              <a:t> фосфора </a:t>
            </a:r>
            <a:r>
              <a:rPr lang="ru-RU" sz="1300" dirty="0" smtClean="0">
                <a:latin typeface="Times New Roman" panose="02020603050405020304" pitchFamily="18" charset="0"/>
                <a:cs typeface="Times New Roman" panose="02020603050405020304" pitchFamily="18" charset="0"/>
              </a:rPr>
              <a:t>36,04-36,23 % </a:t>
            </a:r>
            <a:r>
              <a:rPr lang="ru-RU" sz="1300" dirty="0">
                <a:latin typeface="Times New Roman" panose="02020603050405020304" pitchFamily="18" charset="0"/>
                <a:cs typeface="Times New Roman" panose="02020603050405020304" pitchFamily="18" charset="0"/>
              </a:rPr>
              <a:t>при извлечении </a:t>
            </a:r>
            <a:r>
              <a:rPr lang="ru-RU" sz="1300" dirty="0" smtClean="0">
                <a:latin typeface="Times New Roman" panose="02020603050405020304" pitchFamily="18" charset="0"/>
                <a:cs typeface="Times New Roman" panose="02020603050405020304" pitchFamily="18" charset="0"/>
              </a:rPr>
              <a:t>46,28-53,39 %, </a:t>
            </a:r>
            <a:r>
              <a:rPr lang="ru-RU" sz="1300" dirty="0">
                <a:latin typeface="Times New Roman" panose="02020603050405020304" pitchFamily="18" charset="0"/>
                <a:cs typeface="Times New Roman" panose="02020603050405020304" pitchFamily="18" charset="0"/>
              </a:rPr>
              <a:t>пригодные для производства аммофоса марки А, простого и двойного </a:t>
            </a:r>
            <a:r>
              <a:rPr lang="ru-RU" sz="1300" dirty="0" smtClean="0">
                <a:latin typeface="Times New Roman" panose="02020603050405020304" pitchFamily="18" charset="0"/>
                <a:cs typeface="Times New Roman" panose="02020603050405020304" pitchFamily="18" charset="0"/>
              </a:rPr>
              <a:t>суперфосфата. ФУГП «ВИМС» </a:t>
            </a:r>
            <a:r>
              <a:rPr lang="ru-RU" sz="1300" dirty="0">
                <a:latin typeface="Times New Roman" panose="02020603050405020304" pitchFamily="18" charset="0"/>
                <a:cs typeface="Times New Roman" panose="02020603050405020304" pitchFamily="18" charset="0"/>
              </a:rPr>
              <a:t>получена лицензия на  </a:t>
            </a:r>
            <a:r>
              <a:rPr lang="ru-RU" sz="1300" dirty="0" smtClean="0">
                <a:latin typeface="Times New Roman" panose="02020603050405020304" pitchFamily="18" charset="0"/>
                <a:cs typeface="Times New Roman" panose="02020603050405020304" pitchFamily="18" charset="0"/>
              </a:rPr>
              <a:t>«Технологическую </a:t>
            </a:r>
            <a:r>
              <a:rPr lang="ru-RU" sz="1300" dirty="0">
                <a:latin typeface="Times New Roman" panose="02020603050405020304" pitchFamily="18" charset="0"/>
                <a:cs typeface="Times New Roman" panose="02020603050405020304" pitchFamily="18" charset="0"/>
              </a:rPr>
              <a:t>и геолого-экономическую оценку </a:t>
            </a:r>
            <a:r>
              <a:rPr lang="ru-RU" sz="1300" dirty="0" smtClean="0">
                <a:latin typeface="Times New Roman" panose="02020603050405020304" pitchFamily="18" charset="0"/>
                <a:cs typeface="Times New Roman" panose="02020603050405020304" pitchFamily="18" charset="0"/>
              </a:rPr>
              <a:t>месторождения».</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861048"/>
            <a:ext cx="2304256"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574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99592" y="-1"/>
            <a:ext cx="7920880" cy="5589241"/>
          </a:xfrm>
        </p:spPr>
        <p:txBody>
          <a:bodyPr>
            <a:no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Бельшетагнинское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в 170 </a:t>
            </a:r>
            <a:r>
              <a:rPr lang="ru-RU" sz="1300" dirty="0">
                <a:latin typeface="Times New Roman" panose="02020603050405020304" pitchFamily="18" charset="0"/>
                <a:cs typeface="Times New Roman" panose="02020603050405020304" pitchFamily="18" charset="0"/>
              </a:rPr>
              <a:t>км на юг от </a:t>
            </a:r>
            <a:r>
              <a:rPr lang="ru-RU" sz="1300" dirty="0" smtClean="0">
                <a:latin typeface="Times New Roman" panose="02020603050405020304" pitchFamily="18" charset="0"/>
                <a:cs typeface="Times New Roman" panose="02020603050405020304" pitchFamily="18" charset="0"/>
              </a:rPr>
              <a:t>Восточно-Сибирской ж/д</a:t>
            </a:r>
            <a:r>
              <a:rPr lang="ru-RU" sz="1300" dirty="0">
                <a:latin typeface="Times New Roman" panose="02020603050405020304" pitchFamily="18" charset="0"/>
                <a:cs typeface="Times New Roman" panose="02020603050405020304" pitchFamily="18" charset="0"/>
              </a:rPr>
              <a:t>. В вершине левого притока р. </a:t>
            </a:r>
            <a:r>
              <a:rPr lang="ru-RU" sz="1300" dirty="0" smtClean="0">
                <a:latin typeface="Times New Roman" panose="02020603050405020304" pitchFamily="18" charset="0"/>
                <a:cs typeface="Times New Roman" panose="02020603050405020304" pitchFamily="18" charset="0"/>
              </a:rPr>
              <a:t>Большой </a:t>
            </a:r>
            <a:r>
              <a:rPr lang="ru-RU" sz="1300" dirty="0" err="1">
                <a:latin typeface="Times New Roman" panose="02020603050405020304" pitchFamily="18" charset="0"/>
                <a:cs typeface="Times New Roman" panose="02020603050405020304" pitchFamily="18" charset="0"/>
              </a:rPr>
              <a:t>Тагны</a:t>
            </a:r>
            <a:r>
              <a:rPr lang="ru-RU" sz="1300" dirty="0">
                <a:latin typeface="Times New Roman" panose="02020603050405020304" pitchFamily="18" charset="0"/>
                <a:cs typeface="Times New Roman" panose="02020603050405020304" pitchFamily="18" charset="0"/>
              </a:rPr>
              <a:t>. В 10 км </a:t>
            </a:r>
            <a:r>
              <a:rPr lang="ru-RU" sz="1300" dirty="0" smtClean="0">
                <a:latin typeface="Times New Roman" panose="02020603050405020304" pitchFamily="18" charset="0"/>
                <a:cs typeface="Times New Roman" panose="02020603050405020304" pitchFamily="18" charset="0"/>
              </a:rPr>
              <a:t>юго-востоку месторождения </a:t>
            </a:r>
            <a:r>
              <a:rPr lang="ru-RU" sz="1300" dirty="0">
                <a:latin typeface="Times New Roman" panose="02020603050405020304" pitchFamily="18" charset="0"/>
                <a:cs typeface="Times New Roman" panose="02020603050405020304" pitchFamily="18" charset="0"/>
              </a:rPr>
              <a:t>находится п. </a:t>
            </a:r>
            <a:r>
              <a:rPr lang="ru-RU" sz="1300" dirty="0" err="1">
                <a:latin typeface="Times New Roman" panose="02020603050405020304" pitchFamily="18" charset="0"/>
                <a:cs typeface="Times New Roman" panose="02020603050405020304" pitchFamily="18" charset="0"/>
              </a:rPr>
              <a:t>Белозиминск</a:t>
            </a:r>
            <a:r>
              <a:rPr lang="ru-RU" sz="1300" dirty="0">
                <a:latin typeface="Times New Roman" panose="02020603050405020304" pitchFamily="18" charset="0"/>
                <a:cs typeface="Times New Roman" panose="02020603050405020304" pitchFamily="18" charset="0"/>
              </a:rPr>
              <a:t>. Район экономически освоен слабо.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А+В+С1 - 1398,2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С2 - 249,4 тыс</a:t>
            </a:r>
            <a:r>
              <a:rPr lang="ru-RU" sz="1300" dirty="0" smtClean="0">
                <a:latin typeface="Times New Roman" panose="02020603050405020304" pitchFamily="18" charset="0"/>
                <a:cs typeface="Times New Roman" panose="02020603050405020304" pitchFamily="18" charset="0"/>
              </a:rPr>
              <a:t>.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запасы - 29,5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Месторождение относительно легко доступно для освоения, характеризуется рудами </a:t>
            </a:r>
            <a:r>
              <a:rPr lang="ru-RU" sz="1300" dirty="0" smtClean="0">
                <a:latin typeface="Times New Roman" panose="02020603050405020304" pitchFamily="18" charset="0"/>
                <a:cs typeface="Times New Roman" panose="02020603050405020304" pitchFamily="18" charset="0"/>
              </a:rPr>
              <a:t>(ниобием) с </a:t>
            </a:r>
            <a:r>
              <a:rPr lang="ru-RU" sz="1300" dirty="0">
                <a:latin typeface="Times New Roman" panose="02020603050405020304" pitchFamily="18" charset="0"/>
                <a:cs typeface="Times New Roman" panose="02020603050405020304" pitchFamily="18" charset="0"/>
              </a:rPr>
              <a:t>достаточно высоким содержанием Nb2O5 и отсутствием значительного количества попутных товарных компонентов. Попутно получается востребованный в России апатитовый концентрат. При незначительной доводке также попутно могут быть получены дефицитные полевошпатовые (микроклиновые) высококачественные концентраты. Руды низко радиоактивны, характеризуются весьма благоприятными горно-геологическими условиями для открытой отработки</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Среднезиминское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110 км к югу от г</a:t>
            </a:r>
            <a:r>
              <a:rPr lang="ru-RU" sz="1300" dirty="0" smtClean="0">
                <a:latin typeface="Times New Roman" panose="02020603050405020304" pitchFamily="18" charset="0"/>
                <a:cs typeface="Times New Roman" panose="02020603050405020304" pitchFamily="18" charset="0"/>
              </a:rPr>
              <a:t>. Тулуна</a:t>
            </a:r>
            <a:r>
              <a:rPr lang="ru-RU" sz="1300" dirty="0">
                <a:latin typeface="Times New Roman" panose="02020603050405020304" pitchFamily="18" charset="0"/>
                <a:cs typeface="Times New Roman" panose="02020603050405020304" pitchFamily="18" charset="0"/>
              </a:rPr>
              <a:t>, в 18 </a:t>
            </a:r>
            <a:r>
              <a:rPr lang="ru-RU" sz="1300" dirty="0" smtClean="0">
                <a:latin typeface="Times New Roman" panose="02020603050405020304" pitchFamily="18" charset="0"/>
                <a:cs typeface="Times New Roman" panose="02020603050405020304" pitchFamily="18" charset="0"/>
              </a:rPr>
              <a:t>км к югу от </a:t>
            </a:r>
            <a:r>
              <a:rPr lang="ru-RU" sz="1300" dirty="0">
                <a:latin typeface="Times New Roman" panose="02020603050405020304" pitchFamily="18" charset="0"/>
                <a:cs typeface="Times New Roman" panose="02020603050405020304" pitchFamily="18" charset="0"/>
              </a:rPr>
              <a:t>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Белозиминск</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Nb2O5 </a:t>
            </a:r>
            <a:r>
              <a:rPr lang="ru-RU" sz="1300" dirty="0">
                <a:latin typeface="Times New Roman" panose="02020603050405020304" pitchFamily="18" charset="0"/>
                <a:cs typeface="Times New Roman" panose="02020603050405020304" pitchFamily="18" charset="0"/>
              </a:rPr>
              <a:t>А+В+С1 - 26750 </a:t>
            </a:r>
            <a:r>
              <a:rPr lang="ru-RU" sz="1300" dirty="0" smtClean="0">
                <a:latin typeface="Times New Roman" panose="02020603050405020304" pitchFamily="18" charset="0"/>
                <a:cs typeface="Times New Roman" panose="02020603050405020304" pitchFamily="18" charset="0"/>
              </a:rPr>
              <a:t>тонн, </a:t>
            </a:r>
            <a:r>
              <a:rPr lang="ru-RU" sz="1300" dirty="0">
                <a:latin typeface="Times New Roman" panose="02020603050405020304" pitchFamily="18" charset="0"/>
                <a:cs typeface="Times New Roman" panose="02020603050405020304" pitchFamily="18" charset="0"/>
              </a:rPr>
              <a:t>С2 </a:t>
            </a:r>
            <a:r>
              <a:rPr lang="ru-RU" sz="1300" dirty="0" smtClean="0">
                <a:latin typeface="Times New Roman" panose="02020603050405020304" pitchFamily="18" charset="0"/>
                <a:cs typeface="Times New Roman" panose="02020603050405020304" pitchFamily="18" charset="0"/>
              </a:rPr>
              <a:t>– 5363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Руды </a:t>
            </a:r>
            <a:r>
              <a:rPr lang="ru-RU" sz="1300" dirty="0" smtClean="0">
                <a:latin typeface="Times New Roman" panose="02020603050405020304" pitchFamily="18" charset="0"/>
                <a:cs typeface="Times New Roman" panose="02020603050405020304" pitchFamily="18" charset="0"/>
              </a:rPr>
              <a:t>(тантал, ниобий) месторождения </a:t>
            </a:r>
            <a:r>
              <a:rPr lang="ru-RU" sz="1300" dirty="0" err="1">
                <a:latin typeface="Times New Roman" panose="02020603050405020304" pitchFamily="18" charset="0"/>
                <a:cs typeface="Times New Roman" panose="02020603050405020304" pitchFamily="18" charset="0"/>
              </a:rPr>
              <a:t>пространственно</a:t>
            </a:r>
            <a:r>
              <a:rPr lang="ru-RU" sz="1300" dirty="0">
                <a:latin typeface="Times New Roman" panose="02020603050405020304" pitchFamily="18" charset="0"/>
                <a:cs typeface="Times New Roman" panose="02020603050405020304" pitchFamily="18" charset="0"/>
              </a:rPr>
              <a:t> и генетически связаны со </a:t>
            </a:r>
            <a:r>
              <a:rPr lang="ru-RU" sz="1300" dirty="0" err="1">
                <a:latin typeface="Times New Roman" panose="02020603050405020304" pitchFamily="18" charset="0"/>
                <a:cs typeface="Times New Roman" panose="02020603050405020304" pitchFamily="18" charset="0"/>
              </a:rPr>
              <a:t>Среднезиминским</a:t>
            </a:r>
            <a:r>
              <a:rPr lang="ru-RU" sz="1300" dirty="0">
                <a:latin typeface="Times New Roman" panose="02020603050405020304" pitchFamily="18" charset="0"/>
                <a:cs typeface="Times New Roman" panose="02020603050405020304" pitchFamily="18" charset="0"/>
              </a:rPr>
              <a:t> массивом ультраосновных, щелочных пород и </a:t>
            </a:r>
            <a:r>
              <a:rPr lang="ru-RU" sz="1300" dirty="0" err="1">
                <a:latin typeface="Times New Roman" panose="02020603050405020304" pitchFamily="18" charset="0"/>
                <a:cs typeface="Times New Roman" panose="02020603050405020304" pitchFamily="18" charset="0"/>
              </a:rPr>
              <a:t>карбонатитов</a:t>
            </a:r>
            <a:r>
              <a:rPr lang="ru-RU" sz="1300" dirty="0" smtClean="0">
                <a:latin typeface="Times New Roman" panose="02020603050405020304" pitchFamily="18" charset="0"/>
                <a:cs typeface="Times New Roman" panose="02020603050405020304" pitchFamily="18" charset="0"/>
              </a:rPr>
              <a:t>. На </a:t>
            </a:r>
            <a:r>
              <a:rPr lang="ru-RU" sz="1300" dirty="0">
                <a:latin typeface="Times New Roman" panose="02020603050405020304" pitchFamily="18" charset="0"/>
                <a:cs typeface="Times New Roman" panose="02020603050405020304" pitchFamily="18" charset="0"/>
              </a:rPr>
              <a:t>месторождении выявлено и разведано 9 рудных зон. Из них промышленное значение имеют 4 зоны - 2, 6, 8 и 9, в которых выделено 21 рудное тело. Длина рудных зон - от 200 до 2000 м, длина рудных тел - от 100 до 840 м. Все тела крутопадающие (70-85о). </a:t>
            </a:r>
            <a:r>
              <a:rPr lang="ru-RU" sz="1300" dirty="0" smtClean="0">
                <a:latin typeface="Times New Roman" panose="02020603050405020304" pitchFamily="18" charset="0"/>
                <a:cs typeface="Times New Roman" panose="02020603050405020304" pitchFamily="18" charset="0"/>
              </a:rPr>
              <a:t>Максимальная </a:t>
            </a:r>
            <a:r>
              <a:rPr lang="ru-RU" sz="1300" dirty="0">
                <a:latin typeface="Times New Roman" panose="02020603050405020304" pitchFamily="18" charset="0"/>
                <a:cs typeface="Times New Roman" panose="02020603050405020304" pitchFamily="18" charset="0"/>
              </a:rPr>
              <a:t>глубина подсчёта запасов - 370 м. На месторождении выделено три типа коренных руд (карбонатитовые </a:t>
            </a:r>
            <a:r>
              <a:rPr lang="ru-RU" sz="1300" dirty="0" err="1">
                <a:latin typeface="Times New Roman" panose="02020603050405020304" pitchFamily="18" charset="0"/>
                <a:cs typeface="Times New Roman" panose="02020603050405020304" pitchFamily="18" charset="0"/>
              </a:rPr>
              <a:t>гатчеттолитовые</a:t>
            </a:r>
            <a:r>
              <a:rPr lang="ru-RU" sz="1300" dirty="0">
                <a:latin typeface="Times New Roman" panose="02020603050405020304" pitchFamily="18" charset="0"/>
                <a:cs typeface="Times New Roman" panose="02020603050405020304" pitchFamily="18" charset="0"/>
              </a:rPr>
              <a:t>, карбонатитовые пирохлоровые и </a:t>
            </a:r>
            <a:r>
              <a:rPr lang="ru-RU" sz="1300" dirty="0" err="1">
                <a:latin typeface="Times New Roman" panose="02020603050405020304" pitchFamily="18" charset="0"/>
                <a:cs typeface="Times New Roman" panose="02020603050405020304" pitchFamily="18" charset="0"/>
              </a:rPr>
              <a:t>аальбититовые</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гатчеттолитовые</a:t>
            </a:r>
            <a:r>
              <a:rPr lang="ru-RU" sz="1300" dirty="0">
                <a:latin typeface="Times New Roman" panose="02020603050405020304" pitchFamily="18" charset="0"/>
                <a:cs typeface="Times New Roman" panose="02020603050405020304" pitchFamily="18" charset="0"/>
              </a:rPr>
              <a:t>) и руды коры выветривания.  Наиболее крупным является Основное рудное тело зоны 2, в котором сосредоточено </a:t>
            </a:r>
            <a:r>
              <a:rPr lang="ru-RU" sz="1300" dirty="0" smtClean="0">
                <a:latin typeface="Times New Roman" panose="02020603050405020304" pitchFamily="18" charset="0"/>
                <a:cs typeface="Times New Roman" panose="02020603050405020304" pitchFamily="18" charset="0"/>
              </a:rPr>
              <a:t>75 % </a:t>
            </a:r>
            <a:r>
              <a:rPr lang="ru-RU" sz="1300" dirty="0">
                <a:latin typeface="Times New Roman" panose="02020603050405020304" pitchFamily="18" charset="0"/>
                <a:cs typeface="Times New Roman" panose="02020603050405020304" pitchFamily="18" charset="0"/>
              </a:rPr>
              <a:t>всех запасов </a:t>
            </a:r>
            <a:r>
              <a:rPr lang="ru-RU" sz="1300" dirty="0" err="1">
                <a:latin typeface="Times New Roman" panose="02020603050405020304" pitchFamily="18" charset="0"/>
                <a:cs typeface="Times New Roman" panose="02020603050405020304" pitchFamily="18" charset="0"/>
              </a:rPr>
              <a:t>гатчеттолитовых</a:t>
            </a:r>
            <a:r>
              <a:rPr lang="ru-RU" sz="1300" dirty="0">
                <a:latin typeface="Times New Roman" panose="02020603050405020304" pitchFamily="18" charset="0"/>
                <a:cs typeface="Times New Roman" panose="02020603050405020304" pitchFamily="18" charset="0"/>
              </a:rPr>
              <a:t> руд месторождения. Произведён подсчёт запасов  Та2О5, Nb2О5 и урана. В контурах подсчёта запасов произведён подсчёт попутных компонентов - Р2О5, редких земель и ZrO2. На баланс поставлены только запасы </a:t>
            </a:r>
            <a:r>
              <a:rPr lang="ru-RU" sz="1300" dirty="0" smtClean="0">
                <a:latin typeface="Times New Roman" panose="02020603050405020304" pitchFamily="18" charset="0"/>
                <a:cs typeface="Times New Roman" panose="02020603050405020304" pitchFamily="18" charset="0"/>
              </a:rPr>
              <a:t>Та2О5 </a:t>
            </a:r>
            <a:r>
              <a:rPr lang="ru-RU" sz="1300" dirty="0">
                <a:latin typeface="Times New Roman" panose="02020603050405020304" pitchFamily="18" charset="0"/>
                <a:cs typeface="Times New Roman" panose="02020603050405020304" pitchFamily="18" charset="0"/>
              </a:rPr>
              <a:t>и Nb2О5 коренных карбонатитовых </a:t>
            </a:r>
            <a:r>
              <a:rPr lang="ru-RU" sz="1300" dirty="0" err="1">
                <a:latin typeface="Times New Roman" panose="02020603050405020304" pitchFamily="18" charset="0"/>
                <a:cs typeface="Times New Roman" panose="02020603050405020304" pitchFamily="18" charset="0"/>
              </a:rPr>
              <a:t>гатчеттолитовых</a:t>
            </a:r>
            <a:r>
              <a:rPr lang="ru-RU" sz="1300" dirty="0">
                <a:latin typeface="Times New Roman" panose="02020603050405020304" pitchFamily="18" charset="0"/>
                <a:cs typeface="Times New Roman" panose="02020603050405020304" pitchFamily="18" charset="0"/>
              </a:rPr>
              <a:t> руд.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17</a:t>
            </a:fld>
            <a:endParaRPr lang="ru-RU" sz="1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5356671"/>
            <a:ext cx="2952328" cy="15030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4522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1"/>
            <a:ext cx="7776864" cy="2780929"/>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Калгинское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бассейн р. Калга (левый приток</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110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юго-западу от г. Тулуна.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Рудные тела приурочены к сближенным тектоническим трещинам на сопряжении Северо-Восточного и </a:t>
            </a:r>
            <a:r>
              <a:rPr lang="ru-RU" sz="1400" dirty="0" err="1">
                <a:latin typeface="Times New Roman" panose="02020603050405020304" pitchFamily="18" charset="0"/>
                <a:cs typeface="Times New Roman" panose="02020603050405020304" pitchFamily="18" charset="0"/>
              </a:rPr>
              <a:t>Белозиминского</a:t>
            </a:r>
            <a:r>
              <a:rPr lang="ru-RU" sz="1400" dirty="0">
                <a:latin typeface="Times New Roman" panose="02020603050405020304" pitchFamily="18" charset="0"/>
                <a:cs typeface="Times New Roman" panose="02020603050405020304" pitchFamily="18" charset="0"/>
              </a:rPr>
              <a:t> разломов. Рудовмещающими являются </a:t>
            </a:r>
            <a:r>
              <a:rPr lang="ru-RU" sz="1400" dirty="0" err="1">
                <a:latin typeface="Times New Roman" panose="02020603050405020304" pitchFamily="18" charset="0"/>
                <a:cs typeface="Times New Roman" panose="02020603050405020304" pitchFamily="18" charset="0"/>
              </a:rPr>
              <a:t>метадиабазы</a:t>
            </a:r>
            <a:r>
              <a:rPr lang="ru-RU" sz="1400" dirty="0">
                <a:latin typeface="Times New Roman" panose="02020603050405020304" pitchFamily="18" charset="0"/>
                <a:cs typeface="Times New Roman" panose="02020603050405020304" pitchFamily="18" charset="0"/>
              </a:rPr>
              <a:t> и песчаники </a:t>
            </a:r>
            <a:r>
              <a:rPr lang="ru-RU" sz="1400" dirty="0" err="1">
                <a:latin typeface="Times New Roman" panose="02020603050405020304" pitchFamily="18" charset="0"/>
                <a:cs typeface="Times New Roman" panose="02020603050405020304" pitchFamily="18" charset="0"/>
              </a:rPr>
              <a:t>далдарминской</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белореченской</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свиты </a:t>
            </a:r>
            <a:r>
              <a:rPr lang="ru-RU" sz="1400" dirty="0">
                <a:latin typeface="Times New Roman" panose="02020603050405020304" pitchFamily="18" charset="0"/>
                <a:cs typeface="Times New Roman" panose="02020603050405020304" pitchFamily="18" charset="0"/>
              </a:rPr>
              <a:t>нижнего протерозоя. Пологозалегающие жилы </a:t>
            </a:r>
            <a:r>
              <a:rPr lang="ru-RU" sz="1400" dirty="0" err="1">
                <a:latin typeface="Times New Roman" panose="02020603050405020304" pitchFamily="18" charset="0"/>
                <a:cs typeface="Times New Roman" panose="02020603050405020304" pitchFamily="18" charset="0"/>
              </a:rPr>
              <a:t>редкометальных</a:t>
            </a:r>
            <a:r>
              <a:rPr lang="ru-RU" sz="1400" dirty="0">
                <a:latin typeface="Times New Roman" panose="02020603050405020304" pitchFamily="18" charset="0"/>
                <a:cs typeface="Times New Roman" panose="02020603050405020304" pitchFamily="18" charset="0"/>
              </a:rPr>
              <a:t> пегматитов длиной от 400 до 1200 м, шириной от </a:t>
            </a:r>
            <a:r>
              <a:rPr lang="ru-RU" sz="1400" dirty="0" smtClean="0">
                <a:latin typeface="Times New Roman" panose="02020603050405020304" pitchFamily="18" charset="0"/>
                <a:cs typeface="Times New Roman" panose="02020603050405020304" pitchFamily="18" charset="0"/>
              </a:rPr>
              <a:t>0,5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3,6 </a:t>
            </a:r>
            <a:r>
              <a:rPr lang="ru-RU" sz="1400" dirty="0">
                <a:latin typeface="Times New Roman" panose="02020603050405020304" pitchFamily="18" charset="0"/>
                <a:cs typeface="Times New Roman" panose="02020603050405020304" pitchFamily="18" charset="0"/>
              </a:rPr>
              <a:t>м и мощностью от </a:t>
            </a:r>
            <a:r>
              <a:rPr lang="ru-RU" sz="1400" dirty="0" smtClean="0">
                <a:latin typeface="Times New Roman" panose="02020603050405020304" pitchFamily="18" charset="0"/>
                <a:cs typeface="Times New Roman" panose="02020603050405020304" pitchFamily="18" charset="0"/>
              </a:rPr>
              <a:t>0,4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2,5 </a:t>
            </a:r>
            <a:r>
              <a:rPr lang="ru-RU" sz="1400" dirty="0">
                <a:latin typeface="Times New Roman" panose="02020603050405020304" pitchFamily="18" charset="0"/>
                <a:cs typeface="Times New Roman" panose="02020603050405020304" pitchFamily="18" charset="0"/>
              </a:rPr>
              <a:t>м. Среднее содержание </a:t>
            </a:r>
            <a:r>
              <a:rPr lang="ru-RU" sz="1400" dirty="0" err="1">
                <a:latin typeface="Times New Roman" panose="02020603050405020304" pitchFamily="18" charset="0"/>
                <a:cs typeface="Times New Roman" panose="02020603050405020304" pitchFamily="18" charset="0"/>
              </a:rPr>
              <a:t>пятиокиси</a:t>
            </a:r>
            <a:r>
              <a:rPr lang="ru-RU" sz="1400" dirty="0">
                <a:latin typeface="Times New Roman" panose="02020603050405020304" pitchFamily="18" charset="0"/>
                <a:cs typeface="Times New Roman" panose="02020603050405020304" pitchFamily="18" charset="0"/>
              </a:rPr>
              <a:t> тантала </a:t>
            </a:r>
            <a:r>
              <a:rPr lang="ru-RU" sz="1400" dirty="0" smtClean="0">
                <a:latin typeface="Times New Roman" panose="02020603050405020304" pitchFamily="18" charset="0"/>
                <a:cs typeface="Times New Roman" panose="02020603050405020304" pitchFamily="18" charset="0"/>
              </a:rPr>
              <a:t>– 0,015 %, </a:t>
            </a:r>
            <a:r>
              <a:rPr lang="ru-RU" sz="1400" dirty="0" err="1" smtClean="0">
                <a:latin typeface="Times New Roman" panose="02020603050405020304" pitchFamily="18" charset="0"/>
                <a:cs typeface="Times New Roman" panose="02020603050405020304" pitchFamily="18" charset="0"/>
              </a:rPr>
              <a:t>пятиокиси</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ниобия </a:t>
            </a:r>
            <a:r>
              <a:rPr lang="ru-RU" sz="1400" dirty="0" smtClean="0">
                <a:latin typeface="Times New Roman" panose="02020603050405020304" pitchFamily="18" charset="0"/>
                <a:cs typeface="Times New Roman" panose="02020603050405020304" pitchFamily="18" charset="0"/>
              </a:rPr>
              <a:t>– 0,012 % </a:t>
            </a:r>
            <a:r>
              <a:rPr lang="ru-RU" sz="1400" dirty="0">
                <a:latin typeface="Times New Roman" panose="02020603050405020304" pitchFamily="18" charset="0"/>
                <a:cs typeface="Times New Roman" panose="02020603050405020304" pitchFamily="18" charset="0"/>
              </a:rPr>
              <a:t>и окиси бериллия </a:t>
            </a:r>
            <a:r>
              <a:rPr lang="ru-RU" sz="1400" dirty="0" smtClean="0">
                <a:latin typeface="Times New Roman" panose="02020603050405020304" pitchFamily="18" charset="0"/>
                <a:cs typeface="Times New Roman" panose="02020603050405020304" pitchFamily="18" charset="0"/>
              </a:rPr>
              <a:t>– 0,06 %. </a:t>
            </a:r>
            <a:r>
              <a:rPr lang="ru-RU" sz="1400" dirty="0">
                <a:latin typeface="Times New Roman" panose="02020603050405020304" pitchFamily="18" charset="0"/>
                <a:cs typeface="Times New Roman" panose="02020603050405020304" pitchFamily="18" charset="0"/>
              </a:rPr>
              <a:t>Минерализация связана с </a:t>
            </a:r>
            <a:r>
              <a:rPr lang="ru-RU" sz="1400" dirty="0" smtClean="0">
                <a:latin typeface="Times New Roman" panose="02020603050405020304" pitchFamily="18" charset="0"/>
                <a:cs typeface="Times New Roman" panose="02020603050405020304" pitchFamily="18" charset="0"/>
              </a:rPr>
              <a:t>тантала-колумбитом </a:t>
            </a:r>
            <a:r>
              <a:rPr lang="ru-RU" sz="1400" dirty="0">
                <a:latin typeface="Times New Roman" panose="02020603050405020304" pitchFamily="18" charset="0"/>
                <a:cs typeface="Times New Roman" panose="02020603050405020304" pitchFamily="18" charset="0"/>
              </a:rPr>
              <a:t>и бериллом. Рекомендуется разведка жил на глубину</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18</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2987824" y="2564904"/>
            <a:ext cx="5832648" cy="429309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600" b="1" u="sng" dirty="0" smtClean="0">
                <a:solidFill>
                  <a:srgbClr val="C00000"/>
                </a:solidFill>
                <a:latin typeface="Times New Roman" panose="02020603050405020304" pitchFamily="18" charset="0"/>
                <a:cs typeface="Times New Roman" panose="02020603050405020304" pitchFamily="18" charset="0"/>
              </a:rPr>
              <a:t>Черные </a:t>
            </a:r>
            <a:r>
              <a:rPr lang="ru-RU" sz="1600" b="1" u="sng" dirty="0" err="1" smtClean="0">
                <a:solidFill>
                  <a:srgbClr val="C00000"/>
                </a:solidFill>
                <a:latin typeface="Times New Roman" panose="02020603050405020304" pitchFamily="18" charset="0"/>
                <a:cs typeface="Times New Roman" panose="02020603050405020304" pitchFamily="18" charset="0"/>
              </a:rPr>
              <a:t>мателлы</a:t>
            </a:r>
            <a:endParaRPr lang="ru-RU" sz="1600" b="1" u="sng" dirty="0" smtClean="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Font typeface="Arial"/>
              <a:buNone/>
            </a:pPr>
            <a:endParaRPr lang="ru-RU" sz="1400" b="1" dirty="0" smtClean="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Font typeface="Arial"/>
              <a:buNone/>
            </a:pPr>
            <a:r>
              <a:rPr lang="ru-RU" sz="1400" b="1" dirty="0" smtClean="0">
                <a:solidFill>
                  <a:srgbClr val="C00000"/>
                </a:solidFill>
                <a:latin typeface="Times New Roman" panose="02020603050405020304" pitchFamily="18" charset="0"/>
                <a:cs typeface="Times New Roman" panose="02020603050405020304" pitchFamily="18" charset="0"/>
              </a:rPr>
              <a:t>Титан</a:t>
            </a:r>
          </a:p>
          <a:p>
            <a:pPr marL="0" indent="450000" algn="just">
              <a:spcBef>
                <a:spcPts val="0"/>
              </a:spcBef>
              <a:spcAft>
                <a:spcPts val="0"/>
              </a:spcAft>
              <a:buFont typeface="Arial"/>
              <a:buNone/>
            </a:pPr>
            <a:r>
              <a:rPr lang="ru-RU" sz="1300" b="1" dirty="0" err="1" smtClean="0">
                <a:solidFill>
                  <a:srgbClr val="002060"/>
                </a:solidFill>
                <a:latin typeface="Times New Roman" panose="02020603050405020304" pitchFamily="18" charset="0"/>
                <a:cs typeface="Times New Roman" panose="02020603050405020304" pitchFamily="18" charset="0"/>
              </a:rPr>
              <a:t>Тулунское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Участки удалены от г. Тулуна на запад (участки I, II, III, IV), юг (участок V), север (участок VI), северо-запад (участок VII) на расстояние от 2 до 30 км.</a:t>
            </a:r>
          </a:p>
          <a:p>
            <a:pPr marL="0" indent="450000" algn="just">
              <a:spcBef>
                <a:spcPts val="0"/>
              </a:spcBef>
              <a:spcAft>
                <a:spcPts val="0"/>
              </a:spcAft>
              <a:buFont typeface="Arial"/>
              <a:buNone/>
            </a:pPr>
            <a:r>
              <a:rPr lang="ru-RU" sz="1300" dirty="0" smtClean="0">
                <a:latin typeface="Times New Roman" panose="02020603050405020304" pitchFamily="18" charset="0"/>
                <a:cs typeface="Times New Roman" panose="02020603050405020304" pitchFamily="18" charset="0"/>
              </a:rPr>
              <a:t>Балансовые запасы ильменит: А+В+С1 - 36386 тыс. тонн, С2 - 7800 тыс. тонн; TiO2 - А+В+С1 - 1250 тыс. тонн, С2 - 279 тыс. тонн.</a:t>
            </a:r>
          </a:p>
          <a:p>
            <a:pPr marL="0" indent="450000" algn="just">
              <a:spcBef>
                <a:spcPts val="0"/>
              </a:spcBef>
              <a:spcAft>
                <a:spcPts val="0"/>
              </a:spcAft>
              <a:buFont typeface="Arial"/>
              <a:buNone/>
            </a:pPr>
            <a:r>
              <a:rPr lang="ru-RU" sz="1300" dirty="0" err="1" smtClean="0">
                <a:latin typeface="Times New Roman" panose="02020603050405020304" pitchFamily="18" charset="0"/>
                <a:cs typeface="Times New Roman" panose="02020603050405020304" pitchFamily="18" charset="0"/>
              </a:rPr>
              <a:t>Ильменитоносными</a:t>
            </a:r>
            <a:r>
              <a:rPr lang="ru-RU" sz="1300" dirty="0" smtClean="0">
                <a:latin typeface="Times New Roman" panose="02020603050405020304" pitchFamily="18" charset="0"/>
                <a:cs typeface="Times New Roman" panose="02020603050405020304" pitchFamily="18" charset="0"/>
              </a:rPr>
              <a:t> являются отложения </a:t>
            </a:r>
            <a:r>
              <a:rPr lang="ru-RU" sz="1300" dirty="0" err="1" smtClean="0">
                <a:latin typeface="Times New Roman" panose="02020603050405020304" pitchFamily="18" charset="0"/>
                <a:cs typeface="Times New Roman" panose="02020603050405020304" pitchFamily="18" charset="0"/>
              </a:rPr>
              <a:t>даурской</a:t>
            </a:r>
            <a:r>
              <a:rPr lang="ru-RU" sz="1300" dirty="0" smtClean="0">
                <a:latin typeface="Times New Roman" panose="02020603050405020304" pitchFamily="18" charset="0"/>
                <a:cs typeface="Times New Roman" panose="02020603050405020304" pitchFamily="18" charset="0"/>
              </a:rPr>
              <a:t> свиты нижней юры. На месторождении выделено 7 участков: Участок 1; Участок 2; Участок </a:t>
            </a:r>
            <a:r>
              <a:rPr lang="ru-RU" sz="1300" dirty="0" err="1" smtClean="0">
                <a:latin typeface="Times New Roman" panose="02020603050405020304" pitchFamily="18" charset="0"/>
                <a:cs typeface="Times New Roman" panose="02020603050405020304" pitchFamily="18" charset="0"/>
              </a:rPr>
              <a:t>Азейский</a:t>
            </a:r>
            <a:r>
              <a:rPr lang="ru-RU" sz="1300" dirty="0" smtClean="0">
                <a:latin typeface="Times New Roman" panose="02020603050405020304" pitchFamily="18" charset="0"/>
                <a:cs typeface="Times New Roman" panose="02020603050405020304" pitchFamily="18" charset="0"/>
              </a:rPr>
              <a:t>; Участок </a:t>
            </a:r>
            <a:r>
              <a:rPr lang="ru-RU" sz="1300" dirty="0" err="1" smtClean="0">
                <a:latin typeface="Times New Roman" panose="02020603050405020304" pitchFamily="18" charset="0"/>
                <a:cs typeface="Times New Roman" panose="02020603050405020304" pitchFamily="18" charset="0"/>
              </a:rPr>
              <a:t>Казаково</a:t>
            </a:r>
            <a:r>
              <a:rPr lang="ru-RU" sz="1300" dirty="0" smtClean="0">
                <a:latin typeface="Times New Roman" panose="02020603050405020304" pitchFamily="18" charset="0"/>
                <a:cs typeface="Times New Roman" panose="02020603050405020304" pitchFamily="18" charset="0"/>
              </a:rPr>
              <a:t>; Участок </a:t>
            </a:r>
            <a:r>
              <a:rPr lang="ru-RU" sz="1300" dirty="0" err="1" smtClean="0">
                <a:latin typeface="Times New Roman" panose="02020603050405020304" pitchFamily="18" charset="0"/>
                <a:cs typeface="Times New Roman" panose="02020603050405020304" pitchFamily="18" charset="0"/>
              </a:rPr>
              <a:t>Болюшкинский</a:t>
            </a:r>
            <a:r>
              <a:rPr lang="ru-RU" sz="1300" dirty="0" smtClean="0">
                <a:latin typeface="Times New Roman" panose="02020603050405020304" pitchFamily="18" charset="0"/>
                <a:cs typeface="Times New Roman" panose="02020603050405020304" pitchFamily="18" charset="0"/>
              </a:rPr>
              <a:t>; Участок </a:t>
            </a:r>
            <a:r>
              <a:rPr lang="ru-RU" sz="1300" dirty="0" err="1" smtClean="0">
                <a:latin typeface="Times New Roman" panose="02020603050405020304" pitchFamily="18" charset="0"/>
                <a:cs typeface="Times New Roman" panose="02020603050405020304" pitchFamily="18" charset="0"/>
              </a:rPr>
              <a:t>Мугунский</a:t>
            </a:r>
            <a:r>
              <a:rPr lang="ru-RU" sz="1300" dirty="0" smtClean="0">
                <a:latin typeface="Times New Roman" panose="02020603050405020304" pitchFamily="18" charset="0"/>
                <a:cs typeface="Times New Roman" panose="02020603050405020304" pitchFamily="18" charset="0"/>
              </a:rPr>
              <a:t>; Участок </a:t>
            </a:r>
            <a:r>
              <a:rPr lang="ru-RU" sz="1300" dirty="0" err="1" smtClean="0">
                <a:latin typeface="Times New Roman" panose="02020603050405020304" pitchFamily="18" charset="0"/>
                <a:cs typeface="Times New Roman" panose="02020603050405020304" pitchFamily="18" charset="0"/>
              </a:rPr>
              <a:t>Иргейский</a:t>
            </a:r>
            <a:r>
              <a:rPr lang="ru-RU" sz="1300" dirty="0" smtClean="0">
                <a:latin typeface="Times New Roman" panose="02020603050405020304" pitchFamily="18" charset="0"/>
                <a:cs typeface="Times New Roman" panose="02020603050405020304" pitchFamily="18" charset="0"/>
              </a:rPr>
              <a:t>. Наибольшую ценность представляет участок </a:t>
            </a:r>
            <a:r>
              <a:rPr lang="ru-RU" sz="1300" dirty="0" err="1" smtClean="0">
                <a:latin typeface="Times New Roman" panose="02020603050405020304" pitchFamily="18" charset="0"/>
                <a:cs typeface="Times New Roman" panose="02020603050405020304" pitchFamily="18" charset="0"/>
              </a:rPr>
              <a:t>Болюшкинский</a:t>
            </a:r>
            <a:r>
              <a:rPr lang="ru-RU" sz="1300" dirty="0" smtClean="0">
                <a:latin typeface="Times New Roman" panose="02020603050405020304" pitchFamily="18" charset="0"/>
                <a:cs typeface="Times New Roman" panose="02020603050405020304" pitchFamily="18" charset="0"/>
              </a:rPr>
              <a:t>, запасы которого составляют половину от всех запасов месторождения. Продуктивными являются линзообразные тела размером 2000-4550х225-715 м и мощностью от 0,9 до 33,1 м. Площадь </a:t>
            </a:r>
            <a:r>
              <a:rPr lang="ru-RU" sz="1300" dirty="0" err="1" smtClean="0">
                <a:latin typeface="Times New Roman" panose="02020603050405020304" pitchFamily="18" charset="0"/>
                <a:cs typeface="Times New Roman" panose="02020603050405020304" pitchFamily="18" charset="0"/>
              </a:rPr>
              <a:t>Болюшкинского</a:t>
            </a:r>
            <a:r>
              <a:rPr lang="ru-RU" sz="1300" dirty="0" smtClean="0">
                <a:latin typeface="Times New Roman" panose="02020603050405020304" pitchFamily="18" charset="0"/>
                <a:cs typeface="Times New Roman" panose="02020603050405020304" pitchFamily="18" charset="0"/>
              </a:rPr>
              <a:t> участка - 30-32 кв. км. Среднее содержание TiO2 в запасах категории А+В+С1 – 3,58 %, С2 – 3,34 %. Руды являются труднообогатимыми. Возможно получение ильменитового концентрата с содержанием TiO2 49 % при извлечении 42 % от исходной руды.</a:t>
            </a:r>
          </a:p>
          <a:p>
            <a:pPr marL="0" indent="450000" algn="just">
              <a:spcBef>
                <a:spcPts val="0"/>
              </a:spcBef>
              <a:spcAft>
                <a:spcPts val="0"/>
              </a:spcAft>
              <a:buFont typeface="Arial"/>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717032"/>
            <a:ext cx="2304256" cy="1752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151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56259" y="10568"/>
            <a:ext cx="7776864" cy="6847432"/>
          </a:xfrm>
        </p:spPr>
        <p:txBody>
          <a:bodyPr>
            <a:noAutofit/>
          </a:bodyPr>
          <a:lstStyle/>
          <a:p>
            <a:pPr marL="0" indent="450000" algn="ctr">
              <a:spcBef>
                <a:spcPts val="0"/>
              </a:spcBef>
              <a:spcAft>
                <a:spcPts val="0"/>
              </a:spcAft>
              <a:buNone/>
            </a:pPr>
            <a:r>
              <a:rPr lang="ru-RU" sz="1600" b="1" u="sng" dirty="0" smtClean="0">
                <a:solidFill>
                  <a:srgbClr val="C00000"/>
                </a:solidFill>
                <a:latin typeface="Times New Roman" panose="02020603050405020304" pitchFamily="18" charset="0"/>
                <a:cs typeface="Times New Roman" panose="02020603050405020304" pitchFamily="18" charset="0"/>
              </a:rPr>
              <a:t>Благородные металлы</a:t>
            </a:r>
          </a:p>
          <a:p>
            <a:pPr marL="0" indent="450000" algn="ctr">
              <a:spcBef>
                <a:spcPts val="0"/>
              </a:spcBef>
              <a:spcAft>
                <a:spcPts val="0"/>
              </a:spcAft>
              <a:buNone/>
            </a:pPr>
            <a:endParaRPr lang="ru-RU" sz="1400" b="1" dirty="0" smtClean="0">
              <a:solidFill>
                <a:srgbClr val="00206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Золото</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Малая Зима. </a:t>
            </a:r>
            <a:r>
              <a:rPr lang="ru-RU" sz="1300" dirty="0" smtClean="0">
                <a:latin typeface="Times New Roman" panose="02020603050405020304" pitchFamily="18" charset="0"/>
                <a:cs typeface="Times New Roman" panose="02020603050405020304" pitchFamily="18" charset="0"/>
              </a:rPr>
              <a:t>Расположено от ж/д </a:t>
            </a:r>
            <a:r>
              <a:rPr lang="ru-RU" sz="1300" dirty="0">
                <a:latin typeface="Times New Roman" panose="02020603050405020304" pitchFamily="18" charset="0"/>
                <a:cs typeface="Times New Roman" panose="02020603050405020304" pitchFamily="18" charset="0"/>
              </a:rPr>
              <a:t>станции г</a:t>
            </a:r>
            <a:r>
              <a:rPr lang="ru-RU" sz="1300" dirty="0" smtClean="0">
                <a:latin typeface="Times New Roman" panose="02020603050405020304" pitchFamily="18" charset="0"/>
                <a:cs typeface="Times New Roman" panose="02020603050405020304" pitchFamily="18" charset="0"/>
              </a:rPr>
              <a:t>. Тулуна </a:t>
            </a:r>
            <a:r>
              <a:rPr lang="ru-RU" sz="1300" dirty="0">
                <a:latin typeface="Times New Roman" panose="02020603050405020304" pitchFamily="18" charset="0"/>
                <a:cs typeface="Times New Roman" panose="02020603050405020304" pitchFamily="18" charset="0"/>
              </a:rPr>
              <a:t>в южном направлении по грунтовой дороге </a:t>
            </a:r>
            <a:r>
              <a:rPr lang="ru-RU" sz="1300" dirty="0" smtClean="0">
                <a:latin typeface="Times New Roman" panose="02020603050405020304" pitchFamily="18" charset="0"/>
                <a:cs typeface="Times New Roman" panose="02020603050405020304" pitchFamily="18" charset="0"/>
              </a:rPr>
              <a:t>– 180 км</a:t>
            </a:r>
            <a:r>
              <a:rPr lang="ru-RU" sz="1300" dirty="0">
                <a:latin typeface="Times New Roman" panose="02020603050405020304" pitchFamily="18" charset="0"/>
                <a:cs typeface="Times New Roman" panose="02020603050405020304" pitchFamily="18" charset="0"/>
              </a:rPr>
              <a:t>, электроснабжение участка от передвижной дизельной </a:t>
            </a:r>
            <a:r>
              <a:rPr lang="ru-RU" sz="1300" dirty="0" smtClean="0">
                <a:latin typeface="Times New Roman" panose="02020603050405020304" pitchFamily="18" charset="0"/>
                <a:cs typeface="Times New Roman" panose="02020603050405020304" pitchFamily="18" charset="0"/>
              </a:rPr>
              <a:t>электростанции.</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a:t>
            </a:r>
            <a:r>
              <a:rPr lang="ru-RU" sz="1300" dirty="0" smtClean="0">
                <a:latin typeface="Times New Roman" panose="02020603050405020304" pitchFamily="18" charset="0"/>
                <a:cs typeface="Times New Roman" panose="02020603050405020304" pitchFamily="18" charset="0"/>
              </a:rPr>
              <a:t>песка: </a:t>
            </a:r>
            <a:r>
              <a:rPr lang="ru-RU" sz="1300" dirty="0">
                <a:latin typeface="Times New Roman" panose="02020603050405020304" pitchFamily="18" charset="0"/>
                <a:cs typeface="Times New Roman" panose="02020603050405020304" pitchFamily="18" charset="0"/>
              </a:rPr>
              <a:t>А+В+С1 - 3 тыс</a:t>
            </a:r>
            <a:r>
              <a:rPr lang="ru-RU" sz="1300" dirty="0" smtClean="0">
                <a:latin typeface="Times New Roman" panose="02020603050405020304" pitchFamily="18" charset="0"/>
                <a:cs typeface="Times New Roman" panose="02020603050405020304" pitchFamily="18" charset="0"/>
              </a:rPr>
              <a:t>. куб. м, </a:t>
            </a:r>
            <a:r>
              <a:rPr lang="ru-RU" sz="1300" dirty="0">
                <a:latin typeface="Times New Roman" panose="02020603050405020304" pitchFamily="18" charset="0"/>
                <a:cs typeface="Times New Roman" panose="02020603050405020304" pitchFamily="18" charset="0"/>
              </a:rPr>
              <a:t>С2 - 4 тыс</a:t>
            </a:r>
            <a:r>
              <a:rPr lang="ru-RU" sz="1300" dirty="0" smtClean="0">
                <a:latin typeface="Times New Roman" panose="02020603050405020304" pitchFamily="18" charset="0"/>
                <a:cs typeface="Times New Roman" panose="02020603050405020304" pitchFamily="18" charset="0"/>
              </a:rPr>
              <a:t>. куб. м; золота: </a:t>
            </a:r>
            <a:r>
              <a:rPr lang="ru-RU" sz="1300" dirty="0">
                <a:latin typeface="Times New Roman" panose="02020603050405020304" pitchFamily="18" charset="0"/>
                <a:cs typeface="Times New Roman" panose="02020603050405020304" pitchFamily="18" charset="0"/>
              </a:rPr>
              <a:t>А+В+С1 - 2 кг, С2 - 4 кг</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Долинная россыпь от 13,3 до 75м ширины, характерна невыдержанность параметров по ширине и по мощности пласта (от 0,4 до 0,6 в среднем 0,53м), неравномерное распределение металла в плане и по вертикали. Глубина залегания золотоносного пласта незначительная от 0,8 до 2м, в среднем 1,6м. Расположение основной части россыпи вне русла ручья. По </a:t>
            </a:r>
            <a:r>
              <a:rPr lang="ru-RU" sz="1300" dirty="0" err="1">
                <a:latin typeface="Times New Roman" panose="02020603050405020304" pitchFamily="18" charset="0"/>
                <a:cs typeface="Times New Roman" panose="02020603050405020304" pitchFamily="18" charset="0"/>
              </a:rPr>
              <a:t>гранулометрии</a:t>
            </a:r>
            <a:r>
              <a:rPr lang="ru-RU" sz="1300" dirty="0">
                <a:latin typeface="Times New Roman" panose="02020603050405020304" pitchFamily="18" charset="0"/>
                <a:cs typeface="Times New Roman" panose="02020603050405020304" pitchFamily="18" charset="0"/>
              </a:rPr>
              <a:t> по накоплению соответствует как </a:t>
            </a:r>
            <a:r>
              <a:rPr lang="ru-RU" sz="1300" dirty="0" smtClean="0">
                <a:latin typeface="Times New Roman" panose="02020603050405020304" pitchFamily="18" charset="0"/>
                <a:cs typeface="Times New Roman" panose="02020603050405020304" pitchFamily="18" charset="0"/>
              </a:rPr>
              <a:t>крупное. По </a:t>
            </a:r>
            <a:r>
              <a:rPr lang="ru-RU" sz="1300" dirty="0">
                <a:latin typeface="Times New Roman" panose="02020603050405020304" pitchFamily="18" charset="0"/>
                <a:cs typeface="Times New Roman" panose="02020603050405020304" pitchFamily="18" charset="0"/>
              </a:rPr>
              <a:t>морфологии преобладают комковатые и пластинчатые</a:t>
            </a:r>
            <a:r>
              <a:rPr lang="ru-RU" sz="1300" dirty="0" smtClean="0">
                <a:latin typeface="Times New Roman" panose="02020603050405020304" pitchFamily="18" charset="0"/>
                <a:cs typeface="Times New Roman" panose="02020603050405020304" pitchFamily="18" charset="0"/>
              </a:rPr>
              <a:t>, реже крючковатые. </a:t>
            </a:r>
            <a:r>
              <a:rPr lang="ru-RU" sz="1300" dirty="0" err="1" smtClean="0">
                <a:latin typeface="Times New Roman" panose="02020603050405020304" pitchFamily="18" charset="0"/>
                <a:cs typeface="Times New Roman" panose="02020603050405020304" pitchFamily="18" charset="0"/>
              </a:rPr>
              <a:t>Окатанность</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зерен </a:t>
            </a:r>
            <a:r>
              <a:rPr lang="ru-RU" sz="1300" dirty="0" err="1">
                <a:latin typeface="Times New Roman" panose="02020603050405020304" pitchFamily="18" charset="0"/>
                <a:cs typeface="Times New Roman" panose="02020603050405020304" pitchFamily="18" charset="0"/>
              </a:rPr>
              <a:t>золотин</a:t>
            </a:r>
            <a:r>
              <a:rPr lang="ru-RU" sz="1300" dirty="0">
                <a:latin typeface="Times New Roman" panose="02020603050405020304" pitchFamily="18" charset="0"/>
                <a:cs typeface="Times New Roman" panose="02020603050405020304" pitchFamily="18" charset="0"/>
              </a:rPr>
              <a:t> средняя или слабая, до </a:t>
            </a:r>
            <a:r>
              <a:rPr lang="ru-RU" sz="1300" dirty="0" smtClean="0">
                <a:latin typeface="Times New Roman" panose="02020603050405020304" pitchFamily="18" charset="0"/>
                <a:cs typeface="Times New Roman" panose="02020603050405020304" pitchFamily="18" charset="0"/>
              </a:rPr>
              <a:t>30 % </a:t>
            </a:r>
            <a:r>
              <a:rPr lang="ru-RU" sz="1300" dirty="0" err="1">
                <a:latin typeface="Times New Roman" panose="02020603050405020304" pitchFamily="18" charset="0"/>
                <a:cs typeface="Times New Roman" panose="02020603050405020304" pitchFamily="18" charset="0"/>
              </a:rPr>
              <a:t>окатанность</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отсутствует. Цвет </a:t>
            </a:r>
            <a:r>
              <a:rPr lang="ru-RU" sz="1300" dirty="0" err="1">
                <a:latin typeface="Times New Roman" panose="02020603050405020304" pitchFamily="18" charset="0"/>
                <a:cs typeface="Times New Roman" panose="02020603050405020304" pitchFamily="18" charset="0"/>
              </a:rPr>
              <a:t>золотин</a:t>
            </a:r>
            <a:r>
              <a:rPr lang="ru-RU" sz="1300" dirty="0">
                <a:latin typeface="Times New Roman" panose="02020603050405020304" pitchFamily="18" charset="0"/>
                <a:cs typeface="Times New Roman" panose="02020603050405020304" pitchFamily="18" charset="0"/>
              </a:rPr>
              <a:t> бледно-желтый до желтого</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Ручей </a:t>
            </a:r>
            <a:r>
              <a:rPr lang="ru-RU" sz="1300" b="1" dirty="0">
                <a:solidFill>
                  <a:srgbClr val="002060"/>
                </a:solidFill>
                <a:latin typeface="Times New Roman" panose="02020603050405020304" pitchFamily="18" charset="0"/>
                <a:cs typeface="Times New Roman" panose="02020603050405020304" pitchFamily="18" charset="0"/>
              </a:rPr>
              <a:t>золотой, правый приток р. Черная Зима. </a:t>
            </a:r>
            <a:r>
              <a:rPr lang="ru-RU" sz="1300" dirty="0">
                <a:latin typeface="Times New Roman" panose="02020603050405020304" pitchFamily="18" charset="0"/>
                <a:cs typeface="Times New Roman" panose="02020603050405020304" pitchFamily="18" charset="0"/>
              </a:rPr>
              <a:t>Находится от ж/д станции г. Тулуна в южном направлении по грунтовой дороге - 180 км. Электроснабжение участка от передвижной дизельной электростанции.</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a:t>
            </a:r>
            <a:r>
              <a:rPr lang="ru-RU" sz="1300" dirty="0" smtClean="0">
                <a:latin typeface="Times New Roman" panose="02020603050405020304" pitchFamily="18" charset="0"/>
                <a:cs typeface="Times New Roman" panose="02020603050405020304" pitchFamily="18" charset="0"/>
              </a:rPr>
              <a:t>песка: </a:t>
            </a:r>
            <a:r>
              <a:rPr lang="ru-RU" sz="1300" dirty="0">
                <a:latin typeface="Times New Roman" panose="02020603050405020304" pitchFamily="18" charset="0"/>
                <a:cs typeface="Times New Roman" panose="02020603050405020304" pitchFamily="18" charset="0"/>
              </a:rPr>
              <a:t>А+В+С1 - 23 тыс. куб. м, С2 - 2 тыс. куб. м,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- 12 тыс. куб. м; </a:t>
            </a:r>
            <a:r>
              <a:rPr lang="ru-RU" sz="1300" dirty="0" smtClean="0">
                <a:latin typeface="Times New Roman" panose="02020603050405020304" pitchFamily="18" charset="0"/>
                <a:cs typeface="Times New Roman" panose="02020603050405020304" pitchFamily="18" charset="0"/>
              </a:rPr>
              <a:t>золота: </a:t>
            </a:r>
            <a:r>
              <a:rPr lang="ru-RU" sz="1300" dirty="0">
                <a:latin typeface="Times New Roman" panose="02020603050405020304" pitchFamily="18" charset="0"/>
                <a:cs typeface="Times New Roman" panose="02020603050405020304" pitchFamily="18" charset="0"/>
              </a:rPr>
              <a:t>А+В+С1 - 40 кг, С2 - 5 кг,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- 12 кг</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Долинная россыпь от 9 до </a:t>
            </a:r>
            <a:r>
              <a:rPr lang="ru-RU" sz="1300" dirty="0" smtClean="0">
                <a:latin typeface="Times New Roman" panose="02020603050405020304" pitchFamily="18" charset="0"/>
                <a:cs typeface="Times New Roman" panose="02020603050405020304" pitchFamily="18" charset="0"/>
              </a:rPr>
              <a:t>59 м </a:t>
            </a:r>
            <a:r>
              <a:rPr lang="ru-RU" sz="1300" dirty="0">
                <a:latin typeface="Times New Roman" panose="02020603050405020304" pitchFamily="18" charset="0"/>
                <a:cs typeface="Times New Roman" panose="02020603050405020304" pitchFamily="18" charset="0"/>
              </a:rPr>
              <a:t>ширины, характерна невыдержанность параметров по ширине и по мощности пласта (0,4 до </a:t>
            </a:r>
            <a:r>
              <a:rPr lang="ru-RU" sz="1300" dirty="0" smtClean="0">
                <a:latin typeface="Times New Roman" panose="02020603050405020304" pitchFamily="18" charset="0"/>
                <a:cs typeface="Times New Roman" panose="02020603050405020304" pitchFamily="18" charset="0"/>
              </a:rPr>
              <a:t>1,0, </a:t>
            </a:r>
            <a:r>
              <a:rPr lang="ru-RU" sz="1300" dirty="0">
                <a:latin typeface="Times New Roman" panose="02020603050405020304" pitchFamily="18" charset="0"/>
                <a:cs typeface="Times New Roman" panose="02020603050405020304" pitchFamily="18" charset="0"/>
              </a:rPr>
              <a:t>в среднем </a:t>
            </a:r>
            <a:r>
              <a:rPr lang="ru-RU" sz="1300" dirty="0" smtClean="0">
                <a:latin typeface="Times New Roman" panose="02020603050405020304" pitchFamily="18" charset="0"/>
                <a:cs typeface="Times New Roman" panose="02020603050405020304" pitchFamily="18" charset="0"/>
              </a:rPr>
              <a:t>0,4 8м</a:t>
            </a:r>
            <a:r>
              <a:rPr lang="ru-RU" sz="1300" dirty="0">
                <a:latin typeface="Times New Roman" panose="02020603050405020304" pitchFamily="18" charset="0"/>
                <a:cs typeface="Times New Roman" panose="02020603050405020304" pitchFamily="18" charset="0"/>
              </a:rPr>
              <a:t>), неравномерным распределением металла в плане и по вертикали. Глубина залегания золотоносного пласта незначительная от 1,0 до </a:t>
            </a:r>
            <a:r>
              <a:rPr lang="ru-RU" sz="1300" dirty="0" smtClean="0">
                <a:latin typeface="Times New Roman" panose="02020603050405020304" pitchFamily="18" charset="0"/>
                <a:cs typeface="Times New Roman" panose="02020603050405020304" pitchFamily="18" charset="0"/>
              </a:rPr>
              <a:t>4,8 м</a:t>
            </a:r>
            <a:r>
              <a:rPr lang="ru-RU" sz="1300" dirty="0">
                <a:latin typeface="Times New Roman" panose="02020603050405020304" pitchFamily="18" charset="0"/>
                <a:cs typeface="Times New Roman" panose="02020603050405020304" pitchFamily="18" charset="0"/>
              </a:rPr>
              <a:t>, в среднем </a:t>
            </a:r>
            <a:r>
              <a:rPr lang="ru-RU" sz="1300" dirty="0" smtClean="0">
                <a:latin typeface="Times New Roman" panose="02020603050405020304" pitchFamily="18" charset="0"/>
                <a:cs typeface="Times New Roman" panose="02020603050405020304" pitchFamily="18" charset="0"/>
              </a:rPr>
              <a:t>2,58 м</a:t>
            </a:r>
            <a:r>
              <a:rPr lang="ru-RU" sz="1300" dirty="0">
                <a:latin typeface="Times New Roman" panose="02020603050405020304" pitchFamily="18" charset="0"/>
                <a:cs typeface="Times New Roman" panose="02020603050405020304" pitchFamily="18" charset="0"/>
              </a:rPr>
              <a:t>. Расположение основной части россыпи вне русла ручья. Коренным источником золота являются минерализованные зоны прожилкового </a:t>
            </a:r>
            <a:r>
              <a:rPr lang="ru-RU" sz="1300" dirty="0" err="1">
                <a:latin typeface="Times New Roman" panose="02020603050405020304" pitchFamily="18" charset="0"/>
                <a:cs typeface="Times New Roman" panose="02020603050405020304" pitchFamily="18" charset="0"/>
              </a:rPr>
              <a:t>окварцевания</a:t>
            </a:r>
            <a:r>
              <a:rPr lang="ru-RU" sz="1300" dirty="0">
                <a:latin typeface="Times New Roman" panose="02020603050405020304" pitchFamily="18" charset="0"/>
                <a:cs typeface="Times New Roman" panose="02020603050405020304" pitchFamily="18" charset="0"/>
              </a:rPr>
              <a:t> и </a:t>
            </a:r>
            <a:r>
              <a:rPr lang="ru-RU" sz="1300" dirty="0" err="1">
                <a:latin typeface="Times New Roman" panose="02020603050405020304" pitchFamily="18" charset="0"/>
                <a:cs typeface="Times New Roman" panose="02020603050405020304" pitchFamily="18" charset="0"/>
              </a:rPr>
              <a:t>сульфитизации</a:t>
            </a:r>
            <a:r>
              <a:rPr lang="ru-RU" sz="1300" dirty="0">
                <a:latin typeface="Times New Roman" panose="02020603050405020304" pitchFamily="18" charset="0"/>
                <a:cs typeface="Times New Roman" panose="02020603050405020304" pitchFamily="18" charset="0"/>
              </a:rPr>
              <a:t> гидротермального происхождения рудопроявления Золотого, расположенного в истоках одноименного ручья. Способ разработки открытый, с раздельным способом выемки торфов и песков, без раздела на отдельные участки. По </a:t>
            </a:r>
            <a:r>
              <a:rPr lang="ru-RU" sz="1300" dirty="0" err="1">
                <a:latin typeface="Times New Roman" panose="02020603050405020304" pitchFamily="18" charset="0"/>
                <a:cs typeface="Times New Roman" panose="02020603050405020304" pitchFamily="18" charset="0"/>
              </a:rPr>
              <a:t>гранулометрии</a:t>
            </a:r>
            <a:r>
              <a:rPr lang="ru-RU" sz="1300" dirty="0">
                <a:latin typeface="Times New Roman" panose="02020603050405020304" pitchFamily="18" charset="0"/>
                <a:cs typeface="Times New Roman" panose="02020603050405020304" pitchFamily="18" charset="0"/>
              </a:rPr>
              <a:t> по накоплению соответствует как крупное. По морфологии преобладают комковатые и пластинчатые, реже крючковатые. </a:t>
            </a:r>
            <a:r>
              <a:rPr lang="ru-RU" sz="1300" dirty="0" err="1">
                <a:latin typeface="Times New Roman" panose="02020603050405020304" pitchFamily="18" charset="0"/>
                <a:cs typeface="Times New Roman" panose="02020603050405020304" pitchFamily="18" charset="0"/>
              </a:rPr>
              <a:t>Окатанность</a:t>
            </a:r>
            <a:r>
              <a:rPr lang="ru-RU" sz="1300" dirty="0">
                <a:latin typeface="Times New Roman" panose="02020603050405020304" pitchFamily="18" charset="0"/>
                <a:cs typeface="Times New Roman" panose="02020603050405020304" pitchFamily="18" charset="0"/>
              </a:rPr>
              <a:t> зерен </a:t>
            </a:r>
            <a:r>
              <a:rPr lang="ru-RU" sz="1300" dirty="0" err="1">
                <a:latin typeface="Times New Roman" panose="02020603050405020304" pitchFamily="18" charset="0"/>
                <a:cs typeface="Times New Roman" panose="02020603050405020304" pitchFamily="18" charset="0"/>
              </a:rPr>
              <a:t>золотин</a:t>
            </a:r>
            <a:r>
              <a:rPr lang="ru-RU" sz="1300" dirty="0">
                <a:latin typeface="Times New Roman" panose="02020603050405020304" pitchFamily="18" charset="0"/>
                <a:cs typeface="Times New Roman" panose="02020603050405020304" pitchFamily="18" charset="0"/>
              </a:rPr>
              <a:t> средняя или слабая, до </a:t>
            </a:r>
            <a:r>
              <a:rPr lang="ru-RU" sz="1300" dirty="0" smtClean="0">
                <a:latin typeface="Times New Roman" panose="02020603050405020304" pitchFamily="18" charset="0"/>
                <a:cs typeface="Times New Roman" panose="02020603050405020304" pitchFamily="18" charset="0"/>
              </a:rPr>
              <a:t>30 % </a:t>
            </a:r>
            <a:r>
              <a:rPr lang="ru-RU" sz="1300" dirty="0" err="1">
                <a:latin typeface="Times New Roman" panose="02020603050405020304" pitchFamily="18" charset="0"/>
                <a:cs typeface="Times New Roman" panose="02020603050405020304" pitchFamily="18" charset="0"/>
              </a:rPr>
              <a:t>окатанность</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отсутствует. </a:t>
            </a:r>
            <a:r>
              <a:rPr lang="ru-RU" sz="1300" dirty="0">
                <a:latin typeface="Times New Roman" panose="02020603050405020304" pitchFamily="18" charset="0"/>
                <a:cs typeface="Times New Roman" panose="02020603050405020304" pitchFamily="18" charset="0"/>
              </a:rPr>
              <a:t>Цвет </a:t>
            </a:r>
            <a:r>
              <a:rPr lang="ru-RU" sz="1300" dirty="0" err="1">
                <a:latin typeface="Times New Roman" panose="02020603050405020304" pitchFamily="18" charset="0"/>
                <a:cs typeface="Times New Roman" panose="02020603050405020304" pitchFamily="18" charset="0"/>
              </a:rPr>
              <a:t>золотин</a:t>
            </a:r>
            <a:r>
              <a:rPr lang="ru-RU" sz="1300" dirty="0">
                <a:latin typeface="Times New Roman" panose="02020603050405020304" pitchFamily="18" charset="0"/>
                <a:cs typeface="Times New Roman" panose="02020603050405020304" pitchFamily="18" charset="0"/>
              </a:rPr>
              <a:t> бледно-желтый до желтого.</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19</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3131840" y="2564904"/>
            <a:ext cx="5688632" cy="429309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endParaRPr lang="ru-RU" sz="1300" dirty="0" smtClean="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116632"/>
            <a:ext cx="1116124" cy="818712"/>
          </a:xfrm>
          <a:prstGeom prst="rect">
            <a:avLst/>
          </a:prstGeom>
        </p:spPr>
      </p:pic>
    </p:spTree>
    <p:extLst>
      <p:ext uri="{BB962C8B-B14F-4D97-AF65-F5344CB8AC3E}">
        <p14:creationId xmlns:p14="http://schemas.microsoft.com/office/powerpoint/2010/main" val="376586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899592" y="0"/>
            <a:ext cx="5688632" cy="6858000"/>
          </a:xfrm>
        </p:spPr>
        <p:txBody>
          <a:bodyPr anchor="ctr">
            <a:normAutofit fontScale="70000" lnSpcReduction="20000"/>
          </a:bodyPr>
          <a:lstStyle/>
          <a:p>
            <a:pPr marL="0" indent="0" algn="ctr">
              <a:lnSpc>
                <a:spcPct val="120000"/>
              </a:lnSpc>
              <a:spcBef>
                <a:spcPts val="0"/>
              </a:spcBef>
              <a:spcAft>
                <a:spcPts val="0"/>
              </a:spcAft>
              <a:buNone/>
            </a:pPr>
            <a:r>
              <a:rPr lang="ru-RU" sz="2300" b="1" dirty="0" smtClean="0">
                <a:solidFill>
                  <a:schemeClr val="accent1">
                    <a:lumMod val="50000"/>
                  </a:schemeClr>
                </a:solidFill>
                <a:latin typeface="Arial" panose="020B0604020202020204" pitchFamily="34" charset="0"/>
                <a:cs typeface="Arial" panose="020B0604020202020204" pitchFamily="34" charset="0"/>
              </a:rPr>
              <a:t>УВАЖАЕМЫЕ  ИНВЕСТОРЫ,</a:t>
            </a:r>
          </a:p>
          <a:p>
            <a:pPr marL="0" indent="0" algn="ctr">
              <a:lnSpc>
                <a:spcPct val="120000"/>
              </a:lnSpc>
              <a:spcBef>
                <a:spcPts val="0"/>
              </a:spcBef>
              <a:spcAft>
                <a:spcPts val="0"/>
              </a:spcAft>
              <a:buNone/>
            </a:pPr>
            <a:r>
              <a:rPr lang="ru-RU" sz="2300" b="1" dirty="0" smtClean="0">
                <a:solidFill>
                  <a:schemeClr val="accent1">
                    <a:lumMod val="50000"/>
                  </a:schemeClr>
                </a:solidFill>
                <a:latin typeface="Arial" panose="020B0604020202020204" pitchFamily="34" charset="0"/>
                <a:cs typeface="Arial" panose="020B0604020202020204" pitchFamily="34" charset="0"/>
              </a:rPr>
              <a:t>ПРЕДСТАВИТЕЛИ  БИЗНЕСА!</a:t>
            </a:r>
          </a:p>
          <a:p>
            <a:pPr marL="0" indent="432000" algn="just">
              <a:lnSpc>
                <a:spcPct val="120000"/>
              </a:lnSpc>
              <a:spcBef>
                <a:spcPts val="0"/>
              </a:spcBef>
              <a:spcAft>
                <a:spcPts val="0"/>
              </a:spcAft>
              <a:buNone/>
            </a:pPr>
            <a:endParaRPr lang="ru-RU" sz="1900" b="1" dirty="0" smtClean="0">
              <a:latin typeface="Arial" panose="020B0604020202020204" pitchFamily="34" charset="0"/>
              <a:cs typeface="Arial" panose="020B0604020202020204" pitchFamily="34" charset="0"/>
            </a:endParaRP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Муниципальное образование «Тулунский район» – это территория с динамично развивающимся промышленным производством и агропромышленным комплексом. Тулунский район является одним из крупнейших районов Иркутской области по добыче угля и производству сельскохозяйственной продукции. Вклад района </a:t>
            </a:r>
            <a:r>
              <a:rPr lang="ru-RU" sz="2000" dirty="0">
                <a:latin typeface="Arial" panose="020B0604020202020204" pitchFamily="34" charset="0"/>
                <a:cs typeface="Arial" panose="020B0604020202020204" pitchFamily="34" charset="0"/>
              </a:rPr>
              <a:t>в общий урожай зерновой продукции </a:t>
            </a:r>
            <a:r>
              <a:rPr lang="ru-RU" sz="2000" dirty="0" smtClean="0">
                <a:latin typeface="Arial" panose="020B0604020202020204" pitchFamily="34" charset="0"/>
                <a:cs typeface="Arial" panose="020B0604020202020204" pitchFamily="34" charset="0"/>
              </a:rPr>
              <a:t>Иркутской области </a:t>
            </a:r>
            <a:r>
              <a:rPr lang="ru-RU" sz="2000" dirty="0">
                <a:latin typeface="Arial" panose="020B0604020202020204" pitchFamily="34" charset="0"/>
                <a:cs typeface="Arial" panose="020B0604020202020204" pitchFamily="34" charset="0"/>
              </a:rPr>
              <a:t>составляет в среднем </a:t>
            </a:r>
            <a:r>
              <a:rPr lang="ru-RU" sz="2000" dirty="0" smtClean="0">
                <a:latin typeface="Arial" panose="020B0604020202020204" pitchFamily="34" charset="0"/>
                <a:cs typeface="Arial" panose="020B0604020202020204" pitchFamily="34" charset="0"/>
              </a:rPr>
              <a:t>10-15 %. </a:t>
            </a: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В районе ежегодно увеличиваются посевные площади, объемы производства зерна, картофеля, овощей, молока и мяса. Реализуются инвестиционные проекты, направленные на увеличение сельскохозяйственного производства и переработку сельскохозяйственной продукции.</a:t>
            </a: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Тулунский район имеет значительный природно-ресурсный потенциал, имеются все условия для развития туризма, производства </a:t>
            </a:r>
            <a:r>
              <a:rPr lang="ru-RU" sz="2000" dirty="0" err="1" smtClean="0">
                <a:latin typeface="Arial" panose="020B0604020202020204" pitchFamily="34" charset="0"/>
                <a:cs typeface="Arial" panose="020B0604020202020204" pitchFamily="34" charset="0"/>
              </a:rPr>
              <a:t>аквакультуры</a:t>
            </a:r>
            <a:r>
              <a:rPr lang="ru-RU" sz="2000" dirty="0" smtClean="0">
                <a:latin typeface="Arial" panose="020B0604020202020204" pitchFamily="34" charset="0"/>
                <a:cs typeface="Arial" panose="020B0604020202020204" pitchFamily="34" charset="0"/>
              </a:rPr>
              <a:t> и т.д.</a:t>
            </a: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Привлечение инвестиций в экономику района – одна из главных задач муниципалитета, способствующая социально-экономическому развитию территории и повышению качества и уровня жизни населения района.</a:t>
            </a: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Мы ждем Ваших инвестиционных предложений, новых проектов для воплощения их в жизнь! Мы готовы к взаимовыгодному сотрудничеству!</a:t>
            </a:r>
          </a:p>
          <a:p>
            <a:pPr marL="0" indent="432000" algn="just">
              <a:lnSpc>
                <a:spcPct val="120000"/>
              </a:lnSpc>
              <a:spcBef>
                <a:spcPts val="0"/>
              </a:spcBef>
              <a:spcAft>
                <a:spcPts val="0"/>
              </a:spcAft>
              <a:buNone/>
            </a:pPr>
            <a:endParaRPr lang="ru-RU" sz="2000" dirty="0" smtClean="0">
              <a:latin typeface="Arial" panose="020B0604020202020204" pitchFamily="34" charset="0"/>
              <a:cs typeface="Arial" panose="020B0604020202020204" pitchFamily="34" charset="0"/>
            </a:endParaRPr>
          </a:p>
          <a:p>
            <a:pPr marL="0" indent="432000" algn="just">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С уважением,</a:t>
            </a:r>
          </a:p>
          <a:p>
            <a:pPr marL="0" indent="432000" algn="r">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Мэр </a:t>
            </a:r>
            <a:r>
              <a:rPr lang="ru-RU" sz="2000" dirty="0" err="1" smtClean="0">
                <a:latin typeface="Arial" panose="020B0604020202020204" pitchFamily="34" charset="0"/>
                <a:cs typeface="Arial" panose="020B0604020202020204" pitchFamily="34" charset="0"/>
              </a:rPr>
              <a:t>Тулунского</a:t>
            </a:r>
            <a:r>
              <a:rPr lang="ru-RU" sz="2000" dirty="0" smtClean="0">
                <a:latin typeface="Arial" panose="020B0604020202020204" pitchFamily="34" charset="0"/>
                <a:cs typeface="Arial" panose="020B0604020202020204" pitchFamily="34" charset="0"/>
              </a:rPr>
              <a:t> муниципального района</a:t>
            </a:r>
          </a:p>
          <a:p>
            <a:pPr marL="0" indent="432000" algn="r">
              <a:lnSpc>
                <a:spcPct val="120000"/>
              </a:lnSpc>
              <a:spcBef>
                <a:spcPts val="0"/>
              </a:spcBef>
              <a:spcAft>
                <a:spcPts val="0"/>
              </a:spcAft>
              <a:buNone/>
            </a:pPr>
            <a:r>
              <a:rPr lang="ru-RU" sz="2000" dirty="0" smtClean="0">
                <a:latin typeface="Arial" panose="020B0604020202020204" pitchFamily="34" charset="0"/>
                <a:cs typeface="Arial" panose="020B0604020202020204" pitchFamily="34" charset="0"/>
              </a:rPr>
              <a:t>М.И. </a:t>
            </a:r>
            <a:r>
              <a:rPr lang="ru-RU" sz="2000" dirty="0" err="1" smtClean="0">
                <a:latin typeface="Arial" panose="020B0604020202020204" pitchFamily="34" charset="0"/>
                <a:cs typeface="Arial" panose="020B0604020202020204" pitchFamily="34" charset="0"/>
              </a:rPr>
              <a:t>Гильдебрант</a:t>
            </a:r>
            <a:endParaRPr lang="ru-RU" sz="2000" dirty="0">
              <a:solidFill>
                <a:schemeClr val="accent1">
                  <a:lumMod val="50000"/>
                </a:schemeClr>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2636912"/>
            <a:ext cx="2088232" cy="2492896"/>
          </a:xfrm>
          <a:prstGeom prst="rect">
            <a:avLst/>
          </a:prstGeom>
        </p:spPr>
      </p:pic>
      <p:sp>
        <p:nvSpPr>
          <p:cNvPr id="4" name="Номер слайда 3"/>
          <p:cNvSpPr>
            <a:spLocks noGrp="1"/>
          </p:cNvSpPr>
          <p:nvPr>
            <p:ph type="sldNum" sz="quarter" idx="12"/>
          </p:nvPr>
        </p:nvSpPr>
        <p:spPr/>
        <p:txBody>
          <a:bodyPr/>
          <a:lstStyle/>
          <a:p>
            <a:pPr algn="ctr"/>
            <a:fld id="{6B54CF04-829E-4533-9E22-1DEDBBC55A26}" type="slidenum">
              <a:rPr lang="ru-RU" sz="1200" smtClean="0">
                <a:solidFill>
                  <a:schemeClr val="tx2">
                    <a:lumMod val="75000"/>
                    <a:lumOff val="25000"/>
                  </a:schemeClr>
                </a:solidFill>
                <a:latin typeface="Times New Roman" panose="02020603050405020304" pitchFamily="18" charset="0"/>
                <a:cs typeface="Times New Roman" panose="02020603050405020304" pitchFamily="18" charset="0"/>
              </a:rPr>
              <a:pPr algn="ctr"/>
              <a:t>2</a:t>
            </a:fld>
            <a:endParaRPr lang="ru-RU" sz="1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513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56259" y="10567"/>
            <a:ext cx="7776864" cy="5002609"/>
          </a:xfrm>
        </p:spPr>
        <p:txBody>
          <a:bodyPr>
            <a:noAutofit/>
          </a:bodyPr>
          <a:lstStyle/>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Черная Зима. </a:t>
            </a:r>
            <a:r>
              <a:rPr lang="ru-RU" sz="1400" dirty="0" smtClean="0">
                <a:latin typeface="Times New Roman" panose="02020603050405020304" pitchFamily="18" charset="0"/>
                <a:cs typeface="Times New Roman" panose="02020603050405020304" pitchFamily="18" charset="0"/>
              </a:rPr>
              <a:t>Находится от </a:t>
            </a:r>
            <a:r>
              <a:rPr lang="ru-RU" sz="1400" dirty="0">
                <a:latin typeface="Times New Roman" panose="02020603050405020304" pitchFamily="18" charset="0"/>
                <a:cs typeface="Times New Roman" panose="02020603050405020304" pitchFamily="18" charset="0"/>
              </a:rPr>
              <a:t>железнодорожной станции г</a:t>
            </a:r>
            <a:r>
              <a:rPr lang="ru-RU" sz="1400" dirty="0" smtClean="0">
                <a:latin typeface="Times New Roman" panose="02020603050405020304" pitchFamily="18" charset="0"/>
                <a:cs typeface="Times New Roman" panose="02020603050405020304" pitchFamily="18" charset="0"/>
              </a:rPr>
              <a:t>. Тулуна </a:t>
            </a:r>
            <a:r>
              <a:rPr lang="ru-RU" sz="1400" dirty="0">
                <a:latin typeface="Times New Roman" panose="02020603050405020304" pitchFamily="18" charset="0"/>
                <a:cs typeface="Times New Roman" panose="02020603050405020304" pitchFamily="18" charset="0"/>
              </a:rPr>
              <a:t>в южном направлении по грунтовой дороге - в </a:t>
            </a:r>
            <a:r>
              <a:rPr lang="ru-RU" sz="1400" dirty="0" smtClean="0">
                <a:latin typeface="Times New Roman" panose="02020603050405020304" pitchFamily="18" charset="0"/>
                <a:cs typeface="Times New Roman" panose="02020603050405020304" pitchFamily="18" charset="0"/>
              </a:rPr>
              <a:t>150 км. От с. </a:t>
            </a:r>
            <a:r>
              <a:rPr lang="ru-RU" sz="1400" dirty="0" err="1">
                <a:latin typeface="Times New Roman" panose="02020603050405020304" pitchFamily="18" charset="0"/>
                <a:cs typeface="Times New Roman" panose="02020603050405020304" pitchFamily="18" charset="0"/>
              </a:rPr>
              <a:t>Уйгат</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в </a:t>
            </a:r>
            <a:r>
              <a:rPr lang="ru-RU" sz="1400" dirty="0" smtClean="0">
                <a:latin typeface="Times New Roman" panose="02020603050405020304" pitchFamily="18" charset="0"/>
                <a:cs typeface="Times New Roman" panose="02020603050405020304" pitchFamily="18" charset="0"/>
              </a:rPr>
              <a:t>80 км.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a:t>
            </a:r>
            <a:r>
              <a:rPr lang="ru-RU" sz="1400" dirty="0" smtClean="0">
                <a:latin typeface="Times New Roman" panose="02020603050405020304" pitchFamily="18" charset="0"/>
                <a:cs typeface="Times New Roman" panose="02020603050405020304" pitchFamily="18" charset="0"/>
              </a:rPr>
              <a:t>песка: </a:t>
            </a:r>
            <a:r>
              <a:rPr lang="ru-RU" sz="1400" dirty="0">
                <a:latin typeface="Times New Roman" panose="02020603050405020304" pitchFamily="18" charset="0"/>
                <a:cs typeface="Times New Roman" panose="02020603050405020304" pitchFamily="18" charset="0"/>
              </a:rPr>
              <a:t>А+В+С1 - 6 тыс</a:t>
            </a:r>
            <a:r>
              <a:rPr lang="ru-RU" sz="1400" dirty="0" smtClean="0">
                <a:latin typeface="Times New Roman" panose="02020603050405020304" pitchFamily="18" charset="0"/>
                <a:cs typeface="Times New Roman" panose="02020603050405020304" pitchFamily="18" charset="0"/>
              </a:rPr>
              <a:t>. куб. м, </a:t>
            </a:r>
            <a:r>
              <a:rPr lang="ru-RU" sz="1400" dirty="0">
                <a:latin typeface="Times New Roman" panose="02020603050405020304" pitchFamily="18" charset="0"/>
                <a:cs typeface="Times New Roman" panose="02020603050405020304" pitchFamily="18" charset="0"/>
              </a:rPr>
              <a:t>С2 - 27 тыс</a:t>
            </a:r>
            <a:r>
              <a:rPr lang="ru-RU" sz="1400" dirty="0" smtClean="0">
                <a:latin typeface="Times New Roman" panose="02020603050405020304" pitchFamily="18" charset="0"/>
                <a:cs typeface="Times New Roman" panose="02020603050405020304" pitchFamily="18" charset="0"/>
              </a:rPr>
              <a:t>. куб. м; золота: </a:t>
            </a:r>
            <a:r>
              <a:rPr lang="ru-RU" sz="1400" dirty="0">
                <a:latin typeface="Times New Roman" panose="02020603050405020304" pitchFamily="18" charset="0"/>
                <a:cs typeface="Times New Roman" panose="02020603050405020304" pitchFamily="18" charset="0"/>
              </a:rPr>
              <a:t>А+В+С1 - 9 кг, С2 - 28 кг</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Долинная </a:t>
            </a:r>
            <a:r>
              <a:rPr lang="ru-RU" sz="1400" dirty="0">
                <a:latin typeface="Times New Roman" panose="02020603050405020304" pitchFamily="18" charset="0"/>
                <a:cs typeface="Times New Roman" panose="02020603050405020304" pitchFamily="18" charset="0"/>
              </a:rPr>
              <a:t>пластовая современная россыпь </a:t>
            </a:r>
            <a:r>
              <a:rPr lang="ru-RU" sz="1400" dirty="0" smtClean="0">
                <a:latin typeface="Times New Roman" panose="02020603050405020304" pitchFamily="18" charset="0"/>
                <a:cs typeface="Times New Roman" panose="02020603050405020304" pitchFamily="18" charset="0"/>
              </a:rPr>
              <a:t>длиной </a:t>
            </a:r>
            <a:r>
              <a:rPr lang="ru-RU" sz="1400" dirty="0">
                <a:latin typeface="Times New Roman" panose="02020603050405020304" pitchFamily="18" charset="0"/>
                <a:cs typeface="Times New Roman" panose="02020603050405020304" pitchFamily="18" charset="0"/>
              </a:rPr>
              <a:t>1546 м и шириной от 12 до 46 м (средняя </a:t>
            </a:r>
            <a:r>
              <a:rPr lang="ru-RU" sz="1400" dirty="0" smtClean="0">
                <a:latin typeface="Times New Roman" panose="02020603050405020304" pitchFamily="18" charset="0"/>
                <a:cs typeface="Times New Roman" panose="02020603050405020304" pitchFamily="18" charset="0"/>
              </a:rPr>
              <a:t>25,4 </a:t>
            </a:r>
            <a:r>
              <a:rPr lang="ru-RU" sz="1400" dirty="0">
                <a:latin typeface="Times New Roman" panose="02020603050405020304" pitchFamily="18" charset="0"/>
                <a:cs typeface="Times New Roman" panose="02020603050405020304" pitchFamily="18" charset="0"/>
              </a:rPr>
              <a:t>м). Мощность песков - от </a:t>
            </a:r>
            <a:r>
              <a:rPr lang="ru-RU" sz="1400" dirty="0" smtClean="0">
                <a:latin typeface="Times New Roman" panose="02020603050405020304" pitchFamily="18" charset="0"/>
                <a:cs typeface="Times New Roman" panose="02020603050405020304" pitchFamily="18" charset="0"/>
              </a:rPr>
              <a:t>0,4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0,8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0,48 </a:t>
            </a:r>
            <a:r>
              <a:rPr lang="ru-RU" sz="1400" dirty="0">
                <a:latin typeface="Times New Roman" panose="02020603050405020304" pitchFamily="18" charset="0"/>
                <a:cs typeface="Times New Roman" panose="02020603050405020304" pitchFamily="18" charset="0"/>
              </a:rPr>
              <a:t>м). Глубина залегания золотоносного пласта от </a:t>
            </a:r>
            <a:r>
              <a:rPr lang="ru-RU" sz="1400" dirty="0" smtClean="0">
                <a:latin typeface="Times New Roman" panose="02020603050405020304" pitchFamily="18" charset="0"/>
                <a:cs typeface="Times New Roman" panose="02020603050405020304" pitchFamily="18" charset="0"/>
              </a:rPr>
              <a:t>2,3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3,2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2,65 </a:t>
            </a:r>
            <a:r>
              <a:rPr lang="ru-RU" sz="1400" dirty="0">
                <a:latin typeface="Times New Roman" panose="02020603050405020304" pitchFamily="18" charset="0"/>
                <a:cs typeface="Times New Roman" panose="02020603050405020304" pitchFamily="18" charset="0"/>
              </a:rPr>
              <a:t>м). Коэффициент вскрыши  - </a:t>
            </a:r>
            <a:r>
              <a:rPr lang="ru-RU" sz="1400" dirty="0" smtClean="0">
                <a:latin typeface="Times New Roman" panose="02020603050405020304" pitchFamily="18" charset="0"/>
                <a:cs typeface="Times New Roman" panose="02020603050405020304" pitchFamily="18" charset="0"/>
              </a:rPr>
              <a:t>5,5</a:t>
            </a:r>
            <a:r>
              <a:rPr lang="ru-RU" sz="1400" dirty="0">
                <a:latin typeface="Times New Roman" panose="02020603050405020304" pitchFamily="18" charset="0"/>
                <a:cs typeface="Times New Roman" panose="02020603050405020304" pitchFamily="18" charset="0"/>
              </a:rPr>
              <a:t>. Содержание золота от </a:t>
            </a:r>
            <a:r>
              <a:rPr lang="ru-RU" sz="1400" dirty="0" smtClean="0">
                <a:latin typeface="Times New Roman" panose="02020603050405020304" pitchFamily="18" charset="0"/>
                <a:cs typeface="Times New Roman" panose="02020603050405020304" pitchFamily="18" charset="0"/>
              </a:rPr>
              <a:t>1,415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3,509 </a:t>
            </a:r>
            <a:r>
              <a:rPr lang="ru-RU" sz="1400" dirty="0">
                <a:latin typeface="Times New Roman" panose="02020603050405020304" pitchFamily="18" charset="0"/>
                <a:cs typeface="Times New Roman" panose="02020603050405020304" pitchFamily="18" charset="0"/>
              </a:rPr>
              <a:t>г/м3.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400" b="1" dirty="0" smtClean="0">
                <a:latin typeface="Times New Roman" panose="02020603050405020304" pitchFamily="18" charset="0"/>
                <a:cs typeface="Times New Roman" panose="02020603050405020304" pitchFamily="18" charset="0"/>
              </a:rPr>
              <a:t>Черная Зима (проявление). </a:t>
            </a:r>
            <a:r>
              <a:rPr lang="ru-RU" sz="1400" dirty="0">
                <a:latin typeface="Times New Roman" panose="02020603050405020304" pitchFamily="18" charset="0"/>
                <a:cs typeface="Times New Roman" panose="02020603050405020304" pitchFamily="18" charset="0"/>
              </a:rPr>
              <a:t>Ближайший населенный пункт (сельский) </a:t>
            </a:r>
            <a:r>
              <a:rPr lang="ru-RU" sz="1400" dirty="0" smtClean="0">
                <a:latin typeface="Times New Roman" panose="02020603050405020304" pitchFamily="18" charset="0"/>
                <a:cs typeface="Times New Roman" panose="02020603050405020304" pitchFamily="18" charset="0"/>
              </a:rPr>
              <a:t>с. </a:t>
            </a:r>
            <a:r>
              <a:rPr lang="ru-RU" sz="1400" dirty="0" err="1" smtClean="0">
                <a:latin typeface="Times New Roman" panose="02020603050405020304" pitchFamily="18" charset="0"/>
                <a:cs typeface="Times New Roman" panose="02020603050405020304" pitchFamily="18" charset="0"/>
              </a:rPr>
              <a:t>Уйгат</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- 110 км, Новостройка - 70 км. Удаленность до экономически развитых районов (ж/д транспорт, нефтебаза, ЛЭП) </a:t>
            </a:r>
            <a:r>
              <a:rPr lang="ru-RU" sz="1400" dirty="0" smtClean="0">
                <a:latin typeface="Times New Roman" panose="02020603050405020304" pitchFamily="18" charset="0"/>
                <a:cs typeface="Times New Roman" panose="02020603050405020304" pitchFamily="18" charset="0"/>
              </a:rPr>
              <a:t>– г. Тулуна - 250 </a:t>
            </a:r>
            <a:r>
              <a:rPr lang="ru-RU" sz="1400" dirty="0">
                <a:latin typeface="Times New Roman" panose="02020603050405020304" pitchFamily="18" charset="0"/>
                <a:cs typeface="Times New Roman" panose="02020603050405020304" pitchFamily="18" charset="0"/>
              </a:rPr>
              <a:t>км; дороги с гравийным покрытием и грунтовые.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294 </a:t>
            </a:r>
            <a:r>
              <a:rPr lang="ru-RU" sz="1400" dirty="0" smtClean="0">
                <a:latin typeface="Times New Roman" panose="02020603050405020304" pitchFamily="18" charset="0"/>
                <a:cs typeface="Times New Roman" panose="02020603050405020304" pitchFamily="18" charset="0"/>
              </a:rPr>
              <a:t>кг.</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Проявления золотокварцевой и золото-кварц-сульфидной рудных </a:t>
            </a:r>
            <a:r>
              <a:rPr lang="ru-RU" sz="1400" dirty="0" smtClean="0">
                <a:latin typeface="Times New Roman" panose="02020603050405020304" pitchFamily="18" charset="0"/>
                <a:cs typeface="Times New Roman" panose="02020603050405020304" pitchFamily="18" charset="0"/>
              </a:rPr>
              <a:t>формаций </a:t>
            </a:r>
            <a:r>
              <a:rPr lang="ru-RU" sz="1400" dirty="0">
                <a:latin typeface="Times New Roman" panose="02020603050405020304" pitchFamily="18" charset="0"/>
                <a:cs typeface="Times New Roman" panose="02020603050405020304" pitchFamily="18" charset="0"/>
              </a:rPr>
              <a:t>в бассейне р. Черная Зима </a:t>
            </a:r>
            <a:r>
              <a:rPr lang="ru-RU" sz="1400" dirty="0" err="1">
                <a:latin typeface="Times New Roman" panose="02020603050405020304" pitchFamily="18" charset="0"/>
                <a:cs typeface="Times New Roman" panose="02020603050405020304" pitchFamily="18" charset="0"/>
              </a:rPr>
              <a:t>приурачиваются</a:t>
            </a:r>
            <a:r>
              <a:rPr lang="ru-RU" sz="1400" dirty="0">
                <a:latin typeface="Times New Roman" panose="02020603050405020304" pitchFamily="18" charset="0"/>
                <a:cs typeface="Times New Roman" panose="02020603050405020304" pitchFamily="18" charset="0"/>
              </a:rPr>
              <a:t> к поперечным общему плану, складчатым образованиям на их пересечениях с зонами поперечных (</a:t>
            </a:r>
            <a:r>
              <a:rPr lang="ru-RU" sz="1400" dirty="0" err="1">
                <a:latin typeface="Times New Roman" panose="02020603050405020304" pitchFamily="18" charset="0"/>
                <a:cs typeface="Times New Roman" panose="02020603050405020304" pitchFamily="18" charset="0"/>
              </a:rPr>
              <a:t>субмеридиональных</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субширотных</a:t>
            </a:r>
            <a:r>
              <a:rPr lang="ru-RU" sz="1400" dirty="0">
                <a:latin typeface="Times New Roman" panose="02020603050405020304" pitchFamily="18" charset="0"/>
                <a:cs typeface="Times New Roman" panose="02020603050405020304" pitchFamily="18" charset="0"/>
              </a:rPr>
              <a:t>) и согласных общему простиранию структур (северо-западному) зон повышенной тектонической </a:t>
            </a:r>
            <a:r>
              <a:rPr lang="ru-RU" sz="1400" dirty="0" err="1">
                <a:latin typeface="Times New Roman" panose="02020603050405020304" pitchFamily="18" charset="0"/>
                <a:cs typeface="Times New Roman" panose="02020603050405020304" pitchFamily="18" charset="0"/>
              </a:rPr>
              <a:t>трещиноватости</a:t>
            </a:r>
            <a:r>
              <a:rPr lang="ru-RU" sz="1400" dirty="0">
                <a:latin typeface="Times New Roman" panose="02020603050405020304" pitchFamily="18" charset="0"/>
                <a:cs typeface="Times New Roman" panose="02020603050405020304" pitchFamily="18" charset="0"/>
              </a:rPr>
              <a:t>. С зоной повышенного градиента силы тяжести вдоль юго-западного края локального </a:t>
            </a:r>
            <a:r>
              <a:rPr lang="ru-RU" sz="1400" dirty="0" err="1">
                <a:latin typeface="Times New Roman" panose="02020603050405020304" pitchFamily="18" charset="0"/>
                <a:cs typeface="Times New Roman" panose="02020603050405020304" pitchFamily="18" charset="0"/>
              </a:rPr>
              <a:t>Зиминского</a:t>
            </a:r>
            <a:r>
              <a:rPr lang="ru-RU" sz="1400" dirty="0">
                <a:latin typeface="Times New Roman" panose="02020603050405020304" pitchFamily="18" charset="0"/>
                <a:cs typeface="Times New Roman" panose="02020603050405020304" pitchFamily="18" charset="0"/>
              </a:rPr>
              <a:t> гравитационного максимума </a:t>
            </a:r>
            <a:r>
              <a:rPr lang="ru-RU" sz="1400" dirty="0" err="1">
                <a:latin typeface="Times New Roman" panose="02020603050405020304" pitchFamily="18" charset="0"/>
                <a:cs typeface="Times New Roman" panose="02020603050405020304" pitchFamily="18" charset="0"/>
              </a:rPr>
              <a:t>пространственно</a:t>
            </a:r>
            <a:r>
              <a:rPr lang="ru-RU" sz="1400" dirty="0">
                <a:latin typeface="Times New Roman" panose="02020603050405020304" pitchFamily="18" charset="0"/>
                <a:cs typeface="Times New Roman" panose="02020603050405020304" pitchFamily="18" charset="0"/>
              </a:rPr>
              <a:t> сближена зона развития </a:t>
            </a:r>
            <a:r>
              <a:rPr lang="ru-RU" sz="1400" dirty="0" err="1">
                <a:latin typeface="Times New Roman" panose="02020603050405020304" pitchFamily="18" charset="0"/>
                <a:cs typeface="Times New Roman" panose="02020603050405020304" pitchFamily="18" charset="0"/>
              </a:rPr>
              <a:t>одноплановых</a:t>
            </a:r>
            <a:r>
              <a:rPr lang="ru-RU" sz="1400" dirty="0">
                <a:latin typeface="Times New Roman" panose="02020603050405020304" pitchFamily="18" charset="0"/>
                <a:cs typeface="Times New Roman" panose="02020603050405020304" pitchFamily="18" charset="0"/>
              </a:rPr>
              <a:t>, поперечных общему структурному плану складок, контролирующих размещение золоторудной минерализации</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20</a:t>
            </a:fld>
            <a:endParaRPr lang="ru-RU" sz="1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4797152"/>
            <a:ext cx="2728596" cy="1844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31854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776864" cy="3260322"/>
          </a:xfrm>
        </p:spPr>
        <p:txBody>
          <a:bodyPr>
            <a:noAutofit/>
          </a:bodyPr>
          <a:lstStyle/>
          <a:p>
            <a:pPr marL="0" indent="450000" algn="ctr">
              <a:spcBef>
                <a:spcPts val="0"/>
              </a:spcBef>
              <a:spcAft>
                <a:spcPts val="0"/>
              </a:spcAft>
              <a:buNone/>
            </a:pPr>
            <a:r>
              <a:rPr lang="ru-RU" sz="1600" b="1" u="sng" dirty="0" smtClean="0">
                <a:solidFill>
                  <a:srgbClr val="C00000"/>
                </a:solidFill>
                <a:latin typeface="Times New Roman" panose="02020603050405020304" pitchFamily="18" charset="0"/>
                <a:cs typeface="Times New Roman" panose="02020603050405020304" pitchFamily="18" charset="0"/>
              </a:rPr>
              <a:t>Строительные материалы</a:t>
            </a:r>
          </a:p>
          <a:p>
            <a:pPr marL="0" indent="450000" algn="ctr">
              <a:spcBef>
                <a:spcPts val="0"/>
              </a:spcBef>
              <a:spcAft>
                <a:spcPts val="0"/>
              </a:spcAft>
              <a:buNone/>
            </a:pPr>
            <a:endParaRPr lang="ru-RU" sz="1400" b="1" dirty="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Песок глинистый, кварцевый, формовочный</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Анганорское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1,5 </a:t>
            </a:r>
            <a:r>
              <a:rPr lang="ru-RU" sz="1400" dirty="0">
                <a:latin typeface="Times New Roman" panose="02020603050405020304" pitchFamily="18" charset="0"/>
                <a:cs typeface="Times New Roman" panose="02020603050405020304" pitchFamily="18" charset="0"/>
              </a:rPr>
              <a:t>км к северу от г</a:t>
            </a:r>
            <a:r>
              <a:rPr lang="ru-RU" sz="14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кварцевый А+В+С1 - 3063 тыс</a:t>
            </a:r>
            <a:r>
              <a:rPr lang="ru-RU" sz="1400" dirty="0" smtClean="0">
                <a:latin typeface="Times New Roman" panose="02020603050405020304" pitchFamily="18" charset="0"/>
                <a:cs typeface="Times New Roman" panose="02020603050405020304" pitchFamily="18" charset="0"/>
              </a:rPr>
              <a:t>. куб. м</a:t>
            </a:r>
            <a:r>
              <a:rPr lang="ru-RU" sz="1400" dirty="0">
                <a:latin typeface="Times New Roman" panose="02020603050405020304" pitchFamily="18" charset="0"/>
                <a:cs typeface="Times New Roman" panose="02020603050405020304" pitchFamily="18" charset="0"/>
              </a:rPr>
              <a:t>.; песок глинистый С1 - 460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Месторождение приурочено к слабо сцементированным </a:t>
            </a:r>
            <a:r>
              <a:rPr lang="ru-RU" sz="1400" dirty="0" smtClean="0">
                <a:latin typeface="Times New Roman" panose="02020603050405020304" pitchFamily="18" charset="0"/>
                <a:cs typeface="Times New Roman" panose="02020603050405020304" pitchFamily="18" charset="0"/>
              </a:rPr>
              <a:t>песчаникам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средней юры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горизонтальная </a:t>
            </a:r>
            <a:r>
              <a:rPr lang="ru-RU" sz="1400" dirty="0" smtClean="0">
                <a:latin typeface="Times New Roman" panose="02020603050405020304" pitchFamily="18" charset="0"/>
                <a:cs typeface="Times New Roman" panose="02020603050405020304" pitchFamily="18" charset="0"/>
              </a:rPr>
              <a:t>залежь </a:t>
            </a:r>
            <a:r>
              <a:rPr lang="ru-RU" sz="1400" dirty="0">
                <a:latin typeface="Times New Roman" panose="02020603050405020304" pitchFamily="18" charset="0"/>
                <a:cs typeface="Times New Roman" panose="02020603050405020304" pitchFamily="18" charset="0"/>
              </a:rPr>
              <a:t>песка кварцевого размером 420-800х420 м мощностью от 3,4 до 9,7 м (</a:t>
            </a:r>
            <a:r>
              <a:rPr lang="ru-RU" sz="1400" dirty="0" smtClean="0">
                <a:latin typeface="Times New Roman" panose="02020603050405020304" pitchFamily="18" charset="0"/>
                <a:cs typeface="Times New Roman" panose="02020603050405020304" pitchFamily="18" charset="0"/>
              </a:rPr>
              <a:t>средняя </a:t>
            </a:r>
            <a:r>
              <a:rPr lang="ru-RU" sz="1400" dirty="0">
                <a:latin typeface="Times New Roman" panose="02020603050405020304" pitchFamily="18" charset="0"/>
                <a:cs typeface="Times New Roman" panose="02020603050405020304" pitchFamily="18" charset="0"/>
              </a:rPr>
              <a:t>7,7 м), залегающая непосредственно под </a:t>
            </a:r>
            <a:r>
              <a:rPr lang="ru-RU" sz="1400" dirty="0" err="1">
                <a:latin typeface="Times New Roman" panose="02020603050405020304" pitchFamily="18" charset="0"/>
                <a:cs typeface="Times New Roman" panose="02020603050405020304" pitchFamily="18" charset="0"/>
              </a:rPr>
              <a:t>пластообразной</a:t>
            </a:r>
            <a:r>
              <a:rPr lang="ru-RU" sz="1400" dirty="0">
                <a:latin typeface="Times New Roman" panose="02020603050405020304" pitchFamily="18" charset="0"/>
                <a:cs typeface="Times New Roman" panose="02020603050405020304" pitchFamily="18" charset="0"/>
              </a:rPr>
              <a:t> залежью глинистых песков размером 800-1200х420 м и мощностью </a:t>
            </a:r>
            <a:r>
              <a:rPr lang="ru-RU" sz="1400" dirty="0" smtClean="0">
                <a:latin typeface="Times New Roman" panose="02020603050405020304" pitchFamily="18" charset="0"/>
                <a:cs typeface="Times New Roman" panose="02020603050405020304" pitchFamily="18" charset="0"/>
              </a:rPr>
              <a:t>0,65-3,3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2,33 </a:t>
            </a:r>
            <a:r>
              <a:rPr lang="ru-RU" sz="1400" dirty="0">
                <a:latin typeface="Times New Roman" panose="02020603050405020304" pitchFamily="18" charset="0"/>
                <a:cs typeface="Times New Roman" panose="02020603050405020304" pitchFamily="18" charset="0"/>
              </a:rPr>
              <a:t>м). Мощность вскрыши </a:t>
            </a:r>
            <a:r>
              <a:rPr lang="ru-RU" sz="1400" dirty="0" smtClean="0">
                <a:latin typeface="Times New Roman" panose="02020603050405020304" pitchFamily="18" charset="0"/>
                <a:cs typeface="Times New Roman" panose="02020603050405020304" pitchFamily="18" charset="0"/>
              </a:rPr>
              <a:t>0,1-3,0 </a:t>
            </a:r>
            <a:r>
              <a:rPr lang="ru-RU" sz="1400" dirty="0">
                <a:latin typeface="Times New Roman" panose="02020603050405020304" pitchFamily="18" charset="0"/>
                <a:cs typeface="Times New Roman" panose="02020603050405020304" pitchFamily="18" charset="0"/>
              </a:rPr>
              <a:t>м. Пески пригодны для производства силикатного кирпича и плотных и ячеистых </a:t>
            </a:r>
            <a:r>
              <a:rPr lang="ru-RU" sz="1400" dirty="0" err="1">
                <a:latin typeface="Times New Roman" panose="02020603050405020304" pitchFamily="18" charset="0"/>
                <a:cs typeface="Times New Roman" panose="02020603050405020304" pitchFamily="18" charset="0"/>
              </a:rPr>
              <a:t>силикальцитных</a:t>
            </a:r>
            <a:r>
              <a:rPr lang="ru-RU" sz="1400" dirty="0">
                <a:latin typeface="Times New Roman" panose="02020603050405020304" pitchFamily="18" charset="0"/>
                <a:cs typeface="Times New Roman" panose="02020603050405020304" pitchFamily="18" charset="0"/>
              </a:rPr>
              <a:t> изделий. Запасы сняты с баланса, </a:t>
            </a:r>
            <a:r>
              <a:rPr lang="ru-RU" sz="1400" dirty="0" smtClean="0">
                <a:latin typeface="Times New Roman" panose="02020603050405020304" pitchFamily="18" charset="0"/>
                <a:cs typeface="Times New Roman" panose="02020603050405020304" pitchFamily="18" charset="0"/>
              </a:rPr>
              <a:t>так как находятся </a:t>
            </a:r>
            <a:r>
              <a:rPr lang="ru-RU" sz="1400" dirty="0">
                <a:latin typeface="Times New Roman" panose="02020603050405020304" pitchFamily="18" charset="0"/>
                <a:cs typeface="Times New Roman" panose="02020603050405020304" pitchFamily="18" charset="0"/>
              </a:rPr>
              <a:t>в зелёной зоне г</a:t>
            </a:r>
            <a:r>
              <a:rPr lang="ru-RU" sz="1400" dirty="0" smtClean="0">
                <a:latin typeface="Times New Roman" panose="02020603050405020304" pitchFamily="18" charset="0"/>
                <a:cs typeface="Times New Roman" panose="02020603050405020304" pitchFamily="18" charset="0"/>
              </a:rPr>
              <a:t>. Тулуна </a:t>
            </a:r>
            <a:r>
              <a:rPr lang="ru-RU" sz="1400" dirty="0">
                <a:latin typeface="Times New Roman" panose="02020603050405020304" pitchFamily="18" charset="0"/>
                <a:cs typeface="Times New Roman" panose="02020603050405020304" pitchFamily="18" charset="0"/>
              </a:rPr>
              <a:t>и в защитной зоне тракта Тулун-Братск.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21</a:t>
            </a:fld>
            <a:endParaRPr lang="ru-RU" sz="1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17032"/>
            <a:ext cx="2209971"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Объект 2"/>
          <p:cNvSpPr txBox="1">
            <a:spLocks/>
          </p:cNvSpPr>
          <p:nvPr/>
        </p:nvSpPr>
        <p:spPr>
          <a:xfrm>
            <a:off x="2915816" y="2996952"/>
            <a:ext cx="5904656" cy="324036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Font typeface="Arial"/>
              <a:buNone/>
            </a:pPr>
            <a:r>
              <a:rPr lang="ru-RU" sz="1400" b="1" dirty="0" err="1" smtClean="0">
                <a:solidFill>
                  <a:srgbClr val="002060"/>
                </a:solidFill>
                <a:latin typeface="Times New Roman" panose="02020603050405020304" pitchFamily="18" charset="0"/>
                <a:cs typeface="Times New Roman" panose="02020603050405020304" pitchFamily="18" charset="0"/>
              </a:rPr>
              <a:t>Бурмайское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Расположено в 30 км к северу от г. Тулуна, в 4 км к западу от с. Гуран.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a:t>
            </a:r>
            <a:r>
              <a:rPr lang="ru-RU" sz="1400" dirty="0">
                <a:latin typeface="Times New Roman" panose="02020603050405020304" pitchFamily="18" charset="0"/>
                <a:cs typeface="Times New Roman" panose="02020603050405020304" pitchFamily="18" charset="0"/>
              </a:rPr>
              <a:t>С1 - 16200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Продуктивной </a:t>
            </a:r>
            <a:r>
              <a:rPr lang="ru-RU" sz="1400" dirty="0">
                <a:latin typeface="Times New Roman" panose="02020603050405020304" pitchFamily="18" charset="0"/>
                <a:cs typeface="Times New Roman" panose="02020603050405020304" pitchFamily="18" charset="0"/>
              </a:rPr>
              <a:t>является </a:t>
            </a:r>
            <a:r>
              <a:rPr lang="ru-RU" sz="1400" dirty="0" err="1">
                <a:latin typeface="Times New Roman" panose="02020603050405020304" pitchFamily="18" charset="0"/>
                <a:cs typeface="Times New Roman" panose="02020603050405020304" pitchFamily="18" charset="0"/>
              </a:rPr>
              <a:t>даурская</a:t>
            </a:r>
            <a:r>
              <a:rPr lang="ru-RU" sz="1400" dirty="0">
                <a:latin typeface="Times New Roman" panose="02020603050405020304" pitchFamily="18" charset="0"/>
                <a:cs typeface="Times New Roman" panose="02020603050405020304" pitchFamily="18" charset="0"/>
              </a:rPr>
              <a:t> свита </a:t>
            </a:r>
            <a:r>
              <a:rPr lang="ru-RU" sz="1400" dirty="0" smtClean="0">
                <a:latin typeface="Times New Roman" panose="02020603050405020304" pitchFamily="18" charset="0"/>
                <a:cs typeface="Times New Roman" panose="02020603050405020304" pitchFamily="18" charset="0"/>
              </a:rPr>
              <a:t>ранней юры</a:t>
            </a:r>
            <a:r>
              <a:rPr lang="ru-RU" sz="1400" dirty="0">
                <a:latin typeface="Times New Roman" panose="02020603050405020304" pitchFamily="18" charset="0"/>
                <a:cs typeface="Times New Roman" panose="02020603050405020304" pitchFamily="18" charset="0"/>
              </a:rPr>
              <a:t>, сложенная мелкозернистыми кварцевыми песчаниками. Пологозалегающий пласт размером 1100-1500х1000-1200 м мощностью </a:t>
            </a:r>
            <a:r>
              <a:rPr lang="ru-RU" sz="1400" dirty="0" smtClean="0">
                <a:latin typeface="Times New Roman" panose="02020603050405020304" pitchFamily="18" charset="0"/>
                <a:cs typeface="Times New Roman" panose="02020603050405020304" pitchFamily="18" charset="0"/>
              </a:rPr>
              <a:t>1,0-12,35 </a:t>
            </a:r>
            <a:r>
              <a:rPr lang="ru-RU" sz="1400" dirty="0">
                <a:latin typeface="Times New Roman" panose="02020603050405020304" pitchFamily="18" charset="0"/>
                <a:cs typeface="Times New Roman" panose="02020603050405020304" pitchFamily="18" charset="0"/>
              </a:rPr>
              <a:t>м (средняя 5,24 м) залегает на глубине </a:t>
            </a:r>
            <a:r>
              <a:rPr lang="ru-RU" sz="1400" dirty="0" smtClean="0">
                <a:latin typeface="Times New Roman" panose="02020603050405020304" pitchFamily="18" charset="0"/>
                <a:cs typeface="Times New Roman" panose="02020603050405020304" pitchFamily="18" charset="0"/>
              </a:rPr>
              <a:t>0,3-11 </a:t>
            </a:r>
            <a:r>
              <a:rPr lang="ru-RU" sz="1400" dirty="0">
                <a:latin typeface="Times New Roman" panose="02020603050405020304" pitchFamily="18" charset="0"/>
                <a:cs typeface="Times New Roman" panose="02020603050405020304" pitchFamily="18" charset="0"/>
              </a:rPr>
              <a:t>м. Песчаники слабосцементированные с содержанием </a:t>
            </a:r>
            <a:r>
              <a:rPr lang="ru-RU" sz="1400" dirty="0" smtClean="0">
                <a:latin typeface="Times New Roman" panose="02020603050405020304" pitchFamily="18" charset="0"/>
                <a:cs typeface="Times New Roman" panose="02020603050405020304" pitchFamily="18" charset="0"/>
              </a:rPr>
              <a:t>1,96-9,44 % </a:t>
            </a:r>
            <a:r>
              <a:rPr lang="ru-RU" sz="1400" dirty="0">
                <a:latin typeface="Times New Roman" panose="02020603050405020304" pitchFamily="18" charset="0"/>
                <a:cs typeface="Times New Roman" panose="02020603050405020304" pitchFamily="18" charset="0"/>
              </a:rPr>
              <a:t>(средняя </a:t>
            </a:r>
            <a:r>
              <a:rPr lang="ru-RU" sz="1400" dirty="0" smtClean="0">
                <a:latin typeface="Times New Roman" panose="02020603050405020304" pitchFamily="18" charset="0"/>
                <a:cs typeface="Times New Roman" panose="02020603050405020304" pitchFamily="18" charset="0"/>
              </a:rPr>
              <a:t>6,42 %) </a:t>
            </a:r>
            <a:r>
              <a:rPr lang="ru-RU" sz="1400" dirty="0">
                <a:latin typeface="Times New Roman" panose="02020603050405020304" pitchFamily="18" charset="0"/>
                <a:cs typeface="Times New Roman" panose="02020603050405020304" pitchFamily="18" charset="0"/>
              </a:rPr>
              <a:t>глины и пылеватых частиц. В центральной части месторождения выделена линза мелкозернистых </a:t>
            </a:r>
            <a:r>
              <a:rPr lang="ru-RU" sz="1400" dirty="0" err="1">
                <a:latin typeface="Times New Roman" panose="02020603050405020304" pitchFamily="18" charset="0"/>
                <a:cs typeface="Times New Roman" panose="02020603050405020304" pitchFamily="18" charset="0"/>
              </a:rPr>
              <a:t>безглинистых</a:t>
            </a:r>
            <a:r>
              <a:rPr lang="ru-RU" sz="1400" dirty="0">
                <a:latin typeface="Times New Roman" panose="02020603050405020304" pitchFamily="18" charset="0"/>
                <a:cs typeface="Times New Roman" panose="02020603050405020304" pitchFamily="18" charset="0"/>
              </a:rPr>
              <a:t> кварцевых песчаников. Длина линзы 300-700 м, ширина - 300-500 м, мощность - 1-9 м (средняя </a:t>
            </a:r>
            <a:r>
              <a:rPr lang="ru-RU" sz="1400" dirty="0" smtClean="0">
                <a:latin typeface="Times New Roman" panose="02020603050405020304" pitchFamily="18" charset="0"/>
                <a:cs typeface="Times New Roman" panose="02020603050405020304" pitchFamily="18" charset="0"/>
              </a:rPr>
              <a:t>– 2,4 </a:t>
            </a:r>
            <a:r>
              <a:rPr lang="ru-RU" sz="1400" dirty="0">
                <a:latin typeface="Times New Roman" panose="02020603050405020304" pitchFamily="18" charset="0"/>
                <a:cs typeface="Times New Roman" panose="02020603050405020304" pitchFamily="18" charset="0"/>
              </a:rPr>
              <a:t>м), запасы по категории С1 - 1243 тыс</a:t>
            </a:r>
            <a:r>
              <a:rPr lang="ru-RU" sz="1400" dirty="0" smtClean="0">
                <a:latin typeface="Times New Roman" panose="02020603050405020304" pitchFamily="18" charset="0"/>
                <a:cs typeface="Times New Roman" panose="02020603050405020304" pitchFamily="18" charset="0"/>
              </a:rPr>
              <a:t>. тонн. В </a:t>
            </a:r>
            <a:r>
              <a:rPr lang="ru-RU" sz="1400" dirty="0">
                <a:latin typeface="Times New Roman" panose="02020603050405020304" pitchFamily="18" charset="0"/>
                <a:cs typeface="Times New Roman" panose="02020603050405020304" pitchFamily="18" charset="0"/>
              </a:rPr>
              <a:t>естественном виде песчаники соответствуют формовочным пескам марки Т016А</a:t>
            </a:r>
            <a:r>
              <a:rPr lang="ru-RU" sz="1400" dirty="0" smtClean="0">
                <a:latin typeface="Times New Roman" panose="02020603050405020304" pitchFamily="18" charset="0"/>
                <a:cs typeface="Times New Roman" panose="02020603050405020304" pitchFamily="18" charset="0"/>
              </a:rPr>
              <a:t>, Б</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безглинистые</a:t>
            </a:r>
            <a:r>
              <a:rPr lang="ru-RU" sz="1400" dirty="0">
                <a:latin typeface="Times New Roman" panose="02020603050405020304" pitchFamily="18" charset="0"/>
                <a:cs typeface="Times New Roman" panose="02020603050405020304" pitchFamily="18" charset="0"/>
              </a:rPr>
              <a:t> песчаники - марке К016А</a:t>
            </a:r>
            <a:r>
              <a:rPr lang="ru-RU" sz="1400" dirty="0" smtClean="0">
                <a:latin typeface="Times New Roman" panose="02020603050405020304" pitchFamily="18" charset="0"/>
                <a:cs typeface="Times New Roman" panose="02020603050405020304" pitchFamily="18" charset="0"/>
              </a:rPr>
              <a:t>, Б</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2719953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Калиновское</a:t>
            </a:r>
            <a:r>
              <a:rPr lang="ru-RU" sz="1400" b="1" dirty="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Расположено в 33 км </a:t>
            </a:r>
            <a:r>
              <a:rPr lang="ru-RU" sz="1400" dirty="0">
                <a:latin typeface="Times New Roman" panose="02020603050405020304" pitchFamily="18" charset="0"/>
                <a:cs typeface="Times New Roman" panose="02020603050405020304" pitchFamily="18" charset="0"/>
              </a:rPr>
              <a:t>к </a:t>
            </a:r>
            <a:r>
              <a:rPr lang="ru-RU" sz="1400" dirty="0" smtClean="0">
                <a:latin typeface="Times New Roman" panose="02020603050405020304" pitchFamily="18" charset="0"/>
                <a:cs typeface="Times New Roman" panose="02020603050405020304" pitchFamily="18" charset="0"/>
              </a:rPr>
              <a:t>северу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города </a:t>
            </a:r>
            <a:r>
              <a:rPr lang="ru-RU" sz="1400" dirty="0">
                <a:latin typeface="Times New Roman" panose="02020603050405020304" pitchFamily="18" charset="0"/>
                <a:cs typeface="Times New Roman" panose="02020603050405020304" pitchFamily="18" charset="0"/>
              </a:rPr>
              <a:t>и ст</a:t>
            </a:r>
            <a:r>
              <a:rPr lang="ru-RU" sz="1400" dirty="0" smtClean="0">
                <a:latin typeface="Times New Roman" panose="02020603050405020304" pitchFamily="18" charset="0"/>
                <a:cs typeface="Times New Roman" panose="02020603050405020304" pitchFamily="18" charset="0"/>
              </a:rPr>
              <a:t>. Тулун </a:t>
            </a:r>
            <a:r>
              <a:rPr lang="ru-RU" sz="1400" dirty="0">
                <a:latin typeface="Times New Roman" panose="02020603050405020304" pitchFamily="18" charset="0"/>
                <a:cs typeface="Times New Roman" panose="02020603050405020304" pitchFamily="18" charset="0"/>
              </a:rPr>
              <a:t>ВСЖД, в </a:t>
            </a:r>
            <a:r>
              <a:rPr lang="ru-RU" sz="1400" dirty="0" smtClean="0">
                <a:latin typeface="Times New Roman" panose="02020603050405020304" pitchFamily="18" charset="0"/>
                <a:cs typeface="Times New Roman" panose="02020603050405020304" pitchFamily="18" charset="0"/>
              </a:rPr>
              <a:t>5 м </a:t>
            </a:r>
            <a:r>
              <a:rPr lang="ru-RU" sz="1400" dirty="0">
                <a:latin typeface="Times New Roman" panose="02020603050405020304" pitchFamily="18" charset="0"/>
                <a:cs typeface="Times New Roman" panose="02020603050405020304" pitchFamily="18" charset="0"/>
              </a:rPr>
              <a:t>к </a:t>
            </a:r>
            <a:r>
              <a:rPr lang="ru-RU" sz="1400" dirty="0" smtClean="0">
                <a:latin typeface="Times New Roman" panose="02020603050405020304" pitchFamily="18" charset="0"/>
                <a:cs typeface="Times New Roman" panose="02020603050405020304" pitchFamily="18" charset="0"/>
              </a:rPr>
              <a:t>западу от </a:t>
            </a: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 Гуран.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Балансовые </a:t>
            </a:r>
            <a:r>
              <a:rPr lang="ru-RU" sz="1400" dirty="0">
                <a:latin typeface="Times New Roman" panose="02020603050405020304" pitchFamily="18" charset="0"/>
                <a:cs typeface="Times New Roman" panose="02020603050405020304" pitchFamily="18" charset="0"/>
              </a:rPr>
              <a:t>запасы А+В+С1 - 63269 тыс</a:t>
            </a:r>
            <a:r>
              <a:rPr lang="ru-RU" sz="1400" dirty="0" smtClean="0">
                <a:latin typeface="Times New Roman" panose="02020603050405020304" pitchFamily="18" charset="0"/>
                <a:cs typeface="Times New Roman" panose="02020603050405020304" pitchFamily="18" charset="0"/>
              </a:rPr>
              <a:t>. тонн, </a:t>
            </a:r>
            <a:r>
              <a:rPr lang="ru-RU" sz="1400" dirty="0">
                <a:latin typeface="Times New Roman" panose="02020603050405020304" pitchFamily="18" charset="0"/>
                <a:cs typeface="Times New Roman" panose="02020603050405020304" pitchFamily="18" charset="0"/>
              </a:rPr>
              <a:t>С2 - 45677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Продуктивный пласт песков (слабосцементированных песчаников) залегает в </a:t>
            </a:r>
            <a:r>
              <a:rPr lang="ru-RU" sz="1400" dirty="0" err="1" smtClean="0">
                <a:latin typeface="Times New Roman" panose="02020603050405020304" pitchFamily="18" charset="0"/>
                <a:cs typeface="Times New Roman" panose="02020603050405020304" pitchFamily="18" charset="0"/>
              </a:rPr>
              <a:t>тулунской</a:t>
            </a:r>
            <a:r>
              <a:rPr lang="ru-RU" sz="1400" dirty="0" smtClean="0">
                <a:latin typeface="Times New Roman" panose="02020603050405020304" pitchFamily="18" charset="0"/>
                <a:cs typeface="Times New Roman" panose="02020603050405020304" pitchFamily="18" charset="0"/>
              </a:rPr>
              <a:t> пачке нижней подсвиты </a:t>
            </a:r>
            <a:r>
              <a:rPr lang="ru-RU" sz="1400" dirty="0" err="1" smtClean="0">
                <a:latin typeface="Times New Roman" panose="02020603050405020304" pitchFamily="18" charset="0"/>
                <a:cs typeface="Times New Roman" panose="02020603050405020304" pitchFamily="18" charset="0"/>
              </a:rPr>
              <a:t>черемховской</a:t>
            </a:r>
            <a:r>
              <a:rPr lang="ru-RU" sz="1400" dirty="0" smtClean="0">
                <a:latin typeface="Times New Roman" panose="02020603050405020304" pitchFamily="18" charset="0"/>
                <a:cs typeface="Times New Roman" panose="02020603050405020304" pitchFamily="18" charset="0"/>
              </a:rPr>
              <a:t> свиты ранней юры. Горизонтальная залежь размером 5500х800-250 м мощностью 1,6-21,4 м (средняя 7,5 м) залегает на глубине 0,6-17,5 м. Песчаники в основном мелкозернистые. Реже средне- и крупнозернистые. Огнеупорность - 1655-1730 </a:t>
            </a:r>
            <a:r>
              <a:rPr lang="ru-RU" sz="1400" baseline="30000" dirty="0" smtClean="0">
                <a:latin typeface="Times New Roman" panose="02020603050405020304" pitchFamily="18" charset="0"/>
                <a:cs typeface="Times New Roman" panose="02020603050405020304" pitchFamily="18" charset="0"/>
              </a:rPr>
              <a:t>0</a:t>
            </a:r>
            <a:r>
              <a:rPr lang="ru-RU" sz="1400" dirty="0" smtClean="0">
                <a:latin typeface="Times New Roman" panose="02020603050405020304" pitchFamily="18" charset="0"/>
                <a:cs typeface="Times New Roman" panose="02020603050405020304" pitchFamily="18" charset="0"/>
              </a:rPr>
              <a:t>С. Концентраты, полученные из песков, пригодны для форм стального литья. В естественном виде песчаники пригодны для изготовления силикатного бетона.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400" b="1" dirty="0" err="1" smtClean="0">
                <a:solidFill>
                  <a:srgbClr val="002060"/>
                </a:solidFill>
                <a:latin typeface="Times New Roman" panose="02020603050405020304" pitchFamily="18" charset="0"/>
                <a:cs typeface="Times New Roman" panose="02020603050405020304" pitchFamily="18" charset="0"/>
              </a:rPr>
              <a:t>Каштак</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12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юго-востоку от </a:t>
            </a:r>
            <a:r>
              <a:rPr lang="ru-RU" sz="1400" dirty="0">
                <a:latin typeface="Times New Roman" panose="02020603050405020304" pitchFamily="18" charset="0"/>
                <a:cs typeface="Times New Roman" panose="02020603050405020304" pitchFamily="18" charset="0"/>
              </a:rPr>
              <a:t>г</a:t>
            </a:r>
            <a:r>
              <a:rPr lang="ru-RU" sz="14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А+В+С1 </a:t>
            </a:r>
            <a:r>
              <a:rPr lang="ru-RU" sz="1400" dirty="0">
                <a:latin typeface="Times New Roman" panose="02020603050405020304" pitchFamily="18" charset="0"/>
                <a:cs typeface="Times New Roman" panose="02020603050405020304" pitchFamily="18" charset="0"/>
              </a:rPr>
              <a:t>- 3481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Месторождение приурочено к первой надпойменной террасе </a:t>
            </a:r>
            <a:r>
              <a:rPr lang="ru-RU" sz="1400" dirty="0" err="1">
                <a:latin typeface="Times New Roman" panose="02020603050405020304" pitchFamily="18" charset="0"/>
                <a:cs typeface="Times New Roman" panose="02020603050405020304" pitchFamily="18" charset="0"/>
              </a:rPr>
              <a:t>р.Ии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горизонтальная  современная залежь размером 650-2150х500 м, мощностью от 2,1 до 7,7 м (средняя 4,9 м), залегающая под современными отложениями (супесь) на глубине 0,2-4,8 м, подстилающие породы - четвертичные </a:t>
            </a:r>
            <a:r>
              <a:rPr lang="ru-RU" sz="1400" dirty="0" err="1">
                <a:latin typeface="Times New Roman" panose="02020603050405020304" pitchFamily="18" charset="0"/>
                <a:cs typeface="Times New Roman" panose="02020603050405020304" pitchFamily="18" charset="0"/>
              </a:rPr>
              <a:t>песчано</a:t>
            </a:r>
            <a:r>
              <a:rPr lang="ru-RU" sz="1400" dirty="0">
                <a:latin typeface="Times New Roman" panose="02020603050405020304" pitchFamily="18" charset="0"/>
                <a:cs typeface="Times New Roman" panose="02020603050405020304" pitchFamily="18" charset="0"/>
              </a:rPr>
              <a:t> галечниковые отложения. Пласт песков выдержан по мощности. </a:t>
            </a:r>
            <a:r>
              <a:rPr lang="ru-RU" sz="1400" dirty="0" err="1">
                <a:latin typeface="Times New Roman" panose="02020603050405020304" pitchFamily="18" charset="0"/>
                <a:cs typeface="Times New Roman" panose="02020603050405020304" pitchFamily="18" charset="0"/>
              </a:rPr>
              <a:t>Коэффициен</a:t>
            </a:r>
            <a:r>
              <a:rPr lang="ru-RU" sz="1400" dirty="0">
                <a:latin typeface="Times New Roman" panose="02020603050405020304" pitchFamily="18" charset="0"/>
                <a:cs typeface="Times New Roman" panose="02020603050405020304" pitchFamily="18" charset="0"/>
              </a:rPr>
              <a:t> вскрыши - 0.34. Пески не удовлетворяют требованиям ГОСТ "Песок для строительных работ" по </a:t>
            </a:r>
            <a:r>
              <a:rPr lang="ru-RU" sz="1400" dirty="0" err="1">
                <a:latin typeface="Times New Roman" panose="02020603050405020304" pitchFamily="18" charset="0"/>
                <a:cs typeface="Times New Roman" panose="02020603050405020304" pitchFamily="18" charset="0"/>
              </a:rPr>
              <a:t>грансоставу</a:t>
            </a:r>
            <a:r>
              <a:rPr lang="ru-RU" sz="1400" dirty="0">
                <a:latin typeface="Times New Roman" panose="02020603050405020304" pitchFamily="18" charset="0"/>
                <a:cs typeface="Times New Roman" panose="02020603050405020304" pitchFamily="18" charset="0"/>
              </a:rPr>
              <a:t> и модулю крупности</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Северо-</a:t>
            </a:r>
            <a:r>
              <a:rPr lang="ru-RU" sz="1400" b="1" dirty="0" err="1" smtClean="0">
                <a:solidFill>
                  <a:srgbClr val="002060"/>
                </a:solidFill>
                <a:latin typeface="Times New Roman" panose="02020603050405020304" pitchFamily="18" charset="0"/>
                <a:cs typeface="Times New Roman" panose="02020603050405020304" pitchFamily="18" charset="0"/>
              </a:rPr>
              <a:t>Тулунское</a:t>
            </a:r>
            <a:r>
              <a:rPr lang="ru-RU" sz="1400" b="1" dirty="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4 км </a:t>
            </a:r>
            <a:r>
              <a:rPr lang="ru-RU" sz="1400" dirty="0" smtClean="0">
                <a:latin typeface="Times New Roman" panose="02020603050405020304" pitchFamily="18" charset="0"/>
                <a:cs typeface="Times New Roman" panose="02020603050405020304" pitchFamily="18" charset="0"/>
              </a:rPr>
              <a:t>к северо-западу от ж/д ст. </a:t>
            </a:r>
            <a:r>
              <a:rPr lang="ru-RU" sz="1400" dirty="0">
                <a:latin typeface="Times New Roman" panose="02020603050405020304" pitchFamily="18" charset="0"/>
                <a:cs typeface="Times New Roman" panose="02020603050405020304" pitchFamily="18" charset="0"/>
              </a:rPr>
              <a:t>Тулун, в 6 км к </a:t>
            </a:r>
            <a:r>
              <a:rPr lang="ru-RU" sz="1400" dirty="0" smtClean="0">
                <a:latin typeface="Times New Roman" panose="02020603050405020304" pitchFamily="18" charset="0"/>
                <a:cs typeface="Times New Roman" panose="02020603050405020304" pitchFamily="18" charset="0"/>
              </a:rPr>
              <a:t>северо-западу от бывшего </a:t>
            </a:r>
            <a:r>
              <a:rPr lang="ru-RU" sz="1400" dirty="0" err="1" smtClean="0">
                <a:latin typeface="Times New Roman" panose="02020603050405020304" pitchFamily="18" charset="0"/>
                <a:cs typeface="Times New Roman" panose="02020603050405020304" pitchFamily="18" charset="0"/>
              </a:rPr>
              <a:t>Тулунского</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стекольного </a:t>
            </a:r>
            <a:r>
              <a:rPr lang="ru-RU" sz="1400" dirty="0" smtClean="0">
                <a:latin typeface="Times New Roman" panose="02020603050405020304" pitchFamily="18" charset="0"/>
                <a:cs typeface="Times New Roman" panose="02020603050405020304" pitchFamily="18" charset="0"/>
              </a:rPr>
              <a:t>завода.</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А+В+С1 - 3369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 Пески </a:t>
            </a:r>
            <a:r>
              <a:rPr lang="ru-RU" sz="1400" dirty="0">
                <a:latin typeface="Times New Roman" panose="02020603050405020304" pitchFamily="18" charset="0"/>
                <a:cs typeface="Times New Roman" panose="02020603050405020304" pitchFamily="18" charset="0"/>
              </a:rPr>
              <a:t>месторождения (слабо сцементированные песчаники) приурочены к верхней </a:t>
            </a:r>
            <a:r>
              <a:rPr lang="ru-RU" sz="1400" dirty="0" smtClean="0">
                <a:latin typeface="Times New Roman" panose="02020603050405020304" pitchFamily="18" charset="0"/>
                <a:cs typeface="Times New Roman" panose="02020603050405020304" pitchFamily="18" charset="0"/>
              </a:rPr>
              <a:t>подсвиты </a:t>
            </a:r>
            <a:r>
              <a:rPr lang="ru-RU" sz="1400" dirty="0" err="1">
                <a:latin typeface="Times New Roman" panose="02020603050405020304" pitchFamily="18" charset="0"/>
                <a:cs typeface="Times New Roman" panose="02020603050405020304" pitchFamily="18" charset="0"/>
              </a:rPr>
              <a:t>трошковской</a:t>
            </a:r>
            <a:r>
              <a:rPr lang="ru-RU" sz="1400" dirty="0">
                <a:latin typeface="Times New Roman" panose="02020603050405020304" pitchFamily="18" charset="0"/>
                <a:cs typeface="Times New Roman" panose="02020603050405020304" pitchFamily="18" charset="0"/>
              </a:rPr>
              <a:t> свиты ранней юры. Продуктивный пласт перекрыт четвертичными (суглинки и супесь) и нижнеюрскими отложениями (кварц-полевошпатовый песок, бурый уголь, алевролит, углисто-глинистый сланец), подстилается слабо сцементированными алевролитами нижней юры.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горизонтальная залежь стекольного песка размером 870-900х330-600 м и мощностью </a:t>
            </a:r>
            <a:r>
              <a:rPr lang="ru-RU" sz="1400" dirty="0" smtClean="0">
                <a:latin typeface="Times New Roman" panose="02020603050405020304" pitchFamily="18" charset="0"/>
                <a:cs typeface="Times New Roman" panose="02020603050405020304" pitchFamily="18" charset="0"/>
              </a:rPr>
              <a:t>1,6-17,3 </a:t>
            </a:r>
            <a:r>
              <a:rPr lang="ru-RU" sz="1400" dirty="0">
                <a:latin typeface="Times New Roman" panose="02020603050405020304" pitchFamily="18" charset="0"/>
                <a:cs typeface="Times New Roman" panose="02020603050405020304" pitchFamily="18" charset="0"/>
              </a:rPr>
              <a:t>м (средняя 9,5 м), залегающая на глубине </a:t>
            </a:r>
            <a:r>
              <a:rPr lang="ru-RU" sz="1400" dirty="0" smtClean="0">
                <a:latin typeface="Times New Roman" panose="02020603050405020304" pitchFamily="18" charset="0"/>
                <a:cs typeface="Times New Roman" panose="02020603050405020304" pitchFamily="18" charset="0"/>
              </a:rPr>
              <a:t>0,8-24,0 </a:t>
            </a:r>
            <a:r>
              <a:rPr lang="ru-RU" sz="1400" dirty="0">
                <a:latin typeface="Times New Roman" panose="02020603050405020304" pitchFamily="18" charset="0"/>
                <a:cs typeface="Times New Roman" panose="02020603050405020304" pitchFamily="18" charset="0"/>
              </a:rPr>
              <a:t>м, сложена </a:t>
            </a:r>
            <a:r>
              <a:rPr lang="ru-RU" sz="1400" dirty="0" smtClean="0">
                <a:latin typeface="Times New Roman" panose="02020603050405020304" pitchFamily="18" charset="0"/>
                <a:cs typeface="Times New Roman" panose="02020603050405020304" pitchFamily="18" charset="0"/>
              </a:rPr>
              <a:t>кварцевыми </a:t>
            </a:r>
            <a:r>
              <a:rPr lang="ru-RU" sz="1400" dirty="0">
                <a:latin typeface="Times New Roman" panose="02020603050405020304" pitchFamily="18" charset="0"/>
                <a:cs typeface="Times New Roman" panose="02020603050405020304" pitchFamily="18" charset="0"/>
              </a:rPr>
              <a:t>песками и разрушенными песчаниками. Пески месторождения, обогащённые методом оттирки, пригодны для стекольной промышленности и в качестве формовочных песков.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22</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118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Тулунское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1-3 км </a:t>
            </a:r>
            <a:r>
              <a:rPr lang="ru-RU" sz="1400" dirty="0" smtClean="0">
                <a:latin typeface="Times New Roman" panose="02020603050405020304" pitchFamily="18" charset="0"/>
                <a:cs typeface="Times New Roman" panose="02020603050405020304" pitchFamily="18" charset="0"/>
              </a:rPr>
              <a:t>к </a:t>
            </a:r>
            <a:r>
              <a:rPr lang="ru-RU" sz="1400" dirty="0">
                <a:latin typeface="Times New Roman" panose="02020603050405020304" pitchFamily="18" charset="0"/>
                <a:cs typeface="Times New Roman" panose="02020603050405020304" pitchFamily="18" charset="0"/>
              </a:rPr>
              <a:t>западу от </a:t>
            </a:r>
            <a:r>
              <a:rPr lang="ru-RU" sz="1400" dirty="0" smtClean="0">
                <a:latin typeface="Times New Roman" panose="02020603050405020304" pitchFamily="18" charset="0"/>
                <a:cs typeface="Times New Roman" panose="02020603050405020304" pitchFamily="18" charset="0"/>
              </a:rPr>
              <a:t>ж/д ст</a:t>
            </a:r>
            <a:r>
              <a:rPr lang="ru-RU" sz="1400" dirty="0">
                <a:latin typeface="Times New Roman" panose="02020603050405020304" pitchFamily="18" charset="0"/>
                <a:cs typeface="Times New Roman" panose="02020603050405020304" pitchFamily="18" charset="0"/>
              </a:rPr>
              <a:t>. Тулун, на восточной окраине месторождения находится </a:t>
            </a:r>
            <a:r>
              <a:rPr lang="ru-RU" sz="1400" dirty="0" smtClean="0">
                <a:latin typeface="Times New Roman" panose="02020603050405020304" pitchFamily="18" charset="0"/>
                <a:cs typeface="Times New Roman" panose="02020603050405020304" pitchFamily="18" charset="0"/>
              </a:rPr>
              <a:t>бывший Тулунский стеклозавод.</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А+В+С1 - 1060 тыс</a:t>
            </a:r>
            <a:r>
              <a:rPr lang="ru-RU" sz="1400" dirty="0" smtClean="0">
                <a:latin typeface="Times New Roman" panose="02020603050405020304" pitchFamily="18" charset="0"/>
                <a:cs typeface="Times New Roman" panose="02020603050405020304" pitchFamily="18" charset="0"/>
              </a:rPr>
              <a:t>. тонн, </a:t>
            </a:r>
            <a:r>
              <a:rPr lang="ru-RU" sz="1400" dirty="0" err="1">
                <a:latin typeface="Times New Roman" panose="02020603050405020304" pitchFamily="18" charset="0"/>
                <a:cs typeface="Times New Roman" panose="02020603050405020304" pitchFamily="18" charset="0"/>
              </a:rPr>
              <a:t>забалансовые</a:t>
            </a:r>
            <a:r>
              <a:rPr lang="ru-RU" sz="1400" dirty="0">
                <a:latin typeface="Times New Roman" panose="02020603050405020304" pitchFamily="18" charset="0"/>
                <a:cs typeface="Times New Roman" panose="02020603050405020304" pitchFamily="18" charset="0"/>
              </a:rPr>
              <a:t> - 5455 тыс</a:t>
            </a:r>
            <a:r>
              <a:rPr lang="ru-RU" sz="1400" dirty="0" smtClean="0">
                <a:latin typeface="Times New Roman" panose="02020603050405020304" pitchFamily="18" charset="0"/>
                <a:cs typeface="Times New Roman" panose="02020603050405020304" pitchFamily="18" charset="0"/>
              </a:rPr>
              <a:t>. тонн.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Пески месторождения (</a:t>
            </a:r>
            <a:r>
              <a:rPr lang="ru-RU" sz="1400" dirty="0" smtClean="0">
                <a:latin typeface="Times New Roman" panose="02020603050405020304" pitchFamily="18" charset="0"/>
                <a:cs typeface="Times New Roman" panose="02020603050405020304" pitchFamily="18" charset="0"/>
              </a:rPr>
              <a:t>слабо сцементированные </a:t>
            </a:r>
            <a:r>
              <a:rPr lang="ru-RU" sz="1400" dirty="0">
                <a:latin typeface="Times New Roman" panose="02020603050405020304" pitchFamily="18" charset="0"/>
                <a:cs typeface="Times New Roman" panose="02020603050405020304" pitchFamily="18" charset="0"/>
              </a:rPr>
              <a:t>песчаники) являются </a:t>
            </a:r>
            <a:r>
              <a:rPr lang="ru-RU" sz="1400" dirty="0" err="1">
                <a:latin typeface="Times New Roman" panose="02020603050405020304" pitchFamily="18" charset="0"/>
                <a:cs typeface="Times New Roman" panose="02020603050405020304" pitchFamily="18" charset="0"/>
              </a:rPr>
              <a:t>ранне</a:t>
            </a:r>
            <a:r>
              <a:rPr lang="ru-RU" sz="1400" dirty="0">
                <a:latin typeface="Times New Roman" panose="02020603050405020304" pitchFamily="18" charset="0"/>
                <a:cs typeface="Times New Roman" panose="02020603050405020304" pitchFamily="18" charset="0"/>
              </a:rPr>
              <a:t>-юрскими аллювиальными осадками (верхняя подсвита </a:t>
            </a:r>
            <a:r>
              <a:rPr lang="ru-RU" sz="1400" dirty="0" err="1">
                <a:latin typeface="Times New Roman" panose="02020603050405020304" pitchFamily="18" charset="0"/>
                <a:cs typeface="Times New Roman" panose="02020603050405020304" pitchFamily="18" charset="0"/>
              </a:rPr>
              <a:t>трошковской</a:t>
            </a:r>
            <a:r>
              <a:rPr lang="ru-RU" sz="1400" dirty="0">
                <a:latin typeface="Times New Roman" panose="02020603050405020304" pitchFamily="18" charset="0"/>
                <a:cs typeface="Times New Roman" panose="02020603050405020304" pitchFamily="18" charset="0"/>
              </a:rPr>
              <a:t> свиты юры). Продуктивный пласт перекрыт отложениями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подстилается углистыми породами  нижней подсвиты </a:t>
            </a:r>
            <a:r>
              <a:rPr lang="ru-RU" sz="1400" dirty="0" err="1">
                <a:latin typeface="Times New Roman" panose="02020603050405020304" pitchFamily="18" charset="0"/>
                <a:cs typeface="Times New Roman" panose="02020603050405020304" pitchFamily="18" charset="0"/>
              </a:rPr>
              <a:t>трошковской</a:t>
            </a:r>
            <a:r>
              <a:rPr lang="ru-RU" sz="1400" dirty="0">
                <a:latin typeface="Times New Roman" panose="02020603050405020304" pitchFamily="18" charset="0"/>
                <a:cs typeface="Times New Roman" panose="02020603050405020304" pitchFamily="18" charset="0"/>
              </a:rPr>
              <a:t> свиты.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горизонтальная залежь стекольного песка размером 420-1400х180-800 м и мощностью </a:t>
            </a:r>
            <a:r>
              <a:rPr lang="ru-RU" sz="1400" dirty="0" smtClean="0">
                <a:latin typeface="Times New Roman" panose="02020603050405020304" pitchFamily="18" charset="0"/>
                <a:cs typeface="Times New Roman" panose="02020603050405020304" pitchFamily="18" charset="0"/>
              </a:rPr>
              <a:t>6,0-17,2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10,7 </a:t>
            </a:r>
            <a:r>
              <a:rPr lang="ru-RU" sz="1400" dirty="0">
                <a:latin typeface="Times New Roman" panose="02020603050405020304" pitchFamily="18" charset="0"/>
                <a:cs typeface="Times New Roman" panose="02020603050405020304" pitchFamily="18" charset="0"/>
              </a:rPr>
              <a:t>м), залегающая на глубине </a:t>
            </a:r>
            <a:r>
              <a:rPr lang="ru-RU" sz="1400" dirty="0" smtClean="0">
                <a:latin typeface="Times New Roman" panose="02020603050405020304" pitchFamily="18" charset="0"/>
                <a:cs typeface="Times New Roman" panose="02020603050405020304" pitchFamily="18" charset="0"/>
              </a:rPr>
              <a:t>0,0-16,3 </a:t>
            </a:r>
            <a:r>
              <a:rPr lang="ru-RU" sz="1400" dirty="0">
                <a:latin typeface="Times New Roman" panose="02020603050405020304" pitchFamily="18" charset="0"/>
                <a:cs typeface="Times New Roman" panose="02020603050405020304" pitchFamily="18" charset="0"/>
              </a:rPr>
              <a:t>м, сложена </a:t>
            </a:r>
            <a:r>
              <a:rPr lang="ru-RU" sz="1400" dirty="0" smtClean="0">
                <a:latin typeface="Times New Roman" panose="02020603050405020304" pitchFamily="18" charset="0"/>
                <a:cs typeface="Times New Roman" panose="02020603050405020304" pitchFamily="18" charset="0"/>
              </a:rPr>
              <a:t>кварцевыми </a:t>
            </a:r>
            <a:r>
              <a:rPr lang="ru-RU" sz="1400" dirty="0">
                <a:latin typeface="Times New Roman" panose="02020603050405020304" pitchFamily="18" charset="0"/>
                <a:cs typeface="Times New Roman" panose="02020603050405020304" pitchFamily="18" charset="0"/>
              </a:rPr>
              <a:t>песками и разрушенными песчаниками. Пески месторождения в естественном состоянии использовались стеклозаводом для производства оконного </a:t>
            </a:r>
            <a:r>
              <a:rPr lang="ru-RU" sz="1400" dirty="0" smtClean="0">
                <a:latin typeface="Times New Roman" panose="02020603050405020304" pitchFamily="18" charset="0"/>
                <a:cs typeface="Times New Roman" panose="02020603050405020304" pitchFamily="18" charset="0"/>
              </a:rPr>
              <a:t>стекла, хозяйственной тары </a:t>
            </a:r>
            <a:r>
              <a:rPr lang="ru-RU" sz="1400" dirty="0">
                <a:latin typeface="Times New Roman" panose="02020603050405020304" pitchFamily="18" charset="0"/>
                <a:cs typeface="Times New Roman" panose="02020603050405020304" pitchFamily="18" charset="0"/>
              </a:rPr>
              <a:t>и т.п.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Участок 1. </a:t>
            </a:r>
            <a:r>
              <a:rPr lang="ru-RU" sz="1400" dirty="0" smtClean="0">
                <a:latin typeface="Times New Roman" panose="02020603050405020304" pitchFamily="18" charset="0"/>
                <a:cs typeface="Times New Roman" panose="02020603050405020304" pitchFamily="18" charset="0"/>
              </a:rPr>
              <a:t>Расположен по левому борту </a:t>
            </a:r>
            <a:r>
              <a:rPr lang="ru-RU" sz="1400" dirty="0">
                <a:latin typeface="Times New Roman" panose="02020603050405020304" pitchFamily="18" charset="0"/>
                <a:cs typeface="Times New Roman" panose="02020603050405020304" pitchFamily="18" charset="0"/>
              </a:rPr>
              <a:t>долины р</a:t>
            </a:r>
            <a:r>
              <a:rPr lang="ru-RU" sz="1400" dirty="0" smtClean="0">
                <a:latin typeface="Times New Roman" panose="02020603050405020304" pitchFamily="18" charset="0"/>
                <a:cs typeface="Times New Roman" panose="02020603050405020304" pitchFamily="18" charset="0"/>
              </a:rPr>
              <a:t>. Белая </a:t>
            </a:r>
            <a:r>
              <a:rPr lang="ru-RU" sz="1400" dirty="0">
                <a:latin typeface="Times New Roman" panose="02020603050405020304" pitchFamily="18" charset="0"/>
                <a:cs typeface="Times New Roman" panose="02020603050405020304" pitchFamily="18" charset="0"/>
              </a:rPr>
              <a:t>Зима, в 6 км к востоку от п. </a:t>
            </a:r>
            <a:r>
              <a:rPr lang="ru-RU" sz="1400" dirty="0" err="1">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в 116 км к </a:t>
            </a:r>
            <a:r>
              <a:rPr lang="ru-RU" sz="1400" dirty="0" smtClean="0">
                <a:latin typeface="Times New Roman" panose="02020603050405020304" pitchFamily="18" charset="0"/>
                <a:cs typeface="Times New Roman" panose="02020603050405020304" pitchFamily="18" charset="0"/>
              </a:rPr>
              <a:t>юго-западу </a:t>
            </a:r>
            <a:r>
              <a:rPr lang="ru-RU" sz="1400" dirty="0">
                <a:latin typeface="Times New Roman" panose="02020603050405020304" pitchFamily="18" charset="0"/>
                <a:cs typeface="Times New Roman" panose="02020603050405020304" pitchFamily="18" charset="0"/>
              </a:rPr>
              <a:t>от г</a:t>
            </a:r>
            <a:r>
              <a:rPr lang="ru-RU" sz="1400" dirty="0" smtClean="0">
                <a:latin typeface="Times New Roman" panose="02020603050405020304" pitchFamily="18" charset="0"/>
                <a:cs typeface="Times New Roman" panose="02020603050405020304" pitchFamily="18" charset="0"/>
              </a:rPr>
              <a:t>. Тулуна.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С1 </a:t>
            </a:r>
            <a:r>
              <a:rPr lang="ru-RU" sz="1400" dirty="0">
                <a:latin typeface="Times New Roman" panose="02020603050405020304" pitchFamily="18" charset="0"/>
                <a:cs typeface="Times New Roman" panose="02020603050405020304" pitchFamily="18" charset="0"/>
              </a:rPr>
              <a:t>- 15295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Горизонт окварцованных </a:t>
            </a:r>
            <a:r>
              <a:rPr lang="ru-RU" sz="1400" dirty="0" err="1">
                <a:latin typeface="Times New Roman" panose="02020603050405020304" pitchFamily="18" charset="0"/>
                <a:cs typeface="Times New Roman" panose="02020603050405020304" pitchFamily="18" charset="0"/>
              </a:rPr>
              <a:t>полимиктовых</a:t>
            </a:r>
            <a:r>
              <a:rPr lang="ru-RU" sz="1400" dirty="0">
                <a:latin typeface="Times New Roman" panose="02020603050405020304" pitchFamily="18" charset="0"/>
                <a:cs typeface="Times New Roman" panose="02020603050405020304" pitchFamily="18" charset="0"/>
              </a:rPr>
              <a:t> песчаников месторождения залегает в отложениях </a:t>
            </a:r>
            <a:r>
              <a:rPr lang="ru-RU" sz="1400" dirty="0" err="1">
                <a:latin typeface="Times New Roman" panose="02020603050405020304" pitchFamily="18" charset="0"/>
                <a:cs typeface="Times New Roman" panose="02020603050405020304" pitchFamily="18" charset="0"/>
              </a:rPr>
              <a:t>урикской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позднего протерозоя</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Пласт </a:t>
            </a:r>
            <a:r>
              <a:rPr lang="ru-RU" sz="1400" dirty="0">
                <a:latin typeface="Times New Roman" panose="02020603050405020304" pitchFamily="18" charset="0"/>
                <a:cs typeface="Times New Roman" panose="02020603050405020304" pitchFamily="18" charset="0"/>
              </a:rPr>
              <a:t>песчаников крутопадающий размером 1040х230-300 м, мощностью 400 м. Щебень из песчаников пригоден для производства бетона марки 200 и 250 и для всех видов дорог с </a:t>
            </a:r>
            <a:r>
              <a:rPr lang="ru-RU" sz="1400" dirty="0" smtClean="0">
                <a:latin typeface="Times New Roman" panose="02020603050405020304" pitchFamily="18" charset="0"/>
                <a:cs typeface="Times New Roman" panose="02020603050405020304" pitchFamily="18" charset="0"/>
              </a:rPr>
              <a:t>тяжелым </a:t>
            </a:r>
            <a:r>
              <a:rPr lang="ru-RU" sz="1400" dirty="0">
                <a:latin typeface="Times New Roman" panose="02020603050405020304" pitchFamily="18" charset="0"/>
                <a:cs typeface="Times New Roman" panose="02020603050405020304" pitchFamily="18" charset="0"/>
              </a:rPr>
              <a:t>движением.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endParaRPr lang="ru-RU" sz="1400" dirty="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Алюйский</a:t>
            </a:r>
            <a:r>
              <a:rPr lang="ru-RU" sz="1400" b="1" dirty="0" smtClean="0">
                <a:solidFill>
                  <a:srgbClr val="002060"/>
                </a:solidFill>
                <a:latin typeface="Times New Roman" panose="02020603050405020304" pitchFamily="18" charset="0"/>
                <a:cs typeface="Times New Roman" panose="02020603050405020304" pitchFamily="18" charset="0"/>
              </a:rPr>
              <a:t> участок (проявление). </a:t>
            </a:r>
            <a:r>
              <a:rPr lang="ru-RU" sz="1400" dirty="0" smtClean="0">
                <a:latin typeface="Times New Roman" panose="02020603050405020304" pitchFamily="18" charset="0"/>
                <a:cs typeface="Times New Roman" panose="02020603050405020304" pitchFamily="18" charset="0"/>
              </a:rPr>
              <a:t>Расположен в </a:t>
            </a:r>
            <a:r>
              <a:rPr lang="ru-RU" sz="1400" dirty="0">
                <a:latin typeface="Times New Roman" panose="02020603050405020304" pitchFamily="18" charset="0"/>
                <a:cs typeface="Times New Roman" panose="02020603050405020304" pitchFamily="18" charset="0"/>
              </a:rPr>
              <a:t>15 км </a:t>
            </a:r>
            <a:r>
              <a:rPr lang="ru-RU" sz="1400" dirty="0" smtClean="0">
                <a:latin typeface="Times New Roman" panose="02020603050405020304" pitchFamily="18" charset="0"/>
                <a:cs typeface="Times New Roman" panose="02020603050405020304" pitchFamily="18" charset="0"/>
              </a:rPr>
              <a:t>к северо-западу от </a:t>
            </a:r>
            <a:r>
              <a:rPr lang="ru-RU" sz="1400" dirty="0">
                <a:latin typeface="Times New Roman" panose="02020603050405020304" pitchFamily="18" charset="0"/>
                <a:cs typeface="Times New Roman" panose="02020603050405020304" pitchFamily="18" charset="0"/>
              </a:rPr>
              <a:t>г</a:t>
            </a:r>
            <a:r>
              <a:rPr lang="ru-RU" sz="1400" dirty="0" smtClean="0">
                <a:latin typeface="Times New Roman" panose="02020603050405020304" pitchFamily="18" charset="0"/>
                <a:cs typeface="Times New Roman" panose="02020603050405020304" pitchFamily="18" charset="0"/>
              </a:rPr>
              <a:t>. Тулуна </a:t>
            </a:r>
            <a:r>
              <a:rPr lang="ru-RU" sz="1400" dirty="0">
                <a:latin typeface="Times New Roman" panose="02020603050405020304" pitchFamily="18" charset="0"/>
                <a:cs typeface="Times New Roman" panose="02020603050405020304" pitchFamily="18" charset="0"/>
              </a:rPr>
              <a:t>в окрестностях </a:t>
            </a:r>
            <a:r>
              <a:rPr lang="ru-RU" sz="1400" dirty="0" smtClean="0">
                <a:latin typeface="Times New Roman" panose="02020603050405020304" pitchFamily="18" charset="0"/>
                <a:cs typeface="Times New Roman" panose="02020603050405020304" pitchFamily="18" charset="0"/>
              </a:rPr>
              <a:t>д. Красная </a:t>
            </a:r>
            <a:r>
              <a:rPr lang="ru-RU" sz="1400" dirty="0">
                <a:latin typeface="Times New Roman" panose="02020603050405020304" pitchFamily="18" charset="0"/>
                <a:cs typeface="Times New Roman" panose="02020603050405020304" pitchFamily="18" charset="0"/>
              </a:rPr>
              <a:t>Дубрава, на правобережье 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Илир</a:t>
            </a:r>
            <a:r>
              <a:rPr lang="ru-RU" sz="1400" dirty="0">
                <a:latin typeface="Times New Roman" panose="02020603050405020304" pitchFamily="18" charset="0"/>
                <a:cs typeface="Times New Roman" panose="02020603050405020304" pitchFamily="18" charset="0"/>
              </a:rPr>
              <a:t>, захватывая водораздел 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Алюй</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a:t>
            </a:r>
            <a:r>
              <a:rPr lang="ru-RU" sz="1400" dirty="0" err="1">
                <a:latin typeface="Times New Roman" panose="02020603050405020304" pitchFamily="18" charset="0"/>
                <a:cs typeface="Times New Roman" panose="02020603050405020304" pitchFamily="18" charset="0"/>
              </a:rPr>
              <a:t>руч</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Иргуй</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Продуктивной </a:t>
            </a:r>
            <a:r>
              <a:rPr lang="ru-RU" sz="1400" dirty="0">
                <a:latin typeface="Times New Roman" panose="02020603050405020304" pitchFamily="18" charset="0"/>
                <a:cs typeface="Times New Roman" panose="02020603050405020304" pitchFamily="18" charset="0"/>
              </a:rPr>
              <a:t>является </a:t>
            </a:r>
            <a:r>
              <a:rPr lang="ru-RU" sz="1400" dirty="0" err="1">
                <a:latin typeface="Times New Roman" panose="02020603050405020304" pitchFamily="18" charset="0"/>
                <a:cs typeface="Times New Roman" panose="02020603050405020304" pitchFamily="18" charset="0"/>
              </a:rPr>
              <a:t>даурская</a:t>
            </a:r>
            <a:r>
              <a:rPr lang="ru-RU" sz="1400" dirty="0">
                <a:latin typeface="Times New Roman" panose="02020603050405020304" pitchFamily="18" charset="0"/>
                <a:cs typeface="Times New Roman" panose="02020603050405020304" pitchFamily="18" charset="0"/>
              </a:rPr>
              <a:t> свита </a:t>
            </a:r>
            <a:r>
              <a:rPr lang="ru-RU" sz="1400" dirty="0" smtClean="0">
                <a:latin typeface="Times New Roman" panose="02020603050405020304" pitchFamily="18" charset="0"/>
                <a:cs typeface="Times New Roman" panose="02020603050405020304" pitchFamily="18" charset="0"/>
              </a:rPr>
              <a:t>ранней юры</a:t>
            </a:r>
            <a:r>
              <a:rPr lang="ru-RU" sz="1400" dirty="0">
                <a:latin typeface="Times New Roman" panose="02020603050405020304" pitchFamily="18" charset="0"/>
                <a:cs typeface="Times New Roman" panose="02020603050405020304" pitchFamily="18" charset="0"/>
              </a:rPr>
              <a:t>, сложенная мелкозернистыми кварцевыми песчаниками. Горизонтальный пласт размером </a:t>
            </a:r>
            <a:r>
              <a:rPr lang="ru-RU" sz="1400" dirty="0" smtClean="0">
                <a:latin typeface="Times New Roman" panose="02020603050405020304" pitchFamily="18" charset="0"/>
                <a:cs typeface="Times New Roman" panose="02020603050405020304" pitchFamily="18" charset="0"/>
              </a:rPr>
              <a:t>5000-10000х4500 </a:t>
            </a:r>
            <a:r>
              <a:rPr lang="ru-RU" sz="1400" dirty="0">
                <a:latin typeface="Times New Roman" panose="02020603050405020304" pitchFamily="18" charset="0"/>
                <a:cs typeface="Times New Roman" panose="02020603050405020304" pitchFamily="18" charset="0"/>
              </a:rPr>
              <a:t>м мощностью </a:t>
            </a:r>
            <a:r>
              <a:rPr lang="ru-RU" sz="1400" dirty="0" smtClean="0">
                <a:latin typeface="Times New Roman" panose="02020603050405020304" pitchFamily="18" charset="0"/>
                <a:cs typeface="Times New Roman" panose="02020603050405020304" pitchFamily="18" charset="0"/>
              </a:rPr>
              <a:t>0,0-30,0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15,0 </a:t>
            </a:r>
            <a:r>
              <a:rPr lang="ru-RU" sz="1400" dirty="0">
                <a:latin typeface="Times New Roman" panose="02020603050405020304" pitchFamily="18" charset="0"/>
                <a:cs typeface="Times New Roman" panose="02020603050405020304" pitchFamily="18" charset="0"/>
              </a:rPr>
              <a:t>м) залегает на глубине </a:t>
            </a:r>
            <a:r>
              <a:rPr lang="ru-RU" sz="1400" dirty="0" smtClean="0">
                <a:latin typeface="Times New Roman" panose="02020603050405020304" pitchFamily="18" charset="0"/>
                <a:cs typeface="Times New Roman" panose="02020603050405020304" pitchFamily="18" charset="0"/>
              </a:rPr>
              <a:t>0,5-28 </a:t>
            </a:r>
            <a:r>
              <a:rPr lang="ru-RU" sz="1400" dirty="0">
                <a:latin typeface="Times New Roman" panose="02020603050405020304" pitchFamily="18" charset="0"/>
                <a:cs typeface="Times New Roman" panose="02020603050405020304" pitchFamily="18" charset="0"/>
              </a:rPr>
              <a:t>м. Песчаники слабосцементированные с высоким содержанием глины и пылеватых частиц (от 5 до 50.6%). В естественном виде песчаники соответствуют формовочным пескам марок ОЖ016Б, ОЖ016А-Б, Ж0063А, реже  П016А-Б, ПО1Б и нестандартным разностям.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23</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176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Братский участок (проявление). </a:t>
            </a:r>
            <a:r>
              <a:rPr lang="ru-RU" sz="1300" dirty="0">
                <a:latin typeface="Times New Roman" panose="02020603050405020304" pitchFamily="18" charset="0"/>
                <a:cs typeface="Times New Roman" panose="02020603050405020304" pitchFamily="18" charset="0"/>
              </a:rPr>
              <a:t>Участок своей юго-западной границей примыкает к окрестностям г</a:t>
            </a:r>
            <a:r>
              <a:rPr lang="ru-RU" sz="1300" dirty="0" smtClean="0">
                <a:latin typeface="Times New Roman" panose="02020603050405020304" pitchFamily="18" charset="0"/>
                <a:cs typeface="Times New Roman" panose="02020603050405020304" pitchFamily="18" charset="0"/>
              </a:rPr>
              <a:t>. Тулуна</a:t>
            </a:r>
            <a:r>
              <a:rPr lang="ru-RU" sz="1300" dirty="0">
                <a:latin typeface="Times New Roman" panose="02020603050405020304" pitchFamily="18" charset="0"/>
                <a:cs typeface="Times New Roman" panose="02020603050405020304" pitchFamily="18" charset="0"/>
              </a:rPr>
              <a:t>, а с </a:t>
            </a:r>
            <a:r>
              <a:rPr lang="ru-RU" sz="1300" dirty="0" smtClean="0">
                <a:latin typeface="Times New Roman" panose="02020603050405020304" pitchFamily="18" charset="0"/>
                <a:cs typeface="Times New Roman" panose="02020603050405020304" pitchFamily="18" charset="0"/>
              </a:rPr>
              <a:t>северо-запада </a:t>
            </a:r>
            <a:r>
              <a:rPr lang="ru-RU" sz="1300" dirty="0">
                <a:latin typeface="Times New Roman" panose="02020603050405020304" pitchFamily="18" charset="0"/>
                <a:cs typeface="Times New Roman" panose="02020603050405020304" pitchFamily="18" charset="0"/>
              </a:rPr>
              <a:t>ограничен долиной </a:t>
            </a:r>
            <a:r>
              <a:rPr lang="ru-RU" sz="1300" dirty="0" err="1" smtClean="0">
                <a:latin typeface="Times New Roman" panose="02020603050405020304" pitchFamily="18" charset="0"/>
                <a:cs typeface="Times New Roman" panose="02020603050405020304" pitchFamily="18" charset="0"/>
              </a:rPr>
              <a:t>рч</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Курзанка</a:t>
            </a:r>
            <a:r>
              <a:rPr lang="ru-RU" sz="1300" dirty="0">
                <a:latin typeface="Times New Roman" panose="02020603050405020304" pitchFamily="18" charset="0"/>
                <a:cs typeface="Times New Roman" panose="02020603050405020304" pitchFamily="18" charset="0"/>
              </a:rPr>
              <a:t>, левого притока р. Ии, занимая их водораздел. Район экономически развит, энергоснабжением обеспечен, транспортные условия благоприятные.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Запасы песчаников на участке не подсчитывались.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Согласно </a:t>
            </a:r>
            <a:r>
              <a:rPr lang="ru-RU" sz="1300" dirty="0">
                <a:latin typeface="Times New Roman" panose="02020603050405020304" pitchFamily="18" charset="0"/>
                <a:cs typeface="Times New Roman" panose="02020603050405020304" pitchFamily="18" charset="0"/>
              </a:rPr>
              <a:t>ГОСТ 2138-56 песчаники продуктивной пачки соответствуют в естественном виде маркам формовочных песков: </a:t>
            </a:r>
            <a:r>
              <a:rPr lang="ru-RU" sz="1300" dirty="0" smtClean="0">
                <a:latin typeface="Times New Roman" panose="02020603050405020304" pitchFamily="18" charset="0"/>
                <a:cs typeface="Times New Roman" panose="02020603050405020304" pitchFamily="18" charset="0"/>
              </a:rPr>
              <a:t>ЖОIА-Б, ОЖОIА-Б, ПОIА-Б, </a:t>
            </a:r>
            <a:r>
              <a:rPr lang="ru-RU" sz="1300" dirty="0">
                <a:latin typeface="Times New Roman" panose="02020603050405020304" pitchFamily="18" charset="0"/>
                <a:cs typeface="Times New Roman" panose="02020603050405020304" pitchFamily="18" charset="0"/>
              </a:rPr>
              <a:t>ОЖОI6А-Б и весьма редко ТОIА-Б,ТОI6А, ПОО63-А. Низкое содержание фракций +0,2 мм ставит под сомнение целесообразность обогащение этих песков для получения более высоких марок, пользующихся спросом в литейном производстве. </a:t>
            </a:r>
            <a:r>
              <a:rPr lang="ru-RU" sz="1300" dirty="0" smtClean="0">
                <a:latin typeface="Times New Roman" panose="02020603050405020304" pitchFamily="18" charset="0"/>
                <a:cs typeface="Times New Roman" panose="02020603050405020304" pitchFamily="18" charset="0"/>
              </a:rPr>
              <a:t>Ввиду </a:t>
            </a:r>
            <a:r>
              <a:rPr lang="ru-RU" sz="1300" dirty="0">
                <a:latin typeface="Times New Roman" panose="02020603050405020304" pitchFamily="18" charset="0"/>
                <a:cs typeface="Times New Roman" panose="02020603050405020304" pitchFamily="18" charset="0"/>
              </a:rPr>
              <a:t>отсутствия, в настоящее время, спроса на марки песков имеющимся в естественном их виде, проявление отнесено к числу не заслуживающих внимания для дальнейшего  изучения</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Гуранский</a:t>
            </a: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участок (проявление).</a:t>
            </a:r>
            <a:r>
              <a:rPr lang="ru-RU" sz="1300" dirty="0" smtClean="0">
                <a:latin typeface="Times New Roman" panose="02020603050405020304" pitchFamily="18" charset="0"/>
                <a:cs typeface="Times New Roman" panose="02020603050405020304" pitchFamily="18" charset="0"/>
              </a:rPr>
              <a:t> Расположен в </a:t>
            </a:r>
            <a:r>
              <a:rPr lang="ru-RU" sz="1300" dirty="0">
                <a:latin typeface="Times New Roman" panose="02020603050405020304" pitchFamily="18" charset="0"/>
                <a:cs typeface="Times New Roman" panose="02020603050405020304" pitchFamily="18" charset="0"/>
              </a:rPr>
              <a:t>12-16 км к </a:t>
            </a:r>
            <a:r>
              <a:rPr lang="ru-RU" sz="1300" dirty="0" smtClean="0">
                <a:latin typeface="Times New Roman" panose="02020603050405020304" pitchFamily="18" charset="0"/>
                <a:cs typeface="Times New Roman" panose="02020603050405020304" pitchFamily="18" charset="0"/>
              </a:rPr>
              <a:t>северо-востоку от </a:t>
            </a:r>
            <a:r>
              <a:rPr lang="ru-RU" sz="1300" dirty="0">
                <a:latin typeface="Times New Roman" panose="02020603050405020304" pitchFamily="18" charset="0"/>
                <a:cs typeface="Times New Roman" panose="02020603050405020304" pitchFamily="18" charset="0"/>
              </a:rPr>
              <a:t>г</a:t>
            </a:r>
            <a:r>
              <a:rPr lang="ru-RU" sz="1300" dirty="0" smtClean="0">
                <a:latin typeface="Times New Roman" panose="02020603050405020304" pitchFamily="18" charset="0"/>
                <a:cs typeface="Times New Roman" panose="02020603050405020304" pitchFamily="18" charset="0"/>
              </a:rPr>
              <a:t>. Тулуна</a:t>
            </a:r>
            <a:r>
              <a:rPr lang="ru-RU" sz="1300" dirty="0">
                <a:latin typeface="Times New Roman" panose="02020603050405020304" pitchFamily="18" charset="0"/>
                <a:cs typeface="Times New Roman" panose="02020603050405020304" pitchFamily="18" charset="0"/>
              </a:rPr>
              <a:t>, южнее </a:t>
            </a:r>
            <a:r>
              <a:rPr lang="ru-RU" sz="1300" dirty="0" smtClean="0">
                <a:latin typeface="Times New Roman" panose="02020603050405020304" pitchFamily="18" charset="0"/>
                <a:cs typeface="Times New Roman" panose="02020603050405020304" pitchFamily="18" charset="0"/>
              </a:rPr>
              <a:t>с. Гуран </a:t>
            </a:r>
            <a:r>
              <a:rPr lang="ru-RU" sz="1300" dirty="0">
                <a:latin typeface="Times New Roman" panose="02020603050405020304" pitchFamily="18" charset="0"/>
                <a:cs typeface="Times New Roman" panose="02020603050405020304" pitchFamily="18" charset="0"/>
              </a:rPr>
              <a:t>на левобережье </a:t>
            </a:r>
            <a:r>
              <a:rPr lang="ru-RU" sz="1300" dirty="0" err="1">
                <a:latin typeface="Times New Roman" panose="02020603050405020304" pitchFamily="18" charset="0"/>
                <a:cs typeface="Times New Roman" panose="02020603050405020304" pitchFamily="18" charset="0"/>
              </a:rPr>
              <a:t>руч</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Курзанки</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левого притока р</a:t>
            </a:r>
            <a:r>
              <a:rPr lang="ru-RU" sz="1300" dirty="0" smtClean="0">
                <a:latin typeface="Times New Roman" panose="02020603050405020304" pitchFamily="18" charset="0"/>
                <a:cs typeface="Times New Roman" panose="02020603050405020304" pitchFamily="18" charset="0"/>
              </a:rPr>
              <a:t>. Ии.</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Запасы не подсчитывались.</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Продуктивной </a:t>
            </a:r>
            <a:r>
              <a:rPr lang="ru-RU" sz="1300" dirty="0">
                <a:latin typeface="Times New Roman" panose="02020603050405020304" pitchFamily="18" charset="0"/>
                <a:cs typeface="Times New Roman" panose="02020603050405020304" pitchFamily="18" charset="0"/>
              </a:rPr>
              <a:t>является </a:t>
            </a:r>
            <a:r>
              <a:rPr lang="ru-RU" sz="1300" dirty="0" err="1">
                <a:latin typeface="Times New Roman" panose="02020603050405020304" pitchFamily="18" charset="0"/>
                <a:cs typeface="Times New Roman" panose="02020603050405020304" pitchFamily="18" charset="0"/>
              </a:rPr>
              <a:t>даурская</a:t>
            </a:r>
            <a:r>
              <a:rPr lang="ru-RU" sz="1300" dirty="0">
                <a:latin typeface="Times New Roman" panose="02020603050405020304" pitchFamily="18" charset="0"/>
                <a:cs typeface="Times New Roman" panose="02020603050405020304" pitchFamily="18" charset="0"/>
              </a:rPr>
              <a:t> свита </a:t>
            </a:r>
            <a:r>
              <a:rPr lang="ru-RU" sz="1300" dirty="0" smtClean="0">
                <a:latin typeface="Times New Roman" panose="02020603050405020304" pitchFamily="18" charset="0"/>
                <a:cs typeface="Times New Roman" panose="02020603050405020304" pitchFamily="18" charset="0"/>
              </a:rPr>
              <a:t>ранней юры</a:t>
            </a:r>
            <a:r>
              <a:rPr lang="ru-RU" sz="1300" dirty="0">
                <a:latin typeface="Times New Roman" panose="02020603050405020304" pitchFamily="18" charset="0"/>
                <a:cs typeface="Times New Roman" panose="02020603050405020304" pitchFamily="18" charset="0"/>
              </a:rPr>
              <a:t>, сложенная мелкозернистыми кварцевыми песчаниками. Горизонтальный пласт размером 5000х1000 м мощностью </a:t>
            </a:r>
            <a:r>
              <a:rPr lang="ru-RU" sz="1300" dirty="0" smtClean="0">
                <a:latin typeface="Times New Roman" panose="02020603050405020304" pitchFamily="18" charset="0"/>
                <a:cs typeface="Times New Roman" panose="02020603050405020304" pitchFamily="18" charset="0"/>
              </a:rPr>
              <a:t>0,0-30,0 </a:t>
            </a:r>
            <a:r>
              <a:rPr lang="ru-RU" sz="1300" dirty="0">
                <a:latin typeface="Times New Roman" panose="02020603050405020304" pitchFamily="18" charset="0"/>
                <a:cs typeface="Times New Roman" panose="02020603050405020304" pitchFamily="18" charset="0"/>
              </a:rPr>
              <a:t>м (средняя </a:t>
            </a:r>
            <a:r>
              <a:rPr lang="ru-RU" sz="1300" dirty="0" smtClean="0">
                <a:latin typeface="Times New Roman" panose="02020603050405020304" pitchFamily="18" charset="0"/>
                <a:cs typeface="Times New Roman" panose="02020603050405020304" pitchFamily="18" charset="0"/>
              </a:rPr>
              <a:t>15,0 </a:t>
            </a:r>
            <a:r>
              <a:rPr lang="ru-RU" sz="1300" dirty="0">
                <a:latin typeface="Times New Roman" panose="02020603050405020304" pitchFamily="18" charset="0"/>
                <a:cs typeface="Times New Roman" panose="02020603050405020304" pitchFamily="18" charset="0"/>
              </a:rPr>
              <a:t>м) залегает на глубине 11-35 м. Песчаники слабосцементированные с высоким содержанием глины и пылеватых частиц (от 5 до </a:t>
            </a:r>
            <a:r>
              <a:rPr lang="ru-RU" sz="1300" dirty="0" smtClean="0">
                <a:latin typeface="Times New Roman" panose="02020603050405020304" pitchFamily="18" charset="0"/>
                <a:cs typeface="Times New Roman" panose="02020603050405020304" pitchFamily="18" charset="0"/>
              </a:rPr>
              <a:t>50,6 %). </a:t>
            </a:r>
            <a:r>
              <a:rPr lang="ru-RU" sz="1300" dirty="0">
                <a:latin typeface="Times New Roman" panose="02020603050405020304" pitchFamily="18" charset="0"/>
                <a:cs typeface="Times New Roman" panose="02020603050405020304" pitchFamily="18" charset="0"/>
              </a:rPr>
              <a:t>В естественном виде песчаники соответствуют формовочным пескам марок Ж016А-Б, ОЖ016А-Б, Ж01А-Б,ПО1А-Б, Ж0063А, ОЖ0063А, П0063А, редко Т016А-Б, ТО1Б</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Заусаевский</a:t>
            </a: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участок (проявление). </a:t>
            </a:r>
            <a:r>
              <a:rPr lang="ru-RU" sz="1300" dirty="0" smtClean="0">
                <a:latin typeface="Times New Roman" panose="02020603050405020304" pitchFamily="18" charset="0"/>
                <a:cs typeface="Times New Roman" panose="02020603050405020304" pitchFamily="18" charset="0"/>
              </a:rPr>
              <a:t> Расположен в 4-5 </a:t>
            </a:r>
            <a:r>
              <a:rPr lang="ru-RU" sz="1300" dirty="0">
                <a:latin typeface="Times New Roman" panose="02020603050405020304" pitchFamily="18" charset="0"/>
                <a:cs typeface="Times New Roman" panose="02020603050405020304" pitchFamily="18" charset="0"/>
              </a:rPr>
              <a:t>км к северу от г</a:t>
            </a:r>
            <a:r>
              <a:rPr lang="ru-RU" sz="1300" dirty="0" smtClean="0">
                <a:latin typeface="Times New Roman" panose="02020603050405020304" pitchFamily="18" charset="0"/>
                <a:cs typeface="Times New Roman" panose="02020603050405020304" pitchFamily="18" charset="0"/>
              </a:rPr>
              <a:t>. Тулуна</a:t>
            </a:r>
            <a:r>
              <a:rPr lang="ru-RU" sz="1300" dirty="0">
                <a:latin typeface="Times New Roman" panose="02020603050405020304" pitchFamily="18" charset="0"/>
                <a:cs typeface="Times New Roman" panose="02020603050405020304" pitchFamily="18" charset="0"/>
              </a:rPr>
              <a:t>, на левобережье </a:t>
            </a:r>
            <a:r>
              <a:rPr lang="ru-RU" sz="1300" dirty="0" err="1" smtClean="0">
                <a:latin typeface="Times New Roman" panose="02020603050405020304" pitchFamily="18" charset="0"/>
                <a:cs typeface="Times New Roman" panose="02020603050405020304" pitchFamily="18" charset="0"/>
              </a:rPr>
              <a:t>руч</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Курзанки</a:t>
            </a:r>
            <a:r>
              <a:rPr lang="ru-RU" sz="1300" dirty="0">
                <a:latin typeface="Times New Roman" panose="02020603050405020304" pitchFamily="18" charset="0"/>
                <a:cs typeface="Times New Roman" panose="02020603050405020304" pitchFamily="18" charset="0"/>
              </a:rPr>
              <a:t>, левого притока р</a:t>
            </a:r>
            <a:r>
              <a:rPr lang="ru-RU" sz="1300" dirty="0" smtClean="0">
                <a:latin typeface="Times New Roman" panose="02020603050405020304" pitchFamily="18" charset="0"/>
                <a:cs typeface="Times New Roman" panose="02020603050405020304" pitchFamily="18" charset="0"/>
              </a:rPr>
              <a:t>. Ия. Район </a:t>
            </a:r>
            <a:r>
              <a:rPr lang="ru-RU" sz="1300" dirty="0">
                <a:latin typeface="Times New Roman" panose="02020603050405020304" pitchFamily="18" charset="0"/>
                <a:cs typeface="Times New Roman" panose="02020603050405020304" pitchFamily="18" charset="0"/>
              </a:rPr>
              <a:t>экономически развит, энергоснабжением обеспечен. С г</a:t>
            </a:r>
            <a:r>
              <a:rPr lang="ru-RU" sz="1300" dirty="0" smtClean="0">
                <a:latin typeface="Times New Roman" panose="02020603050405020304" pitchFamily="18" charset="0"/>
                <a:cs typeface="Times New Roman" panose="02020603050405020304" pitchFamily="18" charset="0"/>
              </a:rPr>
              <a:t>. Тулуном </a:t>
            </a:r>
            <a:r>
              <a:rPr lang="ru-RU" sz="1300" dirty="0">
                <a:latin typeface="Times New Roman" panose="02020603050405020304" pitchFamily="18" charset="0"/>
                <a:cs typeface="Times New Roman" panose="02020603050405020304" pitchFamily="18" charset="0"/>
              </a:rPr>
              <a:t>участок связан грунтовой дорогой годной для автотранспорта</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Оценка запасам песчаников при поисках не дана.</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Согласно </a:t>
            </a:r>
            <a:r>
              <a:rPr lang="ru-RU" sz="1300" dirty="0">
                <a:latin typeface="Times New Roman" panose="02020603050405020304" pitchFamily="18" charset="0"/>
                <a:cs typeface="Times New Roman" panose="02020603050405020304" pitchFamily="18" charset="0"/>
              </a:rPr>
              <a:t>ГОСТ 2138-56 мелкозернистые песчаники в естественном виде соответствуют маркам формовочных песков: </a:t>
            </a:r>
            <a:r>
              <a:rPr lang="ru-RU" sz="1300" dirty="0" smtClean="0">
                <a:latin typeface="Times New Roman" panose="02020603050405020304" pitchFamily="18" charset="0"/>
                <a:cs typeface="Times New Roman" panose="02020603050405020304" pitchFamily="18" charset="0"/>
              </a:rPr>
              <a:t>ТО16А; БжПО16-А; БжТО1Б</a:t>
            </a:r>
            <a:r>
              <a:rPr lang="ru-RU" sz="1300" dirty="0">
                <a:latin typeface="Times New Roman" panose="02020603050405020304" pitchFamily="18" charset="0"/>
                <a:cs typeface="Times New Roman" panose="02020603050405020304" pitchFamily="18" charset="0"/>
              </a:rPr>
              <a:t>, реже ПОО63А и нестандартным разностям этих групп. Средне-крупнозернистые песчаники соответствуют маркам формовочных песков: ТО2А; ПО2А; редко КО315Б и ТО315Б. Низкое содержание в преобладающей массе мелкозернистых песчаников зерен фракции +0,2 мм, ставит под сомнение целесообразность их </a:t>
            </a:r>
            <a:r>
              <a:rPr lang="ru-RU" sz="1300" dirty="0" smtClean="0">
                <a:latin typeface="Times New Roman" panose="02020603050405020304" pitchFamily="18" charset="0"/>
                <a:cs typeface="Times New Roman" panose="02020603050405020304" pitchFamily="18" charset="0"/>
              </a:rPr>
              <a:t>обогащения </a:t>
            </a:r>
            <a:r>
              <a:rPr lang="ru-RU" sz="1300" dirty="0">
                <a:latin typeface="Times New Roman" panose="02020603050405020304" pitchFamily="18" charset="0"/>
                <a:cs typeface="Times New Roman" panose="02020603050405020304" pitchFamily="18" charset="0"/>
              </a:rPr>
              <a:t>с целью получения продукции высоких марок, отличающихся товарным спросом. Другим отрицательным фактором при добыче мелкозернистых песчаников является значительная мощность вскрышных пород (от </a:t>
            </a:r>
            <a:r>
              <a:rPr lang="ru-RU" sz="1300" dirty="0" smtClean="0">
                <a:latin typeface="Times New Roman" panose="02020603050405020304" pitchFamily="18" charset="0"/>
                <a:cs typeface="Times New Roman" panose="02020603050405020304" pitchFamily="18" charset="0"/>
              </a:rPr>
              <a:t>21,5 до </a:t>
            </a:r>
            <a:r>
              <a:rPr lang="ru-RU" sz="1300" dirty="0">
                <a:latin typeface="Times New Roman" panose="02020603050405020304" pitchFamily="18" charset="0"/>
                <a:cs typeface="Times New Roman" panose="02020603050405020304" pitchFamily="18" charset="0"/>
              </a:rPr>
              <a:t>42,5 м).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endParaRPr lang="ru-RU" sz="14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24</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5144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Кондарикский</a:t>
            </a: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участок (проявление). </a:t>
            </a:r>
            <a:r>
              <a:rPr lang="ru-RU" sz="1300" dirty="0" smtClean="0">
                <a:latin typeface="Times New Roman" panose="02020603050405020304" pitchFamily="18" charset="0"/>
                <a:cs typeface="Times New Roman" panose="02020603050405020304" pitchFamily="18" charset="0"/>
              </a:rPr>
              <a:t>Расположен в </a:t>
            </a:r>
            <a:r>
              <a:rPr lang="ru-RU" sz="1300" dirty="0">
                <a:latin typeface="Times New Roman" panose="02020603050405020304" pitchFamily="18" charset="0"/>
                <a:cs typeface="Times New Roman" panose="02020603050405020304" pitchFamily="18" charset="0"/>
              </a:rPr>
              <a:t>15 км к </a:t>
            </a:r>
            <a:r>
              <a:rPr lang="ru-RU" sz="1300" dirty="0" smtClean="0">
                <a:latin typeface="Times New Roman" panose="02020603050405020304" pitchFamily="18" charset="0"/>
                <a:cs typeface="Times New Roman" panose="02020603050405020304" pitchFamily="18" charset="0"/>
              </a:rPr>
              <a:t>северу-западу от </a:t>
            </a:r>
            <a:r>
              <a:rPr lang="ru-RU" sz="1300" dirty="0">
                <a:latin typeface="Times New Roman" panose="02020603050405020304" pitchFamily="18" charset="0"/>
                <a:cs typeface="Times New Roman" panose="02020603050405020304" pitchFamily="18" charset="0"/>
              </a:rPr>
              <a:t>г</a:t>
            </a:r>
            <a:r>
              <a:rPr lang="ru-RU" sz="1300" dirty="0" smtClean="0">
                <a:latin typeface="Times New Roman" panose="02020603050405020304" pitchFamily="18" charset="0"/>
                <a:cs typeface="Times New Roman" panose="02020603050405020304" pitchFamily="18" charset="0"/>
              </a:rPr>
              <a:t>. Тулуна </a:t>
            </a:r>
            <a:r>
              <a:rPr lang="ru-RU" sz="1300" dirty="0">
                <a:latin typeface="Times New Roman" panose="02020603050405020304" pitchFamily="18" charset="0"/>
                <a:cs typeface="Times New Roman" panose="02020603050405020304" pitchFamily="18" charset="0"/>
              </a:rPr>
              <a:t>в окрестностях 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Кондарик</a:t>
            </a:r>
            <a:r>
              <a:rPr lang="ru-RU" sz="1300" dirty="0">
                <a:latin typeface="Times New Roman" panose="02020603050405020304" pitchFamily="18" charset="0"/>
                <a:cs typeface="Times New Roman" panose="02020603050405020304" pitchFamily="18" charset="0"/>
              </a:rPr>
              <a:t>, на правобережье р</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Илир</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между её притоками </a:t>
            </a:r>
            <a:r>
              <a:rPr lang="ru-RU" sz="1300" dirty="0" err="1" smtClean="0">
                <a:latin typeface="Times New Roman" panose="02020603050405020304" pitchFamily="18" charset="0"/>
                <a:cs typeface="Times New Roman" panose="02020603050405020304" pitchFamily="18" charset="0"/>
              </a:rPr>
              <a:t>руч</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Алюй</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и Сорокиным </a:t>
            </a:r>
            <a:r>
              <a:rPr lang="ru-RU" sz="1300" dirty="0" smtClean="0">
                <a:latin typeface="Times New Roman" panose="02020603050405020304" pitchFamily="18" charset="0"/>
                <a:cs typeface="Times New Roman" panose="02020603050405020304" pitchFamily="18" charset="0"/>
              </a:rPr>
              <a:t>Логом.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Продуктивной </a:t>
            </a:r>
            <a:r>
              <a:rPr lang="ru-RU" sz="1300" dirty="0">
                <a:latin typeface="Times New Roman" panose="02020603050405020304" pitchFamily="18" charset="0"/>
                <a:cs typeface="Times New Roman" panose="02020603050405020304" pitchFamily="18" charset="0"/>
              </a:rPr>
              <a:t>является </a:t>
            </a:r>
            <a:r>
              <a:rPr lang="ru-RU" sz="1300" dirty="0" err="1">
                <a:latin typeface="Times New Roman" panose="02020603050405020304" pitchFamily="18" charset="0"/>
                <a:cs typeface="Times New Roman" panose="02020603050405020304" pitchFamily="18" charset="0"/>
              </a:rPr>
              <a:t>даурская</a:t>
            </a:r>
            <a:r>
              <a:rPr lang="ru-RU" sz="1300" dirty="0">
                <a:latin typeface="Times New Roman" panose="02020603050405020304" pitchFamily="18" charset="0"/>
                <a:cs typeface="Times New Roman" panose="02020603050405020304" pitchFamily="18" charset="0"/>
              </a:rPr>
              <a:t> свита </a:t>
            </a:r>
            <a:r>
              <a:rPr lang="ru-RU" sz="1300" dirty="0" smtClean="0">
                <a:latin typeface="Times New Roman" panose="02020603050405020304" pitchFamily="18" charset="0"/>
                <a:cs typeface="Times New Roman" panose="02020603050405020304" pitchFamily="18" charset="0"/>
              </a:rPr>
              <a:t>ранней юры</a:t>
            </a:r>
            <a:r>
              <a:rPr lang="ru-RU" sz="1300" dirty="0">
                <a:latin typeface="Times New Roman" panose="02020603050405020304" pitchFamily="18" charset="0"/>
                <a:cs typeface="Times New Roman" panose="02020603050405020304" pitchFamily="18" charset="0"/>
              </a:rPr>
              <a:t>, сложенная мелкозернистыми кварцевыми песчаниками. Горизонтальный пласт размером 4000х1500 м мощностью 0.0-25,5 м (средняя 15.0 м) залегает на глубине 0.5-45 м. Песчаники слабосцементированные с высоким содержанием глины и пылеватых частиц (от 5 до 50.6%). В естественном виде песчаники соответствуют формовочным пескам марок ОЖ016Б, ОЖ016А-Б, ОЖ063А, Ж0063А, Ж016А-Б,  Ж01А-Б, редко  П0063А, ПО1Б.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Нижне-</a:t>
            </a:r>
            <a:r>
              <a:rPr lang="ru-RU" sz="1300" b="1" dirty="0" err="1" smtClean="0">
                <a:solidFill>
                  <a:srgbClr val="002060"/>
                </a:solidFill>
                <a:latin typeface="Times New Roman" panose="02020603050405020304" pitchFamily="18" charset="0"/>
                <a:cs typeface="Times New Roman" panose="02020603050405020304" pitchFamily="18" charset="0"/>
              </a:rPr>
              <a:t>Манутское</a:t>
            </a:r>
            <a:r>
              <a:rPr lang="ru-RU" sz="1300" b="1" dirty="0" smtClean="0">
                <a:solidFill>
                  <a:srgbClr val="002060"/>
                </a:solidFill>
                <a:latin typeface="Times New Roman" panose="02020603050405020304" pitchFamily="18" charset="0"/>
                <a:cs typeface="Times New Roman" panose="02020603050405020304" pitchFamily="18" charset="0"/>
              </a:rPr>
              <a:t> проявление.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12-13 км к югу от г</a:t>
            </a:r>
            <a:r>
              <a:rPr lang="ru-RU" sz="1300" dirty="0" smtClean="0">
                <a:latin typeface="Times New Roman" panose="02020603050405020304" pitchFamily="18" charset="0"/>
                <a:cs typeface="Times New Roman" panose="02020603050405020304" pitchFamily="18" charset="0"/>
              </a:rPr>
              <a:t>. Тулуна </a:t>
            </a:r>
            <a:r>
              <a:rPr lang="ru-RU" sz="1300" dirty="0">
                <a:latin typeface="Times New Roman" panose="02020603050405020304" pitchFamily="18" charset="0"/>
                <a:cs typeface="Times New Roman" panose="02020603050405020304" pitchFamily="18" charset="0"/>
              </a:rPr>
              <a:t>в окрестностях д</a:t>
            </a:r>
            <a:r>
              <a:rPr lang="ru-RU" sz="1300" dirty="0" smtClean="0">
                <a:latin typeface="Times New Roman" panose="02020603050405020304" pitchFamily="18" charset="0"/>
                <a:cs typeface="Times New Roman" panose="02020603050405020304" pitchFamily="18" charset="0"/>
              </a:rPr>
              <a:t>. Нижний </a:t>
            </a:r>
            <a:r>
              <a:rPr lang="ru-RU" sz="1300" dirty="0" err="1">
                <a:latin typeface="Times New Roman" panose="02020603050405020304" pitchFamily="18" charset="0"/>
                <a:cs typeface="Times New Roman" panose="02020603050405020304" pitchFamily="18" charset="0"/>
              </a:rPr>
              <a:t>Манут</a:t>
            </a:r>
            <a:r>
              <a:rPr lang="ru-RU" sz="1300" dirty="0">
                <a:latin typeface="Times New Roman" panose="02020603050405020304" pitchFamily="18" charset="0"/>
                <a:cs typeface="Times New Roman" panose="02020603050405020304" pitchFamily="18" charset="0"/>
              </a:rPr>
              <a:t>, разделено руслом р</a:t>
            </a:r>
            <a:r>
              <a:rPr lang="ru-RU" sz="1300" dirty="0" smtClean="0">
                <a:latin typeface="Times New Roman" panose="02020603050405020304" pitchFamily="18" charset="0"/>
                <a:cs typeface="Times New Roman" panose="02020603050405020304" pitchFamily="18" charset="0"/>
              </a:rPr>
              <a:t>. Ии </a:t>
            </a:r>
            <a:r>
              <a:rPr lang="ru-RU" sz="1300" dirty="0">
                <a:latin typeface="Times New Roman" panose="02020603050405020304" pitchFamily="18" charset="0"/>
                <a:cs typeface="Times New Roman" panose="02020603050405020304" pitchFamily="18" charset="0"/>
              </a:rPr>
              <a:t>на два участка.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С2 </a:t>
            </a:r>
            <a:r>
              <a:rPr lang="ru-RU" sz="1300" dirty="0">
                <a:latin typeface="Times New Roman" panose="02020603050405020304" pitchFamily="18" charset="0"/>
                <a:cs typeface="Times New Roman" panose="02020603050405020304" pitchFamily="18" charset="0"/>
              </a:rPr>
              <a:t>- 5000 тыс</a:t>
            </a:r>
            <a:r>
              <a:rPr lang="ru-RU" sz="13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Продуктивной является </a:t>
            </a:r>
            <a:r>
              <a:rPr lang="ru-RU" sz="1300" dirty="0" err="1">
                <a:latin typeface="Times New Roman" panose="02020603050405020304" pitchFamily="18" charset="0"/>
                <a:cs typeface="Times New Roman" panose="02020603050405020304" pitchFamily="18" charset="0"/>
              </a:rPr>
              <a:t>манутская</a:t>
            </a:r>
            <a:r>
              <a:rPr lang="ru-RU" sz="1300" dirty="0">
                <a:latin typeface="Times New Roman" panose="02020603050405020304" pitchFamily="18" charset="0"/>
                <a:cs typeface="Times New Roman" panose="02020603050405020304" pitchFamily="18" charset="0"/>
              </a:rPr>
              <a:t> свита </a:t>
            </a:r>
            <a:r>
              <a:rPr lang="ru-RU" sz="1300" dirty="0" smtClean="0">
                <a:latin typeface="Times New Roman" panose="02020603050405020304" pitchFamily="18" charset="0"/>
                <a:cs typeface="Times New Roman" panose="02020603050405020304" pitchFamily="18" charset="0"/>
              </a:rPr>
              <a:t>раннего силура</a:t>
            </a:r>
            <a:r>
              <a:rPr lang="ru-RU" sz="1300" dirty="0">
                <a:latin typeface="Times New Roman" panose="02020603050405020304" pitchFamily="18" charset="0"/>
                <a:cs typeface="Times New Roman" panose="02020603050405020304" pitchFamily="18" charset="0"/>
              </a:rPr>
              <a:t>, сложенная известково-оолитовыми песчаниками, сферолитовыми известняками, переслаивающимися с кварцевыми песчаниками, кварцевыми песками и аргиллитами. Горизонтальный пласт песков размером 600х100-200 м мощностью 1,0-17,0 м (средняя 13,1 м) залегает на глубине1,0-7,0 м. Во вскрыше песков залегает пласт сферолитовых известняков мощностью 0.4-0.6 м, запасы которых по категории С1 и С2 составляют 184 </a:t>
            </a:r>
            <a:r>
              <a:rPr lang="ru-RU" sz="1300" dirty="0" smtClean="0">
                <a:latin typeface="Times New Roman" panose="02020603050405020304" pitchFamily="18" charset="0"/>
                <a:cs typeface="Times New Roman" panose="02020603050405020304" pitchFamily="18" charset="0"/>
              </a:rPr>
              <a:t>тыс. тонн. </a:t>
            </a:r>
            <a:r>
              <a:rPr lang="ru-RU" sz="1300" dirty="0">
                <a:latin typeface="Times New Roman" panose="02020603050405020304" pitchFamily="18" charset="0"/>
                <a:cs typeface="Times New Roman" panose="02020603050405020304" pitchFamily="18" charset="0"/>
              </a:rPr>
              <a:t>Известняки пригодны  для производства полубелой и зелёной бутыли. Комплексная добыча песков и известняков даст возможность рентабельной разработки участка</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Нюринский</a:t>
            </a: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участок (проявление). </a:t>
            </a:r>
            <a:r>
              <a:rPr lang="ru-RU" sz="1300" dirty="0" smtClean="0">
                <a:latin typeface="Times New Roman" panose="02020603050405020304" pitchFamily="18" charset="0"/>
                <a:cs typeface="Times New Roman" panose="02020603050405020304" pitchFamily="18" charset="0"/>
              </a:rPr>
              <a:t>Расположен в </a:t>
            </a:r>
            <a:r>
              <a:rPr lang="ru-RU" sz="1300" dirty="0">
                <a:latin typeface="Times New Roman" panose="02020603050405020304" pitchFamily="18" charset="0"/>
                <a:cs typeface="Times New Roman" panose="02020603050405020304" pitchFamily="18" charset="0"/>
              </a:rPr>
              <a:t>12 км к </a:t>
            </a:r>
            <a:r>
              <a:rPr lang="ru-RU" sz="1300" dirty="0" smtClean="0">
                <a:latin typeface="Times New Roman" panose="02020603050405020304" pitchFamily="18" charset="0"/>
                <a:cs typeface="Times New Roman" panose="02020603050405020304" pitchFamily="18" charset="0"/>
              </a:rPr>
              <a:t>юго-востоку </a:t>
            </a:r>
            <a:r>
              <a:rPr lang="ru-RU" sz="1300" dirty="0">
                <a:latin typeface="Times New Roman" panose="02020603050405020304" pitchFamily="18" charset="0"/>
                <a:cs typeface="Times New Roman" panose="02020603050405020304" pitchFamily="18" charset="0"/>
              </a:rPr>
              <a:t>от г</a:t>
            </a:r>
            <a:r>
              <a:rPr lang="ru-RU" sz="1300" dirty="0" smtClean="0">
                <a:latin typeface="Times New Roman" panose="02020603050405020304" pitchFamily="18" charset="0"/>
                <a:cs typeface="Times New Roman" panose="02020603050405020304" pitchFamily="18" charset="0"/>
              </a:rPr>
              <a:t>. Тулуна </a:t>
            </a:r>
            <a:r>
              <a:rPr lang="ru-RU" sz="1300" dirty="0">
                <a:latin typeface="Times New Roman" panose="02020603050405020304" pitchFamily="18" charset="0"/>
                <a:cs typeface="Times New Roman" panose="02020603050405020304" pitchFamily="18" charset="0"/>
              </a:rPr>
              <a:t>и в </a:t>
            </a:r>
            <a:r>
              <a:rPr lang="ru-RU" sz="1300" dirty="0" smtClean="0">
                <a:latin typeface="Times New Roman" panose="02020603050405020304" pitchFamily="18" charset="0"/>
                <a:cs typeface="Times New Roman" panose="02020603050405020304" pitchFamily="18" charset="0"/>
              </a:rPr>
              <a:t>1,5 </a:t>
            </a:r>
            <a:r>
              <a:rPr lang="ru-RU" sz="1300" dirty="0">
                <a:latin typeface="Times New Roman" panose="02020603050405020304" pitchFamily="18" charset="0"/>
                <a:cs typeface="Times New Roman" panose="02020603050405020304" pitchFamily="18" charset="0"/>
              </a:rPr>
              <a:t>км </a:t>
            </a:r>
            <a:r>
              <a:rPr lang="ru-RU" sz="1300" dirty="0" smtClean="0">
                <a:latin typeface="Times New Roman" panose="02020603050405020304" pitchFamily="18" charset="0"/>
                <a:cs typeface="Times New Roman" panose="02020603050405020304" pitchFamily="18" charset="0"/>
              </a:rPr>
              <a:t>юго-восточнее ж/д ст</a:t>
            </a:r>
            <a:r>
              <a:rPr lang="ru-RU" sz="1300" dirty="0">
                <a:latin typeface="Times New Roman" panose="02020603050405020304" pitchFamily="18" charset="0"/>
                <a:cs typeface="Times New Roman" panose="02020603050405020304" pitchFamily="18" charset="0"/>
              </a:rPr>
              <a:t>. Нюра, на правом склоне долины р</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Азей</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Прогнозные запасы 5000 </a:t>
            </a:r>
            <a:r>
              <a:rPr lang="ru-RU" sz="1300" dirty="0" smtClean="0">
                <a:latin typeface="Times New Roman" panose="02020603050405020304" pitchFamily="18" charset="0"/>
                <a:cs typeface="Times New Roman" panose="02020603050405020304" pitchFamily="18" charset="0"/>
              </a:rPr>
              <a:t>тыс.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Продуктивный пласт приурочен к породам </a:t>
            </a:r>
            <a:r>
              <a:rPr lang="ru-RU" sz="1300" dirty="0" err="1">
                <a:latin typeface="Times New Roman" panose="02020603050405020304" pitchFamily="18" charset="0"/>
                <a:cs typeface="Times New Roman" panose="02020603050405020304" pitchFamily="18" charset="0"/>
              </a:rPr>
              <a:t>трошковской</a:t>
            </a:r>
            <a:r>
              <a:rPr lang="ru-RU" sz="1300" dirty="0">
                <a:latin typeface="Times New Roman" panose="02020603050405020304" pitchFamily="18" charset="0"/>
                <a:cs typeface="Times New Roman" panose="02020603050405020304" pitchFamily="18" charset="0"/>
              </a:rPr>
              <a:t> свиты и представлен слабо сцементированными среднезернистыми кварцевыми песчаниками.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горизонтальная залежь </a:t>
            </a:r>
            <a:r>
              <a:rPr lang="ru-RU" sz="1300" dirty="0" smtClean="0">
                <a:latin typeface="Times New Roman" panose="02020603050405020304" pitchFamily="18" charset="0"/>
                <a:cs typeface="Times New Roman" panose="02020603050405020304" pitchFamily="18" charset="0"/>
              </a:rPr>
              <a:t>размером 2200х200 </a:t>
            </a:r>
            <a:r>
              <a:rPr lang="ru-RU" sz="1300" dirty="0">
                <a:latin typeface="Times New Roman" panose="02020603050405020304" pitchFamily="18" charset="0"/>
                <a:cs typeface="Times New Roman" panose="02020603050405020304" pitchFamily="18" charset="0"/>
              </a:rPr>
              <a:t>м мощностью </a:t>
            </a:r>
            <a:r>
              <a:rPr lang="ru-RU" sz="1300" dirty="0" smtClean="0">
                <a:latin typeface="Times New Roman" panose="02020603050405020304" pitchFamily="18" charset="0"/>
                <a:cs typeface="Times New Roman" panose="02020603050405020304" pitchFamily="18" charset="0"/>
              </a:rPr>
              <a:t>4,5-22,5 </a:t>
            </a:r>
            <a:r>
              <a:rPr lang="ru-RU" sz="1300" dirty="0">
                <a:latin typeface="Times New Roman" panose="02020603050405020304" pitchFamily="18" charset="0"/>
                <a:cs typeface="Times New Roman" panose="02020603050405020304" pitchFamily="18" charset="0"/>
              </a:rPr>
              <a:t>м (средняя </a:t>
            </a:r>
            <a:r>
              <a:rPr lang="ru-RU" sz="1300" dirty="0" smtClean="0">
                <a:latin typeface="Times New Roman" panose="02020603050405020304" pitchFamily="18" charset="0"/>
                <a:cs typeface="Times New Roman" panose="02020603050405020304" pitchFamily="18" charset="0"/>
              </a:rPr>
              <a:t>13,0 </a:t>
            </a:r>
            <a:r>
              <a:rPr lang="ru-RU" sz="1300" dirty="0">
                <a:latin typeface="Times New Roman" panose="02020603050405020304" pitchFamily="18" charset="0"/>
                <a:cs typeface="Times New Roman" panose="02020603050405020304" pitchFamily="18" charset="0"/>
              </a:rPr>
              <a:t>м) залегает на глубине 14-60 м. Песчаники слабосцементированные с высоким содержанием грубой фракции. После обогащения могут использоваться в качестве </a:t>
            </a:r>
            <a:r>
              <a:rPr lang="ru-RU" sz="1300" dirty="0" err="1">
                <a:latin typeface="Times New Roman" panose="02020603050405020304" pitchFamily="18" charset="0"/>
                <a:cs typeface="Times New Roman" panose="02020603050405020304" pitchFamily="18" charset="0"/>
              </a:rPr>
              <a:t>формрвочного</a:t>
            </a:r>
            <a:r>
              <a:rPr lang="ru-RU" sz="1300" dirty="0">
                <a:latin typeface="Times New Roman" panose="02020603050405020304" pitchFamily="18" charset="0"/>
                <a:cs typeface="Times New Roman" panose="02020603050405020304" pitchFamily="18" charset="0"/>
              </a:rPr>
              <a:t> и стекольного сырья. После </a:t>
            </a:r>
            <a:r>
              <a:rPr lang="ru-RU" sz="1300" dirty="0" err="1">
                <a:latin typeface="Times New Roman" panose="02020603050405020304" pitchFamily="18" charset="0"/>
                <a:cs typeface="Times New Roman" panose="02020603050405020304" pitchFamily="18" charset="0"/>
              </a:rPr>
              <a:t>расситовки</a:t>
            </a:r>
            <a:r>
              <a:rPr lang="ru-RU" sz="1300" dirty="0">
                <a:latin typeface="Times New Roman" panose="02020603050405020304" pitchFamily="18" charset="0"/>
                <a:cs typeface="Times New Roman" panose="02020603050405020304" pitchFamily="18" charset="0"/>
              </a:rPr>
              <a:t> песчаники соответствуют маркам ТО315 Б, ПО315 Б, НС(0315) и редко ЗК9315 и ПС(016</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endParaRPr lang="ru-RU" sz="14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25</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914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99592" y="0"/>
            <a:ext cx="7920880" cy="4077072"/>
          </a:xfrm>
        </p:spPr>
        <p:txBody>
          <a:bodyPr>
            <a:noAutofit/>
          </a:bodyPr>
          <a:lstStyle/>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Песчано-гравийная смесь (ПГС)</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Бадарское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3,5 км </a:t>
            </a:r>
            <a:r>
              <a:rPr lang="ru-RU" sz="1400" dirty="0">
                <a:latin typeface="Times New Roman" panose="02020603050405020304" pitchFamily="18" charset="0"/>
                <a:cs typeface="Times New Roman" panose="02020603050405020304" pitchFamily="18" charset="0"/>
              </a:rPr>
              <a:t>к </a:t>
            </a:r>
            <a:r>
              <a:rPr lang="ru-RU" sz="1400" dirty="0" smtClean="0">
                <a:latin typeface="Times New Roman" panose="02020603050405020304" pitchFamily="18" charset="0"/>
                <a:cs typeface="Times New Roman" panose="02020603050405020304" pitchFamily="18" charset="0"/>
              </a:rPr>
              <a:t>юго-востоку от </a:t>
            </a:r>
            <a:r>
              <a:rPr lang="ru-RU" sz="1400" dirty="0">
                <a:latin typeface="Times New Roman" panose="02020603050405020304" pitchFamily="18" charset="0"/>
                <a:cs typeface="Times New Roman" panose="02020603050405020304" pitchFamily="18" charset="0"/>
              </a:rPr>
              <a:t>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Бадар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 левобережной пойменной террасе р</a:t>
            </a:r>
            <a:r>
              <a:rPr lang="ru-RU" sz="1400" dirty="0" smtClean="0">
                <a:latin typeface="Times New Roman" panose="02020603050405020304" pitchFamily="18" charset="0"/>
                <a:cs typeface="Times New Roman" panose="02020603050405020304" pitchFamily="18" charset="0"/>
              </a:rPr>
              <a:t>. Ия.</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А+В+С1 - 1131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залежь ПГС размером </a:t>
            </a:r>
            <a:r>
              <a:rPr lang="ru-RU" sz="1400" dirty="0" smtClean="0">
                <a:latin typeface="Times New Roman" panose="02020603050405020304" pitchFamily="18" charset="0"/>
                <a:cs typeface="Times New Roman" panose="02020603050405020304" pitchFamily="18" charset="0"/>
              </a:rPr>
              <a:t>1180х200-400 </a:t>
            </a:r>
            <a:r>
              <a:rPr lang="ru-RU" sz="1400" dirty="0">
                <a:latin typeface="Times New Roman" panose="02020603050405020304" pitchFamily="18" charset="0"/>
                <a:cs typeface="Times New Roman" panose="02020603050405020304" pitchFamily="18" charset="0"/>
              </a:rPr>
              <a:t>м, мощностью 2-5,4 м, залегает на глубине 2,5-4,7 м. Песок (отсев) Модуль крупности песка (отсева) составляет </a:t>
            </a:r>
            <a:r>
              <a:rPr lang="ru-RU" sz="1400" dirty="0" smtClean="0">
                <a:latin typeface="Times New Roman" panose="02020603050405020304" pitchFamily="18" charset="0"/>
                <a:cs typeface="Times New Roman" panose="02020603050405020304" pitchFamily="18" charset="0"/>
              </a:rPr>
              <a:t>2,9</a:t>
            </a:r>
            <a:r>
              <a:rPr lang="ru-RU" sz="1400" dirty="0">
                <a:latin typeface="Times New Roman" panose="02020603050405020304" pitchFamily="18" charset="0"/>
                <a:cs typeface="Times New Roman" panose="02020603050405020304" pitchFamily="18" charset="0"/>
              </a:rPr>
              <a:t>. Пригоден для производства тяжелых бетонов после их отмывки. Гравий (отсев) По </a:t>
            </a:r>
            <a:r>
              <a:rPr lang="ru-RU" sz="1400" dirty="0" err="1">
                <a:latin typeface="Times New Roman" panose="02020603050405020304" pitchFamily="18" charset="0"/>
                <a:cs typeface="Times New Roman" panose="02020603050405020304" pitchFamily="18" charset="0"/>
              </a:rPr>
              <a:t>дробимости</a:t>
            </a:r>
            <a:r>
              <a:rPr lang="ru-RU" sz="1400" dirty="0">
                <a:latin typeface="Times New Roman" panose="02020603050405020304" pitchFamily="18" charset="0"/>
                <a:cs typeface="Times New Roman" panose="02020603050405020304" pitchFamily="18" charset="0"/>
              </a:rPr>
              <a:t> соответствует Др-8, по </a:t>
            </a:r>
            <a:r>
              <a:rPr lang="ru-RU" sz="1400" dirty="0" err="1">
                <a:latin typeface="Times New Roman" panose="02020603050405020304" pitchFamily="18" charset="0"/>
                <a:cs typeface="Times New Roman" panose="02020603050405020304" pitchFamily="18" charset="0"/>
              </a:rPr>
              <a:t>истираемости</a:t>
            </a:r>
            <a:r>
              <a:rPr lang="ru-RU" sz="1400" dirty="0">
                <a:latin typeface="Times New Roman" panose="02020603050405020304" pitchFamily="18" charset="0"/>
                <a:cs typeface="Times New Roman" panose="02020603050405020304" pitchFamily="18" charset="0"/>
              </a:rPr>
              <a:t> И-1, по сопротивлению удару на копре У-75, по морозостойкости Мрз-50. Пригоден для производства асфальтобетона, наполнителя в тяжелых бетонах, строительства оснований автодорог и балласта железнодорожных магистралей.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Химический анализ</a:t>
            </a:r>
            <a:r>
              <a:rPr lang="ru-RU" sz="1400" dirty="0">
                <a:latin typeface="Times New Roman" panose="02020603050405020304" pitchFamily="18" charset="0"/>
                <a:cs typeface="Times New Roman" panose="02020603050405020304" pitchFamily="18" charset="0"/>
              </a:rPr>
              <a:t>: SiO2 </a:t>
            </a:r>
            <a:r>
              <a:rPr lang="ru-RU" sz="1400" dirty="0" smtClean="0">
                <a:latin typeface="Times New Roman" panose="02020603050405020304" pitchFamily="18" charset="0"/>
                <a:cs typeface="Times New Roman" panose="02020603050405020304" pitchFamily="18" charset="0"/>
              </a:rPr>
              <a:t>74,74 %; </a:t>
            </a:r>
            <a:r>
              <a:rPr lang="ru-RU" sz="1400" dirty="0">
                <a:latin typeface="Times New Roman" panose="02020603050405020304" pitchFamily="18" charset="0"/>
                <a:cs typeface="Times New Roman" panose="02020603050405020304" pitchFamily="18" charset="0"/>
              </a:rPr>
              <a:t>TiO2 </a:t>
            </a:r>
            <a:r>
              <a:rPr lang="ru-RU" sz="1400" dirty="0" smtClean="0">
                <a:latin typeface="Times New Roman" panose="02020603050405020304" pitchFamily="18" charset="0"/>
                <a:cs typeface="Times New Roman" panose="02020603050405020304" pitchFamily="18" charset="0"/>
              </a:rPr>
              <a:t>0,15 %; </a:t>
            </a:r>
            <a:r>
              <a:rPr lang="ru-RU" sz="1400" dirty="0">
                <a:latin typeface="Times New Roman" panose="02020603050405020304" pitchFamily="18" charset="0"/>
                <a:cs typeface="Times New Roman" panose="02020603050405020304" pitchFamily="18" charset="0"/>
              </a:rPr>
              <a:t>Al2O3 </a:t>
            </a:r>
            <a:r>
              <a:rPr lang="ru-RU" sz="1400" dirty="0" smtClean="0">
                <a:latin typeface="Times New Roman" panose="02020603050405020304" pitchFamily="18" charset="0"/>
                <a:cs typeface="Times New Roman" panose="02020603050405020304" pitchFamily="18" charset="0"/>
              </a:rPr>
              <a:t>10,9 %; </a:t>
            </a:r>
            <a:r>
              <a:rPr lang="ru-RU" sz="1400" dirty="0">
                <a:latin typeface="Times New Roman" panose="02020603050405020304" pitchFamily="18" charset="0"/>
                <a:cs typeface="Times New Roman" panose="02020603050405020304" pitchFamily="18" charset="0"/>
              </a:rPr>
              <a:t>Fe2O3 </a:t>
            </a:r>
            <a:r>
              <a:rPr lang="ru-RU" sz="1400" dirty="0" smtClean="0">
                <a:latin typeface="Times New Roman" panose="02020603050405020304" pitchFamily="18" charset="0"/>
                <a:cs typeface="Times New Roman" panose="02020603050405020304" pitchFamily="18" charset="0"/>
              </a:rPr>
              <a:t>2,7 %; </a:t>
            </a:r>
            <a:r>
              <a:rPr lang="ru-RU" sz="1400" dirty="0" err="1">
                <a:latin typeface="Times New Roman" panose="02020603050405020304" pitchFamily="18" charset="0"/>
                <a:cs typeface="Times New Roman" panose="02020603050405020304" pitchFamily="18" charset="0"/>
              </a:rPr>
              <a:t>CaO</a:t>
            </a:r>
            <a:r>
              <a:rPr lang="ru-RU" sz="1400" dirty="0">
                <a:latin typeface="Times New Roman" panose="02020603050405020304" pitchFamily="18" charset="0"/>
                <a:cs typeface="Times New Roman" panose="02020603050405020304" pitchFamily="18" charset="0"/>
              </a:rPr>
              <a:t> 2,1%; </a:t>
            </a:r>
            <a:r>
              <a:rPr lang="ru-RU" sz="1400" dirty="0" err="1">
                <a:latin typeface="Times New Roman" panose="02020603050405020304" pitchFamily="18" charset="0"/>
                <a:cs typeface="Times New Roman" panose="02020603050405020304" pitchFamily="18" charset="0"/>
              </a:rPr>
              <a:t>MgO</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0,96 %; </a:t>
            </a:r>
            <a:r>
              <a:rPr lang="ru-RU" sz="1400" dirty="0">
                <a:latin typeface="Times New Roman" panose="02020603050405020304" pitchFamily="18" charset="0"/>
                <a:cs typeface="Times New Roman" panose="02020603050405020304" pitchFamily="18" charset="0"/>
              </a:rPr>
              <a:t>Na2O </a:t>
            </a:r>
            <a:r>
              <a:rPr lang="ru-RU" sz="1400" dirty="0" smtClean="0">
                <a:latin typeface="Times New Roman" panose="02020603050405020304" pitchFamily="18" charset="0"/>
                <a:cs typeface="Times New Roman" panose="02020603050405020304" pitchFamily="18" charset="0"/>
              </a:rPr>
              <a:t>6,95 %; </a:t>
            </a:r>
            <a:r>
              <a:rPr lang="ru-RU" sz="1400" dirty="0">
                <a:latin typeface="Times New Roman" panose="02020603050405020304" pitchFamily="18" charset="0"/>
                <a:cs typeface="Times New Roman" panose="02020603050405020304" pitchFamily="18" charset="0"/>
              </a:rPr>
              <a:t>H2O </a:t>
            </a:r>
            <a:r>
              <a:rPr lang="ru-RU" sz="1400" dirty="0" smtClean="0">
                <a:latin typeface="Times New Roman" panose="02020603050405020304" pitchFamily="18" charset="0"/>
                <a:cs typeface="Times New Roman" panose="02020603050405020304" pitchFamily="18" charset="0"/>
              </a:rPr>
              <a:t>0,15 %; </a:t>
            </a:r>
            <a:r>
              <a:rPr lang="ru-RU" sz="1400" dirty="0" err="1">
                <a:solidFill>
                  <a:srgbClr val="FF0000"/>
                </a:solidFill>
                <a:latin typeface="Times New Roman" panose="02020603050405020304" pitchFamily="18" charset="0"/>
                <a:cs typeface="Times New Roman" panose="02020603050405020304" pitchFamily="18" charset="0"/>
              </a:rPr>
              <a:t>п.п.п</a:t>
            </a:r>
            <a:r>
              <a:rPr lang="ru-RU" sz="1400" dirty="0">
                <a:solidFill>
                  <a:srgbClr val="FF000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1,43 %. Физико-механические свойства: </a:t>
            </a:r>
            <a:r>
              <a:rPr lang="ru-RU" sz="1400" dirty="0" err="1">
                <a:latin typeface="Times New Roman" panose="02020603050405020304" pitchFamily="18" charset="0"/>
                <a:cs typeface="Times New Roman" panose="02020603050405020304" pitchFamily="18" charset="0"/>
              </a:rPr>
              <a:t>водопоглощение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1,6-2,2 %; </a:t>
            </a:r>
            <a:r>
              <a:rPr lang="ru-RU" sz="1400" dirty="0" err="1">
                <a:latin typeface="Times New Roman" panose="02020603050405020304" pitchFamily="18" charset="0"/>
                <a:cs typeface="Times New Roman" panose="02020603050405020304" pitchFamily="18" charset="0"/>
              </a:rPr>
              <a:t>дробимость</a:t>
            </a:r>
            <a:r>
              <a:rPr lang="ru-RU" sz="1400" dirty="0">
                <a:latin typeface="Times New Roman" panose="02020603050405020304" pitchFamily="18" charset="0"/>
                <a:cs typeface="Times New Roman" panose="02020603050405020304" pitchFamily="18" charset="0"/>
              </a:rPr>
              <a:t> в цилиндре </a:t>
            </a:r>
            <a:r>
              <a:rPr lang="ru-RU" sz="1400" dirty="0" smtClean="0">
                <a:latin typeface="Times New Roman" panose="02020603050405020304" pitchFamily="18" charset="0"/>
                <a:cs typeface="Times New Roman" panose="02020603050405020304" pitchFamily="18" charset="0"/>
              </a:rPr>
              <a:t>6,23-6,43 %; </a:t>
            </a:r>
            <a:r>
              <a:rPr lang="ru-RU" sz="1400" dirty="0" err="1" smtClean="0">
                <a:latin typeface="Times New Roman" panose="02020603050405020304" pitchFamily="18" charset="0"/>
                <a:cs typeface="Times New Roman" panose="02020603050405020304" pitchFamily="18" charset="0"/>
              </a:rPr>
              <a:t>истираемость</a:t>
            </a:r>
            <a:r>
              <a:rPr lang="ru-RU" sz="1400" dirty="0" smtClean="0">
                <a:latin typeface="Times New Roman" panose="02020603050405020304" pitchFamily="18" charset="0"/>
                <a:cs typeface="Times New Roman" panose="02020603050405020304" pitchFamily="18" charset="0"/>
              </a:rPr>
              <a:t> в </a:t>
            </a:r>
            <a:r>
              <a:rPr lang="ru-RU" sz="1400" dirty="0">
                <a:latin typeface="Times New Roman" panose="02020603050405020304" pitchFamily="18" charset="0"/>
                <a:cs typeface="Times New Roman" panose="02020603050405020304" pitchFamily="18" charset="0"/>
              </a:rPr>
              <a:t>полочном барабане </a:t>
            </a:r>
            <a:r>
              <a:rPr lang="ru-RU" sz="1400" dirty="0" smtClean="0">
                <a:latin typeface="Times New Roman" panose="02020603050405020304" pitchFamily="18" charset="0"/>
                <a:cs typeface="Times New Roman" panose="02020603050405020304" pitchFamily="18" charset="0"/>
              </a:rPr>
              <a:t>22,4-23,7 %; объемная </a:t>
            </a:r>
            <a:r>
              <a:rPr lang="ru-RU" sz="1400" dirty="0">
                <a:latin typeface="Times New Roman" panose="02020603050405020304" pitchFamily="18" charset="0"/>
                <a:cs typeface="Times New Roman" panose="02020603050405020304" pitchFamily="18" charset="0"/>
              </a:rPr>
              <a:t>масса 1489-1543 кг/куб</a:t>
            </a:r>
            <a:r>
              <a:rPr lang="ru-RU" sz="1400" dirty="0" smtClean="0">
                <a:latin typeface="Times New Roman" panose="02020603050405020304" pitchFamily="18" charset="0"/>
                <a:cs typeface="Times New Roman" panose="02020603050405020304" pitchFamily="18" charset="0"/>
              </a:rPr>
              <a:t>. см</a:t>
            </a:r>
            <a:r>
              <a:rPr lang="ru-RU" sz="1400" dirty="0">
                <a:latin typeface="Times New Roman" panose="02020603050405020304" pitchFamily="18" charset="0"/>
                <a:cs typeface="Times New Roman" panose="02020603050405020304" pitchFamily="18" charset="0"/>
              </a:rPr>
              <a:t>; плотность </a:t>
            </a:r>
            <a:r>
              <a:rPr lang="ru-RU" sz="1400" dirty="0" smtClean="0">
                <a:latin typeface="Times New Roman" panose="02020603050405020304" pitchFamily="18" charset="0"/>
                <a:cs typeface="Times New Roman" panose="02020603050405020304" pitchFamily="18" charset="0"/>
              </a:rPr>
              <a:t>истинная </a:t>
            </a:r>
            <a:r>
              <a:rPr lang="ru-RU" sz="1400" dirty="0">
                <a:latin typeface="Times New Roman" panose="02020603050405020304" pitchFamily="18" charset="0"/>
                <a:cs typeface="Times New Roman" panose="02020603050405020304" pitchFamily="18" charset="0"/>
              </a:rPr>
              <a:t>2580-2600 кг/куб</a:t>
            </a:r>
            <a:r>
              <a:rPr lang="ru-RU" sz="1400" dirty="0" smtClean="0">
                <a:latin typeface="Times New Roman" panose="02020603050405020304" pitchFamily="18" charset="0"/>
                <a:cs typeface="Times New Roman" panose="02020603050405020304" pitchFamily="18" charset="0"/>
              </a:rPr>
              <a:t>. см</a:t>
            </a:r>
            <a:r>
              <a:rPr lang="ru-RU" sz="1400" dirty="0">
                <a:latin typeface="Times New Roman" panose="02020603050405020304" pitchFamily="18" charset="0"/>
                <a:cs typeface="Times New Roman" panose="02020603050405020304" pitchFamily="18" charset="0"/>
              </a:rPr>
              <a:t>; сопротивление улару на копре 227-278.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26</a:t>
            </a:fld>
            <a:endParaRPr lang="ru-RU" sz="1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933056"/>
            <a:ext cx="2160238" cy="16027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Объект 2"/>
          <p:cNvSpPr txBox="1">
            <a:spLocks/>
          </p:cNvSpPr>
          <p:nvPr/>
        </p:nvSpPr>
        <p:spPr>
          <a:xfrm>
            <a:off x="2915816" y="3717032"/>
            <a:ext cx="5904656" cy="314096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Font typeface="Arial"/>
              <a:buNone/>
            </a:pPr>
            <a:r>
              <a:rPr lang="ru-RU" sz="1400" b="1" dirty="0" err="1" smtClean="0">
                <a:solidFill>
                  <a:srgbClr val="002060"/>
                </a:solidFill>
                <a:latin typeface="Times New Roman" panose="02020603050405020304" pitchFamily="18" charset="0"/>
                <a:cs typeface="Times New Roman" panose="02020603050405020304" pitchFamily="18" charset="0"/>
              </a:rPr>
              <a:t>Ийское</a:t>
            </a:r>
            <a:r>
              <a:rPr lang="ru-RU" sz="1400" b="1" dirty="0" smtClean="0">
                <a:solidFill>
                  <a:srgbClr val="002060"/>
                </a:solidFill>
                <a:latin typeface="Times New Roman" panose="02020603050405020304" pitchFamily="18" charset="0"/>
                <a:cs typeface="Times New Roman" panose="02020603050405020304" pitchFamily="18" charset="0"/>
              </a:rPr>
              <a:t> русловое месторождение. </a:t>
            </a:r>
            <a:r>
              <a:rPr lang="ru-RU" sz="1400" dirty="0" smtClean="0">
                <a:latin typeface="Times New Roman" panose="02020603050405020304" pitchFamily="18" charset="0"/>
                <a:cs typeface="Times New Roman" panose="02020603050405020304" pitchFamily="18" charset="0"/>
              </a:rPr>
              <a:t>Расположено в русле </a:t>
            </a:r>
            <a:r>
              <a:rPr lang="ru-RU" sz="1400" dirty="0">
                <a:latin typeface="Times New Roman" panose="02020603050405020304" pitchFamily="18" charset="0"/>
                <a:cs typeface="Times New Roman" panose="02020603050405020304" pitchFamily="18" charset="0"/>
              </a:rPr>
              <a:t>р</a:t>
            </a:r>
            <a:r>
              <a:rPr lang="ru-RU" sz="1400" dirty="0" smtClean="0">
                <a:latin typeface="Times New Roman" panose="02020603050405020304" pitchFamily="18" charset="0"/>
                <a:cs typeface="Times New Roman" panose="02020603050405020304" pitchFamily="18" charset="0"/>
              </a:rPr>
              <a:t>. Ии </a:t>
            </a:r>
            <a:r>
              <a:rPr lang="ru-RU" sz="1400" dirty="0">
                <a:latin typeface="Times New Roman" panose="02020603050405020304" pitchFamily="18" charset="0"/>
                <a:cs typeface="Times New Roman" panose="02020603050405020304" pitchFamily="18" charset="0"/>
              </a:rPr>
              <a:t>в 17-22 км выше </a:t>
            </a:r>
            <a:r>
              <a:rPr lang="ru-RU" sz="1400" dirty="0" smtClean="0">
                <a:latin typeface="Times New Roman" panose="02020603050405020304" pitchFamily="18" charset="0"/>
                <a:cs typeface="Times New Roman" panose="02020603050405020304" pitchFamily="18" charset="0"/>
              </a:rPr>
              <a:t>г. Тулуна </a:t>
            </a:r>
            <a:r>
              <a:rPr lang="ru-RU" sz="1400" dirty="0">
                <a:latin typeface="Times New Roman" panose="02020603050405020304" pitchFamily="18" charset="0"/>
                <a:cs typeface="Times New Roman" panose="02020603050405020304" pitchFamily="18" charset="0"/>
              </a:rPr>
              <a:t>на отрезке между сёлами </a:t>
            </a:r>
            <a:r>
              <a:rPr lang="ru-RU" sz="1400" dirty="0" err="1" smtClean="0">
                <a:latin typeface="Times New Roman" panose="02020603050405020304" pitchFamily="18" charset="0"/>
                <a:cs typeface="Times New Roman" panose="02020603050405020304" pitchFamily="18" charset="0"/>
              </a:rPr>
              <a:t>Бадар</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a:t>
            </a:r>
            <a:r>
              <a:rPr lang="ru-RU" sz="1400" dirty="0" err="1">
                <a:latin typeface="Times New Roman" panose="02020603050405020304" pitchFamily="18" charset="0"/>
                <a:cs typeface="Times New Roman" panose="02020603050405020304" pitchFamily="18" charset="0"/>
              </a:rPr>
              <a:t>Гадалей</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С1 - 10158 тыс</a:t>
            </a:r>
            <a:r>
              <a:rPr lang="ru-RU" sz="1400" dirty="0" smtClean="0">
                <a:latin typeface="Times New Roman" panose="02020603050405020304" pitchFamily="18" charset="0"/>
                <a:cs typeface="Times New Roman" panose="02020603050405020304" pitchFamily="18" charset="0"/>
              </a:rPr>
              <a:t>. куб. м.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По своим свойствам гравий соответствует: 1) требованиям ГОСТ 10268-70 </a:t>
            </a:r>
            <a:r>
              <a:rPr lang="ru-RU" sz="1400" dirty="0" smtClean="0">
                <a:latin typeface="Times New Roman" panose="02020603050405020304" pitchFamily="18" charset="0"/>
                <a:cs typeface="Times New Roman" panose="02020603050405020304" pitchFamily="18" charset="0"/>
              </a:rPr>
              <a:t>«Заполнители </a:t>
            </a:r>
            <a:r>
              <a:rPr lang="ru-RU" sz="1400" dirty="0">
                <a:latin typeface="Times New Roman" panose="02020603050405020304" pitchFamily="18" charset="0"/>
                <a:cs typeface="Times New Roman" panose="02020603050405020304" pitchFamily="18" charset="0"/>
              </a:rPr>
              <a:t>для тяжелого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и пригоден для изготовления бетонов марки 300; 2) требованиям ГОСТ 8268-400 </a:t>
            </a:r>
            <a:r>
              <a:rPr lang="ru-RU" sz="1400" dirty="0" smtClean="0">
                <a:latin typeface="Times New Roman" panose="02020603050405020304" pitchFamily="18" charset="0"/>
                <a:cs typeface="Times New Roman" panose="02020603050405020304" pitchFamily="18" charset="0"/>
              </a:rPr>
              <a:t>«Гравий  </a:t>
            </a:r>
            <a:r>
              <a:rPr lang="ru-RU" sz="1400" dirty="0">
                <a:latin typeface="Times New Roman" panose="02020603050405020304" pitchFamily="18" charset="0"/>
                <a:cs typeface="Times New Roman" panose="02020603050405020304" pitchFamily="18" charset="0"/>
              </a:rPr>
              <a:t>для строительных </a:t>
            </a:r>
            <a:r>
              <a:rPr lang="ru-RU" sz="1400" dirty="0" smtClean="0">
                <a:latin typeface="Times New Roman" panose="02020603050405020304" pitchFamily="18" charset="0"/>
                <a:cs typeface="Times New Roman" panose="02020603050405020304" pitchFamily="18" charset="0"/>
              </a:rPr>
              <a:t>работ» </a:t>
            </a:r>
            <a:r>
              <a:rPr lang="ru-RU" sz="1400" dirty="0">
                <a:latin typeface="Times New Roman" panose="02020603050405020304" pitchFamily="18" charset="0"/>
                <a:cs typeface="Times New Roman" panose="02020603050405020304" pitchFamily="18" charset="0"/>
              </a:rPr>
              <a:t>и является пригодным для всех видов дорожных покрытий кроме асфальтобетонных, а также для устройства балластного слоя </a:t>
            </a:r>
            <a:r>
              <a:rPr lang="ru-RU" sz="1400" dirty="0" smtClean="0">
                <a:latin typeface="Times New Roman" panose="02020603050405020304" pitchFamily="18" charset="0"/>
                <a:cs typeface="Times New Roman" panose="02020603050405020304" pitchFamily="18" charset="0"/>
              </a:rPr>
              <a:t>ж/д пути</a:t>
            </a:r>
            <a:r>
              <a:rPr lang="ru-RU" sz="1400" dirty="0">
                <a:latin typeface="Times New Roman" panose="02020603050405020304" pitchFamily="18" charset="0"/>
                <a:cs typeface="Times New Roman" panose="02020603050405020304" pitchFamily="18" charset="0"/>
              </a:rPr>
              <a:t>. Песок соответствует требованиям ГОСТ 8736-67 </a:t>
            </a: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для строительных </a:t>
            </a:r>
            <a:r>
              <a:rPr lang="ru-RU" sz="1400" dirty="0" smtClean="0">
                <a:latin typeface="Times New Roman" panose="02020603050405020304" pitchFamily="18" charset="0"/>
                <a:cs typeface="Times New Roman" panose="02020603050405020304" pitchFamily="18" charset="0"/>
              </a:rPr>
              <a:t>работ» </a:t>
            </a:r>
            <a:r>
              <a:rPr lang="ru-RU" sz="1400" dirty="0">
                <a:latin typeface="Times New Roman" panose="02020603050405020304" pitchFamily="18" charset="0"/>
                <a:cs typeface="Times New Roman" panose="02020603050405020304" pitchFamily="18" charset="0"/>
              </a:rPr>
              <a:t>и ГОСТ 10268-70 </a:t>
            </a:r>
            <a:r>
              <a:rPr lang="ru-RU" sz="1400" dirty="0" smtClean="0">
                <a:latin typeface="Times New Roman" panose="02020603050405020304" pitchFamily="18" charset="0"/>
                <a:cs typeface="Times New Roman" panose="02020603050405020304" pitchFamily="18" charset="0"/>
              </a:rPr>
              <a:t>«Заполнители </a:t>
            </a:r>
            <a:r>
              <a:rPr lang="ru-RU" sz="1400" dirty="0">
                <a:latin typeface="Times New Roman" panose="02020603050405020304" pitchFamily="18" charset="0"/>
                <a:cs typeface="Times New Roman" panose="02020603050405020304" pitchFamily="18" charset="0"/>
              </a:rPr>
              <a:t>для тяжелого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и пригоден для </a:t>
            </a:r>
            <a:r>
              <a:rPr lang="ru-RU" sz="1400" dirty="0" smtClean="0">
                <a:latin typeface="Times New Roman" panose="02020603050405020304" pitchFamily="18" charset="0"/>
                <a:cs typeface="Times New Roman" panose="02020603050405020304" pitchFamily="18" charset="0"/>
              </a:rPr>
              <a:t>использования </a:t>
            </a:r>
            <a:r>
              <a:rPr lang="ru-RU" sz="1400" dirty="0">
                <a:latin typeface="Times New Roman" panose="02020603050405020304" pitchFamily="18" charset="0"/>
                <a:cs typeface="Times New Roman" panose="02020603050405020304" pitchFamily="18" charset="0"/>
              </a:rPr>
              <a:t>его в качестве мелкого заполнителя бетонов марки 300, заполнителя для кладочных и штукатурных растворов и материала для дорожных покрытий</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683769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Икейское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b="1" dirty="0" err="1" smtClean="0">
                <a:solidFill>
                  <a:srgbClr val="002060"/>
                </a:solidFill>
                <a:latin typeface="Times New Roman" panose="02020603050405020304" pitchFamily="18" charset="0"/>
                <a:cs typeface="Times New Roman" panose="02020603050405020304" pitchFamily="18" charset="0"/>
              </a:rPr>
              <a:t>Икейский</a:t>
            </a:r>
            <a:r>
              <a:rPr lang="ru-RU" sz="1300" b="1" dirty="0">
                <a:solidFill>
                  <a:srgbClr val="002060"/>
                </a:solidFill>
                <a:latin typeface="Times New Roman" panose="02020603050405020304" pitchFamily="18" charset="0"/>
                <a:cs typeface="Times New Roman" panose="02020603050405020304" pitchFamily="18" charset="0"/>
              </a:rPr>
              <a:t> участок. </a:t>
            </a:r>
            <a:r>
              <a:rPr lang="ru-RU" sz="1300" dirty="0" smtClean="0">
                <a:latin typeface="Times New Roman" panose="02020603050405020304" pitchFamily="18" charset="0"/>
                <a:cs typeface="Times New Roman" panose="02020603050405020304" pitchFamily="18" charset="0"/>
              </a:rPr>
              <a:t>Расположен в 3,5 км </a:t>
            </a:r>
            <a:r>
              <a:rPr lang="ru-RU" sz="1300" dirty="0">
                <a:latin typeface="Times New Roman" panose="02020603050405020304" pitchFamily="18" charset="0"/>
                <a:cs typeface="Times New Roman" panose="02020603050405020304" pitchFamily="18" charset="0"/>
              </a:rPr>
              <a:t>южнее </a:t>
            </a:r>
            <a:r>
              <a:rPr lang="ru-RU" sz="1300" dirty="0" smtClean="0">
                <a:latin typeface="Times New Roman" panose="02020603050405020304" pitchFamily="18" charset="0"/>
                <a:cs typeface="Times New Roman" panose="02020603050405020304" pitchFamily="18" charset="0"/>
              </a:rPr>
              <a:t>п. </a:t>
            </a:r>
            <a:r>
              <a:rPr lang="ru-RU" sz="1300" dirty="0" err="1">
                <a:latin typeface="Times New Roman" panose="02020603050405020304" pitchFamily="18" charset="0"/>
                <a:cs typeface="Times New Roman" panose="02020603050405020304" pitchFamily="18" charset="0"/>
              </a:rPr>
              <a:t>Ишидей</a:t>
            </a:r>
            <a:r>
              <a:rPr lang="ru-RU" sz="1300" dirty="0">
                <a:latin typeface="Times New Roman" panose="02020603050405020304" pitchFamily="18" charset="0"/>
                <a:cs typeface="Times New Roman" panose="02020603050405020304" pitchFamily="18" charset="0"/>
              </a:rPr>
              <a:t> на левом берегу р</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Икей</a:t>
            </a:r>
            <a:r>
              <a:rPr lang="ru-RU" sz="1300" dirty="0">
                <a:latin typeface="Times New Roman" panose="02020603050405020304" pitchFamily="18" charset="0"/>
                <a:cs typeface="Times New Roman" panose="02020603050405020304" pitchFamily="18" charset="0"/>
              </a:rPr>
              <a:t>, в </a:t>
            </a:r>
            <a:r>
              <a:rPr lang="ru-RU" sz="1300" dirty="0" smtClean="0">
                <a:latin typeface="Times New Roman" panose="02020603050405020304" pitchFamily="18" charset="0"/>
                <a:cs typeface="Times New Roman" panose="02020603050405020304" pitchFamily="18" charset="0"/>
              </a:rPr>
              <a:t>92 км </a:t>
            </a:r>
            <a:r>
              <a:rPr lang="ru-RU" sz="1300" dirty="0">
                <a:latin typeface="Times New Roman" panose="02020603050405020304" pitchFamily="18" charset="0"/>
                <a:cs typeface="Times New Roman" panose="02020603050405020304" pitchFamily="18" charset="0"/>
              </a:rPr>
              <a:t>юго-западнее </a:t>
            </a:r>
            <a:r>
              <a:rPr lang="ru-RU" sz="1300" dirty="0" smtClean="0">
                <a:latin typeface="Times New Roman" panose="02020603050405020304" pitchFamily="18" charset="0"/>
                <a:cs typeface="Times New Roman" panose="02020603050405020304" pitchFamily="18" charset="0"/>
              </a:rPr>
              <a:t>ж/д ст. Тулун </a:t>
            </a:r>
            <a:r>
              <a:rPr lang="ru-RU" sz="1300" dirty="0">
                <a:latin typeface="Times New Roman" panose="02020603050405020304" pitchFamily="18" charset="0"/>
                <a:cs typeface="Times New Roman" panose="02020603050405020304" pitchFamily="18" charset="0"/>
              </a:rPr>
              <a:t>и связано с ней  грунтовой дорогой с гравийным покрытием</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С1 </a:t>
            </a:r>
            <a:r>
              <a:rPr lang="ru-RU" sz="1300" dirty="0">
                <a:latin typeface="Times New Roman" panose="02020603050405020304" pitchFamily="18" charset="0"/>
                <a:cs typeface="Times New Roman" panose="02020603050405020304" pitchFamily="18" charset="0"/>
              </a:rPr>
              <a:t>- 172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Физико-механические свойства гравия-отсева: марки по морозостойкости - Мрз-50, удару на копре ПМ - У-50, </a:t>
            </a:r>
            <a:r>
              <a:rPr lang="ru-RU" sz="1300" dirty="0" err="1">
                <a:latin typeface="Times New Roman" panose="02020603050405020304" pitchFamily="18" charset="0"/>
                <a:cs typeface="Times New Roman" panose="02020603050405020304" pitchFamily="18" charset="0"/>
              </a:rPr>
              <a:t>дробимости</a:t>
            </a:r>
            <a:r>
              <a:rPr lang="ru-RU" sz="1300" dirty="0">
                <a:latin typeface="Times New Roman" panose="02020603050405020304" pitchFamily="18" charset="0"/>
                <a:cs typeface="Times New Roman" panose="02020603050405020304" pitchFamily="18" charset="0"/>
              </a:rPr>
              <a:t> - Др-12, износу в полочном барабане - И-1, согласно требованиям ГОСТ </a:t>
            </a:r>
            <a:r>
              <a:rPr lang="ru-RU" sz="1300" dirty="0" smtClean="0">
                <a:latin typeface="Times New Roman" panose="02020603050405020304" pitchFamily="18" charset="0"/>
                <a:cs typeface="Times New Roman" panose="02020603050405020304" pitchFamily="18" charset="0"/>
              </a:rPr>
              <a:t>10268-80 «Заполнители </a:t>
            </a:r>
            <a:r>
              <a:rPr lang="ru-RU" sz="1300" dirty="0">
                <a:latin typeface="Times New Roman" panose="02020603050405020304" pitchFamily="18" charset="0"/>
                <a:cs typeface="Times New Roman" panose="02020603050405020304" pitchFamily="18" charset="0"/>
              </a:rPr>
              <a:t>для тяжелого </a:t>
            </a:r>
            <a:r>
              <a:rPr lang="ru-RU" sz="1300" dirty="0" smtClean="0">
                <a:latin typeface="Times New Roman" panose="02020603050405020304" pitchFamily="18" charset="0"/>
                <a:cs typeface="Times New Roman" panose="02020603050405020304" pitchFamily="18" charset="0"/>
              </a:rPr>
              <a:t>бетона», </a:t>
            </a:r>
            <a:r>
              <a:rPr lang="ru-RU" sz="1300" dirty="0">
                <a:latin typeface="Times New Roman" panose="02020603050405020304" pitchFamily="18" charset="0"/>
                <a:cs typeface="Times New Roman" panose="02020603050405020304" pitchFamily="18" charset="0"/>
              </a:rPr>
              <a:t>ГОСТ 8268-74 </a:t>
            </a:r>
            <a:r>
              <a:rPr lang="ru-RU" sz="1300" dirty="0" smtClean="0">
                <a:latin typeface="Times New Roman" panose="02020603050405020304" pitchFamily="18" charset="0"/>
                <a:cs typeface="Times New Roman" panose="02020603050405020304" pitchFamily="18" charset="0"/>
              </a:rPr>
              <a:t>«Гравий </a:t>
            </a:r>
            <a:r>
              <a:rPr lang="ru-RU" sz="1300" dirty="0">
                <a:latin typeface="Times New Roman" panose="02020603050405020304" pitchFamily="18" charset="0"/>
                <a:cs typeface="Times New Roman" panose="02020603050405020304" pitchFamily="18" charset="0"/>
              </a:rPr>
              <a:t>для строительных </a:t>
            </a:r>
            <a:r>
              <a:rPr lang="ru-RU" sz="1300" dirty="0" smtClean="0">
                <a:latin typeface="Times New Roman" panose="02020603050405020304" pitchFamily="18" charset="0"/>
                <a:cs typeface="Times New Roman" panose="02020603050405020304" pitchFamily="18" charset="0"/>
              </a:rPr>
              <a:t>работ», </a:t>
            </a:r>
            <a:r>
              <a:rPr lang="ru-RU" sz="1300" dirty="0">
                <a:latin typeface="Times New Roman" panose="02020603050405020304" pitchFamily="18" charset="0"/>
                <a:cs typeface="Times New Roman" panose="02020603050405020304" pitchFamily="18" charset="0"/>
              </a:rPr>
              <a:t>ГОСТ 9128-76 </a:t>
            </a:r>
            <a:r>
              <a:rPr lang="ru-RU" sz="1300" dirty="0" smtClean="0">
                <a:latin typeface="Times New Roman" panose="02020603050405020304" pitchFamily="18" charset="0"/>
                <a:cs typeface="Times New Roman" panose="02020603050405020304" pitchFamily="18" charset="0"/>
              </a:rPr>
              <a:t>«Смеси </a:t>
            </a:r>
            <a:r>
              <a:rPr lang="ru-RU" sz="1300" dirty="0">
                <a:latin typeface="Times New Roman" panose="02020603050405020304" pitchFamily="18" charset="0"/>
                <a:cs typeface="Times New Roman" panose="02020603050405020304" pitchFamily="18" charset="0"/>
              </a:rPr>
              <a:t>асфальтобетонные, дорожные, аэродромные и </a:t>
            </a:r>
            <a:r>
              <a:rPr lang="ru-RU" sz="1300" dirty="0" smtClean="0">
                <a:latin typeface="Times New Roman" panose="02020603050405020304" pitchFamily="18" charset="0"/>
                <a:cs typeface="Times New Roman" panose="02020603050405020304" pitchFamily="18" charset="0"/>
              </a:rPr>
              <a:t>асфальтобетон», </a:t>
            </a:r>
            <a:r>
              <a:rPr lang="ru-RU" sz="1300" dirty="0">
                <a:latin typeface="Times New Roman" panose="02020603050405020304" pitchFamily="18" charset="0"/>
                <a:cs typeface="Times New Roman" panose="02020603050405020304" pitchFamily="18" charset="0"/>
              </a:rPr>
              <a:t>ГОСТ 23735-79 </a:t>
            </a:r>
            <a:r>
              <a:rPr lang="ru-RU" sz="1300" dirty="0" smtClean="0">
                <a:latin typeface="Times New Roman" panose="02020603050405020304" pitchFamily="18" charset="0"/>
                <a:cs typeface="Times New Roman" panose="02020603050405020304" pitchFamily="18" charset="0"/>
              </a:rPr>
              <a:t>«Смеси </a:t>
            </a:r>
            <a:r>
              <a:rPr lang="ru-RU" sz="1300" dirty="0">
                <a:latin typeface="Times New Roman" panose="02020603050405020304" pitchFamily="18" charset="0"/>
                <a:cs typeface="Times New Roman" panose="02020603050405020304" pitchFamily="18" charset="0"/>
              </a:rPr>
              <a:t>песчано-гравийные для строительных </a:t>
            </a:r>
            <a:r>
              <a:rPr lang="ru-RU" sz="1300" dirty="0" smtClean="0">
                <a:latin typeface="Times New Roman" panose="02020603050405020304" pitchFamily="18" charset="0"/>
                <a:cs typeface="Times New Roman" panose="02020603050405020304" pitchFamily="18" charset="0"/>
              </a:rPr>
              <a:t>работ», </a:t>
            </a:r>
            <a:r>
              <a:rPr lang="ru-RU" sz="1300" dirty="0">
                <a:latin typeface="Times New Roman" panose="02020603050405020304" pitchFamily="18" charset="0"/>
                <a:cs typeface="Times New Roman" panose="02020603050405020304" pitchFamily="18" charset="0"/>
              </a:rPr>
              <a:t>ГОСТ 24100-80 </a:t>
            </a:r>
            <a:r>
              <a:rPr lang="ru-RU" sz="1300" dirty="0" smtClean="0">
                <a:latin typeface="Times New Roman" panose="02020603050405020304" pitchFamily="18" charset="0"/>
                <a:cs typeface="Times New Roman" panose="02020603050405020304" pitchFamily="18" charset="0"/>
              </a:rPr>
              <a:t>«Сырье </a:t>
            </a:r>
            <a:r>
              <a:rPr lang="ru-RU" sz="1300" dirty="0">
                <a:latin typeface="Times New Roman" panose="02020603050405020304" pitchFamily="18" charset="0"/>
                <a:cs typeface="Times New Roman" panose="02020603050405020304" pitchFamily="18" charset="0"/>
              </a:rPr>
              <a:t>для производства песка, гравия и щебня из гравия для строительных </a:t>
            </a:r>
            <a:r>
              <a:rPr lang="ru-RU" sz="1300" dirty="0" smtClean="0">
                <a:latin typeface="Times New Roman" panose="02020603050405020304" pitchFamily="18" charset="0"/>
                <a:cs typeface="Times New Roman" panose="02020603050405020304" pitchFamily="18" charset="0"/>
              </a:rPr>
              <a:t>работ», </a:t>
            </a:r>
            <a:r>
              <a:rPr lang="ru-RU" sz="1300" dirty="0">
                <a:latin typeface="Times New Roman" panose="02020603050405020304" pitchFamily="18" charset="0"/>
                <a:cs typeface="Times New Roman" panose="02020603050405020304" pitchFamily="18" charset="0"/>
              </a:rPr>
              <a:t>пригоден в качестве крупного заполнителя для тяжелых бетонов марки </a:t>
            </a:r>
            <a:r>
              <a:rPr lang="ru-RU" sz="1300" dirty="0" smtClean="0">
                <a:latin typeface="Times New Roman" panose="02020603050405020304" pitchFamily="18" charset="0"/>
                <a:cs typeface="Times New Roman" panose="02020603050405020304" pitchFamily="18" charset="0"/>
              </a:rPr>
              <a:t>«300» </a:t>
            </a:r>
            <a:r>
              <a:rPr lang="ru-RU" sz="1300" dirty="0">
                <a:latin typeface="Times New Roman" panose="02020603050405020304" pitchFamily="18" charset="0"/>
                <a:cs typeface="Times New Roman" panose="02020603050405020304" pitchFamily="18" charset="0"/>
              </a:rPr>
              <a:t>и для автодорожного строительства. Песок-отсев по модулю крупности (2,18), минералогическому составу (кварц-полевошпатовый</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согласно требованиям </a:t>
            </a:r>
            <a:r>
              <a:rPr lang="ru-RU" sz="1300" dirty="0" smtClean="0">
                <a:latin typeface="Times New Roman" panose="02020603050405020304" pitchFamily="18" charset="0"/>
                <a:cs typeface="Times New Roman" panose="02020603050405020304" pitchFamily="18" charset="0"/>
              </a:rPr>
              <a:t>ГОСТ 10268-80 «Заполнители </a:t>
            </a:r>
            <a:r>
              <a:rPr lang="ru-RU" sz="1300" dirty="0">
                <a:latin typeface="Times New Roman" panose="02020603050405020304" pitchFamily="18" charset="0"/>
                <a:cs typeface="Times New Roman" panose="02020603050405020304" pitchFamily="18" charset="0"/>
              </a:rPr>
              <a:t>для тяжелого </a:t>
            </a:r>
            <a:r>
              <a:rPr lang="ru-RU" sz="1300" dirty="0" smtClean="0">
                <a:latin typeface="Times New Roman" panose="02020603050405020304" pitchFamily="18" charset="0"/>
                <a:cs typeface="Times New Roman" panose="02020603050405020304" pitchFamily="18" charset="0"/>
              </a:rPr>
              <a:t>бетона», </a:t>
            </a:r>
            <a:r>
              <a:rPr lang="ru-RU" sz="1300" dirty="0">
                <a:latin typeface="Times New Roman" panose="02020603050405020304" pitchFamily="18" charset="0"/>
                <a:cs typeface="Times New Roman" panose="02020603050405020304" pitchFamily="18" charset="0"/>
              </a:rPr>
              <a:t>Гост 8736-77 </a:t>
            </a:r>
            <a:r>
              <a:rPr lang="ru-RU" sz="1300" dirty="0" smtClean="0">
                <a:latin typeface="Times New Roman" panose="02020603050405020304" pitchFamily="18" charset="0"/>
                <a:cs typeface="Times New Roman" panose="02020603050405020304" pitchFamily="18" charset="0"/>
              </a:rPr>
              <a:t>«Песок </a:t>
            </a:r>
            <a:r>
              <a:rPr lang="ru-RU" sz="1300" dirty="0">
                <a:latin typeface="Times New Roman" panose="02020603050405020304" pitchFamily="18" charset="0"/>
                <a:cs typeface="Times New Roman" panose="02020603050405020304" pitchFamily="18" charset="0"/>
              </a:rPr>
              <a:t>для строительных </a:t>
            </a:r>
            <a:r>
              <a:rPr lang="ru-RU" sz="1300" dirty="0" smtClean="0">
                <a:latin typeface="Times New Roman" panose="02020603050405020304" pitchFamily="18" charset="0"/>
                <a:cs typeface="Times New Roman" panose="02020603050405020304" pitchFamily="18" charset="0"/>
              </a:rPr>
              <a:t>работ», </a:t>
            </a:r>
            <a:r>
              <a:rPr lang="ru-RU" sz="1300" dirty="0">
                <a:latin typeface="Times New Roman" panose="02020603050405020304" pitchFamily="18" charset="0"/>
                <a:cs typeface="Times New Roman" panose="02020603050405020304" pitchFamily="18" charset="0"/>
              </a:rPr>
              <a:t>ГОСТ 23735 </a:t>
            </a:r>
            <a:r>
              <a:rPr lang="ru-RU" sz="1300" dirty="0" smtClean="0">
                <a:latin typeface="Times New Roman" panose="02020603050405020304" pitchFamily="18" charset="0"/>
                <a:cs typeface="Times New Roman" panose="02020603050405020304" pitchFamily="18" charset="0"/>
              </a:rPr>
              <a:t>«Смеси </a:t>
            </a:r>
            <a:r>
              <a:rPr lang="ru-RU" sz="1300" dirty="0">
                <a:latin typeface="Times New Roman" panose="02020603050405020304" pitchFamily="18" charset="0"/>
                <a:cs typeface="Times New Roman" panose="02020603050405020304" pitchFamily="18" charset="0"/>
              </a:rPr>
              <a:t>песчано-гравийные для строительных </a:t>
            </a:r>
            <a:r>
              <a:rPr lang="ru-RU" sz="1300" dirty="0" smtClean="0">
                <a:latin typeface="Times New Roman" panose="02020603050405020304" pitchFamily="18" charset="0"/>
                <a:cs typeface="Times New Roman" panose="02020603050405020304" pitchFamily="18" charset="0"/>
              </a:rPr>
              <a:t>работ», </a:t>
            </a:r>
            <a:r>
              <a:rPr lang="ru-RU" sz="1300" dirty="0">
                <a:latin typeface="Times New Roman" panose="02020603050405020304" pitchFamily="18" charset="0"/>
                <a:cs typeface="Times New Roman" panose="02020603050405020304" pitchFamily="18" charset="0"/>
              </a:rPr>
              <a:t>пригоден в качестве мелкого заполнителя для тяжелых бетонов и строительных растворов</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Камышовое месторождение. </a:t>
            </a:r>
            <a:r>
              <a:rPr lang="ru-RU" sz="1300" dirty="0" smtClean="0">
                <a:latin typeface="Times New Roman" panose="02020603050405020304" pitchFamily="18" charset="0"/>
                <a:cs typeface="Times New Roman" panose="02020603050405020304" pitchFamily="18" charset="0"/>
              </a:rPr>
              <a:t>Расположено в 1,2 км </a:t>
            </a:r>
            <a:r>
              <a:rPr lang="ru-RU" sz="1300" dirty="0">
                <a:latin typeface="Times New Roman" panose="02020603050405020304" pitchFamily="18" charset="0"/>
                <a:cs typeface="Times New Roman" panose="02020603050405020304" pitchFamily="18" charset="0"/>
              </a:rPr>
              <a:t>к </a:t>
            </a:r>
            <a:r>
              <a:rPr lang="ru-RU" sz="1300" dirty="0" smtClean="0">
                <a:latin typeface="Times New Roman" panose="02020603050405020304" pitchFamily="18" charset="0"/>
                <a:cs typeface="Times New Roman" panose="02020603050405020304" pitchFamily="18" charset="0"/>
              </a:rPr>
              <a:t>северо-западу от </a:t>
            </a:r>
            <a:r>
              <a:rPr lang="ru-RU" sz="1300" dirty="0" err="1">
                <a:latin typeface="Times New Roman" panose="02020603050405020304" pitchFamily="18" charset="0"/>
                <a:cs typeface="Times New Roman" panose="02020603050405020304" pitchFamily="18" charset="0"/>
              </a:rPr>
              <a:t>Бадарского</a:t>
            </a:r>
            <a:r>
              <a:rPr lang="ru-RU" sz="1300" dirty="0">
                <a:latin typeface="Times New Roman" panose="02020603050405020304" pitchFamily="18" charset="0"/>
                <a:cs typeface="Times New Roman" panose="02020603050405020304" pitchFamily="18" charset="0"/>
              </a:rPr>
              <a:t> месторождения или в </a:t>
            </a:r>
            <a:r>
              <a:rPr lang="ru-RU" sz="1300" dirty="0" smtClean="0">
                <a:latin typeface="Times New Roman" panose="02020603050405020304" pitchFamily="18" charset="0"/>
                <a:cs typeface="Times New Roman" panose="02020603050405020304" pitchFamily="18" charset="0"/>
              </a:rPr>
              <a:t>4,5 км юго-восточнее от </a:t>
            </a:r>
            <a:r>
              <a:rPr lang="ru-RU" sz="1300" dirty="0">
                <a:latin typeface="Times New Roman" panose="02020603050405020304" pitchFamily="18" charset="0"/>
                <a:cs typeface="Times New Roman" panose="02020603050405020304" pitchFamily="18" charset="0"/>
              </a:rPr>
              <a:t>с</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Бадар</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на левобережной пойме р</a:t>
            </a:r>
            <a:r>
              <a:rPr lang="ru-RU" sz="1300" dirty="0" smtClean="0">
                <a:latin typeface="Times New Roman" panose="02020603050405020304" pitchFamily="18" charset="0"/>
                <a:cs typeface="Times New Roman" panose="02020603050405020304" pitchFamily="18" charset="0"/>
              </a:rPr>
              <a:t>. Ии</a:t>
            </a:r>
            <a:r>
              <a:rPr lang="ru-RU" sz="1300" dirty="0">
                <a:latin typeface="Times New Roman" panose="02020603050405020304" pitchFamily="18" charset="0"/>
                <a:cs typeface="Times New Roman" panose="02020603050405020304" pitchFamily="18" charset="0"/>
              </a:rPr>
              <a:t>, к югу от автомобильной дороги</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С2 </a:t>
            </a:r>
            <a:r>
              <a:rPr lang="ru-RU" sz="1300" dirty="0">
                <a:latin typeface="Times New Roman" panose="02020603050405020304" pitchFamily="18" charset="0"/>
                <a:cs typeface="Times New Roman" panose="02020603050405020304" pitchFamily="18" charset="0"/>
              </a:rPr>
              <a:t>- 1340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Гравий и щебень из гравия удовлетворяет требованиям ГОСТов 24100-80, 10268-80, 8268-82, 9128-84 как сырье пригодное для производства бетонов, асфальтобетонов, </a:t>
            </a:r>
            <a:r>
              <a:rPr lang="ru-RU" sz="1300" dirty="0" smtClean="0">
                <a:latin typeface="Times New Roman" panose="02020603050405020304" pitchFamily="18" charset="0"/>
                <a:cs typeface="Times New Roman" panose="02020603050405020304" pitchFamily="18" charset="0"/>
              </a:rPr>
              <a:t>оснований </a:t>
            </a:r>
            <a:r>
              <a:rPr lang="ru-RU" sz="1300" dirty="0">
                <a:latin typeface="Times New Roman" panose="02020603050405020304" pitchFamily="18" charset="0"/>
                <a:cs typeface="Times New Roman" panose="02020603050405020304" pitchFamily="18" charset="0"/>
              </a:rPr>
              <a:t>автодорог и балласта </a:t>
            </a:r>
            <a:r>
              <a:rPr lang="ru-RU" sz="1300" dirty="0" smtClean="0">
                <a:latin typeface="Times New Roman" panose="02020603050405020304" pitchFamily="18" charset="0"/>
                <a:cs typeface="Times New Roman" panose="02020603050405020304" pitchFamily="18" charset="0"/>
              </a:rPr>
              <a:t>ж/д пути</a:t>
            </a:r>
            <a:r>
              <a:rPr lang="ru-RU" sz="1300" dirty="0">
                <a:latin typeface="Times New Roman" panose="02020603050405020304" pitchFamily="18" charset="0"/>
                <a:cs typeface="Times New Roman" panose="02020603050405020304" pitchFamily="18" charset="0"/>
              </a:rPr>
              <a:t>. Пески (отсевы) пригодны для производства тяжелых бетонов после их отмывки, для балласта в естественном виде</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300" b="1" dirty="0" err="1" smtClean="0">
                <a:solidFill>
                  <a:srgbClr val="002060"/>
                </a:solidFill>
                <a:latin typeface="Times New Roman" panose="02020603050405020304" pitchFamily="18" charset="0"/>
                <a:cs typeface="Times New Roman" panose="02020603050405020304" pitchFamily="18" charset="0"/>
              </a:rPr>
              <a:t>Каштак</a:t>
            </a:r>
            <a:r>
              <a:rPr lang="ru-RU" sz="1300" b="1" dirty="0">
                <a:solidFill>
                  <a:srgbClr val="002060"/>
                </a:solidFill>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12 км к </a:t>
            </a:r>
            <a:r>
              <a:rPr lang="ru-RU" sz="1300" dirty="0" smtClean="0">
                <a:latin typeface="Times New Roman" panose="02020603050405020304" pitchFamily="18" charset="0"/>
                <a:cs typeface="Times New Roman" panose="02020603050405020304" pitchFamily="18" charset="0"/>
              </a:rPr>
              <a:t>юго-востоку от </a:t>
            </a:r>
            <a:r>
              <a:rPr lang="ru-RU" sz="1300" dirty="0">
                <a:latin typeface="Times New Roman" panose="02020603050405020304" pitchFamily="18" charset="0"/>
                <a:cs typeface="Times New Roman" panose="02020603050405020304" pitchFamily="18" charset="0"/>
              </a:rPr>
              <a:t>г</a:t>
            </a:r>
            <a:r>
              <a:rPr lang="ru-RU" sz="13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a:t>
            </a:r>
            <a:r>
              <a:rPr lang="ru-RU" sz="1300" dirty="0">
                <a:latin typeface="Times New Roman" panose="02020603050405020304" pitchFamily="18" charset="0"/>
                <a:cs typeface="Times New Roman" panose="02020603050405020304" pitchFamily="18" charset="0"/>
              </a:rPr>
              <a:t>запасы С1 - 3130 тыс</a:t>
            </a:r>
            <a:r>
              <a:rPr lang="ru-RU" sz="1300" dirty="0" smtClean="0">
                <a:latin typeface="Times New Roman" panose="02020603050405020304" pitchFamily="18" charset="0"/>
                <a:cs typeface="Times New Roman" panose="02020603050405020304" pitchFamily="18" charset="0"/>
              </a:rPr>
              <a:t>. куб. м., </a:t>
            </a:r>
            <a:r>
              <a:rPr lang="ru-RU" sz="1300" dirty="0">
                <a:latin typeface="Times New Roman" panose="02020603050405020304" pitchFamily="18" charset="0"/>
                <a:cs typeface="Times New Roman" panose="02020603050405020304" pitchFamily="18" charset="0"/>
              </a:rPr>
              <a:t>С2 - 1132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Линзообразная залежь ПГС и песка размером </a:t>
            </a:r>
            <a:r>
              <a:rPr lang="ru-RU" sz="1300" dirty="0" smtClean="0">
                <a:latin typeface="Times New Roman" panose="02020603050405020304" pitchFamily="18" charset="0"/>
                <a:cs typeface="Times New Roman" panose="02020603050405020304" pitchFamily="18" charset="0"/>
              </a:rPr>
              <a:t>160-850х225-1000 </a:t>
            </a:r>
            <a:r>
              <a:rPr lang="ru-RU" sz="1300" dirty="0">
                <a:latin typeface="Times New Roman" panose="02020603050405020304" pitchFamily="18" charset="0"/>
                <a:cs typeface="Times New Roman" panose="02020603050405020304" pitchFamily="18" charset="0"/>
              </a:rPr>
              <a:t>м, мощностью 1,2-6,2 м залегает на глубине 2,1-11,7 м. Песок (отсев) имеет модуль крупности </a:t>
            </a:r>
            <a:r>
              <a:rPr lang="ru-RU" sz="1300" dirty="0" smtClean="0">
                <a:latin typeface="Times New Roman" panose="02020603050405020304" pitchFamily="18" charset="0"/>
                <a:cs typeface="Times New Roman" panose="02020603050405020304" pitchFamily="18" charset="0"/>
              </a:rPr>
              <a:t>– 1,95</a:t>
            </a:r>
            <a:r>
              <a:rPr lang="ru-RU" sz="1300" dirty="0">
                <a:latin typeface="Times New Roman" panose="02020603050405020304" pitchFamily="18" charset="0"/>
                <a:cs typeface="Times New Roman" panose="02020603050405020304" pitchFamily="18" charset="0"/>
              </a:rPr>
              <a:t>, пригоден как мелкий заполнитель для бетонов и строительных растворов, как материал для устройства дорожных одежд. Гравий (отсев) может использоваться в качестве крупного заполнителя для производства тяжелых бетонов марок 400 и выше, как материал для строительства автомобильных дорог</a:t>
            </a:r>
            <a:r>
              <a:rPr lang="ru-RU" sz="1300" dirty="0" smtClean="0">
                <a:latin typeface="Times New Roman" panose="02020603050405020304" pitchFamily="18" charset="0"/>
                <a:cs typeface="Times New Roman" panose="02020603050405020304" pitchFamily="18" charset="0"/>
              </a:rPr>
              <a:t>.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27</a:t>
            </a:fld>
            <a:r>
              <a:rPr lang="ru-RU"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58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776864" cy="6858000"/>
          </a:xfrm>
        </p:spPr>
        <p:txBody>
          <a:bodyPr>
            <a:noAutofit/>
          </a:bodyPr>
          <a:lstStyle/>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Лебедевское месторождение. </a:t>
            </a:r>
            <a:r>
              <a:rPr lang="ru-RU" sz="1300" dirty="0" smtClean="0">
                <a:latin typeface="Times New Roman" panose="02020603050405020304" pitchFamily="18" charset="0"/>
                <a:cs typeface="Times New Roman" panose="02020603050405020304" pitchFamily="18" charset="0"/>
              </a:rPr>
              <a:t>Расположено в 1,5 </a:t>
            </a:r>
            <a:r>
              <a:rPr lang="ru-RU" sz="1300" dirty="0">
                <a:latin typeface="Times New Roman" panose="02020603050405020304" pitchFamily="18" charset="0"/>
                <a:cs typeface="Times New Roman" panose="02020603050405020304" pitchFamily="18" charset="0"/>
              </a:rPr>
              <a:t>км к югу от д</a:t>
            </a:r>
            <a:r>
              <a:rPr lang="ru-RU" sz="1300" dirty="0" smtClean="0">
                <a:latin typeface="Times New Roman" panose="02020603050405020304" pitchFamily="18" charset="0"/>
                <a:cs typeface="Times New Roman" panose="02020603050405020304" pitchFamily="18" charset="0"/>
              </a:rPr>
              <a:t>. Лебедевка</a:t>
            </a:r>
            <a:r>
              <a:rPr lang="ru-RU" sz="1300" dirty="0">
                <a:latin typeface="Times New Roman" panose="02020603050405020304" pitchFamily="18" charset="0"/>
                <a:cs typeface="Times New Roman" panose="02020603050405020304" pitchFamily="18" charset="0"/>
              </a:rPr>
              <a:t>, в 17 км к </a:t>
            </a:r>
            <a:r>
              <a:rPr lang="ru-RU" sz="1300" dirty="0" smtClean="0">
                <a:latin typeface="Times New Roman" panose="02020603050405020304" pitchFamily="18" charset="0"/>
                <a:cs typeface="Times New Roman" panose="02020603050405020304" pitchFamily="18" charset="0"/>
              </a:rPr>
              <a:t>юго-востоку </a:t>
            </a:r>
            <a:r>
              <a:rPr lang="ru-RU" sz="1300" dirty="0">
                <a:latin typeface="Times New Roman" panose="02020603050405020304" pitchFamily="18" charset="0"/>
                <a:cs typeface="Times New Roman" panose="02020603050405020304" pitchFamily="18" charset="0"/>
              </a:rPr>
              <a:t>от </a:t>
            </a:r>
            <a:r>
              <a:rPr lang="ru-RU" sz="1300" dirty="0" smtClean="0">
                <a:latin typeface="Times New Roman" panose="02020603050405020304" pitchFamily="18" charset="0"/>
                <a:cs typeface="Times New Roman" panose="02020603050405020304" pitchFamily="18" charset="0"/>
              </a:rPr>
              <a:t>ж/д ст. Тулун</a:t>
            </a:r>
            <a:r>
              <a:rPr lang="ru-RU" sz="1300" dirty="0">
                <a:latin typeface="Times New Roman" panose="02020603050405020304" pitchFamily="18" charset="0"/>
                <a:cs typeface="Times New Roman" panose="02020603050405020304" pitchFamily="18" charset="0"/>
              </a:rPr>
              <a:t>, в 16 км к </a:t>
            </a:r>
            <a:r>
              <a:rPr lang="ru-RU" sz="1300" dirty="0" smtClean="0">
                <a:latin typeface="Times New Roman" panose="02020603050405020304" pitchFamily="18" charset="0"/>
                <a:cs typeface="Times New Roman" panose="02020603050405020304" pitchFamily="18" charset="0"/>
              </a:rPr>
              <a:t>юго-западу </a:t>
            </a:r>
            <a:r>
              <a:rPr lang="ru-RU" sz="1300" dirty="0">
                <a:latin typeface="Times New Roman" panose="02020603050405020304" pitchFamily="18" charset="0"/>
                <a:cs typeface="Times New Roman" panose="02020603050405020304" pitchFamily="18" charset="0"/>
              </a:rPr>
              <a:t>от </a:t>
            </a:r>
            <a:r>
              <a:rPr lang="ru-RU" sz="1300" dirty="0" smtClean="0">
                <a:latin typeface="Times New Roman" panose="02020603050405020304" pitchFamily="18" charset="0"/>
                <a:cs typeface="Times New Roman" panose="02020603050405020304" pitchFamily="18" charset="0"/>
              </a:rPr>
              <a:t>ж/д ст. </a:t>
            </a:r>
            <a:r>
              <a:rPr lang="ru-RU" sz="1300" dirty="0" err="1" smtClean="0">
                <a:latin typeface="Times New Roman" panose="02020603050405020304" pitchFamily="18" charset="0"/>
                <a:cs typeface="Times New Roman" panose="02020603050405020304" pitchFamily="18" charset="0"/>
              </a:rPr>
              <a:t>Азей</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А+В+С1 </a:t>
            </a:r>
            <a:r>
              <a:rPr lang="ru-RU" sz="1300" dirty="0">
                <a:latin typeface="Times New Roman" panose="02020603050405020304" pitchFamily="18" charset="0"/>
                <a:cs typeface="Times New Roman" panose="02020603050405020304" pitchFamily="18" charset="0"/>
              </a:rPr>
              <a:t>- 312 тыс</a:t>
            </a:r>
            <a:r>
              <a:rPr lang="ru-RU" sz="1300" dirty="0" smtClean="0">
                <a:latin typeface="Times New Roman" panose="02020603050405020304" pitchFamily="18" charset="0"/>
                <a:cs typeface="Times New Roman" panose="02020603050405020304" pitchFamily="18" charset="0"/>
              </a:rPr>
              <a:t>. куб. м.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Месторождение приурочено к первой надпойменной террасе р. Ии.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горизонтальная  залежь размером 1200х180-440 м, мощностью от 1,7 до 5,3 м (средняя 3,87 м), залегающая под современными отложениями (глина, суглинок, песок) на глубине 2.0-5,1 м, подстилающие породы - </a:t>
            </a:r>
            <a:r>
              <a:rPr lang="ru-RU" sz="1300" dirty="0" smtClean="0">
                <a:latin typeface="Times New Roman" panose="02020603050405020304" pitchFamily="18" charset="0"/>
                <a:cs typeface="Times New Roman" panose="02020603050405020304" pitchFamily="18" charset="0"/>
              </a:rPr>
              <a:t>песчанки </a:t>
            </a:r>
            <a:r>
              <a:rPr lang="ru-RU" sz="1300" dirty="0" err="1">
                <a:latin typeface="Times New Roman" panose="02020603050405020304" pitchFamily="18" charset="0"/>
                <a:cs typeface="Times New Roman" panose="02020603050405020304" pitchFamily="18" charset="0"/>
              </a:rPr>
              <a:t>устькутской</a:t>
            </a:r>
            <a:r>
              <a:rPr lang="ru-RU" sz="1300" dirty="0">
                <a:latin typeface="Times New Roman" panose="02020603050405020304" pitchFamily="18" charset="0"/>
                <a:cs typeface="Times New Roman" panose="02020603050405020304" pitchFamily="18" charset="0"/>
              </a:rPr>
              <a:t> свиты </a:t>
            </a:r>
            <a:r>
              <a:rPr lang="ru-RU" sz="1300" dirty="0" smtClean="0">
                <a:latin typeface="Times New Roman" panose="02020603050405020304" pitchFamily="18" charset="0"/>
                <a:cs typeface="Times New Roman" panose="02020603050405020304" pitchFamily="18" charset="0"/>
              </a:rPr>
              <a:t>раннего </a:t>
            </a:r>
            <a:r>
              <a:rPr lang="ru-RU" sz="1300" dirty="0" err="1" smtClean="0">
                <a:latin typeface="Times New Roman" panose="02020603050405020304" pitchFamily="18" charset="0"/>
                <a:cs typeface="Times New Roman" panose="02020603050405020304" pitchFamily="18" charset="0"/>
              </a:rPr>
              <a:t>ордовика</a:t>
            </a:r>
            <a:r>
              <a:rPr lang="ru-RU" sz="1300" dirty="0">
                <a:latin typeface="Times New Roman" panose="02020603050405020304" pitchFamily="18" charset="0"/>
                <a:cs typeface="Times New Roman" panose="02020603050405020304" pitchFamily="18" charset="0"/>
              </a:rPr>
              <a:t>. Залежь характеризуется непостоянством механического состава, относительно </a:t>
            </a:r>
            <a:r>
              <a:rPr lang="ru-RU" sz="1300" dirty="0" smtClean="0">
                <a:latin typeface="Times New Roman" panose="02020603050405020304" pitchFamily="18" charset="0"/>
                <a:cs typeface="Times New Roman" panose="02020603050405020304" pitchFamily="18" charset="0"/>
              </a:rPr>
              <a:t>выдержанной </a:t>
            </a:r>
            <a:r>
              <a:rPr lang="ru-RU" sz="1300" dirty="0">
                <a:latin typeface="Times New Roman" panose="02020603050405020304" pitchFamily="18" charset="0"/>
                <a:cs typeface="Times New Roman" panose="02020603050405020304" pitchFamily="18" charset="0"/>
              </a:rPr>
              <a:t>мощностью и наличием обломков угольного материала и растений. Гравий-отсев (56,8%) пригоден для производства обычного бетона марки 150 и 200 и для оснований и покрытий дорог с тяжёлым и нормальным движением. Песок-отсев (43,2%) после промывки водой пригоден в качестве мелкого заполнителя в бетон, а также для кладочных и штукатурных растворов.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Месторождение Мураши-</a:t>
            </a:r>
            <a:r>
              <a:rPr lang="ru-RU" sz="1300" b="1" dirty="0" err="1" smtClean="0">
                <a:solidFill>
                  <a:srgbClr val="002060"/>
                </a:solidFill>
                <a:latin typeface="Times New Roman" panose="02020603050405020304" pitchFamily="18" charset="0"/>
                <a:cs typeface="Times New Roman" panose="02020603050405020304" pitchFamily="18" charset="0"/>
              </a:rPr>
              <a:t>Гадалей</a:t>
            </a:r>
            <a:r>
              <a:rPr lang="ru-RU" sz="1300" b="1" dirty="0" smtClean="0">
                <a:solidFill>
                  <a:srgbClr val="002060"/>
                </a:solidFill>
                <a:latin typeface="Times New Roman" panose="02020603050405020304" pitchFamily="18" charset="0"/>
                <a:cs typeface="Times New Roman" panose="02020603050405020304" pitchFamily="18" charset="0"/>
              </a:rPr>
              <a:t> 1</a:t>
            </a:r>
            <a:r>
              <a:rPr lang="ru-RU" sz="1300" b="1" dirty="0">
                <a:solidFill>
                  <a:srgbClr val="002060"/>
                </a:solidFill>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Правый берег р. Ия у пос. </a:t>
            </a:r>
            <a:r>
              <a:rPr lang="ru-RU" sz="1300" dirty="0" err="1">
                <a:latin typeface="Times New Roman" panose="02020603050405020304" pitchFamily="18" charset="0"/>
                <a:cs typeface="Times New Roman" panose="02020603050405020304" pitchFamily="18" charset="0"/>
              </a:rPr>
              <a:t>Гадалей</a:t>
            </a:r>
            <a:r>
              <a:rPr lang="ru-RU" sz="1300" dirty="0">
                <a:latin typeface="Times New Roman" panose="02020603050405020304" pitchFamily="18" charset="0"/>
                <a:cs typeface="Times New Roman" panose="02020603050405020304" pitchFamily="18" charset="0"/>
              </a:rPr>
              <a:t>, в 24 км на ЮВ от ж-д ст. Тулун</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С1 </a:t>
            </a:r>
            <a:r>
              <a:rPr lang="ru-RU" sz="1300" dirty="0">
                <a:latin typeface="Times New Roman" panose="02020603050405020304" pitchFamily="18" charset="0"/>
                <a:cs typeface="Times New Roman" panose="02020603050405020304" pitchFamily="18" charset="0"/>
              </a:rPr>
              <a:t>- 1400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Первая надпойменная терраса р. Ия. </a:t>
            </a:r>
            <a:r>
              <a:rPr lang="ru-RU" sz="1300" dirty="0" err="1">
                <a:latin typeface="Times New Roman" panose="02020603050405020304" pitchFamily="18" charset="0"/>
                <a:cs typeface="Times New Roman" panose="02020603050405020304" pitchFamily="18" charset="0"/>
              </a:rPr>
              <a:t>Пластообразное</a:t>
            </a:r>
            <a:r>
              <a:rPr lang="ru-RU" sz="1300" dirty="0">
                <a:latin typeface="Times New Roman" panose="02020603050405020304" pitchFamily="18" charset="0"/>
                <a:cs typeface="Times New Roman" panose="02020603050405020304" pitchFamily="18" charset="0"/>
              </a:rPr>
              <a:t> тело горизонтального залегания длиной от 800 до 1000 м (среднее 900 м), шириной 400 м и мощностью от </a:t>
            </a:r>
            <a:r>
              <a:rPr lang="ru-RU" sz="1300" dirty="0" smtClean="0">
                <a:latin typeface="Times New Roman" panose="02020603050405020304" pitchFamily="18" charset="0"/>
                <a:cs typeface="Times New Roman" panose="02020603050405020304" pitchFamily="18" charset="0"/>
              </a:rPr>
              <a:t>1,1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6,3 </a:t>
            </a:r>
            <a:r>
              <a:rPr lang="ru-RU" sz="1300" dirty="0">
                <a:latin typeface="Times New Roman" panose="02020603050405020304" pitchFamily="18" charset="0"/>
                <a:cs typeface="Times New Roman" panose="02020603050405020304" pitchFamily="18" charset="0"/>
              </a:rPr>
              <a:t>м (в среднем </a:t>
            </a:r>
            <a:r>
              <a:rPr lang="ru-RU" sz="1300" dirty="0" smtClean="0">
                <a:latin typeface="Times New Roman" panose="02020603050405020304" pitchFamily="18" charset="0"/>
                <a:cs typeface="Times New Roman" panose="02020603050405020304" pitchFamily="18" charset="0"/>
              </a:rPr>
              <a:t>3,9 </a:t>
            </a:r>
            <a:r>
              <a:rPr lang="ru-RU" sz="1300" dirty="0">
                <a:latin typeface="Times New Roman" panose="02020603050405020304" pitchFamily="18" charset="0"/>
                <a:cs typeface="Times New Roman" panose="02020603050405020304" pitchFamily="18" charset="0"/>
              </a:rPr>
              <a:t>м). Выход гравия (отсева) составляет от </a:t>
            </a:r>
            <a:r>
              <a:rPr lang="ru-RU" sz="1300" dirty="0" smtClean="0">
                <a:latin typeface="Times New Roman" panose="02020603050405020304" pitchFamily="18" charset="0"/>
                <a:cs typeface="Times New Roman" panose="02020603050405020304" pitchFamily="18" charset="0"/>
              </a:rPr>
              <a:t>15,6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71,7 % </a:t>
            </a:r>
            <a:r>
              <a:rPr lang="ru-RU" sz="1300" dirty="0">
                <a:latin typeface="Times New Roman" panose="02020603050405020304" pitchFamily="18" charset="0"/>
                <a:cs typeface="Times New Roman" panose="02020603050405020304" pitchFamily="18" charset="0"/>
              </a:rPr>
              <a:t>(в среднем </a:t>
            </a:r>
            <a:r>
              <a:rPr lang="ru-RU" sz="1300" dirty="0" smtClean="0">
                <a:latin typeface="Times New Roman" panose="02020603050405020304" pitchFamily="18" charset="0"/>
                <a:cs typeface="Times New Roman" panose="02020603050405020304" pitchFamily="18" charset="0"/>
              </a:rPr>
              <a:t>56 %). </a:t>
            </a:r>
            <a:r>
              <a:rPr lang="ru-RU" sz="1300" dirty="0">
                <a:latin typeface="Times New Roman" panose="02020603050405020304" pitchFamily="18" charset="0"/>
                <a:cs typeface="Times New Roman" panose="02020603050405020304" pitchFamily="18" charset="0"/>
              </a:rPr>
              <a:t>Гравий (отсев) представлен хорошо окатанными обломками изверженных, реже осадочных пород. Соответствует требованиям </a:t>
            </a:r>
            <a:r>
              <a:rPr lang="ru-RU" sz="1300" dirty="0" smtClean="0">
                <a:latin typeface="Times New Roman" panose="02020603050405020304" pitchFamily="18" charset="0"/>
                <a:cs typeface="Times New Roman" panose="02020603050405020304" pitchFamily="18" charset="0"/>
              </a:rPr>
              <a:t>«Гравий </a:t>
            </a:r>
            <a:r>
              <a:rPr lang="ru-RU" sz="1300" dirty="0">
                <a:latin typeface="Times New Roman" panose="02020603050405020304" pitchFamily="18" charset="0"/>
                <a:cs typeface="Times New Roman" panose="02020603050405020304" pitchFamily="18" charset="0"/>
              </a:rPr>
              <a:t>для обычного </a:t>
            </a:r>
            <a:r>
              <a:rPr lang="ru-RU" sz="1300" dirty="0" smtClean="0">
                <a:latin typeface="Times New Roman" panose="02020603050405020304" pitchFamily="18" charset="0"/>
                <a:cs typeface="Times New Roman" panose="02020603050405020304" pitchFamily="18" charset="0"/>
              </a:rPr>
              <a:t>бетона» </a:t>
            </a:r>
            <a:r>
              <a:rPr lang="ru-RU" sz="1300" dirty="0">
                <a:latin typeface="Times New Roman" panose="02020603050405020304" pitchFamily="18" charset="0"/>
                <a:cs typeface="Times New Roman" panose="02020603050405020304" pitchFamily="18" charset="0"/>
              </a:rPr>
              <a:t>и пригоден в качестве наполнителя в бетоны марки 200 и ниже. Вскрыша от </a:t>
            </a:r>
            <a:r>
              <a:rPr lang="ru-RU" sz="1300" dirty="0" smtClean="0">
                <a:latin typeface="Times New Roman" panose="02020603050405020304" pitchFamily="18" charset="0"/>
                <a:cs typeface="Times New Roman" panose="02020603050405020304" pitchFamily="18" charset="0"/>
              </a:rPr>
              <a:t>1,8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6,5 </a:t>
            </a:r>
            <a:r>
              <a:rPr lang="ru-RU" sz="1300" dirty="0">
                <a:latin typeface="Times New Roman" panose="02020603050405020304" pitchFamily="18" charset="0"/>
                <a:cs typeface="Times New Roman" panose="02020603050405020304" pitchFamily="18" charset="0"/>
              </a:rPr>
              <a:t>м, </a:t>
            </a:r>
            <a:r>
              <a:rPr lang="ru-RU" sz="1300" dirty="0" smtClean="0">
                <a:latin typeface="Times New Roman" panose="02020603050405020304" pitchFamily="18" charset="0"/>
                <a:cs typeface="Times New Roman" panose="02020603050405020304" pitchFamily="18" charset="0"/>
              </a:rPr>
              <a:t>коэффициент </a:t>
            </a:r>
            <a:r>
              <a:rPr lang="ru-RU" sz="1300" dirty="0">
                <a:latin typeface="Times New Roman" panose="02020603050405020304" pitchFamily="18" charset="0"/>
                <a:cs typeface="Times New Roman" panose="02020603050405020304" pitchFamily="18" charset="0"/>
              </a:rPr>
              <a:t>вскрыши </a:t>
            </a:r>
            <a:r>
              <a:rPr lang="ru-RU" sz="1300" dirty="0" smtClean="0">
                <a:latin typeface="Times New Roman" panose="02020603050405020304" pitchFamily="18" charset="0"/>
                <a:cs typeface="Times New Roman" panose="02020603050405020304" pitchFamily="18" charset="0"/>
              </a:rPr>
              <a:t>0,95 </a:t>
            </a:r>
            <a:r>
              <a:rPr lang="ru-RU" sz="1300" dirty="0">
                <a:latin typeface="Times New Roman" panose="02020603050405020304" pitchFamily="18" charset="0"/>
                <a:cs typeface="Times New Roman" panose="02020603050405020304" pitchFamily="18" charset="0"/>
              </a:rPr>
              <a:t>куб</a:t>
            </a:r>
            <a:r>
              <a:rPr lang="ru-RU" sz="1300" dirty="0" smtClean="0">
                <a:latin typeface="Times New Roman" panose="02020603050405020304" pitchFamily="18" charset="0"/>
                <a:cs typeface="Times New Roman" panose="02020603050405020304" pitchFamily="18" charset="0"/>
              </a:rPr>
              <a:t>. м/куб. 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Месторождение Мураши-</a:t>
            </a:r>
            <a:r>
              <a:rPr lang="ru-RU" sz="1300" b="1" dirty="0" err="1" smtClean="0">
                <a:solidFill>
                  <a:srgbClr val="002060"/>
                </a:solidFill>
                <a:latin typeface="Times New Roman" panose="02020603050405020304" pitchFamily="18" charset="0"/>
                <a:cs typeface="Times New Roman" panose="02020603050405020304" pitchFamily="18" charset="0"/>
              </a:rPr>
              <a:t>Гадалей</a:t>
            </a:r>
            <a:r>
              <a:rPr lang="ru-RU" sz="1300" b="1" dirty="0" smtClean="0">
                <a:solidFill>
                  <a:srgbClr val="002060"/>
                </a:solidFill>
                <a:latin typeface="Times New Roman" panose="02020603050405020304" pitchFamily="18" charset="0"/>
                <a:cs typeface="Times New Roman" panose="02020603050405020304" pitchFamily="18" charset="0"/>
              </a:rPr>
              <a:t> 2. </a:t>
            </a:r>
            <a:r>
              <a:rPr lang="ru-RU" sz="1300" dirty="0" smtClean="0">
                <a:latin typeface="Times New Roman" panose="02020603050405020304" pitchFamily="18" charset="0"/>
                <a:cs typeface="Times New Roman" panose="02020603050405020304" pitchFamily="18" charset="0"/>
              </a:rPr>
              <a:t>Расположено на правом берегу </a:t>
            </a:r>
            <a:r>
              <a:rPr lang="ru-RU" sz="1300" dirty="0">
                <a:latin typeface="Times New Roman" panose="02020603050405020304" pitchFamily="18" charset="0"/>
                <a:cs typeface="Times New Roman" panose="02020603050405020304" pitchFamily="18" charset="0"/>
              </a:rPr>
              <a:t>р. Ия, в 2 км к </a:t>
            </a:r>
            <a:r>
              <a:rPr lang="ru-RU" sz="1300" dirty="0" smtClean="0">
                <a:latin typeface="Times New Roman" panose="02020603050405020304" pitchFamily="18" charset="0"/>
                <a:cs typeface="Times New Roman" panose="02020603050405020304" pitchFamily="18" charset="0"/>
              </a:rPr>
              <a:t>юго-западу от с. </a:t>
            </a:r>
            <a:r>
              <a:rPr lang="ru-RU" sz="1300" dirty="0" err="1">
                <a:latin typeface="Times New Roman" panose="02020603050405020304" pitchFamily="18" charset="0"/>
                <a:cs typeface="Times New Roman" panose="02020603050405020304" pitchFamily="18" charset="0"/>
              </a:rPr>
              <a:t>Гадалей</a:t>
            </a:r>
            <a:r>
              <a:rPr lang="ru-RU" sz="1300" dirty="0">
                <a:latin typeface="Times New Roman" panose="02020603050405020304" pitchFamily="18" charset="0"/>
                <a:cs typeface="Times New Roman" panose="02020603050405020304" pitchFamily="18" charset="0"/>
              </a:rPr>
              <a:t>, в 27 км на </a:t>
            </a:r>
            <a:r>
              <a:rPr lang="ru-RU" sz="1300" dirty="0" smtClean="0">
                <a:latin typeface="Times New Roman" panose="02020603050405020304" pitchFamily="18" charset="0"/>
                <a:cs typeface="Times New Roman" panose="02020603050405020304" pitchFamily="18" charset="0"/>
              </a:rPr>
              <a:t>юго-восток </a:t>
            </a:r>
            <a:r>
              <a:rPr lang="ru-RU" sz="1300" dirty="0">
                <a:latin typeface="Times New Roman" panose="02020603050405020304" pitchFamily="18" charset="0"/>
                <a:cs typeface="Times New Roman" panose="02020603050405020304" pitchFamily="18" charset="0"/>
              </a:rPr>
              <a:t>от </a:t>
            </a:r>
            <a:r>
              <a:rPr lang="ru-RU" sz="1300" dirty="0" smtClean="0">
                <a:latin typeface="Times New Roman" panose="02020603050405020304" pitchFamily="18" charset="0"/>
                <a:cs typeface="Times New Roman" panose="02020603050405020304" pitchFamily="18" charset="0"/>
              </a:rPr>
              <a:t>ж/д </a:t>
            </a:r>
            <a:r>
              <a:rPr lang="ru-RU" sz="1300" dirty="0">
                <a:latin typeface="Times New Roman" panose="02020603050405020304" pitchFamily="18" charset="0"/>
                <a:cs typeface="Times New Roman" panose="02020603050405020304" pitchFamily="18" charset="0"/>
              </a:rPr>
              <a:t>ст. Тулун</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С1 </a:t>
            </a:r>
            <a:r>
              <a:rPr lang="ru-RU" sz="1300" dirty="0">
                <a:latin typeface="Times New Roman" panose="02020603050405020304" pitchFamily="18" charset="0"/>
                <a:cs typeface="Times New Roman" panose="02020603050405020304" pitchFamily="18" charset="0"/>
              </a:rPr>
              <a:t>- 1800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Первая надпойменная терраса р. Ия. </a:t>
            </a:r>
            <a:r>
              <a:rPr lang="ru-RU" sz="1300" dirty="0" err="1">
                <a:latin typeface="Times New Roman" panose="02020603050405020304" pitchFamily="18" charset="0"/>
                <a:cs typeface="Times New Roman" panose="02020603050405020304" pitchFamily="18" charset="0"/>
              </a:rPr>
              <a:t>Пластообразное</a:t>
            </a:r>
            <a:r>
              <a:rPr lang="ru-RU" sz="1300" dirty="0">
                <a:latin typeface="Times New Roman" panose="02020603050405020304" pitchFamily="18" charset="0"/>
                <a:cs typeface="Times New Roman" panose="02020603050405020304" pitchFamily="18" charset="0"/>
              </a:rPr>
              <a:t> тело горизонтального залегания длиной </a:t>
            </a:r>
            <a:r>
              <a:rPr lang="ru-RU" sz="1300" dirty="0" smtClean="0">
                <a:latin typeface="Times New Roman" panose="02020603050405020304" pitchFamily="18" charset="0"/>
                <a:cs typeface="Times New Roman" panose="02020603050405020304" pitchFamily="18" charset="0"/>
              </a:rPr>
              <a:t>1100 </a:t>
            </a:r>
            <a:r>
              <a:rPr lang="ru-RU" sz="1300" dirty="0">
                <a:latin typeface="Times New Roman" panose="02020603050405020304" pitchFamily="18" charset="0"/>
                <a:cs typeface="Times New Roman" panose="02020603050405020304" pitchFamily="18" charset="0"/>
              </a:rPr>
              <a:t>м, шириной 400 м и мощностью от </a:t>
            </a:r>
            <a:r>
              <a:rPr lang="ru-RU" sz="1300" dirty="0" smtClean="0">
                <a:latin typeface="Times New Roman" panose="02020603050405020304" pitchFamily="18" charset="0"/>
                <a:cs typeface="Times New Roman" panose="02020603050405020304" pitchFamily="18" charset="0"/>
              </a:rPr>
              <a:t>1,6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6,5 </a:t>
            </a:r>
            <a:r>
              <a:rPr lang="ru-RU" sz="1300" dirty="0">
                <a:latin typeface="Times New Roman" panose="02020603050405020304" pitchFamily="18" charset="0"/>
                <a:cs typeface="Times New Roman" panose="02020603050405020304" pitchFamily="18" charset="0"/>
              </a:rPr>
              <a:t>м (в среднем </a:t>
            </a:r>
            <a:r>
              <a:rPr lang="ru-RU" sz="1300" dirty="0" smtClean="0">
                <a:latin typeface="Times New Roman" panose="02020603050405020304" pitchFamily="18" charset="0"/>
                <a:cs typeface="Times New Roman" panose="02020603050405020304" pitchFamily="18" charset="0"/>
              </a:rPr>
              <a:t>4,1 </a:t>
            </a:r>
            <a:r>
              <a:rPr lang="ru-RU" sz="1300" dirty="0">
                <a:latin typeface="Times New Roman" panose="02020603050405020304" pitchFamily="18" charset="0"/>
                <a:cs typeface="Times New Roman" panose="02020603050405020304" pitchFamily="18" charset="0"/>
              </a:rPr>
              <a:t>м). Выход гравия (отсева) составляет от 50 до </a:t>
            </a:r>
            <a:r>
              <a:rPr lang="ru-RU" sz="1300" dirty="0" smtClean="0">
                <a:latin typeface="Times New Roman" panose="02020603050405020304" pitchFamily="18" charset="0"/>
                <a:cs typeface="Times New Roman" panose="02020603050405020304" pitchFamily="18" charset="0"/>
              </a:rPr>
              <a:t>84,5 % </a:t>
            </a:r>
            <a:r>
              <a:rPr lang="ru-RU" sz="1300" dirty="0">
                <a:latin typeface="Times New Roman" panose="02020603050405020304" pitchFamily="18" charset="0"/>
                <a:cs typeface="Times New Roman" panose="02020603050405020304" pitchFamily="18" charset="0"/>
              </a:rPr>
              <a:t>(в среднем </a:t>
            </a:r>
            <a:r>
              <a:rPr lang="ru-RU" sz="1300" dirty="0" smtClean="0">
                <a:latin typeface="Times New Roman" panose="02020603050405020304" pitchFamily="18" charset="0"/>
                <a:cs typeface="Times New Roman" panose="02020603050405020304" pitchFamily="18" charset="0"/>
              </a:rPr>
              <a:t>65,1 %). </a:t>
            </a:r>
            <a:r>
              <a:rPr lang="ru-RU" sz="1300" dirty="0">
                <a:latin typeface="Times New Roman" panose="02020603050405020304" pitchFamily="18" charset="0"/>
                <a:cs typeface="Times New Roman" panose="02020603050405020304" pitchFamily="18" charset="0"/>
              </a:rPr>
              <a:t>Гравий (отсев) представлен хорошо окатанными обломками изверженных, метаморфических и реже осадочных пород. Соответствует требованиям </a:t>
            </a:r>
            <a:r>
              <a:rPr lang="ru-RU" sz="1300" dirty="0" smtClean="0">
                <a:latin typeface="Times New Roman" panose="02020603050405020304" pitchFamily="18" charset="0"/>
                <a:cs typeface="Times New Roman" panose="02020603050405020304" pitchFamily="18" charset="0"/>
              </a:rPr>
              <a:t>«Гравий </a:t>
            </a:r>
            <a:r>
              <a:rPr lang="ru-RU" sz="1300" dirty="0">
                <a:latin typeface="Times New Roman" panose="02020603050405020304" pitchFamily="18" charset="0"/>
                <a:cs typeface="Times New Roman" panose="02020603050405020304" pitchFamily="18" charset="0"/>
              </a:rPr>
              <a:t>для обычного </a:t>
            </a:r>
            <a:r>
              <a:rPr lang="ru-RU" sz="1300" dirty="0" smtClean="0">
                <a:latin typeface="Times New Roman" panose="02020603050405020304" pitchFamily="18" charset="0"/>
                <a:cs typeface="Times New Roman" panose="02020603050405020304" pitchFamily="18" charset="0"/>
              </a:rPr>
              <a:t>бетона» </a:t>
            </a:r>
            <a:r>
              <a:rPr lang="ru-RU" sz="1300" dirty="0">
                <a:latin typeface="Times New Roman" panose="02020603050405020304" pitchFamily="18" charset="0"/>
                <a:cs typeface="Times New Roman" panose="02020603050405020304" pitchFamily="18" charset="0"/>
              </a:rPr>
              <a:t>и пригоден в качестве наполнителя в бетоны марки 200 и ниже. Вскрыша от 3 до 6 м, </a:t>
            </a:r>
            <a:r>
              <a:rPr lang="ru-RU" sz="1300" dirty="0" smtClean="0">
                <a:latin typeface="Times New Roman" panose="02020603050405020304" pitchFamily="18" charset="0"/>
                <a:cs typeface="Times New Roman" panose="02020603050405020304" pitchFamily="18" charset="0"/>
              </a:rPr>
              <a:t>коэффициент вскрыши 1,1 м/м.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28</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51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7776864" cy="6858000"/>
          </a:xfrm>
        </p:spPr>
        <p:txBody>
          <a:bodyPr>
            <a:noAutofit/>
          </a:bodyPr>
          <a:lstStyle/>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Нижне-</a:t>
            </a:r>
            <a:r>
              <a:rPr lang="ru-RU" sz="1300" b="1" dirty="0" err="1" smtClean="0">
                <a:solidFill>
                  <a:srgbClr val="002060"/>
                </a:solidFill>
                <a:latin typeface="Times New Roman" panose="02020603050405020304" pitchFamily="18" charset="0"/>
                <a:cs typeface="Times New Roman" panose="02020603050405020304" pitchFamily="18" charset="0"/>
              </a:rPr>
              <a:t>Манутское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300" dirty="0" smtClean="0">
                <a:latin typeface="Times New Roman" panose="02020603050405020304" pitchFamily="18" charset="0"/>
                <a:cs typeface="Times New Roman" panose="02020603050405020304" pitchFamily="18" charset="0"/>
              </a:rPr>
              <a:t> Расположено в 9 км к югу от ж/д ст. Тулун по </a:t>
            </a:r>
            <a:r>
              <a:rPr lang="ru-RU" sz="1300" dirty="0" err="1" smtClean="0">
                <a:latin typeface="Times New Roman" panose="02020603050405020304" pitchFamily="18" charset="0"/>
                <a:cs typeface="Times New Roman" panose="02020603050405020304" pitchFamily="18" charset="0"/>
              </a:rPr>
              <a:t>Икейскому</a:t>
            </a:r>
            <a:r>
              <a:rPr lang="ru-RU" sz="1300" dirty="0" smtClean="0">
                <a:latin typeface="Times New Roman" panose="02020603050405020304" pitchFamily="18" charset="0"/>
                <a:cs typeface="Times New Roman" panose="02020603050405020304" pitchFamily="18" charset="0"/>
              </a:rPr>
              <a:t> тракту. Основной транспортной магистралью района служит ж/д Москва-Владивосток и Московский, Братский и </a:t>
            </a:r>
            <a:r>
              <a:rPr lang="ru-RU" sz="1300" dirty="0" err="1" smtClean="0">
                <a:latin typeface="Times New Roman" panose="02020603050405020304" pitchFamily="18" charset="0"/>
                <a:cs typeface="Times New Roman" panose="02020603050405020304" pitchFamily="18" charset="0"/>
              </a:rPr>
              <a:t>Икейский</a:t>
            </a:r>
            <a:r>
              <a:rPr lang="ru-RU" sz="1300" dirty="0" smtClean="0">
                <a:latin typeface="Times New Roman" panose="02020603050405020304" pitchFamily="18" charset="0"/>
                <a:cs typeface="Times New Roman" panose="02020603050405020304" pitchFamily="18" charset="0"/>
              </a:rPr>
              <a:t> тракты.</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запасы А+В+С1 - 1934 тыс. куб. 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Месторождение приурочено к первой надпойменной террасе р. Ии. </a:t>
            </a:r>
            <a:r>
              <a:rPr lang="ru-RU" sz="1300" dirty="0" err="1" smtClean="0">
                <a:latin typeface="Times New Roman" panose="02020603050405020304" pitchFamily="18" charset="0"/>
                <a:cs typeface="Times New Roman" panose="02020603050405020304" pitchFamily="18" charset="0"/>
              </a:rPr>
              <a:t>Пластообразная</a:t>
            </a:r>
            <a:r>
              <a:rPr lang="ru-RU" sz="1300" dirty="0" smtClean="0">
                <a:latin typeface="Times New Roman" panose="02020603050405020304" pitchFamily="18" charset="0"/>
                <a:cs typeface="Times New Roman" panose="02020603050405020304" pitchFamily="18" charset="0"/>
              </a:rPr>
              <a:t> горизонтальная залежь размером 1000х360-880 м мощностью от 2,0 до 6,5 м, залегающая под современными отложениями (глина, суглинок, песок) на глубине 2,0-5,1 м, подстилающие породы - песчанки </a:t>
            </a:r>
            <a:r>
              <a:rPr lang="ru-RU" sz="1300" dirty="0" err="1" smtClean="0">
                <a:latin typeface="Times New Roman" panose="02020603050405020304" pitchFamily="18" charset="0"/>
                <a:cs typeface="Times New Roman" panose="02020603050405020304" pitchFamily="18" charset="0"/>
              </a:rPr>
              <a:t>устькутской</a:t>
            </a:r>
            <a:r>
              <a:rPr lang="ru-RU" sz="1300" dirty="0" smtClean="0">
                <a:latin typeface="Times New Roman" panose="02020603050405020304" pitchFamily="18" charset="0"/>
                <a:cs typeface="Times New Roman" panose="02020603050405020304" pitchFamily="18" charset="0"/>
              </a:rPr>
              <a:t> свиты раннего </a:t>
            </a:r>
            <a:r>
              <a:rPr lang="ru-RU" sz="1300" dirty="0" err="1" smtClean="0">
                <a:latin typeface="Times New Roman" panose="02020603050405020304" pitchFamily="18" charset="0"/>
                <a:cs typeface="Times New Roman" panose="02020603050405020304" pitchFamily="18" charset="0"/>
              </a:rPr>
              <a:t>ордовика</a:t>
            </a:r>
            <a:r>
              <a:rPr lang="ru-RU" sz="1300" dirty="0" smtClean="0">
                <a:latin typeface="Times New Roman" panose="02020603050405020304" pitchFamily="18" charset="0"/>
                <a:cs typeface="Times New Roman" panose="02020603050405020304" pitchFamily="18" charset="0"/>
              </a:rPr>
              <a:t>. Залежь характеризуется непостоянством механического состава по простиранию, </a:t>
            </a:r>
            <a:r>
              <a:rPr lang="ru-RU" sz="1300" dirty="0" err="1" smtClean="0">
                <a:latin typeface="Times New Roman" panose="02020603050405020304" pitchFamily="18" charset="0"/>
                <a:cs typeface="Times New Roman" panose="02020603050405020304" pitchFamily="18" charset="0"/>
              </a:rPr>
              <a:t>вкрест</a:t>
            </a:r>
            <a:r>
              <a:rPr lang="ru-RU" sz="1300" dirty="0" smtClean="0">
                <a:latin typeface="Times New Roman" panose="02020603050405020304" pitchFamily="18" charset="0"/>
                <a:cs typeface="Times New Roman" panose="02020603050405020304" pitchFamily="18" charset="0"/>
              </a:rPr>
              <a:t> простирания и по мощности. Гравий-отсев (65,6%) пригоден для производства обычного бетона марки до 200 и для всех видов дорожно-строительных работ. Щебень из гравия пригоден для производства бетона марки свыше 200. Песок-отсев (43,4 %) пригоден в качестве заполнителя в обычный бетон и бетон марки 400, а также для кладочных и штукатурных растворов при условии промывки.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Остров Красный Яр. </a:t>
            </a:r>
            <a:r>
              <a:rPr lang="ru-RU" sz="1300" dirty="0" smtClean="0">
                <a:latin typeface="Times New Roman" panose="02020603050405020304" pitchFamily="18" charset="0"/>
                <a:cs typeface="Times New Roman" panose="02020603050405020304" pitchFamily="18" charset="0"/>
              </a:rPr>
              <a:t>Месторождение расположено на острове Красный Яр в р. Ия, в 6 км к юго-востоку от ж/д ст. Тулун.</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Запасы С1 - 1720 тыс. куб. 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Продуктивными являются плейстоценовые отложения, расположенные на острове. </a:t>
            </a:r>
            <a:r>
              <a:rPr lang="ru-RU" sz="1300" dirty="0" err="1" smtClean="0">
                <a:latin typeface="Times New Roman" panose="02020603050405020304" pitchFamily="18" charset="0"/>
                <a:cs typeface="Times New Roman" panose="02020603050405020304" pitchFamily="18" charset="0"/>
              </a:rPr>
              <a:t>Пластообразная</a:t>
            </a:r>
            <a:r>
              <a:rPr lang="ru-RU" sz="1300" dirty="0" smtClean="0">
                <a:latin typeface="Times New Roman" panose="02020603050405020304" pitchFamily="18" charset="0"/>
                <a:cs typeface="Times New Roman" panose="02020603050405020304" pitchFamily="18" charset="0"/>
              </a:rPr>
              <a:t> горизонтальная залежь размером 1250х200-600 м мощностью от 1,6 до 7,8 м (средняя 4,3 м), залегающая под плейстоценовыми аллювиальными отложениями на глубине 1,3-5,1 м (в среднем 2,2 м), подстилающие породы - песчаники </a:t>
            </a:r>
            <a:r>
              <a:rPr lang="ru-RU" sz="1300" dirty="0" err="1" smtClean="0">
                <a:latin typeface="Times New Roman" panose="02020603050405020304" pitchFamily="18" charset="0"/>
                <a:cs typeface="Times New Roman" panose="02020603050405020304" pitchFamily="18" charset="0"/>
              </a:rPr>
              <a:t>монутской</a:t>
            </a:r>
            <a:r>
              <a:rPr lang="ru-RU" sz="1300" dirty="0" smtClean="0">
                <a:latin typeface="Times New Roman" panose="02020603050405020304" pitchFamily="18" charset="0"/>
                <a:cs typeface="Times New Roman" panose="02020603050405020304" pitchFamily="18" charset="0"/>
              </a:rPr>
              <a:t> свиты раннего </a:t>
            </a:r>
            <a:r>
              <a:rPr lang="ru-RU" sz="1300" dirty="0" err="1" smtClean="0">
                <a:latin typeface="Times New Roman" panose="02020603050405020304" pitchFamily="18" charset="0"/>
                <a:cs typeface="Times New Roman" panose="02020603050405020304" pitchFamily="18" charset="0"/>
              </a:rPr>
              <a:t>ордовика</a:t>
            </a:r>
            <a:r>
              <a:rPr lang="ru-RU" sz="1300" dirty="0" smtClean="0">
                <a:latin typeface="Times New Roman" panose="02020603050405020304" pitchFamily="18" charset="0"/>
                <a:cs typeface="Times New Roman" panose="02020603050405020304" pitchFamily="18" charset="0"/>
              </a:rPr>
              <a:t>.  Мощность залежи не выдержана. Гравий-отсев (64,63 %) пригоден для производства обычного бетона марки 200.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Пихтовое месторождение. </a:t>
            </a:r>
            <a:r>
              <a:rPr lang="ru-RU" sz="1300" dirty="0" smtClean="0">
                <a:latin typeface="Times New Roman" panose="02020603050405020304" pitchFamily="18" charset="0"/>
                <a:cs typeface="Times New Roman" panose="02020603050405020304" pitchFamily="18" charset="0"/>
              </a:rPr>
              <a:t>Расположено в 80 км южнее г. Тулуна, в 25 км к северо-востоку от п. </a:t>
            </a:r>
            <a:r>
              <a:rPr lang="ru-RU" sz="1300" dirty="0" err="1" smtClean="0">
                <a:latin typeface="Times New Roman" panose="02020603050405020304" pitchFamily="18" charset="0"/>
                <a:cs typeface="Times New Roman" panose="02020603050405020304" pitchFamily="18" charset="0"/>
              </a:rPr>
              <a:t>Белозиминск</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запасы А+В+С1 - 9100 тыс. куб. м, С2 - 2857 тыс. куб. 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Продуктивными являются четвертичные флювиогляциальные отложения. </a:t>
            </a:r>
            <a:r>
              <a:rPr lang="ru-RU" sz="1300" dirty="0" err="1" smtClean="0">
                <a:latin typeface="Times New Roman" panose="02020603050405020304" pitchFamily="18" charset="0"/>
                <a:cs typeface="Times New Roman" panose="02020603050405020304" pitchFamily="18" charset="0"/>
              </a:rPr>
              <a:t>Пластообразная</a:t>
            </a:r>
            <a:r>
              <a:rPr lang="ru-RU" sz="1300" dirty="0" smtClean="0">
                <a:latin typeface="Times New Roman" panose="02020603050405020304" pitchFamily="18" charset="0"/>
                <a:cs typeface="Times New Roman" panose="02020603050405020304" pitchFamily="18" charset="0"/>
              </a:rPr>
              <a:t> горизонтальная  залежь размером 2000х740 м мощностью от 8,6 до 9,8 м (средняя 9,2 м), залегающая под четвертичными глинами и суглинками на глубине 0,5-1,5 м (в среднем 2,2 м), подстилающие породы - песчано-гравийные четвертичные отложения. Мощность залежи выдержана по падению и простиранию. Гравий-отсев (84,5 %) пригоден для производства обычного бетона марки 200 и 300, а также для дорожного строительства, щебень из гравия пригоден в качестве крупного заполнителя в бетон марки 400 и 500. Песок-отсев (15,5 %) пригоден в строительстве только после гидравлического обогащения.</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29</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63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8100392" cy="600725"/>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Содержание</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1187624" y="609780"/>
            <a:ext cx="7632848" cy="5699540"/>
          </a:xfrm>
        </p:spPr>
        <p:txBody>
          <a:bodyPr>
            <a:normAutofit/>
          </a:bodyPr>
          <a:lstStyle/>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 Конкурентные преимущества района ………………………………….…………....  5</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 Историческая справка ...………………………………………….…………………...  7</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3. Общие сведения ...……………………….…………………………………………….  8</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4. Климатические условия ...…………….………………………………………………  9</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5. Транспортная инфраструктура ..………….…………………………………………. 10</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6. Природно-ресурсный потенциал ...…………….……………………………………. 11</a:t>
            </a:r>
          </a:p>
          <a:p>
            <a:pPr marL="0" indent="0">
              <a:spcBef>
                <a:spcPts val="0"/>
              </a:spcBef>
              <a:spcAft>
                <a:spcPts val="0"/>
              </a:spcAft>
              <a:buNone/>
            </a:pPr>
            <a:r>
              <a:rPr lang="ru-RU" sz="1600" i="1" dirty="0" smtClean="0">
                <a:solidFill>
                  <a:schemeClr val="tx1">
                    <a:lumMod val="95000"/>
                    <a:lumOff val="5000"/>
                  </a:schemeClr>
                </a:solidFill>
                <a:latin typeface="Times New Roman" pitchFamily="18" charset="0"/>
                <a:cs typeface="Times New Roman" pitchFamily="18" charset="0"/>
              </a:rPr>
              <a:t>6.1. Твердые горючие полезные ископаемые ….....………………..……………………...... 11</a:t>
            </a:r>
          </a:p>
          <a:p>
            <a:pPr marL="0" indent="0">
              <a:spcBef>
                <a:spcPts val="0"/>
              </a:spcBef>
              <a:spcAft>
                <a:spcPts val="0"/>
              </a:spcAft>
              <a:buNone/>
            </a:pPr>
            <a:r>
              <a:rPr lang="ru-RU" sz="1600" i="1" dirty="0" smtClean="0">
                <a:solidFill>
                  <a:schemeClr val="tx1">
                    <a:lumMod val="95000"/>
                    <a:lumOff val="5000"/>
                  </a:schemeClr>
                </a:solidFill>
                <a:latin typeface="Times New Roman" pitchFamily="18" charset="0"/>
                <a:cs typeface="Times New Roman" pitchFamily="18" charset="0"/>
              </a:rPr>
              <a:t>6.2. Редкие металлы и редкоземельные элементы .................................................…… 16</a:t>
            </a:r>
          </a:p>
          <a:p>
            <a:pPr marL="0" indent="0">
              <a:spcBef>
                <a:spcPts val="0"/>
              </a:spcBef>
              <a:spcAft>
                <a:spcPts val="0"/>
              </a:spcAft>
              <a:buNone/>
            </a:pPr>
            <a:r>
              <a:rPr lang="ru-RU" sz="1600" i="1" dirty="0" smtClean="0">
                <a:solidFill>
                  <a:schemeClr val="tx1">
                    <a:lumMod val="95000"/>
                    <a:lumOff val="5000"/>
                  </a:schemeClr>
                </a:solidFill>
                <a:latin typeface="Times New Roman" pitchFamily="18" charset="0"/>
                <a:cs typeface="Times New Roman" pitchFamily="18" charset="0"/>
              </a:rPr>
              <a:t>6.3. Черные металлы …………………………………………………………………………… 18</a:t>
            </a:r>
          </a:p>
          <a:p>
            <a:pPr marL="0" indent="0">
              <a:spcBef>
                <a:spcPts val="0"/>
              </a:spcBef>
              <a:spcAft>
                <a:spcPts val="0"/>
              </a:spcAft>
              <a:buNone/>
            </a:pPr>
            <a:r>
              <a:rPr lang="ru-RU" sz="1600" i="1" dirty="0" smtClean="0">
                <a:solidFill>
                  <a:schemeClr val="tx1">
                    <a:lumMod val="95000"/>
                    <a:lumOff val="5000"/>
                  </a:schemeClr>
                </a:solidFill>
                <a:latin typeface="Times New Roman" pitchFamily="18" charset="0"/>
                <a:cs typeface="Times New Roman" pitchFamily="18" charset="0"/>
              </a:rPr>
              <a:t>6.4. Благородные металлы …………………………………………………………….………. 19</a:t>
            </a:r>
          </a:p>
          <a:p>
            <a:pPr marL="0" indent="0">
              <a:spcBef>
                <a:spcPts val="0"/>
              </a:spcBef>
              <a:spcAft>
                <a:spcPts val="0"/>
              </a:spcAft>
              <a:buNone/>
            </a:pPr>
            <a:r>
              <a:rPr lang="ru-RU" sz="1600" i="1" dirty="0" smtClean="0">
                <a:solidFill>
                  <a:schemeClr val="tx1">
                    <a:lumMod val="95000"/>
                    <a:lumOff val="5000"/>
                  </a:schemeClr>
                </a:solidFill>
                <a:latin typeface="Times New Roman" pitchFamily="18" charset="0"/>
                <a:cs typeface="Times New Roman" pitchFamily="18" charset="0"/>
              </a:rPr>
              <a:t>6.5. Строительные материалы ……………………………………………….……………… 21</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7. Карта минерально-сырьевой базы </a:t>
            </a:r>
            <a:r>
              <a:rPr lang="ru-RU" sz="1600" dirty="0" err="1" smtClean="0">
                <a:solidFill>
                  <a:schemeClr val="tx1">
                    <a:lumMod val="95000"/>
                    <a:lumOff val="5000"/>
                  </a:schemeClr>
                </a:solidFill>
                <a:latin typeface="Times New Roman" pitchFamily="18" charset="0"/>
                <a:cs typeface="Times New Roman" pitchFamily="18" charset="0"/>
              </a:rPr>
              <a:t>Тулунского</a:t>
            </a:r>
            <a:r>
              <a:rPr lang="ru-RU" sz="1600" dirty="0" smtClean="0">
                <a:solidFill>
                  <a:schemeClr val="tx1">
                    <a:lumMod val="95000"/>
                    <a:lumOff val="5000"/>
                  </a:schemeClr>
                </a:solidFill>
                <a:latin typeface="Times New Roman" pitchFamily="18" charset="0"/>
                <a:cs typeface="Times New Roman" pitchFamily="18" charset="0"/>
              </a:rPr>
              <a:t> района ……………………………. 47</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8. Экономика ……...…………………………………………………………………….. 48</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9. Промышленность ……...…………………………………………………………….. 51</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10. Сельское хозяйство ………………………………………………………………… 52</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11. Малый и средний бизнес ………….……………………………………………….. 55</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12. Бюджет ……..………………………………………………………………………... 57</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13. Социальная сфера ……………..……………………………………………………. 58</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14. Кадровый потенциал ……..………………………………………………………… 59</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15. Демографическая ситуация ……………………………………..……………….… 60</a:t>
            </a:r>
            <a:endParaRPr lang="ru-RU" sz="1600" dirty="0">
              <a:solidFill>
                <a:schemeClr val="tx1">
                  <a:lumMod val="95000"/>
                  <a:lumOff val="5000"/>
                </a:schemeClr>
              </a:solidFill>
              <a:latin typeface="Times New Roman" pitchFamily="18" charset="0"/>
              <a:cs typeface="Times New Roman" pitchFamily="18" charset="0"/>
            </a:endParaRP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16. Институциональная среда ……...…………………..………...……………….......... 61</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17. Опорная </a:t>
            </a:r>
            <a:r>
              <a:rPr lang="ru-RU" sz="1600" dirty="0">
                <a:solidFill>
                  <a:schemeClr val="tx1">
                    <a:lumMod val="95000"/>
                    <a:lumOff val="5000"/>
                  </a:schemeClr>
                </a:solidFill>
                <a:latin typeface="Times New Roman" pitchFamily="18" charset="0"/>
                <a:cs typeface="Times New Roman" pitchFamily="18" charset="0"/>
              </a:rPr>
              <a:t>территория развития  </a:t>
            </a:r>
            <a:r>
              <a:rPr lang="ru-RU" sz="1600" dirty="0" smtClean="0">
                <a:solidFill>
                  <a:schemeClr val="tx1">
                    <a:lumMod val="95000"/>
                    <a:lumOff val="5000"/>
                  </a:schemeClr>
                </a:solidFill>
                <a:latin typeface="Times New Roman" pitchFamily="18" charset="0"/>
                <a:cs typeface="Times New Roman" pitchFamily="18" charset="0"/>
              </a:rPr>
              <a:t>…………………………………………….………. </a:t>
            </a:r>
            <a:r>
              <a:rPr lang="ru-RU" sz="1600" dirty="0">
                <a:solidFill>
                  <a:schemeClr val="tx1">
                    <a:lumMod val="95000"/>
                    <a:lumOff val="5000"/>
                  </a:schemeClr>
                </a:solidFill>
                <a:latin typeface="Times New Roman" pitchFamily="18" charset="0"/>
                <a:cs typeface="Times New Roman" pitchFamily="18" charset="0"/>
              </a:rPr>
              <a:t>62</a:t>
            </a:r>
          </a:p>
          <a:p>
            <a:pPr marL="0" indent="0">
              <a:spcBef>
                <a:spcPts val="0"/>
              </a:spcBef>
              <a:spcAft>
                <a:spcPts val="0"/>
              </a:spcAft>
              <a:buNone/>
            </a:pPr>
            <a:endParaRPr lang="ru-RU" sz="1600" dirty="0">
              <a:solidFill>
                <a:schemeClr val="tx1">
                  <a:lumMod val="95000"/>
                  <a:lumOff val="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solidFill>
                  <a:schemeClr val="tx2">
                    <a:lumMod val="75000"/>
                    <a:lumOff val="25000"/>
                  </a:schemeClr>
                </a:solidFill>
                <a:latin typeface="Times New Roman" panose="02020603050405020304" pitchFamily="18" charset="0"/>
                <a:cs typeface="Times New Roman" panose="02020603050405020304" pitchFamily="18" charset="0"/>
              </a:rPr>
              <a:pPr algn="ctr"/>
              <a:t>3</a:t>
            </a:fld>
            <a:endParaRPr lang="ru-RU" sz="1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558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Участок 13. </a:t>
            </a:r>
            <a:r>
              <a:rPr lang="ru-RU" sz="1400" dirty="0" smtClean="0">
                <a:latin typeface="Times New Roman" panose="02020603050405020304" pitchFamily="18" charset="0"/>
                <a:cs typeface="Times New Roman" panose="02020603050405020304" pitchFamily="18" charset="0"/>
              </a:rPr>
              <a:t>Расположен на левом берегу </a:t>
            </a:r>
            <a:r>
              <a:rPr lang="ru-RU" sz="1400" dirty="0">
                <a:latin typeface="Times New Roman" panose="02020603050405020304" pitchFamily="18" charset="0"/>
                <a:cs typeface="Times New Roman" panose="02020603050405020304" pitchFamily="18" charset="0"/>
              </a:rPr>
              <a:t>р</a:t>
            </a:r>
            <a:r>
              <a:rPr lang="ru-RU" sz="1400" dirty="0" smtClean="0">
                <a:latin typeface="Times New Roman" panose="02020603050405020304" pitchFamily="18" charset="0"/>
                <a:cs typeface="Times New Roman" panose="02020603050405020304" pitchFamily="18" charset="0"/>
              </a:rPr>
              <a:t>. Зима</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в 10 км северо-восточнее пос. </a:t>
            </a:r>
            <a:r>
              <a:rPr lang="ru-RU" sz="1400" dirty="0" err="1" smtClean="0">
                <a:latin typeface="Times New Roman" panose="02020603050405020304" pitchFamily="18" charset="0"/>
                <a:cs typeface="Times New Roman" panose="02020603050405020304" pitchFamily="18" charset="0"/>
              </a:rPr>
              <a:t>Белозиминск</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и в </a:t>
            </a:r>
            <a:r>
              <a:rPr lang="ru-RU" sz="1400" dirty="0" smtClean="0">
                <a:latin typeface="Times New Roman" panose="02020603050405020304" pitchFamily="18" charset="0"/>
                <a:cs typeface="Times New Roman" panose="02020603050405020304" pitchFamily="18" charset="0"/>
              </a:rPr>
              <a:t>110 км южнее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ж/д ст. Тулун</a:t>
            </a:r>
            <a:r>
              <a:rPr lang="ru-RU" sz="1400" dirty="0">
                <a:latin typeface="Times New Roman" panose="02020603050405020304" pitchFamily="18" charset="0"/>
                <a:cs typeface="Times New Roman" panose="02020603050405020304" pitchFamily="18" charset="0"/>
              </a:rPr>
              <a:t>. ЛЭП проходит вблизи месторождения</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С1 </a:t>
            </a:r>
            <a:r>
              <a:rPr lang="ru-RU" sz="1400" dirty="0">
                <a:latin typeface="Times New Roman" panose="02020603050405020304" pitchFamily="18" charset="0"/>
                <a:cs typeface="Times New Roman" panose="02020603050405020304" pitchFamily="18" charset="0"/>
              </a:rPr>
              <a:t>- 406 тыс</a:t>
            </a:r>
            <a:r>
              <a:rPr lang="ru-RU" sz="1400" dirty="0" smtClean="0">
                <a:latin typeface="Times New Roman" panose="02020603050405020304" pitchFamily="18" charset="0"/>
                <a:cs typeface="Times New Roman" panose="02020603050405020304" pitchFamily="18" charset="0"/>
              </a:rPr>
              <a:t>. куб. м</a:t>
            </a:r>
            <a:r>
              <a:rPr lang="ru-RU" sz="1400" dirty="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Гравий (отсев) округлой, реже пластичной формы, хорошо </a:t>
            </a:r>
            <a:r>
              <a:rPr lang="ru-RU" sz="1400" dirty="0" err="1">
                <a:latin typeface="Times New Roman" panose="02020603050405020304" pitchFamily="18" charset="0"/>
                <a:cs typeface="Times New Roman" panose="02020603050405020304" pitchFamily="18" charset="0"/>
              </a:rPr>
              <a:t>окатан</a:t>
            </a:r>
            <a:r>
              <a:rPr lang="ru-RU" sz="1400" dirty="0">
                <a:latin typeface="Times New Roman" panose="02020603050405020304" pitchFamily="18" charset="0"/>
                <a:cs typeface="Times New Roman" panose="02020603050405020304" pitchFamily="18" charset="0"/>
              </a:rPr>
              <a:t>, на </a:t>
            </a:r>
            <a:r>
              <a:rPr lang="ru-RU" sz="1400" dirty="0" smtClean="0">
                <a:latin typeface="Times New Roman" panose="02020603050405020304" pitchFamily="18" charset="0"/>
                <a:cs typeface="Times New Roman" panose="02020603050405020304" pitchFamily="18" charset="0"/>
              </a:rPr>
              <a:t>95 % </a:t>
            </a:r>
            <a:r>
              <a:rPr lang="ru-RU" sz="1400" dirty="0">
                <a:latin typeface="Times New Roman" panose="02020603050405020304" pitchFamily="18" charset="0"/>
                <a:cs typeface="Times New Roman" panose="02020603050405020304" pitchFamily="18" charset="0"/>
              </a:rPr>
              <a:t>состоит из изверженных и метаморфических пород и относится к группе прочных. Содержание органических примесей в норме, сернистые соединения отсутствуют, объем пустот по весу 33%. По </a:t>
            </a:r>
            <a:r>
              <a:rPr lang="ru-RU" sz="1400" dirty="0" smtClean="0">
                <a:latin typeface="Times New Roman" panose="02020603050405020304" pitchFamily="18" charset="0"/>
                <a:cs typeface="Times New Roman" panose="02020603050405020304" pitchFamily="18" charset="0"/>
              </a:rPr>
              <a:t>физико-механическим </a:t>
            </a:r>
            <a:r>
              <a:rPr lang="ru-RU" sz="1400" dirty="0">
                <a:latin typeface="Times New Roman" panose="02020603050405020304" pitchFamily="18" charset="0"/>
                <a:cs typeface="Times New Roman" panose="02020603050405020304" pitchFamily="18" charset="0"/>
              </a:rPr>
              <a:t>свойствам гравий (отсев) относится ко 2 классу, по морозостойкости к </a:t>
            </a:r>
            <a:r>
              <a:rPr lang="ru-RU" sz="1400" dirty="0" smtClean="0">
                <a:latin typeface="Times New Roman" panose="02020603050405020304" pitchFamily="18" charset="0"/>
                <a:cs typeface="Times New Roman" panose="02020603050405020304" pitchFamily="18" charset="0"/>
              </a:rPr>
              <a:t>Мрз-5 </a:t>
            </a:r>
            <a:r>
              <a:rPr lang="ru-RU" sz="1400" dirty="0">
                <a:latin typeface="Times New Roman" panose="02020603050405020304" pitchFamily="18" charset="0"/>
                <a:cs typeface="Times New Roman" panose="02020603050405020304" pitchFamily="18" charset="0"/>
              </a:rPr>
              <a:t>и соответствует ГОСТ 2779-50 </a:t>
            </a:r>
            <a:r>
              <a:rPr lang="ru-RU" sz="1400" dirty="0" smtClean="0">
                <a:latin typeface="Times New Roman" panose="02020603050405020304" pitchFamily="18" charset="0"/>
                <a:cs typeface="Times New Roman" panose="02020603050405020304" pitchFamily="18" charset="0"/>
              </a:rPr>
              <a:t>«Гравий </a:t>
            </a:r>
            <a:r>
              <a:rPr lang="ru-RU" sz="1400" dirty="0">
                <a:latin typeface="Times New Roman" panose="02020603050405020304" pitchFamily="18" charset="0"/>
                <a:cs typeface="Times New Roman" panose="02020603050405020304" pitchFamily="18" charset="0"/>
              </a:rPr>
              <a:t>для обычного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пригоден в бетоны марки 200 и ниже. Рекомендуется для гравийных оснований и покрытий дорог с нормальным и тяжелым движением. Песок (отсев) имеет приращение объема при набухании </a:t>
            </a:r>
            <a:r>
              <a:rPr lang="ru-RU" sz="1400" dirty="0" smtClean="0">
                <a:latin typeface="Times New Roman" panose="02020603050405020304" pitchFamily="18" charset="0"/>
                <a:cs typeface="Times New Roman" panose="02020603050405020304" pitchFamily="18" charset="0"/>
              </a:rPr>
              <a:t>7-8,5 % (в среднем</a:t>
            </a:r>
            <a:r>
              <a:rPr lang="ru-RU" sz="1400" dirty="0" smtClean="0">
                <a:solidFill>
                  <a:srgbClr val="FF000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7,7 %) </a:t>
            </a:r>
            <a:r>
              <a:rPr lang="ru-RU" sz="1400" dirty="0">
                <a:latin typeface="Times New Roman" panose="02020603050405020304" pitchFamily="18" charset="0"/>
                <a:cs typeface="Times New Roman" panose="02020603050405020304" pitchFamily="18" charset="0"/>
              </a:rPr>
              <a:t>и по содержанию сернистых соединений, глины, пылевидных фракций и объемному весу удовлетворяет требованиям ГОСТ 2781-50 </a:t>
            </a: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для обычного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ГОСТ 6426-52 </a:t>
            </a: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природный для кладочных и штукатурных </a:t>
            </a:r>
            <a:r>
              <a:rPr lang="ru-RU" sz="1400" dirty="0" smtClean="0">
                <a:latin typeface="Times New Roman" panose="02020603050405020304" pitchFamily="18" charset="0"/>
                <a:cs typeface="Times New Roman" panose="02020603050405020304" pitchFamily="18" charset="0"/>
              </a:rPr>
              <a:t>работ» </a:t>
            </a:r>
            <a:r>
              <a:rPr lang="ru-RU" sz="1400" dirty="0">
                <a:latin typeface="Times New Roman" panose="02020603050405020304" pitchFamily="18" charset="0"/>
                <a:cs typeface="Times New Roman" panose="02020603050405020304" pitchFamily="18" charset="0"/>
              </a:rPr>
              <a:t>за исключением органических примесей и требует обогащения.</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Чернозиминское</a:t>
            </a:r>
            <a:r>
              <a:rPr lang="ru-RU" sz="1400" b="1" dirty="0">
                <a:solidFill>
                  <a:srgbClr val="002060"/>
                </a:solidFill>
                <a:latin typeface="Times New Roman" panose="02020603050405020304" pitchFamily="18" charset="0"/>
                <a:cs typeface="Times New Roman" panose="02020603050405020304" pitchFamily="18" charset="0"/>
              </a:rPr>
              <a:t> месторождение.</a:t>
            </a:r>
            <a:r>
              <a:rPr lang="ru-RU" sz="1400" dirty="0">
                <a:solidFill>
                  <a:srgbClr val="0033CC"/>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в112 км </a:t>
            </a:r>
            <a:r>
              <a:rPr lang="ru-RU" sz="1400" dirty="0">
                <a:latin typeface="Times New Roman" panose="02020603050405020304" pitchFamily="18" charset="0"/>
                <a:cs typeface="Times New Roman" panose="02020603050405020304" pitchFamily="18" charset="0"/>
              </a:rPr>
              <a:t>к югу от </a:t>
            </a:r>
            <a:r>
              <a:rPr lang="ru-RU" sz="1400" dirty="0" smtClean="0">
                <a:latin typeface="Times New Roman" panose="02020603050405020304" pitchFamily="18" charset="0"/>
                <a:cs typeface="Times New Roman" panose="02020603050405020304" pitchFamily="18" charset="0"/>
              </a:rPr>
              <a:t>ж/д ст. Тулун</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4-5 км юго-восточнее </a:t>
            </a:r>
            <a:r>
              <a:rPr lang="ru-RU" sz="1400" dirty="0">
                <a:latin typeface="Times New Roman" panose="02020603050405020304" pitchFamily="18" charset="0"/>
                <a:cs typeface="Times New Roman" panose="02020603050405020304" pitchFamily="18" charset="0"/>
              </a:rPr>
              <a:t>пос. </a:t>
            </a:r>
            <a:r>
              <a:rPr lang="ru-RU" sz="1400" dirty="0" err="1">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промплощадки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Белозиминского</a:t>
            </a:r>
            <a:r>
              <a:rPr lang="ru-RU" sz="1400" dirty="0">
                <a:latin typeface="Times New Roman" panose="02020603050405020304" pitchFamily="18" charset="0"/>
                <a:cs typeface="Times New Roman" panose="02020603050405020304" pitchFamily="18" charset="0"/>
              </a:rPr>
              <a:t> ГОКа. Вблизи месторождения проходит автодорога, соединяющая пос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Белозиминск</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 линией ВСЖД</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запасыА+В+С1 - 1356 тыс</a:t>
            </a:r>
            <a:r>
              <a:rPr lang="ru-RU" sz="1400" dirty="0" smtClean="0">
                <a:latin typeface="Times New Roman" panose="02020603050405020304" pitchFamily="18" charset="0"/>
                <a:cs typeface="Times New Roman" panose="02020603050405020304" pitchFamily="18" charset="0"/>
              </a:rPr>
              <a:t>. куб. м, </a:t>
            </a:r>
            <a:r>
              <a:rPr lang="ru-RU" sz="1400" dirty="0">
                <a:latin typeface="Times New Roman" panose="02020603050405020304" pitchFamily="18" charset="0"/>
                <a:cs typeface="Times New Roman" panose="02020603050405020304" pitchFamily="18" charset="0"/>
              </a:rPr>
              <a:t>С2 - 1649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Гравий представлен хорошо окатанными обломками и состоит на </a:t>
            </a:r>
            <a:r>
              <a:rPr lang="ru-RU" sz="1400" dirty="0" smtClean="0">
                <a:latin typeface="Times New Roman" panose="02020603050405020304" pitchFamily="18" charset="0"/>
                <a:cs typeface="Times New Roman" panose="02020603050405020304" pitchFamily="18" charset="0"/>
              </a:rPr>
              <a:t>90-95 % </a:t>
            </a:r>
            <a:r>
              <a:rPr lang="ru-RU" sz="1400" dirty="0">
                <a:latin typeface="Times New Roman" panose="02020603050405020304" pitchFamily="18" charset="0"/>
                <a:cs typeface="Times New Roman" panose="02020603050405020304" pitchFamily="18" charset="0"/>
              </a:rPr>
              <a:t>из изверженных и метаморфических пород. Гравий соответствует требованиям ГОСТ 2779-50 </a:t>
            </a:r>
            <a:r>
              <a:rPr lang="ru-RU" sz="1400" dirty="0" smtClean="0">
                <a:latin typeface="Times New Roman" panose="02020603050405020304" pitchFamily="18" charset="0"/>
                <a:cs typeface="Times New Roman" panose="02020603050405020304" pitchFamily="18" charset="0"/>
              </a:rPr>
              <a:t>«Гравий </a:t>
            </a:r>
            <a:r>
              <a:rPr lang="ru-RU" sz="1400" dirty="0">
                <a:latin typeface="Times New Roman" panose="02020603050405020304" pitchFamily="18" charset="0"/>
                <a:cs typeface="Times New Roman" panose="02020603050405020304" pitchFamily="18" charset="0"/>
              </a:rPr>
              <a:t>для обычного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и пригоден для производства бетона марки 200. Щебень из гравия удовлетворяет требованиям ГОСТ 8269-56 и пригоден для производства бетона марки 400.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Песок </a:t>
            </a:r>
            <a:r>
              <a:rPr lang="ru-RU" sz="1400" dirty="0" err="1">
                <a:latin typeface="Times New Roman" panose="02020603050405020304" pitchFamily="18" charset="0"/>
                <a:cs typeface="Times New Roman" panose="02020603050405020304" pitchFamily="18" charset="0"/>
              </a:rPr>
              <a:t>полимиктовый</a:t>
            </a:r>
            <a:r>
              <a:rPr lang="ru-RU" sz="1400" dirty="0">
                <a:latin typeface="Times New Roman" panose="02020603050405020304" pitchFamily="18" charset="0"/>
                <a:cs typeface="Times New Roman" panose="02020603050405020304" pitchFamily="18" charset="0"/>
              </a:rPr>
              <a:t>, крупнозернистый, сернистых и сернокислых соединений нет, органические примеси отсутствуют. Песок соответствует требованиям ГОСТ 2781-50 </a:t>
            </a: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для обычного </a:t>
            </a:r>
            <a:r>
              <a:rPr lang="ru-RU" sz="1400" dirty="0" smtClean="0">
                <a:latin typeface="Times New Roman" panose="02020603050405020304" pitchFamily="18" charset="0"/>
                <a:cs typeface="Times New Roman" panose="02020603050405020304" pitchFamily="18" charset="0"/>
              </a:rPr>
              <a:t>бетона», </a:t>
            </a:r>
            <a:r>
              <a:rPr lang="ru-RU" sz="1400" dirty="0">
                <a:latin typeface="Times New Roman" panose="02020603050405020304" pitchFamily="18" charset="0"/>
                <a:cs typeface="Times New Roman" panose="02020603050405020304" pitchFamily="18" charset="0"/>
              </a:rPr>
              <a:t>ГОСТ 8735-58 и 6426-52 </a:t>
            </a:r>
            <a:r>
              <a:rPr lang="ru-RU" sz="1400" dirty="0" smtClean="0">
                <a:latin typeface="Times New Roman" panose="02020603050405020304" pitchFamily="18" charset="0"/>
                <a:cs typeface="Times New Roman" panose="02020603050405020304" pitchFamily="18" charset="0"/>
              </a:rPr>
              <a:t>«Песок </a:t>
            </a:r>
            <a:r>
              <a:rPr lang="ru-RU" sz="1400" dirty="0">
                <a:latin typeface="Times New Roman" panose="02020603050405020304" pitchFamily="18" charset="0"/>
                <a:cs typeface="Times New Roman" panose="02020603050405020304" pitchFamily="18" charset="0"/>
              </a:rPr>
              <a:t>природный для кладочных и штукатурных </a:t>
            </a:r>
            <a:r>
              <a:rPr lang="ru-RU" sz="1400" dirty="0" smtClean="0">
                <a:latin typeface="Times New Roman" panose="02020603050405020304" pitchFamily="18" charset="0"/>
                <a:cs typeface="Times New Roman" panose="02020603050405020304" pitchFamily="18" charset="0"/>
              </a:rPr>
              <a:t>растворов» </a:t>
            </a:r>
            <a:r>
              <a:rPr lang="ru-RU" sz="1400" dirty="0">
                <a:latin typeface="Times New Roman" panose="02020603050405020304" pitchFamily="18" charset="0"/>
                <a:cs typeface="Times New Roman" panose="02020603050405020304" pitchFamily="18" charset="0"/>
              </a:rPr>
              <a:t>и пригоден как заполнитель бетонов марки до 400 при условии удаления глинистой примеси и строительных растворов.</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endParaRPr lang="ru-RU" sz="13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30</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794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27584" y="0"/>
            <a:ext cx="7992888" cy="4797152"/>
          </a:xfrm>
        </p:spPr>
        <p:txBody>
          <a:bodyPr>
            <a:noAutofit/>
          </a:bodyPr>
          <a:lstStyle/>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Глина, суглинок кирпичные</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Большеодерское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в 10 км на юго-запад от д. Нижний </a:t>
            </a:r>
            <a:r>
              <a:rPr lang="ru-RU" sz="1300" dirty="0" err="1" smtClean="0">
                <a:latin typeface="Times New Roman" panose="02020603050405020304" pitchFamily="18" charset="0"/>
                <a:cs typeface="Times New Roman" panose="02020603050405020304" pitchFamily="18" charset="0"/>
              </a:rPr>
              <a:t>Бурбук</a:t>
            </a:r>
            <a:r>
              <a:rPr lang="ru-RU" sz="1300" dirty="0" smtClean="0">
                <a:latin typeface="Times New Roman" panose="02020603050405020304" pitchFamily="18" charset="0"/>
                <a:cs typeface="Times New Roman" panose="02020603050405020304" pitchFamily="18" charset="0"/>
              </a:rPr>
              <a:t>, в 41 км от райцентра г. Тулуна, левый борт </a:t>
            </a:r>
            <a:r>
              <a:rPr lang="ru-RU" sz="1300" dirty="0" err="1" smtClean="0">
                <a:latin typeface="Times New Roman" panose="02020603050405020304" pitchFamily="18" charset="0"/>
                <a:cs typeface="Times New Roman" panose="02020603050405020304" pitchFamily="18" charset="0"/>
              </a:rPr>
              <a:t>кл</a:t>
            </a:r>
            <a:r>
              <a:rPr lang="ru-RU" sz="1300" dirty="0" smtClean="0">
                <a:latin typeface="Times New Roman" panose="02020603050405020304" pitchFamily="18" charset="0"/>
                <a:cs typeface="Times New Roman" panose="02020603050405020304" pitchFamily="18" charset="0"/>
              </a:rPr>
              <a:t>. Большой Одер. Связано с райцентром асфальтированной дорогой.</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a:t>
            </a:r>
            <a:r>
              <a:rPr lang="ru-RU" sz="1300" dirty="0">
                <a:latin typeface="Times New Roman" panose="02020603050405020304" pitchFamily="18" charset="0"/>
                <a:cs typeface="Times New Roman" panose="02020603050405020304" pitchFamily="18" charset="0"/>
              </a:rPr>
              <a:t>запасы А+В+С1 - 966,7 тыс</a:t>
            </a:r>
            <a:r>
              <a:rPr lang="ru-RU" sz="1300" dirty="0" smtClean="0">
                <a:latin typeface="Times New Roman" panose="02020603050405020304" pitchFamily="18" charset="0"/>
                <a:cs typeface="Times New Roman" panose="02020603050405020304" pitchFamily="18" charset="0"/>
              </a:rPr>
              <a:t>. куб. м, </a:t>
            </a:r>
            <a:r>
              <a:rPr lang="ru-RU" sz="1300" dirty="0">
                <a:latin typeface="Times New Roman" panose="02020603050405020304" pitchFamily="18" charset="0"/>
                <a:cs typeface="Times New Roman" panose="02020603050405020304" pitchFamily="18" charset="0"/>
              </a:rPr>
              <a:t>С2 - 1113,6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err="1">
                <a:latin typeface="Times New Roman" panose="02020603050405020304" pitchFamily="18" charset="0"/>
                <a:cs typeface="Times New Roman" panose="02020603050405020304" pitchFamily="18" charset="0"/>
              </a:rPr>
              <a:t>Пластообразное</a:t>
            </a:r>
            <a:r>
              <a:rPr lang="ru-RU" sz="1300" dirty="0">
                <a:latin typeface="Times New Roman" panose="02020603050405020304" pitchFamily="18" charset="0"/>
                <a:cs typeface="Times New Roman" panose="02020603050405020304" pitchFamily="18" charset="0"/>
              </a:rPr>
              <a:t> тело длиной 2000 м, шириной 350 м и мощностью от </a:t>
            </a:r>
            <a:r>
              <a:rPr lang="ru-RU" sz="1300" dirty="0" smtClean="0">
                <a:latin typeface="Times New Roman" panose="02020603050405020304" pitchFamily="18" charset="0"/>
                <a:cs typeface="Times New Roman" panose="02020603050405020304" pitchFamily="18" charset="0"/>
              </a:rPr>
              <a:t>1,5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6,3 </a:t>
            </a:r>
            <a:r>
              <a:rPr lang="ru-RU" sz="1300" dirty="0">
                <a:latin typeface="Times New Roman" panose="02020603050405020304" pitchFamily="18" charset="0"/>
                <a:cs typeface="Times New Roman" panose="02020603050405020304" pitchFamily="18" charset="0"/>
              </a:rPr>
              <a:t>м (в среднем </a:t>
            </a:r>
            <a:r>
              <a:rPr lang="ru-RU" sz="1300" dirty="0" smtClean="0">
                <a:latin typeface="Times New Roman" panose="02020603050405020304" pitchFamily="18" charset="0"/>
                <a:cs typeface="Times New Roman" panose="02020603050405020304" pitchFamily="18" charset="0"/>
              </a:rPr>
              <a:t>3,1 </a:t>
            </a:r>
            <a:r>
              <a:rPr lang="ru-RU" sz="1300" dirty="0">
                <a:latin typeface="Times New Roman" panose="02020603050405020304" pitchFamily="18" charset="0"/>
                <a:cs typeface="Times New Roman" panose="02020603050405020304" pitchFamily="18" charset="0"/>
              </a:rPr>
              <a:t>м). Пласт не выдержан по залеганию и мощности. Суглинки умеренно пластичные легкоплавкие. По данным полузаводских испытаний пригодны для производства кирпича марки М-125. Состав шихты: </a:t>
            </a:r>
            <a:r>
              <a:rPr lang="ru-RU" sz="1300" dirty="0" smtClean="0">
                <a:latin typeface="Times New Roman" panose="02020603050405020304" pitchFamily="18" charset="0"/>
                <a:cs typeface="Times New Roman" panose="02020603050405020304" pitchFamily="18" charset="0"/>
              </a:rPr>
              <a:t>суглинок - 84 %, опилки – 10 %, уголь – 6 %. </a:t>
            </a:r>
            <a:r>
              <a:rPr lang="ru-RU" sz="1300" dirty="0">
                <a:latin typeface="Times New Roman" panose="02020603050405020304" pitchFamily="18" charset="0"/>
                <a:cs typeface="Times New Roman" panose="02020603050405020304" pitchFamily="18" charset="0"/>
              </a:rPr>
              <a:t>Вскрыша </a:t>
            </a:r>
            <a:r>
              <a:rPr lang="ru-RU" sz="1300" dirty="0" smtClean="0">
                <a:latin typeface="Times New Roman" panose="02020603050405020304" pitchFamily="18" charset="0"/>
                <a:cs typeface="Times New Roman" panose="02020603050405020304" pitchFamily="18" charset="0"/>
              </a:rPr>
              <a:t>0,3-1,5 </a:t>
            </a:r>
            <a:r>
              <a:rPr lang="ru-RU" sz="1300" dirty="0">
                <a:latin typeface="Times New Roman" panose="02020603050405020304" pitchFamily="18" charset="0"/>
                <a:cs typeface="Times New Roman" panose="02020603050405020304" pitchFamily="18" charset="0"/>
              </a:rPr>
              <a:t>м, </a:t>
            </a:r>
            <a:r>
              <a:rPr lang="ru-RU" sz="1300" dirty="0" smtClean="0">
                <a:latin typeface="Times New Roman" panose="02020603050405020304" pitchFamily="18" charset="0"/>
                <a:cs typeface="Times New Roman" panose="02020603050405020304" pitchFamily="18" charset="0"/>
              </a:rPr>
              <a:t>коэффициент вскрыши 0,13 </a:t>
            </a:r>
            <a:r>
              <a:rPr lang="ru-RU" sz="1300" dirty="0">
                <a:latin typeface="Times New Roman" panose="02020603050405020304" pitchFamily="18" charset="0"/>
                <a:cs typeface="Times New Roman" panose="02020603050405020304" pitchFamily="18" charset="0"/>
              </a:rPr>
              <a:t>куб</a:t>
            </a:r>
            <a:r>
              <a:rPr lang="ru-RU" sz="1300" dirty="0" smtClean="0">
                <a:latin typeface="Times New Roman" panose="02020603050405020304" pitchFamily="18" charset="0"/>
                <a:cs typeface="Times New Roman" panose="02020603050405020304" pitchFamily="18" charset="0"/>
              </a:rPr>
              <a:t>. м/куб. м</a:t>
            </a:r>
            <a:r>
              <a:rPr lang="ru-RU" sz="1300" dirty="0">
                <a:latin typeface="Times New Roman" panose="02020603050405020304" pitchFamily="18" charset="0"/>
                <a:cs typeface="Times New Roman" panose="02020603050405020304" pitchFamily="18" charset="0"/>
              </a:rPr>
              <a:t>. Месторождение разведано на площади </a:t>
            </a:r>
            <a:r>
              <a:rPr lang="ru-RU" sz="1300" dirty="0" smtClean="0">
                <a:latin typeface="Times New Roman" panose="02020603050405020304" pitchFamily="18" charset="0"/>
                <a:cs typeface="Times New Roman" panose="02020603050405020304" pitchFamily="18" charset="0"/>
              </a:rPr>
              <a:t>75,7 </a:t>
            </a:r>
            <a:r>
              <a:rPr lang="ru-RU" sz="1300" dirty="0">
                <a:latin typeface="Times New Roman" panose="02020603050405020304" pitchFamily="18" charset="0"/>
                <a:cs typeface="Times New Roman" panose="02020603050405020304" pitchFamily="18" charset="0"/>
              </a:rPr>
              <a:t>га до глубины 10 м</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err="1">
                <a:solidFill>
                  <a:srgbClr val="002060"/>
                </a:solidFill>
                <a:latin typeface="Times New Roman" panose="02020603050405020304" pitchFamily="18" charset="0"/>
                <a:cs typeface="Times New Roman" panose="02020603050405020304" pitchFamily="18" charset="0"/>
              </a:rPr>
              <a:t>Будаговское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a:latin typeface="Times New Roman" panose="02020603050405020304" pitchFamily="18" charset="0"/>
                <a:cs typeface="Times New Roman" panose="02020603050405020304" pitchFamily="18" charset="0"/>
              </a:rPr>
              <a:t>Расположено в 25 км к северо-западу от ж/д ст. Тулун, в 2,5 км юго-восточнее ж/д ст. Будагово по обеим сторонам насыпи.</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Запасы С1 - 438 тыс. куб. м. Сняты с баланса.</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Полезная толща приурочена к отложениям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свиты ранней юры. На месторождении 2 участка, расположенных в 1 км друг от друга. Первый площадью 6 га и второй  - 1,3 га, мощность глин на первом участке - 6 м и вскрыши 0,5 м, на втором - 5 м и вскрыши 3 м. Запасы на первом участке - 360 тыс. м3, на втором - 68 тыс. м3.  Залежи </a:t>
            </a:r>
            <a:r>
              <a:rPr lang="ru-RU" sz="1300" dirty="0" err="1">
                <a:latin typeface="Times New Roman" panose="02020603050405020304" pitchFamily="18" charset="0"/>
                <a:cs typeface="Times New Roman" panose="02020603050405020304" pitchFamily="18" charset="0"/>
              </a:rPr>
              <a:t>пластообразные</a:t>
            </a:r>
            <a:r>
              <a:rPr lang="ru-RU" sz="1300" dirty="0">
                <a:latin typeface="Times New Roman" panose="02020603050405020304" pitchFamily="18" charset="0"/>
                <a:cs typeface="Times New Roman" panose="02020603050405020304" pitchFamily="18" charset="0"/>
              </a:rPr>
              <a:t>, залегающие горизонтально, сложены жёлтыми и синевато-серыми юрскими глинами. Средний коэффициент вскрыши – 0,17. Подстилаются разрушенными песчаниками </a:t>
            </a:r>
            <a:r>
              <a:rPr lang="ru-RU" sz="1300" dirty="0" err="1">
                <a:latin typeface="Times New Roman" panose="02020603050405020304" pitchFamily="18" charset="0"/>
                <a:cs typeface="Times New Roman" panose="02020603050405020304" pitchFamily="18" charset="0"/>
              </a:rPr>
              <a:t>черемховской</a:t>
            </a:r>
            <a:r>
              <a:rPr lang="ru-RU" sz="1300" dirty="0">
                <a:latin typeface="Times New Roman" panose="02020603050405020304" pitchFamily="18" charset="0"/>
                <a:cs typeface="Times New Roman" panose="02020603050405020304" pitchFamily="18" charset="0"/>
              </a:rPr>
              <a:t> свиты ранней юры. Глина пригодна для производства обыкновенного полнотелого строительного кирпича и керамзита.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 </a:t>
            </a:r>
            <a:endParaRPr lang="ru-RU" sz="13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31</a:t>
            </a:fld>
            <a:endParaRPr lang="ru-RU" sz="1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629324"/>
            <a:ext cx="1801488" cy="14788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Объект 2"/>
          <p:cNvSpPr txBox="1">
            <a:spLocks/>
          </p:cNvSpPr>
          <p:nvPr/>
        </p:nvSpPr>
        <p:spPr>
          <a:xfrm>
            <a:off x="2989112" y="4365104"/>
            <a:ext cx="5831360" cy="249289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Font typeface="Arial"/>
              <a:buNone/>
            </a:pPr>
            <a:r>
              <a:rPr lang="ru-RU" sz="1300" b="1" dirty="0" err="1" smtClean="0">
                <a:solidFill>
                  <a:srgbClr val="002060"/>
                </a:solidFill>
                <a:latin typeface="Times New Roman" panose="02020603050405020304" pitchFamily="18" charset="0"/>
                <a:cs typeface="Times New Roman" panose="02020603050405020304" pitchFamily="18" charset="0"/>
              </a:rPr>
              <a:t>Евдокимовское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на западной окраине  д. Евдокимова, в 37 км от г. Тулуна и связано с ним асфальтированной дорогой.</a:t>
            </a:r>
          </a:p>
          <a:p>
            <a:pPr marL="0" indent="450000" algn="just">
              <a:spcBef>
                <a:spcPts val="0"/>
              </a:spcBef>
              <a:spcAft>
                <a:spcPts val="0"/>
              </a:spcAft>
              <a:buFont typeface="Arial"/>
              <a:buNone/>
            </a:pPr>
            <a:r>
              <a:rPr lang="ru-RU" sz="1300" dirty="0" smtClean="0">
                <a:latin typeface="Times New Roman" panose="02020603050405020304" pitchFamily="18" charset="0"/>
                <a:cs typeface="Times New Roman" panose="02020603050405020304" pitchFamily="18" charset="0"/>
              </a:rPr>
              <a:t>Балансовые запасы А+В+С1 - 504,1 тыс. куб. м., С2 - 437,1 тыс. куб. м.</a:t>
            </a:r>
          </a:p>
          <a:p>
            <a:pPr marL="0" indent="450000" algn="just">
              <a:spcBef>
                <a:spcPts val="0"/>
              </a:spcBef>
              <a:spcAft>
                <a:spcPts val="0"/>
              </a:spcAft>
              <a:buFont typeface="Arial"/>
              <a:buNone/>
            </a:pPr>
            <a:r>
              <a:rPr lang="ru-RU" sz="1300" dirty="0" err="1" smtClean="0">
                <a:latin typeface="Times New Roman" panose="02020603050405020304" pitchFamily="18" charset="0"/>
                <a:cs typeface="Times New Roman" panose="02020603050405020304" pitchFamily="18" charset="0"/>
              </a:rPr>
              <a:t>Пластообразное</a:t>
            </a:r>
            <a:r>
              <a:rPr lang="ru-RU" sz="1300" dirty="0" smtClean="0">
                <a:latin typeface="Times New Roman" panose="02020603050405020304" pitchFamily="18" charset="0"/>
                <a:cs typeface="Times New Roman" panose="02020603050405020304" pitchFamily="18" charset="0"/>
              </a:rPr>
              <a:t> тело длиной 860 м, шириной 300 м и мощностью от 2 до 5 м (в среднем 3,6 м). Пласт не выдержан по залеганию и мощности. Суглинки умеренно пластичные легкоплавкие. По данным лабораторных технологических проб пригодны для производства кирпича марки М-125 при условии введения 15 % </a:t>
            </a:r>
            <a:r>
              <a:rPr lang="ru-RU" sz="1300" dirty="0" err="1" smtClean="0">
                <a:latin typeface="Times New Roman" panose="02020603050405020304" pitchFamily="18" charset="0"/>
                <a:cs typeface="Times New Roman" panose="02020603050405020304" pitchFamily="18" charset="0"/>
              </a:rPr>
              <a:t>отощающих</a:t>
            </a:r>
            <a:r>
              <a:rPr lang="ru-RU" sz="1300" dirty="0" smtClean="0">
                <a:latin typeface="Times New Roman" panose="02020603050405020304" pitchFamily="18" charset="0"/>
                <a:cs typeface="Times New Roman" panose="02020603050405020304" pitchFamily="18" charset="0"/>
              </a:rPr>
              <a:t> добавок (шамот, шлак, опилки) и 5 % угля. Вскрыша 0,3-0,7 м, коэффициент вскрыши 0,12 куб. м/куб. м. Месторождение разведано на площади 27,8 га до глубины 5 м.</a:t>
            </a:r>
          </a:p>
          <a:p>
            <a:pPr marL="0" indent="450000" algn="just">
              <a:spcBef>
                <a:spcPts val="0"/>
              </a:spcBef>
              <a:spcAft>
                <a:spcPts val="0"/>
              </a:spcAft>
              <a:buFont typeface="Arial"/>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3809049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32</a:t>
            </a:fld>
            <a:endParaRPr lang="ru-RU" sz="1200"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1043608" y="0"/>
            <a:ext cx="7776864" cy="685800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Едогонское</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smtClean="0">
                <a:latin typeface="Times New Roman" panose="02020603050405020304" pitchFamily="18" charset="0"/>
                <a:cs typeface="Times New Roman" panose="02020603050405020304" pitchFamily="18" charset="0"/>
              </a:rPr>
              <a:t>Расположено в 1,2 км </a:t>
            </a:r>
            <a:r>
              <a:rPr lang="ru-RU" sz="1400" dirty="0">
                <a:latin typeface="Times New Roman" panose="02020603050405020304" pitchFamily="18" charset="0"/>
                <a:cs typeface="Times New Roman" panose="02020603050405020304" pitchFamily="18" charset="0"/>
              </a:rPr>
              <a:t>северо-восточнее с</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Едогон</a:t>
            </a:r>
            <a:r>
              <a:rPr lang="ru-RU" sz="1400" dirty="0">
                <a:latin typeface="Times New Roman" panose="02020603050405020304" pitchFamily="18" charset="0"/>
                <a:cs typeface="Times New Roman" panose="02020603050405020304" pitchFamily="18" charset="0"/>
              </a:rPr>
              <a:t>, на левом склоне 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Едогон</a:t>
            </a:r>
            <a:r>
              <a:rPr lang="ru-RU" sz="1400" dirty="0">
                <a:latin typeface="Times New Roman" panose="02020603050405020304" pitchFamily="18" charset="0"/>
                <a:cs typeface="Times New Roman" panose="02020603050405020304" pitchFamily="18" charset="0"/>
              </a:rPr>
              <a:t>. С г</a:t>
            </a:r>
            <a:r>
              <a:rPr lang="ru-RU" sz="1400" dirty="0" smtClean="0">
                <a:latin typeface="Times New Roman" panose="02020603050405020304" pitchFamily="18" charset="0"/>
                <a:cs typeface="Times New Roman" panose="02020603050405020304" pitchFamily="18" charset="0"/>
              </a:rPr>
              <a:t>. Тулуном </a:t>
            </a:r>
            <a:r>
              <a:rPr lang="ru-RU" sz="1400" dirty="0">
                <a:latin typeface="Times New Roman" panose="02020603050405020304" pitchFamily="18" charset="0"/>
                <a:cs typeface="Times New Roman" panose="02020603050405020304" pitchFamily="18" charset="0"/>
              </a:rPr>
              <a:t>связано асфальтированной дорогой</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А+В+С1 - 1227,2 тыс</a:t>
            </a:r>
            <a:r>
              <a:rPr lang="ru-RU" sz="1400" dirty="0" smtClean="0">
                <a:latin typeface="Times New Roman" panose="02020603050405020304" pitchFamily="18" charset="0"/>
                <a:cs typeface="Times New Roman" panose="02020603050405020304" pitchFamily="18" charset="0"/>
              </a:rPr>
              <a:t>. куб. м, </a:t>
            </a:r>
            <a:r>
              <a:rPr lang="ru-RU" sz="1400" dirty="0">
                <a:latin typeface="Times New Roman" panose="02020603050405020304" pitchFamily="18" charset="0"/>
                <a:cs typeface="Times New Roman" panose="02020603050405020304" pitchFamily="18" charset="0"/>
              </a:rPr>
              <a:t>С2 - 595,8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субгоризонтально</a:t>
            </a:r>
            <a:r>
              <a:rPr lang="ru-RU" sz="1400" dirty="0">
                <a:latin typeface="Times New Roman" panose="02020603050405020304" pitchFamily="18" charset="0"/>
                <a:cs typeface="Times New Roman" panose="02020603050405020304" pitchFamily="18" charset="0"/>
              </a:rPr>
              <a:t> залегающая залежь длиной 1000 м, шириной </a:t>
            </a:r>
            <a:r>
              <a:rPr lang="ru-RU" sz="1400" dirty="0" smtClean="0">
                <a:latin typeface="Times New Roman" panose="02020603050405020304" pitchFamily="18" charset="0"/>
                <a:cs typeface="Times New Roman" panose="02020603050405020304" pitchFamily="18" charset="0"/>
              </a:rPr>
              <a:t>1000 м </a:t>
            </a:r>
            <a:r>
              <a:rPr lang="ru-RU" sz="1400" dirty="0">
                <a:latin typeface="Times New Roman" panose="02020603050405020304" pitchFamily="18" charset="0"/>
                <a:cs typeface="Times New Roman" panose="02020603050405020304" pitchFamily="18" charset="0"/>
              </a:rPr>
              <a:t>и мощностью от </a:t>
            </a:r>
            <a:r>
              <a:rPr lang="ru-RU" sz="1400" dirty="0" smtClean="0">
                <a:latin typeface="Times New Roman" panose="02020603050405020304" pitchFamily="18" charset="0"/>
                <a:cs typeface="Times New Roman" panose="02020603050405020304" pitchFamily="18" charset="0"/>
              </a:rPr>
              <a:t>2,2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6,1 </a:t>
            </a:r>
            <a:r>
              <a:rPr lang="ru-RU" sz="1400" dirty="0">
                <a:latin typeface="Times New Roman" panose="02020603050405020304" pitchFamily="18" charset="0"/>
                <a:cs typeface="Times New Roman" panose="02020603050405020304" pitchFamily="18" charset="0"/>
              </a:rPr>
              <a:t>м (среднее </a:t>
            </a:r>
            <a:r>
              <a:rPr lang="ru-RU" sz="1400" dirty="0" smtClean="0">
                <a:latin typeface="Times New Roman" panose="02020603050405020304" pitchFamily="18" charset="0"/>
                <a:cs typeface="Times New Roman" panose="02020603050405020304" pitchFamily="18" charset="0"/>
              </a:rPr>
              <a:t>4,6 </a:t>
            </a:r>
            <a:r>
              <a:rPr lang="ru-RU" sz="1400" dirty="0">
                <a:latin typeface="Times New Roman" panose="02020603050405020304" pitchFamily="18" charset="0"/>
                <a:cs typeface="Times New Roman" panose="02020603050405020304" pitchFamily="18" charset="0"/>
              </a:rPr>
              <a:t>м). Пласт не выдержан по залеганию и мощности. Испытания полузаводской пробы показали пригодность суглинков для изготовления кирпича марки 125-200 при условии введения </a:t>
            </a:r>
            <a:r>
              <a:rPr lang="ru-RU" sz="1400" dirty="0" err="1">
                <a:latin typeface="Times New Roman" panose="02020603050405020304" pitchFamily="18" charset="0"/>
                <a:cs typeface="Times New Roman" panose="02020603050405020304" pitchFamily="18" charset="0"/>
              </a:rPr>
              <a:t>отощающих</a:t>
            </a:r>
            <a:r>
              <a:rPr lang="ru-RU" sz="1400" dirty="0">
                <a:latin typeface="Times New Roman" panose="02020603050405020304" pitchFamily="18" charset="0"/>
                <a:cs typeface="Times New Roman" panose="02020603050405020304" pitchFamily="18" charset="0"/>
              </a:rPr>
              <a:t> добавок (шамот, опилки, шлак) в количестве </a:t>
            </a:r>
            <a:r>
              <a:rPr lang="ru-RU" sz="1400" dirty="0" smtClean="0">
                <a:latin typeface="Times New Roman" panose="02020603050405020304" pitchFamily="18" charset="0"/>
                <a:cs typeface="Times New Roman" panose="02020603050405020304" pitchFamily="18" charset="0"/>
              </a:rPr>
              <a:t>15-25 %. </a:t>
            </a:r>
            <a:r>
              <a:rPr lang="ru-RU" sz="1400" dirty="0">
                <a:latin typeface="Times New Roman" panose="02020603050405020304" pitchFamily="18" charset="0"/>
                <a:cs typeface="Times New Roman" panose="02020603050405020304" pitchFamily="18" charset="0"/>
              </a:rPr>
              <a:t>месторождение разведано на площади </a:t>
            </a:r>
            <a:r>
              <a:rPr lang="ru-RU" sz="1400" dirty="0" smtClean="0">
                <a:latin typeface="Times New Roman" panose="02020603050405020304" pitchFamily="18" charset="0"/>
                <a:cs typeface="Times New Roman" panose="02020603050405020304" pitchFamily="18" charset="0"/>
              </a:rPr>
              <a:t>40,6 </a:t>
            </a:r>
            <a:r>
              <a:rPr lang="ru-RU" sz="1400" dirty="0">
                <a:latin typeface="Times New Roman" panose="02020603050405020304" pitchFamily="18" charset="0"/>
                <a:cs typeface="Times New Roman" panose="02020603050405020304" pitchFamily="18" charset="0"/>
              </a:rPr>
              <a:t>га. Вскрыша представляет почвенно-растительный слой мощностью </a:t>
            </a:r>
            <a:r>
              <a:rPr lang="ru-RU" sz="1400" dirty="0" smtClean="0">
                <a:latin typeface="Times New Roman" panose="02020603050405020304" pitchFamily="18" charset="0"/>
                <a:cs typeface="Times New Roman" panose="02020603050405020304" pitchFamily="18" charset="0"/>
              </a:rPr>
              <a:t>0,2-0,5 </a:t>
            </a:r>
            <a:r>
              <a:rPr lang="ru-RU" sz="1400" dirty="0">
                <a:latin typeface="Times New Roman" panose="02020603050405020304" pitchFamily="18" charset="0"/>
                <a:cs typeface="Times New Roman" panose="02020603050405020304" pitchFamily="18" charset="0"/>
              </a:rPr>
              <a:t>м, </a:t>
            </a:r>
            <a:r>
              <a:rPr lang="ru-RU" sz="1400" dirty="0" smtClean="0">
                <a:latin typeface="Times New Roman" panose="02020603050405020304" pitchFamily="18" charset="0"/>
                <a:cs typeface="Times New Roman" panose="02020603050405020304" pitchFamily="18" charset="0"/>
              </a:rPr>
              <a:t>коэффициент вскрыши 0,06 </a:t>
            </a:r>
            <a:r>
              <a:rPr lang="ru-RU" sz="1400" dirty="0">
                <a:latin typeface="Times New Roman" panose="02020603050405020304" pitchFamily="18" charset="0"/>
                <a:cs typeface="Times New Roman" panose="02020603050405020304" pitchFamily="18" charset="0"/>
              </a:rPr>
              <a:t>куб</a:t>
            </a:r>
            <a:r>
              <a:rPr lang="ru-RU" sz="1400" dirty="0" smtClean="0">
                <a:latin typeface="Times New Roman" panose="02020603050405020304" pitchFamily="18" charset="0"/>
                <a:cs typeface="Times New Roman" panose="02020603050405020304" pitchFamily="18" charset="0"/>
              </a:rPr>
              <a:t>. м/куб. м.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Ермаковское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a:latin typeface="Times New Roman" panose="02020603050405020304" pitchFamily="18" charset="0"/>
                <a:cs typeface="Times New Roman" panose="02020603050405020304" pitchFamily="18" charset="0"/>
              </a:rPr>
              <a:t>Расположено в 12 км к северо-востоку от г. Тулуна.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А+В+С1 - 1749 тыс.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Полезная толща приурочена к третьей надпойменной террасе р. </a:t>
            </a:r>
            <a:r>
              <a:rPr lang="ru-RU" sz="1400" dirty="0" err="1">
                <a:latin typeface="Times New Roman" panose="02020603050405020304" pitchFamily="18" charset="0"/>
                <a:cs typeface="Times New Roman" panose="02020603050405020304" pitchFamily="18" charset="0"/>
              </a:rPr>
              <a:t>Курзанки</a:t>
            </a:r>
            <a:r>
              <a:rPr lang="ru-RU" sz="1400" dirty="0">
                <a:latin typeface="Times New Roman" panose="02020603050405020304" pitchFamily="18" charset="0"/>
                <a:cs typeface="Times New Roman" panose="02020603050405020304" pitchFamily="18" charset="0"/>
              </a:rPr>
              <a:t> левого притока р. Ии. Полезная толща в северной части залегает под слоем четвертичных песков мощностью от 2,0 до 4,4 м, которые могут использоваться в качестве </a:t>
            </a:r>
            <a:r>
              <a:rPr lang="ru-RU" sz="1400" dirty="0" err="1">
                <a:latin typeface="Times New Roman" panose="02020603050405020304" pitchFamily="18" charset="0"/>
                <a:cs typeface="Times New Roman" panose="02020603050405020304" pitchFamily="18" charset="0"/>
              </a:rPr>
              <a:t>отощителя</a:t>
            </a:r>
            <a:r>
              <a:rPr lang="ru-RU" sz="1400" dirty="0">
                <a:latin typeface="Times New Roman" panose="02020603050405020304" pitchFamily="18" charset="0"/>
                <a:cs typeface="Times New Roman" panose="02020603050405020304" pitchFamily="18" charset="0"/>
              </a:rPr>
              <a:t>. Подстилающими являются современные песчано-гравийные отложения. Залежь площадью 0,34 кв. км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залегающая горизонтально, размером 500-780х560-600 м, мощностью 2,5-10,0 м (средняя 6,47 м) сложена суглинками с </a:t>
            </a:r>
            <a:r>
              <a:rPr lang="ru-RU" sz="1400" dirty="0" err="1">
                <a:latin typeface="Times New Roman" panose="02020603050405020304" pitchFamily="18" charset="0"/>
                <a:cs typeface="Times New Roman" panose="02020603050405020304" pitchFamily="18" charset="0"/>
              </a:rPr>
              <a:t>пропластками</a:t>
            </a:r>
            <a:r>
              <a:rPr lang="ru-RU" sz="1400" dirty="0">
                <a:latin typeface="Times New Roman" panose="02020603050405020304" pitchFamily="18" charset="0"/>
                <a:cs typeface="Times New Roman" panose="02020603050405020304" pitchFamily="18" charset="0"/>
              </a:rPr>
              <a:t> песков. Мощность вскрыши – 0,2-1,4 м, коэффициент вскрыши – 0,09. Суглинки пригодны для производства обыкновенного строительного кирпича марки 100 и 125 при условии введения в шихту </a:t>
            </a:r>
            <a:r>
              <a:rPr lang="ru-RU" sz="1400" dirty="0" err="1">
                <a:latin typeface="Times New Roman" panose="02020603050405020304" pitchFamily="18" charset="0"/>
                <a:cs typeface="Times New Roman" panose="02020603050405020304" pitchFamily="18" charset="0"/>
              </a:rPr>
              <a:t>отощающих</a:t>
            </a:r>
            <a:r>
              <a:rPr lang="ru-RU" sz="1400" dirty="0">
                <a:latin typeface="Times New Roman" panose="02020603050405020304" pitchFamily="18" charset="0"/>
                <a:cs typeface="Times New Roman" panose="02020603050405020304" pitchFamily="18" charset="0"/>
              </a:rPr>
              <a:t> добавок (25-30 % песка и 5 % опилок или угольной пыли).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Икейское</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a:latin typeface="Times New Roman" panose="02020603050405020304" pitchFamily="18" charset="0"/>
                <a:cs typeface="Times New Roman" panose="02020603050405020304" pitchFamily="18" charset="0"/>
              </a:rPr>
              <a:t>Расположено в 4 км к северо-востоку от с. </a:t>
            </a:r>
            <a:r>
              <a:rPr lang="ru-RU" sz="1400" dirty="0" err="1">
                <a:latin typeface="Times New Roman" panose="02020603050405020304" pitchFamily="18" charset="0"/>
                <a:cs typeface="Times New Roman" panose="02020603050405020304" pitchFamily="18" charset="0"/>
              </a:rPr>
              <a:t>Икей</a:t>
            </a:r>
            <a:r>
              <a:rPr lang="ru-RU" sz="1400" dirty="0">
                <a:latin typeface="Times New Roman" panose="02020603050405020304" pitchFamily="18" charset="0"/>
                <a:cs typeface="Times New Roman" panose="02020603050405020304" pitchFamily="18" charset="0"/>
              </a:rPr>
              <a:t>, в 70 км к юго-западу от г. Тулуна.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 - 149 тыс. м3.</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Продуктивными являются четвертичные суглинки, залегающие непосредственно под почвенно-растительным слоем мощностью 0,1-0,5 м на четвертичных песках и супеси.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горизонтальная  залежь размером 260-300х200 м мощностью от 1,2 до 4,8 м (средняя 2,97 м). В естественном состоянии суглинки пригодны для производства кирпича марки 75 и 100.</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6526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71600" y="6190"/>
            <a:ext cx="7920880" cy="5085184"/>
          </a:xfrm>
        </p:spPr>
        <p:txBody>
          <a:bodyPr>
            <a:noAutofit/>
          </a:bodyPr>
          <a:lstStyle/>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400" b="1" dirty="0" err="1" smtClean="0">
                <a:solidFill>
                  <a:srgbClr val="002060"/>
                </a:solidFill>
                <a:latin typeface="Times New Roman" panose="02020603050405020304" pitchFamily="18" charset="0"/>
                <a:cs typeface="Times New Roman" panose="02020603050405020304" pitchFamily="18" charset="0"/>
              </a:rPr>
              <a:t>Курзан</a:t>
            </a:r>
            <a:r>
              <a:rPr lang="ru-RU" sz="1400" b="1" dirty="0">
                <a:solidFill>
                  <a:srgbClr val="002060"/>
                </a:solidFill>
                <a:latin typeface="Times New Roman" panose="02020603050405020304" pitchFamily="18" charset="0"/>
                <a:cs typeface="Times New Roman" panose="02020603050405020304" pitchFamily="18" charset="0"/>
              </a:rPr>
              <a:t>-Трактовое. </a:t>
            </a:r>
            <a:r>
              <a:rPr lang="ru-RU" sz="1400" dirty="0" smtClean="0">
                <a:latin typeface="Times New Roman" panose="02020603050405020304" pitchFamily="18" charset="0"/>
                <a:cs typeface="Times New Roman" panose="02020603050405020304" pitchFamily="18" charset="0"/>
              </a:rPr>
              <a:t>Расположено в 5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юго-востоку от ж/д ст</a:t>
            </a:r>
            <a:r>
              <a:rPr lang="ru-RU" sz="1400" dirty="0">
                <a:latin typeface="Times New Roman" panose="02020603050405020304" pitchFamily="18" charset="0"/>
                <a:cs typeface="Times New Roman" panose="02020603050405020304" pitchFamily="18" charset="0"/>
              </a:rPr>
              <a:t>. Будагово, в 2 км от </a:t>
            </a:r>
            <a:r>
              <a:rPr lang="ru-RU" sz="1400" dirty="0" smtClean="0">
                <a:latin typeface="Times New Roman" panose="02020603050405020304" pitchFamily="18" charset="0"/>
                <a:cs typeface="Times New Roman" panose="02020603050405020304" pitchFamily="18" charset="0"/>
              </a:rPr>
              <a:t>ж/д полотна.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А+В+С1 </a:t>
            </a:r>
            <a:r>
              <a:rPr lang="ru-RU" sz="1400" dirty="0">
                <a:latin typeface="Times New Roman" panose="02020603050405020304" pitchFamily="18" charset="0"/>
                <a:cs typeface="Times New Roman" panose="02020603050405020304" pitchFamily="18" charset="0"/>
              </a:rPr>
              <a:t>- 670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Полезная толща приурочена к четвертичным отложениям и отложениям </a:t>
            </a:r>
            <a:r>
              <a:rPr lang="ru-RU" sz="1400" dirty="0" err="1">
                <a:latin typeface="Times New Roman" panose="02020603050405020304" pitchFamily="18" charset="0"/>
                <a:cs typeface="Times New Roman" panose="02020603050405020304" pitchFamily="18" charset="0"/>
              </a:rPr>
              <a:t>черемховской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ранней юры</a:t>
            </a:r>
            <a:r>
              <a:rPr lang="ru-RU" sz="1400" dirty="0">
                <a:latin typeface="Times New Roman" panose="02020603050405020304" pitchFamily="18" charset="0"/>
                <a:cs typeface="Times New Roman" panose="02020603050405020304" pitchFamily="18" charset="0"/>
              </a:rPr>
              <a:t>. Полезная толща залегает под слоем четвертичных суглинков и подстилается разрушенными алевролитами нижней юры.  Залежь площадью </a:t>
            </a:r>
            <a:r>
              <a:rPr lang="ru-RU" sz="1400" dirty="0" smtClean="0">
                <a:latin typeface="Times New Roman" panose="02020603050405020304" pitchFamily="18" charset="0"/>
                <a:cs typeface="Times New Roman" panose="02020603050405020304" pitchFamily="18" charset="0"/>
              </a:rPr>
              <a:t>0,09 </a:t>
            </a:r>
            <a:r>
              <a:rPr lang="ru-RU" sz="1400" dirty="0">
                <a:latin typeface="Times New Roman" panose="02020603050405020304" pitchFamily="18" charset="0"/>
                <a:cs typeface="Times New Roman" panose="02020603050405020304" pitchFamily="18" charset="0"/>
              </a:rPr>
              <a:t>кв</a:t>
            </a:r>
            <a:r>
              <a:rPr lang="ru-RU" sz="1400" dirty="0" smtClean="0">
                <a:latin typeface="Times New Roman" panose="02020603050405020304" pitchFamily="18" charset="0"/>
                <a:cs typeface="Times New Roman" panose="02020603050405020304" pitchFamily="18" charset="0"/>
              </a:rPr>
              <a:t>. км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залегающая горизонтально, сложена </a:t>
            </a:r>
            <a:r>
              <a:rPr lang="ru-RU" sz="1400" dirty="0" err="1">
                <a:latin typeface="Times New Roman" panose="02020603050405020304" pitchFamily="18" charset="0"/>
                <a:cs typeface="Times New Roman" panose="02020603050405020304" pitchFamily="18" charset="0"/>
              </a:rPr>
              <a:t>светлобурыми</a:t>
            </a:r>
            <a:r>
              <a:rPr lang="ru-RU" sz="1400" dirty="0">
                <a:latin typeface="Times New Roman" panose="02020603050405020304" pitchFamily="18" charset="0"/>
                <a:cs typeface="Times New Roman" panose="02020603050405020304" pitchFamily="18" charset="0"/>
              </a:rPr>
              <a:t> четвертичными глинами и жёлтыми нижнеюрскими глинами. Общая мощность продуктивной толщи </a:t>
            </a:r>
            <a:r>
              <a:rPr lang="ru-RU" sz="1400" dirty="0" smtClean="0">
                <a:latin typeface="Times New Roman" panose="02020603050405020304" pitchFamily="18" charset="0"/>
                <a:cs typeface="Times New Roman" panose="02020603050405020304" pitchFamily="18" charset="0"/>
              </a:rPr>
              <a:t>– 5,5-7,5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6,5 </a:t>
            </a:r>
            <a:r>
              <a:rPr lang="ru-RU" sz="1400" dirty="0">
                <a:latin typeface="Times New Roman" panose="02020603050405020304" pitchFamily="18" charset="0"/>
                <a:cs typeface="Times New Roman" panose="02020603050405020304" pitchFamily="18" charset="0"/>
              </a:rPr>
              <a:t>м). Мощность вскрыши </a:t>
            </a:r>
            <a:r>
              <a:rPr lang="ru-RU" sz="1400" dirty="0" smtClean="0">
                <a:latin typeface="Times New Roman" panose="02020603050405020304" pitchFamily="18" charset="0"/>
                <a:cs typeface="Times New Roman" panose="02020603050405020304" pitchFamily="18" charset="0"/>
              </a:rPr>
              <a:t>– 0,1-0,5 </a:t>
            </a:r>
            <a:r>
              <a:rPr lang="ru-RU" sz="1400" dirty="0">
                <a:latin typeface="Times New Roman" panose="02020603050405020304" pitchFamily="18" charset="0"/>
                <a:cs typeface="Times New Roman" panose="02020603050405020304" pitchFamily="18" charset="0"/>
              </a:rPr>
              <a:t>м, коэффициент вскрыши </a:t>
            </a:r>
            <a:r>
              <a:rPr lang="ru-RU" sz="1400" dirty="0" smtClean="0">
                <a:latin typeface="Times New Roman" panose="02020603050405020304" pitchFamily="18" charset="0"/>
                <a:cs typeface="Times New Roman" panose="02020603050405020304" pitchFamily="18" charset="0"/>
              </a:rPr>
              <a:t>– 0,07</a:t>
            </a:r>
            <a:r>
              <a:rPr lang="ru-RU" sz="1400" dirty="0">
                <a:latin typeface="Times New Roman" panose="02020603050405020304" pitchFamily="18" charset="0"/>
                <a:cs typeface="Times New Roman" panose="02020603050405020304" pitchFamily="18" charset="0"/>
              </a:rPr>
              <a:t>. Глина пригодна для производства обыкновенного полнотелого строительного кирпича</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Петровское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a:solidFill>
                  <a:schemeClr val="tx2"/>
                </a:solidFill>
                <a:latin typeface="Times New Roman" panose="02020603050405020304" pitchFamily="18" charset="0"/>
                <a:cs typeface="Times New Roman" panose="02020603050405020304" pitchFamily="18" charset="0"/>
              </a:rPr>
              <a:t>Расположено в 28 км на юго-запад от г. Тулуна на северо-западной окраине д. Петровск. Связано с г. Тулуном асфальтированной дорогой.</a:t>
            </a:r>
          </a:p>
          <a:p>
            <a:pPr marL="0" indent="450000" algn="just">
              <a:spcBef>
                <a:spcPts val="0"/>
              </a:spcBef>
              <a:spcAft>
                <a:spcPts val="0"/>
              </a:spcAft>
              <a:buNone/>
            </a:pPr>
            <a:r>
              <a:rPr lang="ru-RU" sz="1400" dirty="0">
                <a:solidFill>
                  <a:schemeClr val="tx2"/>
                </a:solidFill>
                <a:latin typeface="Times New Roman" panose="02020603050405020304" pitchFamily="18" charset="0"/>
                <a:cs typeface="Times New Roman" panose="02020603050405020304" pitchFamily="18" charset="0"/>
              </a:rPr>
              <a:t>Балансовые запасы А+В+С1 - 1014,3 тыс. куб. м., С2 - 843,5 тыс. куб. м.</a:t>
            </a:r>
          </a:p>
          <a:p>
            <a:pPr marL="0" indent="450000" algn="just">
              <a:spcBef>
                <a:spcPts val="0"/>
              </a:spcBef>
              <a:spcAft>
                <a:spcPts val="0"/>
              </a:spcAft>
              <a:buNone/>
            </a:pPr>
            <a:r>
              <a:rPr lang="ru-RU" sz="1400" dirty="0" err="1">
                <a:solidFill>
                  <a:schemeClr val="tx2"/>
                </a:solidFill>
                <a:latin typeface="Times New Roman" panose="02020603050405020304" pitchFamily="18" charset="0"/>
                <a:cs typeface="Times New Roman" panose="02020603050405020304" pitchFamily="18" charset="0"/>
              </a:rPr>
              <a:t>Пластообразное</a:t>
            </a:r>
            <a:r>
              <a:rPr lang="ru-RU" sz="1400" dirty="0">
                <a:solidFill>
                  <a:schemeClr val="tx2"/>
                </a:solidFill>
                <a:latin typeface="Times New Roman" panose="02020603050405020304" pitchFamily="18" charset="0"/>
                <a:cs typeface="Times New Roman" panose="02020603050405020304" pitchFamily="18" charset="0"/>
              </a:rPr>
              <a:t> тело длиной 900 м, шириной 800 м и мощностью от 1,5 до 5,3 м (в среднем 2,9 м). Пласт не выдержан по залеганию и мощности. Суглинки умеренно пластичные легкоплавкие. По данным полузаводских испытаний пригодны для производства кирпича марки М-125 при условии введения 20 % </a:t>
            </a:r>
            <a:r>
              <a:rPr lang="ru-RU" sz="1400" dirty="0" err="1">
                <a:solidFill>
                  <a:schemeClr val="tx2"/>
                </a:solidFill>
                <a:latin typeface="Times New Roman" panose="02020603050405020304" pitchFamily="18" charset="0"/>
                <a:cs typeface="Times New Roman" panose="02020603050405020304" pitchFamily="18" charset="0"/>
              </a:rPr>
              <a:t>отощающих</a:t>
            </a:r>
            <a:r>
              <a:rPr lang="ru-RU" sz="1400" dirty="0">
                <a:solidFill>
                  <a:schemeClr val="tx2"/>
                </a:solidFill>
                <a:latin typeface="Times New Roman" panose="02020603050405020304" pitchFamily="18" charset="0"/>
                <a:cs typeface="Times New Roman" panose="02020603050405020304" pitchFamily="18" charset="0"/>
              </a:rPr>
              <a:t> добавок (шамот, шлак, опилки) и 5 % угля. Вскрыша 0,2-1,0 м, коэффициент вскрыши 0.09 куб. м/куб. м. Месторождение разведано на площади 69 га до глубины 9,3 м.</a:t>
            </a:r>
          </a:p>
          <a:p>
            <a:pPr marL="0" indent="450000" algn="just">
              <a:spcBef>
                <a:spcPts val="0"/>
              </a:spcBef>
              <a:spcAft>
                <a:spcPts val="0"/>
              </a:spcAft>
              <a:buNone/>
            </a:pPr>
            <a:r>
              <a:rPr lang="ru-RU" sz="1400" dirty="0">
                <a:solidFill>
                  <a:schemeClr val="tx2"/>
                </a:solidFill>
                <a:latin typeface="Times New Roman" panose="02020603050405020304" pitchFamily="18" charset="0"/>
                <a:cs typeface="Times New Roman" panose="02020603050405020304" pitchFamily="18" charset="0"/>
              </a:rPr>
              <a:t>Фонд недр – </a:t>
            </a:r>
            <a:r>
              <a:rPr lang="ru-RU" sz="1400" dirty="0" smtClean="0">
                <a:solidFill>
                  <a:schemeClr val="tx2"/>
                </a:solidFill>
                <a:latin typeface="Times New Roman" panose="02020603050405020304" pitchFamily="18" charset="0"/>
                <a:cs typeface="Times New Roman" panose="02020603050405020304" pitchFamily="18" charset="0"/>
              </a:rPr>
              <a:t>нераспределенный.</a:t>
            </a:r>
            <a:endParaRPr lang="ru-RU" sz="140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33</a:t>
            </a:fld>
            <a:endParaRPr lang="ru-RU" sz="1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941168"/>
            <a:ext cx="2508407" cy="1668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5434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Тулунское</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smtClean="0">
                <a:solidFill>
                  <a:schemeClr val="tx2"/>
                </a:solidFill>
                <a:latin typeface="Times New Roman" panose="02020603050405020304" pitchFamily="18" charset="0"/>
                <a:cs typeface="Times New Roman" panose="02020603050405020304" pitchFamily="18" charset="0"/>
              </a:rPr>
              <a:t>Расположено в </a:t>
            </a:r>
            <a:r>
              <a:rPr lang="ru-RU" sz="1400" dirty="0">
                <a:solidFill>
                  <a:schemeClr val="tx2"/>
                </a:solidFill>
                <a:latin typeface="Times New Roman" panose="02020603050405020304" pitchFamily="18" charset="0"/>
                <a:cs typeface="Times New Roman" panose="02020603050405020304" pitchFamily="18" charset="0"/>
              </a:rPr>
              <a:t>4-5 км к югу от </a:t>
            </a:r>
            <a:r>
              <a:rPr lang="ru-RU" sz="1400" dirty="0" smtClean="0">
                <a:solidFill>
                  <a:schemeClr val="tx2"/>
                </a:solidFill>
                <a:latin typeface="Times New Roman" panose="02020603050405020304" pitchFamily="18" charset="0"/>
                <a:cs typeface="Times New Roman" panose="02020603050405020304" pitchFamily="18" charset="0"/>
              </a:rPr>
              <a:t>ж/д ст. Тулун </a:t>
            </a:r>
            <a:r>
              <a:rPr lang="ru-RU" sz="1400" dirty="0">
                <a:solidFill>
                  <a:schemeClr val="tx2"/>
                </a:solidFill>
                <a:latin typeface="Times New Roman" panose="02020603050405020304" pitchFamily="18" charset="0"/>
                <a:cs typeface="Times New Roman" panose="02020603050405020304" pitchFamily="18" charset="0"/>
              </a:rPr>
              <a:t>на окраине г</a:t>
            </a:r>
            <a:r>
              <a:rPr lang="ru-RU" sz="1400" dirty="0" smtClean="0">
                <a:solidFill>
                  <a:schemeClr val="tx2"/>
                </a:solidFill>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А+В+С1 - 1290 тыс</a:t>
            </a:r>
            <a:r>
              <a:rPr lang="ru-RU" sz="1400" dirty="0" smtClean="0">
                <a:latin typeface="Times New Roman" panose="02020603050405020304" pitchFamily="18" charset="0"/>
                <a:cs typeface="Times New Roman" panose="02020603050405020304" pitchFamily="18" charset="0"/>
              </a:rPr>
              <a:t>. куб. м</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Полезная толща приурочена к третьей надпойменной р</a:t>
            </a:r>
            <a:r>
              <a:rPr lang="ru-RU" sz="1400" dirty="0" smtClean="0">
                <a:latin typeface="Times New Roman" panose="02020603050405020304" pitchFamily="18" charset="0"/>
                <a:cs typeface="Times New Roman" panose="02020603050405020304" pitchFamily="18" charset="0"/>
              </a:rPr>
              <a:t>. Ии</a:t>
            </a:r>
            <a:r>
              <a:rPr lang="ru-RU" sz="1400" dirty="0">
                <a:latin typeface="Times New Roman" panose="02020603050405020304" pitchFamily="18" charset="0"/>
                <a:cs typeface="Times New Roman" panose="02020603050405020304" pitchFamily="18" charset="0"/>
              </a:rPr>
              <a:t>. Полезная толща залегает непосредственно под почвенно-растительным слоем мощностью от </a:t>
            </a:r>
            <a:r>
              <a:rPr lang="ru-RU" sz="1400" dirty="0" smtClean="0">
                <a:latin typeface="Times New Roman" panose="02020603050405020304" pitchFamily="18" charset="0"/>
                <a:cs typeface="Times New Roman" panose="02020603050405020304" pitchFamily="18" charset="0"/>
              </a:rPr>
              <a:t>0,2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0,7 </a:t>
            </a:r>
            <a:r>
              <a:rPr lang="ru-RU" sz="1400" dirty="0">
                <a:latin typeface="Times New Roman" panose="02020603050405020304" pitchFamily="18" charset="0"/>
                <a:cs typeface="Times New Roman" panose="02020603050405020304" pitchFamily="18" charset="0"/>
              </a:rPr>
              <a:t>м. Подстилающими являются современные суглинки с галькой и большим содержанием песчанистых частиц. Месторождение разведано на трёх </a:t>
            </a:r>
            <a:r>
              <a:rPr lang="ru-RU" sz="1400" dirty="0" smtClean="0">
                <a:latin typeface="Times New Roman" panose="02020603050405020304" pitchFamily="18" charset="0"/>
                <a:cs typeface="Times New Roman" panose="02020603050405020304" pitchFamily="18" charset="0"/>
              </a:rPr>
              <a:t>разобщенных </a:t>
            </a:r>
            <a:r>
              <a:rPr lang="ru-RU" sz="1400" dirty="0">
                <a:latin typeface="Times New Roman" panose="02020603050405020304" pitchFamily="18" charset="0"/>
                <a:cs typeface="Times New Roman" panose="02020603050405020304" pitchFamily="18" charset="0"/>
              </a:rPr>
              <a:t>участках, отстоящих друг от </a:t>
            </a:r>
            <a:r>
              <a:rPr lang="ru-RU" sz="1400" dirty="0" smtClean="0">
                <a:latin typeface="Times New Roman" panose="02020603050405020304" pitchFamily="18" charset="0"/>
                <a:cs typeface="Times New Roman" panose="02020603050405020304" pitchFamily="18" charset="0"/>
              </a:rPr>
              <a:t>друга </a:t>
            </a:r>
            <a:r>
              <a:rPr lang="ru-RU" sz="1400" dirty="0">
                <a:latin typeface="Times New Roman" panose="02020603050405020304" pitchFamily="18" charset="0"/>
                <a:cs typeface="Times New Roman" panose="02020603050405020304" pitchFamily="18" charset="0"/>
              </a:rPr>
              <a:t>на расстоянии 400 и 700 м, приуроченных к одной залежи. Промышленную ценность представляют участки 1 и 3, а суглинки участка 2 засорены крупнозернистыми включениями и не пригодны для производства кирпича. Залежь площадью </a:t>
            </a:r>
            <a:r>
              <a:rPr lang="ru-RU" sz="1400" dirty="0" smtClean="0">
                <a:latin typeface="Times New Roman" panose="02020603050405020304" pitchFamily="18" charset="0"/>
                <a:cs typeface="Times New Roman" panose="02020603050405020304" pitchFamily="18" charset="0"/>
              </a:rPr>
              <a:t>1,9 </a:t>
            </a:r>
            <a:r>
              <a:rPr lang="ru-RU" sz="1400" dirty="0">
                <a:latin typeface="Times New Roman" panose="02020603050405020304" pitchFamily="18" charset="0"/>
                <a:cs typeface="Times New Roman" panose="02020603050405020304" pitchFamily="18" charset="0"/>
              </a:rPr>
              <a:t>кв</a:t>
            </a:r>
            <a:r>
              <a:rPr lang="ru-RU" sz="1400" dirty="0" smtClean="0">
                <a:latin typeface="Times New Roman" panose="02020603050405020304" pitchFamily="18" charset="0"/>
                <a:cs typeface="Times New Roman" panose="02020603050405020304" pitchFamily="18" charset="0"/>
              </a:rPr>
              <a:t>. км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залегающая горизонтально, размером 1200х250-400 м, мощностью </a:t>
            </a:r>
            <a:r>
              <a:rPr lang="ru-RU" sz="1400" dirty="0" smtClean="0">
                <a:latin typeface="Times New Roman" panose="02020603050405020304" pitchFamily="18" charset="0"/>
                <a:cs typeface="Times New Roman" panose="02020603050405020304" pitchFamily="18" charset="0"/>
              </a:rPr>
              <a:t>1,0-5,7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4,2 </a:t>
            </a:r>
            <a:r>
              <a:rPr lang="ru-RU" sz="1400" dirty="0">
                <a:latin typeface="Times New Roman" panose="02020603050405020304" pitchFamily="18" charset="0"/>
                <a:cs typeface="Times New Roman" panose="02020603050405020304" pitchFamily="18" charset="0"/>
              </a:rPr>
              <a:t>м) сложена суглинками с маломощными </a:t>
            </a:r>
            <a:r>
              <a:rPr lang="ru-RU" sz="1400" dirty="0" err="1">
                <a:latin typeface="Times New Roman" panose="02020603050405020304" pitchFamily="18" charset="0"/>
                <a:cs typeface="Times New Roman" panose="02020603050405020304" pitchFamily="18" charset="0"/>
              </a:rPr>
              <a:t>пропластками</a:t>
            </a:r>
            <a:r>
              <a:rPr lang="ru-RU" sz="1400" dirty="0">
                <a:latin typeface="Times New Roman" panose="02020603050405020304" pitchFamily="18" charset="0"/>
                <a:cs typeface="Times New Roman" panose="02020603050405020304" pitchFamily="18" charset="0"/>
              </a:rPr>
              <a:t> супеси. Мощность вскрыши </a:t>
            </a:r>
            <a:r>
              <a:rPr lang="ru-RU" sz="1400" dirty="0" smtClean="0">
                <a:latin typeface="Times New Roman" panose="02020603050405020304" pitchFamily="18" charset="0"/>
                <a:cs typeface="Times New Roman" panose="02020603050405020304" pitchFamily="18" charset="0"/>
              </a:rPr>
              <a:t>– 0,2-0,7 </a:t>
            </a:r>
            <a:r>
              <a:rPr lang="ru-RU" sz="1400" dirty="0">
                <a:latin typeface="Times New Roman" panose="02020603050405020304" pitchFamily="18" charset="0"/>
                <a:cs typeface="Times New Roman" panose="02020603050405020304" pitchFamily="18" charset="0"/>
              </a:rPr>
              <a:t>м, коэффициент вскрыши </a:t>
            </a:r>
            <a:r>
              <a:rPr lang="ru-RU" sz="1400" dirty="0" smtClean="0">
                <a:latin typeface="Times New Roman" panose="02020603050405020304" pitchFamily="18" charset="0"/>
                <a:cs typeface="Times New Roman" panose="02020603050405020304" pitchFamily="18" charset="0"/>
              </a:rPr>
              <a:t>– 0,09</a:t>
            </a:r>
            <a:r>
              <a:rPr lang="ru-RU" sz="1400" dirty="0">
                <a:latin typeface="Times New Roman" panose="02020603050405020304" pitchFamily="18" charset="0"/>
                <a:cs typeface="Times New Roman" panose="02020603050405020304" pitchFamily="18" charset="0"/>
              </a:rPr>
              <a:t>. Суглинки пригодны для производства обыкновенного строительного кирпича марки 75 и 100 и керамических труб при условии введения в шихту </a:t>
            </a:r>
            <a:r>
              <a:rPr lang="ru-RU" sz="1400" dirty="0" err="1">
                <a:latin typeface="Times New Roman" panose="02020603050405020304" pitchFamily="18" charset="0"/>
                <a:cs typeface="Times New Roman" panose="02020603050405020304" pitchFamily="18" charset="0"/>
              </a:rPr>
              <a:t>отощителя</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15-30 % </a:t>
            </a:r>
            <a:r>
              <a:rPr lang="ru-RU" sz="1400" dirty="0">
                <a:latin typeface="Times New Roman" panose="02020603050405020304" pitchFamily="18" charset="0"/>
                <a:cs typeface="Times New Roman" panose="02020603050405020304" pitchFamily="18" charset="0"/>
              </a:rPr>
              <a:t>песка) и для производства керамзита марок 500 и 700 при добавке в шихту </a:t>
            </a:r>
            <a:r>
              <a:rPr lang="ru-RU" sz="1400" dirty="0" smtClean="0">
                <a:latin typeface="Times New Roman" panose="02020603050405020304" pitchFamily="18" charset="0"/>
                <a:cs typeface="Times New Roman" panose="02020603050405020304" pitchFamily="18" charset="0"/>
              </a:rPr>
              <a:t>1 % </a:t>
            </a:r>
            <a:r>
              <a:rPr lang="ru-RU" sz="1400" dirty="0">
                <a:latin typeface="Times New Roman" panose="02020603050405020304" pitchFamily="18" charset="0"/>
                <a:cs typeface="Times New Roman" panose="02020603050405020304" pitchFamily="18" charset="0"/>
              </a:rPr>
              <a:t>опилок.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Утайское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Расположено в 8 км северо-западнее </a:t>
            </a:r>
            <a:r>
              <a:rPr lang="ru-RU" sz="1400" dirty="0">
                <a:latin typeface="Times New Roman" panose="02020603050405020304" pitchFamily="18" charset="0"/>
                <a:cs typeface="Times New Roman" panose="02020603050405020304" pitchFamily="18" charset="0"/>
              </a:rPr>
              <a:t>от г</a:t>
            </a:r>
            <a:r>
              <a:rPr lang="ru-RU" sz="1400" dirty="0" smtClean="0">
                <a:latin typeface="Times New Roman" panose="02020603050405020304" pitchFamily="18" charset="0"/>
                <a:cs typeface="Times New Roman" panose="02020603050405020304" pitchFamily="18" charset="0"/>
              </a:rPr>
              <a:t>. Тулуна</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1,3 км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п. </a:t>
            </a:r>
            <a:r>
              <a:rPr lang="ru-RU" sz="1400" dirty="0" err="1" smtClean="0">
                <a:latin typeface="Times New Roman" panose="02020603050405020304" pitchFamily="18" charset="0"/>
                <a:cs typeface="Times New Roman" panose="02020603050405020304" pitchFamily="18" charset="0"/>
              </a:rPr>
              <a:t>Утай</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1 км </a:t>
            </a:r>
            <a:r>
              <a:rPr lang="ru-RU" sz="1400" dirty="0">
                <a:latin typeface="Times New Roman" panose="02020603050405020304" pitchFamily="18" charset="0"/>
                <a:cs typeface="Times New Roman" panose="02020603050405020304" pitchFamily="18" charset="0"/>
              </a:rPr>
              <a:t>к </a:t>
            </a:r>
            <a:r>
              <a:rPr lang="ru-RU" sz="1400" dirty="0" smtClean="0">
                <a:latin typeface="Times New Roman" panose="02020603050405020304" pitchFamily="18" charset="0"/>
                <a:cs typeface="Times New Roman" panose="02020603050405020304" pitchFamily="18" charset="0"/>
              </a:rPr>
              <a:t>северу от </a:t>
            </a:r>
            <a:r>
              <a:rPr lang="ru-RU" sz="1400" dirty="0">
                <a:latin typeface="Times New Roman" panose="02020603050405020304" pitchFamily="18" charset="0"/>
                <a:cs typeface="Times New Roman" panose="02020603050405020304" pitchFamily="18" charset="0"/>
              </a:rPr>
              <a:t>Транссибирской </a:t>
            </a:r>
            <a:r>
              <a:rPr lang="ru-RU" sz="1400" dirty="0" smtClean="0">
                <a:latin typeface="Times New Roman" panose="02020603050405020304" pitchFamily="18" charset="0"/>
                <a:cs typeface="Times New Roman" panose="02020603050405020304" pitchFamily="18" charset="0"/>
              </a:rPr>
              <a:t>ж/д магистрали.</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А+В+С1 - 978,5 тыс</a:t>
            </a:r>
            <a:r>
              <a:rPr lang="ru-RU" sz="1400" dirty="0" smtClean="0">
                <a:latin typeface="Times New Roman" panose="02020603050405020304" pitchFamily="18" charset="0"/>
                <a:cs typeface="Times New Roman" panose="02020603050405020304" pitchFamily="18" charset="0"/>
              </a:rPr>
              <a:t>. куб. м, </a:t>
            </a:r>
            <a:r>
              <a:rPr lang="ru-RU" sz="1400" dirty="0">
                <a:latin typeface="Times New Roman" panose="02020603050405020304" pitchFamily="18" charset="0"/>
                <a:cs typeface="Times New Roman" panose="02020603050405020304" pitchFamily="18" charset="0"/>
              </a:rPr>
              <a:t>С2 - 1572,5 тыс</a:t>
            </a:r>
            <a:r>
              <a:rPr lang="ru-RU" sz="1400" dirty="0" smtClean="0">
                <a:latin typeface="Times New Roman" panose="02020603050405020304" pitchFamily="18" charset="0"/>
                <a:cs typeface="Times New Roman" panose="02020603050405020304" pitchFamily="18" charset="0"/>
              </a:rPr>
              <a:t>. куб. м. </a:t>
            </a:r>
          </a:p>
          <a:p>
            <a:pPr marL="0" indent="450000" algn="just">
              <a:spcBef>
                <a:spcPts val="0"/>
              </a:spcBef>
              <a:spcAft>
                <a:spcPts val="0"/>
              </a:spcAft>
              <a:buNone/>
            </a:pPr>
            <a:r>
              <a:rPr lang="ru-RU" sz="1400" dirty="0" err="1" smtClean="0">
                <a:latin typeface="Times New Roman" panose="02020603050405020304" pitchFamily="18" charset="0"/>
                <a:cs typeface="Times New Roman" panose="02020603050405020304" pitchFamily="18" charset="0"/>
              </a:rPr>
              <a:t>Пластообразная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залежь суглинков размером </a:t>
            </a:r>
            <a:r>
              <a:rPr lang="ru-RU" sz="1400" dirty="0" smtClean="0">
                <a:latin typeface="Times New Roman" panose="02020603050405020304" pitchFamily="18" charset="0"/>
                <a:cs typeface="Times New Roman" panose="02020603050405020304" pitchFamily="18" charset="0"/>
              </a:rPr>
              <a:t>1100х700 </a:t>
            </a:r>
            <a:r>
              <a:rPr lang="ru-RU" sz="1400" dirty="0">
                <a:latin typeface="Times New Roman" panose="02020603050405020304" pitchFamily="18" charset="0"/>
                <a:cs typeface="Times New Roman" panose="02020603050405020304" pitchFamily="18" charset="0"/>
              </a:rPr>
              <a:t>м, мощностью 2,2-8,2 м залегает на глубине 0,3-1,2 м. Суглинки кислые и полукислые, </a:t>
            </a:r>
            <a:r>
              <a:rPr lang="ru-RU" sz="1400" dirty="0" err="1">
                <a:latin typeface="Times New Roman" panose="02020603050405020304" pitchFamily="18" charset="0"/>
                <a:cs typeface="Times New Roman" panose="02020603050405020304" pitchFamily="18" charset="0"/>
              </a:rPr>
              <a:t>низкодисперсные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умереннопластичные</a:t>
            </a:r>
            <a:r>
              <a:rPr lang="ru-RU" sz="1400" dirty="0">
                <a:latin typeface="Times New Roman" panose="02020603050405020304" pitchFamily="18" charset="0"/>
                <a:cs typeface="Times New Roman" panose="02020603050405020304" pitchFamily="18" charset="0"/>
              </a:rPr>
              <a:t>, легкоплавкие. Пригодны для изготовления кирпича М 125 при условии введения </a:t>
            </a:r>
            <a:r>
              <a:rPr lang="ru-RU" sz="1400" dirty="0" smtClean="0">
                <a:latin typeface="Times New Roman" panose="02020603050405020304" pitchFamily="18" charset="0"/>
                <a:cs typeface="Times New Roman" panose="02020603050405020304" pitchFamily="18" charset="0"/>
              </a:rPr>
              <a:t>7 % </a:t>
            </a:r>
            <a:r>
              <a:rPr lang="ru-RU" sz="1400" dirty="0" err="1">
                <a:latin typeface="Times New Roman" panose="02020603050405020304" pitchFamily="18" charset="0"/>
                <a:cs typeface="Times New Roman" panose="02020603050405020304" pitchFamily="18" charset="0"/>
              </a:rPr>
              <a:t>отощающих</a:t>
            </a:r>
            <a:r>
              <a:rPr lang="ru-RU" sz="1400" dirty="0">
                <a:latin typeface="Times New Roman" panose="02020603050405020304" pitchFamily="18" charset="0"/>
                <a:cs typeface="Times New Roman" panose="02020603050405020304" pitchFamily="18" charset="0"/>
              </a:rPr>
              <a:t> добавок (опилки, уголь).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Химический анализ: SiO2 61,05-70,08 %; TiO2 0,77-0,98 %; Al2O3 12,65-15,13 %; Fe2O3 5,56-6,54 %; </a:t>
            </a:r>
            <a:r>
              <a:rPr lang="ru-RU" sz="1400" dirty="0" err="1">
                <a:latin typeface="Times New Roman" panose="02020603050405020304" pitchFamily="18" charset="0"/>
                <a:cs typeface="Times New Roman" panose="02020603050405020304" pitchFamily="18" charset="0"/>
              </a:rPr>
              <a:t>CaO</a:t>
            </a:r>
            <a:r>
              <a:rPr lang="ru-RU" sz="1400" dirty="0">
                <a:latin typeface="Times New Roman" panose="02020603050405020304" pitchFamily="18" charset="0"/>
                <a:cs typeface="Times New Roman" panose="02020603050405020304" pitchFamily="18" charset="0"/>
              </a:rPr>
              <a:t> 1,2-2,77 %; Na2O 0,95-1,92 %; K2O 1,98-2,43 %; SO3 0,1 %; H2O 2,27-3,68 %; </a:t>
            </a:r>
            <a:r>
              <a:rPr lang="ru-RU" sz="1400" dirty="0" smtClean="0">
                <a:latin typeface="Times New Roman" panose="02020603050405020304" pitchFamily="18" charset="0"/>
                <a:cs typeface="Times New Roman" panose="02020603050405020304" pitchFamily="18" charset="0"/>
              </a:rPr>
              <a:t>потери при прокаливании 4,27-8,86 </a:t>
            </a:r>
            <a:r>
              <a:rPr lang="ru-RU" sz="1400" dirty="0">
                <a:latin typeface="Times New Roman" panose="02020603050405020304" pitchFamily="18" charset="0"/>
                <a:cs typeface="Times New Roman" panose="02020603050405020304" pitchFamily="18" charset="0"/>
              </a:rPr>
              <a:t>%. Физико-механические свойства: влажность естественная </a:t>
            </a:r>
            <a:r>
              <a:rPr lang="ru-RU" sz="1400" dirty="0" smtClean="0">
                <a:latin typeface="Times New Roman" panose="02020603050405020304" pitchFamily="18" charset="0"/>
                <a:cs typeface="Times New Roman" panose="02020603050405020304" pitchFamily="18" charset="0"/>
              </a:rPr>
              <a:t>16-28 %; </a:t>
            </a:r>
            <a:r>
              <a:rPr lang="ru-RU" sz="1400" dirty="0">
                <a:latin typeface="Times New Roman" panose="02020603050405020304" pitchFamily="18" charset="0"/>
                <a:cs typeface="Times New Roman" panose="02020603050405020304" pitchFamily="18" charset="0"/>
              </a:rPr>
              <a:t>влажность формовочная 20-24 %; </a:t>
            </a:r>
            <a:r>
              <a:rPr lang="ru-RU" sz="1400" dirty="0" err="1">
                <a:latin typeface="Times New Roman" panose="02020603050405020304" pitchFamily="18" charset="0"/>
                <a:cs typeface="Times New Roman" panose="02020603050405020304" pitchFamily="18" charset="0"/>
              </a:rPr>
              <a:t>водопоглощение</a:t>
            </a:r>
            <a:r>
              <a:rPr lang="ru-RU" sz="1400" dirty="0">
                <a:latin typeface="Times New Roman" panose="02020603050405020304" pitchFamily="18" charset="0"/>
                <a:cs typeface="Times New Roman" panose="02020603050405020304" pitchFamily="18" charset="0"/>
              </a:rPr>
              <a:t> 13,6-14,7 %; коэффициент чувствительности 0,81-1,46; морозостойкость 25 цикл.; огнеупорность 1150-1190 град.; предел прочности при сжатии 257-321 кг/кв. см; усадка воздуха 7-11,3 %; число пластичности 10,02.</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34</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138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400" b="1" dirty="0" err="1" smtClean="0">
                <a:solidFill>
                  <a:srgbClr val="002060"/>
                </a:solidFill>
                <a:latin typeface="Times New Roman" panose="02020603050405020304" pitchFamily="18" charset="0"/>
                <a:cs typeface="Times New Roman" panose="02020603050405020304" pitchFamily="18" charset="0"/>
              </a:rPr>
              <a:t>Утайское</a:t>
            </a:r>
            <a:r>
              <a:rPr lang="ru-RU" sz="1400" b="1" dirty="0" smtClean="0">
                <a:solidFill>
                  <a:srgbClr val="002060"/>
                </a:solidFill>
                <a:latin typeface="Times New Roman" panose="02020603050405020304" pitchFamily="18" charset="0"/>
                <a:cs typeface="Times New Roman" panose="02020603050405020304" pitchFamily="18" charset="0"/>
              </a:rPr>
              <a:t> 1</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solidFill>
                  <a:schemeClr val="tx2"/>
                </a:solidFill>
                <a:latin typeface="Times New Roman" panose="02020603050405020304" pitchFamily="18" charset="0"/>
                <a:cs typeface="Times New Roman" panose="02020603050405020304" pitchFamily="18" charset="0"/>
              </a:rPr>
              <a:t>Расположено в 2,5 км северо-западнее ж/д ст. </a:t>
            </a:r>
            <a:r>
              <a:rPr lang="ru-RU" sz="1400" dirty="0" err="1" smtClean="0">
                <a:solidFill>
                  <a:schemeClr val="tx2"/>
                </a:solidFill>
                <a:latin typeface="Times New Roman" panose="02020603050405020304" pitchFamily="18" charset="0"/>
                <a:cs typeface="Times New Roman" panose="02020603050405020304" pitchFamily="18" charset="0"/>
              </a:rPr>
              <a:t>Утай</a:t>
            </a:r>
            <a:r>
              <a:rPr lang="ru-RU" sz="1400" dirty="0">
                <a:solidFill>
                  <a:schemeClr val="tx2"/>
                </a:solidFill>
                <a:latin typeface="Times New Roman" panose="02020603050405020304" pitchFamily="18" charset="0"/>
                <a:cs typeface="Times New Roman" panose="02020603050405020304" pitchFamily="18" charset="0"/>
              </a:rPr>
              <a:t>, по шоссейной дороге на </a:t>
            </a:r>
            <a:r>
              <a:rPr lang="ru-RU" sz="1400" dirty="0" smtClean="0">
                <a:solidFill>
                  <a:schemeClr val="tx2"/>
                </a:solidFill>
                <a:latin typeface="Times New Roman" panose="02020603050405020304" pitchFamily="18" charset="0"/>
                <a:cs typeface="Times New Roman" panose="02020603050405020304" pitchFamily="18" charset="0"/>
              </a:rPr>
              <a:t>с. </a:t>
            </a:r>
            <a:r>
              <a:rPr lang="ru-RU" sz="1400" dirty="0" err="1" smtClean="0">
                <a:solidFill>
                  <a:schemeClr val="tx2"/>
                </a:solidFill>
                <a:latin typeface="Times New Roman" panose="02020603050405020304" pitchFamily="18" charset="0"/>
                <a:cs typeface="Times New Roman" panose="02020603050405020304" pitchFamily="18" charset="0"/>
              </a:rPr>
              <a:t>Умыган</a:t>
            </a:r>
            <a:r>
              <a:rPr lang="ru-RU" sz="14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Запасы С1 </a:t>
            </a:r>
            <a:r>
              <a:rPr lang="ru-RU" sz="1400" dirty="0">
                <a:solidFill>
                  <a:schemeClr val="tx2"/>
                </a:solidFill>
                <a:latin typeface="Times New Roman" panose="02020603050405020304" pitchFamily="18" charset="0"/>
                <a:cs typeface="Times New Roman" panose="02020603050405020304" pitchFamily="18" charset="0"/>
              </a:rPr>
              <a:t>- 260 тыс</a:t>
            </a:r>
            <a:r>
              <a:rPr lang="ru-RU" sz="1400" dirty="0" smtClean="0">
                <a:solidFill>
                  <a:schemeClr val="tx2"/>
                </a:solidFill>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solidFill>
                  <a:schemeClr val="tx2"/>
                </a:solidFill>
                <a:latin typeface="Times New Roman" panose="02020603050405020304" pitchFamily="18" charset="0"/>
                <a:cs typeface="Times New Roman" panose="02020603050405020304" pitchFamily="18" charset="0"/>
              </a:rPr>
              <a:t>Глина буро-красного цвета, жирная, в нижней части более светлая, очень плотная. По заключению ГИКИ глина может использоваться для производства строительного кирпича. Местное население использует красную глину для покраски помещений</a:t>
            </a:r>
            <a:r>
              <a:rPr lang="ru-RU" sz="14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400" b="1" dirty="0" err="1" smtClean="0">
                <a:solidFill>
                  <a:srgbClr val="002060"/>
                </a:solidFill>
                <a:latin typeface="Times New Roman" panose="02020603050405020304" pitchFamily="18" charset="0"/>
                <a:cs typeface="Times New Roman" panose="02020603050405020304" pitchFamily="18" charset="0"/>
              </a:rPr>
              <a:t>Утайское</a:t>
            </a:r>
            <a:r>
              <a:rPr lang="ru-RU" sz="1400" b="1" dirty="0" smtClean="0">
                <a:solidFill>
                  <a:srgbClr val="002060"/>
                </a:solidFill>
                <a:latin typeface="Times New Roman" panose="02020603050405020304" pitchFamily="18" charset="0"/>
                <a:cs typeface="Times New Roman" panose="02020603050405020304" pitchFamily="18" charset="0"/>
              </a:rPr>
              <a:t> 2</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solidFill>
                  <a:schemeClr val="tx2"/>
                </a:solidFill>
                <a:latin typeface="Times New Roman" panose="02020603050405020304" pitchFamily="18" charset="0"/>
                <a:cs typeface="Times New Roman" panose="02020603050405020304" pitchFamily="18" charset="0"/>
              </a:rPr>
              <a:t>Расположено в 4,5 </a:t>
            </a:r>
            <a:r>
              <a:rPr lang="ru-RU" sz="1400" dirty="0">
                <a:solidFill>
                  <a:schemeClr val="tx2"/>
                </a:solidFill>
                <a:latin typeface="Times New Roman" panose="02020603050405020304" pitchFamily="18" charset="0"/>
                <a:cs typeface="Times New Roman" panose="02020603050405020304" pitchFamily="18" charset="0"/>
              </a:rPr>
              <a:t>км к </a:t>
            </a:r>
            <a:r>
              <a:rPr lang="ru-RU" sz="1400" dirty="0" smtClean="0">
                <a:solidFill>
                  <a:schemeClr val="tx2"/>
                </a:solidFill>
                <a:latin typeface="Times New Roman" panose="02020603050405020304" pitchFamily="18" charset="0"/>
                <a:cs typeface="Times New Roman" panose="02020603050405020304" pitchFamily="18" charset="0"/>
              </a:rPr>
              <a:t>востоку от </a:t>
            </a:r>
            <a:r>
              <a:rPr lang="ru-RU" sz="1400" dirty="0">
                <a:solidFill>
                  <a:schemeClr val="tx2"/>
                </a:solidFill>
                <a:latin typeface="Times New Roman" panose="02020603050405020304" pitchFamily="18" charset="0"/>
                <a:cs typeface="Times New Roman" panose="02020603050405020304" pitchFamily="18" charset="0"/>
              </a:rPr>
              <a:t>с</a:t>
            </a:r>
            <a:r>
              <a:rPr lang="ru-RU" sz="1400" dirty="0" smtClean="0">
                <a:solidFill>
                  <a:schemeClr val="tx2"/>
                </a:solidFill>
                <a:latin typeface="Times New Roman" panose="02020603050405020304" pitchFamily="18" charset="0"/>
                <a:cs typeface="Times New Roman" panose="02020603050405020304" pitchFamily="18" charset="0"/>
              </a:rPr>
              <a:t>. </a:t>
            </a:r>
            <a:r>
              <a:rPr lang="ru-RU" sz="1400" dirty="0" err="1" smtClean="0">
                <a:solidFill>
                  <a:schemeClr val="tx2"/>
                </a:solidFill>
                <a:latin typeface="Times New Roman" panose="02020603050405020304" pitchFamily="18" charset="0"/>
                <a:cs typeface="Times New Roman" panose="02020603050405020304" pitchFamily="18" charset="0"/>
              </a:rPr>
              <a:t>Утай</a:t>
            </a:r>
            <a:r>
              <a:rPr lang="ru-RU" sz="1400" dirty="0">
                <a:solidFill>
                  <a:schemeClr val="tx2"/>
                </a:solidFill>
                <a:latin typeface="Times New Roman" panose="02020603050405020304" pitchFamily="18" charset="0"/>
                <a:cs typeface="Times New Roman" panose="02020603050405020304" pitchFamily="18" charset="0"/>
              </a:rPr>
              <a:t>, в 150 м южнее </a:t>
            </a:r>
            <a:r>
              <a:rPr lang="ru-RU" sz="1400" dirty="0" smtClean="0">
                <a:solidFill>
                  <a:schemeClr val="tx2"/>
                </a:solidFill>
                <a:latin typeface="Times New Roman" panose="02020603050405020304" pitchFamily="18" charset="0"/>
                <a:cs typeface="Times New Roman" panose="02020603050405020304" pitchFamily="18" charset="0"/>
              </a:rPr>
              <a:t>ж/д ст. </a:t>
            </a:r>
            <a:r>
              <a:rPr lang="ru-RU" sz="1400" dirty="0" err="1" smtClean="0">
                <a:solidFill>
                  <a:schemeClr val="tx2"/>
                </a:solidFill>
                <a:latin typeface="Times New Roman" panose="02020603050405020304" pitchFamily="18" charset="0"/>
                <a:cs typeface="Times New Roman" panose="02020603050405020304" pitchFamily="18" charset="0"/>
              </a:rPr>
              <a:t>Утай</a:t>
            </a:r>
            <a:r>
              <a:rPr lang="ru-RU" sz="14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Запасы С1 </a:t>
            </a:r>
            <a:r>
              <a:rPr lang="ru-RU" sz="1400" dirty="0">
                <a:solidFill>
                  <a:schemeClr val="tx2"/>
                </a:solidFill>
                <a:latin typeface="Times New Roman" panose="02020603050405020304" pitchFamily="18" charset="0"/>
                <a:cs typeface="Times New Roman" panose="02020603050405020304" pitchFamily="18" charset="0"/>
              </a:rPr>
              <a:t>- 200 тыс</a:t>
            </a:r>
            <a:r>
              <a:rPr lang="ru-RU" sz="1400" dirty="0" smtClean="0">
                <a:solidFill>
                  <a:schemeClr val="tx2"/>
                </a:solidFill>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solidFill>
                  <a:schemeClr val="tx2"/>
                </a:solidFill>
                <a:latin typeface="Times New Roman" panose="02020603050405020304" pitchFamily="18" charset="0"/>
                <a:cs typeface="Times New Roman" panose="02020603050405020304" pitchFamily="18" charset="0"/>
              </a:rPr>
              <a:t>Полезная толща приурочена к пойменной террасе р</a:t>
            </a:r>
            <a:r>
              <a:rPr lang="ru-RU" sz="1400" dirty="0" smtClean="0">
                <a:solidFill>
                  <a:schemeClr val="tx2"/>
                </a:solidFill>
                <a:latin typeface="Times New Roman" panose="02020603050405020304" pitchFamily="18" charset="0"/>
                <a:cs typeface="Times New Roman" panose="02020603050405020304" pitchFamily="18" charset="0"/>
              </a:rPr>
              <a:t>. </a:t>
            </a:r>
            <a:r>
              <a:rPr lang="ru-RU" sz="1400" dirty="0" err="1" smtClean="0">
                <a:solidFill>
                  <a:schemeClr val="tx2"/>
                </a:solidFill>
                <a:latin typeface="Times New Roman" panose="02020603050405020304" pitchFamily="18" charset="0"/>
                <a:cs typeface="Times New Roman" panose="02020603050405020304" pitchFamily="18" charset="0"/>
              </a:rPr>
              <a:t>Курзанки</a:t>
            </a:r>
            <a:r>
              <a:rPr lang="ru-RU" sz="1400" dirty="0">
                <a:solidFill>
                  <a:schemeClr val="tx2"/>
                </a:solidFill>
                <a:latin typeface="Times New Roman" panose="02020603050405020304" pitchFamily="18" charset="0"/>
                <a:cs typeface="Times New Roman" panose="02020603050405020304" pitchFamily="18" charset="0"/>
              </a:rPr>
              <a:t>. Полезная толща залегает под почвенно-растительным слоем мощностью </a:t>
            </a:r>
            <a:r>
              <a:rPr lang="ru-RU" sz="1400" dirty="0" smtClean="0">
                <a:solidFill>
                  <a:schemeClr val="tx2"/>
                </a:solidFill>
                <a:latin typeface="Times New Roman" panose="02020603050405020304" pitchFamily="18" charset="0"/>
                <a:cs typeface="Times New Roman" panose="02020603050405020304" pitchFamily="18" charset="0"/>
              </a:rPr>
              <a:t>0,1-0,5 м </a:t>
            </a:r>
            <a:r>
              <a:rPr lang="ru-RU" sz="1400" dirty="0">
                <a:solidFill>
                  <a:schemeClr val="tx2"/>
                </a:solidFill>
                <a:latin typeface="Times New Roman" panose="02020603050405020304" pitchFamily="18" charset="0"/>
                <a:cs typeface="Times New Roman" panose="02020603050405020304" pitchFamily="18" charset="0"/>
              </a:rPr>
              <a:t>и подстилается четвертичными глинами с галькой. </a:t>
            </a:r>
            <a:r>
              <a:rPr lang="ru-RU" sz="1400" dirty="0" smtClean="0">
                <a:solidFill>
                  <a:schemeClr val="tx2"/>
                </a:solidFill>
                <a:latin typeface="Times New Roman" panose="02020603050405020304" pitchFamily="18" charset="0"/>
                <a:cs typeface="Times New Roman" panose="02020603050405020304" pitchFamily="18" charset="0"/>
              </a:rPr>
              <a:t>Залежь </a:t>
            </a:r>
            <a:r>
              <a:rPr lang="ru-RU" sz="1400" dirty="0" err="1">
                <a:solidFill>
                  <a:schemeClr val="tx2"/>
                </a:solidFill>
                <a:latin typeface="Times New Roman" panose="02020603050405020304" pitchFamily="18" charset="0"/>
                <a:cs typeface="Times New Roman" panose="02020603050405020304" pitchFamily="18" charset="0"/>
              </a:rPr>
              <a:t>пластообразная</a:t>
            </a:r>
            <a:r>
              <a:rPr lang="ru-RU" sz="1400" dirty="0">
                <a:solidFill>
                  <a:schemeClr val="tx2"/>
                </a:solidFill>
                <a:latin typeface="Times New Roman" panose="02020603050405020304" pitchFamily="18" charset="0"/>
                <a:cs typeface="Times New Roman" panose="02020603050405020304" pitchFamily="18" charset="0"/>
              </a:rPr>
              <a:t>, залегающая горизонтально, размером 280х150 м и мощностью 2-7 м (средняя </a:t>
            </a:r>
            <a:r>
              <a:rPr lang="ru-RU" sz="1400" dirty="0" smtClean="0">
                <a:solidFill>
                  <a:schemeClr val="tx2"/>
                </a:solidFill>
                <a:latin typeface="Times New Roman" panose="02020603050405020304" pitchFamily="18" charset="0"/>
                <a:cs typeface="Times New Roman" panose="02020603050405020304" pitchFamily="18" charset="0"/>
              </a:rPr>
              <a:t>5,5 </a:t>
            </a:r>
            <a:r>
              <a:rPr lang="ru-RU" sz="1400" dirty="0">
                <a:solidFill>
                  <a:schemeClr val="tx2"/>
                </a:solidFill>
                <a:latin typeface="Times New Roman" panose="02020603050405020304" pitchFamily="18" charset="0"/>
                <a:cs typeface="Times New Roman" panose="02020603050405020304" pitchFamily="18" charset="0"/>
              </a:rPr>
              <a:t>м) сложена </a:t>
            </a:r>
            <a:r>
              <a:rPr lang="ru-RU" sz="1400" dirty="0" err="1">
                <a:solidFill>
                  <a:schemeClr val="tx2"/>
                </a:solidFill>
                <a:latin typeface="Times New Roman" panose="02020603050405020304" pitchFamily="18" charset="0"/>
                <a:cs typeface="Times New Roman" panose="02020603050405020304" pitchFamily="18" charset="0"/>
              </a:rPr>
              <a:t>буровато</a:t>
            </a:r>
            <a:r>
              <a:rPr lang="ru-RU" sz="1400" dirty="0">
                <a:solidFill>
                  <a:schemeClr val="tx2"/>
                </a:solidFill>
                <a:latin typeface="Times New Roman" panose="02020603050405020304" pitchFamily="18" charset="0"/>
                <a:cs typeface="Times New Roman" panose="02020603050405020304" pitchFamily="18" charset="0"/>
              </a:rPr>
              <a:t>-жёлтыми жирными четвертичными глинами. Коэффициент вскрыши </a:t>
            </a:r>
            <a:r>
              <a:rPr lang="ru-RU" sz="1400" dirty="0" smtClean="0">
                <a:solidFill>
                  <a:schemeClr val="tx2"/>
                </a:solidFill>
                <a:latin typeface="Times New Roman" panose="02020603050405020304" pitchFamily="18" charset="0"/>
                <a:cs typeface="Times New Roman" panose="02020603050405020304" pitchFamily="18" charset="0"/>
              </a:rPr>
              <a:t>– 0,07</a:t>
            </a:r>
            <a:r>
              <a:rPr lang="ru-RU" sz="1400" dirty="0">
                <a:solidFill>
                  <a:schemeClr val="tx2"/>
                </a:solidFill>
                <a:latin typeface="Times New Roman" panose="02020603050405020304" pitchFamily="18" charset="0"/>
                <a:cs typeface="Times New Roman" panose="02020603050405020304" pitchFamily="18" charset="0"/>
              </a:rPr>
              <a:t>. Глина пригодна для производства обыкновенного полнотелого строительного кирпича, черепицы и гончарных изделий. </a:t>
            </a:r>
            <a:endParaRPr lang="ru-RU" sz="1400" dirty="0" smtClean="0">
              <a:solidFill>
                <a:schemeClr val="tx2"/>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Месторождение </a:t>
            </a:r>
            <a:r>
              <a:rPr lang="ru-RU" sz="1400" b="1" dirty="0" err="1" smtClean="0">
                <a:solidFill>
                  <a:srgbClr val="002060"/>
                </a:solidFill>
                <a:latin typeface="Times New Roman" panose="02020603050405020304" pitchFamily="18" charset="0"/>
                <a:cs typeface="Times New Roman" panose="02020603050405020304" pitchFamily="18" charset="0"/>
              </a:rPr>
              <a:t>Утайское</a:t>
            </a:r>
            <a:r>
              <a:rPr lang="ru-RU" sz="1400" b="1" dirty="0">
                <a:solidFill>
                  <a:srgbClr val="002060"/>
                </a:solidFill>
                <a:latin typeface="Times New Roman" panose="02020603050405020304" pitchFamily="18" charset="0"/>
                <a:cs typeface="Times New Roman" panose="02020603050405020304" pitchFamily="18" charset="0"/>
              </a:rPr>
              <a:t> 3. </a:t>
            </a:r>
            <a:r>
              <a:rPr lang="ru-RU" sz="1400" dirty="0" smtClean="0">
                <a:solidFill>
                  <a:schemeClr val="tx2"/>
                </a:solidFill>
                <a:latin typeface="Times New Roman" panose="02020603050405020304" pitchFamily="18" charset="0"/>
                <a:cs typeface="Times New Roman" panose="02020603050405020304" pitchFamily="18" charset="0"/>
              </a:rPr>
              <a:t>Расположено в </a:t>
            </a:r>
            <a:r>
              <a:rPr lang="ru-RU" sz="1400" dirty="0">
                <a:solidFill>
                  <a:schemeClr val="tx2"/>
                </a:solidFill>
                <a:latin typeface="Times New Roman" panose="02020603050405020304" pitchFamily="18" charset="0"/>
                <a:cs typeface="Times New Roman" panose="02020603050405020304" pitchFamily="18" charset="0"/>
              </a:rPr>
              <a:t>12 км к </a:t>
            </a:r>
            <a:r>
              <a:rPr lang="ru-RU" sz="1400" dirty="0" smtClean="0">
                <a:solidFill>
                  <a:schemeClr val="tx2"/>
                </a:solidFill>
                <a:latin typeface="Times New Roman" panose="02020603050405020304" pitchFamily="18" charset="0"/>
                <a:cs typeface="Times New Roman" panose="02020603050405020304" pitchFamily="18" charset="0"/>
              </a:rPr>
              <a:t>северо-востоку </a:t>
            </a:r>
            <a:r>
              <a:rPr lang="ru-RU" sz="1400" dirty="0">
                <a:solidFill>
                  <a:schemeClr val="tx2"/>
                </a:solidFill>
                <a:latin typeface="Times New Roman" panose="02020603050405020304" pitchFamily="18" charset="0"/>
                <a:cs typeface="Times New Roman" panose="02020603050405020304" pitchFamily="18" charset="0"/>
              </a:rPr>
              <a:t>от </a:t>
            </a:r>
            <a:r>
              <a:rPr lang="ru-RU" sz="1400" dirty="0" smtClean="0">
                <a:solidFill>
                  <a:schemeClr val="tx2"/>
                </a:solidFill>
                <a:latin typeface="Times New Roman" panose="02020603050405020304" pitchFamily="18" charset="0"/>
                <a:cs typeface="Times New Roman" panose="02020603050405020304" pitchFamily="18" charset="0"/>
              </a:rPr>
              <a:t>ж/д ст. </a:t>
            </a:r>
            <a:r>
              <a:rPr lang="ru-RU" sz="1400" dirty="0" err="1" smtClean="0">
                <a:solidFill>
                  <a:schemeClr val="tx2"/>
                </a:solidFill>
                <a:latin typeface="Times New Roman" panose="02020603050405020304" pitchFamily="18" charset="0"/>
                <a:cs typeface="Times New Roman" panose="02020603050405020304" pitchFamily="18" charset="0"/>
              </a:rPr>
              <a:t>Утай</a:t>
            </a:r>
            <a:r>
              <a:rPr lang="ru-RU" sz="14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Запасы С1 </a:t>
            </a:r>
            <a:r>
              <a:rPr lang="ru-RU" sz="1400" dirty="0">
                <a:solidFill>
                  <a:schemeClr val="tx2"/>
                </a:solidFill>
                <a:latin typeface="Times New Roman" panose="02020603050405020304" pitchFamily="18" charset="0"/>
                <a:cs typeface="Times New Roman" panose="02020603050405020304" pitchFamily="18" charset="0"/>
              </a:rPr>
              <a:t>- 860 тыс</a:t>
            </a:r>
            <a:r>
              <a:rPr lang="ru-RU" sz="1400" dirty="0" smtClean="0">
                <a:solidFill>
                  <a:schemeClr val="tx2"/>
                </a:solidFill>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solidFill>
                  <a:schemeClr val="tx2"/>
                </a:solidFill>
                <a:latin typeface="Times New Roman" panose="02020603050405020304" pitchFamily="18" charset="0"/>
                <a:cs typeface="Times New Roman" panose="02020603050405020304" pitchFamily="18" charset="0"/>
              </a:rPr>
              <a:t>Полезная толща приурочена к отложениям </a:t>
            </a:r>
            <a:r>
              <a:rPr lang="ru-RU" sz="1400" dirty="0" err="1">
                <a:solidFill>
                  <a:schemeClr val="tx2"/>
                </a:solidFill>
                <a:latin typeface="Times New Roman" panose="02020603050405020304" pitchFamily="18" charset="0"/>
                <a:cs typeface="Times New Roman" panose="02020603050405020304" pitchFamily="18" charset="0"/>
              </a:rPr>
              <a:t>черемховской</a:t>
            </a:r>
            <a:r>
              <a:rPr lang="ru-RU" sz="1400" dirty="0">
                <a:solidFill>
                  <a:schemeClr val="tx2"/>
                </a:solidFill>
                <a:latin typeface="Times New Roman" panose="02020603050405020304" pitchFamily="18" charset="0"/>
                <a:cs typeface="Times New Roman" panose="02020603050405020304" pitchFamily="18" charset="0"/>
              </a:rPr>
              <a:t> свиты </a:t>
            </a:r>
            <a:r>
              <a:rPr lang="ru-RU" sz="1400" dirty="0" smtClean="0">
                <a:solidFill>
                  <a:schemeClr val="tx2"/>
                </a:solidFill>
                <a:latin typeface="Times New Roman" panose="02020603050405020304" pitchFamily="18" charset="0"/>
                <a:cs typeface="Times New Roman" panose="02020603050405020304" pitchFamily="18" charset="0"/>
              </a:rPr>
              <a:t>ранней юры</a:t>
            </a:r>
            <a:r>
              <a:rPr lang="ru-RU" sz="1400" dirty="0">
                <a:solidFill>
                  <a:schemeClr val="tx2"/>
                </a:solidFill>
                <a:latin typeface="Times New Roman" panose="02020603050405020304" pitchFamily="18" charset="0"/>
                <a:cs typeface="Times New Roman" panose="02020603050405020304" pitchFamily="18" charset="0"/>
              </a:rPr>
              <a:t>. Полезная толща залегает под слоем четвертичных суглинков и подстилается бурой глиной ранней юры. Залежь площадью 17 га </a:t>
            </a:r>
            <a:r>
              <a:rPr lang="ru-RU" sz="1400" dirty="0" err="1">
                <a:solidFill>
                  <a:schemeClr val="tx2"/>
                </a:solidFill>
                <a:latin typeface="Times New Roman" panose="02020603050405020304" pitchFamily="18" charset="0"/>
                <a:cs typeface="Times New Roman" panose="02020603050405020304" pitchFamily="18" charset="0"/>
              </a:rPr>
              <a:t>пластообразная</a:t>
            </a:r>
            <a:r>
              <a:rPr lang="ru-RU" sz="1400" dirty="0">
                <a:solidFill>
                  <a:schemeClr val="tx2"/>
                </a:solidFill>
                <a:latin typeface="Times New Roman" panose="02020603050405020304" pitchFamily="18" charset="0"/>
                <a:cs typeface="Times New Roman" panose="02020603050405020304" pitchFamily="18" charset="0"/>
              </a:rPr>
              <a:t>, залегающая горизонтально, сложена пёстрыми четвертичными глинами с линзами белой и охристой глины. Мощность продуктивной толщи </a:t>
            </a:r>
            <a:r>
              <a:rPr lang="ru-RU" sz="1400" dirty="0" smtClean="0">
                <a:solidFill>
                  <a:schemeClr val="tx2"/>
                </a:solidFill>
                <a:latin typeface="Times New Roman" panose="02020603050405020304" pitchFamily="18" charset="0"/>
                <a:cs typeface="Times New Roman" panose="02020603050405020304" pitchFamily="18" charset="0"/>
              </a:rPr>
              <a:t>4,5 – 5,5 </a:t>
            </a:r>
            <a:r>
              <a:rPr lang="ru-RU" sz="1400" dirty="0">
                <a:solidFill>
                  <a:schemeClr val="tx2"/>
                </a:solidFill>
                <a:latin typeface="Times New Roman" panose="02020603050405020304" pitchFamily="18" charset="0"/>
                <a:cs typeface="Times New Roman" panose="02020603050405020304" pitchFamily="18" charset="0"/>
              </a:rPr>
              <a:t>м (средняя 5 м). Мощность вскрыши </a:t>
            </a:r>
            <a:r>
              <a:rPr lang="ru-RU" sz="1400" dirty="0" smtClean="0">
                <a:solidFill>
                  <a:schemeClr val="tx2"/>
                </a:solidFill>
                <a:latin typeface="Times New Roman" panose="02020603050405020304" pitchFamily="18" charset="0"/>
                <a:cs typeface="Times New Roman" panose="02020603050405020304" pitchFamily="18" charset="0"/>
              </a:rPr>
              <a:t>– 0,5-0,8 </a:t>
            </a:r>
            <a:r>
              <a:rPr lang="ru-RU" sz="1400" dirty="0">
                <a:solidFill>
                  <a:schemeClr val="tx2"/>
                </a:solidFill>
                <a:latin typeface="Times New Roman" panose="02020603050405020304" pitchFamily="18" charset="0"/>
                <a:cs typeface="Times New Roman" panose="02020603050405020304" pitchFamily="18" charset="0"/>
              </a:rPr>
              <a:t>м, коэффициент вскрыши </a:t>
            </a:r>
            <a:r>
              <a:rPr lang="ru-RU" sz="1400" dirty="0" smtClean="0">
                <a:solidFill>
                  <a:schemeClr val="tx2"/>
                </a:solidFill>
                <a:latin typeface="Times New Roman" panose="02020603050405020304" pitchFamily="18" charset="0"/>
                <a:cs typeface="Times New Roman" panose="02020603050405020304" pitchFamily="18" charset="0"/>
              </a:rPr>
              <a:t>– 0,11</a:t>
            </a:r>
            <a:r>
              <a:rPr lang="ru-RU" sz="1400" dirty="0">
                <a:solidFill>
                  <a:schemeClr val="tx2"/>
                </a:solidFill>
                <a:latin typeface="Times New Roman" panose="02020603050405020304" pitchFamily="18" charset="0"/>
                <a:cs typeface="Times New Roman" panose="02020603050405020304" pitchFamily="18" charset="0"/>
              </a:rPr>
              <a:t>. Глина пригодна для производства обыкновенного полнотелого строительного кирпича, черепицы и гончарных изделий. </a:t>
            </a:r>
            <a:endParaRPr lang="ru-RU" sz="1400" dirty="0" smtClean="0">
              <a:solidFill>
                <a:schemeClr val="tx2"/>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35</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6065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115616" y="0"/>
            <a:ext cx="7704856" cy="6858000"/>
          </a:xfrm>
        </p:spPr>
        <p:txBody>
          <a:bodyPr>
            <a:noAutofit/>
          </a:bodyPr>
          <a:lstStyle/>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Участок 16.</a:t>
            </a:r>
            <a:r>
              <a:rPr lang="ru-RU" sz="1300" dirty="0" smtClean="0">
                <a:solidFill>
                  <a:schemeClr val="tx2"/>
                </a:solidFill>
                <a:latin typeface="Times New Roman" panose="02020603050405020304" pitchFamily="18" charset="0"/>
                <a:cs typeface="Times New Roman" panose="02020603050405020304" pitchFamily="18" charset="0"/>
              </a:rPr>
              <a:t> Расположен в </a:t>
            </a:r>
            <a:r>
              <a:rPr lang="ru-RU" sz="1300" dirty="0">
                <a:solidFill>
                  <a:schemeClr val="tx2"/>
                </a:solidFill>
                <a:latin typeface="Times New Roman" panose="02020603050405020304" pitchFamily="18" charset="0"/>
                <a:cs typeface="Times New Roman" panose="02020603050405020304" pitchFamily="18" charset="0"/>
              </a:rPr>
              <a:t>30 км к </a:t>
            </a:r>
            <a:r>
              <a:rPr lang="ru-RU" sz="1300" dirty="0" smtClean="0">
                <a:solidFill>
                  <a:schemeClr val="tx2"/>
                </a:solidFill>
                <a:latin typeface="Times New Roman" panose="02020603050405020304" pitchFamily="18" charset="0"/>
                <a:cs typeface="Times New Roman" panose="02020603050405020304" pitchFamily="18" charset="0"/>
              </a:rPr>
              <a:t>северо-востоку от </a:t>
            </a:r>
            <a:r>
              <a:rPr lang="ru-RU" sz="1300" dirty="0">
                <a:solidFill>
                  <a:schemeClr val="tx2"/>
                </a:solidFill>
                <a:latin typeface="Times New Roman" panose="02020603050405020304" pitchFamily="18" charset="0"/>
                <a:cs typeface="Times New Roman" panose="02020603050405020304" pitchFamily="18" charset="0"/>
              </a:rPr>
              <a:t>пос. </a:t>
            </a:r>
            <a:r>
              <a:rPr lang="ru-RU" sz="1300" dirty="0" err="1">
                <a:solidFill>
                  <a:schemeClr val="tx2"/>
                </a:solidFill>
                <a:latin typeface="Times New Roman" panose="02020603050405020304" pitchFamily="18" charset="0"/>
                <a:cs typeface="Times New Roman" panose="02020603050405020304" pitchFamily="18" charset="0"/>
              </a:rPr>
              <a:t>Белозиминск</a:t>
            </a:r>
            <a:r>
              <a:rPr lang="ru-RU" sz="1300" dirty="0">
                <a:solidFill>
                  <a:schemeClr val="tx2"/>
                </a:solidFill>
                <a:latin typeface="Times New Roman" panose="02020603050405020304" pitchFamily="18" charset="0"/>
                <a:cs typeface="Times New Roman" panose="02020603050405020304" pitchFamily="18" charset="0"/>
              </a:rPr>
              <a:t>, в 85 км </a:t>
            </a:r>
            <a:r>
              <a:rPr lang="ru-RU" sz="1300" dirty="0" smtClean="0">
                <a:solidFill>
                  <a:schemeClr val="tx2"/>
                </a:solidFill>
                <a:latin typeface="Times New Roman" panose="02020603050405020304" pitchFamily="18" charset="0"/>
                <a:cs typeface="Times New Roman" panose="02020603050405020304" pitchFamily="18" charset="0"/>
              </a:rPr>
              <a:t>юго-западнее </a:t>
            </a:r>
            <a:r>
              <a:rPr lang="ru-RU" sz="1300" dirty="0">
                <a:solidFill>
                  <a:schemeClr val="tx2"/>
                </a:solidFill>
                <a:latin typeface="Times New Roman" panose="02020603050405020304" pitchFamily="18" charset="0"/>
                <a:cs typeface="Times New Roman" panose="02020603050405020304" pitchFamily="18" charset="0"/>
              </a:rPr>
              <a:t>от </a:t>
            </a:r>
            <a:r>
              <a:rPr lang="ru-RU" sz="1300" dirty="0" smtClean="0">
                <a:solidFill>
                  <a:schemeClr val="tx2"/>
                </a:solidFill>
                <a:latin typeface="Times New Roman" panose="02020603050405020304" pitchFamily="18" charset="0"/>
                <a:cs typeface="Times New Roman" panose="02020603050405020304" pitchFamily="18" charset="0"/>
              </a:rPr>
              <a:t>ж/д </a:t>
            </a:r>
            <a:r>
              <a:rPr lang="ru-RU" sz="1300" dirty="0">
                <a:solidFill>
                  <a:schemeClr val="tx2"/>
                </a:solidFill>
                <a:latin typeface="Times New Roman" panose="02020603050405020304" pitchFamily="18" charset="0"/>
                <a:cs typeface="Times New Roman" panose="02020603050405020304" pitchFamily="18" charset="0"/>
              </a:rPr>
              <a:t>ст. Тулун</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Запасы С1 </a:t>
            </a:r>
            <a:r>
              <a:rPr lang="ru-RU" sz="1300" dirty="0">
                <a:solidFill>
                  <a:schemeClr val="tx2"/>
                </a:solidFill>
                <a:latin typeface="Times New Roman" panose="02020603050405020304" pitchFamily="18" charset="0"/>
                <a:cs typeface="Times New Roman" panose="02020603050405020304" pitchFamily="18" charset="0"/>
              </a:rPr>
              <a:t>- 2403 тыс</a:t>
            </a:r>
            <a:r>
              <a:rPr lang="ru-RU" sz="1300" dirty="0" smtClean="0">
                <a:solidFill>
                  <a:schemeClr val="tx2"/>
                </a:solidFill>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solidFill>
                  <a:schemeClr val="tx2"/>
                </a:solidFill>
                <a:latin typeface="Times New Roman" panose="02020603050405020304" pitchFamily="18" charset="0"/>
                <a:cs typeface="Times New Roman" panose="02020603050405020304" pitchFamily="18" charset="0"/>
              </a:rPr>
              <a:t>Глина желто-коричневого цвета, плотная, содержащая в значительном количестве железистые и в небольшом количестве органические и каменистые включения. По </a:t>
            </a:r>
            <a:r>
              <a:rPr lang="ru-RU" sz="1300" dirty="0" smtClean="0">
                <a:solidFill>
                  <a:schemeClr val="tx2"/>
                </a:solidFill>
                <a:latin typeface="Times New Roman" panose="02020603050405020304" pitchFamily="18" charset="0"/>
                <a:cs typeface="Times New Roman" panose="02020603050405020304" pitchFamily="18" charset="0"/>
              </a:rPr>
              <a:t>химическому </a:t>
            </a:r>
            <a:r>
              <a:rPr lang="ru-RU" sz="1300" dirty="0">
                <a:solidFill>
                  <a:schemeClr val="tx2"/>
                </a:solidFill>
                <a:latin typeface="Times New Roman" panose="02020603050405020304" pitchFamily="18" charset="0"/>
                <a:cs typeface="Times New Roman" panose="02020603050405020304" pitchFamily="18" charset="0"/>
              </a:rPr>
              <a:t>и механическому составу глина </a:t>
            </a:r>
            <a:r>
              <a:rPr lang="ru-RU" sz="1300" dirty="0" smtClean="0">
                <a:solidFill>
                  <a:schemeClr val="tx2"/>
                </a:solidFill>
                <a:latin typeface="Times New Roman" panose="02020603050405020304" pitchFamily="18" charset="0"/>
                <a:cs typeface="Times New Roman" panose="02020603050405020304" pitchFamily="18" charset="0"/>
              </a:rPr>
              <a:t>однородна, по </a:t>
            </a:r>
            <a:r>
              <a:rPr lang="ru-RU" sz="1300" dirty="0">
                <a:solidFill>
                  <a:schemeClr val="tx2"/>
                </a:solidFill>
                <a:latin typeface="Times New Roman" panose="02020603050405020304" pitchFamily="18" charset="0"/>
                <a:cs typeface="Times New Roman" panose="02020603050405020304" pitchFamily="18" charset="0"/>
              </a:rPr>
              <a:t>физико-механическим свойствам - </a:t>
            </a:r>
            <a:r>
              <a:rPr lang="ru-RU" sz="1300" dirty="0" err="1">
                <a:solidFill>
                  <a:schemeClr val="tx2"/>
                </a:solidFill>
                <a:latin typeface="Times New Roman" panose="02020603050405020304" pitchFamily="18" charset="0"/>
                <a:cs typeface="Times New Roman" panose="02020603050405020304" pitchFamily="18" charset="0"/>
              </a:rPr>
              <a:t>высокопластичная</a:t>
            </a:r>
            <a:r>
              <a:rPr lang="ru-RU" sz="1300" dirty="0">
                <a:solidFill>
                  <a:schemeClr val="tx2"/>
                </a:solidFill>
                <a:latin typeface="Times New Roman" panose="02020603050405020304" pitchFamily="18" charset="0"/>
                <a:cs typeface="Times New Roman" panose="02020603050405020304" pitchFamily="18" charset="0"/>
              </a:rPr>
              <a:t>, связующая (ОСТ ВКС-5539), легкоплавкая (ГОСТ 9169-59), имеет хорошую формовочную способность. Глина при условии добавки </a:t>
            </a:r>
            <a:r>
              <a:rPr lang="ru-RU" sz="1300" dirty="0" err="1">
                <a:solidFill>
                  <a:schemeClr val="tx2"/>
                </a:solidFill>
                <a:latin typeface="Times New Roman" panose="02020603050405020304" pitchFamily="18" charset="0"/>
                <a:cs typeface="Times New Roman" panose="02020603050405020304" pitchFamily="18" charset="0"/>
              </a:rPr>
              <a:t>отощителя</a:t>
            </a:r>
            <a:r>
              <a:rPr lang="ru-RU" sz="1300" dirty="0">
                <a:solidFill>
                  <a:schemeClr val="tx2"/>
                </a:solidFill>
                <a:latin typeface="Times New Roman" panose="02020603050405020304" pitchFamily="18" charset="0"/>
                <a:cs typeface="Times New Roman" panose="02020603050405020304" pitchFamily="18" charset="0"/>
              </a:rPr>
              <a:t> в количестве </a:t>
            </a:r>
            <a:r>
              <a:rPr lang="ru-RU" sz="1300" dirty="0" smtClean="0">
                <a:solidFill>
                  <a:schemeClr val="tx2"/>
                </a:solidFill>
                <a:latin typeface="Times New Roman" panose="02020603050405020304" pitchFamily="18" charset="0"/>
                <a:cs typeface="Times New Roman" panose="02020603050405020304" pitchFamily="18" charset="0"/>
              </a:rPr>
              <a:t>25 % </a:t>
            </a:r>
            <a:r>
              <a:rPr lang="ru-RU" sz="1300" dirty="0">
                <a:solidFill>
                  <a:schemeClr val="tx2"/>
                </a:solidFill>
                <a:latin typeface="Times New Roman" panose="02020603050405020304" pitchFamily="18" charset="0"/>
                <a:cs typeface="Times New Roman" panose="02020603050405020304" pitchFamily="18" charset="0"/>
              </a:rPr>
              <a:t>(опилки) может быть пригодна для производства кирпича марки 150 и гончарно-черепичных изделий (ГОСТ 530-54). </a:t>
            </a:r>
          </a:p>
          <a:p>
            <a:pPr marL="0" indent="450000" algn="just">
              <a:spcBef>
                <a:spcPts val="0"/>
              </a:spcBef>
              <a:spcAft>
                <a:spcPts val="0"/>
              </a:spcAft>
              <a:buNone/>
            </a:pPr>
            <a:r>
              <a:rPr lang="ru-RU" sz="1300" dirty="0">
                <a:solidFill>
                  <a:schemeClr val="tx2"/>
                </a:solidFill>
                <a:latin typeface="Times New Roman" panose="02020603050405020304" pitchFamily="18" charset="0"/>
                <a:cs typeface="Times New Roman" panose="02020603050405020304" pitchFamily="18" charset="0"/>
              </a:rPr>
              <a:t>Испытания глины на керамзит показали, что она в естественном виде пригодна для производства керамзита только при обжиге в восстановительной атмосфере. При добавлении органических добавок (опилки) в количестве </a:t>
            </a:r>
            <a:r>
              <a:rPr lang="ru-RU" sz="1300" dirty="0" smtClean="0">
                <a:solidFill>
                  <a:schemeClr val="tx2"/>
                </a:solidFill>
                <a:latin typeface="Times New Roman" panose="02020603050405020304" pitchFamily="18" charset="0"/>
                <a:cs typeface="Times New Roman" panose="02020603050405020304" pitchFamily="18" charset="0"/>
              </a:rPr>
              <a:t>2-3 % </a:t>
            </a:r>
            <a:r>
              <a:rPr lang="ru-RU" sz="1300" dirty="0">
                <a:solidFill>
                  <a:schemeClr val="tx2"/>
                </a:solidFill>
                <a:latin typeface="Times New Roman" panose="02020603050405020304" pitchFamily="18" charset="0"/>
                <a:cs typeface="Times New Roman" panose="02020603050405020304" pitchFamily="18" charset="0"/>
              </a:rPr>
              <a:t>глина пригодна для получения керамзита в любой атмосфере</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smtClean="0">
                <a:solidFill>
                  <a:srgbClr val="002060"/>
                </a:solidFill>
                <a:latin typeface="Times New Roman" panose="02020603050405020304" pitchFamily="18" charset="0"/>
                <a:cs typeface="Times New Roman" panose="02020603050405020304" pitchFamily="18" charset="0"/>
              </a:rPr>
              <a:t>Участок 4</a:t>
            </a:r>
            <a:r>
              <a:rPr lang="ru-RU" sz="1300" b="1" dirty="0">
                <a:solidFill>
                  <a:srgbClr val="002060"/>
                </a:solidFill>
                <a:latin typeface="Times New Roman" panose="02020603050405020304" pitchFamily="18" charset="0"/>
                <a:cs typeface="Times New Roman" panose="02020603050405020304" pitchFamily="18" charset="0"/>
              </a:rPr>
              <a:t>. </a:t>
            </a:r>
            <a:r>
              <a:rPr lang="ru-RU" sz="1300" dirty="0" smtClean="0">
                <a:solidFill>
                  <a:schemeClr val="tx2"/>
                </a:solidFill>
                <a:latin typeface="Times New Roman" panose="02020603050405020304" pitchFamily="18" charset="0"/>
                <a:cs typeface="Times New Roman" panose="02020603050405020304" pitchFamily="18" charset="0"/>
              </a:rPr>
              <a:t>Расположен в долине </a:t>
            </a:r>
            <a:r>
              <a:rPr lang="ru-RU" sz="1300" dirty="0">
                <a:solidFill>
                  <a:schemeClr val="tx2"/>
                </a:solidFill>
                <a:latin typeface="Times New Roman" panose="02020603050405020304" pitchFamily="18" charset="0"/>
                <a:cs typeface="Times New Roman" panose="02020603050405020304" pitchFamily="18" charset="0"/>
              </a:rPr>
              <a:t>р. </a:t>
            </a:r>
            <a:r>
              <a:rPr lang="ru-RU" sz="1300" dirty="0" smtClean="0">
                <a:solidFill>
                  <a:schemeClr val="tx2"/>
                </a:solidFill>
                <a:latin typeface="Times New Roman" panose="02020603050405020304" pitchFamily="18" charset="0"/>
                <a:cs typeface="Times New Roman" panose="02020603050405020304" pitchFamily="18" charset="0"/>
              </a:rPr>
              <a:t>Белая Зима, </a:t>
            </a:r>
            <a:r>
              <a:rPr lang="ru-RU" sz="1300" dirty="0">
                <a:solidFill>
                  <a:schemeClr val="tx2"/>
                </a:solidFill>
                <a:latin typeface="Times New Roman" panose="02020603050405020304" pitchFamily="18" charset="0"/>
                <a:cs typeface="Times New Roman" panose="02020603050405020304" pitchFamily="18" charset="0"/>
              </a:rPr>
              <a:t>непосредственно в районе пос. </a:t>
            </a:r>
            <a:r>
              <a:rPr lang="ru-RU" sz="1300" dirty="0" err="1">
                <a:solidFill>
                  <a:schemeClr val="tx2"/>
                </a:solidFill>
                <a:latin typeface="Times New Roman" panose="02020603050405020304" pitchFamily="18" charset="0"/>
                <a:cs typeface="Times New Roman" panose="02020603050405020304" pitchFamily="18" charset="0"/>
              </a:rPr>
              <a:t>Белозиминск</a:t>
            </a:r>
            <a:r>
              <a:rPr lang="ru-RU" sz="1300" dirty="0">
                <a:solidFill>
                  <a:schemeClr val="tx2"/>
                </a:solidFill>
                <a:latin typeface="Times New Roman" panose="02020603050405020304" pitchFamily="18" charset="0"/>
                <a:cs typeface="Times New Roman" panose="02020603050405020304" pitchFamily="18" charset="0"/>
              </a:rPr>
              <a:t>. В 113 км к </a:t>
            </a:r>
            <a:r>
              <a:rPr lang="ru-RU" sz="1300" dirty="0" smtClean="0">
                <a:solidFill>
                  <a:schemeClr val="tx2"/>
                </a:solidFill>
                <a:latin typeface="Times New Roman" panose="02020603050405020304" pitchFamily="18" charset="0"/>
                <a:cs typeface="Times New Roman" panose="02020603050405020304" pitchFamily="18" charset="0"/>
              </a:rPr>
              <a:t>юго-западу </a:t>
            </a:r>
            <a:r>
              <a:rPr lang="ru-RU" sz="1300" dirty="0">
                <a:solidFill>
                  <a:schemeClr val="tx2"/>
                </a:solidFill>
                <a:latin typeface="Times New Roman" panose="02020603050405020304" pitchFamily="18" charset="0"/>
                <a:cs typeface="Times New Roman" panose="02020603050405020304" pitchFamily="18" charset="0"/>
              </a:rPr>
              <a:t>от </a:t>
            </a:r>
            <a:r>
              <a:rPr lang="ru-RU" sz="1300" dirty="0" smtClean="0">
                <a:solidFill>
                  <a:schemeClr val="tx2"/>
                </a:solidFill>
                <a:latin typeface="Times New Roman" panose="02020603050405020304" pitchFamily="18" charset="0"/>
                <a:cs typeface="Times New Roman" panose="02020603050405020304" pitchFamily="18" charset="0"/>
              </a:rPr>
              <a:t>ж/д </a:t>
            </a:r>
            <a:r>
              <a:rPr lang="ru-RU" sz="1300" dirty="0">
                <a:solidFill>
                  <a:schemeClr val="tx2"/>
                </a:solidFill>
                <a:latin typeface="Times New Roman" panose="02020603050405020304" pitchFamily="18" charset="0"/>
                <a:cs typeface="Times New Roman" panose="02020603050405020304" pitchFamily="18" charset="0"/>
              </a:rPr>
              <a:t>ст. Тулун</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Запасы С1 </a:t>
            </a:r>
            <a:r>
              <a:rPr lang="ru-RU" sz="1300" dirty="0">
                <a:solidFill>
                  <a:schemeClr val="tx2"/>
                </a:solidFill>
                <a:latin typeface="Times New Roman" panose="02020603050405020304" pitchFamily="18" charset="0"/>
                <a:cs typeface="Times New Roman" panose="02020603050405020304" pitchFamily="18" charset="0"/>
              </a:rPr>
              <a:t>- 582 тыс</a:t>
            </a:r>
            <a:r>
              <a:rPr lang="ru-RU" sz="1300" dirty="0" smtClean="0">
                <a:solidFill>
                  <a:schemeClr val="tx2"/>
                </a:solidFill>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Пойма </a:t>
            </a:r>
            <a:r>
              <a:rPr lang="ru-RU" sz="1300" dirty="0">
                <a:solidFill>
                  <a:schemeClr val="tx2"/>
                </a:solidFill>
                <a:latin typeface="Times New Roman" panose="02020603050405020304" pitchFamily="18" charset="0"/>
                <a:cs typeface="Times New Roman" panose="02020603050405020304" pitchFamily="18" charset="0"/>
              </a:rPr>
              <a:t>и первая надпойменная терраса р. Белой Зимы. Линзовидная залежь длиной 1200 м, шириной 500 м и мощностью от </a:t>
            </a:r>
            <a:r>
              <a:rPr lang="ru-RU" sz="1300" dirty="0" smtClean="0">
                <a:solidFill>
                  <a:schemeClr val="tx2"/>
                </a:solidFill>
                <a:latin typeface="Times New Roman" panose="02020603050405020304" pitchFamily="18" charset="0"/>
                <a:cs typeface="Times New Roman" panose="02020603050405020304" pitchFamily="18" charset="0"/>
              </a:rPr>
              <a:t>0,2 </a:t>
            </a:r>
            <a:r>
              <a:rPr lang="ru-RU" sz="1300" dirty="0">
                <a:solidFill>
                  <a:schemeClr val="tx2"/>
                </a:solidFill>
                <a:latin typeface="Times New Roman" panose="02020603050405020304" pitchFamily="18" charset="0"/>
                <a:cs typeface="Times New Roman" panose="02020603050405020304" pitchFamily="18" charset="0"/>
              </a:rPr>
              <a:t>до </a:t>
            </a:r>
            <a:r>
              <a:rPr lang="ru-RU" sz="1300" dirty="0" smtClean="0">
                <a:solidFill>
                  <a:schemeClr val="tx2"/>
                </a:solidFill>
                <a:latin typeface="Times New Roman" panose="02020603050405020304" pitchFamily="18" charset="0"/>
                <a:cs typeface="Times New Roman" panose="02020603050405020304" pitchFamily="18" charset="0"/>
              </a:rPr>
              <a:t>6,4 </a:t>
            </a:r>
            <a:r>
              <a:rPr lang="ru-RU" sz="1300" dirty="0">
                <a:solidFill>
                  <a:schemeClr val="tx2"/>
                </a:solidFill>
                <a:latin typeface="Times New Roman" panose="02020603050405020304" pitchFamily="18" charset="0"/>
                <a:cs typeface="Times New Roman" panose="02020603050405020304" pitchFamily="18" charset="0"/>
              </a:rPr>
              <a:t>м (средняя </a:t>
            </a:r>
            <a:r>
              <a:rPr lang="ru-RU" sz="1300" dirty="0" smtClean="0">
                <a:solidFill>
                  <a:schemeClr val="tx2"/>
                </a:solidFill>
                <a:latin typeface="Times New Roman" panose="02020603050405020304" pitchFamily="18" charset="0"/>
                <a:cs typeface="Times New Roman" panose="02020603050405020304" pitchFamily="18" charset="0"/>
              </a:rPr>
              <a:t>2,5 </a:t>
            </a:r>
            <a:r>
              <a:rPr lang="ru-RU" sz="1300" dirty="0">
                <a:solidFill>
                  <a:schemeClr val="tx2"/>
                </a:solidFill>
                <a:latin typeface="Times New Roman" panose="02020603050405020304" pitchFamily="18" charset="0"/>
                <a:cs typeface="Times New Roman" panose="02020603050405020304" pitchFamily="18" charset="0"/>
              </a:rPr>
              <a:t>м). Глины средне- и </a:t>
            </a:r>
            <a:r>
              <a:rPr lang="ru-RU" sz="1300" dirty="0" err="1">
                <a:solidFill>
                  <a:schemeClr val="tx2"/>
                </a:solidFill>
                <a:latin typeface="Times New Roman" panose="02020603050405020304" pitchFamily="18" charset="0"/>
                <a:cs typeface="Times New Roman" panose="02020603050405020304" pitchFamily="18" charset="0"/>
              </a:rPr>
              <a:t>умереннопластичные</a:t>
            </a:r>
            <a:r>
              <a:rPr lang="ru-RU" sz="1300" dirty="0">
                <a:solidFill>
                  <a:schemeClr val="tx2"/>
                </a:solidFill>
                <a:latin typeface="Times New Roman" panose="02020603050405020304" pitchFamily="18" charset="0"/>
                <a:cs typeface="Times New Roman" panose="02020603050405020304" pitchFamily="18" charset="0"/>
              </a:rPr>
              <a:t>, легкоплавкие, неспекающиеся, с хорошей формовочной способностью. В естественном состоянии пригодны для производства кирпича марки 100 и 150 при </a:t>
            </a:r>
            <a:r>
              <a:rPr lang="ru-RU" sz="1300" dirty="0" smtClean="0">
                <a:solidFill>
                  <a:schemeClr val="tx2"/>
                </a:solidFill>
                <a:latin typeface="Times New Roman" panose="02020603050405020304" pitchFamily="18" charset="0"/>
                <a:cs typeface="Times New Roman" panose="02020603050405020304" pitchFamily="18" charset="0"/>
              </a:rPr>
              <a:t>температуре </a:t>
            </a:r>
            <a:r>
              <a:rPr lang="ru-RU" sz="1300" dirty="0">
                <a:solidFill>
                  <a:schemeClr val="tx2"/>
                </a:solidFill>
                <a:latin typeface="Times New Roman" panose="02020603050405020304" pitchFamily="18" charset="0"/>
                <a:cs typeface="Times New Roman" panose="02020603050405020304" pitchFamily="18" charset="0"/>
              </a:rPr>
              <a:t>обжига 950 градусов, а также для производства керамзита. Месторождение разведано на площади 24 га на глубину </a:t>
            </a:r>
            <a:r>
              <a:rPr lang="ru-RU" sz="1300" dirty="0" smtClean="0">
                <a:solidFill>
                  <a:schemeClr val="tx2"/>
                </a:solidFill>
                <a:latin typeface="Times New Roman" panose="02020603050405020304" pitchFamily="18" charset="0"/>
                <a:cs typeface="Times New Roman" panose="02020603050405020304" pitchFamily="18" charset="0"/>
              </a:rPr>
              <a:t>6,4 </a:t>
            </a:r>
            <a:r>
              <a:rPr lang="ru-RU" sz="1300" dirty="0">
                <a:solidFill>
                  <a:schemeClr val="tx2"/>
                </a:solidFill>
                <a:latin typeface="Times New Roman" panose="02020603050405020304" pitchFamily="18" charset="0"/>
                <a:cs typeface="Times New Roman" panose="02020603050405020304" pitchFamily="18" charset="0"/>
              </a:rPr>
              <a:t>м. Вскрыша от </a:t>
            </a:r>
            <a:r>
              <a:rPr lang="ru-RU" sz="1300" dirty="0" smtClean="0">
                <a:solidFill>
                  <a:schemeClr val="tx2"/>
                </a:solidFill>
                <a:latin typeface="Times New Roman" panose="02020603050405020304" pitchFamily="18" charset="0"/>
                <a:cs typeface="Times New Roman" panose="02020603050405020304" pitchFamily="18" charset="0"/>
              </a:rPr>
              <a:t>0,1 </a:t>
            </a:r>
            <a:r>
              <a:rPr lang="ru-RU" sz="1300" dirty="0">
                <a:solidFill>
                  <a:schemeClr val="tx2"/>
                </a:solidFill>
                <a:latin typeface="Times New Roman" panose="02020603050405020304" pitchFamily="18" charset="0"/>
                <a:cs typeface="Times New Roman" panose="02020603050405020304" pitchFamily="18" charset="0"/>
              </a:rPr>
              <a:t>до </a:t>
            </a:r>
            <a:r>
              <a:rPr lang="ru-RU" sz="1300" dirty="0" smtClean="0">
                <a:solidFill>
                  <a:schemeClr val="tx2"/>
                </a:solidFill>
                <a:latin typeface="Times New Roman" panose="02020603050405020304" pitchFamily="18" charset="0"/>
                <a:cs typeface="Times New Roman" panose="02020603050405020304" pitchFamily="18" charset="0"/>
              </a:rPr>
              <a:t>0,33 </a:t>
            </a:r>
            <a:r>
              <a:rPr lang="ru-RU" sz="1300" dirty="0">
                <a:solidFill>
                  <a:schemeClr val="tx2"/>
                </a:solidFill>
                <a:latin typeface="Times New Roman" panose="02020603050405020304" pitchFamily="18" charset="0"/>
                <a:cs typeface="Times New Roman" panose="02020603050405020304" pitchFamily="18" charset="0"/>
              </a:rPr>
              <a:t>м, </a:t>
            </a:r>
            <a:r>
              <a:rPr lang="ru-RU" sz="1300" dirty="0" smtClean="0">
                <a:solidFill>
                  <a:schemeClr val="tx2"/>
                </a:solidFill>
                <a:latin typeface="Times New Roman" panose="02020603050405020304" pitchFamily="18" charset="0"/>
                <a:cs typeface="Times New Roman" panose="02020603050405020304" pitchFamily="18" charset="0"/>
              </a:rPr>
              <a:t>коэффициент вскрыши 0,06 </a:t>
            </a:r>
            <a:r>
              <a:rPr lang="ru-RU" sz="1300" dirty="0">
                <a:solidFill>
                  <a:schemeClr val="tx2"/>
                </a:solidFill>
                <a:latin typeface="Times New Roman" panose="02020603050405020304" pitchFamily="18" charset="0"/>
                <a:cs typeface="Times New Roman" panose="02020603050405020304" pitchFamily="18" charset="0"/>
              </a:rPr>
              <a:t>куб</a:t>
            </a:r>
            <a:r>
              <a:rPr lang="ru-RU" sz="1300" dirty="0" smtClean="0">
                <a:solidFill>
                  <a:schemeClr val="tx2"/>
                </a:solidFill>
                <a:latin typeface="Times New Roman" panose="02020603050405020304" pitchFamily="18" charset="0"/>
                <a:cs typeface="Times New Roman" panose="02020603050405020304" pitchFamily="18" charset="0"/>
              </a:rPr>
              <a:t>. м/куб. м</a:t>
            </a:r>
            <a:r>
              <a:rPr lang="ru-RU" sz="1300" dirty="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Шерагульское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solidFill>
                  <a:schemeClr val="tx2"/>
                </a:solidFill>
                <a:latin typeface="Times New Roman" panose="02020603050405020304" pitchFamily="18" charset="0"/>
                <a:cs typeface="Times New Roman" panose="02020603050405020304" pitchFamily="18" charset="0"/>
              </a:rPr>
              <a:t>Расположено в 0,5 </a:t>
            </a:r>
            <a:r>
              <a:rPr lang="ru-RU" sz="1300" dirty="0">
                <a:solidFill>
                  <a:schemeClr val="tx2"/>
                </a:solidFill>
                <a:latin typeface="Times New Roman" panose="02020603050405020304" pitchFamily="18" charset="0"/>
                <a:cs typeface="Times New Roman" panose="02020603050405020304" pitchFamily="18" charset="0"/>
              </a:rPr>
              <a:t>км к западу от с. Шерагул, в 25 км к </a:t>
            </a:r>
            <a:r>
              <a:rPr lang="ru-RU" sz="1300" dirty="0" smtClean="0">
                <a:solidFill>
                  <a:schemeClr val="tx2"/>
                </a:solidFill>
                <a:latin typeface="Times New Roman" panose="02020603050405020304" pitchFamily="18" charset="0"/>
                <a:cs typeface="Times New Roman" panose="02020603050405020304" pitchFamily="18" charset="0"/>
              </a:rPr>
              <a:t>юго-востоку </a:t>
            </a:r>
            <a:r>
              <a:rPr lang="ru-RU" sz="1300" dirty="0">
                <a:solidFill>
                  <a:schemeClr val="tx2"/>
                </a:solidFill>
                <a:latin typeface="Times New Roman" panose="02020603050405020304" pitchFamily="18" charset="0"/>
                <a:cs typeface="Times New Roman" panose="02020603050405020304" pitchFamily="18" charset="0"/>
              </a:rPr>
              <a:t>от г</a:t>
            </a:r>
            <a:r>
              <a:rPr lang="ru-RU" sz="1300" dirty="0" smtClean="0">
                <a:solidFill>
                  <a:schemeClr val="tx2"/>
                </a:solidFill>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Балансовые </a:t>
            </a:r>
            <a:r>
              <a:rPr lang="ru-RU" sz="1300" dirty="0">
                <a:solidFill>
                  <a:schemeClr val="tx2"/>
                </a:solidFill>
                <a:latin typeface="Times New Roman" panose="02020603050405020304" pitchFamily="18" charset="0"/>
                <a:cs typeface="Times New Roman" panose="02020603050405020304" pitchFamily="18" charset="0"/>
              </a:rPr>
              <a:t>запасы А+В+С1 - 827,2 тыс</a:t>
            </a:r>
            <a:r>
              <a:rPr lang="ru-RU" sz="1300" dirty="0" smtClean="0">
                <a:solidFill>
                  <a:schemeClr val="tx2"/>
                </a:solidFill>
                <a:latin typeface="Times New Roman" panose="02020603050405020304" pitchFamily="18" charset="0"/>
                <a:cs typeface="Times New Roman" panose="02020603050405020304" pitchFamily="18" charset="0"/>
              </a:rPr>
              <a:t>. куб. м</a:t>
            </a:r>
            <a:r>
              <a:rPr lang="ru-RU" sz="1300" dirty="0">
                <a:solidFill>
                  <a:schemeClr val="tx2"/>
                </a:solidFill>
                <a:latin typeface="Times New Roman" panose="02020603050405020304" pitchFamily="18" charset="0"/>
                <a:cs typeface="Times New Roman" panose="02020603050405020304" pitchFamily="18" charset="0"/>
              </a:rPr>
              <a:t>. </a:t>
            </a:r>
            <a:endParaRPr lang="ru-RU" sz="1300" dirty="0" smtClean="0">
              <a:solidFill>
                <a:schemeClr val="tx2"/>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a:solidFill>
                  <a:schemeClr val="tx2"/>
                </a:solidFill>
                <a:latin typeface="Times New Roman" panose="02020603050405020304" pitchFamily="18" charset="0"/>
                <a:cs typeface="Times New Roman" panose="02020603050405020304" pitchFamily="18" charset="0"/>
              </a:rPr>
              <a:t>Глины кислые, полукислые, </a:t>
            </a:r>
            <a:r>
              <a:rPr lang="ru-RU" sz="1300" dirty="0" err="1">
                <a:solidFill>
                  <a:schemeClr val="tx2"/>
                </a:solidFill>
                <a:latin typeface="Times New Roman" panose="02020603050405020304" pitchFamily="18" charset="0"/>
                <a:cs typeface="Times New Roman" panose="02020603050405020304" pitchFamily="18" charset="0"/>
              </a:rPr>
              <a:t>низкодисперсные</a:t>
            </a:r>
            <a:r>
              <a:rPr lang="ru-RU" sz="1300" dirty="0">
                <a:solidFill>
                  <a:schemeClr val="tx2"/>
                </a:solidFill>
                <a:latin typeface="Times New Roman" panose="02020603050405020304" pitchFamily="18" charset="0"/>
                <a:cs typeface="Times New Roman" panose="02020603050405020304" pitchFamily="18" charset="0"/>
              </a:rPr>
              <a:t>, </a:t>
            </a:r>
            <a:r>
              <a:rPr lang="ru-RU" sz="1300" dirty="0" err="1">
                <a:solidFill>
                  <a:schemeClr val="tx2"/>
                </a:solidFill>
                <a:latin typeface="Times New Roman" panose="02020603050405020304" pitchFamily="18" charset="0"/>
                <a:cs typeface="Times New Roman" panose="02020603050405020304" pitchFamily="18" charset="0"/>
              </a:rPr>
              <a:t>умереннопластичные</a:t>
            </a:r>
            <a:r>
              <a:rPr lang="ru-RU" sz="1300" dirty="0">
                <a:solidFill>
                  <a:schemeClr val="tx2"/>
                </a:solidFill>
                <a:latin typeface="Times New Roman" panose="02020603050405020304" pitchFamily="18" charset="0"/>
                <a:cs typeface="Times New Roman" panose="02020603050405020304" pitchFamily="18" charset="0"/>
              </a:rPr>
              <a:t>, легкоплавкие. По нормам радиационной безопасности отнесены к строительным материалам первого класса. Сырье соответствует ГОСТ 530-80 и пригодно для изготовления кирпича М 125 при условии введения </a:t>
            </a:r>
            <a:r>
              <a:rPr lang="ru-RU" sz="1300" dirty="0" smtClean="0">
                <a:solidFill>
                  <a:schemeClr val="tx2"/>
                </a:solidFill>
                <a:latin typeface="Times New Roman" panose="02020603050405020304" pitchFamily="18" charset="0"/>
                <a:cs typeface="Times New Roman" panose="02020603050405020304" pitchFamily="18" charset="0"/>
              </a:rPr>
              <a:t>10 % </a:t>
            </a:r>
            <a:r>
              <a:rPr lang="ru-RU" sz="1300" dirty="0" err="1">
                <a:solidFill>
                  <a:schemeClr val="tx2"/>
                </a:solidFill>
                <a:latin typeface="Times New Roman" panose="02020603050405020304" pitchFamily="18" charset="0"/>
                <a:cs typeface="Times New Roman" panose="02020603050405020304" pitchFamily="18" charset="0"/>
              </a:rPr>
              <a:t>отощающих</a:t>
            </a:r>
            <a:r>
              <a:rPr lang="ru-RU" sz="1300" dirty="0">
                <a:solidFill>
                  <a:schemeClr val="tx2"/>
                </a:solidFill>
                <a:latin typeface="Times New Roman" panose="02020603050405020304" pitchFamily="18" charset="0"/>
                <a:cs typeface="Times New Roman" panose="02020603050405020304" pitchFamily="18" charset="0"/>
              </a:rPr>
              <a:t> добавок (опилки, шамот, шлак) и </a:t>
            </a:r>
            <a:r>
              <a:rPr lang="ru-RU" sz="1300" dirty="0" smtClean="0">
                <a:solidFill>
                  <a:schemeClr val="tx2"/>
                </a:solidFill>
                <a:latin typeface="Times New Roman" panose="02020603050405020304" pitchFamily="18" charset="0"/>
                <a:cs typeface="Times New Roman" panose="02020603050405020304" pitchFamily="18" charset="0"/>
              </a:rPr>
              <a:t>5-7 % </a:t>
            </a:r>
            <a:r>
              <a:rPr lang="ru-RU" sz="1300" dirty="0">
                <a:solidFill>
                  <a:schemeClr val="tx2"/>
                </a:solidFill>
                <a:latin typeface="Times New Roman" panose="02020603050405020304" pitchFamily="18" charset="0"/>
                <a:cs typeface="Times New Roman" panose="02020603050405020304" pitchFamily="18" charset="0"/>
              </a:rPr>
              <a:t>угля. Лабораторно-технологические испытания установили пригодность сырья для получения керамзита</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endParaRPr lang="ru-RU" sz="1300" dirty="0">
              <a:solidFill>
                <a:schemeClr val="tx2"/>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36</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443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71600" y="0"/>
            <a:ext cx="7848872" cy="4437112"/>
          </a:xfrm>
        </p:spPr>
        <p:txBody>
          <a:bodyPr>
            <a:no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Альбинское</a:t>
            </a:r>
            <a:r>
              <a:rPr lang="ru-RU" sz="1300" b="1" dirty="0">
                <a:solidFill>
                  <a:srgbClr val="002060"/>
                </a:solidFill>
                <a:latin typeface="Times New Roman" panose="02020603050405020304" pitchFamily="18" charset="0"/>
                <a:cs typeface="Times New Roman" panose="02020603050405020304" pitchFamily="18" charset="0"/>
              </a:rPr>
              <a:t> </a:t>
            </a:r>
            <a:r>
              <a:rPr lang="ru-RU" sz="1300" b="1" dirty="0" smtClean="0">
                <a:solidFill>
                  <a:srgbClr val="002060"/>
                </a:solidFill>
                <a:latin typeface="Times New Roman" panose="02020603050405020304" pitchFamily="18" charset="0"/>
                <a:cs typeface="Times New Roman" panose="02020603050405020304" pitchFamily="18" charset="0"/>
              </a:rPr>
              <a:t>проявление. </a:t>
            </a:r>
            <a:r>
              <a:rPr lang="ru-RU" sz="1300" dirty="0" smtClean="0">
                <a:solidFill>
                  <a:schemeClr val="tx2"/>
                </a:solidFill>
                <a:latin typeface="Times New Roman" panose="02020603050405020304" pitchFamily="18" charset="0"/>
                <a:cs typeface="Times New Roman" panose="02020603050405020304" pitchFamily="18" charset="0"/>
              </a:rPr>
              <a:t>Расположено в 30 </a:t>
            </a:r>
            <a:r>
              <a:rPr lang="ru-RU" sz="1300" dirty="0">
                <a:solidFill>
                  <a:schemeClr val="tx2"/>
                </a:solidFill>
                <a:latin typeface="Times New Roman" panose="02020603050405020304" pitchFamily="18" charset="0"/>
                <a:cs typeface="Times New Roman" panose="02020603050405020304" pitchFamily="18" charset="0"/>
              </a:rPr>
              <a:t>км </a:t>
            </a:r>
            <a:r>
              <a:rPr lang="ru-RU" sz="1300" dirty="0" smtClean="0">
                <a:solidFill>
                  <a:schemeClr val="tx2"/>
                </a:solidFill>
                <a:latin typeface="Times New Roman" panose="02020603050405020304" pitchFamily="18" charset="0"/>
                <a:cs typeface="Times New Roman" panose="02020603050405020304" pitchFamily="18" charset="0"/>
              </a:rPr>
              <a:t>северо-восточнее ж/д ст</a:t>
            </a:r>
            <a:r>
              <a:rPr lang="ru-RU" sz="1300" dirty="0">
                <a:solidFill>
                  <a:schemeClr val="tx2"/>
                </a:solidFill>
                <a:latin typeface="Times New Roman" panose="02020603050405020304" pitchFamily="18" charset="0"/>
                <a:cs typeface="Times New Roman" panose="02020603050405020304" pitchFamily="18" charset="0"/>
              </a:rPr>
              <a:t>. и райцентра г. Тулуна, в 4 км севернее </a:t>
            </a:r>
            <a:r>
              <a:rPr lang="ru-RU" sz="1300" dirty="0" smtClean="0">
                <a:solidFill>
                  <a:schemeClr val="tx2"/>
                </a:solidFill>
                <a:latin typeface="Times New Roman" panose="02020603050405020304" pitchFamily="18" charset="0"/>
                <a:cs typeface="Times New Roman" panose="02020603050405020304" pitchFamily="18" charset="0"/>
              </a:rPr>
              <a:t>п. </a:t>
            </a:r>
            <a:r>
              <a:rPr lang="ru-RU" sz="1300" dirty="0">
                <a:solidFill>
                  <a:schemeClr val="tx2"/>
                </a:solidFill>
                <a:latin typeface="Times New Roman" panose="02020603050405020304" pitchFamily="18" charset="0"/>
                <a:cs typeface="Times New Roman" panose="02020603050405020304" pitchFamily="18" charset="0"/>
              </a:rPr>
              <a:t>Альбин, вблизи шоссе и ЛЭП. Район экономически освоен слабо</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Запасы не посчитывались.</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Согласно </a:t>
            </a:r>
            <a:r>
              <a:rPr lang="ru-RU" sz="1300" dirty="0">
                <a:solidFill>
                  <a:schemeClr val="tx2"/>
                </a:solidFill>
                <a:latin typeface="Times New Roman" panose="02020603050405020304" pitchFamily="18" charset="0"/>
                <a:cs typeface="Times New Roman" panose="02020603050405020304" pitchFamily="18" charset="0"/>
              </a:rPr>
              <a:t>ГОСТ 9169-59 глина относится к полукислому сырью с высоким содержанием красящих окислов. Глина желтого цвета, дисперсная, тугоплавкая, со средним содержанием природных крупнозернистых включений, </a:t>
            </a:r>
            <a:r>
              <a:rPr lang="ru-RU" sz="1300" dirty="0" err="1">
                <a:solidFill>
                  <a:schemeClr val="tx2"/>
                </a:solidFill>
                <a:latin typeface="Times New Roman" panose="02020603050405020304" pitchFamily="18" charset="0"/>
                <a:cs typeface="Times New Roman" panose="02020603050405020304" pitchFamily="18" charset="0"/>
              </a:rPr>
              <a:t>среднепластичная</a:t>
            </a:r>
            <a:r>
              <a:rPr lang="ru-RU" sz="1300" dirty="0">
                <a:solidFill>
                  <a:schemeClr val="tx2"/>
                </a:solidFill>
                <a:latin typeface="Times New Roman" panose="02020603050405020304" pitchFamily="18" charset="0"/>
                <a:cs typeface="Times New Roman" panose="02020603050405020304" pitchFamily="18" charset="0"/>
              </a:rPr>
              <a:t>, со средней чувствительностью к сушке, неспекающаяся, с </a:t>
            </a:r>
            <a:r>
              <a:rPr lang="ru-RU" sz="1300" dirty="0" err="1">
                <a:solidFill>
                  <a:schemeClr val="tx2"/>
                </a:solidFill>
                <a:latin typeface="Times New Roman" panose="02020603050405020304" pitchFamily="18" charset="0"/>
                <a:cs typeface="Times New Roman" panose="02020603050405020304" pitchFamily="18" charset="0"/>
              </a:rPr>
              <a:t>равномерноокрашенным</a:t>
            </a:r>
            <a:r>
              <a:rPr lang="ru-RU" sz="1300" dirty="0">
                <a:solidFill>
                  <a:schemeClr val="tx2"/>
                </a:solidFill>
                <a:latin typeface="Times New Roman" panose="02020603050405020304" pitchFamily="18" charset="0"/>
                <a:cs typeface="Times New Roman" panose="02020603050405020304" pitchFamily="18" charset="0"/>
              </a:rPr>
              <a:t> черепком красного цвета. Лабораторно-керамическими испытаниями одной пробы, проведенными лабораторией Иркутского ГУ в </a:t>
            </a:r>
            <a:r>
              <a:rPr lang="ru-RU" sz="1300" dirty="0" smtClean="0">
                <a:solidFill>
                  <a:schemeClr val="tx2"/>
                </a:solidFill>
                <a:latin typeface="Times New Roman" panose="02020603050405020304" pitchFamily="18" charset="0"/>
                <a:cs typeface="Times New Roman" panose="02020603050405020304" pitchFamily="18" charset="0"/>
              </a:rPr>
              <a:t>1962 г. </a:t>
            </a:r>
            <a:r>
              <a:rPr lang="ru-RU" sz="1300" dirty="0">
                <a:solidFill>
                  <a:schemeClr val="tx2"/>
                </a:solidFill>
                <a:latin typeface="Times New Roman" panose="02020603050405020304" pitchFamily="18" charset="0"/>
                <a:cs typeface="Times New Roman" panose="02020603050405020304" pitchFamily="18" charset="0"/>
              </a:rPr>
              <a:t>установлена пригодность глины для производства тугоплавкого кирпича и изделий для наружной облицовки зданий</a:t>
            </a:r>
            <a:r>
              <a:rPr lang="ru-RU" sz="1300" dirty="0" smtClean="0">
                <a:solidFill>
                  <a:schemeClr val="tx2"/>
                </a:solidFill>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solidFill>
                  <a:schemeClr val="tx2"/>
                </a:solidFill>
                <a:latin typeface="Times New Roman" panose="02020603050405020304" pitchFamily="18" charset="0"/>
                <a:cs typeface="Times New Roman" panose="02020603050405020304" pitchFamily="18" charset="0"/>
              </a:rPr>
              <a:t>Фонд недр – нераспределенный.</a:t>
            </a:r>
          </a:p>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Глина </a:t>
            </a:r>
            <a:r>
              <a:rPr lang="ru-RU" sz="1400" b="1" dirty="0">
                <a:solidFill>
                  <a:srgbClr val="C00000"/>
                </a:solidFill>
                <a:latin typeface="Times New Roman" panose="02020603050405020304" pitchFamily="18" charset="0"/>
                <a:cs typeface="Times New Roman" panose="02020603050405020304" pitchFamily="18" charset="0"/>
              </a:rPr>
              <a:t>керамзитовая</a:t>
            </a:r>
          </a:p>
          <a:p>
            <a:pPr marL="0" indent="450000" algn="just">
              <a:spcBef>
                <a:spcPts val="0"/>
              </a:spcBef>
              <a:spcAft>
                <a:spcPts val="0"/>
              </a:spcAft>
              <a:buNone/>
            </a:pPr>
            <a:r>
              <a:rPr lang="ru-RU" sz="1300" b="1" dirty="0" err="1">
                <a:solidFill>
                  <a:srgbClr val="002060"/>
                </a:solidFill>
                <a:latin typeface="Times New Roman" panose="02020603050405020304" pitchFamily="18" charset="0"/>
                <a:cs typeface="Times New Roman" panose="02020603050405020304" pitchFamily="18" charset="0"/>
              </a:rPr>
              <a:t>Тагнинское</a:t>
            </a:r>
            <a:r>
              <a:rPr lang="ru-RU" sz="1300" b="1" dirty="0">
                <a:solidFill>
                  <a:srgbClr val="002060"/>
                </a:solidFill>
                <a:latin typeface="Times New Roman" panose="02020603050405020304" pitchFamily="18" charset="0"/>
                <a:cs typeface="Times New Roman" panose="02020603050405020304" pitchFamily="18" charset="0"/>
              </a:rPr>
              <a:t> месторождение. </a:t>
            </a:r>
            <a:r>
              <a:rPr lang="ru-RU" sz="1300" dirty="0">
                <a:latin typeface="Times New Roman" panose="02020603050405020304" pitchFamily="18" charset="0"/>
                <a:cs typeface="Times New Roman" panose="02020603050405020304" pitchFamily="18" charset="0"/>
              </a:rPr>
              <a:t>Расположено в 87 км к югу от г. Тулуна и в 30 км к северу от п. </a:t>
            </a:r>
            <a:r>
              <a:rPr lang="ru-RU" sz="1300" dirty="0" err="1">
                <a:latin typeface="Times New Roman" panose="02020603050405020304" pitchFamily="18" charset="0"/>
                <a:cs typeface="Times New Roman" panose="02020603050405020304" pitchFamily="18" charset="0"/>
              </a:rPr>
              <a:t>Белозиминск</a:t>
            </a:r>
            <a:r>
              <a:rPr lang="ru-RU" sz="1300" dirty="0">
                <a:latin typeface="Times New Roman" panose="02020603050405020304" pitchFamily="18" charset="0"/>
                <a:cs typeface="Times New Roman" panose="02020603050405020304" pitchFamily="18" charset="0"/>
              </a:rPr>
              <a:t> на правом берегу р. </a:t>
            </a:r>
            <a:r>
              <a:rPr lang="ru-RU" sz="1300" dirty="0" err="1">
                <a:latin typeface="Times New Roman" panose="02020603050405020304" pitchFamily="18" charset="0"/>
                <a:cs typeface="Times New Roman" panose="02020603050405020304" pitchFamily="18" charset="0"/>
              </a:rPr>
              <a:t>Кирейская</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Тагна</a:t>
            </a:r>
            <a:r>
              <a:rPr lang="ru-RU" sz="1300" dirty="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А+В+С1 - 5657 тыс. куб. м.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Продуктивными являются четвертичные глины, залегающие непосредственно под почвенно-растительным слоем мощностью 0,1-0,5 м на четвертичных глинах с примесью гравия.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горизонтальная залежь размером 1600х380-600 м мощностью от 2,6 до 10,0 м (средняя 5,6 м). Суглинки пригодны для производства керамзита марки 350 при условии введения в шихту солярового масла, а также обыкновенного кирпича марки 75, пустотелого кирпича марки 125-150 и плоской ленточной черепицы при условии введения в шихту </a:t>
            </a:r>
            <a:r>
              <a:rPr lang="ru-RU" sz="1300" dirty="0" err="1">
                <a:latin typeface="Times New Roman" panose="02020603050405020304" pitchFamily="18" charset="0"/>
                <a:cs typeface="Times New Roman" panose="02020603050405020304" pitchFamily="18" charset="0"/>
              </a:rPr>
              <a:t>отощителя</a:t>
            </a:r>
            <a:r>
              <a:rPr lang="ru-RU" sz="1300" dirty="0">
                <a:latin typeface="Times New Roman" panose="02020603050405020304" pitchFamily="18" charset="0"/>
                <a:cs typeface="Times New Roman" panose="02020603050405020304" pitchFamily="18" charset="0"/>
              </a:rPr>
              <a:t> (25-30 %).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a:t>
            </a:r>
            <a:r>
              <a:rPr lang="ru-RU" sz="1300" dirty="0" smtClean="0">
                <a:latin typeface="Times New Roman" panose="02020603050405020304" pitchFamily="18" charset="0"/>
                <a:cs typeface="Times New Roman" panose="02020603050405020304" pitchFamily="18" charset="0"/>
              </a:rPr>
              <a:t>.</a:t>
            </a:r>
            <a:endParaRPr lang="ru-RU" sz="1300" dirty="0" smtClean="0">
              <a:solidFill>
                <a:schemeClr val="tx2"/>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37</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2627784" y="4221088"/>
            <a:ext cx="6192688" cy="2636912"/>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Тулунское</a:t>
            </a:r>
            <a:r>
              <a:rPr lang="ru-RU" sz="1300" b="1" dirty="0" smtClean="0">
                <a:solidFill>
                  <a:srgbClr val="002060"/>
                </a:solidFill>
                <a:latin typeface="Times New Roman" panose="02020603050405020304" pitchFamily="18" charset="0"/>
                <a:cs typeface="Times New Roman" panose="02020603050405020304" pitchFamily="18" charset="0"/>
              </a:rPr>
              <a:t> </a:t>
            </a:r>
            <a:r>
              <a:rPr lang="ru-RU" sz="1300" b="1" dirty="0">
                <a:solidFill>
                  <a:srgbClr val="002060"/>
                </a:solidFill>
                <a:latin typeface="Times New Roman" panose="02020603050405020304" pitchFamily="18" charset="0"/>
                <a:cs typeface="Times New Roman" panose="02020603050405020304" pitchFamily="18" charset="0"/>
              </a:rPr>
              <a:t>месторождение.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6 км к </a:t>
            </a:r>
            <a:r>
              <a:rPr lang="ru-RU" sz="1300" dirty="0" smtClean="0">
                <a:latin typeface="Times New Roman" panose="02020603050405020304" pitchFamily="18" charset="0"/>
                <a:cs typeface="Times New Roman" panose="02020603050405020304" pitchFamily="18" charset="0"/>
              </a:rPr>
              <a:t>юго-западу </a:t>
            </a:r>
            <a:r>
              <a:rPr lang="ru-RU" sz="1300" dirty="0">
                <a:latin typeface="Times New Roman" panose="02020603050405020304" pitchFamily="18" charset="0"/>
                <a:cs typeface="Times New Roman" panose="02020603050405020304" pitchFamily="18" charset="0"/>
              </a:rPr>
              <a:t>от </a:t>
            </a:r>
            <a:r>
              <a:rPr lang="ru-RU" sz="1300" dirty="0" smtClean="0">
                <a:latin typeface="Times New Roman" panose="02020603050405020304" pitchFamily="18" charset="0"/>
                <a:cs typeface="Times New Roman" panose="02020603050405020304" pitchFamily="18" charset="0"/>
              </a:rPr>
              <a:t>ж/д </a:t>
            </a:r>
            <a:r>
              <a:rPr lang="ru-RU" sz="1300" dirty="0" err="1" smtClean="0">
                <a:latin typeface="Times New Roman" panose="02020603050405020304" pitchFamily="18" charset="0"/>
                <a:cs typeface="Times New Roman" panose="02020603050405020304" pitchFamily="18" charset="0"/>
              </a:rPr>
              <a:t>ст.Тулун</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А+В+С1 - 2766 тыс</a:t>
            </a:r>
            <a:r>
              <a:rPr lang="ru-RU" sz="1300" dirty="0" smtClean="0">
                <a:latin typeface="Times New Roman" panose="02020603050405020304" pitchFamily="18" charset="0"/>
                <a:cs typeface="Times New Roman" panose="02020603050405020304" pitchFamily="18" charset="0"/>
              </a:rPr>
              <a:t>. тонн, </a:t>
            </a:r>
            <a:r>
              <a:rPr lang="ru-RU" sz="1300" dirty="0">
                <a:latin typeface="Times New Roman" panose="02020603050405020304" pitchFamily="18" charset="0"/>
                <a:cs typeface="Times New Roman" panose="02020603050405020304" pitchFamily="18" charset="0"/>
              </a:rPr>
              <a:t>С2 - 241 тыс</a:t>
            </a:r>
            <a:r>
              <a:rPr lang="ru-RU" sz="1300" dirty="0" smtClean="0">
                <a:latin typeface="Times New Roman" panose="02020603050405020304" pitchFamily="18" charset="0"/>
                <a:cs typeface="Times New Roman" panose="02020603050405020304" pitchFamily="18" charset="0"/>
              </a:rPr>
              <a:t>. тонн; </a:t>
            </a:r>
            <a:r>
              <a:rPr lang="ru-RU" sz="1300" dirty="0" err="1">
                <a:latin typeface="Times New Roman" panose="02020603050405020304" pitchFamily="18" charset="0"/>
                <a:cs typeface="Times New Roman" panose="02020603050405020304" pitchFamily="18" charset="0"/>
              </a:rPr>
              <a:t>забалансовые</a:t>
            </a:r>
            <a:r>
              <a:rPr lang="ru-RU" sz="1300" dirty="0">
                <a:latin typeface="Times New Roman" panose="02020603050405020304" pitchFamily="18" charset="0"/>
                <a:cs typeface="Times New Roman" panose="02020603050405020304" pitchFamily="18" charset="0"/>
              </a:rPr>
              <a:t> - 347 </a:t>
            </a:r>
            <a:r>
              <a:rPr lang="ru-RU" sz="1300" dirty="0" smtClean="0">
                <a:latin typeface="Times New Roman" panose="02020603050405020304" pitchFamily="18" charset="0"/>
                <a:cs typeface="Times New Roman" panose="02020603050405020304" pitchFamily="18" charset="0"/>
              </a:rPr>
              <a:t>тыс. тонн.</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Продуктивная толща представлена палеоген неогеновыми образованиями залегающие под четвертичными </a:t>
            </a:r>
            <a:r>
              <a:rPr lang="ru-RU" sz="1300" dirty="0" err="1">
                <a:latin typeface="Times New Roman" panose="02020603050405020304" pitchFamily="18" charset="0"/>
                <a:cs typeface="Times New Roman" panose="02020603050405020304" pitchFamily="18" charset="0"/>
              </a:rPr>
              <a:t>сулинками</a:t>
            </a:r>
            <a:r>
              <a:rPr lang="ru-RU" sz="1300" dirty="0">
                <a:latin typeface="Times New Roman" panose="02020603050405020304" pitchFamily="18" charset="0"/>
                <a:cs typeface="Times New Roman" panose="02020603050405020304" pitchFamily="18" charset="0"/>
              </a:rPr>
              <a:t> на песчаниках и углисто-глинистых сланцах нижней юры.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залежь размером 2000х200-800 м, мощностью от </a:t>
            </a:r>
            <a:r>
              <a:rPr lang="ru-RU" sz="1300" dirty="0" smtClean="0">
                <a:latin typeface="Times New Roman" panose="02020603050405020304" pitchFamily="18" charset="0"/>
                <a:cs typeface="Times New Roman" panose="02020603050405020304" pitchFamily="18" charset="0"/>
              </a:rPr>
              <a:t>0,1до 6,8 </a:t>
            </a:r>
            <a:r>
              <a:rPr lang="ru-RU" sz="1300" dirty="0">
                <a:latin typeface="Times New Roman" panose="02020603050405020304" pitchFamily="18" charset="0"/>
                <a:cs typeface="Times New Roman" panose="02020603050405020304" pitchFamily="18" charset="0"/>
              </a:rPr>
              <a:t>м (средняя </a:t>
            </a:r>
            <a:r>
              <a:rPr lang="ru-RU" sz="1300" dirty="0" smtClean="0">
                <a:latin typeface="Times New Roman" panose="02020603050405020304" pitchFamily="18" charset="0"/>
                <a:cs typeface="Times New Roman" panose="02020603050405020304" pitchFamily="18" charset="0"/>
              </a:rPr>
              <a:t>2,5 </a:t>
            </a:r>
            <a:r>
              <a:rPr lang="ru-RU" sz="1300" dirty="0">
                <a:latin typeface="Times New Roman" panose="02020603050405020304" pitchFamily="18" charset="0"/>
                <a:cs typeface="Times New Roman" panose="02020603050405020304" pitchFamily="18" charset="0"/>
              </a:rPr>
              <a:t>м), залегающая на глубине от </a:t>
            </a:r>
            <a:r>
              <a:rPr lang="ru-RU" sz="1300" dirty="0" smtClean="0">
                <a:latin typeface="Times New Roman" panose="02020603050405020304" pitchFamily="18" charset="0"/>
                <a:cs typeface="Times New Roman" panose="02020603050405020304" pitchFamily="18" charset="0"/>
              </a:rPr>
              <a:t>0,8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6,9 </a:t>
            </a:r>
            <a:r>
              <a:rPr lang="ru-RU" sz="1300" dirty="0">
                <a:latin typeface="Times New Roman" panose="02020603050405020304" pitchFamily="18" charset="0"/>
                <a:cs typeface="Times New Roman" panose="02020603050405020304" pitchFamily="18" charset="0"/>
              </a:rPr>
              <a:t>м (коэффициент вскрыши - 1.14), сложена </a:t>
            </a:r>
            <a:r>
              <a:rPr lang="ru-RU" sz="1300" dirty="0" err="1">
                <a:latin typeface="Times New Roman" panose="02020603050405020304" pitchFamily="18" charset="0"/>
                <a:cs typeface="Times New Roman" panose="02020603050405020304" pitchFamily="18" charset="0"/>
              </a:rPr>
              <a:t>пестроцветными</a:t>
            </a:r>
            <a:r>
              <a:rPr lang="ru-RU" sz="1300" dirty="0">
                <a:latin typeface="Times New Roman" panose="02020603050405020304" pitchFamily="18" charset="0"/>
                <a:cs typeface="Times New Roman" panose="02020603050405020304" pitchFamily="18" charset="0"/>
              </a:rPr>
              <a:t> и </a:t>
            </a:r>
            <a:r>
              <a:rPr lang="ru-RU" sz="1300" dirty="0" err="1" smtClean="0">
                <a:latin typeface="Times New Roman" panose="02020603050405020304" pitchFamily="18" charset="0"/>
                <a:cs typeface="Times New Roman" panose="02020603050405020304" pitchFamily="18" charset="0"/>
              </a:rPr>
              <a:t>темносерыми</a:t>
            </a:r>
            <a:r>
              <a:rPr lang="ru-RU" sz="1300" dirty="0" smtClean="0">
                <a:latin typeface="Times New Roman" panose="02020603050405020304" pitchFamily="18" charset="0"/>
                <a:cs typeface="Times New Roman" panose="02020603050405020304" pitchFamily="18" charset="0"/>
              </a:rPr>
              <a:t> </a:t>
            </a:r>
            <a:r>
              <a:rPr lang="ru-RU" sz="1300" dirty="0">
                <a:latin typeface="Times New Roman" panose="02020603050405020304" pitchFamily="18" charset="0"/>
                <a:cs typeface="Times New Roman" panose="02020603050405020304" pitchFamily="18" charset="0"/>
              </a:rPr>
              <a:t>тугоплавкими и огнеупорными глинами. Глины пригодны для производства керамических плиток для внутренней облицовки и для керамической половой плитки. </a:t>
            </a:r>
            <a:endParaRPr lang="ru-RU" sz="13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endParaRPr lang="ru-RU" sz="1300" b="1" dirty="0" smtClean="0">
              <a:solidFill>
                <a:srgbClr val="C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986" y="4457400"/>
            <a:ext cx="1842798" cy="1368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2251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38</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043608" y="0"/>
            <a:ext cx="7848872" cy="6858000"/>
          </a:xfrm>
        </p:spPr>
        <p:txBody>
          <a:bodyPr>
            <a:normAutofit fontScale="92500" lnSpcReduction="10000"/>
          </a:bodyPr>
          <a:lstStyle/>
          <a:p>
            <a:pPr marL="0" indent="450000" algn="just">
              <a:spcBef>
                <a:spcPts val="0"/>
              </a:spcBef>
              <a:spcAft>
                <a:spcPts val="0"/>
              </a:spcAft>
              <a:buNone/>
            </a:pPr>
            <a:r>
              <a:rPr lang="ru-RU" sz="1500" b="1" dirty="0" smtClean="0">
                <a:solidFill>
                  <a:srgbClr val="002060"/>
                </a:solidFill>
                <a:latin typeface="Times New Roman" panose="02020603050405020304" pitchFamily="18" charset="0"/>
                <a:cs typeface="Times New Roman" panose="02020603050405020304" pitchFamily="18" charset="0"/>
              </a:rPr>
              <a:t>Белая глина (проявление). </a:t>
            </a:r>
            <a:r>
              <a:rPr lang="ru-RU" sz="1500" dirty="0" smtClean="0">
                <a:latin typeface="Times New Roman" panose="02020603050405020304" pitchFamily="18" charset="0"/>
                <a:cs typeface="Times New Roman" panose="02020603050405020304" pitchFamily="18" charset="0"/>
              </a:rPr>
              <a:t>Расположено в км северо-восточнее ж/д ст</a:t>
            </a:r>
            <a:r>
              <a:rPr lang="ru-RU" sz="1500" dirty="0">
                <a:latin typeface="Times New Roman" panose="02020603050405020304" pitchFamily="18" charset="0"/>
                <a:cs typeface="Times New Roman" panose="02020603050405020304" pitchFamily="18" charset="0"/>
              </a:rPr>
              <a:t>. Будагово, 1 км восточнее автомобильной дороги, соединяющей </a:t>
            </a:r>
            <a:r>
              <a:rPr lang="ru-RU" sz="1500" dirty="0" smtClean="0">
                <a:latin typeface="Times New Roman" panose="02020603050405020304" pitchFamily="18" charset="0"/>
                <a:cs typeface="Times New Roman" panose="02020603050405020304" pitchFamily="18" charset="0"/>
              </a:rPr>
              <a:t>д. </a:t>
            </a:r>
            <a:r>
              <a:rPr lang="ru-RU" sz="1500" dirty="0" err="1" smtClean="0">
                <a:latin typeface="Times New Roman" panose="02020603050405020304" pitchFamily="18" charset="0"/>
                <a:cs typeface="Times New Roman" panose="02020603050405020304" pitchFamily="18" charset="0"/>
              </a:rPr>
              <a:t>Трактово-Курзан</a:t>
            </a:r>
            <a:r>
              <a:rPr lang="ru-RU" sz="1500" dirty="0" smtClean="0">
                <a:latin typeface="Times New Roman" panose="02020603050405020304" pitchFamily="18" charset="0"/>
                <a:cs typeface="Times New Roman" panose="02020603050405020304" pitchFamily="18" charset="0"/>
              </a:rPr>
              <a:t> и с. </a:t>
            </a:r>
            <a:r>
              <a:rPr lang="ru-RU" sz="1500" dirty="0" err="1">
                <a:latin typeface="Times New Roman" panose="02020603050405020304" pitchFamily="18" charset="0"/>
                <a:cs typeface="Times New Roman" panose="02020603050405020304" pitchFamily="18" charset="0"/>
              </a:rPr>
              <a:t>Умыган</a:t>
            </a:r>
            <a:r>
              <a:rPr lang="ru-RU" sz="1500" dirty="0" smtClean="0">
                <a:latin typeface="Times New Roman" panose="02020603050405020304" pitchFamily="18" charset="0"/>
                <a:cs typeface="Times New Roman" panose="02020603050405020304" pitchFamily="18" charset="0"/>
              </a:rPr>
              <a:t>. Район </a:t>
            </a:r>
            <a:r>
              <a:rPr lang="ru-RU" sz="1500" dirty="0">
                <a:latin typeface="Times New Roman" panose="02020603050405020304" pitchFamily="18" charset="0"/>
                <a:cs typeface="Times New Roman" panose="02020603050405020304" pitchFamily="18" charset="0"/>
              </a:rPr>
              <a:t>экономически освоен, электроснабжение возможно от единой энергосистемы области</a:t>
            </a:r>
            <a:r>
              <a:rPr lang="ru-RU" sz="15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500" dirty="0">
                <a:latin typeface="Times New Roman" panose="02020603050405020304" pitchFamily="18" charset="0"/>
                <a:cs typeface="Times New Roman" panose="02020603050405020304" pitchFamily="18" charset="0"/>
              </a:rPr>
              <a:t>Прогнозные запасы 216 тыс</a:t>
            </a:r>
            <a:r>
              <a:rPr lang="ru-RU" sz="15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500" dirty="0">
                <a:latin typeface="Times New Roman" panose="02020603050405020304" pitchFamily="18" charset="0"/>
                <a:cs typeface="Times New Roman" panose="02020603050405020304" pitchFamily="18" charset="0"/>
              </a:rPr>
              <a:t>По ГОСТ 9169-59 глина относится к дисперсному, огнеупорному, неспекающемуся, </a:t>
            </a:r>
            <a:r>
              <a:rPr lang="ru-RU" sz="1500" dirty="0" err="1">
                <a:latin typeface="Times New Roman" panose="02020603050405020304" pitchFamily="18" charset="0"/>
                <a:cs typeface="Times New Roman" panose="02020603050405020304" pitchFamily="18" charset="0"/>
              </a:rPr>
              <a:t>умереннопластичному</a:t>
            </a:r>
            <a:r>
              <a:rPr lang="ru-RU" sz="1500" dirty="0">
                <a:latin typeface="Times New Roman" panose="02020603050405020304" pitchFamily="18" charset="0"/>
                <a:cs typeface="Times New Roman" panose="02020603050405020304" pitchFamily="18" charset="0"/>
              </a:rPr>
              <a:t> сырью со средним содержанием красящих окислов и низким содержанием крупнозернистых включений. По показателю прочности на сжатие сырого грунта глина относится к </a:t>
            </a:r>
            <a:r>
              <a:rPr lang="ru-RU" sz="1500" dirty="0" err="1">
                <a:latin typeface="Times New Roman" panose="02020603050405020304" pitchFamily="18" charset="0"/>
                <a:cs typeface="Times New Roman" panose="02020603050405020304" pitchFamily="18" charset="0"/>
              </a:rPr>
              <a:t>малосвязующему</a:t>
            </a:r>
            <a:r>
              <a:rPr lang="ru-RU" sz="1500" dirty="0">
                <a:latin typeface="Times New Roman" panose="02020603050405020304" pitchFamily="18" charset="0"/>
                <a:cs typeface="Times New Roman" panose="02020603050405020304" pitchFamily="18" charset="0"/>
              </a:rPr>
              <a:t> (частично </a:t>
            </a:r>
            <a:r>
              <a:rPr lang="ru-RU" sz="1500" dirty="0" err="1">
                <a:latin typeface="Times New Roman" panose="02020603050405020304" pitchFamily="18" charset="0"/>
                <a:cs typeface="Times New Roman" panose="02020603050405020304" pitchFamily="18" charset="0"/>
              </a:rPr>
              <a:t>особопрочному</a:t>
            </a:r>
            <a:r>
              <a:rPr lang="ru-RU" sz="1500" dirty="0">
                <a:latin typeface="Times New Roman" panose="02020603050405020304" pitchFamily="18" charset="0"/>
                <a:cs typeface="Times New Roman" panose="02020603050405020304" pitchFamily="18" charset="0"/>
              </a:rPr>
              <a:t>) сырью со </a:t>
            </a:r>
            <a:r>
              <a:rPr lang="ru-RU" sz="1500" dirty="0" err="1">
                <a:latin typeface="Times New Roman" panose="02020603050405020304" pitchFamily="18" charset="0"/>
                <a:cs typeface="Times New Roman" panose="02020603050405020304" pitchFamily="18" charset="0"/>
              </a:rPr>
              <a:t>среднетермической</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усточивостью</a:t>
            </a:r>
            <a:r>
              <a:rPr lang="ru-RU" sz="1500" dirty="0">
                <a:latin typeface="Times New Roman" panose="02020603050405020304" pitchFamily="18" charset="0"/>
                <a:cs typeface="Times New Roman" panose="02020603050405020304" pitchFamily="18" charset="0"/>
              </a:rPr>
              <a:t>. На основании данных испытаний 3 проб, проведенных в 1962 г лабораторией </a:t>
            </a:r>
            <a:r>
              <a:rPr lang="ru-RU" sz="1500" dirty="0" smtClean="0">
                <a:latin typeface="Times New Roman" panose="02020603050405020304" pitchFamily="18" charset="0"/>
                <a:cs typeface="Times New Roman" panose="02020603050405020304" pitchFamily="18" charset="0"/>
              </a:rPr>
              <a:t>«НИИСТРОЙКЕРАМИКА» </a:t>
            </a:r>
            <a:r>
              <a:rPr lang="ru-RU" sz="1500" dirty="0">
                <a:latin typeface="Times New Roman" panose="02020603050405020304" pitchFamily="18" charset="0"/>
                <a:cs typeface="Times New Roman" panose="02020603050405020304" pitchFamily="18" charset="0"/>
              </a:rPr>
              <a:t>Госстроя СССР, установлена пригодность глин как сырья для производства керамических </a:t>
            </a:r>
            <a:r>
              <a:rPr lang="ru-RU" sz="1500" dirty="0" smtClean="0">
                <a:latin typeface="Times New Roman" panose="02020603050405020304" pitchFamily="18" charset="0"/>
                <a:cs typeface="Times New Roman" panose="02020603050405020304" pitchFamily="18" charset="0"/>
              </a:rPr>
              <a:t>изделий. В </a:t>
            </a:r>
            <a:r>
              <a:rPr lang="ru-RU" sz="1500" dirty="0">
                <a:latin typeface="Times New Roman" panose="02020603050405020304" pitchFamily="18" charset="0"/>
                <a:cs typeface="Times New Roman" panose="02020603050405020304" pitchFamily="18" charset="0"/>
              </a:rPr>
              <a:t>качестве формовочного сырья глина отвечает маркам ФМ,ФО-1, ФО-2, ( ГОСТ 3226-57</a:t>
            </a:r>
            <a:r>
              <a:rPr lang="ru-RU" sz="15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500" dirty="0" smtClean="0">
                <a:latin typeface="Times New Roman" panose="02020603050405020304" pitchFamily="18" charset="0"/>
                <a:cs typeface="Times New Roman" panose="02020603050405020304" pitchFamily="18" charset="0"/>
              </a:rPr>
              <a:t>Фонд недр – нераспределенный.</a:t>
            </a:r>
          </a:p>
          <a:p>
            <a:pPr marL="0" indent="450000">
              <a:spcBef>
                <a:spcPts val="0"/>
              </a:spcBef>
              <a:spcAft>
                <a:spcPts val="0"/>
              </a:spcAft>
              <a:buNone/>
            </a:pPr>
            <a:r>
              <a:rPr lang="ru-RU" sz="1500" b="1" dirty="0" err="1" smtClean="0">
                <a:solidFill>
                  <a:srgbClr val="002060"/>
                </a:solidFill>
                <a:latin typeface="Times New Roman" panose="02020603050405020304" pitchFamily="18" charset="0"/>
                <a:cs typeface="Times New Roman" panose="02020603050405020304" pitchFamily="18" charset="0"/>
              </a:rPr>
              <a:t>Булюшкинское</a:t>
            </a:r>
            <a:r>
              <a:rPr lang="ru-RU" sz="1500" b="1" dirty="0" smtClean="0">
                <a:solidFill>
                  <a:srgbClr val="002060"/>
                </a:solidFill>
                <a:latin typeface="Times New Roman" panose="02020603050405020304" pitchFamily="18" charset="0"/>
                <a:cs typeface="Times New Roman" panose="02020603050405020304" pitchFamily="18" charset="0"/>
              </a:rPr>
              <a:t> проявление. </a:t>
            </a:r>
            <a:r>
              <a:rPr lang="ru-RU" sz="1500" dirty="0" smtClean="0">
                <a:latin typeface="Times New Roman" panose="02020603050405020304" pitchFamily="18" charset="0"/>
                <a:cs typeface="Times New Roman" panose="02020603050405020304" pitchFamily="18" charset="0"/>
              </a:rPr>
              <a:t>Расположено в </a:t>
            </a:r>
            <a:r>
              <a:rPr lang="ru-RU" sz="1500" dirty="0">
                <a:latin typeface="Times New Roman" panose="02020603050405020304" pitchFamily="18" charset="0"/>
                <a:cs typeface="Times New Roman" panose="02020603050405020304" pitchFamily="18" charset="0"/>
              </a:rPr>
              <a:t>6 км к </a:t>
            </a:r>
            <a:r>
              <a:rPr lang="ru-RU" sz="1500" dirty="0" smtClean="0">
                <a:latin typeface="Times New Roman" panose="02020603050405020304" pitchFamily="18" charset="0"/>
                <a:cs typeface="Times New Roman" panose="02020603050405020304" pitchFamily="18" charset="0"/>
              </a:rPr>
              <a:t>северо-западу от ж/д ст</a:t>
            </a:r>
            <a:r>
              <a:rPr lang="ru-RU" sz="1500" dirty="0">
                <a:latin typeface="Times New Roman" panose="02020603050405020304" pitchFamily="18" charset="0"/>
                <a:cs typeface="Times New Roman" panose="02020603050405020304" pitchFamily="18" charset="0"/>
              </a:rPr>
              <a:t>. Тулун, в 4 км к </a:t>
            </a:r>
            <a:r>
              <a:rPr lang="ru-RU" sz="1500" dirty="0" smtClean="0">
                <a:latin typeface="Times New Roman" panose="02020603050405020304" pitchFamily="18" charset="0"/>
                <a:cs typeface="Times New Roman" panose="02020603050405020304" pitchFamily="18" charset="0"/>
              </a:rPr>
              <a:t>северо-востоку от д. </a:t>
            </a:r>
            <a:r>
              <a:rPr lang="ru-RU" sz="1500" dirty="0" err="1" smtClean="0">
                <a:latin typeface="Times New Roman" panose="02020603050405020304" pitchFamily="18" charset="0"/>
                <a:cs typeface="Times New Roman" panose="02020603050405020304" pitchFamily="18" charset="0"/>
              </a:rPr>
              <a:t>Болюшкина</a:t>
            </a:r>
            <a:r>
              <a:rPr lang="ru-RU" sz="1500" dirty="0" smtClean="0">
                <a:latin typeface="Times New Roman" panose="02020603050405020304" pitchFamily="18" charset="0"/>
                <a:cs typeface="Times New Roman" panose="02020603050405020304" pitchFamily="18" charset="0"/>
              </a:rPr>
              <a:t> в </a:t>
            </a:r>
            <a:r>
              <a:rPr lang="ru-RU" sz="1500" dirty="0">
                <a:latin typeface="Times New Roman" panose="02020603050405020304" pitchFamily="18" charset="0"/>
                <a:cs typeface="Times New Roman" panose="02020603050405020304" pitchFamily="18" charset="0"/>
              </a:rPr>
              <a:t>верхней части правого склона </a:t>
            </a:r>
            <a:r>
              <a:rPr lang="ru-RU" sz="1500" dirty="0" smtClean="0">
                <a:latin typeface="Times New Roman" panose="02020603050405020304" pitchFamily="18" charset="0"/>
                <a:cs typeface="Times New Roman" panose="02020603050405020304" pitchFamily="18" charset="0"/>
              </a:rPr>
              <a:t>долины </a:t>
            </a:r>
            <a:r>
              <a:rPr lang="ru-RU" sz="1500" dirty="0">
                <a:latin typeface="Times New Roman" panose="02020603050405020304" pitchFamily="18" charset="0"/>
                <a:cs typeface="Times New Roman" panose="02020603050405020304" pitchFamily="18" charset="0"/>
              </a:rPr>
              <a:t>одноимённой </a:t>
            </a:r>
            <a:r>
              <a:rPr lang="ru-RU" sz="1500" dirty="0" smtClean="0">
                <a:latin typeface="Times New Roman" panose="02020603050405020304" pitchFamily="18" charset="0"/>
                <a:cs typeface="Times New Roman" panose="02020603050405020304" pitchFamily="18" charset="0"/>
              </a:rPr>
              <a:t>реки.</a:t>
            </a:r>
          </a:p>
          <a:p>
            <a:pPr marL="0" indent="450000">
              <a:spcBef>
                <a:spcPts val="0"/>
              </a:spcBef>
              <a:spcAft>
                <a:spcPts val="0"/>
              </a:spcAft>
              <a:buNone/>
            </a:pPr>
            <a:r>
              <a:rPr lang="ru-RU" sz="1500" dirty="0" smtClean="0">
                <a:latin typeface="Times New Roman" panose="02020603050405020304" pitchFamily="18" charset="0"/>
                <a:cs typeface="Times New Roman" panose="02020603050405020304" pitchFamily="18" charset="0"/>
              </a:rPr>
              <a:t>Прогнозные </a:t>
            </a:r>
            <a:r>
              <a:rPr lang="ru-RU" sz="1500" dirty="0">
                <a:latin typeface="Times New Roman" panose="02020603050405020304" pitchFamily="18" charset="0"/>
                <a:cs typeface="Times New Roman" panose="02020603050405020304" pitchFamily="18" charset="0"/>
              </a:rPr>
              <a:t>запасы 11250 куб</a:t>
            </a:r>
            <a:r>
              <a:rPr lang="ru-RU" sz="1500" dirty="0" smtClean="0">
                <a:latin typeface="Times New Roman" panose="02020603050405020304" pitchFamily="18" charset="0"/>
                <a:cs typeface="Times New Roman" panose="02020603050405020304" pitchFamily="18" charset="0"/>
              </a:rPr>
              <a:t>. м.</a:t>
            </a:r>
          </a:p>
          <a:p>
            <a:pPr marL="0" indent="450000">
              <a:spcBef>
                <a:spcPts val="0"/>
              </a:spcBef>
              <a:spcAft>
                <a:spcPts val="0"/>
              </a:spcAft>
              <a:buNone/>
            </a:pPr>
            <a:r>
              <a:rPr lang="ru-RU" sz="1500" dirty="0">
                <a:latin typeface="Times New Roman" panose="02020603050405020304" pitchFamily="18" charset="0"/>
                <a:cs typeface="Times New Roman" panose="02020603050405020304" pitchFamily="18" charset="0"/>
              </a:rPr>
              <a:t>Полезная толща приурочена к четвертичным отложениям. </a:t>
            </a:r>
            <a:r>
              <a:rPr lang="ru-RU" sz="1500" dirty="0" err="1">
                <a:latin typeface="Times New Roman" panose="02020603050405020304" pitchFamily="18" charset="0"/>
                <a:cs typeface="Times New Roman" panose="02020603050405020304" pitchFamily="18" charset="0"/>
              </a:rPr>
              <a:t>Пластообразная</a:t>
            </a:r>
            <a:r>
              <a:rPr lang="ru-RU" sz="1500" dirty="0">
                <a:latin typeface="Times New Roman" panose="02020603050405020304" pitchFamily="18" charset="0"/>
                <a:cs typeface="Times New Roman" panose="02020603050405020304" pitchFamily="18" charset="0"/>
              </a:rPr>
              <a:t> горизонтальная залежь размером 1500х1500 м мощностью от 3 до 8 м (средняя 5 м) сложена глинами с редкими тонкими (1-10 см) прослоями белого тонкозернистого кварцевого, Мощность вскрыши - 11-19 м. Огнеупорность - </a:t>
            </a:r>
            <a:r>
              <a:rPr lang="ru-RU" sz="1500" dirty="0" smtClean="0">
                <a:latin typeface="Times New Roman" panose="02020603050405020304" pitchFamily="18" charset="0"/>
                <a:cs typeface="Times New Roman" panose="02020603050405020304" pitchFamily="18" charset="0"/>
              </a:rPr>
              <a:t>1520-1550 </a:t>
            </a:r>
            <a:r>
              <a:rPr lang="ru-RU" sz="1500" baseline="30000" dirty="0" smtClean="0">
                <a:latin typeface="Times New Roman" panose="02020603050405020304" pitchFamily="18" charset="0"/>
                <a:cs typeface="Times New Roman" panose="02020603050405020304" pitchFamily="18" charset="0"/>
              </a:rPr>
              <a:t>0</a:t>
            </a:r>
            <a:r>
              <a:rPr lang="ru-RU" sz="1500" dirty="0" smtClean="0">
                <a:latin typeface="Times New Roman" panose="02020603050405020304" pitchFamily="18" charset="0"/>
                <a:cs typeface="Times New Roman" panose="02020603050405020304" pitchFamily="18" charset="0"/>
              </a:rPr>
              <a:t>С, </a:t>
            </a:r>
            <a:r>
              <a:rPr lang="ru-RU" sz="1500" dirty="0">
                <a:latin typeface="Times New Roman" panose="02020603050405020304" pitchFamily="18" charset="0"/>
                <a:cs typeface="Times New Roman" panose="02020603050405020304" pitchFamily="18" charset="0"/>
              </a:rPr>
              <a:t>т.е. глины тугоплавкие, обладающие пластичностью  II класса. </a:t>
            </a:r>
            <a:endParaRPr lang="ru-RU" sz="1500" dirty="0" smtClean="0">
              <a:latin typeface="Times New Roman" panose="02020603050405020304" pitchFamily="18" charset="0"/>
              <a:cs typeface="Times New Roman" panose="02020603050405020304" pitchFamily="18" charset="0"/>
            </a:endParaRPr>
          </a:p>
          <a:p>
            <a:pPr marL="0" indent="450000">
              <a:spcBef>
                <a:spcPts val="0"/>
              </a:spcBef>
              <a:spcAft>
                <a:spcPts val="0"/>
              </a:spcAft>
              <a:buNone/>
            </a:pPr>
            <a:r>
              <a:rPr lang="ru-RU" sz="1500" dirty="0" smtClean="0">
                <a:latin typeface="Times New Roman" panose="02020603050405020304" pitchFamily="18" charset="0"/>
                <a:cs typeface="Times New Roman" panose="02020603050405020304" pitchFamily="18" charset="0"/>
              </a:rPr>
              <a:t>Фонд недр – нераспределенный.</a:t>
            </a:r>
          </a:p>
          <a:p>
            <a:pPr marL="0" indent="450000" algn="ctr">
              <a:spcBef>
                <a:spcPts val="0"/>
              </a:spcBef>
              <a:spcAft>
                <a:spcPts val="0"/>
              </a:spcAft>
              <a:buNone/>
            </a:pPr>
            <a:endParaRPr lang="ru-RU" sz="1500" b="1" dirty="0" smtClean="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500" b="1" dirty="0" smtClean="0">
                <a:solidFill>
                  <a:srgbClr val="C00000"/>
                </a:solidFill>
                <a:latin typeface="Times New Roman" panose="02020603050405020304" pitchFamily="18" charset="0"/>
                <a:cs typeface="Times New Roman" panose="02020603050405020304" pitchFamily="18" charset="0"/>
              </a:rPr>
              <a:t>Флюс</a:t>
            </a:r>
            <a:endParaRPr lang="ru-RU" sz="1500" b="1" dirty="0">
              <a:solidFill>
                <a:srgbClr val="C00000"/>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500" b="1" dirty="0" err="1">
                <a:solidFill>
                  <a:srgbClr val="002060"/>
                </a:solidFill>
                <a:latin typeface="Times New Roman" panose="02020603050405020304" pitchFamily="18" charset="0"/>
                <a:cs typeface="Times New Roman" panose="02020603050405020304" pitchFamily="18" charset="0"/>
              </a:rPr>
              <a:t>Большетагнинское</a:t>
            </a:r>
            <a:r>
              <a:rPr lang="ru-RU" sz="1500" b="1" dirty="0">
                <a:solidFill>
                  <a:srgbClr val="002060"/>
                </a:solidFill>
                <a:latin typeface="Times New Roman" panose="02020603050405020304" pitchFamily="18" charset="0"/>
                <a:cs typeface="Times New Roman" panose="02020603050405020304" pitchFamily="18" charset="0"/>
              </a:rPr>
              <a:t> месторождение.</a:t>
            </a:r>
            <a:r>
              <a:rPr lang="ru-RU" sz="1500" dirty="0">
                <a:latin typeface="Times New Roman" panose="02020603050405020304" pitchFamily="18" charset="0"/>
                <a:cs typeface="Times New Roman" panose="02020603050405020304" pitchFamily="18" charset="0"/>
              </a:rPr>
              <a:t> Расположено в 120 км на юг от г. Тулуна, в 12 км к северо-западу от п. </a:t>
            </a:r>
            <a:r>
              <a:rPr lang="ru-RU" sz="1500" dirty="0" err="1">
                <a:latin typeface="Times New Roman" panose="02020603050405020304" pitchFamily="18" charset="0"/>
                <a:cs typeface="Times New Roman" panose="02020603050405020304" pitchFamily="18" charset="0"/>
              </a:rPr>
              <a:t>Белозиминск</a:t>
            </a:r>
            <a:r>
              <a:rPr lang="ru-RU" sz="1500" dirty="0">
                <a:latin typeface="Times New Roman" panose="02020603050405020304" pitchFamily="18" charset="0"/>
                <a:cs typeface="Times New Roman" panose="02020603050405020304" pitchFamily="18" charset="0"/>
              </a:rPr>
              <a:t>, в вершине левого притока р. Большой </a:t>
            </a:r>
            <a:r>
              <a:rPr lang="ru-RU" sz="1500" dirty="0" err="1">
                <a:latin typeface="Times New Roman" panose="02020603050405020304" pitchFamily="18" charset="0"/>
                <a:cs typeface="Times New Roman" panose="02020603050405020304" pitchFamily="18" charset="0"/>
              </a:rPr>
              <a:t>Тагны</a:t>
            </a:r>
            <a:r>
              <a:rPr lang="ru-RU" sz="1500" dirty="0">
                <a:latin typeface="Times New Roman" panose="02020603050405020304" pitchFamily="18" charset="0"/>
                <a:cs typeface="Times New Roman" panose="02020603050405020304" pitchFamily="18" charset="0"/>
              </a:rPr>
              <a:t>. </a:t>
            </a:r>
          </a:p>
          <a:p>
            <a:pPr marL="0" indent="450000" algn="just">
              <a:spcBef>
                <a:spcPts val="0"/>
              </a:spcBef>
              <a:spcAft>
                <a:spcPts val="0"/>
              </a:spcAft>
              <a:buNone/>
            </a:pPr>
            <a:r>
              <a:rPr lang="ru-RU" sz="1500" dirty="0">
                <a:latin typeface="Times New Roman" panose="02020603050405020304" pitchFamily="18" charset="0"/>
                <a:cs typeface="Times New Roman" panose="02020603050405020304" pitchFamily="18" charset="0"/>
              </a:rPr>
              <a:t>Балансовые запасы С2 - 18665,3 тыс. тонн, </a:t>
            </a:r>
            <a:r>
              <a:rPr lang="ru-RU" sz="1500" dirty="0" err="1">
                <a:latin typeface="Times New Roman" panose="02020603050405020304" pitchFamily="18" charset="0"/>
                <a:cs typeface="Times New Roman" panose="02020603050405020304" pitchFamily="18" charset="0"/>
              </a:rPr>
              <a:t>забалансовые</a:t>
            </a:r>
            <a:r>
              <a:rPr lang="ru-RU" sz="1500" dirty="0">
                <a:latin typeface="Times New Roman" panose="02020603050405020304" pitchFamily="18" charset="0"/>
                <a:cs typeface="Times New Roman" panose="02020603050405020304" pitchFamily="18" charset="0"/>
              </a:rPr>
              <a:t> - 337,8 тыс. тонн.</a:t>
            </a:r>
          </a:p>
          <a:p>
            <a:pPr marL="0" indent="450000" algn="just">
              <a:spcBef>
                <a:spcPts val="0"/>
              </a:spcBef>
              <a:spcAft>
                <a:spcPts val="0"/>
              </a:spcAft>
              <a:buNone/>
            </a:pPr>
            <a:r>
              <a:rPr lang="ru-RU" sz="1500" dirty="0">
                <a:latin typeface="Times New Roman" panose="02020603050405020304" pitchFamily="18" charset="0"/>
                <a:cs typeface="Times New Roman" panose="02020603050405020304" pitchFamily="18" charset="0"/>
              </a:rPr>
              <a:t>Две промышленные зоны </a:t>
            </a:r>
            <a:r>
              <a:rPr lang="ru-RU" sz="1500" dirty="0" err="1">
                <a:latin typeface="Times New Roman" panose="02020603050405020304" pitchFamily="18" charset="0"/>
                <a:cs typeface="Times New Roman" panose="02020603050405020304" pitchFamily="18" charset="0"/>
              </a:rPr>
              <a:t>флюоритсодержащих</a:t>
            </a:r>
            <a:r>
              <a:rPr lang="ru-RU" sz="1500" dirty="0">
                <a:latin typeface="Times New Roman" panose="02020603050405020304" pitchFamily="18" charset="0"/>
                <a:cs typeface="Times New Roman" panose="02020603050405020304" pitchFamily="18" charset="0"/>
              </a:rPr>
              <a:t> </a:t>
            </a:r>
            <a:r>
              <a:rPr lang="ru-RU" sz="1500" dirty="0" err="1">
                <a:latin typeface="Times New Roman" panose="02020603050405020304" pitchFamily="18" charset="0"/>
                <a:cs typeface="Times New Roman" panose="02020603050405020304" pitchFamily="18" charset="0"/>
              </a:rPr>
              <a:t>карбонатитов</a:t>
            </a:r>
            <a:r>
              <a:rPr lang="ru-RU" sz="1500" dirty="0">
                <a:latin typeface="Times New Roman" panose="02020603050405020304" pitchFamily="18" charset="0"/>
                <a:cs typeface="Times New Roman" panose="02020603050405020304" pitchFamily="18" charset="0"/>
              </a:rPr>
              <a:t>. Зоны линзовидные крутопадающие. Размер зоны 1: длина - 385 м; ширина - от 12 до 60 м (в среднем 36 м); мощность - от 10 до 70 м. Зона 2: длина - 800 м; ширина - от 28 до 80 м (в среднем 54 м); мощность - 30 м. На месторождении возможна открытая отработка до глубины 188 м при коэффициенте вскрыши 3,5 куб. м/куб. м. При обогащении руды получается концентрат, пригодный в качестве флюса при выплавке сталей. </a:t>
            </a:r>
          </a:p>
          <a:p>
            <a:pPr marL="0" indent="450000" algn="just">
              <a:spcBef>
                <a:spcPts val="0"/>
              </a:spcBef>
              <a:spcAft>
                <a:spcPts val="0"/>
              </a:spcAft>
              <a:buNone/>
            </a:pPr>
            <a:r>
              <a:rPr lang="ru-RU" sz="1500" dirty="0">
                <a:latin typeface="Times New Roman" panose="02020603050405020304" pitchFamily="18" charset="0"/>
                <a:cs typeface="Times New Roman" panose="02020603050405020304" pitchFamily="18" charset="0"/>
              </a:rPr>
              <a:t>Фонд недр – нераспределенный</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291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39</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971600" y="0"/>
            <a:ext cx="7920880" cy="4509119"/>
          </a:xfrm>
        </p:spPr>
        <p:txBody>
          <a:bodyPr>
            <a:noAutofit/>
          </a:bodyPr>
          <a:lstStyle/>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Долериты</a:t>
            </a:r>
            <a:endParaRPr lang="ru-RU" sz="1400" b="1" dirty="0">
              <a:solidFill>
                <a:srgbClr val="C00000"/>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Ийское</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a:latin typeface="Times New Roman" panose="02020603050405020304" pitchFamily="18" charset="0"/>
                <a:cs typeface="Times New Roman" panose="02020603050405020304" pitchFamily="18" charset="0"/>
              </a:rPr>
              <a:t>Расположено в 2,5 км к северу от </a:t>
            </a:r>
            <a:r>
              <a:rPr lang="ru-RU" sz="1400" dirty="0" err="1">
                <a:latin typeface="Times New Roman" panose="02020603050405020304" pitchFamily="18" charset="0"/>
                <a:cs typeface="Times New Roman" panose="02020603050405020304" pitchFamily="18" charset="0"/>
              </a:rPr>
              <a:t>Тулунского</a:t>
            </a:r>
            <a:r>
              <a:rPr lang="ru-RU" sz="1400" dirty="0">
                <a:latin typeface="Times New Roman" panose="02020603050405020304" pitchFamily="18" charset="0"/>
                <a:cs typeface="Times New Roman" panose="02020603050405020304" pitchFamily="18" charset="0"/>
              </a:rPr>
              <a:t> карьера, расположенного в 15 км севернее ж/д ст. </a:t>
            </a:r>
            <a:r>
              <a:rPr lang="ru-RU" sz="1400" dirty="0" err="1">
                <a:latin typeface="Times New Roman" panose="02020603050405020304" pitchFamily="18" charset="0"/>
                <a:cs typeface="Times New Roman" panose="02020603050405020304" pitchFamily="18" charset="0"/>
              </a:rPr>
              <a:t>Азей</a:t>
            </a:r>
            <a:r>
              <a:rPr lang="ru-RU" sz="1400" dirty="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А+В+С1 - 19669 тыс. куб. м.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Месторождение приурочено к верхней части крупного </a:t>
            </a:r>
            <a:r>
              <a:rPr lang="ru-RU" sz="1400" dirty="0" err="1">
                <a:latin typeface="Times New Roman" panose="02020603050405020304" pitchFamily="18" charset="0"/>
                <a:cs typeface="Times New Roman" panose="02020603050405020304" pitchFamily="18" charset="0"/>
              </a:rPr>
              <a:t>силла</a:t>
            </a:r>
            <a:r>
              <a:rPr lang="ru-RU" sz="1400" dirty="0">
                <a:latin typeface="Times New Roman" panose="02020603050405020304" pitchFamily="18" charset="0"/>
                <a:cs typeface="Times New Roman" panose="02020603050405020304" pitchFamily="18" charset="0"/>
              </a:rPr>
              <a:t> долеритов мощностью до 120 м. </a:t>
            </a:r>
            <a:r>
              <a:rPr lang="ru-RU" sz="1400" dirty="0" err="1">
                <a:latin typeface="Times New Roman" panose="02020603050405020304" pitchFamily="18" charset="0"/>
                <a:cs typeface="Times New Roman" panose="02020603050405020304" pitchFamily="18" charset="0"/>
              </a:rPr>
              <a:t>Пластообразная</a:t>
            </a:r>
            <a:r>
              <a:rPr lang="ru-RU" sz="1400" dirty="0">
                <a:latin typeface="Times New Roman" panose="02020603050405020304" pitchFamily="18" charset="0"/>
                <a:cs typeface="Times New Roman" panose="02020603050405020304" pitchFamily="18" charset="0"/>
              </a:rPr>
              <a:t> залежь размером 700-800х400-500 м мощностью 45-76,5 м (средняя 62,3 м), глубина залегания кровли – 0,5-5,2 м. Долериты отвечают требованиям для получения высокодекоративных облицовочных плит и блоков. Выход блоков – 52 %. Долериты хорошо пилятся, шлифуются и полируются. Полученный попутно щебень пригоден в качестве заполнителя в тяжёлый бетон марки 300 и выше, и для балластировки ж/д пути. По прочности щебень соответствует марке 800.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Мугунское</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месторождение. </a:t>
            </a:r>
            <a:r>
              <a:rPr lang="ru-RU" sz="1400" dirty="0">
                <a:latin typeface="Times New Roman" panose="02020603050405020304" pitchFamily="18" charset="0"/>
                <a:cs typeface="Times New Roman" panose="02020603050405020304" pitchFamily="18" charset="0"/>
              </a:rPr>
              <a:t>Расположено в 40 км юго-западнее ж/д ст. Тулун. </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А+В+С1 - 1244,1 тыс. куб. м, С2 - 1434,1 тыс.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Долериты относятся  к марке 1400 по </a:t>
            </a:r>
            <a:r>
              <a:rPr lang="ru-RU" sz="1400" dirty="0" err="1">
                <a:latin typeface="Times New Roman" panose="02020603050405020304" pitchFamily="18" charset="0"/>
                <a:cs typeface="Times New Roman" panose="02020603050405020304" pitchFamily="18" charset="0"/>
              </a:rPr>
              <a:t>дробимости</a:t>
            </a:r>
            <a:r>
              <a:rPr lang="ru-RU" sz="1400" dirty="0">
                <a:latin typeface="Times New Roman" panose="02020603050405020304" pitchFamily="18" charset="0"/>
                <a:cs typeface="Times New Roman" panose="02020603050405020304" pitchFamily="18" charset="0"/>
              </a:rPr>
              <a:t>, У-75 по сопротивлению удару, И-1 по износу с полочном барабане, Мрз-50 по морозостойкости. Долерит пригоден для изготовления щебня в качестве покрытий и оснований автомобильных дорог (ГОСТ 826-82),  в качестве крупного заполнителя для тяжелых бетонов марки 400 и выше, требованиям ГОСТ 10268-80, по морозостойкости отвечает марке Мрз-50. В качестве балластного слоя ж/д пути щебень удовлетворяет требованиям ГОСТ 7392-85.</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6" name="Объект 4"/>
          <p:cNvSpPr txBox="1">
            <a:spLocks/>
          </p:cNvSpPr>
          <p:nvPr/>
        </p:nvSpPr>
        <p:spPr>
          <a:xfrm>
            <a:off x="3779912" y="3717032"/>
            <a:ext cx="5112568" cy="314096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None/>
            </a:pPr>
            <a:endParaRPr lang="ru-RU" sz="1300" dirty="0">
              <a:solidFill>
                <a:srgbClr val="C0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4494875"/>
            <a:ext cx="2314600" cy="1636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Объект 4"/>
          <p:cNvSpPr txBox="1">
            <a:spLocks/>
          </p:cNvSpPr>
          <p:nvPr/>
        </p:nvSpPr>
        <p:spPr>
          <a:xfrm>
            <a:off x="3707904" y="4365104"/>
            <a:ext cx="5112568" cy="24928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Font typeface="Arial"/>
              <a:buNone/>
            </a:pPr>
            <a:r>
              <a:rPr lang="ru-RU" sz="1400" b="1" dirty="0" err="1" smtClean="0">
                <a:solidFill>
                  <a:srgbClr val="002060"/>
                </a:solidFill>
                <a:latin typeface="Times New Roman" panose="02020603050405020304" pitchFamily="18" charset="0"/>
                <a:cs typeface="Times New Roman" panose="02020603050405020304" pitchFamily="18" charset="0"/>
              </a:rPr>
              <a:t>Трактово-Курзанский</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участок. </a:t>
            </a:r>
            <a:r>
              <a:rPr lang="ru-RU" sz="1400" dirty="0">
                <a:latin typeface="Times New Roman" panose="02020603050405020304" pitchFamily="18" charset="0"/>
                <a:cs typeface="Times New Roman" panose="02020603050405020304" pitchFamily="18" charset="0"/>
              </a:rPr>
              <a:t>В 400 м на юг проходит автодорога Иркутск - Красноярск (М-53). В 1 км к северу проходит Восточно-сибирская ж/д.</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Балансовые запасы С1 - 791,9 тыс. куб. м, С2 - 26,4 тыс.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Щебень фракций 5-10, 10-20 и 20-40 мм по </a:t>
            </a:r>
            <a:r>
              <a:rPr lang="ru-RU" sz="1400" dirty="0" err="1">
                <a:latin typeface="Times New Roman" panose="02020603050405020304" pitchFamily="18" charset="0"/>
                <a:cs typeface="Times New Roman" panose="02020603050405020304" pitchFamily="18" charset="0"/>
              </a:rPr>
              <a:t>дробимости</a:t>
            </a:r>
            <a:r>
              <a:rPr lang="ru-RU" sz="1400" dirty="0">
                <a:latin typeface="Times New Roman" panose="02020603050405020304" pitchFamily="18" charset="0"/>
                <a:cs typeface="Times New Roman" panose="02020603050405020304" pitchFamily="18" charset="0"/>
              </a:rPr>
              <a:t> при сжатии в цилиндре относится к марке 1400. Щебень может использоваться во всех видах строительных работ в соответствии с полученным качеством согласно требований соответствующих ГОСТов.</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распределенный</a:t>
            </a:r>
            <a:r>
              <a:rPr lang="ru-RU" sz="1400" dirty="0" smtClean="0">
                <a:latin typeface="Times New Roman" panose="02020603050405020304" pitchFamily="18" charset="0"/>
                <a:cs typeface="Times New Roman" panose="02020603050405020304" pitchFamily="18" charset="0"/>
              </a:rPr>
              <a:t>.</a:t>
            </a:r>
            <a:endParaRPr lang="ru-RU" sz="13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08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Объект 1"/>
          <p:cNvSpPr>
            <a:spLocks noGrp="1"/>
          </p:cNvSpPr>
          <p:nvPr>
            <p:ph idx="1"/>
          </p:nvPr>
        </p:nvSpPr>
        <p:spPr>
          <a:xfrm>
            <a:off x="1081596" y="0"/>
            <a:ext cx="7738876" cy="2780928"/>
          </a:xfrm>
        </p:spPr>
        <p:txBody>
          <a:bodyPr>
            <a:normAutofit/>
          </a:bodyPr>
          <a:lstStyle/>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18. Инвестиционный климат ………………………………………………………….… 63</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19. Реализуемые инвестиционные проекты ………………………………………….… 64</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20. Планируемые к реализации </a:t>
            </a:r>
            <a:r>
              <a:rPr lang="ru-RU" sz="1600" dirty="0">
                <a:solidFill>
                  <a:schemeClr val="tx1">
                    <a:lumMod val="95000"/>
                    <a:lumOff val="5000"/>
                  </a:schemeClr>
                </a:solidFill>
                <a:latin typeface="Times New Roman" pitchFamily="18" charset="0"/>
                <a:cs typeface="Times New Roman" pitchFamily="18" charset="0"/>
              </a:rPr>
              <a:t>инвестиционные </a:t>
            </a:r>
            <a:r>
              <a:rPr lang="ru-RU" sz="1600" dirty="0" smtClean="0">
                <a:solidFill>
                  <a:schemeClr val="tx1">
                    <a:lumMod val="95000"/>
                    <a:lumOff val="5000"/>
                  </a:schemeClr>
                </a:solidFill>
                <a:latin typeface="Times New Roman" pitchFamily="18" charset="0"/>
                <a:cs typeface="Times New Roman" pitchFamily="18" charset="0"/>
              </a:rPr>
              <a:t>проекты …………………………… 66</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21. Развитие транспортной инфраструктуры …………………………………………... 68</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22. Меры государственной поддержки …………………………………………………. 69</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23. Инфраструктура поддержки ……………………………………………………….... 70</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24. Объекты для инвесторов …………………………………………………………...... 75</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25. Предложения инвесторам …………………………………………………………… 79</a:t>
            </a:r>
          </a:p>
          <a:p>
            <a:pPr marL="0" indent="0">
              <a:spcBef>
                <a:spcPts val="0"/>
              </a:spcBef>
              <a:spcAft>
                <a:spcPts val="0"/>
              </a:spcAft>
              <a:buNone/>
            </a:pPr>
            <a:r>
              <a:rPr lang="ru-RU" sz="1600" dirty="0" smtClean="0">
                <a:solidFill>
                  <a:schemeClr val="tx1">
                    <a:lumMod val="95000"/>
                    <a:lumOff val="5000"/>
                  </a:schemeClr>
                </a:solidFill>
                <a:latin typeface="Times New Roman" pitchFamily="18" charset="0"/>
                <a:cs typeface="Times New Roman" pitchFamily="18" charset="0"/>
              </a:rPr>
              <a:t>26. Контакты Администрации </a:t>
            </a:r>
            <a:r>
              <a:rPr lang="ru-RU" sz="1600" dirty="0" err="1" smtClean="0">
                <a:solidFill>
                  <a:schemeClr val="tx1">
                    <a:lumMod val="95000"/>
                    <a:lumOff val="5000"/>
                  </a:schemeClr>
                </a:solidFill>
                <a:latin typeface="Times New Roman" pitchFamily="18" charset="0"/>
                <a:cs typeface="Times New Roman" pitchFamily="18" charset="0"/>
              </a:rPr>
              <a:t>Тулунского</a:t>
            </a:r>
            <a:r>
              <a:rPr lang="ru-RU" sz="1600" dirty="0" smtClean="0">
                <a:solidFill>
                  <a:schemeClr val="tx1">
                    <a:lumMod val="95000"/>
                    <a:lumOff val="5000"/>
                  </a:schemeClr>
                </a:solidFill>
                <a:latin typeface="Times New Roman" pitchFamily="18" charset="0"/>
                <a:cs typeface="Times New Roman" pitchFamily="18" charset="0"/>
              </a:rPr>
              <a:t> муниципального района …………..…….. 83</a:t>
            </a:r>
            <a:endParaRPr lang="ru-RU" sz="1600" dirty="0">
              <a:solidFill>
                <a:schemeClr val="tx1">
                  <a:lumMod val="95000"/>
                  <a:lumOff val="5000"/>
                </a:schemeClr>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lgn="ctr"/>
            <a:fld id="{6B54CF04-829E-4533-9E22-1DEDBBC55A26}" type="slidenum">
              <a:rPr lang="ru-RU" sz="1200" smtClean="0">
                <a:solidFill>
                  <a:schemeClr val="tx2">
                    <a:lumMod val="75000"/>
                    <a:lumOff val="25000"/>
                  </a:schemeClr>
                </a:solidFill>
                <a:latin typeface="Times New Roman" panose="02020603050405020304" pitchFamily="18" charset="0"/>
                <a:cs typeface="Times New Roman" panose="02020603050405020304" pitchFamily="18" charset="0"/>
              </a:rPr>
              <a:pPr algn="ctr"/>
              <a:t>4</a:t>
            </a:fld>
            <a:endParaRPr lang="ru-RU" sz="1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3039920"/>
            <a:ext cx="4128855" cy="2757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3608" y="3460090"/>
            <a:ext cx="2870696" cy="1917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66646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40</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043608" y="0"/>
            <a:ext cx="7848872" cy="6858000"/>
          </a:xfrm>
        </p:spPr>
        <p:txBody>
          <a:bodyPr>
            <a:normAutofit/>
          </a:body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Усть-Нюринское</a:t>
            </a:r>
            <a:r>
              <a:rPr lang="ru-RU" sz="1300" b="1" dirty="0" smtClean="0">
                <a:solidFill>
                  <a:srgbClr val="002060"/>
                </a:solidFill>
                <a:latin typeface="Times New Roman" panose="02020603050405020304" pitchFamily="18" charset="0"/>
                <a:cs typeface="Times New Roman" panose="02020603050405020304" pitchFamily="18" charset="0"/>
              </a:rPr>
              <a:t> </a:t>
            </a:r>
            <a:r>
              <a:rPr lang="ru-RU" sz="1300" b="1" dirty="0">
                <a:solidFill>
                  <a:srgbClr val="002060"/>
                </a:solidFill>
                <a:latin typeface="Times New Roman" panose="02020603050405020304" pitchFamily="18" charset="0"/>
                <a:cs typeface="Times New Roman" panose="02020603050405020304" pitchFamily="18" charset="0"/>
              </a:rPr>
              <a:t>месторождение.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12 км к </a:t>
            </a:r>
            <a:r>
              <a:rPr lang="ru-RU" sz="1300" dirty="0" smtClean="0">
                <a:latin typeface="Times New Roman" panose="02020603050405020304" pitchFamily="18" charset="0"/>
                <a:cs typeface="Times New Roman" panose="02020603050405020304" pitchFamily="18" charset="0"/>
              </a:rPr>
              <a:t>северо-востоку </a:t>
            </a:r>
            <a:r>
              <a:rPr lang="ru-RU" sz="1300" dirty="0">
                <a:latin typeface="Times New Roman" panose="02020603050405020304" pitchFamily="18" charset="0"/>
                <a:cs typeface="Times New Roman" panose="02020603050405020304" pitchFamily="18" charset="0"/>
              </a:rPr>
              <a:t>от </a:t>
            </a:r>
            <a:r>
              <a:rPr lang="ru-RU" sz="1300" dirty="0" smtClean="0">
                <a:latin typeface="Times New Roman" panose="02020603050405020304" pitchFamily="18" charset="0"/>
                <a:cs typeface="Times New Roman" panose="02020603050405020304" pitchFamily="18" charset="0"/>
              </a:rPr>
              <a:t>ж/д ст</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Азей</a:t>
            </a:r>
            <a:r>
              <a:rPr lang="ru-RU" sz="1300" dirty="0">
                <a:latin typeface="Times New Roman" panose="02020603050405020304" pitchFamily="18" charset="0"/>
                <a:cs typeface="Times New Roman" panose="02020603050405020304" pitchFamily="18" charset="0"/>
              </a:rPr>
              <a:t>, в 5 км севернее д. Нюра. С </a:t>
            </a:r>
            <a:r>
              <a:rPr lang="ru-RU" sz="1300" dirty="0" smtClean="0">
                <a:latin typeface="Times New Roman" panose="02020603050405020304" pitchFamily="18" charset="0"/>
                <a:cs typeface="Times New Roman" panose="02020603050405020304" pitchFamily="18" charset="0"/>
              </a:rPr>
              <a:t>северо-запада </a:t>
            </a:r>
            <a:r>
              <a:rPr lang="ru-RU" sz="1300" dirty="0">
                <a:latin typeface="Times New Roman" panose="02020603050405020304" pitchFamily="18" charset="0"/>
                <a:cs typeface="Times New Roman" panose="02020603050405020304" pitchFamily="18" charset="0"/>
              </a:rPr>
              <a:t>ограничено р</a:t>
            </a:r>
            <a:r>
              <a:rPr lang="ru-RU" sz="1300" dirty="0" smtClean="0">
                <a:latin typeface="Times New Roman" panose="02020603050405020304" pitchFamily="18" charset="0"/>
                <a:cs typeface="Times New Roman" panose="02020603050405020304" pitchFamily="18" charset="0"/>
              </a:rPr>
              <a:t>. Ией</a:t>
            </a:r>
            <a:r>
              <a:rPr lang="ru-RU" sz="1300" dirty="0">
                <a:latin typeface="Times New Roman" panose="02020603050405020304" pitchFamily="18" charset="0"/>
                <a:cs typeface="Times New Roman" panose="02020603050405020304" pitchFamily="18" charset="0"/>
              </a:rPr>
              <a:t>, а с </a:t>
            </a:r>
            <a:r>
              <a:rPr lang="ru-RU" sz="1300" dirty="0" smtClean="0">
                <a:latin typeface="Times New Roman" panose="02020603050405020304" pitchFamily="18" charset="0"/>
                <a:cs typeface="Times New Roman" panose="02020603050405020304" pitchFamily="18" charset="0"/>
              </a:rPr>
              <a:t>юго-запада </a:t>
            </a:r>
            <a:r>
              <a:rPr lang="ru-RU" sz="1300" dirty="0">
                <a:latin typeface="Times New Roman" panose="02020603050405020304" pitchFamily="18" charset="0"/>
                <a:cs typeface="Times New Roman" panose="02020603050405020304" pitchFamily="18" charset="0"/>
              </a:rPr>
              <a:t>- р</a:t>
            </a:r>
            <a:r>
              <a:rPr lang="ru-RU" sz="1300" dirty="0" smtClean="0">
                <a:latin typeface="Times New Roman" panose="02020603050405020304" pitchFamily="18" charset="0"/>
                <a:cs typeface="Times New Roman" panose="02020603050405020304" pitchFamily="18" charset="0"/>
              </a:rPr>
              <a:t>. Нюрой.</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Балансовые запасы А+В+С1 - 10749,8 тыс</a:t>
            </a:r>
            <a:r>
              <a:rPr lang="ru-RU" sz="1300" dirty="0" smtClean="0">
                <a:latin typeface="Times New Roman" panose="02020603050405020304" pitchFamily="18" charset="0"/>
                <a:cs typeface="Times New Roman" panose="02020603050405020304" pitchFamily="18" charset="0"/>
              </a:rPr>
              <a:t>. куб. м, </a:t>
            </a:r>
            <a:r>
              <a:rPr lang="ru-RU" sz="1300" dirty="0">
                <a:latin typeface="Times New Roman" panose="02020603050405020304" pitchFamily="18" charset="0"/>
                <a:cs typeface="Times New Roman" panose="02020603050405020304" pitchFamily="18" charset="0"/>
              </a:rPr>
              <a:t>С2 - 10924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 Продуктивный пласт долеритов триасового возраста перекрыт четвертичными суглинками, супесью со щебёнкой долеритов, а также песчаниками и </a:t>
            </a:r>
            <a:r>
              <a:rPr lang="ru-RU" sz="1300" dirty="0" err="1">
                <a:latin typeface="Times New Roman" panose="02020603050405020304" pitchFamily="18" charset="0"/>
                <a:cs typeface="Times New Roman" panose="02020603050405020304" pitchFamily="18" charset="0"/>
              </a:rPr>
              <a:t>арлиллитами</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присаянской</a:t>
            </a:r>
            <a:r>
              <a:rPr lang="ru-RU" sz="1300" dirty="0">
                <a:latin typeface="Times New Roman" panose="02020603050405020304" pitchFamily="18" charset="0"/>
                <a:cs typeface="Times New Roman" panose="02020603050405020304" pitchFamily="18" charset="0"/>
              </a:rPr>
              <a:t> свиты юры. Подошва - песчаники и аргиллиты </a:t>
            </a:r>
            <a:r>
              <a:rPr lang="ru-RU" sz="1300" dirty="0" err="1">
                <a:latin typeface="Times New Roman" panose="02020603050405020304" pitchFamily="18" charset="0"/>
                <a:cs typeface="Times New Roman" panose="02020603050405020304" pitchFamily="18" charset="0"/>
              </a:rPr>
              <a:t>манутской</a:t>
            </a:r>
            <a:r>
              <a:rPr lang="ru-RU" sz="1300" dirty="0">
                <a:latin typeface="Times New Roman" panose="02020603050405020304" pitchFamily="18" charset="0"/>
                <a:cs typeface="Times New Roman" panose="02020603050405020304" pitchFamily="18" charset="0"/>
              </a:rPr>
              <a:t> свиты </a:t>
            </a:r>
            <a:r>
              <a:rPr lang="ru-RU" sz="1300" dirty="0" err="1">
                <a:latin typeface="Times New Roman" panose="02020603050405020304" pitchFamily="18" charset="0"/>
                <a:cs typeface="Times New Roman" panose="02020603050405020304" pitchFamily="18" charset="0"/>
              </a:rPr>
              <a:t>ордовика</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горизонтальная залежь долеритов размером 800х400 м мощностью </a:t>
            </a:r>
            <a:r>
              <a:rPr lang="ru-RU" sz="1300" dirty="0" smtClean="0">
                <a:latin typeface="Times New Roman" panose="02020603050405020304" pitchFamily="18" charset="0"/>
                <a:cs typeface="Times New Roman" panose="02020603050405020304" pitchFamily="18" charset="0"/>
              </a:rPr>
              <a:t>41,2-63,5 </a:t>
            </a:r>
            <a:r>
              <a:rPr lang="ru-RU" sz="1300" dirty="0">
                <a:latin typeface="Times New Roman" panose="02020603050405020304" pitchFamily="18" charset="0"/>
                <a:cs typeface="Times New Roman" panose="02020603050405020304" pitchFamily="18" charset="0"/>
              </a:rPr>
              <a:t>(средняя </a:t>
            </a:r>
            <a:r>
              <a:rPr lang="ru-RU" sz="1300" dirty="0" smtClean="0">
                <a:latin typeface="Times New Roman" panose="02020603050405020304" pitchFamily="18" charset="0"/>
                <a:cs typeface="Times New Roman" panose="02020603050405020304" pitchFamily="18" charset="0"/>
              </a:rPr>
              <a:t>46,5 </a:t>
            </a:r>
            <a:r>
              <a:rPr lang="ru-RU" sz="1300" dirty="0">
                <a:latin typeface="Times New Roman" panose="02020603050405020304" pitchFamily="18" charset="0"/>
                <a:cs typeface="Times New Roman" panose="02020603050405020304" pitchFamily="18" charset="0"/>
              </a:rPr>
              <a:t>м) залегает на глубине </a:t>
            </a:r>
            <a:r>
              <a:rPr lang="ru-RU" sz="1300" dirty="0" smtClean="0">
                <a:latin typeface="Times New Roman" panose="02020603050405020304" pitchFamily="18" charset="0"/>
                <a:cs typeface="Times New Roman" panose="02020603050405020304" pitchFamily="18" charset="0"/>
              </a:rPr>
              <a:t>0,4-22,3 </a:t>
            </a:r>
            <a:r>
              <a:rPr lang="ru-RU" sz="1300" dirty="0">
                <a:latin typeface="Times New Roman" panose="02020603050405020304" pitchFamily="18" charset="0"/>
                <a:cs typeface="Times New Roman" panose="02020603050405020304" pitchFamily="18" charset="0"/>
              </a:rPr>
              <a:t>м (средняя мощность кровли </a:t>
            </a:r>
            <a:r>
              <a:rPr lang="ru-RU" sz="1300" dirty="0" smtClean="0">
                <a:latin typeface="Times New Roman" panose="02020603050405020304" pitchFamily="18" charset="0"/>
                <a:cs typeface="Times New Roman" panose="02020603050405020304" pitchFamily="18" charset="0"/>
              </a:rPr>
              <a:t>– 3,6 </a:t>
            </a:r>
            <a:r>
              <a:rPr lang="ru-RU" sz="1300" dirty="0">
                <a:latin typeface="Times New Roman" panose="02020603050405020304" pitchFamily="18" charset="0"/>
                <a:cs typeface="Times New Roman" panose="02020603050405020304" pitchFamily="18" charset="0"/>
              </a:rPr>
              <a:t>м). С поверхности долериты </a:t>
            </a:r>
            <a:r>
              <a:rPr lang="ru-RU" sz="1300" dirty="0" err="1">
                <a:latin typeface="Times New Roman" panose="02020603050405020304" pitchFamily="18" charset="0"/>
                <a:cs typeface="Times New Roman" panose="02020603050405020304" pitchFamily="18" charset="0"/>
              </a:rPr>
              <a:t>выветрелы</a:t>
            </a:r>
            <a:r>
              <a:rPr lang="ru-RU" sz="1300" dirty="0">
                <a:latin typeface="Times New Roman" panose="02020603050405020304" pitchFamily="18" charset="0"/>
                <a:cs typeface="Times New Roman" panose="02020603050405020304" pitchFamily="18" charset="0"/>
              </a:rPr>
              <a:t> часто до дресвы. Долериты пригодны для получения изделий каменного литья, щебень пригоден в качестве крупного заполнителя для сборного железобетона марки 600 и гидротехнического бетона</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300" b="1" dirty="0">
                <a:solidFill>
                  <a:srgbClr val="002060"/>
                </a:solidFill>
                <a:latin typeface="Times New Roman" panose="02020603050405020304" pitchFamily="18" charset="0"/>
                <a:cs typeface="Times New Roman" panose="02020603050405020304" pitchFamily="18" charset="0"/>
              </a:rPr>
              <a:t>Хребтовое месторождение. </a:t>
            </a:r>
            <a:r>
              <a:rPr lang="ru-RU" sz="1300" dirty="0" smtClean="0">
                <a:latin typeface="Times New Roman" panose="02020603050405020304" pitchFamily="18" charset="0"/>
                <a:cs typeface="Times New Roman" panose="02020603050405020304" pitchFamily="18" charset="0"/>
              </a:rPr>
              <a:t>Расположено в 40 км </a:t>
            </a:r>
            <a:r>
              <a:rPr lang="ru-RU" sz="1300" dirty="0">
                <a:latin typeface="Times New Roman" panose="02020603050405020304" pitchFamily="18" charset="0"/>
                <a:cs typeface="Times New Roman" panose="02020603050405020304" pitchFamily="18" charset="0"/>
              </a:rPr>
              <a:t>к юго-востоку от г</a:t>
            </a:r>
            <a:r>
              <a:rPr lang="ru-RU" sz="1300" dirty="0" smtClean="0">
                <a:latin typeface="Times New Roman" panose="02020603050405020304" pitchFamily="18" charset="0"/>
                <a:cs typeface="Times New Roman" panose="02020603050405020304" pitchFamily="18" charset="0"/>
              </a:rPr>
              <a:t>. Тулун </a:t>
            </a:r>
            <a:r>
              <a:rPr lang="ru-RU" sz="1300" dirty="0">
                <a:latin typeface="Times New Roman" panose="02020603050405020304" pitchFamily="18" charset="0"/>
                <a:cs typeface="Times New Roman" panose="02020603050405020304" pitchFamily="18" charset="0"/>
              </a:rPr>
              <a:t>- крупной </a:t>
            </a:r>
            <a:r>
              <a:rPr lang="ru-RU" sz="1300" dirty="0" smtClean="0">
                <a:latin typeface="Times New Roman" panose="02020603050405020304" pitchFamily="18" charset="0"/>
                <a:cs typeface="Times New Roman" panose="02020603050405020304" pitchFamily="18" charset="0"/>
              </a:rPr>
              <a:t>ж/д станции </a:t>
            </a:r>
            <a:r>
              <a:rPr lang="ru-RU" sz="1300" dirty="0">
                <a:latin typeface="Times New Roman" panose="02020603050405020304" pitchFamily="18" charset="0"/>
                <a:cs typeface="Times New Roman" panose="02020603050405020304" pitchFamily="18" charset="0"/>
              </a:rPr>
              <a:t>на Транссибирской магистрали</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С1 - 548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Продуктивный пласт долеритов триасового возраста залегает горизонтально </a:t>
            </a:r>
            <a:r>
              <a:rPr lang="ru-RU" sz="1300" dirty="0" smtClean="0">
                <a:latin typeface="Times New Roman" panose="02020603050405020304" pitchFamily="18" charset="0"/>
                <a:cs typeface="Times New Roman" panose="02020603050405020304" pitchFamily="18" charset="0"/>
              </a:rPr>
              <a:t>среди </a:t>
            </a:r>
            <a:r>
              <a:rPr lang="ru-RU" sz="1300" dirty="0">
                <a:latin typeface="Times New Roman" panose="02020603050405020304" pitchFamily="18" charset="0"/>
                <a:cs typeface="Times New Roman" panose="02020603050405020304" pitchFamily="18" charset="0"/>
              </a:rPr>
              <a:t>песчаников и алевролитов </a:t>
            </a:r>
            <a:r>
              <a:rPr lang="ru-RU" sz="1300" dirty="0" err="1">
                <a:latin typeface="Times New Roman" panose="02020603050405020304" pitchFamily="18" charset="0"/>
                <a:cs typeface="Times New Roman" panose="02020603050405020304" pitchFamily="18" charset="0"/>
              </a:rPr>
              <a:t>ийской</a:t>
            </a:r>
            <a:r>
              <a:rPr lang="ru-RU" sz="1300" dirty="0">
                <a:latin typeface="Times New Roman" panose="02020603050405020304" pitchFamily="18" charset="0"/>
                <a:cs typeface="Times New Roman" panose="02020603050405020304" pitchFamily="18" charset="0"/>
              </a:rPr>
              <a:t> свиты нижнего </a:t>
            </a:r>
            <a:r>
              <a:rPr lang="ru-RU" sz="1300" dirty="0" err="1" smtClean="0">
                <a:latin typeface="Times New Roman" panose="02020603050405020304" pitchFamily="18" charset="0"/>
                <a:cs typeface="Times New Roman" panose="02020603050405020304" pitchFamily="18" charset="0"/>
              </a:rPr>
              <a:t>ордовика</a:t>
            </a:r>
            <a:r>
              <a:rPr lang="ru-RU" sz="1300" dirty="0" smtClean="0">
                <a:latin typeface="Times New Roman" panose="02020603050405020304" pitchFamily="18" charset="0"/>
                <a:cs typeface="Times New Roman" panose="02020603050405020304" pitchFamily="18" charset="0"/>
              </a:rPr>
              <a:t>.  Мощность вскрыши 0,6-4,8 </a:t>
            </a:r>
            <a:r>
              <a:rPr lang="ru-RU" sz="1300" dirty="0">
                <a:latin typeface="Times New Roman" panose="02020603050405020304" pitchFamily="18" charset="0"/>
                <a:cs typeface="Times New Roman" panose="02020603050405020304" pitchFamily="18" charset="0"/>
              </a:rPr>
              <a:t>м, коэффициент вскрыши </a:t>
            </a:r>
            <a:r>
              <a:rPr lang="ru-RU" sz="1300" dirty="0" smtClean="0">
                <a:latin typeface="Times New Roman" panose="02020603050405020304" pitchFamily="18" charset="0"/>
                <a:cs typeface="Times New Roman" panose="02020603050405020304" pitchFamily="18" charset="0"/>
              </a:rPr>
              <a:t>– 0,27</a:t>
            </a:r>
            <a:r>
              <a:rPr lang="ru-RU" sz="1300" dirty="0">
                <a:latin typeface="Times New Roman" panose="02020603050405020304" pitchFamily="18" charset="0"/>
                <a:cs typeface="Times New Roman" panose="02020603050405020304" pitchFamily="18" charset="0"/>
              </a:rPr>
              <a:t>. </a:t>
            </a:r>
            <a:r>
              <a:rPr lang="ru-RU" sz="1300" dirty="0" err="1">
                <a:latin typeface="Times New Roman" panose="02020603050405020304" pitchFamily="18" charset="0"/>
                <a:cs typeface="Times New Roman" panose="02020603050405020304" pitchFamily="18" charset="0"/>
              </a:rPr>
              <a:t>Пластообразная</a:t>
            </a:r>
            <a:r>
              <a:rPr lang="ru-RU" sz="1300" dirty="0">
                <a:latin typeface="Times New Roman" panose="02020603050405020304" pitchFamily="18" charset="0"/>
                <a:cs typeface="Times New Roman" panose="02020603050405020304" pitchFamily="18" charset="0"/>
              </a:rPr>
              <a:t> горизонтальная залежь долеритов размером 800х55-230 м мощностью </a:t>
            </a:r>
            <a:r>
              <a:rPr lang="ru-RU" sz="1300" dirty="0" smtClean="0">
                <a:latin typeface="Times New Roman" panose="02020603050405020304" pitchFamily="18" charset="0"/>
                <a:cs typeface="Times New Roman" panose="02020603050405020304" pitchFamily="18" charset="0"/>
              </a:rPr>
              <a:t>5,9-11,0 </a:t>
            </a:r>
            <a:r>
              <a:rPr lang="ru-RU" sz="1300" dirty="0">
                <a:latin typeface="Times New Roman" panose="02020603050405020304" pitchFamily="18" charset="0"/>
                <a:cs typeface="Times New Roman" panose="02020603050405020304" pitchFamily="18" charset="0"/>
              </a:rPr>
              <a:t>м (средняя </a:t>
            </a:r>
            <a:r>
              <a:rPr lang="ru-RU" sz="1300" dirty="0" smtClean="0">
                <a:latin typeface="Times New Roman" panose="02020603050405020304" pitchFamily="18" charset="0"/>
                <a:cs typeface="Times New Roman" panose="02020603050405020304" pitchFamily="18" charset="0"/>
              </a:rPr>
              <a:t>9,7 </a:t>
            </a:r>
            <a:r>
              <a:rPr lang="ru-RU" sz="1300" dirty="0">
                <a:latin typeface="Times New Roman" panose="02020603050405020304" pitchFamily="18" charset="0"/>
                <a:cs typeface="Times New Roman" panose="02020603050405020304" pitchFamily="18" charset="0"/>
              </a:rPr>
              <a:t>м) залегает на глубине </a:t>
            </a:r>
            <a:r>
              <a:rPr lang="ru-RU" sz="1300" dirty="0" smtClean="0">
                <a:latin typeface="Times New Roman" panose="02020603050405020304" pitchFamily="18" charset="0"/>
                <a:cs typeface="Times New Roman" panose="02020603050405020304" pitchFamily="18" charset="0"/>
              </a:rPr>
              <a:t>1,2-4,2 </a:t>
            </a:r>
            <a:r>
              <a:rPr lang="ru-RU" sz="1300" dirty="0">
                <a:latin typeface="Times New Roman" panose="02020603050405020304" pitchFamily="18" charset="0"/>
                <a:cs typeface="Times New Roman" panose="02020603050405020304" pitchFamily="18" charset="0"/>
              </a:rPr>
              <a:t>м. С поверхности долериты </a:t>
            </a:r>
            <a:r>
              <a:rPr lang="ru-RU" sz="1300" dirty="0" err="1">
                <a:latin typeface="Times New Roman" panose="02020603050405020304" pitchFamily="18" charset="0"/>
                <a:cs typeface="Times New Roman" panose="02020603050405020304" pitchFamily="18" charset="0"/>
              </a:rPr>
              <a:t>выветрелы</a:t>
            </a:r>
            <a:r>
              <a:rPr lang="ru-RU" sz="1300" dirty="0">
                <a:latin typeface="Times New Roman" panose="02020603050405020304" pitchFamily="18" charset="0"/>
                <a:cs typeface="Times New Roman" panose="02020603050405020304" pitchFamily="18" charset="0"/>
              </a:rPr>
              <a:t> часто до дресвы на глубину до </a:t>
            </a:r>
            <a:r>
              <a:rPr lang="ru-RU" sz="1300" dirty="0" smtClean="0">
                <a:latin typeface="Times New Roman" panose="02020603050405020304" pitchFamily="18" charset="0"/>
                <a:cs typeface="Times New Roman" panose="02020603050405020304" pitchFamily="18" charset="0"/>
              </a:rPr>
              <a:t>1,2 </a:t>
            </a:r>
            <a:r>
              <a:rPr lang="ru-RU" sz="1300" dirty="0">
                <a:latin typeface="Times New Roman" panose="02020603050405020304" pitchFamily="18" charset="0"/>
                <a:cs typeface="Times New Roman" panose="02020603050405020304" pitchFamily="18" charset="0"/>
              </a:rPr>
              <a:t>м. Долериты отвечают требованиям для получения высокодекоративных облицовочных плит и блоков. Выход блоков </a:t>
            </a:r>
            <a:r>
              <a:rPr lang="ru-RU" sz="1300" dirty="0" smtClean="0">
                <a:latin typeface="Times New Roman" panose="02020603050405020304" pitchFamily="18" charset="0"/>
                <a:cs typeface="Times New Roman" panose="02020603050405020304" pitchFamily="18" charset="0"/>
              </a:rPr>
              <a:t>– 28,6 %. </a:t>
            </a:r>
            <a:r>
              <a:rPr lang="ru-RU" sz="1300" dirty="0">
                <a:latin typeface="Times New Roman" panose="02020603050405020304" pitchFamily="18" charset="0"/>
                <a:cs typeface="Times New Roman" panose="02020603050405020304" pitchFamily="18" charset="0"/>
              </a:rPr>
              <a:t>Долериты хорошо пилятся, шлифуются и полируются. Полученный попутно щебень </a:t>
            </a:r>
            <a:r>
              <a:rPr lang="ru-RU" sz="1300" dirty="0" smtClean="0">
                <a:latin typeface="Times New Roman" panose="02020603050405020304" pitchFamily="18" charset="0"/>
                <a:cs typeface="Times New Roman" panose="02020603050405020304" pitchFamily="18" charset="0"/>
              </a:rPr>
              <a:t>пригоден </a:t>
            </a:r>
            <a:r>
              <a:rPr lang="ru-RU" sz="1300" dirty="0">
                <a:latin typeface="Times New Roman" panose="02020603050405020304" pitchFamily="18" charset="0"/>
                <a:cs typeface="Times New Roman" panose="02020603050405020304" pitchFamily="18" charset="0"/>
              </a:rPr>
              <a:t>в качестве заполнителя в тяжёлый бетон марки 300 и выше, и для балластировки </a:t>
            </a:r>
            <a:r>
              <a:rPr lang="ru-RU" sz="1300" dirty="0" smtClean="0">
                <a:latin typeface="Times New Roman" panose="02020603050405020304" pitchFamily="18" charset="0"/>
                <a:cs typeface="Times New Roman" panose="02020603050405020304" pitchFamily="18" charset="0"/>
              </a:rPr>
              <a:t>ж/д пути</a:t>
            </a:r>
            <a:r>
              <a:rPr lang="ru-RU" sz="1300" dirty="0">
                <a:latin typeface="Times New Roman" panose="02020603050405020304" pitchFamily="18" charset="0"/>
                <a:cs typeface="Times New Roman" panose="02020603050405020304" pitchFamily="18" charset="0"/>
              </a:rPr>
              <a:t>.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Шерагульское</a:t>
            </a:r>
            <a:r>
              <a:rPr lang="ru-RU" sz="1300" b="1" dirty="0" smtClean="0">
                <a:solidFill>
                  <a:srgbClr val="002060"/>
                </a:solidFill>
                <a:latin typeface="Times New Roman" panose="02020603050405020304" pitchFamily="18" charset="0"/>
                <a:cs typeface="Times New Roman" panose="02020603050405020304" pitchFamily="18" charset="0"/>
              </a:rPr>
              <a:t> </a:t>
            </a:r>
            <a:r>
              <a:rPr lang="ru-RU" sz="1300" b="1" dirty="0">
                <a:solidFill>
                  <a:srgbClr val="002060"/>
                </a:solidFill>
                <a:latin typeface="Times New Roman" panose="02020603050405020304" pitchFamily="18" charset="0"/>
                <a:cs typeface="Times New Roman" panose="02020603050405020304" pitchFamily="18" charset="0"/>
              </a:rPr>
              <a:t>месторождение. </a:t>
            </a:r>
            <a:r>
              <a:rPr lang="ru-RU" sz="1300" dirty="0">
                <a:latin typeface="Times New Roman" panose="02020603050405020304" pitchFamily="18" charset="0"/>
                <a:cs typeface="Times New Roman" panose="02020603050405020304" pitchFamily="18" charset="0"/>
              </a:rPr>
              <a:t>Расположено в 12 км к северу от с. Шерагул.</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А+В+С1 - 8108 тыс. куб. м.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Породы месторождения согласно ГОСТ 23845-86, 8267-82, 7392-85 обладают низкой пористостью (0,54 %) и </a:t>
            </a:r>
            <a:r>
              <a:rPr lang="ru-RU" sz="1300" dirty="0" err="1">
                <a:latin typeface="Times New Roman" panose="02020603050405020304" pitchFamily="18" charset="0"/>
                <a:cs typeface="Times New Roman" panose="02020603050405020304" pitchFamily="18" charset="0"/>
              </a:rPr>
              <a:t>водопоглощением</a:t>
            </a:r>
            <a:r>
              <a:rPr lang="ru-RU" sz="1300" dirty="0">
                <a:latin typeface="Times New Roman" panose="02020603050405020304" pitchFamily="18" charset="0"/>
                <a:cs typeface="Times New Roman" panose="02020603050405020304" pitchFamily="18" charset="0"/>
              </a:rPr>
              <a:t> (0,12 %). По пределу прочности в </a:t>
            </a:r>
            <a:r>
              <a:rPr lang="ru-RU" sz="1300" dirty="0" err="1">
                <a:latin typeface="Times New Roman" panose="02020603050405020304" pitchFamily="18" charset="0"/>
                <a:cs typeface="Times New Roman" panose="02020603050405020304" pitchFamily="18" charset="0"/>
              </a:rPr>
              <a:t>водонасыщенном</a:t>
            </a:r>
            <a:r>
              <a:rPr lang="ru-RU" sz="1300" dirty="0">
                <a:latin typeface="Times New Roman" panose="02020603050405020304" pitchFamily="18" charset="0"/>
                <a:cs typeface="Times New Roman" panose="02020603050405020304" pitchFamily="18" charset="0"/>
              </a:rPr>
              <a:t> состоянии долериты имеют марку 1200. Коэффициент снижения прочности при насыщении водой – 0,88. По морозостойкости все отобранные пробы имеют марку Мрз-50. Марка долеритов по </a:t>
            </a:r>
            <a:r>
              <a:rPr lang="ru-RU" sz="1300" dirty="0" err="1">
                <a:latin typeface="Times New Roman" panose="02020603050405020304" pitchFamily="18" charset="0"/>
                <a:cs typeface="Times New Roman" panose="02020603050405020304" pitchFamily="18" charset="0"/>
              </a:rPr>
              <a:t>дробимости</a:t>
            </a:r>
            <a:r>
              <a:rPr lang="ru-RU" sz="1300" dirty="0">
                <a:latin typeface="Times New Roman" panose="02020603050405020304" pitchFamily="18" charset="0"/>
                <a:cs typeface="Times New Roman" panose="02020603050405020304" pitchFamily="18" charset="0"/>
              </a:rPr>
              <a:t>  - 1400, по сопротивлению удару на копре ПМ - У-75, по износу в полочном барабане - И-1. Долериты месторождения пригодны для производства щебня, используемого во всех видах строительных работ и в качестве балластного слоя ж/д пути.</a:t>
            </a:r>
          </a:p>
          <a:p>
            <a:pPr marL="0" indent="450000" algn="just">
              <a:spcBef>
                <a:spcPts val="0"/>
              </a:spcBef>
              <a:spcAft>
                <a:spcPts val="0"/>
              </a:spcAft>
              <a:buNone/>
            </a:pPr>
            <a:r>
              <a:rPr lang="ru-RU" sz="1300" dirty="0" err="1">
                <a:latin typeface="Times New Roman" panose="02020603050405020304" pitchFamily="18" charset="0"/>
                <a:cs typeface="Times New Roman" panose="02020603050405020304" pitchFamily="18" charset="0"/>
              </a:rPr>
              <a:t>Блочность</a:t>
            </a:r>
            <a:r>
              <a:rPr lang="ru-RU" sz="1300" dirty="0">
                <a:latin typeface="Times New Roman" panose="02020603050405020304" pitchFamily="18" charset="0"/>
                <a:cs typeface="Times New Roman" panose="02020603050405020304" pitchFamily="18" charset="0"/>
              </a:rPr>
              <a:t> долеритов определялась согласно ГОСТ 9479-84 «Блоки из природного камня для производства облицовочных камней».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Фонд недр – нераспределенный</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045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41</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99592" y="21130"/>
            <a:ext cx="7920880" cy="3767910"/>
          </a:xfrm>
        </p:spPr>
        <p:txBody>
          <a:bodyPr>
            <a:normAutofit/>
          </a:bodyPr>
          <a:lstStyle/>
          <a:p>
            <a:pPr marL="0" indent="450000" algn="ctr">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C00000"/>
                </a:solidFill>
                <a:latin typeface="Times New Roman" panose="02020603050405020304" pitchFamily="18" charset="0"/>
                <a:cs typeface="Times New Roman" panose="02020603050405020304" pitchFamily="18" charset="0"/>
              </a:rPr>
              <a:t>Доломиты</a:t>
            </a:r>
            <a:endParaRPr lang="ru-RU" sz="1400" b="1" dirty="0">
              <a:solidFill>
                <a:srgbClr val="C00000"/>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Карбонатное месторождение. </a:t>
            </a:r>
            <a:r>
              <a:rPr lang="ru-RU" sz="1400" dirty="0">
                <a:latin typeface="Times New Roman" panose="02020603050405020304" pitchFamily="18" charset="0"/>
                <a:cs typeface="Times New Roman" panose="02020603050405020304" pitchFamily="18" charset="0"/>
              </a:rPr>
              <a:t>Расположено в 3 км юго-восточнее п. </a:t>
            </a:r>
            <a:r>
              <a:rPr lang="ru-RU" sz="1400" dirty="0" err="1">
                <a:latin typeface="Times New Roman" panose="02020603050405020304" pitchFamily="18" charset="0"/>
                <a:cs typeface="Times New Roman" panose="02020603050405020304" pitchFamily="18" charset="0"/>
              </a:rPr>
              <a:t>Ишидей</a:t>
            </a:r>
            <a:r>
              <a:rPr lang="ru-RU" sz="1400" dirty="0">
                <a:latin typeface="Times New Roman" panose="02020603050405020304" pitchFamily="18" charset="0"/>
                <a:cs typeface="Times New Roman" panose="02020603050405020304" pitchFamily="18" charset="0"/>
              </a:rPr>
              <a:t> и в 90 км юго-западнее ж/д ст. Тулун, связано с ней грунтовой дорогой с гравийным покрытием.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С1 - 653 тыс. куб. м, С2 - 300 тыс.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Щебень доломита соответствует требованиям ГОСТа 23845-79 «Сырье для производства щебня из естественного камня для строительных работ», ГОСТа10268-80 «Заполнители для тяжелого бетона», ГОСТа 8267-75 «Щебень из естественного камня для строительных работ», ГОСТа 7392-78 «Щебень из естественного камня для балластного слоя ж/д пути» и пригоден как материал для балластного слоя ж/д полотна, для автодорожного строительства, для приготовления асфальтобетонных смесей, как крупный заполнитель для тяжелых бетонов марки «400» и выше. По прочности в насыщенном водой состоянии доломит относится к марке «1400», соответствует требованиям ГОСТ 22132-76 «Камень бутовый» и может быть использован как бутовый камень. Согласно требованиям ГОСТа 9179-77 «Известь строительная», сырье относится к доломитовой извести 2 сорта и может быть использовано для производства строительной извести.</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a:t>
            </a:r>
            <a:r>
              <a:rPr lang="ru-RU" sz="1400" dirty="0" smtClean="0">
                <a:latin typeface="Times New Roman" panose="02020603050405020304" pitchFamily="18" charset="0"/>
                <a:cs typeface="Times New Roman" panose="02020603050405020304" pitchFamily="18" charset="0"/>
              </a:rPr>
              <a:t>– нераспределенный.</a:t>
            </a:r>
            <a:endParaRPr lang="ru-RU" sz="1400" dirty="0">
              <a:latin typeface="Times New Roman" panose="02020603050405020304" pitchFamily="18" charset="0"/>
              <a:cs typeface="Times New Roman" panose="02020603050405020304" pitchFamily="18" charset="0"/>
            </a:endParaRPr>
          </a:p>
        </p:txBody>
      </p:sp>
      <p:sp>
        <p:nvSpPr>
          <p:cNvPr id="6" name="Объект 4"/>
          <p:cNvSpPr txBox="1">
            <a:spLocks/>
          </p:cNvSpPr>
          <p:nvPr/>
        </p:nvSpPr>
        <p:spPr>
          <a:xfrm>
            <a:off x="3122318" y="3284984"/>
            <a:ext cx="5698154" cy="309634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Ирсымское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a:t>
            </a:r>
            <a:r>
              <a:rPr lang="ru-RU" sz="1400" dirty="0">
                <a:latin typeface="Times New Roman" panose="02020603050405020304" pitchFamily="18" charset="0"/>
                <a:cs typeface="Times New Roman" panose="02020603050405020304" pitchFamily="18" charset="0"/>
              </a:rPr>
              <a:t>Расположено в 17 км к юго-западу от п. Аршан, в 97 км к юго-западу от г. Тулуна. В районе имеются лесовозные дороги.</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Вмещающими породами являются сланцы (висячий бок) и песчаники (лежачий бок) </a:t>
            </a:r>
            <a:r>
              <a:rPr lang="ru-RU" sz="1400" dirty="0" err="1">
                <a:latin typeface="Times New Roman" panose="02020603050405020304" pitchFamily="18" charset="0"/>
                <a:cs typeface="Times New Roman" panose="02020603050405020304" pitchFamily="18" charset="0"/>
              </a:rPr>
              <a:t>аршанской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позднего </a:t>
            </a:r>
            <a:r>
              <a:rPr lang="ru-RU" sz="1400" dirty="0" err="1" smtClean="0">
                <a:latin typeface="Times New Roman" panose="02020603050405020304" pitchFamily="18" charset="0"/>
                <a:cs typeface="Times New Roman" panose="02020603050405020304" pitchFamily="18" charset="0"/>
              </a:rPr>
              <a:t>протезоя</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Пласт доломитов мощностью до 200 м полого падает на запад (под углом 10о). Среди чистых доломитов отмечаются участки сильно окремнённых пород. Доломиты могут быть использованы как заменитель магнезита или как флюсовый материал для металлургии. Горнотехнические условия эксплуатации благоприятные, запасы - огромные.</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Фонд недр – нераспределенный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789040"/>
            <a:ext cx="2222726"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7394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42</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971600" y="-1"/>
            <a:ext cx="7848872" cy="4509121"/>
          </a:xfrm>
        </p:spPr>
        <p:txBody>
          <a:bodyPr>
            <a:normAutofit/>
          </a:bodyPr>
          <a:lstStyle/>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Габбро-диабазы</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Нюринское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 </a:t>
            </a:r>
            <a:r>
              <a:rPr lang="ru-RU" sz="1300" dirty="0" smtClean="0">
                <a:latin typeface="Times New Roman" panose="02020603050405020304" pitchFamily="18" charset="0"/>
                <a:cs typeface="Times New Roman" panose="02020603050405020304" pitchFamily="18" charset="0"/>
              </a:rPr>
              <a:t>Расположено на правом берегу р. Нюра, в 0,5 км к северо-востоку от ж/д. ст. Нюра, в 5-6 км к юго-востоку от г. Тулуна.</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Балансовые запасы А+В+С1 - 8745 тыс. м3.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Полезная толща представлена габбро-диабазами триасового возраста. Тело габбро-диабазов размером 1300х300-480 м, мощностью 12,9-25,9 м (средняя 19,3 м) </a:t>
            </a:r>
            <a:r>
              <a:rPr lang="ru-RU" sz="1300" dirty="0" err="1" smtClean="0">
                <a:latin typeface="Times New Roman" panose="02020603050405020304" pitchFamily="18" charset="0"/>
                <a:cs typeface="Times New Roman" panose="02020603050405020304" pitchFamily="18" charset="0"/>
              </a:rPr>
              <a:t>пластообразное</a:t>
            </a:r>
            <a:r>
              <a:rPr lang="ru-RU" sz="1300" dirty="0" smtClean="0">
                <a:latin typeface="Times New Roman" panose="02020603050405020304" pitchFamily="18" charset="0"/>
                <a:cs typeface="Times New Roman" panose="02020603050405020304" pitchFamily="18" charset="0"/>
              </a:rPr>
              <a:t>, горизонтально залегающее, выдержанное по залеганию и мощности. Подстилающие породы - глинистые пески </a:t>
            </a:r>
            <a:r>
              <a:rPr lang="ru-RU" sz="1300" dirty="0" err="1" smtClean="0">
                <a:latin typeface="Times New Roman" panose="02020603050405020304" pitchFamily="18" charset="0"/>
                <a:cs typeface="Times New Roman" panose="02020603050405020304" pitchFamily="18" charset="0"/>
              </a:rPr>
              <a:t>бадарановской</a:t>
            </a:r>
            <a:r>
              <a:rPr lang="ru-RU" sz="1300" dirty="0" smtClean="0">
                <a:latin typeface="Times New Roman" panose="02020603050405020304" pitchFamily="18" charset="0"/>
                <a:cs typeface="Times New Roman" panose="02020603050405020304" pitchFamily="18" charset="0"/>
              </a:rPr>
              <a:t> свиты раннего </a:t>
            </a:r>
            <a:r>
              <a:rPr lang="ru-RU" sz="1300" dirty="0" err="1" smtClean="0">
                <a:latin typeface="Times New Roman" panose="02020603050405020304" pitchFamily="18" charset="0"/>
                <a:cs typeface="Times New Roman" panose="02020603050405020304" pitchFamily="18" charset="0"/>
              </a:rPr>
              <a:t>ордовика</a:t>
            </a:r>
            <a:r>
              <a:rPr lang="ru-RU" sz="1300" dirty="0" smtClean="0">
                <a:latin typeface="Times New Roman" panose="02020603050405020304" pitchFamily="18" charset="0"/>
                <a:cs typeface="Times New Roman" panose="02020603050405020304" pitchFamily="18" charset="0"/>
              </a:rPr>
              <a:t>, перекрывающие породы - четвертичные суглинки с дресвой габбро-диабазов средней мощностью 0,94 м. Коэффициент вскрыши – 0,05. Сверху на некоторых участках габбро-диабазы превращены в дресву, мощность которой до 7,0 м. Пригоден в качестве бутового камня для строительства. Щебень пригоден в качестве балластного слоя ж/д путей. </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Тулунское</a:t>
            </a:r>
            <a:r>
              <a:rPr lang="ru-RU" sz="1300" b="1" dirty="0" smtClean="0">
                <a:solidFill>
                  <a:srgbClr val="002060"/>
                </a:solidFill>
                <a:latin typeface="Times New Roman" panose="02020603050405020304" pitchFamily="18" charset="0"/>
                <a:cs typeface="Times New Roman" panose="02020603050405020304" pitchFamily="18" charset="0"/>
              </a:rPr>
              <a:t> </a:t>
            </a:r>
            <a:r>
              <a:rPr lang="ru-RU" sz="1300" b="1" dirty="0">
                <a:solidFill>
                  <a:srgbClr val="002060"/>
                </a:solidFill>
                <a:latin typeface="Times New Roman" panose="02020603050405020304" pitchFamily="18" charset="0"/>
                <a:cs typeface="Times New Roman" panose="02020603050405020304" pitchFamily="18" charset="0"/>
              </a:rPr>
              <a:t>месторождение. </a:t>
            </a:r>
            <a:r>
              <a:rPr lang="ru-RU" sz="1300" dirty="0">
                <a:latin typeface="Times New Roman" panose="02020603050405020304" pitchFamily="18" charset="0"/>
                <a:cs typeface="Times New Roman" panose="02020603050405020304" pitchFamily="18" charset="0"/>
              </a:rPr>
              <a:t>Расположено в 2 км к юго-западу от г. Тулуна на левом берегу р. Ия. </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Запасы А+В+С1 - 16827 тыс. куб. м.</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Полезная толща представлена габбро-диабазами </a:t>
            </a:r>
            <a:r>
              <a:rPr lang="ru-RU" sz="1300" dirty="0" err="1">
                <a:latin typeface="Times New Roman" panose="02020603050405020304" pitchFamily="18" charset="0"/>
                <a:cs typeface="Times New Roman" panose="02020603050405020304" pitchFamily="18" charset="0"/>
              </a:rPr>
              <a:t>пермь</a:t>
            </a:r>
            <a:r>
              <a:rPr lang="ru-RU" sz="1300" dirty="0">
                <a:latin typeface="Times New Roman" panose="02020603050405020304" pitchFamily="18" charset="0"/>
                <a:cs typeface="Times New Roman" panose="02020603050405020304" pitchFamily="18" charset="0"/>
              </a:rPr>
              <a:t>-триасового возраста. Тело габбро-диабазов размером 600х400 м, мощностью 32-56 м (средняя 43 м) </a:t>
            </a:r>
            <a:r>
              <a:rPr lang="ru-RU" sz="1300" dirty="0" err="1">
                <a:latin typeface="Times New Roman" panose="02020603050405020304" pitchFamily="18" charset="0"/>
                <a:cs typeface="Times New Roman" panose="02020603050405020304" pitchFamily="18" charset="0"/>
              </a:rPr>
              <a:t>пластообразное</a:t>
            </a:r>
            <a:r>
              <a:rPr lang="ru-RU" sz="1300" dirty="0">
                <a:latin typeface="Times New Roman" panose="02020603050405020304" pitchFamily="18" charset="0"/>
                <a:cs typeface="Times New Roman" panose="02020603050405020304" pitchFamily="18" charset="0"/>
              </a:rPr>
              <a:t>, горизонтально залегающее, выдержанное по залеганию и мощности. Подстилающие породы - песчаники </a:t>
            </a:r>
            <a:r>
              <a:rPr lang="ru-RU" sz="1300" dirty="0" err="1">
                <a:latin typeface="Times New Roman" panose="02020603050405020304" pitchFamily="18" charset="0"/>
                <a:cs typeface="Times New Roman" panose="02020603050405020304" pitchFamily="18" charset="0"/>
              </a:rPr>
              <a:t>верхнекукучейской</a:t>
            </a:r>
            <a:r>
              <a:rPr lang="ru-RU" sz="1300" dirty="0">
                <a:latin typeface="Times New Roman" panose="02020603050405020304" pitchFamily="18" charset="0"/>
                <a:cs typeface="Times New Roman" panose="02020603050405020304" pitchFamily="18" charset="0"/>
              </a:rPr>
              <a:t> свиты </a:t>
            </a:r>
            <a:r>
              <a:rPr lang="ru-RU" sz="1300" dirty="0" err="1">
                <a:latin typeface="Times New Roman" panose="02020603050405020304" pitchFamily="18" charset="0"/>
                <a:cs typeface="Times New Roman" panose="02020603050405020304" pitchFamily="18" charset="0"/>
              </a:rPr>
              <a:t>ордовика</a:t>
            </a:r>
            <a:r>
              <a:rPr lang="ru-RU" sz="1300" dirty="0">
                <a:latin typeface="Times New Roman" panose="02020603050405020304" pitchFamily="18" charset="0"/>
                <a:cs typeface="Times New Roman" panose="02020603050405020304" pitchFamily="18" charset="0"/>
              </a:rPr>
              <a:t>, перекрывающие породы - юрские аргиллиты и песчаники, а также современные песчано-глинистые отложения мощностью от </a:t>
            </a:r>
            <a:r>
              <a:rPr lang="ru-RU" sz="1300" dirty="0" smtClean="0">
                <a:latin typeface="Times New Roman" panose="02020603050405020304" pitchFamily="18" charset="0"/>
                <a:cs typeface="Times New Roman" panose="02020603050405020304" pitchFamily="18" charset="0"/>
              </a:rPr>
              <a:t>0,2 </a:t>
            </a:r>
            <a:r>
              <a:rPr lang="ru-RU" sz="1300" dirty="0">
                <a:latin typeface="Times New Roman" panose="02020603050405020304" pitchFamily="18" charset="0"/>
                <a:cs typeface="Times New Roman" panose="02020603050405020304" pitchFamily="18" charset="0"/>
              </a:rPr>
              <a:t>до </a:t>
            </a:r>
            <a:r>
              <a:rPr lang="ru-RU" sz="1300" dirty="0" smtClean="0">
                <a:latin typeface="Times New Roman" panose="02020603050405020304" pitchFamily="18" charset="0"/>
                <a:cs typeface="Times New Roman" panose="02020603050405020304" pitchFamily="18" charset="0"/>
              </a:rPr>
              <a:t>17,8 </a:t>
            </a:r>
            <a:r>
              <a:rPr lang="ru-RU" sz="1300" dirty="0">
                <a:latin typeface="Times New Roman" panose="02020603050405020304" pitchFamily="18" charset="0"/>
                <a:cs typeface="Times New Roman" panose="02020603050405020304" pitchFamily="18" charset="0"/>
              </a:rPr>
              <a:t>м.  Коэффициент вскрыши </a:t>
            </a:r>
            <a:r>
              <a:rPr lang="ru-RU" sz="1300" dirty="0" smtClean="0">
                <a:latin typeface="Times New Roman" panose="02020603050405020304" pitchFamily="18" charset="0"/>
                <a:cs typeface="Times New Roman" panose="02020603050405020304" pitchFamily="18" charset="0"/>
              </a:rPr>
              <a:t>– 0,09</a:t>
            </a:r>
            <a:r>
              <a:rPr lang="ru-RU" sz="1300" dirty="0">
                <a:latin typeface="Times New Roman" panose="02020603050405020304" pitchFamily="18" charset="0"/>
                <a:cs typeface="Times New Roman" panose="02020603050405020304" pitchFamily="18" charset="0"/>
              </a:rPr>
              <a:t>. Сверху габбро-диабазы превращены в дресву, мощность которой от </a:t>
            </a:r>
            <a:r>
              <a:rPr lang="ru-RU" sz="1300" dirty="0" smtClean="0">
                <a:latin typeface="Times New Roman" panose="02020603050405020304" pitchFamily="18" charset="0"/>
                <a:cs typeface="Times New Roman" panose="02020603050405020304" pitchFamily="18" charset="0"/>
              </a:rPr>
              <a:t>4,3-5,4 </a:t>
            </a:r>
            <a:r>
              <a:rPr lang="ru-RU" sz="1300" dirty="0">
                <a:latin typeface="Times New Roman" panose="02020603050405020304" pitchFamily="18" charset="0"/>
                <a:cs typeface="Times New Roman" panose="02020603050405020304" pitchFamily="18" charset="0"/>
              </a:rPr>
              <a:t>м. Пригоден в качестве бутового камня марок 600-1000. Выход товарного камня </a:t>
            </a:r>
            <a:r>
              <a:rPr lang="ru-RU" sz="1300" dirty="0" smtClean="0">
                <a:latin typeface="Times New Roman" panose="02020603050405020304" pitchFamily="18" charset="0"/>
                <a:cs typeface="Times New Roman" panose="02020603050405020304" pitchFamily="18" charset="0"/>
              </a:rPr>
              <a:t>– 87,3 %. </a:t>
            </a:r>
            <a:r>
              <a:rPr lang="ru-RU" sz="1300" dirty="0">
                <a:latin typeface="Times New Roman" panose="02020603050405020304" pitchFamily="18" charset="0"/>
                <a:cs typeface="Times New Roman" panose="02020603050405020304" pitchFamily="18" charset="0"/>
              </a:rPr>
              <a:t>Щебень пригоден в качестве заполнителя для </a:t>
            </a:r>
            <a:r>
              <a:rPr lang="ru-RU" sz="1300" dirty="0" smtClean="0">
                <a:latin typeface="Times New Roman" panose="02020603050405020304" pitchFamily="18" charset="0"/>
                <a:cs typeface="Times New Roman" panose="02020603050405020304" pitchFamily="18" charset="0"/>
              </a:rPr>
              <a:t>обычных </a:t>
            </a:r>
            <a:r>
              <a:rPr lang="ru-RU" sz="1300" dirty="0">
                <a:latin typeface="Times New Roman" panose="02020603050405020304" pitchFamily="18" charset="0"/>
                <a:cs typeface="Times New Roman" panose="02020603050405020304" pitchFamily="18" charset="0"/>
              </a:rPr>
              <a:t>бетонов марки 200. Фонд недр – нераспределенный</a:t>
            </a:r>
            <a:r>
              <a:rPr lang="ru-RU" sz="1300" dirty="0" smtClean="0">
                <a:latin typeface="Times New Roman" panose="02020603050405020304" pitchFamily="18" charset="0"/>
                <a:cs typeface="Times New Roman" panose="02020603050405020304" pitchFamily="18" charset="0"/>
              </a:rPr>
              <a:t>.</a:t>
            </a:r>
          </a:p>
        </p:txBody>
      </p:sp>
      <p:sp>
        <p:nvSpPr>
          <p:cNvPr id="7" name="Объект 4"/>
          <p:cNvSpPr txBox="1">
            <a:spLocks/>
          </p:cNvSpPr>
          <p:nvPr/>
        </p:nvSpPr>
        <p:spPr>
          <a:xfrm>
            <a:off x="2555776" y="4365104"/>
            <a:ext cx="6264696" cy="249289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None/>
            </a:pPr>
            <a:r>
              <a:rPr lang="ru-RU" sz="1300" b="1" dirty="0" err="1" smtClean="0">
                <a:solidFill>
                  <a:srgbClr val="002060"/>
                </a:solidFill>
                <a:latin typeface="Times New Roman" panose="02020603050405020304" pitchFamily="18" charset="0"/>
                <a:cs typeface="Times New Roman" panose="02020603050405020304" pitchFamily="18" charset="0"/>
              </a:rPr>
              <a:t>Усть-Зиминское</a:t>
            </a:r>
            <a:r>
              <a:rPr lang="ru-RU" sz="13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300" b="1" dirty="0">
                <a:solidFill>
                  <a:srgbClr val="002060"/>
                </a:solidFill>
                <a:latin typeface="Times New Roman" panose="02020603050405020304" pitchFamily="18" charset="0"/>
                <a:cs typeface="Times New Roman" panose="02020603050405020304" pitchFamily="18" charset="0"/>
              </a:rPr>
              <a:t>.</a:t>
            </a:r>
            <a:r>
              <a:rPr lang="ru-RU" sz="1300" dirty="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Расположено в </a:t>
            </a:r>
            <a:r>
              <a:rPr lang="ru-RU" sz="1300" dirty="0">
                <a:latin typeface="Times New Roman" panose="02020603050405020304" pitchFamily="18" charset="0"/>
                <a:cs typeface="Times New Roman" panose="02020603050405020304" pitchFamily="18" charset="0"/>
              </a:rPr>
              <a:t>8 км к востоку от п</a:t>
            </a:r>
            <a:r>
              <a:rPr lang="ru-RU" sz="1300" dirty="0" smtClean="0">
                <a:latin typeface="Times New Roman" panose="02020603050405020304" pitchFamily="18" charset="0"/>
                <a:cs typeface="Times New Roman" panose="02020603050405020304" pitchFamily="18" charset="0"/>
              </a:rPr>
              <a:t>. </a:t>
            </a:r>
            <a:r>
              <a:rPr lang="ru-RU" sz="1300" dirty="0" err="1" smtClean="0">
                <a:latin typeface="Times New Roman" panose="02020603050405020304" pitchFamily="18" charset="0"/>
                <a:cs typeface="Times New Roman" panose="02020603050405020304" pitchFamily="18" charset="0"/>
              </a:rPr>
              <a:t>Белозиминск</a:t>
            </a:r>
            <a:r>
              <a:rPr lang="ru-RU" sz="1300" dirty="0">
                <a:latin typeface="Times New Roman" panose="02020603050405020304" pitchFamily="18" charset="0"/>
                <a:cs typeface="Times New Roman" panose="02020603050405020304" pitchFamily="18" charset="0"/>
              </a:rPr>
              <a:t>, в 115 км от г</a:t>
            </a:r>
            <a:r>
              <a:rPr lang="ru-RU" sz="13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300" dirty="0">
                <a:latin typeface="Times New Roman" panose="02020603050405020304" pitchFamily="18" charset="0"/>
                <a:cs typeface="Times New Roman" panose="02020603050405020304" pitchFamily="18" charset="0"/>
              </a:rPr>
              <a:t>Балансовые запасы А+В+С1 - 4625 тыс</a:t>
            </a:r>
            <a:r>
              <a:rPr lang="ru-RU" sz="1300" dirty="0" smtClean="0">
                <a:latin typeface="Times New Roman" panose="02020603050405020304" pitchFamily="18" charset="0"/>
                <a:cs typeface="Times New Roman" panose="02020603050405020304" pitchFamily="18" charset="0"/>
              </a:rPr>
              <a:t>. куб. м, </a:t>
            </a:r>
            <a:r>
              <a:rPr lang="ru-RU" sz="1300" dirty="0">
                <a:latin typeface="Times New Roman" panose="02020603050405020304" pitchFamily="18" charset="0"/>
                <a:cs typeface="Times New Roman" panose="02020603050405020304" pitchFamily="18" charset="0"/>
              </a:rPr>
              <a:t>С2 - 2846 тыс</a:t>
            </a:r>
            <a:r>
              <a:rPr lang="ru-RU" sz="13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Полезная </a:t>
            </a:r>
            <a:r>
              <a:rPr lang="ru-RU" sz="1300" dirty="0">
                <a:latin typeface="Times New Roman" panose="02020603050405020304" pitchFamily="18" charset="0"/>
                <a:cs typeface="Times New Roman" panose="02020603050405020304" pitchFamily="18" charset="0"/>
              </a:rPr>
              <a:t>толща представлена песчаниками и сланцами </a:t>
            </a:r>
            <a:r>
              <a:rPr lang="ru-RU" sz="1300" dirty="0" err="1">
                <a:latin typeface="Times New Roman" panose="02020603050405020304" pitchFamily="18" charset="0"/>
                <a:cs typeface="Times New Roman" panose="02020603050405020304" pitchFamily="18" charset="0"/>
              </a:rPr>
              <a:t>ингашинской</a:t>
            </a:r>
            <a:r>
              <a:rPr lang="ru-RU" sz="1300" dirty="0">
                <a:latin typeface="Times New Roman" panose="02020603050405020304" pitchFamily="18" charset="0"/>
                <a:cs typeface="Times New Roman" panose="02020603050405020304" pitchFamily="18" charset="0"/>
              </a:rPr>
              <a:t> свиты </a:t>
            </a:r>
            <a:r>
              <a:rPr lang="ru-RU" sz="1300" dirty="0" smtClean="0">
                <a:latin typeface="Times New Roman" panose="02020603050405020304" pitchFamily="18" charset="0"/>
                <a:cs typeface="Times New Roman" panose="02020603050405020304" pitchFamily="18" charset="0"/>
              </a:rPr>
              <a:t>раннего рифея </a:t>
            </a:r>
            <a:r>
              <a:rPr lang="ru-RU" sz="1300" dirty="0">
                <a:latin typeface="Times New Roman" panose="02020603050405020304" pitchFamily="18" charset="0"/>
                <a:cs typeface="Times New Roman" panose="02020603050405020304" pitchFamily="18" charset="0"/>
              </a:rPr>
              <a:t>и жилой габбро-диабазов ангарского комплекса. Песчаники и сланцы слагают </a:t>
            </a:r>
            <a:r>
              <a:rPr lang="ru-RU" sz="1300" dirty="0" err="1">
                <a:latin typeface="Times New Roman" panose="02020603050405020304" pitchFamily="18" charset="0"/>
                <a:cs typeface="Times New Roman" panose="02020603050405020304" pitchFamily="18" charset="0"/>
              </a:rPr>
              <a:t>пластообразную</a:t>
            </a:r>
            <a:r>
              <a:rPr lang="ru-RU" sz="1300" dirty="0">
                <a:latin typeface="Times New Roman" panose="02020603050405020304" pitchFamily="18" charset="0"/>
                <a:cs typeface="Times New Roman" panose="02020603050405020304" pitchFamily="18" charset="0"/>
              </a:rPr>
              <a:t> крутопадающую залежь средним размером 730х120 ми средней мощностью 61 м. Вертикальная жила (дайка) габбро-диабазов средним размером 480х100 м и средней мощностью </a:t>
            </a:r>
            <a:r>
              <a:rPr lang="ru-RU" sz="1300" dirty="0" smtClean="0">
                <a:latin typeface="Times New Roman" panose="02020603050405020304" pitchFamily="18" charset="0"/>
                <a:cs typeface="Times New Roman" panose="02020603050405020304" pitchFamily="18" charset="0"/>
              </a:rPr>
              <a:t>43,2 </a:t>
            </a:r>
            <a:r>
              <a:rPr lang="ru-RU" sz="1300" dirty="0">
                <a:latin typeface="Times New Roman" panose="02020603050405020304" pitchFamily="18" charset="0"/>
                <a:cs typeface="Times New Roman" panose="02020603050405020304" pitchFamily="18" charset="0"/>
              </a:rPr>
              <a:t>м. Тела выдержаны по простиранию и падению. Все породы пригодны для использования во всех видах строительства, щебень пригоден для балластировки </a:t>
            </a:r>
            <a:r>
              <a:rPr lang="ru-RU" sz="1300" dirty="0" smtClean="0">
                <a:latin typeface="Times New Roman" panose="02020603050405020304" pitchFamily="18" charset="0"/>
                <a:cs typeface="Times New Roman" panose="02020603050405020304" pitchFamily="18" charset="0"/>
              </a:rPr>
              <a:t>ж/д пути </a:t>
            </a:r>
            <a:r>
              <a:rPr lang="ru-RU" sz="1300" dirty="0">
                <a:latin typeface="Times New Roman" panose="02020603050405020304" pitchFamily="18" charset="0"/>
                <a:cs typeface="Times New Roman" panose="02020603050405020304" pitchFamily="18" charset="0"/>
              </a:rPr>
              <a:t>и в качестве крупного заполнителя в бетоны марки 400</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82" y="4494265"/>
            <a:ext cx="1658786" cy="1310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7233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43</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99592" y="-1"/>
            <a:ext cx="7920880" cy="3645025"/>
          </a:xfrm>
        </p:spPr>
        <p:txBody>
          <a:bodyPr>
            <a:normAutofit/>
          </a:bodyPr>
          <a:lstStyle/>
          <a:p>
            <a:pPr marL="0" indent="450000" algn="ctr">
              <a:spcBef>
                <a:spcPts val="0"/>
              </a:spcBef>
              <a:spcAft>
                <a:spcPts val="0"/>
              </a:spcAft>
              <a:buNone/>
            </a:pPr>
            <a:r>
              <a:rPr lang="ru-RU" sz="1400" b="1" dirty="0" smtClean="0">
                <a:solidFill>
                  <a:srgbClr val="C00000"/>
                </a:solidFill>
                <a:latin typeface="Times New Roman" panose="02020603050405020304" pitchFamily="18" charset="0"/>
                <a:cs typeface="Times New Roman" panose="02020603050405020304" pitchFamily="18" charset="0"/>
              </a:rPr>
              <a:t>Известняк</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Нижне-</a:t>
            </a:r>
            <a:r>
              <a:rPr lang="ru-RU" sz="1400" b="1" dirty="0" err="1" smtClean="0">
                <a:solidFill>
                  <a:srgbClr val="002060"/>
                </a:solidFill>
                <a:latin typeface="Times New Roman" panose="02020603050405020304" pitchFamily="18" charset="0"/>
                <a:cs typeface="Times New Roman" panose="02020603050405020304" pitchFamily="18" charset="0"/>
              </a:rPr>
              <a:t>Манутское</a:t>
            </a:r>
            <a:r>
              <a:rPr lang="ru-RU" sz="1400" b="1" dirty="0">
                <a:solidFill>
                  <a:srgbClr val="002060"/>
                </a:solidFill>
                <a:latin typeface="Times New Roman" panose="02020603050405020304" pitchFamily="18" charset="0"/>
                <a:cs typeface="Times New Roman" panose="02020603050405020304" pitchFamily="18" charset="0"/>
              </a:rPr>
              <a:t> месторождение. </a:t>
            </a:r>
            <a:r>
              <a:rPr lang="ru-RU" sz="1400" dirty="0" smtClean="0">
                <a:latin typeface="Times New Roman" panose="02020603050405020304" pitchFamily="18" charset="0"/>
                <a:cs typeface="Times New Roman" panose="02020603050405020304" pitchFamily="18" charset="0"/>
              </a:rPr>
              <a:t>Расположено в 12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юго-западу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ж/д ст. Тулун</a:t>
            </a:r>
            <a:r>
              <a:rPr lang="ru-RU" sz="1400" dirty="0">
                <a:latin typeface="Times New Roman" panose="02020603050405020304" pitchFamily="18" charset="0"/>
                <a:cs typeface="Times New Roman" panose="02020603050405020304" pitchFamily="18" charset="0"/>
              </a:rPr>
              <a:t>, в </a:t>
            </a:r>
            <a:r>
              <a:rPr lang="ru-RU" sz="1400" dirty="0" smtClean="0">
                <a:latin typeface="Times New Roman" panose="02020603050405020304" pitchFamily="18" charset="0"/>
                <a:cs typeface="Times New Roman" panose="02020603050405020304" pitchFamily="18" charset="0"/>
              </a:rPr>
              <a:t>1,5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юго-востоку </a:t>
            </a:r>
            <a:r>
              <a:rPr lang="ru-RU" sz="1400" dirty="0">
                <a:latin typeface="Times New Roman" panose="02020603050405020304" pitchFamily="18" charset="0"/>
                <a:cs typeface="Times New Roman" panose="02020603050405020304" pitchFamily="18" charset="0"/>
              </a:rPr>
              <a:t>от д</a:t>
            </a:r>
            <a:r>
              <a:rPr lang="ru-RU" sz="1400" dirty="0" smtClean="0">
                <a:latin typeface="Times New Roman" panose="02020603050405020304" pitchFamily="18" charset="0"/>
                <a:cs typeface="Times New Roman" panose="02020603050405020304" pitchFamily="18" charset="0"/>
              </a:rPr>
              <a:t>. Нижний </a:t>
            </a:r>
            <a:r>
              <a:rPr lang="ru-RU" sz="1400" dirty="0" err="1" smtClean="0">
                <a:latin typeface="Times New Roman" panose="02020603050405020304" pitchFamily="18" charset="0"/>
                <a:cs typeface="Times New Roman" panose="02020603050405020304" pitchFamily="18" charset="0"/>
              </a:rPr>
              <a:t>Манут</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Балансовые запасы С1 </a:t>
            </a:r>
            <a:r>
              <a:rPr lang="ru-RU" sz="1400" dirty="0">
                <a:latin typeface="Times New Roman" panose="02020603050405020304" pitchFamily="18" charset="0"/>
                <a:cs typeface="Times New Roman" panose="02020603050405020304" pitchFamily="18" charset="0"/>
              </a:rPr>
              <a:t>- 148 тыс</a:t>
            </a:r>
            <a:r>
              <a:rPr lang="ru-RU" sz="1400" dirty="0" smtClean="0">
                <a:latin typeface="Times New Roman" panose="02020603050405020304" pitchFamily="18" charset="0"/>
                <a:cs typeface="Times New Roman" panose="02020603050405020304" pitchFamily="18" charset="0"/>
              </a:rPr>
              <a:t>. тонн, </a:t>
            </a:r>
            <a:r>
              <a:rPr lang="ru-RU" sz="1400" dirty="0">
                <a:latin typeface="Times New Roman" panose="02020603050405020304" pitchFamily="18" charset="0"/>
                <a:cs typeface="Times New Roman" panose="02020603050405020304" pitchFamily="18" charset="0"/>
              </a:rPr>
              <a:t>С2 - 46 тыс</a:t>
            </a:r>
            <a:r>
              <a:rPr lang="ru-RU" sz="1400" dirty="0" smtClean="0">
                <a:latin typeface="Times New Roman" panose="02020603050405020304" pitchFamily="18" charset="0"/>
                <a:cs typeface="Times New Roman" panose="02020603050405020304" pitchFamily="18" charset="0"/>
              </a:rPr>
              <a:t>. тонн; </a:t>
            </a:r>
            <a:r>
              <a:rPr lang="ru-RU" sz="1400" dirty="0" err="1">
                <a:latin typeface="Times New Roman" panose="02020603050405020304" pitchFamily="18" charset="0"/>
                <a:cs typeface="Times New Roman" panose="02020603050405020304" pitchFamily="18" charset="0"/>
              </a:rPr>
              <a:t>забалансовые</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- 102 </a:t>
            </a:r>
            <a:r>
              <a:rPr lang="ru-RU" sz="1400" dirty="0">
                <a:latin typeface="Times New Roman" panose="02020603050405020304" pitchFamily="18" charset="0"/>
                <a:cs typeface="Times New Roman" panose="02020603050405020304" pitchFamily="18" charset="0"/>
              </a:rPr>
              <a:t>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На месторождении выделено 2 участка. Участок 1 расположен на левом, а участок 2 </a:t>
            </a:r>
            <a:r>
              <a:rPr lang="ru-RU" sz="1400" dirty="0" smtClean="0">
                <a:latin typeface="Times New Roman" panose="02020603050405020304" pitchFamily="18" charset="0"/>
                <a:cs typeface="Times New Roman" panose="02020603050405020304" pitchFamily="18" charset="0"/>
              </a:rPr>
              <a:t>- на </a:t>
            </a:r>
            <a:r>
              <a:rPr lang="ru-RU" sz="1400" dirty="0">
                <a:latin typeface="Times New Roman" panose="02020603050405020304" pitchFamily="18" charset="0"/>
                <a:cs typeface="Times New Roman" panose="02020603050405020304" pitchFamily="18" charset="0"/>
              </a:rPr>
              <a:t>правом берегу р</a:t>
            </a:r>
            <a:r>
              <a:rPr lang="ru-RU" sz="1400" dirty="0" smtClean="0">
                <a:latin typeface="Times New Roman" panose="02020603050405020304" pitchFamily="18" charset="0"/>
                <a:cs typeface="Times New Roman" panose="02020603050405020304" pitchFamily="18" charset="0"/>
              </a:rPr>
              <a:t>. Ии</a:t>
            </a:r>
            <a:r>
              <a:rPr lang="ru-RU" sz="1400" dirty="0">
                <a:latin typeface="Times New Roman" panose="02020603050405020304" pitchFamily="18" charset="0"/>
                <a:cs typeface="Times New Roman" panose="02020603050405020304" pitchFamily="18" charset="0"/>
              </a:rPr>
              <a:t>. Сферолитовые известняки слагают пласт в </a:t>
            </a:r>
            <a:r>
              <a:rPr lang="ru-RU" sz="1400" dirty="0" err="1">
                <a:latin typeface="Times New Roman" panose="02020603050405020304" pitchFamily="18" charset="0"/>
                <a:cs typeface="Times New Roman" panose="02020603050405020304" pitchFamily="18" charset="0"/>
              </a:rPr>
              <a:t>манутской</a:t>
            </a:r>
            <a:r>
              <a:rPr lang="ru-RU" sz="1400" dirty="0">
                <a:latin typeface="Times New Roman" panose="02020603050405020304" pitchFamily="18" charset="0"/>
                <a:cs typeface="Times New Roman" panose="02020603050405020304" pitchFamily="18" charset="0"/>
              </a:rPr>
              <a:t> свите </a:t>
            </a:r>
            <a:r>
              <a:rPr lang="ru-RU" sz="1400" dirty="0" smtClean="0">
                <a:latin typeface="Times New Roman" panose="02020603050405020304" pitchFamily="18" charset="0"/>
                <a:cs typeface="Times New Roman" panose="02020603050405020304" pitchFamily="18" charset="0"/>
              </a:rPr>
              <a:t>раннего </a:t>
            </a:r>
            <a:r>
              <a:rPr lang="ru-RU" sz="1400" dirty="0" err="1" smtClean="0">
                <a:latin typeface="Times New Roman" panose="02020603050405020304" pitchFamily="18" charset="0"/>
                <a:cs typeface="Times New Roman" panose="02020603050405020304" pitchFamily="18" charset="0"/>
              </a:rPr>
              <a:t>ордовика</a:t>
            </a:r>
            <a:r>
              <a:rPr lang="ru-RU" sz="1400" dirty="0">
                <a:latin typeface="Times New Roman" panose="02020603050405020304" pitchFamily="18" charset="0"/>
                <a:cs typeface="Times New Roman" panose="02020603050405020304" pitchFamily="18" charset="0"/>
              </a:rPr>
              <a:t>. Перекрываются и подстилаются известняки известковистыми песчаниками той же свиты. Размер пласта известняков на первом участке 610х130-300 м, на втором - 630-720х90-120 м, мощности </a:t>
            </a:r>
            <a:r>
              <a:rPr lang="ru-RU" sz="1400" dirty="0" smtClean="0">
                <a:latin typeface="Times New Roman" panose="02020603050405020304" pitchFamily="18" charset="0"/>
                <a:cs typeface="Times New Roman" panose="02020603050405020304" pitchFamily="18" charset="0"/>
              </a:rPr>
              <a:t>– 0,3-1,0 </a:t>
            </a:r>
            <a:r>
              <a:rPr lang="ru-RU" sz="1400" dirty="0">
                <a:latin typeface="Times New Roman" panose="02020603050405020304" pitchFamily="18" charset="0"/>
                <a:cs typeface="Times New Roman" panose="02020603050405020304" pitchFamily="18" charset="0"/>
              </a:rPr>
              <a:t>и </a:t>
            </a:r>
            <a:r>
              <a:rPr lang="ru-RU" sz="1400" dirty="0" smtClean="0">
                <a:latin typeface="Times New Roman" panose="02020603050405020304" pitchFamily="18" charset="0"/>
                <a:cs typeface="Times New Roman" panose="02020603050405020304" pitchFamily="18" charset="0"/>
              </a:rPr>
              <a:t>0,3-0,5 </a:t>
            </a:r>
            <a:r>
              <a:rPr lang="ru-RU" sz="1400" dirty="0">
                <a:latin typeface="Times New Roman" panose="02020603050405020304" pitchFamily="18" charset="0"/>
                <a:cs typeface="Times New Roman" panose="02020603050405020304" pitchFamily="18" charset="0"/>
              </a:rPr>
              <a:t>м соответственно, глубина залегания кровли </a:t>
            </a:r>
            <a:r>
              <a:rPr lang="ru-RU" sz="1400" dirty="0" smtClean="0">
                <a:latin typeface="Times New Roman" panose="02020603050405020304" pitchFamily="18" charset="0"/>
                <a:cs typeface="Times New Roman" panose="02020603050405020304" pitchFamily="18" charset="0"/>
              </a:rPr>
              <a:t>– 0,6-5,0 </a:t>
            </a:r>
            <a:r>
              <a:rPr lang="ru-RU" sz="1400" dirty="0">
                <a:latin typeface="Times New Roman" panose="02020603050405020304" pitchFamily="18" charset="0"/>
                <a:cs typeface="Times New Roman" panose="02020603050405020304" pitchFamily="18" charset="0"/>
              </a:rPr>
              <a:t>м</a:t>
            </a:r>
            <a:r>
              <a:rPr lang="ru-RU" sz="1400" dirty="0" smtClean="0">
                <a:latin typeface="Times New Roman" panose="02020603050405020304" pitchFamily="18" charset="0"/>
                <a:cs typeface="Times New Roman" panose="02020603050405020304" pitchFamily="18" charset="0"/>
              </a:rPr>
              <a:t>. Коэффициент </a:t>
            </a:r>
            <a:r>
              <a:rPr lang="ru-RU" sz="1400" dirty="0">
                <a:latin typeface="Times New Roman" panose="02020603050405020304" pitchFamily="18" charset="0"/>
                <a:cs typeface="Times New Roman" panose="02020603050405020304" pitchFamily="18" charset="0"/>
              </a:rPr>
              <a:t>вскрыши </a:t>
            </a:r>
            <a:r>
              <a:rPr lang="ru-RU" sz="1400" dirty="0" smtClean="0">
                <a:latin typeface="Times New Roman" panose="02020603050405020304" pitchFamily="18" charset="0"/>
                <a:cs typeface="Times New Roman" panose="02020603050405020304" pitchFamily="18" charset="0"/>
              </a:rPr>
              <a:t>– 1,5</a:t>
            </a:r>
            <a:r>
              <a:rPr lang="ru-RU" sz="1400" dirty="0">
                <a:latin typeface="Times New Roman" panose="02020603050405020304" pitchFamily="18" charset="0"/>
                <a:cs typeface="Times New Roman" panose="02020603050405020304" pitchFamily="18" charset="0"/>
              </a:rPr>
              <a:t>. Пласты известняков залегают горизонтально, часто выклиниваются. Площадь участка 1 - 13 га, участка 2 - 10 га, запасы участка 1 категории С1 и С2 - 194 тыс</a:t>
            </a:r>
            <a:r>
              <a:rPr lang="ru-RU" sz="1400" dirty="0" smtClean="0">
                <a:latin typeface="Times New Roman" panose="02020603050405020304" pitchFamily="18" charset="0"/>
                <a:cs typeface="Times New Roman" panose="02020603050405020304" pitchFamily="18" charset="0"/>
              </a:rPr>
              <a:t>. тонн, запасы </a:t>
            </a:r>
            <a:r>
              <a:rPr lang="ru-RU" sz="1400" dirty="0">
                <a:latin typeface="Times New Roman" panose="02020603050405020304" pitchFamily="18" charset="0"/>
                <a:cs typeface="Times New Roman" panose="02020603050405020304" pitchFamily="18" charset="0"/>
              </a:rPr>
              <a:t>участка 2 - 102 тыс</a:t>
            </a:r>
            <a:r>
              <a:rPr lang="ru-RU" sz="1400" dirty="0" smtClean="0">
                <a:latin typeface="Times New Roman" panose="02020603050405020304" pitchFamily="18" charset="0"/>
                <a:cs typeface="Times New Roman" panose="02020603050405020304" pitchFamily="18" charset="0"/>
              </a:rPr>
              <a:t>. тонн </a:t>
            </a:r>
            <a:r>
              <a:rPr lang="ru-RU" sz="1400" dirty="0">
                <a:latin typeface="Times New Roman" panose="02020603050405020304" pitchFamily="18" charset="0"/>
                <a:cs typeface="Times New Roman" panose="02020603050405020304" pitchFamily="18" charset="0"/>
              </a:rPr>
              <a:t>(</a:t>
            </a:r>
            <a:r>
              <a:rPr lang="ru-RU" sz="1400" dirty="0" err="1">
                <a:latin typeface="Times New Roman" panose="02020603050405020304" pitchFamily="18" charset="0"/>
                <a:cs typeface="Times New Roman" panose="02020603050405020304" pitchFamily="18" charset="0"/>
              </a:rPr>
              <a:t>забалансовые</a:t>
            </a:r>
            <a:r>
              <a:rPr lang="ru-RU" sz="1400" dirty="0">
                <a:latin typeface="Times New Roman" panose="02020603050405020304" pitchFamily="18" charset="0"/>
                <a:cs typeface="Times New Roman" panose="02020603050405020304" pitchFamily="18" charset="0"/>
              </a:rPr>
              <a:t>). Известняки могут </a:t>
            </a:r>
            <a:r>
              <a:rPr lang="ru-RU" sz="1400" dirty="0" smtClean="0">
                <a:latin typeface="Times New Roman" panose="02020603050405020304" pitchFamily="18" charset="0"/>
                <a:cs typeface="Times New Roman" panose="02020603050405020304" pitchFamily="18" charset="0"/>
              </a:rPr>
              <a:t>использоваться </a:t>
            </a:r>
            <a:r>
              <a:rPr lang="ru-RU" sz="1400" dirty="0">
                <a:latin typeface="Times New Roman" panose="02020603050405020304" pitchFamily="18" charset="0"/>
                <a:cs typeface="Times New Roman" panose="02020603050405020304" pitchFamily="18" charset="0"/>
              </a:rPr>
              <a:t>в стекольной </a:t>
            </a:r>
            <a:r>
              <a:rPr lang="ru-RU" sz="1400" dirty="0" err="1" smtClean="0">
                <a:latin typeface="Times New Roman" panose="02020603050405020304" pitchFamily="18" charset="0"/>
                <a:cs typeface="Times New Roman" panose="02020603050405020304" pitchFamily="18" charset="0"/>
              </a:rPr>
              <a:t>промышленнсти</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для выработки полубелой и зелёной бутылей, а также для приготовления строительной извести.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
        <p:nvSpPr>
          <p:cNvPr id="6" name="Объект 4"/>
          <p:cNvSpPr txBox="1">
            <a:spLocks/>
          </p:cNvSpPr>
          <p:nvPr/>
        </p:nvSpPr>
        <p:spPr>
          <a:xfrm>
            <a:off x="3131840" y="2924944"/>
            <a:ext cx="5688632" cy="393305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400" b="1" dirty="0" err="1" smtClean="0">
                <a:solidFill>
                  <a:srgbClr val="C00000"/>
                </a:solidFill>
                <a:latin typeface="Times New Roman" panose="02020603050405020304" pitchFamily="18" charset="0"/>
                <a:cs typeface="Times New Roman" panose="02020603050405020304" pitchFamily="18" charset="0"/>
              </a:rPr>
              <a:t>Карбонатиты</a:t>
            </a:r>
            <a:endParaRPr lang="ru-RU" sz="1400" b="1" dirty="0" smtClean="0">
              <a:solidFill>
                <a:srgbClr val="C00000"/>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Харантинское</a:t>
            </a:r>
            <a:r>
              <a:rPr lang="ru-RU" sz="1400" b="1" dirty="0" smtClean="0">
                <a:solidFill>
                  <a:srgbClr val="002060"/>
                </a:solidFill>
                <a:latin typeface="Times New Roman" panose="02020603050405020304" pitchFamily="18" charset="0"/>
                <a:cs typeface="Times New Roman" panose="02020603050405020304" pitchFamily="18" charset="0"/>
              </a:rPr>
              <a:t> месторождение</a:t>
            </a:r>
            <a:r>
              <a:rPr lang="ru-RU" sz="1400" b="1" dirty="0">
                <a:solidFill>
                  <a:srgbClr val="002060"/>
                </a:solidFill>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0,5 </a:t>
            </a:r>
            <a:r>
              <a:rPr lang="ru-RU" sz="1400" dirty="0">
                <a:latin typeface="Times New Roman" panose="02020603050405020304" pitchFamily="18" charset="0"/>
                <a:cs typeface="Times New Roman" panose="02020603050405020304" pitchFamily="18" charset="0"/>
              </a:rPr>
              <a:t>км на север от 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в 112 км к югу от г</a:t>
            </a:r>
            <a:r>
              <a:rPr lang="ru-RU" sz="1400" dirty="0" smtClean="0">
                <a:latin typeface="Times New Roman" panose="02020603050405020304" pitchFamily="18" charset="0"/>
                <a:cs typeface="Times New Roman" panose="02020603050405020304" pitchFamily="18" charset="0"/>
              </a:rPr>
              <a:t>. Тулуна.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Балансовые </a:t>
            </a:r>
            <a:r>
              <a:rPr lang="ru-RU" sz="1400" dirty="0">
                <a:latin typeface="Times New Roman" panose="02020603050405020304" pitchFamily="18" charset="0"/>
                <a:cs typeface="Times New Roman" panose="02020603050405020304" pitchFamily="18" charset="0"/>
              </a:rPr>
              <a:t>запасы А+В+С1 - 20437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Месторождение приурочено к </a:t>
            </a:r>
            <a:r>
              <a:rPr lang="ru-RU" sz="1400" dirty="0" err="1">
                <a:latin typeface="Times New Roman" panose="02020603050405020304" pitchFamily="18" charset="0"/>
                <a:cs typeface="Times New Roman" panose="02020603050405020304" pitchFamily="18" charset="0"/>
              </a:rPr>
              <a:t>Белозиминскому</a:t>
            </a:r>
            <a:r>
              <a:rPr lang="ru-RU" sz="1400" dirty="0">
                <a:latin typeface="Times New Roman" panose="02020603050405020304" pitchFamily="18" charset="0"/>
                <a:cs typeface="Times New Roman" panose="02020603050405020304" pitchFamily="18" charset="0"/>
              </a:rPr>
              <a:t> массиву ультраосновных, щелочных пород и </a:t>
            </a:r>
            <a:r>
              <a:rPr lang="ru-RU" sz="1400" dirty="0" err="1">
                <a:latin typeface="Times New Roman" panose="02020603050405020304" pitchFamily="18" charset="0"/>
                <a:cs typeface="Times New Roman" panose="02020603050405020304" pitchFamily="18" charset="0"/>
              </a:rPr>
              <a:t>карбонатитов</a:t>
            </a:r>
            <a:r>
              <a:rPr lang="ru-RU" sz="1400" dirty="0">
                <a:latin typeface="Times New Roman" panose="02020603050405020304" pitchFamily="18" charset="0"/>
                <a:cs typeface="Times New Roman" panose="02020603050405020304" pitchFamily="18" charset="0"/>
              </a:rPr>
              <a:t>. Вмещающими породами являются кальцитовые </a:t>
            </a:r>
            <a:r>
              <a:rPr lang="ru-RU" sz="1400" dirty="0" err="1">
                <a:latin typeface="Times New Roman" panose="02020603050405020304" pitchFamily="18" charset="0"/>
                <a:cs typeface="Times New Roman" panose="02020603050405020304" pitchFamily="18" charset="0"/>
              </a:rPr>
              <a:t>анкеритизированные</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доломитизированные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карбонатиты</a:t>
            </a:r>
            <a:r>
              <a:rPr lang="ru-RU" sz="1400" dirty="0">
                <a:latin typeface="Times New Roman" panose="02020603050405020304" pitchFamily="18" charset="0"/>
                <a:cs typeface="Times New Roman" panose="02020603050405020304" pitchFamily="18" charset="0"/>
              </a:rPr>
              <a:t> с высоким содержанием тёмноцветных компонентов, а также </a:t>
            </a:r>
            <a:r>
              <a:rPr lang="ru-RU" sz="1400" dirty="0" err="1">
                <a:latin typeface="Times New Roman" panose="02020603050405020304" pitchFamily="18" charset="0"/>
                <a:cs typeface="Times New Roman" panose="02020603050405020304" pitchFamily="18" charset="0"/>
              </a:rPr>
              <a:t>иёолиты</a:t>
            </a:r>
            <a:r>
              <a:rPr lang="ru-RU" sz="1400" dirty="0">
                <a:latin typeface="Times New Roman" panose="02020603050405020304" pitchFamily="18" charset="0"/>
                <a:cs typeface="Times New Roman" panose="02020603050405020304" pitchFamily="18" charset="0"/>
              </a:rPr>
              <a:t> и </a:t>
            </a:r>
            <a:r>
              <a:rPr lang="ru-RU" sz="1400" dirty="0" err="1">
                <a:latin typeface="Times New Roman" panose="02020603050405020304" pitchFamily="18" charset="0"/>
                <a:cs typeface="Times New Roman" panose="02020603050405020304" pitchFamily="18" charset="0"/>
              </a:rPr>
              <a:t>мельтейгиты</a:t>
            </a:r>
            <a:r>
              <a:rPr lang="ru-RU" sz="1400" dirty="0">
                <a:latin typeface="Times New Roman" panose="02020603050405020304" pitchFamily="18" charset="0"/>
                <a:cs typeface="Times New Roman" panose="02020603050405020304" pitchFamily="18" charset="0"/>
              </a:rPr>
              <a:t>. Полезная залежь представлена </a:t>
            </a:r>
            <a:r>
              <a:rPr lang="ru-RU" sz="1400" dirty="0" err="1">
                <a:latin typeface="Times New Roman" panose="02020603050405020304" pitchFamily="18" charset="0"/>
                <a:cs typeface="Times New Roman" panose="02020603050405020304" pitchFamily="18" charset="0"/>
              </a:rPr>
              <a:t>пластообразным</a:t>
            </a:r>
            <a:r>
              <a:rPr lang="ru-RU" sz="1400" dirty="0">
                <a:latin typeface="Times New Roman" panose="02020603050405020304" pitchFamily="18" charset="0"/>
                <a:cs typeface="Times New Roman" panose="02020603050405020304" pitchFamily="18" charset="0"/>
              </a:rPr>
              <a:t> крутопадающим телом кальцитовых </a:t>
            </a:r>
            <a:r>
              <a:rPr lang="ru-RU" sz="1400" dirty="0" err="1">
                <a:latin typeface="Times New Roman" panose="02020603050405020304" pitchFamily="18" charset="0"/>
                <a:cs typeface="Times New Roman" panose="02020603050405020304" pitchFamily="18" charset="0"/>
              </a:rPr>
              <a:t>карбонатитов</a:t>
            </a:r>
            <a:r>
              <a:rPr lang="ru-RU" sz="1400" dirty="0">
                <a:latin typeface="Times New Roman" panose="02020603050405020304" pitchFamily="18" charset="0"/>
                <a:cs typeface="Times New Roman" panose="02020603050405020304" pitchFamily="18" charset="0"/>
              </a:rPr>
              <a:t> размером 800-850х180-260 м и мощностью 140-180 м, залегающим на глубине </a:t>
            </a:r>
            <a:r>
              <a:rPr lang="ru-RU" sz="1400" dirty="0" smtClean="0">
                <a:latin typeface="Times New Roman" panose="02020603050405020304" pitchFamily="18" charset="0"/>
                <a:cs typeface="Times New Roman" panose="02020603050405020304" pitchFamily="18" charset="0"/>
              </a:rPr>
              <a:t>0,3-1,5 </a:t>
            </a:r>
            <a:r>
              <a:rPr lang="ru-RU" sz="1400" dirty="0">
                <a:latin typeface="Times New Roman" panose="02020603050405020304" pitchFamily="18" charset="0"/>
                <a:cs typeface="Times New Roman" panose="02020603050405020304" pitchFamily="18" charset="0"/>
              </a:rPr>
              <a:t>м. </a:t>
            </a:r>
            <a:r>
              <a:rPr lang="ru-RU" sz="1400" dirty="0" err="1">
                <a:latin typeface="Times New Roman" panose="02020603050405020304" pitchFamily="18" charset="0"/>
                <a:cs typeface="Times New Roman" panose="02020603050405020304" pitchFamily="18" charset="0"/>
              </a:rPr>
              <a:t>Карбонатит</a:t>
            </a:r>
            <a:r>
              <a:rPr lang="ru-RU" sz="1400" dirty="0">
                <a:latin typeface="Times New Roman" panose="02020603050405020304" pitchFamily="18" charset="0"/>
                <a:cs typeface="Times New Roman" panose="02020603050405020304" pitchFamily="18" charset="0"/>
              </a:rPr>
              <a:t> пригоден для производства маломагнезиальной быстрогасящейся воздушной строительной извести 2-го и частично 1-го </a:t>
            </a:r>
            <a:r>
              <a:rPr lang="ru-RU" sz="1400" dirty="0" smtClean="0">
                <a:latin typeface="Times New Roman" panose="02020603050405020304" pitchFamily="18" charset="0"/>
                <a:cs typeface="Times New Roman" panose="02020603050405020304" pitchFamily="18" charset="0"/>
              </a:rPr>
              <a:t>сорта.</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645024"/>
            <a:ext cx="2346088" cy="16532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86383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44</a:t>
            </a:fld>
            <a:endParaRPr lang="ru-RU" sz="12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1115616" y="-1604"/>
            <a:ext cx="7704856" cy="6859604"/>
          </a:xfrm>
        </p:spPr>
        <p:txBody>
          <a:bodyPr>
            <a:normAutofit fontScale="92500" lnSpcReduction="10000"/>
          </a:bodyPr>
          <a:lstStyle/>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Большетагнинское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120 км на юг от г</a:t>
            </a:r>
            <a:r>
              <a:rPr lang="ru-RU" sz="1400" dirty="0" smtClean="0">
                <a:latin typeface="Times New Roman" panose="02020603050405020304" pitchFamily="18" charset="0"/>
                <a:cs typeface="Times New Roman" panose="02020603050405020304" pitchFamily="18" charset="0"/>
              </a:rPr>
              <a:t>. Тулуна</a:t>
            </a:r>
            <a:r>
              <a:rPr lang="ru-RU" sz="1400" dirty="0">
                <a:latin typeface="Times New Roman" panose="02020603050405020304" pitchFamily="18" charset="0"/>
                <a:cs typeface="Times New Roman" panose="02020603050405020304" pitchFamily="18" charset="0"/>
              </a:rPr>
              <a:t>, в 12 км к </a:t>
            </a:r>
            <a:r>
              <a:rPr lang="ru-RU" sz="1400" dirty="0" smtClean="0">
                <a:latin typeface="Times New Roman" panose="02020603050405020304" pitchFamily="18" charset="0"/>
                <a:cs typeface="Times New Roman" panose="02020603050405020304" pitchFamily="18" charset="0"/>
              </a:rPr>
              <a:t>северо-западу </a:t>
            </a:r>
            <a:r>
              <a:rPr lang="ru-RU" sz="1400" dirty="0">
                <a:latin typeface="Times New Roman" panose="02020603050405020304" pitchFamily="18" charset="0"/>
                <a:cs typeface="Times New Roman" panose="02020603050405020304" pitchFamily="18" charset="0"/>
              </a:rPr>
              <a:t>от 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в вершине левого притока </a:t>
            </a:r>
            <a:r>
              <a:rPr lang="ru-RU" sz="1400" dirty="0" smtClean="0">
                <a:latin typeface="Times New Roman" panose="02020603050405020304" pitchFamily="18" charset="0"/>
                <a:cs typeface="Times New Roman" panose="02020603050405020304" pitchFamily="18" charset="0"/>
              </a:rPr>
              <a:t>р. Большой </a:t>
            </a:r>
            <a:r>
              <a:rPr lang="ru-RU" sz="1400" dirty="0" err="1">
                <a:latin typeface="Times New Roman" panose="02020603050405020304" pitchFamily="18" charset="0"/>
                <a:cs typeface="Times New Roman" panose="02020603050405020304" pitchFamily="18" charset="0"/>
              </a:rPr>
              <a:t>Тагны</a:t>
            </a:r>
            <a:r>
              <a:rPr lang="ru-RU" sz="1400" dirty="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60000 </a:t>
            </a:r>
            <a:r>
              <a:rPr lang="ru-RU" sz="1400" dirty="0" smtClean="0">
                <a:latin typeface="Times New Roman" panose="02020603050405020304" pitchFamily="18" charset="0"/>
                <a:cs typeface="Times New Roman" panose="02020603050405020304" pitchFamily="18" charset="0"/>
              </a:rPr>
              <a:t>тыс.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Проявление приурочено к </a:t>
            </a:r>
            <a:r>
              <a:rPr lang="ru-RU" sz="1400" dirty="0" smtClean="0">
                <a:latin typeface="Times New Roman" panose="02020603050405020304" pitchFamily="18" charset="0"/>
                <a:cs typeface="Times New Roman" panose="02020603050405020304" pitchFamily="18" charset="0"/>
              </a:rPr>
              <a:t>юго-западной части </a:t>
            </a:r>
            <a:r>
              <a:rPr lang="ru-RU" sz="1400" dirty="0" err="1">
                <a:latin typeface="Times New Roman" panose="02020603050405020304" pitchFamily="18" charset="0"/>
                <a:cs typeface="Times New Roman" panose="02020603050405020304" pitchFamily="18" charset="0"/>
              </a:rPr>
              <a:t>Большетагнинского</a:t>
            </a:r>
            <a:r>
              <a:rPr lang="ru-RU" sz="1400" dirty="0">
                <a:latin typeface="Times New Roman" panose="02020603050405020304" pitchFamily="18" charset="0"/>
                <a:cs typeface="Times New Roman" panose="02020603050405020304" pitchFamily="18" charset="0"/>
              </a:rPr>
              <a:t> массива ультраосновных, щелочных пород и </a:t>
            </a:r>
            <a:r>
              <a:rPr lang="ru-RU" sz="1400" dirty="0" err="1">
                <a:latin typeface="Times New Roman" panose="02020603050405020304" pitchFamily="18" charset="0"/>
                <a:cs typeface="Times New Roman" panose="02020603050405020304" pitchFamily="18" charset="0"/>
              </a:rPr>
              <a:t>карбонатитов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зиминского</a:t>
            </a:r>
            <a:r>
              <a:rPr lang="ru-RU" sz="1400" dirty="0">
                <a:latin typeface="Times New Roman" panose="02020603050405020304" pitchFamily="18" charset="0"/>
                <a:cs typeface="Times New Roman" panose="02020603050405020304" pitchFamily="18" charset="0"/>
              </a:rPr>
              <a:t> интрузивного комплекса. Выявлены 3 обособленных залежи крупнозернистых и разнозернистых кальцитовых </a:t>
            </a:r>
            <a:r>
              <a:rPr lang="ru-RU" sz="1400" dirty="0" err="1">
                <a:latin typeface="Times New Roman" panose="02020603050405020304" pitchFamily="18" charset="0"/>
                <a:cs typeface="Times New Roman" panose="02020603050405020304" pitchFamily="18" charset="0"/>
              </a:rPr>
              <a:t>карбонатитов</a:t>
            </a:r>
            <a:r>
              <a:rPr lang="ru-RU" sz="1400" dirty="0">
                <a:latin typeface="Times New Roman" panose="02020603050405020304" pitchFamily="18" charset="0"/>
                <a:cs typeface="Times New Roman" panose="02020603050405020304" pitchFamily="18" charset="0"/>
              </a:rPr>
              <a:t> белого и серого цвета </a:t>
            </a:r>
            <a:r>
              <a:rPr lang="ru-RU" sz="1400" dirty="0" smtClean="0">
                <a:latin typeface="Times New Roman" panose="02020603050405020304" pitchFamily="18" charset="0"/>
                <a:cs typeface="Times New Roman" panose="02020603050405020304" pitchFamily="18" charset="0"/>
              </a:rPr>
              <a:t>(</a:t>
            </a:r>
            <a:r>
              <a:rPr lang="ru-RU" sz="1400" smtClean="0">
                <a:latin typeface="Times New Roman" panose="02020603050405020304" pitchFamily="18" charset="0"/>
                <a:cs typeface="Times New Roman" panose="02020603050405020304" pitchFamily="18" charset="0"/>
              </a:rPr>
              <a:t>нерастворимый остаток </a:t>
            </a:r>
            <a:r>
              <a:rPr lang="ru-RU" sz="1400" dirty="0" smtClean="0">
                <a:latin typeface="Times New Roman" panose="02020603050405020304" pitchFamily="18" charset="0"/>
                <a:cs typeface="Times New Roman" panose="02020603050405020304" pitchFamily="18" charset="0"/>
              </a:rPr>
              <a:t>- до 3-6 %). </a:t>
            </a:r>
            <a:r>
              <a:rPr lang="ru-RU" sz="1400" dirty="0">
                <a:latin typeface="Times New Roman" panose="02020603050405020304" pitchFamily="18" charset="0"/>
                <a:cs typeface="Times New Roman" panose="02020603050405020304" pitchFamily="18" charset="0"/>
              </a:rPr>
              <a:t>Протяжённость залежей до 1400 м, мощность - 150-550 м, падение вертикальное. Содержание </a:t>
            </a:r>
            <a:r>
              <a:rPr lang="ru-RU" sz="1400" dirty="0" err="1">
                <a:latin typeface="Times New Roman" panose="02020603050405020304" pitchFamily="18" charset="0"/>
                <a:cs typeface="Times New Roman" panose="02020603050405020304" pitchFamily="18" charset="0"/>
              </a:rPr>
              <a:t>СаО</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52,45 %, </a:t>
            </a:r>
            <a:r>
              <a:rPr lang="ru-RU" sz="1400" dirty="0" err="1">
                <a:latin typeface="Times New Roman" panose="02020603050405020304" pitchFamily="18" charset="0"/>
                <a:cs typeface="Times New Roman" panose="02020603050405020304" pitchFamily="18" charset="0"/>
              </a:rPr>
              <a:t>MgO</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0,45 %, </a:t>
            </a:r>
            <a:r>
              <a:rPr lang="ru-RU" sz="1400" dirty="0">
                <a:latin typeface="Times New Roman" panose="02020603050405020304" pitchFamily="18" charset="0"/>
                <a:cs typeface="Times New Roman" panose="02020603050405020304" pitchFamily="18" charset="0"/>
              </a:rPr>
              <a:t>Fe2O3 </a:t>
            </a:r>
            <a:r>
              <a:rPr lang="ru-RU" sz="1400" dirty="0" smtClean="0">
                <a:latin typeface="Times New Roman" panose="02020603050405020304" pitchFamily="18" charset="0"/>
                <a:cs typeface="Times New Roman" panose="02020603050405020304" pitchFamily="18" charset="0"/>
              </a:rPr>
              <a:t>– 2,96 %, </a:t>
            </a:r>
            <a:r>
              <a:rPr lang="ru-RU" sz="1400" dirty="0">
                <a:latin typeface="Times New Roman" panose="02020603050405020304" pitchFamily="18" charset="0"/>
                <a:cs typeface="Times New Roman" panose="02020603050405020304" pitchFamily="18" charset="0"/>
              </a:rPr>
              <a:t>Al2O3 </a:t>
            </a:r>
            <a:r>
              <a:rPr lang="ru-RU" sz="1400" dirty="0" smtClean="0">
                <a:latin typeface="Times New Roman" panose="02020603050405020304" pitchFamily="18" charset="0"/>
                <a:cs typeface="Times New Roman" panose="02020603050405020304" pitchFamily="18" charset="0"/>
              </a:rPr>
              <a:t>– 1,05 %, </a:t>
            </a:r>
            <a:r>
              <a:rPr lang="ru-RU" sz="1400" dirty="0">
                <a:latin typeface="Times New Roman" panose="02020603050405020304" pitchFamily="18" charset="0"/>
                <a:cs typeface="Times New Roman" panose="02020603050405020304" pitchFamily="18" charset="0"/>
              </a:rPr>
              <a:t>P2O5 </a:t>
            </a:r>
            <a:r>
              <a:rPr lang="ru-RU" sz="1400" dirty="0" smtClean="0">
                <a:latin typeface="Times New Roman" panose="02020603050405020304" pitchFamily="18" charset="0"/>
                <a:cs typeface="Times New Roman" panose="02020603050405020304" pitchFamily="18" charset="0"/>
              </a:rPr>
              <a:t>– 1,26 %. </a:t>
            </a:r>
            <a:r>
              <a:rPr lang="ru-RU" sz="1400" dirty="0">
                <a:latin typeface="Times New Roman" panose="02020603050405020304" pitchFamily="18" charset="0"/>
                <a:cs typeface="Times New Roman" panose="02020603050405020304" pitchFamily="18" charset="0"/>
              </a:rPr>
              <a:t>Пригоден для производства </a:t>
            </a:r>
            <a:r>
              <a:rPr lang="ru-RU" sz="1400" dirty="0" err="1">
                <a:latin typeface="Times New Roman" panose="02020603050405020304" pitchFamily="18" charset="0"/>
                <a:cs typeface="Times New Roman" panose="02020603050405020304" pitchFamily="18" charset="0"/>
              </a:rPr>
              <a:t>портланд</a:t>
            </a:r>
            <a:r>
              <a:rPr lang="ru-RU" sz="1400" dirty="0">
                <a:latin typeface="Times New Roman" panose="02020603050405020304" pitchFamily="18" charset="0"/>
                <a:cs typeface="Times New Roman" panose="02020603050405020304" pitchFamily="18" charset="0"/>
              </a:rPr>
              <a:t>-цемента и строительной извести. В качестве флюса для металлургии не пригоден из-за высокого содержания P2O5 (</a:t>
            </a:r>
            <a:r>
              <a:rPr lang="ru-RU" sz="1400" dirty="0" smtClean="0">
                <a:latin typeface="Times New Roman" panose="02020603050405020304" pitchFamily="18" charset="0"/>
                <a:cs typeface="Times New Roman" panose="02020603050405020304" pitchFamily="18" charset="0"/>
              </a:rPr>
              <a:t>1,26 % </a:t>
            </a:r>
            <a:r>
              <a:rPr lang="ru-RU" sz="1400" dirty="0">
                <a:latin typeface="Times New Roman" panose="02020603050405020304" pitchFamily="18" charset="0"/>
                <a:cs typeface="Times New Roman" panose="02020603050405020304" pitchFamily="18" charset="0"/>
              </a:rPr>
              <a:t>при допустимом </a:t>
            </a:r>
            <a:r>
              <a:rPr lang="ru-RU" sz="1400" dirty="0" smtClean="0">
                <a:latin typeface="Times New Roman" panose="02020603050405020304" pitchFamily="18" charset="0"/>
                <a:cs typeface="Times New Roman" panose="02020603050405020304" pitchFamily="18" charset="0"/>
              </a:rPr>
              <a:t>0,35 %).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endParaRPr lang="ru-RU" sz="1400" dirty="0">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500" b="1" dirty="0" smtClean="0">
                <a:solidFill>
                  <a:srgbClr val="C00000"/>
                </a:solidFill>
                <a:latin typeface="Times New Roman" panose="02020603050405020304" pitchFamily="18" charset="0"/>
                <a:cs typeface="Times New Roman" panose="02020603050405020304" pitchFamily="18" charset="0"/>
              </a:rPr>
              <a:t>Корунды</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Калгинское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100 км к </a:t>
            </a:r>
            <a:r>
              <a:rPr lang="ru-RU" sz="1400" dirty="0" smtClean="0">
                <a:latin typeface="Times New Roman" panose="02020603050405020304" pitchFamily="18" charset="0"/>
                <a:cs typeface="Times New Roman" panose="02020603050405020304" pitchFamily="18" charset="0"/>
              </a:rPr>
              <a:t>юго-западу от ж/д ст. Тулун</a:t>
            </a:r>
            <a:r>
              <a:rPr lang="ru-RU" sz="1400" dirty="0">
                <a:latin typeface="Times New Roman" panose="02020603050405020304" pitchFamily="18" charset="0"/>
                <a:cs typeface="Times New Roman" panose="02020603050405020304" pitchFamily="18" charset="0"/>
              </a:rPr>
              <a:t>, в 40 км к </a:t>
            </a:r>
            <a:r>
              <a:rPr lang="ru-RU" sz="1400" dirty="0" smtClean="0">
                <a:latin typeface="Times New Roman" panose="02020603050405020304" pitchFamily="18" charset="0"/>
                <a:cs typeface="Times New Roman" panose="02020603050405020304" pitchFamily="18" charset="0"/>
              </a:rPr>
              <a:t>юго-востоку от </a:t>
            </a:r>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 Аршан</a:t>
            </a:r>
            <a:r>
              <a:rPr lang="ru-RU" sz="1400" dirty="0">
                <a:latin typeface="Times New Roman" panose="02020603050405020304" pitchFamily="18" charset="0"/>
                <a:cs typeface="Times New Roman" panose="02020603050405020304" pitchFamily="18" charset="0"/>
              </a:rPr>
              <a:t>, в 40 км к западу от 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Белозиминск</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на левобережье р</a:t>
            </a:r>
            <a:r>
              <a:rPr lang="ru-RU" sz="1400" dirty="0" smtClean="0">
                <a:latin typeface="Times New Roman" panose="02020603050405020304" pitchFamily="18" charset="0"/>
                <a:cs typeface="Times New Roman" panose="02020603050405020304" pitchFamily="18" charset="0"/>
              </a:rPr>
              <a:t>. Калги.</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70 </a:t>
            </a:r>
            <a:r>
              <a:rPr lang="ru-RU" sz="1400" dirty="0" smtClean="0">
                <a:latin typeface="Times New Roman" panose="02020603050405020304" pitchFamily="18" charset="0"/>
                <a:cs typeface="Times New Roman" panose="02020603050405020304" pitchFamily="18" charset="0"/>
              </a:rPr>
              <a:t>тыс.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Продуктивные зоны приурочены к разломам </a:t>
            </a:r>
            <a:r>
              <a:rPr lang="ru-RU" sz="1400" dirty="0" smtClean="0">
                <a:latin typeface="Times New Roman" panose="02020603050405020304" pitchFamily="18" charset="0"/>
                <a:cs typeface="Times New Roman" panose="02020603050405020304" pitchFamily="18" charset="0"/>
              </a:rPr>
              <a:t>северо-западного </a:t>
            </a:r>
            <a:r>
              <a:rPr lang="ru-RU" sz="1400" dirty="0">
                <a:latin typeface="Times New Roman" panose="02020603050405020304" pitchFamily="18" charset="0"/>
                <a:cs typeface="Times New Roman" panose="02020603050405020304" pitchFamily="18" charset="0"/>
              </a:rPr>
              <a:t>простирания, оперяющими </a:t>
            </a:r>
            <a:r>
              <a:rPr lang="ru-RU" sz="1400" dirty="0" err="1">
                <a:latin typeface="Times New Roman" panose="02020603050405020304" pitchFamily="18" charset="0"/>
                <a:cs typeface="Times New Roman" panose="02020603050405020304" pitchFamily="18" charset="0"/>
              </a:rPr>
              <a:t>Белозиминский</a:t>
            </a:r>
            <a:r>
              <a:rPr lang="ru-RU" sz="1400" dirty="0">
                <a:latin typeface="Times New Roman" panose="02020603050405020304" pitchFamily="18" charset="0"/>
                <a:cs typeface="Times New Roman" panose="02020603050405020304" pitchFamily="18" charset="0"/>
              </a:rPr>
              <a:t> глубинный разлом. Рудные тела </a:t>
            </a:r>
            <a:r>
              <a:rPr lang="ru-RU" sz="1400" dirty="0" err="1">
                <a:latin typeface="Times New Roman" panose="02020603050405020304" pitchFamily="18" charset="0"/>
                <a:cs typeface="Times New Roman" panose="02020603050405020304" pitchFamily="18" charset="0"/>
              </a:rPr>
              <a:t>корундитов</a:t>
            </a:r>
            <a:r>
              <a:rPr lang="ru-RU" sz="1400" dirty="0">
                <a:latin typeface="Times New Roman" panose="02020603050405020304" pitchFamily="18" charset="0"/>
                <a:cs typeface="Times New Roman" panose="02020603050405020304" pitchFamily="18" charset="0"/>
              </a:rPr>
              <a:t> залегают в зонах хлорит-</a:t>
            </a:r>
            <a:r>
              <a:rPr lang="ru-RU" sz="1400" dirty="0" err="1">
                <a:latin typeface="Times New Roman" panose="02020603050405020304" pitchFamily="18" charset="0"/>
                <a:cs typeface="Times New Roman" panose="02020603050405020304" pitchFamily="18" charset="0"/>
              </a:rPr>
              <a:t>серицитовыхметасоматитов</a:t>
            </a:r>
            <a:r>
              <a:rPr lang="ru-RU" sz="1400" dirty="0">
                <a:latin typeface="Times New Roman" panose="02020603050405020304" pitchFamily="18" charset="0"/>
                <a:cs typeface="Times New Roman" panose="02020603050405020304" pitchFamily="18" charset="0"/>
              </a:rPr>
              <a:t> (сланцев), приуроченных к чёрным </a:t>
            </a:r>
            <a:r>
              <a:rPr lang="ru-RU" sz="1400" dirty="0" err="1">
                <a:latin typeface="Times New Roman" panose="02020603050405020304" pitchFamily="18" charset="0"/>
                <a:cs typeface="Times New Roman" panose="02020603050405020304" pitchFamily="18" charset="0"/>
              </a:rPr>
              <a:t>филлитовидным</a:t>
            </a:r>
            <a:r>
              <a:rPr lang="ru-RU" sz="1400" dirty="0">
                <a:latin typeface="Times New Roman" panose="02020603050405020304" pitchFamily="18" charset="0"/>
                <a:cs typeface="Times New Roman" panose="02020603050405020304" pitchFamily="18" charset="0"/>
              </a:rPr>
              <a:t> сланцам </a:t>
            </a:r>
            <a:r>
              <a:rPr lang="ru-RU" sz="1400" dirty="0" err="1">
                <a:latin typeface="Times New Roman" panose="02020603050405020304" pitchFamily="18" charset="0"/>
                <a:cs typeface="Times New Roman" panose="02020603050405020304" pitchFamily="18" charset="0"/>
              </a:rPr>
              <a:t>далдарминской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раннего протерозоя</a:t>
            </a:r>
            <a:r>
              <a:rPr lang="ru-RU" sz="1400" dirty="0">
                <a:latin typeface="Times New Roman" panose="02020603050405020304" pitchFamily="18" charset="0"/>
                <a:cs typeface="Times New Roman" panose="02020603050405020304" pitchFamily="18" charset="0"/>
              </a:rPr>
              <a:t>. Выявлено 4 крутопадающих линзообразных тела длиной 50-60 м и мощностью </a:t>
            </a:r>
            <a:r>
              <a:rPr lang="ru-RU" sz="1400" dirty="0" smtClean="0">
                <a:latin typeface="Times New Roman" panose="02020603050405020304" pitchFamily="18" charset="0"/>
                <a:cs typeface="Times New Roman" panose="02020603050405020304" pitchFamily="18" charset="0"/>
              </a:rPr>
              <a:t>2,5-6,0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3,5 </a:t>
            </a:r>
            <a:r>
              <a:rPr lang="ru-RU" sz="1400" dirty="0">
                <a:latin typeface="Times New Roman" panose="02020603050405020304" pitchFamily="18" charset="0"/>
                <a:cs typeface="Times New Roman" panose="02020603050405020304" pitchFamily="18" charset="0"/>
              </a:rPr>
              <a:t>м). Глубина залегания кровли - 0-10 м. </a:t>
            </a:r>
            <a:r>
              <a:rPr lang="ru-RU" sz="1400" dirty="0" err="1">
                <a:latin typeface="Times New Roman" panose="02020603050405020304" pitchFamily="18" charset="0"/>
                <a:cs typeface="Times New Roman" panose="02020603050405020304" pitchFamily="18" charset="0"/>
              </a:rPr>
              <a:t>Корундиты</a:t>
            </a:r>
            <a:r>
              <a:rPr lang="ru-RU" sz="1400" dirty="0">
                <a:latin typeface="Times New Roman" panose="02020603050405020304" pitchFamily="18" charset="0"/>
                <a:cs typeface="Times New Roman" panose="02020603050405020304" pitchFamily="18" charset="0"/>
              </a:rPr>
              <a:t> являются природным концентратом для производства микрошлиф-порошков и грубозернистых абразивных изделий. Рекомендуется провести предварительную разведку.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endParaRPr lang="ru-RU" sz="1400" dirty="0">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r>
              <a:rPr lang="ru-RU" sz="1500" b="1" dirty="0" smtClean="0">
                <a:solidFill>
                  <a:srgbClr val="C00000"/>
                </a:solidFill>
                <a:latin typeface="Times New Roman" panose="02020603050405020304" pitchFamily="18" charset="0"/>
                <a:cs typeface="Times New Roman" panose="02020603050405020304" pitchFamily="18" charset="0"/>
              </a:rPr>
              <a:t>Сланцы кровельные</a:t>
            </a:r>
          </a:p>
          <a:p>
            <a:pPr marL="0" indent="450000" algn="just">
              <a:spcBef>
                <a:spcPts val="0"/>
              </a:spcBef>
              <a:spcAft>
                <a:spcPts val="0"/>
              </a:spcAft>
              <a:buNone/>
            </a:pPr>
            <a:r>
              <a:rPr lang="ru-RU" sz="1400" b="1" dirty="0">
                <a:solidFill>
                  <a:srgbClr val="002060"/>
                </a:solidFill>
                <a:latin typeface="Times New Roman" panose="02020603050405020304" pitchFamily="18" charset="0"/>
                <a:cs typeface="Times New Roman" panose="02020603050405020304" pitchFamily="18" charset="0"/>
              </a:rPr>
              <a:t>Участок </a:t>
            </a:r>
            <a:r>
              <a:rPr lang="ru-RU" sz="1400" b="1" dirty="0" smtClean="0">
                <a:solidFill>
                  <a:srgbClr val="002060"/>
                </a:solidFill>
                <a:latin typeface="Times New Roman" panose="02020603050405020304" pitchFamily="18" charset="0"/>
                <a:cs typeface="Times New Roman" panose="02020603050405020304" pitchFamily="18" charset="0"/>
              </a:rPr>
              <a:t>11 (проявление). </a:t>
            </a:r>
            <a:r>
              <a:rPr lang="ru-RU" sz="1400" dirty="0" smtClean="0">
                <a:latin typeface="Times New Roman" panose="02020603050405020304" pitchFamily="18" charset="0"/>
                <a:cs typeface="Times New Roman" panose="02020603050405020304" pitchFamily="18" charset="0"/>
              </a:rPr>
              <a:t>Расположен в </a:t>
            </a:r>
            <a:r>
              <a:rPr lang="ru-RU" sz="1400" dirty="0">
                <a:latin typeface="Times New Roman" panose="02020603050405020304" pitchFamily="18" charset="0"/>
                <a:cs typeface="Times New Roman" panose="02020603050405020304" pitchFamily="18" charset="0"/>
              </a:rPr>
              <a:t>16 км западнее п</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в 115 </a:t>
            </a:r>
            <a:r>
              <a:rPr lang="ru-RU" sz="1400" dirty="0">
                <a:latin typeface="Times New Roman" panose="02020603050405020304" pitchFamily="18" charset="0"/>
                <a:cs typeface="Times New Roman" panose="02020603050405020304" pitchFamily="18" charset="0"/>
              </a:rPr>
              <a:t>км к </a:t>
            </a:r>
            <a:r>
              <a:rPr lang="ru-RU" sz="1400" dirty="0" smtClean="0">
                <a:latin typeface="Times New Roman" panose="02020603050405020304" pitchFamily="18" charset="0"/>
                <a:cs typeface="Times New Roman" panose="02020603050405020304" pitchFamily="18" charset="0"/>
              </a:rPr>
              <a:t>юго-западу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ж/д ст. Тулун </a:t>
            </a:r>
            <a:r>
              <a:rPr lang="ru-RU" sz="1400" dirty="0">
                <a:latin typeface="Times New Roman" panose="02020603050405020304" pitchFamily="18" charset="0"/>
                <a:cs typeface="Times New Roman" panose="02020603050405020304" pitchFamily="18" charset="0"/>
              </a:rPr>
              <a:t>в правом борту долины р</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Ярмы</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5000 тыс</a:t>
            </a:r>
            <a:r>
              <a:rPr lang="ru-RU" sz="1400" dirty="0" smtClean="0">
                <a:latin typeface="Times New Roman" panose="02020603050405020304" pitchFamily="18" charset="0"/>
                <a:cs typeface="Times New Roman" panose="02020603050405020304" pitchFamily="18" charset="0"/>
              </a:rPr>
              <a:t>. куб. м.</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Сланцы приурочены к низам </a:t>
            </a:r>
            <a:r>
              <a:rPr lang="ru-RU" sz="1400" dirty="0" err="1">
                <a:latin typeface="Times New Roman" panose="02020603050405020304" pitchFamily="18" charset="0"/>
                <a:cs typeface="Times New Roman" panose="02020603050405020304" pitchFamily="18" charset="0"/>
              </a:rPr>
              <a:t>далдарминской</a:t>
            </a:r>
            <a:r>
              <a:rPr lang="ru-RU" sz="1400" dirty="0">
                <a:latin typeface="Times New Roman" panose="02020603050405020304" pitchFamily="18" charset="0"/>
                <a:cs typeface="Times New Roman" panose="02020603050405020304" pitchFamily="18" charset="0"/>
              </a:rPr>
              <a:t> свиты </a:t>
            </a:r>
            <a:r>
              <a:rPr lang="ru-RU" sz="1400" dirty="0" smtClean="0">
                <a:latin typeface="Times New Roman" panose="02020603050405020304" pitchFamily="18" charset="0"/>
                <a:cs typeface="Times New Roman" panose="02020603050405020304" pitchFamily="18" charset="0"/>
              </a:rPr>
              <a:t>среднего протерозоя</a:t>
            </a:r>
            <a:r>
              <a:rPr lang="ru-RU" sz="1400" dirty="0">
                <a:latin typeface="Times New Roman" panose="02020603050405020304" pitchFamily="18" charset="0"/>
                <a:cs typeface="Times New Roman" panose="02020603050405020304" pitchFamily="18" charset="0"/>
              </a:rPr>
              <a:t>. В толще </a:t>
            </a:r>
            <a:r>
              <a:rPr lang="ru-RU" sz="1400" dirty="0" err="1">
                <a:latin typeface="Times New Roman" panose="02020603050405020304" pitchFamily="18" charset="0"/>
                <a:cs typeface="Times New Roman" panose="02020603050405020304" pitchFamily="18" charset="0"/>
              </a:rPr>
              <a:t>моноклинально</a:t>
            </a:r>
            <a:r>
              <a:rPr lang="ru-RU" sz="1400" dirty="0">
                <a:latin typeface="Times New Roman" panose="02020603050405020304" pitchFamily="18" charset="0"/>
                <a:cs typeface="Times New Roman" panose="02020603050405020304" pitchFamily="18" charset="0"/>
              </a:rPr>
              <a:t> залегающих  (угол падения </a:t>
            </a:r>
            <a:r>
              <a:rPr lang="ru-RU" sz="1400" dirty="0" smtClean="0">
                <a:latin typeface="Times New Roman" panose="02020603050405020304" pitchFamily="18" charset="0"/>
                <a:cs typeface="Times New Roman" panose="02020603050405020304" pitchFamily="18" charset="0"/>
              </a:rPr>
              <a:t>70</a:t>
            </a:r>
            <a:r>
              <a:rPr lang="ru-RU" sz="1400" baseline="30000" dirty="0" smtClean="0">
                <a:latin typeface="Times New Roman" panose="02020603050405020304" pitchFamily="18" charset="0"/>
                <a:cs typeface="Times New Roman" panose="02020603050405020304" pitchFamily="18" charset="0"/>
              </a:rPr>
              <a:t>0</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 юго-запад) </a:t>
            </a:r>
            <a:r>
              <a:rPr lang="ru-RU" sz="1400" dirty="0">
                <a:latin typeface="Times New Roman" panose="02020603050405020304" pitchFamily="18" charset="0"/>
                <a:cs typeface="Times New Roman" panose="02020603050405020304" pitchFamily="18" charset="0"/>
              </a:rPr>
              <a:t>песчаников и сланцев  выделено три пласта продуктивных сланцев. Пласты выдержаны по простиранию и мощности. Серицит-хлорит-кварц-глинистые сланцы  легко раскалываются на плитки размером от 10х10 до 50х80 см толщиной 2-5 мм свободно пробиваются гвоздём, сохраняя целостность. Сланцы пригодны в качестве кровельного материала и плитки. Горнотехнические условия сложные, поэтому практического интереса не представляют.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spTree>
    <p:extLst>
      <p:ext uri="{BB962C8B-B14F-4D97-AF65-F5344CB8AC3E}">
        <p14:creationId xmlns:p14="http://schemas.microsoft.com/office/powerpoint/2010/main" val="2939512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45</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043608" y="0"/>
            <a:ext cx="7776864" cy="5373216"/>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600" b="1" u="sng" dirty="0" smtClean="0">
                <a:solidFill>
                  <a:srgbClr val="C00000"/>
                </a:solidFill>
                <a:latin typeface="Times New Roman" panose="02020603050405020304" pitchFamily="18" charset="0"/>
                <a:cs typeface="Times New Roman" panose="02020603050405020304" pitchFamily="18" charset="0"/>
              </a:rPr>
              <a:t>Прочие полезные ископаемые</a:t>
            </a:r>
            <a:endParaRPr lang="ru-RU" sz="1400" b="1" dirty="0" smtClean="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Font typeface="Arial"/>
              <a:buNone/>
            </a:pPr>
            <a:endParaRPr lang="ru-RU" sz="1400" b="1" dirty="0" smtClean="0">
              <a:solidFill>
                <a:srgbClr val="C00000"/>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Font typeface="Arial"/>
              <a:buNone/>
            </a:pPr>
            <a:r>
              <a:rPr lang="ru-RU" sz="1400" b="1" dirty="0" smtClean="0">
                <a:solidFill>
                  <a:srgbClr val="C00000"/>
                </a:solidFill>
                <a:latin typeface="Times New Roman" panose="02020603050405020304" pitchFamily="18" charset="0"/>
                <a:cs typeface="Times New Roman" panose="02020603050405020304" pitchFamily="18" charset="0"/>
              </a:rPr>
              <a:t>Ртуть</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Горхонское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 </a:t>
            </a:r>
            <a:r>
              <a:rPr lang="ru-RU" sz="1400" dirty="0" smtClean="0">
                <a:latin typeface="Times New Roman" panose="02020603050405020304" pitchFamily="18" charset="0"/>
                <a:cs typeface="Times New Roman" panose="02020603050405020304" pitchFamily="18" charset="0"/>
              </a:rPr>
              <a:t>Расположено на правобережье </a:t>
            </a:r>
            <a:r>
              <a:rPr lang="ru-RU" sz="1400" dirty="0">
                <a:latin typeface="Times New Roman" panose="02020603050405020304" pitchFamily="18" charset="0"/>
                <a:cs typeface="Times New Roman" panose="02020603050405020304" pitchFamily="18" charset="0"/>
              </a:rPr>
              <a:t>р</a:t>
            </a:r>
            <a:r>
              <a:rPr lang="ru-RU" sz="1400" dirty="0" smtClean="0">
                <a:latin typeface="Times New Roman" panose="02020603050405020304" pitchFamily="18" charset="0"/>
                <a:cs typeface="Times New Roman" panose="02020603050405020304" pitchFamily="18" charset="0"/>
              </a:rPr>
              <a:t>. Ии </a:t>
            </a:r>
            <a:r>
              <a:rPr lang="ru-RU" sz="1400" dirty="0">
                <a:latin typeface="Times New Roman" panose="02020603050405020304" pitchFamily="18" charset="0"/>
                <a:cs typeface="Times New Roman" panose="02020603050405020304" pitchFamily="18" charset="0"/>
              </a:rPr>
              <a:t>в бассейне её притока Левый </a:t>
            </a:r>
            <a:r>
              <a:rPr lang="ru-RU" sz="1400" dirty="0" err="1">
                <a:latin typeface="Times New Roman" panose="02020603050405020304" pitchFamily="18" charset="0"/>
                <a:cs typeface="Times New Roman" panose="02020603050405020304" pitchFamily="18" charset="0"/>
              </a:rPr>
              <a:t>Горхон</a:t>
            </a:r>
            <a:r>
              <a:rPr lang="ru-RU" sz="1400" dirty="0">
                <a:latin typeface="Times New Roman" panose="02020603050405020304" pitchFamily="18" charset="0"/>
                <a:cs typeface="Times New Roman" panose="02020603050405020304" pitchFamily="18" charset="0"/>
              </a:rPr>
              <a:t>, в 15 км вверх по течению </a:t>
            </a:r>
            <a:r>
              <a:rPr lang="ru-RU" sz="1400" dirty="0" smtClean="0">
                <a:latin typeface="Times New Roman" panose="02020603050405020304" pitchFamily="18" charset="0"/>
                <a:cs typeface="Times New Roman" panose="02020603050405020304" pitchFamily="18" charset="0"/>
              </a:rPr>
              <a:t>р. Ии от </a:t>
            </a:r>
            <a:r>
              <a:rPr lang="ru-RU" sz="1400" dirty="0">
                <a:latin typeface="Times New Roman" panose="02020603050405020304" pitchFamily="18" charset="0"/>
                <a:cs typeface="Times New Roman" panose="02020603050405020304" pitchFamily="18" charset="0"/>
              </a:rPr>
              <a:t>п</a:t>
            </a:r>
            <a:r>
              <a:rPr lang="ru-RU" sz="1400" dirty="0" smtClean="0">
                <a:latin typeface="Times New Roman" panose="02020603050405020304" pitchFamily="18" charset="0"/>
                <a:cs typeface="Times New Roman" panose="02020603050405020304" pitchFamily="18" charset="0"/>
              </a:rPr>
              <a:t>. Аршан.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Запасы не подсчитывались.</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Проявление </a:t>
            </a:r>
            <a:r>
              <a:rPr lang="ru-RU" sz="1400" dirty="0">
                <a:latin typeface="Times New Roman" panose="02020603050405020304" pitchFamily="18" charset="0"/>
                <a:cs typeface="Times New Roman" panose="02020603050405020304" pitchFamily="18" charset="0"/>
              </a:rPr>
              <a:t>приурочено к песчаникам и доломитам </a:t>
            </a:r>
            <a:r>
              <a:rPr lang="ru-RU" sz="1400" dirty="0" err="1">
                <a:latin typeface="Times New Roman" panose="02020603050405020304" pitchFamily="18" charset="0"/>
                <a:cs typeface="Times New Roman" panose="02020603050405020304" pitchFamily="18" charset="0"/>
              </a:rPr>
              <a:t>аршанской</a:t>
            </a:r>
            <a:r>
              <a:rPr lang="ru-RU" sz="1400" dirty="0">
                <a:latin typeface="Times New Roman" panose="02020603050405020304" pitchFamily="18" charset="0"/>
                <a:cs typeface="Times New Roman" panose="02020603050405020304" pitchFamily="18" charset="0"/>
              </a:rPr>
              <a:t> свиты верхнего протерозоя, перекрытыми </a:t>
            </a:r>
            <a:r>
              <a:rPr lang="ru-RU" sz="1400" dirty="0" err="1">
                <a:latin typeface="Times New Roman" panose="02020603050405020304" pitchFamily="18" charset="0"/>
                <a:cs typeface="Times New Roman" panose="02020603050405020304" pitchFamily="18" charset="0"/>
              </a:rPr>
              <a:t>конглобрекчиями</a:t>
            </a:r>
            <a:r>
              <a:rPr lang="ru-RU" sz="1400" dirty="0">
                <a:latin typeface="Times New Roman" panose="02020603050405020304" pitchFamily="18" charset="0"/>
                <a:cs typeface="Times New Roman" panose="02020603050405020304" pitchFamily="18" charset="0"/>
              </a:rPr>
              <a:t> и песчаниками </a:t>
            </a:r>
            <a:r>
              <a:rPr lang="ru-RU" sz="1400" dirty="0" err="1">
                <a:latin typeface="Times New Roman" panose="02020603050405020304" pitchFamily="18" charset="0"/>
                <a:cs typeface="Times New Roman" panose="02020603050405020304" pitchFamily="18" charset="0"/>
              </a:rPr>
              <a:t>горхонской</a:t>
            </a:r>
            <a:r>
              <a:rPr lang="ru-RU" sz="1400" dirty="0">
                <a:latin typeface="Times New Roman" panose="02020603050405020304" pitchFamily="18" charset="0"/>
                <a:cs typeface="Times New Roman" panose="02020603050405020304" pitchFamily="18" charset="0"/>
              </a:rPr>
              <a:t> свиты. Две ртутных зоны размером 100-220х35 м средней мощностью </a:t>
            </a:r>
            <a:r>
              <a:rPr lang="ru-RU" sz="1400" dirty="0" smtClean="0">
                <a:latin typeface="Times New Roman" panose="02020603050405020304" pitchFamily="18" charset="0"/>
                <a:cs typeface="Times New Roman" panose="02020603050405020304" pitchFamily="18" charset="0"/>
              </a:rPr>
              <a:t>1,1 </a:t>
            </a:r>
            <a:r>
              <a:rPr lang="ru-RU" sz="1400" dirty="0">
                <a:latin typeface="Times New Roman" panose="02020603050405020304" pitchFamily="18" charset="0"/>
                <a:cs typeface="Times New Roman" panose="02020603050405020304" pitchFamily="18" charset="0"/>
              </a:rPr>
              <a:t>м. Киноварь присутствует в виде мелких кристаллов и агрегатных скоплений зёрен. Скопления зёрен образуют рудные гнёзда размером до </a:t>
            </a:r>
            <a:r>
              <a:rPr lang="ru-RU" sz="1400" dirty="0" smtClean="0">
                <a:latin typeface="Times New Roman" panose="02020603050405020304" pitchFamily="18" charset="0"/>
                <a:cs typeface="Times New Roman" panose="02020603050405020304" pitchFamily="18" charset="0"/>
              </a:rPr>
              <a:t>1,5-2,0х5,0 </a:t>
            </a:r>
            <a:r>
              <a:rPr lang="ru-RU" sz="1400" dirty="0">
                <a:latin typeface="Times New Roman" panose="02020603050405020304" pitchFamily="18" charset="0"/>
                <a:cs typeface="Times New Roman" panose="02020603050405020304" pitchFamily="18" charset="0"/>
              </a:rPr>
              <a:t>м. Среднее содержание ртути в 1-ой зоне </a:t>
            </a:r>
            <a:r>
              <a:rPr lang="ru-RU" sz="1400" dirty="0" smtClean="0">
                <a:latin typeface="Times New Roman" panose="02020603050405020304" pitchFamily="18" charset="0"/>
                <a:cs typeface="Times New Roman" panose="02020603050405020304" pitchFamily="18" charset="0"/>
              </a:rPr>
              <a:t>– 0,88 %, </a:t>
            </a:r>
            <a:r>
              <a:rPr lang="ru-RU" sz="1400" dirty="0">
                <a:latin typeface="Times New Roman" panose="02020603050405020304" pitchFamily="18" charset="0"/>
                <a:cs typeface="Times New Roman" panose="02020603050405020304" pitchFamily="18" charset="0"/>
              </a:rPr>
              <a:t>второй </a:t>
            </a:r>
            <a:r>
              <a:rPr lang="ru-RU" sz="1400" dirty="0" smtClean="0">
                <a:latin typeface="Times New Roman" panose="02020603050405020304" pitchFamily="18" charset="0"/>
                <a:cs typeface="Times New Roman" panose="02020603050405020304" pitchFamily="18" charset="0"/>
              </a:rPr>
              <a:t>– 0,25 %. </a:t>
            </a:r>
            <a:r>
              <a:rPr lang="ru-RU" sz="1400" dirty="0">
                <a:latin typeface="Times New Roman" panose="02020603050405020304" pitchFamily="18" charset="0"/>
                <a:cs typeface="Times New Roman" panose="02020603050405020304" pitchFamily="18" charset="0"/>
              </a:rPr>
              <a:t>Не имеет промышленного значения</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ctr">
              <a:spcBef>
                <a:spcPts val="0"/>
              </a:spcBef>
              <a:spcAft>
                <a:spcPts val="0"/>
              </a:spcAft>
              <a:buNone/>
            </a:pPr>
            <a:r>
              <a:rPr lang="ru-RU" sz="1400" b="1" dirty="0" err="1" smtClean="0">
                <a:solidFill>
                  <a:srgbClr val="C00000"/>
                </a:solidFill>
                <a:latin typeface="Times New Roman" panose="02020603050405020304" pitchFamily="18" charset="0"/>
                <a:cs typeface="Times New Roman" panose="02020603050405020304" pitchFamily="18" charset="0"/>
              </a:rPr>
              <a:t>Орха</a:t>
            </a:r>
            <a:endParaRPr lang="ru-RU" sz="1400" b="1" dirty="0" smtClean="0">
              <a:solidFill>
                <a:srgbClr val="C00000"/>
              </a:solidFill>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Котикское</a:t>
            </a:r>
            <a:r>
              <a:rPr lang="ru-RU" sz="1400" b="1" dirty="0" smtClean="0">
                <a:solidFill>
                  <a:srgbClr val="002060"/>
                </a:solidFill>
                <a:latin typeface="Times New Roman" panose="02020603050405020304" pitchFamily="18" charset="0"/>
                <a:cs typeface="Times New Roman" panose="02020603050405020304" pitchFamily="18" charset="0"/>
              </a:rPr>
              <a:t> проявление</a:t>
            </a:r>
            <a:r>
              <a:rPr lang="ru-RU" sz="1400" b="1" dirty="0">
                <a:solidFill>
                  <a:srgbClr val="002060"/>
                </a:solidFill>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Расположено в </a:t>
            </a:r>
            <a:r>
              <a:rPr lang="ru-RU" sz="1400" dirty="0">
                <a:latin typeface="Times New Roman" panose="02020603050405020304" pitchFamily="18" charset="0"/>
                <a:cs typeface="Times New Roman" panose="02020603050405020304" pitchFamily="18" charset="0"/>
              </a:rPr>
              <a:t>8 км к </a:t>
            </a:r>
            <a:r>
              <a:rPr lang="ru-RU" sz="1400" dirty="0" smtClean="0">
                <a:latin typeface="Times New Roman" panose="02020603050405020304" pitchFamily="18" charset="0"/>
                <a:cs typeface="Times New Roman" panose="02020603050405020304" pitchFamily="18" charset="0"/>
              </a:rPr>
              <a:t>северо-западу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ж/д ст. Тулун.</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Прогнозные </a:t>
            </a:r>
            <a:r>
              <a:rPr lang="ru-RU" sz="1400" dirty="0">
                <a:latin typeface="Times New Roman" panose="02020603050405020304" pitchFamily="18" charset="0"/>
                <a:cs typeface="Times New Roman" panose="02020603050405020304" pitchFamily="18" charset="0"/>
              </a:rPr>
              <a:t>запасы 2,2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Продуктивный горизонтальный пласт, включающий тонкие прослои и мелкие линзы глинистой охры (мощностью 3-30 см) </a:t>
            </a:r>
            <a:r>
              <a:rPr lang="ru-RU" sz="1400" dirty="0" smtClean="0">
                <a:latin typeface="Times New Roman" panose="02020603050405020304" pitchFamily="18" charset="0"/>
                <a:cs typeface="Times New Roman" panose="02020603050405020304" pitchFamily="18" charset="0"/>
              </a:rPr>
              <a:t>жёлтого </a:t>
            </a:r>
            <a:r>
              <a:rPr lang="ru-RU" sz="1400" dirty="0">
                <a:latin typeface="Times New Roman" panose="02020603050405020304" pitchFamily="18" charset="0"/>
                <a:cs typeface="Times New Roman" panose="02020603050405020304" pitchFamily="18" charset="0"/>
              </a:rPr>
              <a:t>и ярко-жёлтого цвета,  залегают на контакте пластов глины и песчаников </a:t>
            </a:r>
            <a:r>
              <a:rPr lang="ru-RU" sz="1400" dirty="0" smtClean="0">
                <a:latin typeface="Times New Roman" panose="02020603050405020304" pitchFamily="18" charset="0"/>
                <a:cs typeface="Times New Roman" panose="02020603050405020304" pitchFamily="18" charset="0"/>
              </a:rPr>
              <a:t>средней юры</a:t>
            </a:r>
            <a:r>
              <a:rPr lang="ru-RU" sz="1400" dirty="0">
                <a:latin typeface="Times New Roman" panose="02020603050405020304" pitchFamily="18" charset="0"/>
                <a:cs typeface="Times New Roman" panose="02020603050405020304" pitchFamily="18" charset="0"/>
              </a:rPr>
              <a:t>. Размер пласта 230-240х110-160 м, мощность </a:t>
            </a:r>
            <a:r>
              <a:rPr lang="ru-RU" sz="1400" dirty="0" smtClean="0">
                <a:latin typeface="Times New Roman" panose="02020603050405020304" pitchFamily="18" charset="0"/>
                <a:cs typeface="Times New Roman" panose="02020603050405020304" pitchFamily="18" charset="0"/>
              </a:rPr>
              <a:t>– 0,1-1,3 </a:t>
            </a:r>
            <a:r>
              <a:rPr lang="ru-RU" sz="1400" dirty="0">
                <a:latin typeface="Times New Roman" panose="02020603050405020304" pitchFamily="18" charset="0"/>
                <a:cs typeface="Times New Roman" panose="02020603050405020304" pitchFamily="18" charset="0"/>
              </a:rPr>
              <a:t>м, глубина залегания кровли </a:t>
            </a:r>
            <a:r>
              <a:rPr lang="ru-RU" sz="1400" dirty="0" smtClean="0">
                <a:latin typeface="Times New Roman" panose="02020603050405020304" pitchFamily="18" charset="0"/>
                <a:cs typeface="Times New Roman" panose="02020603050405020304" pitchFamily="18" charset="0"/>
              </a:rPr>
              <a:t>– 1,0-2,4 </a:t>
            </a:r>
            <a:r>
              <a:rPr lang="ru-RU" sz="1400" dirty="0">
                <a:latin typeface="Times New Roman" panose="02020603050405020304" pitchFamily="18" charset="0"/>
                <a:cs typeface="Times New Roman" panose="02020603050405020304" pitchFamily="18" charset="0"/>
              </a:rPr>
              <a:t>м. </a:t>
            </a:r>
            <a:r>
              <a:rPr lang="ru-RU" sz="1400" dirty="0" smtClean="0">
                <a:latin typeface="Times New Roman" panose="02020603050405020304" pitchFamily="18" charset="0"/>
                <a:cs typeface="Times New Roman" panose="02020603050405020304" pitchFamily="18" charset="0"/>
              </a:rPr>
              <a:t>Содержание </a:t>
            </a:r>
            <a:r>
              <a:rPr lang="ru-RU" sz="1400" dirty="0">
                <a:latin typeface="Times New Roman" panose="02020603050405020304" pitchFamily="18" charset="0"/>
                <a:cs typeface="Times New Roman" panose="02020603050405020304" pitchFamily="18" charset="0"/>
              </a:rPr>
              <a:t>пигмента в </a:t>
            </a:r>
            <a:r>
              <a:rPr lang="ru-RU" sz="1400" dirty="0" smtClean="0">
                <a:latin typeface="Times New Roman" panose="02020603050405020304" pitchFamily="18" charset="0"/>
                <a:cs typeface="Times New Roman" panose="02020603050405020304" pitchFamily="18" charset="0"/>
              </a:rPr>
              <a:t>охре – 84,41 %, </a:t>
            </a:r>
            <a:r>
              <a:rPr lang="ru-RU" sz="1400" dirty="0" err="1">
                <a:latin typeface="Times New Roman" panose="02020603050405020304" pitchFamily="18" charset="0"/>
                <a:cs typeface="Times New Roman" panose="02020603050405020304" pitchFamily="18" charset="0"/>
              </a:rPr>
              <a:t>маслоёмкость</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31 %, </a:t>
            </a:r>
            <a:r>
              <a:rPr lang="ru-RU" sz="1400" dirty="0" err="1">
                <a:latin typeface="Times New Roman" panose="02020603050405020304" pitchFamily="18" charset="0"/>
                <a:cs typeface="Times New Roman" panose="02020603050405020304" pitchFamily="18" charset="0"/>
              </a:rPr>
              <a:t>укрываемость</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 66,7 </a:t>
            </a:r>
            <a:r>
              <a:rPr lang="ru-RU" sz="1400" dirty="0">
                <a:latin typeface="Times New Roman" panose="02020603050405020304" pitchFamily="18" charset="0"/>
                <a:cs typeface="Times New Roman" panose="02020603050405020304" pitchFamily="18" charset="0"/>
              </a:rPr>
              <a:t>г/кв</a:t>
            </a:r>
            <a:r>
              <a:rPr lang="ru-RU" sz="1400" dirty="0" smtClean="0">
                <a:latin typeface="Times New Roman" panose="02020603050405020304" pitchFamily="18" charset="0"/>
                <a:cs typeface="Times New Roman" panose="02020603050405020304" pitchFamily="18" charset="0"/>
              </a:rPr>
              <a:t>. м</a:t>
            </a:r>
            <a:r>
              <a:rPr lang="ru-RU" sz="1400" dirty="0">
                <a:latin typeface="Times New Roman" panose="02020603050405020304" pitchFamily="18" charset="0"/>
                <a:cs typeface="Times New Roman" panose="02020603050405020304" pitchFamily="18" charset="0"/>
              </a:rPr>
              <a:t>. Охра пригодна для получения красок жёлтого цвета на масляной и водно-эмульсионной основе. Нерентабельно из-за малых </a:t>
            </a:r>
            <a:r>
              <a:rPr lang="ru-RU" sz="1400" dirty="0" smtClean="0">
                <a:latin typeface="Times New Roman" panose="02020603050405020304" pitchFamily="18" charset="0"/>
                <a:cs typeface="Times New Roman" panose="02020603050405020304" pitchFamily="18" charset="0"/>
              </a:rPr>
              <a:t>запасов.</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5157192"/>
            <a:ext cx="2589177" cy="1700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52543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46</a:t>
            </a:fld>
            <a:endParaRPr lang="ru-RU" sz="1200" dirty="0">
              <a:latin typeface="Times New Roman" panose="02020603050405020304" pitchFamily="18" charset="0"/>
              <a:cs typeface="Times New Roman" panose="02020603050405020304" pitchFamily="18" charset="0"/>
            </a:endParaRPr>
          </a:p>
        </p:txBody>
      </p:sp>
      <p:sp>
        <p:nvSpPr>
          <p:cNvPr id="5" name="Объект 2"/>
          <p:cNvSpPr txBox="1">
            <a:spLocks/>
          </p:cNvSpPr>
          <p:nvPr/>
        </p:nvSpPr>
        <p:spPr>
          <a:xfrm>
            <a:off x="1043608" y="0"/>
            <a:ext cx="7776864" cy="458112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ctr">
              <a:spcBef>
                <a:spcPts val="0"/>
              </a:spcBef>
              <a:spcAft>
                <a:spcPts val="0"/>
              </a:spcAft>
              <a:buFont typeface="Arial"/>
              <a:buNone/>
            </a:pPr>
            <a:r>
              <a:rPr lang="ru-RU" sz="1400" b="1" dirty="0" smtClean="0">
                <a:solidFill>
                  <a:srgbClr val="C00000"/>
                </a:solidFill>
                <a:latin typeface="Times New Roman" panose="02020603050405020304" pitchFamily="18" charset="0"/>
                <a:cs typeface="Times New Roman" panose="02020603050405020304" pitchFamily="18" charset="0"/>
              </a:rPr>
              <a:t>Фосфор</a:t>
            </a:r>
          </a:p>
          <a:p>
            <a:pPr marL="0" indent="450000" algn="just">
              <a:spcBef>
                <a:spcPts val="0"/>
              </a:spcBef>
              <a:spcAft>
                <a:spcPts val="0"/>
              </a:spcAft>
              <a:buNone/>
            </a:pPr>
            <a:r>
              <a:rPr lang="ru-RU" sz="1400" b="1" dirty="0" smtClean="0">
                <a:solidFill>
                  <a:srgbClr val="002060"/>
                </a:solidFill>
                <a:latin typeface="Times New Roman" panose="02020603050405020304" pitchFamily="18" charset="0"/>
                <a:cs typeface="Times New Roman" panose="02020603050405020304" pitchFamily="18" charset="0"/>
              </a:rPr>
              <a:t>Счастливое (проявление). </a:t>
            </a:r>
            <a:r>
              <a:rPr lang="ru-RU" sz="1400" dirty="0">
                <a:latin typeface="Times New Roman" panose="02020603050405020304" pitchFamily="18" charset="0"/>
                <a:cs typeface="Times New Roman" panose="02020603050405020304" pitchFamily="18" charset="0"/>
              </a:rPr>
              <a:t>Расположено </a:t>
            </a: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100 км к </a:t>
            </a:r>
            <a:r>
              <a:rPr lang="ru-RU" sz="1400" dirty="0" smtClean="0">
                <a:latin typeface="Times New Roman" panose="02020603050405020304" pitchFamily="18" charset="0"/>
                <a:cs typeface="Times New Roman" panose="02020603050405020304" pitchFamily="18" charset="0"/>
              </a:rPr>
              <a:t>юго-западу от ж/д ст. Тулун</a:t>
            </a:r>
            <a:r>
              <a:rPr lang="ru-RU" sz="1400" dirty="0">
                <a:latin typeface="Times New Roman" panose="02020603050405020304" pitchFamily="18" charset="0"/>
                <a:cs typeface="Times New Roman" panose="02020603050405020304" pitchFamily="18" charset="0"/>
              </a:rPr>
              <a:t>, в 25 км </a:t>
            </a:r>
            <a:r>
              <a:rPr lang="ru-RU" sz="1400" dirty="0" smtClean="0">
                <a:latin typeface="Times New Roman" panose="02020603050405020304" pitchFamily="18" charset="0"/>
                <a:cs typeface="Times New Roman" panose="02020603050405020304" pitchFamily="18" charset="0"/>
              </a:rPr>
              <a:t>к западу </a:t>
            </a:r>
            <a:r>
              <a:rPr lang="ru-RU" sz="1400" dirty="0">
                <a:latin typeface="Times New Roman" panose="02020603050405020304" pitchFamily="18" charset="0"/>
                <a:cs typeface="Times New Roman" panose="02020603050405020304" pitchFamily="18" charset="0"/>
              </a:rPr>
              <a:t>от </a:t>
            </a:r>
            <a:r>
              <a:rPr lang="ru-RU" sz="1400" dirty="0" smtClean="0">
                <a:latin typeface="Times New Roman" panose="02020603050405020304" pitchFamily="18" charset="0"/>
                <a:cs typeface="Times New Roman" panose="02020603050405020304" pitchFamily="18" charset="0"/>
              </a:rPr>
              <a:t>п. Аршан.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240 тыс</a:t>
            </a:r>
            <a:r>
              <a:rPr lang="ru-RU" sz="1400" dirty="0" smtClean="0">
                <a:latin typeface="Times New Roman" panose="02020603050405020304" pitchFamily="18" charset="0"/>
                <a:cs typeface="Times New Roman" panose="02020603050405020304" pitchFamily="18" charset="0"/>
              </a:rPr>
              <a:t>.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Продуктивные </a:t>
            </a:r>
            <a:r>
              <a:rPr lang="ru-RU" sz="1400" dirty="0" smtClean="0">
                <a:latin typeface="Times New Roman" panose="02020603050405020304" pitchFamily="18" charset="0"/>
                <a:cs typeface="Times New Roman" panose="02020603050405020304" pitchFamily="18" charset="0"/>
              </a:rPr>
              <a:t>залежи </a:t>
            </a:r>
            <a:r>
              <a:rPr lang="ru-RU" sz="1400" dirty="0">
                <a:latin typeface="Times New Roman" panose="02020603050405020304" pitchFamily="18" charset="0"/>
                <a:cs typeface="Times New Roman" panose="02020603050405020304" pitchFamily="18" charset="0"/>
              </a:rPr>
              <a:t>приурочены к нижней части разреза верхней подсвиты </a:t>
            </a:r>
            <a:r>
              <a:rPr lang="ru-RU" sz="1400" dirty="0" err="1">
                <a:latin typeface="Times New Roman" panose="02020603050405020304" pitchFamily="18" charset="0"/>
                <a:cs typeface="Times New Roman" panose="02020603050405020304" pitchFamily="18" charset="0"/>
              </a:rPr>
              <a:t>карагасской</a:t>
            </a:r>
            <a:r>
              <a:rPr lang="ru-RU" sz="1400" dirty="0">
                <a:latin typeface="Times New Roman" panose="02020603050405020304" pitchFamily="18" charset="0"/>
                <a:cs typeface="Times New Roman" panose="02020603050405020304" pitchFamily="18" charset="0"/>
              </a:rPr>
              <a:t> свиты. Выявлено 3 крутопадающих залежи размером 200х100 м, мощностью от </a:t>
            </a:r>
            <a:r>
              <a:rPr lang="ru-RU" sz="1400" dirty="0" smtClean="0">
                <a:latin typeface="Times New Roman" panose="02020603050405020304" pitchFamily="18" charset="0"/>
                <a:cs typeface="Times New Roman" panose="02020603050405020304" pitchFamily="18" charset="0"/>
              </a:rPr>
              <a:t>2,0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5,3 </a:t>
            </a:r>
            <a:r>
              <a:rPr lang="ru-RU" sz="1400" dirty="0">
                <a:latin typeface="Times New Roman" panose="02020603050405020304" pitchFamily="18" charset="0"/>
                <a:cs typeface="Times New Roman" panose="02020603050405020304" pitchFamily="18" charset="0"/>
              </a:rPr>
              <a:t>м (средняя </a:t>
            </a:r>
            <a:r>
              <a:rPr lang="ru-RU" sz="1400" dirty="0" smtClean="0">
                <a:latin typeface="Times New Roman" panose="02020603050405020304" pitchFamily="18" charset="0"/>
                <a:cs typeface="Times New Roman" panose="02020603050405020304" pitchFamily="18" charset="0"/>
              </a:rPr>
              <a:t>2,6 </a:t>
            </a:r>
            <a:r>
              <a:rPr lang="ru-RU" sz="1400" dirty="0">
                <a:latin typeface="Times New Roman" panose="02020603050405020304" pitchFamily="18" charset="0"/>
                <a:cs typeface="Times New Roman" panose="02020603050405020304" pitchFamily="18" charset="0"/>
              </a:rPr>
              <a:t>м), глубина залегания кровли - от 3 до 97 м. Фосфатные минералы - </a:t>
            </a:r>
            <a:r>
              <a:rPr lang="ru-RU" sz="1400" dirty="0" err="1">
                <a:latin typeface="Times New Roman" panose="02020603050405020304" pitchFamily="18" charset="0"/>
                <a:cs typeface="Times New Roman" panose="02020603050405020304" pitchFamily="18" charset="0"/>
              </a:rPr>
              <a:t>франколит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коллофан</a:t>
            </a:r>
            <a:r>
              <a:rPr lang="ru-RU" sz="1400" dirty="0">
                <a:latin typeface="Times New Roman" panose="02020603050405020304" pitchFamily="18" charset="0"/>
                <a:cs typeface="Times New Roman" panose="02020603050405020304" pitchFamily="18" charset="0"/>
              </a:rPr>
              <a:t>, апатит. Содержание Р2О5 в руде - от </a:t>
            </a:r>
            <a:r>
              <a:rPr lang="ru-RU" sz="1400" dirty="0" smtClean="0">
                <a:latin typeface="Times New Roman" panose="02020603050405020304" pitchFamily="18" charset="0"/>
                <a:cs typeface="Times New Roman" panose="02020603050405020304" pitchFamily="18" charset="0"/>
              </a:rPr>
              <a:t>0,58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24,03 %, </a:t>
            </a:r>
            <a:r>
              <a:rPr lang="ru-RU" sz="1400" dirty="0">
                <a:latin typeface="Times New Roman" panose="02020603050405020304" pitchFamily="18" charset="0"/>
                <a:cs typeface="Times New Roman" panose="02020603050405020304" pitchFamily="18" charset="0"/>
              </a:rPr>
              <a:t>среднее </a:t>
            </a:r>
            <a:r>
              <a:rPr lang="ru-RU" sz="1400" dirty="0" smtClean="0">
                <a:latin typeface="Times New Roman" panose="02020603050405020304" pitchFamily="18" charset="0"/>
                <a:cs typeface="Times New Roman" panose="02020603050405020304" pitchFamily="18" charset="0"/>
              </a:rPr>
              <a:t>11,6 %. </a:t>
            </a:r>
            <a:r>
              <a:rPr lang="ru-RU" sz="1400" dirty="0">
                <a:latin typeface="Times New Roman" panose="02020603050405020304" pitchFamily="18" charset="0"/>
                <a:cs typeface="Times New Roman" panose="02020603050405020304" pitchFamily="18" charset="0"/>
              </a:rPr>
              <a:t>Перспективы ограничены из-за малых запасов</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a:p>
            <a:pPr marL="0" indent="450000" algn="just">
              <a:spcBef>
                <a:spcPts val="0"/>
              </a:spcBef>
              <a:spcAft>
                <a:spcPts val="0"/>
              </a:spcAft>
              <a:buNone/>
            </a:pPr>
            <a:r>
              <a:rPr lang="ru-RU" sz="1400" b="1" dirty="0" err="1" smtClean="0">
                <a:solidFill>
                  <a:srgbClr val="002060"/>
                </a:solidFill>
                <a:latin typeface="Times New Roman" panose="02020603050405020304" pitchFamily="18" charset="0"/>
                <a:cs typeface="Times New Roman" panose="02020603050405020304" pitchFamily="18" charset="0"/>
              </a:rPr>
              <a:t>Ярминская</a:t>
            </a:r>
            <a:r>
              <a:rPr lang="ru-RU" sz="1400" b="1" dirty="0" smtClean="0">
                <a:solidFill>
                  <a:srgbClr val="002060"/>
                </a:solidFill>
                <a:latin typeface="Times New Roman" panose="02020603050405020304" pitchFamily="18" charset="0"/>
                <a:cs typeface="Times New Roman" panose="02020603050405020304" pitchFamily="18" charset="0"/>
              </a:rPr>
              <a:t> рудная зона </a:t>
            </a:r>
            <a:r>
              <a:rPr lang="ru-RU" sz="1400" b="1" dirty="0">
                <a:solidFill>
                  <a:srgbClr val="002060"/>
                </a:solidFill>
                <a:latin typeface="Times New Roman" panose="02020603050405020304" pitchFamily="18" charset="0"/>
                <a:cs typeface="Times New Roman" panose="02020603050405020304" pitchFamily="18" charset="0"/>
              </a:rPr>
              <a:t>(проявление). </a:t>
            </a:r>
            <a:r>
              <a:rPr lang="ru-RU" sz="1400" dirty="0">
                <a:latin typeface="Times New Roman" panose="02020603050405020304" pitchFamily="18" charset="0"/>
                <a:cs typeface="Times New Roman" panose="02020603050405020304" pitchFamily="18" charset="0"/>
              </a:rPr>
              <a:t>Находится в 22 км на </a:t>
            </a:r>
            <a:r>
              <a:rPr lang="ru-RU" sz="1400" dirty="0" smtClean="0">
                <a:latin typeface="Times New Roman" panose="02020603050405020304" pitchFamily="18" charset="0"/>
                <a:cs typeface="Times New Roman" panose="02020603050405020304" pitchFamily="18" charset="0"/>
              </a:rPr>
              <a:t>северо-западу от п. </a:t>
            </a:r>
            <a:r>
              <a:rPr lang="ru-RU" sz="1400" dirty="0" err="1">
                <a:latin typeface="Times New Roman" panose="02020603050405020304" pitchFamily="18" charset="0"/>
                <a:cs typeface="Times New Roman" panose="02020603050405020304" pitchFamily="18" charset="0"/>
              </a:rPr>
              <a:t>Белозиминск</a:t>
            </a:r>
            <a:r>
              <a:rPr lang="ru-RU" sz="1400" dirty="0">
                <a:latin typeface="Times New Roman" panose="02020603050405020304" pitchFamily="18" charset="0"/>
                <a:cs typeface="Times New Roman" panose="02020603050405020304" pitchFamily="18" charset="0"/>
              </a:rPr>
              <a:t> и в 80 км на юг от </a:t>
            </a:r>
            <a:r>
              <a:rPr lang="ru-RU" sz="1400" dirty="0" smtClean="0">
                <a:latin typeface="Times New Roman" panose="02020603050405020304" pitchFamily="18" charset="0"/>
                <a:cs typeface="Times New Roman" panose="02020603050405020304" pitchFamily="18" charset="0"/>
              </a:rPr>
              <a:t>ж/д </a:t>
            </a:r>
            <a:r>
              <a:rPr lang="ru-RU" sz="1400" dirty="0">
                <a:latin typeface="Times New Roman" panose="02020603050405020304" pitchFamily="18" charset="0"/>
                <a:cs typeface="Times New Roman" panose="02020603050405020304" pitchFamily="18" charset="0"/>
              </a:rPr>
              <a:t>ст. Тулун</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Прогнозные запасы 60 </a:t>
            </a:r>
            <a:r>
              <a:rPr lang="ru-RU" sz="1400" dirty="0" smtClean="0">
                <a:latin typeface="Times New Roman" panose="02020603050405020304" pitchFamily="18" charset="0"/>
                <a:cs typeface="Times New Roman" panose="02020603050405020304" pitchFamily="18" charset="0"/>
              </a:rPr>
              <a:t>тыс. тонн.</a:t>
            </a:r>
          </a:p>
          <a:p>
            <a:pPr marL="0" indent="450000" algn="just">
              <a:spcBef>
                <a:spcPts val="0"/>
              </a:spcBef>
              <a:spcAft>
                <a:spcPts val="0"/>
              </a:spcAft>
              <a:buNone/>
            </a:pPr>
            <a:r>
              <a:rPr lang="ru-RU" sz="1400" dirty="0">
                <a:latin typeface="Times New Roman" panose="02020603050405020304" pitchFamily="18" charset="0"/>
                <a:cs typeface="Times New Roman" panose="02020603050405020304" pitchFamily="18" charset="0"/>
              </a:rPr>
              <a:t>Рудные тела представлены гидротермально измененными породами СЗ ориентировки.  Проявление содержит 6 рудных тел длиной от 50 до 2300 м (в среднем 500 м), шириной от 1 до 8 м, (в среднем </a:t>
            </a:r>
            <a:r>
              <a:rPr lang="ru-RU" sz="1400" dirty="0" smtClean="0">
                <a:latin typeface="Times New Roman" panose="02020603050405020304" pitchFamily="18" charset="0"/>
                <a:cs typeface="Times New Roman" panose="02020603050405020304" pitchFamily="18" charset="0"/>
              </a:rPr>
              <a:t>3,8 </a:t>
            </a:r>
            <a:r>
              <a:rPr lang="ru-RU" sz="1400" dirty="0">
                <a:latin typeface="Times New Roman" panose="02020603050405020304" pitchFamily="18" charset="0"/>
                <a:cs typeface="Times New Roman" panose="02020603050405020304" pitchFamily="18" charset="0"/>
              </a:rPr>
              <a:t>м) и мощностью от </a:t>
            </a:r>
            <a:r>
              <a:rPr lang="ru-RU" sz="1400" dirty="0" smtClean="0">
                <a:latin typeface="Times New Roman" panose="02020603050405020304" pitchFamily="18" charset="0"/>
                <a:cs typeface="Times New Roman" panose="02020603050405020304" pitchFamily="18" charset="0"/>
              </a:rPr>
              <a:t>0,8 </a:t>
            </a:r>
            <a:r>
              <a:rPr lang="ru-RU" sz="1400" dirty="0">
                <a:latin typeface="Times New Roman" panose="02020603050405020304" pitchFamily="18" charset="0"/>
                <a:cs typeface="Times New Roman" panose="02020603050405020304" pitchFamily="18" charset="0"/>
              </a:rPr>
              <a:t>до </a:t>
            </a:r>
            <a:r>
              <a:rPr lang="ru-RU" sz="1400" dirty="0" smtClean="0">
                <a:latin typeface="Times New Roman" panose="02020603050405020304" pitchFamily="18" charset="0"/>
                <a:cs typeface="Times New Roman" panose="02020603050405020304" pitchFamily="18" charset="0"/>
              </a:rPr>
              <a:t>7,5 </a:t>
            </a:r>
            <a:r>
              <a:rPr lang="ru-RU" sz="1400" dirty="0">
                <a:latin typeface="Times New Roman" panose="02020603050405020304" pitchFamily="18" charset="0"/>
                <a:cs typeface="Times New Roman" panose="02020603050405020304" pitchFamily="18" charset="0"/>
              </a:rPr>
              <a:t>м (в среднем </a:t>
            </a:r>
            <a:r>
              <a:rPr lang="ru-RU" sz="1400" dirty="0" smtClean="0">
                <a:latin typeface="Times New Roman" panose="02020603050405020304" pitchFamily="18" charset="0"/>
                <a:cs typeface="Times New Roman" panose="02020603050405020304" pitchFamily="18" charset="0"/>
              </a:rPr>
              <a:t>3,5 </a:t>
            </a:r>
            <a:r>
              <a:rPr lang="ru-RU" sz="1400" dirty="0">
                <a:latin typeface="Times New Roman" panose="02020603050405020304" pitchFamily="18" charset="0"/>
                <a:cs typeface="Times New Roman" panose="02020603050405020304" pitchFamily="18" charset="0"/>
              </a:rPr>
              <a:t>м). Рудные тела выдержаны по простиранию и на глубину. Главные рудные минералы - апатит, </a:t>
            </a:r>
            <a:r>
              <a:rPr lang="ru-RU" sz="1400" dirty="0" err="1">
                <a:latin typeface="Times New Roman" panose="02020603050405020304" pitchFamily="18" charset="0"/>
                <a:cs typeface="Times New Roman" panose="02020603050405020304" pitchFamily="18" charset="0"/>
              </a:rPr>
              <a:t>ксенотим</a:t>
            </a:r>
            <a:r>
              <a:rPr lang="ru-RU" sz="1400" dirty="0">
                <a:latin typeface="Times New Roman" panose="02020603050405020304" pitchFamily="18" charset="0"/>
                <a:cs typeface="Times New Roman" panose="02020603050405020304" pitchFamily="18" charset="0"/>
              </a:rPr>
              <a:t>, монацит, </a:t>
            </a:r>
            <a:r>
              <a:rPr lang="ru-RU" sz="1400" dirty="0" err="1">
                <a:latin typeface="Times New Roman" panose="02020603050405020304" pitchFamily="18" charset="0"/>
                <a:cs typeface="Times New Roman" panose="02020603050405020304" pitchFamily="18" charset="0"/>
              </a:rPr>
              <a:t>ферриторит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рабдофанит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цералит</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Фонд недр – нераспределенный.</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581128"/>
            <a:ext cx="2740080" cy="18921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01313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9"/>
            <a:ext cx="7848872" cy="360039"/>
          </a:xfrm>
        </p:spPr>
        <p:txBody>
          <a:bodyPr>
            <a:no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Карта минерально-сырьевой базы </a:t>
            </a:r>
            <a:r>
              <a:rPr lang="ru-RU" sz="2000" b="1" dirty="0" err="1" smtClean="0">
                <a:solidFill>
                  <a:schemeClr val="accent1">
                    <a:lumMod val="50000"/>
                  </a:schemeClr>
                </a:solidFill>
                <a:latin typeface="Times New Roman" panose="02020603050405020304" pitchFamily="18" charset="0"/>
                <a:cs typeface="Times New Roman" panose="02020603050405020304" pitchFamily="18" charset="0"/>
              </a:rPr>
              <a:t>Тулунского</a:t>
            </a:r>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 района</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lgn="ctr"/>
            <a:fld id="{6B54CF04-829E-4533-9E22-1DEDBBC55A26}" type="slidenum">
              <a:rPr lang="ru-RU" sz="1200" smtClean="0">
                <a:solidFill>
                  <a:schemeClr val="tx2">
                    <a:lumMod val="75000"/>
                    <a:lumOff val="25000"/>
                  </a:schemeClr>
                </a:solidFill>
                <a:latin typeface="Times New Roman" panose="02020603050405020304" pitchFamily="18" charset="0"/>
                <a:cs typeface="Times New Roman" panose="02020603050405020304" pitchFamily="18" charset="0"/>
              </a:rPr>
              <a:pPr algn="ctr"/>
              <a:t>47</a:t>
            </a:fld>
            <a:endParaRPr lang="ru-RU" sz="1200" dirty="0">
              <a:solidFill>
                <a:schemeClr val="tx2">
                  <a:lumMod val="75000"/>
                  <a:lumOff val="25000"/>
                </a:schemeClr>
              </a:solidFill>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734912"/>
            <a:ext cx="4536504" cy="6123088"/>
          </a:xfrm>
        </p:spPr>
      </p:pic>
    </p:spTree>
    <p:extLst>
      <p:ext uri="{BB962C8B-B14F-4D97-AF65-F5344CB8AC3E}">
        <p14:creationId xmlns:p14="http://schemas.microsoft.com/office/powerpoint/2010/main" val="4223261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
            <a:ext cx="8100392" cy="548680"/>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Экономика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71599" y="648071"/>
            <a:ext cx="7920881" cy="1340769"/>
          </a:xfrm>
        </p:spPr>
        <p:txBody>
          <a:bodyPr>
            <a:no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Социально-экономическая ситуация в районе на протяжении последних лет остается стабильной. Ежегодно увеличивается объем произведенной товарной продукции, выполненных работ, оказанных услуг в действующих ценах. Так за 2018 год объем отгруженных товаров, выполненных работ (услуг) увеличился на 7,3 % и составил 7283 млн. руб.</a:t>
            </a:r>
          </a:p>
        </p:txBody>
      </p:sp>
      <p:graphicFrame>
        <p:nvGraphicFramePr>
          <p:cNvPr id="9" name="Диаграмма 8"/>
          <p:cNvGraphicFramePr/>
          <p:nvPr>
            <p:extLst>
              <p:ext uri="{D42A27DB-BD31-4B8C-83A1-F6EECF244321}">
                <p14:modId xmlns:p14="http://schemas.microsoft.com/office/powerpoint/2010/main" val="3349778822"/>
              </p:ext>
            </p:extLst>
          </p:nvPr>
        </p:nvGraphicFramePr>
        <p:xfrm>
          <a:off x="4572000" y="1916831"/>
          <a:ext cx="4572000" cy="4941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extLst>
              <p:ext uri="{D42A27DB-BD31-4B8C-83A1-F6EECF244321}">
                <p14:modId xmlns:p14="http://schemas.microsoft.com/office/powerpoint/2010/main" val="2232325944"/>
              </p:ext>
            </p:extLst>
          </p:nvPr>
        </p:nvGraphicFramePr>
        <p:xfrm>
          <a:off x="395536" y="2204864"/>
          <a:ext cx="4366168" cy="3384376"/>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Прямая со стрелкой 7"/>
          <p:cNvCxnSpPr/>
          <p:nvPr/>
        </p:nvCxnSpPr>
        <p:spPr>
          <a:xfrm flipV="1">
            <a:off x="1795851" y="3140968"/>
            <a:ext cx="1984061" cy="907538"/>
          </a:xfrm>
          <a:prstGeom prst="straightConnector1">
            <a:avLst/>
          </a:prstGeom>
          <a:ln w="38100">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Номер слайда 13"/>
          <p:cNvSpPr>
            <a:spLocks noGrp="1"/>
          </p:cNvSpPr>
          <p:nvPr>
            <p:ph type="sldNum" sz="quarter" idx="12"/>
          </p:nvPr>
        </p:nvSpPr>
        <p:spPr>
          <a:xfrm>
            <a:off x="8258967" y="6108173"/>
            <a:ext cx="417489" cy="365125"/>
          </a:xfrm>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48</a:t>
            </a:fld>
            <a:endParaRPr lang="ru-RU" sz="1200" dirty="0">
              <a:latin typeface="Times New Roman" panose="02020603050405020304" pitchFamily="18" charset="0"/>
              <a:cs typeface="Times New Roman" panose="02020603050405020304" pitchFamily="18" charset="0"/>
            </a:endParaRPr>
          </a:p>
        </p:txBody>
      </p:sp>
      <p:sp>
        <p:nvSpPr>
          <p:cNvPr id="5" name="Овал 4"/>
          <p:cNvSpPr/>
          <p:nvPr/>
        </p:nvSpPr>
        <p:spPr>
          <a:xfrm>
            <a:off x="3717588" y="2708921"/>
            <a:ext cx="1008112" cy="432047"/>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latin typeface="Times New Roman" panose="02020603050405020304" pitchFamily="18" charset="0"/>
                <a:cs typeface="Times New Roman" panose="02020603050405020304" pitchFamily="18" charset="0"/>
              </a:rPr>
              <a:t>+ 1165,7 млн. руб.</a:t>
            </a:r>
            <a:endParaRPr lang="ru-RU"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1867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260648"/>
            <a:ext cx="7704667" cy="1224136"/>
          </a:xfrm>
        </p:spPr>
        <p:txBody>
          <a:bodyPr>
            <a:normAutofit/>
          </a:bodyPr>
          <a:lstStyle/>
          <a:p>
            <a:pPr marL="0" indent="450000" algn="just">
              <a:lnSpc>
                <a:spcPct val="110000"/>
              </a:lnSpc>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Наблюдается положительная динамика роста общего объема выручки от реализации товаров, выполненных работ, оказанных услуг. </a:t>
            </a:r>
          </a:p>
          <a:p>
            <a:pPr marL="0" indent="450000" algn="just">
              <a:lnSpc>
                <a:spcPct val="110000"/>
              </a:lnSpc>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За 2018 год выручка от реализации товаров, выполненных работ и услуг увеличилась по сравнению с 2017 годом на 8,0 % и составила 7601,4 млн. руб.</a:t>
            </a:r>
            <a:endParaRPr lang="ru-RU" sz="1600" dirty="0">
              <a:latin typeface="Times New Roman" panose="02020603050405020304" pitchFamily="18" charset="0"/>
              <a:cs typeface="Times New Roman" panose="02020603050405020304" pitchFamily="18" charset="0"/>
            </a:endParaRPr>
          </a:p>
        </p:txBody>
      </p:sp>
      <p:graphicFrame>
        <p:nvGraphicFramePr>
          <p:cNvPr id="6" name="Диаграмма 5"/>
          <p:cNvGraphicFramePr/>
          <p:nvPr>
            <p:extLst>
              <p:ext uri="{D42A27DB-BD31-4B8C-83A1-F6EECF244321}">
                <p14:modId xmlns:p14="http://schemas.microsoft.com/office/powerpoint/2010/main" val="3040136379"/>
              </p:ext>
            </p:extLst>
          </p:nvPr>
        </p:nvGraphicFramePr>
        <p:xfrm>
          <a:off x="971601" y="1484784"/>
          <a:ext cx="5544615" cy="3960440"/>
        </p:xfrm>
        <a:graphic>
          <a:graphicData uri="http://schemas.openxmlformats.org/drawingml/2006/chart">
            <c:chart xmlns:c="http://schemas.openxmlformats.org/drawingml/2006/chart" xmlns:r="http://schemas.openxmlformats.org/officeDocument/2006/relationships" r:id="rId2"/>
          </a:graphicData>
        </a:graphic>
      </p:graphicFrame>
      <p:sp>
        <p:nvSpPr>
          <p:cNvPr id="2" name="Номер слайда 1"/>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49</a:t>
            </a:fld>
            <a:endParaRPr lang="ru-RU" sz="1200" dirty="0">
              <a:latin typeface="Times New Roman" panose="02020603050405020304" pitchFamily="18" charset="0"/>
              <a:cs typeface="Times New Roman" panose="02020603050405020304" pitchFamily="18" charset="0"/>
            </a:endParaRPr>
          </a:p>
        </p:txBody>
      </p:sp>
      <p:cxnSp>
        <p:nvCxnSpPr>
          <p:cNvPr id="5" name="Прямая со стрелкой 4"/>
          <p:cNvCxnSpPr/>
          <p:nvPr/>
        </p:nvCxnSpPr>
        <p:spPr>
          <a:xfrm flipV="1">
            <a:off x="2483768" y="2564904"/>
            <a:ext cx="2808312" cy="1440160"/>
          </a:xfrm>
          <a:prstGeom prst="straightConnector1">
            <a:avLst/>
          </a:prstGeom>
          <a:ln w="38100">
            <a:solidFill>
              <a:schemeClr val="accent2">
                <a:lumMod val="7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5508104" y="2276871"/>
            <a:ext cx="719931" cy="43204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anose="02020603050405020304" pitchFamily="18" charset="0"/>
                <a:cs typeface="Times New Roman" panose="02020603050405020304" pitchFamily="18" charset="0"/>
              </a:rPr>
              <a:t>+ 1190,6 млн. руб.</a:t>
            </a:r>
            <a:endParaRPr lang="ru-RU" sz="10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914" y="2780927"/>
            <a:ext cx="6373316" cy="4077073"/>
          </a:xfrm>
          <a:prstGeom prst="rect">
            <a:avLst/>
          </a:prstGeom>
        </p:spPr>
      </p:pic>
    </p:spTree>
    <p:extLst>
      <p:ext uri="{BB962C8B-B14F-4D97-AF65-F5344CB8AC3E}">
        <p14:creationId xmlns:p14="http://schemas.microsoft.com/office/powerpoint/2010/main" val="81487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8100392" cy="548680"/>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Конкурентные преимущества района</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4" name="Блок-схема: альтернативный процесс 3"/>
          <p:cNvSpPr/>
          <p:nvPr/>
        </p:nvSpPr>
        <p:spPr>
          <a:xfrm>
            <a:off x="1098671" y="697694"/>
            <a:ext cx="7709849" cy="1130846"/>
          </a:xfrm>
          <a:prstGeom prst="flowChartAlternateProcess">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Выгодное географическое положение. Близость перспективных рынков сбыта (Китай, Япония, ближнее зарубежье, внутренний рынок).</a:t>
            </a:r>
            <a:endParaRPr lang="ru-RU" sz="2000" dirty="0">
              <a:latin typeface="Times New Roman" pitchFamily="18" charset="0"/>
              <a:cs typeface="Times New Roman" pitchFamily="18" charset="0"/>
            </a:endParaRPr>
          </a:p>
        </p:txBody>
      </p:sp>
      <p:sp>
        <p:nvSpPr>
          <p:cNvPr id="6" name="Блок-схема: альтернативный процесс 5"/>
          <p:cNvSpPr/>
          <p:nvPr/>
        </p:nvSpPr>
        <p:spPr>
          <a:xfrm>
            <a:off x="1109973" y="2032222"/>
            <a:ext cx="7698547" cy="1213986"/>
          </a:xfrm>
          <a:prstGeom prst="flowChartAlternateProcess">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Природно-ресурсный потенциал. Большие запасы и низкий уровень освоения природных ресурсов.</a:t>
            </a:r>
            <a:endParaRPr lang="ru-RU" sz="2000" dirty="0">
              <a:latin typeface="Times New Roman" pitchFamily="18" charset="0"/>
              <a:cs typeface="Times New Roman" pitchFamily="18" charset="0"/>
            </a:endParaRPr>
          </a:p>
        </p:txBody>
      </p:sp>
      <p:sp>
        <p:nvSpPr>
          <p:cNvPr id="7" name="Блок-схема: альтернативный процесс 6"/>
          <p:cNvSpPr/>
          <p:nvPr/>
        </p:nvSpPr>
        <p:spPr>
          <a:xfrm>
            <a:off x="1160227" y="3449890"/>
            <a:ext cx="7667324" cy="1173282"/>
          </a:xfrm>
          <a:prstGeom prst="flowChartAlternate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Развитая транспортная инфраструктура. Доступность железнодорожного, автомобильного транспорта.</a:t>
            </a:r>
            <a:endParaRPr lang="ru-RU" sz="2000" dirty="0">
              <a:latin typeface="Times New Roman" pitchFamily="18" charset="0"/>
              <a:cs typeface="Times New Roman" pitchFamily="18" charset="0"/>
            </a:endParaRPr>
          </a:p>
        </p:txBody>
      </p:sp>
      <p:sp>
        <p:nvSpPr>
          <p:cNvPr id="8" name="Блок-схема: альтернативный процесс 7"/>
          <p:cNvSpPr/>
          <p:nvPr/>
        </p:nvSpPr>
        <p:spPr>
          <a:xfrm>
            <a:off x="1128929" y="4889560"/>
            <a:ext cx="7679591" cy="1249025"/>
          </a:xfrm>
          <a:prstGeom prst="flowChartAlternate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Наличие энергетических ресурсов для производственных и бытовых нужд. Наличие линий электропередач (ВЛ - 500 </a:t>
            </a:r>
            <a:r>
              <a:rPr lang="ru-RU" sz="2000" dirty="0" err="1" smtClean="0">
                <a:latin typeface="Times New Roman" pitchFamily="18" charset="0"/>
                <a:cs typeface="Times New Roman" pitchFamily="18" charset="0"/>
              </a:rPr>
              <a:t>кВ</a:t>
            </a:r>
            <a:r>
              <a:rPr lang="ru-RU" sz="2000" dirty="0" smtClean="0">
                <a:latin typeface="Times New Roman" pitchFamily="18" charset="0"/>
                <a:cs typeface="Times New Roman" pitchFamily="18" charset="0"/>
              </a:rPr>
              <a:t>, ВЛ – 220 </a:t>
            </a:r>
            <a:r>
              <a:rPr lang="ru-RU" sz="2000" dirty="0" err="1" smtClean="0">
                <a:latin typeface="Times New Roman" pitchFamily="18" charset="0"/>
                <a:cs typeface="Times New Roman" pitchFamily="18" charset="0"/>
              </a:rPr>
              <a:t>кВ</a:t>
            </a:r>
            <a:r>
              <a:rPr lang="ru-RU" sz="2000" dirty="0" smtClean="0">
                <a:latin typeface="Times New Roman" pitchFamily="18" charset="0"/>
                <a:cs typeface="Times New Roman" pitchFamily="18" charset="0"/>
              </a:rPr>
              <a:t>, ВЛ – 110 </a:t>
            </a:r>
            <a:r>
              <a:rPr lang="ru-RU" sz="2000" dirty="0" err="1" smtClean="0">
                <a:latin typeface="Times New Roman" pitchFamily="18" charset="0"/>
                <a:cs typeface="Times New Roman" pitchFamily="18" charset="0"/>
              </a:rPr>
              <a:t>кВ</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1581" y="752138"/>
            <a:ext cx="2016224" cy="1013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9448" y="2081907"/>
            <a:ext cx="2016223" cy="11146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9449" y="4903308"/>
            <a:ext cx="2016223" cy="1204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9448" y="3504335"/>
            <a:ext cx="2016223" cy="10808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Номер слайда 1"/>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2890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44625"/>
            <a:ext cx="8100392" cy="744627"/>
          </a:xfrm>
        </p:spPr>
        <p:txBody>
          <a:bodyPr>
            <a:normAutofit/>
          </a:bodyPr>
          <a:lstStyle/>
          <a:p>
            <a:pPr marL="0" indent="450000">
              <a:spcBef>
                <a:spcPts val="0"/>
              </a:spcBef>
              <a:spcAft>
                <a:spcPts val="0"/>
              </a:spcAft>
              <a:buNone/>
            </a:pPr>
            <a:r>
              <a:rPr lang="ru-RU" sz="1800" dirty="0" smtClean="0">
                <a:latin typeface="Times New Roman" panose="02020603050405020304" pitchFamily="18" charset="0"/>
                <a:cs typeface="Times New Roman" panose="02020603050405020304" pitchFamily="18" charset="0"/>
              </a:rPr>
              <a:t>Существующее положение района определяется развитием основных отраслей экономики, а именно:</a:t>
            </a:r>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1" y="897043"/>
            <a:ext cx="2458403" cy="15984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306" y="948145"/>
            <a:ext cx="2310177" cy="16495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Скругленный прямоугольник 7"/>
          <p:cNvSpPr/>
          <p:nvPr/>
        </p:nvSpPr>
        <p:spPr>
          <a:xfrm>
            <a:off x="818119" y="2682714"/>
            <a:ext cx="2539875" cy="17974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u="sng" dirty="0" smtClean="0">
                <a:solidFill>
                  <a:schemeClr val="bg1"/>
                </a:solidFill>
                <a:latin typeface="Times New Roman" panose="02020603050405020304" pitchFamily="18" charset="0"/>
                <a:cs typeface="Times New Roman" panose="02020603050405020304" pitchFamily="18" charset="0"/>
              </a:rPr>
              <a:t>Добыча полезных ископаемых</a:t>
            </a:r>
          </a:p>
          <a:p>
            <a:pPr algn="ctr"/>
            <a:endParaRPr lang="ru-RU" sz="1400" u="sng" dirty="0" smtClean="0">
              <a:solidFill>
                <a:schemeClr val="bg1"/>
              </a:solidFill>
              <a:latin typeface="Times New Roman" panose="02020603050405020304" pitchFamily="18" charset="0"/>
              <a:cs typeface="Times New Roman" panose="02020603050405020304" pitchFamily="18" charset="0"/>
            </a:endParaRPr>
          </a:p>
          <a:p>
            <a:r>
              <a:rPr lang="ru-RU" sz="1400" dirty="0" smtClean="0">
                <a:solidFill>
                  <a:schemeClr val="bg1"/>
                </a:solidFill>
                <a:latin typeface="Times New Roman" panose="02020603050405020304" pitchFamily="18" charset="0"/>
                <a:cs typeface="Times New Roman" panose="02020603050405020304" pitchFamily="18" charset="0"/>
              </a:rPr>
              <a:t>Основное предприятие – Филиал «Разрез </a:t>
            </a:r>
            <a:r>
              <a:rPr lang="ru-RU" sz="1400" dirty="0" err="1" smtClean="0">
                <a:solidFill>
                  <a:schemeClr val="bg1"/>
                </a:solidFill>
                <a:latin typeface="Times New Roman" panose="02020603050405020304" pitchFamily="18" charset="0"/>
                <a:cs typeface="Times New Roman" panose="02020603050405020304" pitchFamily="18" charset="0"/>
              </a:rPr>
              <a:t>Тулунуголь</a:t>
            </a:r>
            <a:r>
              <a:rPr lang="ru-RU" sz="1400" dirty="0" smtClean="0">
                <a:solidFill>
                  <a:schemeClr val="bg1"/>
                </a:solidFill>
                <a:latin typeface="Times New Roman" panose="02020603050405020304" pitchFamily="18" charset="0"/>
                <a:cs typeface="Times New Roman" panose="02020603050405020304" pitchFamily="18" charset="0"/>
              </a:rPr>
              <a:t>» ООО «Компания «</a:t>
            </a:r>
            <a:r>
              <a:rPr lang="ru-RU" sz="1400" dirty="0" err="1" smtClean="0">
                <a:solidFill>
                  <a:schemeClr val="bg1"/>
                </a:solidFill>
                <a:latin typeface="Times New Roman" panose="02020603050405020304" pitchFamily="18" charset="0"/>
                <a:cs typeface="Times New Roman" panose="02020603050405020304" pitchFamily="18" charset="0"/>
              </a:rPr>
              <a:t>Востсибуголь</a:t>
            </a:r>
            <a:r>
              <a:rPr lang="ru-RU" sz="1400" dirty="0" smtClean="0">
                <a:solidFill>
                  <a:schemeClr val="bg1"/>
                </a:solidFill>
                <a:latin typeface="Times New Roman" panose="02020603050405020304" pitchFamily="18" charset="0"/>
                <a:cs typeface="Times New Roman" panose="02020603050405020304" pitchFamily="18" charset="0"/>
              </a:rPr>
              <a:t>»</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827584" y="4667331"/>
            <a:ext cx="2530410" cy="11791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latin typeface="Times New Roman" panose="02020603050405020304" pitchFamily="18" charset="0"/>
                <a:cs typeface="Times New Roman" panose="02020603050405020304" pitchFamily="18" charset="0"/>
              </a:rPr>
              <a:t>За 2018 год добыто 7494,7 </a:t>
            </a:r>
            <a:r>
              <a:rPr lang="ru-RU" sz="1400" dirty="0">
                <a:latin typeface="Times New Roman" panose="02020603050405020304" pitchFamily="18" charset="0"/>
                <a:cs typeface="Times New Roman" panose="02020603050405020304" pitchFamily="18" charset="0"/>
              </a:rPr>
              <a:t>тыс. тонн угля, что на </a:t>
            </a:r>
            <a:r>
              <a:rPr lang="ru-RU" sz="1400" dirty="0" smtClean="0">
                <a:latin typeface="Times New Roman" panose="02020603050405020304" pitchFamily="18" charset="0"/>
                <a:cs typeface="Times New Roman" panose="02020603050405020304" pitchFamily="18" charset="0"/>
              </a:rPr>
              <a:t>653,3 </a:t>
            </a:r>
            <a:r>
              <a:rPr lang="ru-RU" sz="1400" dirty="0">
                <a:latin typeface="Times New Roman" panose="02020603050405020304" pitchFamily="18" charset="0"/>
                <a:cs typeface="Times New Roman" panose="02020603050405020304" pitchFamily="18" charset="0"/>
              </a:rPr>
              <a:t>тыс. тонн или на </a:t>
            </a:r>
            <a:r>
              <a:rPr lang="ru-RU" sz="1400" dirty="0" smtClean="0">
                <a:latin typeface="Times New Roman" panose="02020603050405020304" pitchFamily="18" charset="0"/>
                <a:cs typeface="Times New Roman" panose="02020603050405020304" pitchFamily="18" charset="0"/>
              </a:rPr>
              <a:t>9,5 </a:t>
            </a:r>
            <a:r>
              <a:rPr lang="ru-RU" sz="1400" dirty="0">
                <a:latin typeface="Times New Roman" panose="02020603050405020304" pitchFamily="18" charset="0"/>
                <a:cs typeface="Times New Roman" panose="02020603050405020304" pitchFamily="18" charset="0"/>
              </a:rPr>
              <a:t>% больше, чем за </a:t>
            </a:r>
            <a:r>
              <a:rPr lang="ru-RU" sz="1400" dirty="0" smtClean="0">
                <a:latin typeface="Times New Roman" panose="02020603050405020304" pitchFamily="18" charset="0"/>
                <a:cs typeface="Times New Roman" panose="02020603050405020304" pitchFamily="18" charset="0"/>
              </a:rPr>
              <a:t>2017 год. </a:t>
            </a:r>
            <a:endParaRPr lang="ru-RU" sz="1400" dirty="0">
              <a:latin typeface="Times New Roman" panose="02020603050405020304" pitchFamily="18" charset="0"/>
              <a:cs typeface="Times New Roman" panose="02020603050405020304" pitchFamily="18" charset="0"/>
            </a:endParaRPr>
          </a:p>
        </p:txBody>
      </p:sp>
      <p:sp>
        <p:nvSpPr>
          <p:cNvPr id="2" name="Скругленный прямоугольник 1"/>
          <p:cNvSpPr/>
          <p:nvPr/>
        </p:nvSpPr>
        <p:spPr>
          <a:xfrm>
            <a:off x="3827039" y="2659812"/>
            <a:ext cx="2216519" cy="241118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u="sng" dirty="0" smtClean="0">
                <a:solidFill>
                  <a:schemeClr val="bg1"/>
                </a:solidFill>
                <a:latin typeface="Times New Roman" panose="02020603050405020304" pitchFamily="18" charset="0"/>
              </a:rPr>
              <a:t>Сельское хозяйство</a:t>
            </a:r>
          </a:p>
          <a:p>
            <a:r>
              <a:rPr lang="ru-RU" sz="1200" dirty="0" smtClean="0">
                <a:solidFill>
                  <a:schemeClr val="bg1"/>
                </a:solidFill>
                <a:latin typeface="Times New Roman" panose="02020603050405020304" pitchFamily="18" charset="0"/>
              </a:rPr>
              <a:t>Основные предприятия:</a:t>
            </a:r>
          </a:p>
          <a:p>
            <a:r>
              <a:rPr lang="ru-RU" sz="1200" dirty="0" smtClean="0">
                <a:solidFill>
                  <a:schemeClr val="bg1"/>
                </a:solidFill>
                <a:latin typeface="Times New Roman" panose="02020603050405020304" pitchFamily="18" charset="0"/>
              </a:rPr>
              <a:t>- ООО «Монолит»;</a:t>
            </a:r>
          </a:p>
          <a:p>
            <a:r>
              <a:rPr lang="ru-RU" sz="1200" dirty="0" smtClean="0">
                <a:solidFill>
                  <a:schemeClr val="bg1"/>
                </a:solidFill>
                <a:latin typeface="Times New Roman" panose="02020603050405020304" pitchFamily="18" charset="0"/>
              </a:rPr>
              <a:t>- ООО «Парижское»;</a:t>
            </a:r>
          </a:p>
          <a:p>
            <a:r>
              <a:rPr lang="ru-RU" sz="1200" dirty="0" smtClean="0">
                <a:solidFill>
                  <a:schemeClr val="bg1"/>
                </a:solidFill>
                <a:latin typeface="Times New Roman" panose="02020603050405020304" pitchFamily="18" charset="0"/>
              </a:rPr>
              <a:t>- ООО «Урожай»;</a:t>
            </a:r>
          </a:p>
          <a:p>
            <a:r>
              <a:rPr lang="ru-RU" sz="1200" dirty="0" smtClean="0">
                <a:solidFill>
                  <a:schemeClr val="bg1"/>
                </a:solidFill>
                <a:latin typeface="Times New Roman" panose="02020603050405020304" pitchFamily="18" charset="0"/>
              </a:rPr>
              <a:t>- ООО «</a:t>
            </a:r>
            <a:r>
              <a:rPr lang="ru-RU" sz="1200" dirty="0" err="1" smtClean="0">
                <a:solidFill>
                  <a:schemeClr val="bg1"/>
                </a:solidFill>
                <a:latin typeface="Times New Roman" panose="02020603050405020304" pitchFamily="18" charset="0"/>
              </a:rPr>
              <a:t>Шерагульское</a:t>
            </a:r>
            <a:r>
              <a:rPr lang="ru-RU" sz="1200" dirty="0" smtClean="0">
                <a:solidFill>
                  <a:schemeClr val="bg1"/>
                </a:solidFill>
                <a:latin typeface="Times New Roman" panose="02020603050405020304" pitchFamily="18" charset="0"/>
              </a:rPr>
              <a:t>»;</a:t>
            </a:r>
          </a:p>
          <a:p>
            <a:r>
              <a:rPr lang="ru-RU" sz="1200" dirty="0" smtClean="0">
                <a:solidFill>
                  <a:schemeClr val="bg1"/>
                </a:solidFill>
                <a:latin typeface="Times New Roman" panose="02020603050405020304" pitchFamily="18" charset="0"/>
              </a:rPr>
              <a:t>- КФХ «Гамаюнов А.А.»;</a:t>
            </a:r>
          </a:p>
          <a:p>
            <a:r>
              <a:rPr lang="ru-RU" sz="1200" dirty="0" smtClean="0">
                <a:solidFill>
                  <a:schemeClr val="bg1"/>
                </a:solidFill>
                <a:latin typeface="Times New Roman" panose="02020603050405020304" pitchFamily="18" charset="0"/>
              </a:rPr>
              <a:t>- КФХ «</a:t>
            </a:r>
            <a:r>
              <a:rPr lang="ru-RU" sz="1200" dirty="0" err="1" smtClean="0">
                <a:solidFill>
                  <a:schemeClr val="bg1"/>
                </a:solidFill>
                <a:latin typeface="Times New Roman" panose="02020603050405020304" pitchFamily="18" charset="0"/>
              </a:rPr>
              <a:t>Купряков</a:t>
            </a:r>
            <a:r>
              <a:rPr lang="ru-RU" sz="1200" dirty="0" smtClean="0">
                <a:solidFill>
                  <a:schemeClr val="bg1"/>
                </a:solidFill>
                <a:latin typeface="Times New Roman" panose="02020603050405020304" pitchFamily="18" charset="0"/>
              </a:rPr>
              <a:t> С.В.»;</a:t>
            </a:r>
          </a:p>
          <a:p>
            <a:r>
              <a:rPr lang="ru-RU" sz="1200" dirty="0" smtClean="0">
                <a:solidFill>
                  <a:schemeClr val="bg1"/>
                </a:solidFill>
                <a:latin typeface="Times New Roman" panose="02020603050405020304" pitchFamily="18" charset="0"/>
              </a:rPr>
              <a:t>- КФХ «Лысенко С.К.»;</a:t>
            </a:r>
          </a:p>
          <a:p>
            <a:r>
              <a:rPr lang="ru-RU" sz="1200" dirty="0" smtClean="0">
                <a:solidFill>
                  <a:schemeClr val="bg1"/>
                </a:solidFill>
                <a:latin typeface="Times New Roman" panose="02020603050405020304" pitchFamily="18" charset="0"/>
              </a:rPr>
              <a:t>- КФХ «Майор И.В.»;</a:t>
            </a:r>
          </a:p>
          <a:p>
            <a:r>
              <a:rPr lang="ru-RU" sz="1200" dirty="0" smtClean="0">
                <a:solidFill>
                  <a:schemeClr val="bg1"/>
                </a:solidFill>
                <a:latin typeface="Times New Roman" panose="02020603050405020304" pitchFamily="18" charset="0"/>
              </a:rPr>
              <a:t>- КФХ «Столяров Н.М.»;</a:t>
            </a:r>
          </a:p>
          <a:p>
            <a:r>
              <a:rPr lang="ru-RU" sz="1200" dirty="0" smtClean="0">
                <a:solidFill>
                  <a:schemeClr val="bg1"/>
                </a:solidFill>
                <a:latin typeface="Times New Roman" panose="02020603050405020304" pitchFamily="18" charset="0"/>
              </a:rPr>
              <a:t>- КФХ «Тюков В.Ю.»;</a:t>
            </a:r>
          </a:p>
          <a:p>
            <a:r>
              <a:rPr lang="ru-RU" sz="1200" dirty="0" smtClean="0">
                <a:solidFill>
                  <a:schemeClr val="bg1"/>
                </a:solidFill>
                <a:latin typeface="Times New Roman" panose="02020603050405020304" pitchFamily="18" charset="0"/>
              </a:rPr>
              <a:t>- КФХ «Шевцов А.М.».</a:t>
            </a:r>
            <a:endParaRPr lang="ru-RU" sz="1200" dirty="0">
              <a:solidFill>
                <a:schemeClr val="bg1"/>
              </a:solidFill>
              <a:latin typeface="Times New Roman" panose="02020603050405020304" pitchFamily="18" charset="0"/>
            </a:endParaRPr>
          </a:p>
        </p:txBody>
      </p:sp>
      <p:sp>
        <p:nvSpPr>
          <p:cNvPr id="10" name="Скругленный прямоугольник 9"/>
          <p:cNvSpPr/>
          <p:nvPr/>
        </p:nvSpPr>
        <p:spPr>
          <a:xfrm>
            <a:off x="3506581" y="5201816"/>
            <a:ext cx="2829455" cy="165618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latin typeface="Times New Roman" panose="02020603050405020304" pitchFamily="18" charset="0"/>
                <a:cs typeface="Times New Roman" panose="02020603050405020304" pitchFamily="18" charset="0"/>
              </a:rPr>
              <a:t>За 2018 год всеми категориями хозяйств произведено:</a:t>
            </a:r>
          </a:p>
          <a:p>
            <a:r>
              <a:rPr lang="ru-RU" sz="1200" dirty="0" smtClean="0">
                <a:latin typeface="Times New Roman" panose="02020603050405020304" pitchFamily="18" charset="0"/>
                <a:cs typeface="Times New Roman" panose="02020603050405020304" pitchFamily="18" charset="0"/>
              </a:rPr>
              <a:t>- 98,3тыс. тонн зерна (106,5% к  уровню 2017 года);</a:t>
            </a:r>
          </a:p>
          <a:p>
            <a:r>
              <a:rPr lang="ru-RU" sz="1200" dirty="0" smtClean="0">
                <a:latin typeface="Times New Roman" panose="02020603050405020304" pitchFamily="18" charset="0"/>
                <a:cs typeface="Times New Roman" panose="02020603050405020304" pitchFamily="18" charset="0"/>
              </a:rPr>
              <a:t>- 31,4 тыс. тонн картофеля (90,5 %);</a:t>
            </a:r>
          </a:p>
          <a:p>
            <a:r>
              <a:rPr lang="ru-RU" sz="1200" dirty="0" smtClean="0">
                <a:latin typeface="Times New Roman" panose="02020603050405020304" pitchFamily="18" charset="0"/>
                <a:cs typeface="Times New Roman" panose="02020603050405020304" pitchFamily="18" charset="0"/>
              </a:rPr>
              <a:t>- 4,6 тыс. тонн овощей (99,5 %);</a:t>
            </a:r>
          </a:p>
          <a:p>
            <a:r>
              <a:rPr lang="ru-RU" sz="1200" dirty="0" smtClean="0">
                <a:latin typeface="Times New Roman" panose="02020603050405020304" pitchFamily="18" charset="0"/>
                <a:cs typeface="Times New Roman" panose="02020603050405020304" pitchFamily="18" charset="0"/>
              </a:rPr>
              <a:t>- 14,7 тыс. тонн молока (97,2 %);</a:t>
            </a:r>
          </a:p>
          <a:p>
            <a:r>
              <a:rPr lang="ru-RU" sz="1200" dirty="0" smtClean="0">
                <a:latin typeface="Times New Roman" panose="02020603050405020304" pitchFamily="18" charset="0"/>
                <a:cs typeface="Times New Roman" panose="02020603050405020304" pitchFamily="18" charset="0"/>
              </a:rPr>
              <a:t>- 3,0 тыс. тонн мяса (96,4 %).  </a:t>
            </a:r>
            <a:endParaRPr lang="ru-RU" sz="1200"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416333" y="2960251"/>
            <a:ext cx="2377150" cy="140553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u="sng" dirty="0" smtClean="0">
                <a:solidFill>
                  <a:schemeClr val="bg1"/>
                </a:solidFill>
                <a:latin typeface="Times New Roman" panose="02020603050405020304" pitchFamily="18" charset="0"/>
                <a:cs typeface="Times New Roman" panose="02020603050405020304" pitchFamily="18" charset="0"/>
              </a:rPr>
              <a:t>Лесозаготовки</a:t>
            </a:r>
          </a:p>
          <a:p>
            <a:endParaRPr lang="ru-RU" sz="1400" dirty="0">
              <a:solidFill>
                <a:schemeClr val="bg1"/>
              </a:solidFill>
              <a:latin typeface="Times New Roman" panose="02020603050405020304" pitchFamily="18" charset="0"/>
              <a:cs typeface="Times New Roman" panose="02020603050405020304" pitchFamily="18" charset="0"/>
            </a:endParaRPr>
          </a:p>
          <a:p>
            <a:r>
              <a:rPr lang="ru-RU" sz="1400" dirty="0" smtClean="0">
                <a:solidFill>
                  <a:schemeClr val="bg1"/>
                </a:solidFill>
                <a:latin typeface="Times New Roman" panose="02020603050405020304" pitchFamily="18" charset="0"/>
                <a:cs typeface="Times New Roman" panose="02020603050405020304" pitchFamily="18" charset="0"/>
              </a:rPr>
              <a:t>Основное предприятие – ООО «Кедр»</a:t>
            </a:r>
            <a:endParaRPr lang="ru-RU" sz="1400" dirty="0">
              <a:solidFill>
                <a:schemeClr val="bg1"/>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6483306" y="4728368"/>
            <a:ext cx="2409174" cy="12209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latin typeface="Times New Roman" panose="02020603050405020304" pitchFamily="18" charset="0"/>
                <a:cs typeface="Times New Roman" panose="02020603050405020304" pitchFamily="18" charset="0"/>
              </a:rPr>
              <a:t>За </a:t>
            </a:r>
            <a:r>
              <a:rPr lang="ru-RU" sz="1400" dirty="0" smtClean="0">
                <a:latin typeface="Times New Roman" panose="02020603050405020304" pitchFamily="18" charset="0"/>
                <a:cs typeface="Times New Roman" panose="02020603050405020304" pitchFamily="18" charset="0"/>
              </a:rPr>
              <a:t>2018 </a:t>
            </a:r>
            <a:r>
              <a:rPr lang="ru-RU" sz="1400" dirty="0">
                <a:latin typeface="Times New Roman" panose="02020603050405020304" pitchFamily="18" charset="0"/>
                <a:cs typeface="Times New Roman" panose="02020603050405020304" pitchFamily="18" charset="0"/>
              </a:rPr>
              <a:t>год </a:t>
            </a:r>
            <a:r>
              <a:rPr lang="ru-RU" sz="1400" dirty="0" smtClean="0">
                <a:latin typeface="Times New Roman" panose="02020603050405020304" pitchFamily="18" charset="0"/>
                <a:cs typeface="Times New Roman" panose="02020603050405020304" pitchFamily="18" charset="0"/>
              </a:rPr>
              <a:t>заготовлено </a:t>
            </a:r>
            <a:r>
              <a:rPr lang="ru-RU" sz="1400" dirty="0">
                <a:latin typeface="Times New Roman" panose="02020603050405020304" pitchFamily="18" charset="0"/>
                <a:cs typeface="Times New Roman" panose="02020603050405020304" pitchFamily="18" charset="0"/>
              </a:rPr>
              <a:t>8</a:t>
            </a:r>
            <a:r>
              <a:rPr lang="ru-RU" sz="1400" dirty="0" smtClean="0">
                <a:latin typeface="Times New Roman" panose="02020603050405020304" pitchFamily="18" charset="0"/>
                <a:cs typeface="Times New Roman" panose="02020603050405020304" pitchFamily="18" charset="0"/>
              </a:rPr>
              <a:t>0,1 </a:t>
            </a:r>
            <a:r>
              <a:rPr lang="ru-RU" sz="1400" dirty="0">
                <a:latin typeface="Times New Roman" panose="02020603050405020304" pitchFamily="18" charset="0"/>
                <a:cs typeface="Times New Roman" panose="02020603050405020304" pitchFamily="18" charset="0"/>
              </a:rPr>
              <a:t>тыс. м</a:t>
            </a:r>
            <a:r>
              <a:rPr lang="ru-RU" sz="1400" baseline="30000" dirty="0">
                <a:latin typeface="Times New Roman" panose="02020603050405020304" pitchFamily="18" charset="0"/>
                <a:cs typeface="Times New Roman" panose="02020603050405020304" pitchFamily="18" charset="0"/>
              </a:rPr>
              <a:t>3 </a:t>
            </a:r>
            <a:r>
              <a:rPr lang="ru-RU" sz="1400" dirty="0">
                <a:latin typeface="Times New Roman" panose="02020603050405020304" pitchFamily="18" charset="0"/>
                <a:cs typeface="Times New Roman" panose="02020603050405020304" pitchFamily="18" charset="0"/>
              </a:rPr>
              <a:t>древесины, </a:t>
            </a:r>
            <a:r>
              <a:rPr lang="ru-RU" sz="1400" dirty="0" smtClean="0">
                <a:latin typeface="Times New Roman" panose="02020603050405020304" pitchFamily="18" charset="0"/>
                <a:cs typeface="Times New Roman" panose="02020603050405020304" pitchFamily="18" charset="0"/>
              </a:rPr>
              <a:t>что на 11,1 % меньше </a:t>
            </a:r>
            <a:r>
              <a:rPr lang="ru-RU" sz="1400" dirty="0">
                <a:latin typeface="Times New Roman" panose="02020603050405020304" pitchFamily="18" charset="0"/>
                <a:cs typeface="Times New Roman" panose="02020603050405020304" pitchFamily="18" charset="0"/>
              </a:rPr>
              <a:t>уровня </a:t>
            </a:r>
            <a:r>
              <a:rPr lang="ru-RU" sz="1400" dirty="0" smtClean="0">
                <a:latin typeface="Times New Roman" panose="02020603050405020304" pitchFamily="18" charset="0"/>
                <a:cs typeface="Times New Roman" panose="02020603050405020304" pitchFamily="18" charset="0"/>
              </a:rPr>
              <a:t>2017 года.</a:t>
            </a:r>
            <a:endParaRPr lang="ru-RU" sz="14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50</a:t>
            </a:fld>
            <a:endParaRPr lang="ru-RU" sz="1200" dirty="0">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819" y="892221"/>
            <a:ext cx="2407662" cy="1608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175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8161867" cy="620688"/>
          </a:xfrm>
        </p:spPr>
        <p:txBody>
          <a:bodyPr>
            <a:no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Промышленность</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548680"/>
            <a:ext cx="7838339" cy="2232248"/>
          </a:xfrm>
        </p:spPr>
        <p:txBody>
          <a:bodyPr>
            <a:norm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Промышленный комплекс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района представлен такими отраслями как «Добыча полезных ископаемых», «Обрабатывающие производства» и «Обеспечение электрической энергией, газом и паром; кондиционирование воздуха».</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Объем отгруженных товаров, выполненных работ и оказанных услуг предприятиями промышленного комплекса за 2018 год составил 5853,5 млн. руб., вырос к уровню 2017 года на 8,8 %.</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Наибольшая доля промышленного производства приходится на отрасль «Добыча полезных ископаемых» (98,2 %).</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51</a:t>
            </a:fld>
            <a:endParaRPr lang="ru-RU" sz="1200" dirty="0">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747757352"/>
              </p:ext>
            </p:extLst>
          </p:nvPr>
        </p:nvGraphicFramePr>
        <p:xfrm>
          <a:off x="1475656" y="2789456"/>
          <a:ext cx="7211144" cy="4077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7702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0"/>
            <a:ext cx="8161867" cy="692695"/>
          </a:xfrm>
        </p:spPr>
        <p:txBody>
          <a:bodyPr>
            <a:no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Сельское хозяйство</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82133" y="692696"/>
            <a:ext cx="7838339" cy="1584176"/>
          </a:xfrm>
        </p:spPr>
        <p:txBody>
          <a:bodyPr>
            <a:norm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В 2018 году на </a:t>
            </a:r>
            <a:r>
              <a:rPr lang="ru-RU" sz="1600" dirty="0">
                <a:latin typeface="Times New Roman" panose="02020603050405020304" pitchFamily="18" charset="0"/>
                <a:cs typeface="Times New Roman" panose="02020603050405020304" pitchFamily="18" charset="0"/>
              </a:rPr>
              <a:t>территории Тулунского </a:t>
            </a:r>
            <a:r>
              <a:rPr lang="ru-RU" sz="1600" dirty="0" smtClean="0">
                <a:latin typeface="Times New Roman" panose="02020603050405020304" pitchFamily="18" charset="0"/>
                <a:cs typeface="Times New Roman" panose="02020603050405020304" pitchFamily="18" charset="0"/>
              </a:rPr>
              <a:t>района </a:t>
            </a:r>
            <a:r>
              <a:rPr lang="ru-RU" sz="1600" dirty="0">
                <a:latin typeface="Times New Roman" panose="02020603050405020304" pitchFamily="18" charset="0"/>
                <a:cs typeface="Times New Roman" panose="02020603050405020304" pitchFamily="18" charset="0"/>
              </a:rPr>
              <a:t>вели производственно-финансовую деятельность </a:t>
            </a:r>
            <a:r>
              <a:rPr lang="ru-RU" sz="1600" dirty="0" smtClean="0">
                <a:latin typeface="Times New Roman" panose="02020603050405020304" pitchFamily="18" charset="0"/>
                <a:cs typeface="Times New Roman" panose="02020603050405020304" pitchFamily="18" charset="0"/>
              </a:rPr>
              <a:t>4 </a:t>
            </a:r>
            <a:r>
              <a:rPr lang="ru-RU" sz="1600" dirty="0">
                <a:latin typeface="Times New Roman" panose="02020603050405020304" pitchFamily="18" charset="0"/>
                <a:cs typeface="Times New Roman" panose="02020603050405020304" pitchFamily="18" charset="0"/>
              </a:rPr>
              <a:t>сельскохозяйственных </a:t>
            </a:r>
            <a:r>
              <a:rPr lang="ru-RU" sz="1600" dirty="0" smtClean="0">
                <a:latin typeface="Times New Roman" panose="02020603050405020304" pitchFamily="18" charset="0"/>
                <a:cs typeface="Times New Roman" panose="02020603050405020304" pitchFamily="18" charset="0"/>
              </a:rPr>
              <a:t>предприятия, </a:t>
            </a:r>
            <a:r>
              <a:rPr lang="ru-RU" sz="1600" dirty="0">
                <a:latin typeface="Times New Roman" panose="02020603050405020304" pitchFamily="18" charset="0"/>
                <a:cs typeface="Times New Roman" panose="02020603050405020304" pitchFamily="18" charset="0"/>
              </a:rPr>
              <a:t>доля которых в общем объёме сельскохозяйственного производства составила </a:t>
            </a:r>
            <a:r>
              <a:rPr lang="ru-RU" sz="1600" dirty="0" smtClean="0">
                <a:latin typeface="Times New Roman" panose="02020603050405020304" pitchFamily="18" charset="0"/>
                <a:cs typeface="Times New Roman" panose="02020603050405020304" pitchFamily="18" charset="0"/>
              </a:rPr>
              <a:t>12,1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66 </a:t>
            </a:r>
            <a:r>
              <a:rPr lang="ru-RU" sz="1600" dirty="0">
                <a:latin typeface="Times New Roman" panose="02020603050405020304" pitchFamily="18" charset="0"/>
                <a:cs typeface="Times New Roman" panose="02020603050405020304" pitchFamily="18" charset="0"/>
              </a:rPr>
              <a:t>крестьянских (фермерских) хозяйств </a:t>
            </a:r>
            <a:r>
              <a:rPr lang="ru-RU" sz="1600" dirty="0" smtClean="0">
                <a:latin typeface="Times New Roman" panose="02020603050405020304" pitchFamily="18" charset="0"/>
                <a:cs typeface="Times New Roman" panose="02020603050405020304" pitchFamily="18" charset="0"/>
              </a:rPr>
              <a:t>(28,7 </a:t>
            </a:r>
            <a:r>
              <a:rPr lang="ru-RU" sz="1600" dirty="0">
                <a:latin typeface="Times New Roman" panose="02020603050405020304" pitchFamily="18" charset="0"/>
                <a:cs typeface="Times New Roman" panose="02020603050405020304" pitchFamily="18" charset="0"/>
              </a:rPr>
              <a:t>%), 9300 личных подсобных хозяйств  населения (</a:t>
            </a:r>
            <a:r>
              <a:rPr lang="ru-RU" sz="1600" dirty="0" smtClean="0">
                <a:latin typeface="Times New Roman" panose="02020603050405020304" pitchFamily="18" charset="0"/>
                <a:cs typeface="Times New Roman" panose="02020603050405020304" pitchFamily="18" charset="0"/>
              </a:rPr>
              <a:t>59,2 %).</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Валовая продукция во всех категориях хозяйств в действующих ценах 2017 года увеличилась по сравнению с 2016 годом на 9,1 % и составила 1662,6 млн. руб.</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52</a:t>
            </a:fld>
            <a:endParaRPr lang="ru-RU" sz="1200"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1281605295"/>
              </p:ext>
            </p:extLst>
          </p:nvPr>
        </p:nvGraphicFramePr>
        <p:xfrm>
          <a:off x="2195736" y="2276873"/>
          <a:ext cx="6063231" cy="45811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9603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8126371" cy="620688"/>
          </a:xfrm>
        </p:spPr>
        <p:txBody>
          <a:bodyPr>
            <a:noAutofit/>
          </a:bodyPr>
          <a:lstStyle/>
          <a:p>
            <a:r>
              <a:rPr lang="ru-RU" sz="2000" b="1" dirty="0" smtClean="0">
                <a:solidFill>
                  <a:schemeClr val="accent1">
                    <a:lumMod val="50000"/>
                  </a:schemeClr>
                </a:solidFill>
                <a:latin typeface="Times New Roman" panose="02020603050405020304" pitchFamily="18" charset="0"/>
                <a:cs typeface="Times New Roman" panose="02020603050405020304" pitchFamily="18" charset="0"/>
              </a:rPr>
              <a:t>Показатели развития сельскохозяйственного производства</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3328060502"/>
              </p:ext>
            </p:extLst>
          </p:nvPr>
        </p:nvGraphicFramePr>
        <p:xfrm>
          <a:off x="899592" y="931400"/>
          <a:ext cx="3528391" cy="2569608"/>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53</a:t>
            </a:fld>
            <a:endParaRPr lang="ru-RU" sz="12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V="1">
            <a:off x="2452604" y="1700808"/>
            <a:ext cx="751244" cy="1004861"/>
          </a:xfrm>
          <a:prstGeom prst="straightConnector1">
            <a:avLst/>
          </a:prstGeom>
          <a:ln w="25400">
            <a:solidFill>
              <a:schemeClr val="accent2">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1" name="Диаграмма 20"/>
          <p:cNvGraphicFramePr/>
          <p:nvPr>
            <p:extLst>
              <p:ext uri="{D42A27DB-BD31-4B8C-83A1-F6EECF244321}">
                <p14:modId xmlns:p14="http://schemas.microsoft.com/office/powerpoint/2010/main" val="2494007571"/>
              </p:ext>
            </p:extLst>
          </p:nvPr>
        </p:nvGraphicFramePr>
        <p:xfrm>
          <a:off x="1547664" y="3802365"/>
          <a:ext cx="3502732" cy="2578963"/>
        </p:xfrm>
        <a:graphic>
          <a:graphicData uri="http://schemas.openxmlformats.org/drawingml/2006/chart">
            <c:chart xmlns:c="http://schemas.openxmlformats.org/drawingml/2006/chart" xmlns:r="http://schemas.openxmlformats.org/officeDocument/2006/relationships" r:id="rId3"/>
          </a:graphicData>
        </a:graphic>
      </p:graphicFrame>
      <p:sp>
        <p:nvSpPr>
          <p:cNvPr id="22" name="Овал 21"/>
          <p:cNvSpPr/>
          <p:nvPr/>
        </p:nvSpPr>
        <p:spPr>
          <a:xfrm>
            <a:off x="3299030" y="4725144"/>
            <a:ext cx="857256" cy="500066"/>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anose="02020603050405020304" pitchFamily="18" charset="0"/>
                <a:cs typeface="Times New Roman" panose="02020603050405020304" pitchFamily="18" charset="0"/>
              </a:rPr>
              <a:t>- 427,1 тонны</a:t>
            </a:r>
            <a:endParaRPr lang="ru-RU" sz="1000"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a:xfrm>
            <a:off x="3143240" y="4572008"/>
            <a:ext cx="708680" cy="945224"/>
          </a:xfrm>
          <a:prstGeom prst="straightConnector1">
            <a:avLst/>
          </a:prstGeom>
          <a:ln w="254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Диаграмма 29"/>
          <p:cNvGraphicFramePr/>
          <p:nvPr>
            <p:extLst>
              <p:ext uri="{D42A27DB-BD31-4B8C-83A1-F6EECF244321}">
                <p14:modId xmlns:p14="http://schemas.microsoft.com/office/powerpoint/2010/main" val="2648583018"/>
              </p:ext>
            </p:extLst>
          </p:nvPr>
        </p:nvGraphicFramePr>
        <p:xfrm>
          <a:off x="4777172" y="908720"/>
          <a:ext cx="3672408"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32" name="Овал 31"/>
          <p:cNvSpPr/>
          <p:nvPr/>
        </p:nvSpPr>
        <p:spPr>
          <a:xfrm>
            <a:off x="6605102" y="1782797"/>
            <a:ext cx="864096" cy="504056"/>
          </a:xfrm>
          <a:prstGeom prst="ellipse">
            <a:avLst/>
          </a:prstGeom>
          <a:solidFill>
            <a:schemeClr val="bg1"/>
          </a:solid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latin typeface="Times New Roman" panose="02020603050405020304" pitchFamily="18" charset="0"/>
                <a:cs typeface="Times New Roman" panose="02020603050405020304" pitchFamily="18" charset="0"/>
              </a:rPr>
              <a:t>- </a:t>
            </a:r>
            <a:r>
              <a:rPr lang="ru-RU" sz="1000" dirty="0" smtClean="0">
                <a:solidFill>
                  <a:schemeClr val="tx1"/>
                </a:solidFill>
                <a:latin typeface="Times New Roman" panose="02020603050405020304" pitchFamily="18" charset="0"/>
                <a:cs typeface="Times New Roman" panose="02020603050405020304" pitchFamily="18" charset="0"/>
              </a:rPr>
              <a:t>3282,6 </a:t>
            </a:r>
            <a:r>
              <a:rPr lang="ru-RU" sz="1000" dirty="0" smtClean="0">
                <a:solidFill>
                  <a:schemeClr val="tx1"/>
                </a:solidFill>
                <a:latin typeface="Times New Roman" panose="02020603050405020304" pitchFamily="18" charset="0"/>
                <a:cs typeface="Times New Roman" panose="02020603050405020304" pitchFamily="18" charset="0"/>
              </a:rPr>
              <a:t>тонн</a:t>
            </a:r>
            <a:endParaRPr lang="ru-RU" sz="1000" dirty="0">
              <a:solidFill>
                <a:schemeClr val="tx1"/>
              </a:solidFill>
              <a:latin typeface="Times New Roman" panose="02020603050405020304" pitchFamily="18" charset="0"/>
              <a:cs typeface="Times New Roman" panose="02020603050405020304" pitchFamily="18" charset="0"/>
            </a:endParaRPr>
          </a:p>
        </p:txBody>
      </p:sp>
      <p:cxnSp>
        <p:nvCxnSpPr>
          <p:cNvPr id="34" name="Прямая со стрелкой 33"/>
          <p:cNvCxnSpPr/>
          <p:nvPr/>
        </p:nvCxnSpPr>
        <p:spPr>
          <a:xfrm>
            <a:off x="6429388" y="1643050"/>
            <a:ext cx="716898" cy="849846"/>
          </a:xfrm>
          <a:prstGeom prst="straightConnector1">
            <a:avLst/>
          </a:prstGeom>
          <a:ln w="25400">
            <a:solidFill>
              <a:schemeClr val="accent3">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Диаграмма 39"/>
          <p:cNvGraphicFramePr/>
          <p:nvPr>
            <p:extLst>
              <p:ext uri="{D42A27DB-BD31-4B8C-83A1-F6EECF244321}">
                <p14:modId xmlns:p14="http://schemas.microsoft.com/office/powerpoint/2010/main" val="2169169989"/>
              </p:ext>
            </p:extLst>
          </p:nvPr>
        </p:nvGraphicFramePr>
        <p:xfrm>
          <a:off x="5328084" y="3802365"/>
          <a:ext cx="3636404" cy="25789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04936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54</a:t>
            </a:fld>
            <a:endParaRPr lang="ru-RU" sz="1200"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956793237"/>
              </p:ext>
            </p:extLst>
          </p:nvPr>
        </p:nvGraphicFramePr>
        <p:xfrm>
          <a:off x="5004048" y="404663"/>
          <a:ext cx="3888432" cy="2644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Диаграмма 9"/>
          <p:cNvGraphicFramePr/>
          <p:nvPr>
            <p:extLst>
              <p:ext uri="{D42A27DB-BD31-4B8C-83A1-F6EECF244321}">
                <p14:modId xmlns:p14="http://schemas.microsoft.com/office/powerpoint/2010/main" val="4263148899"/>
              </p:ext>
            </p:extLst>
          </p:nvPr>
        </p:nvGraphicFramePr>
        <p:xfrm>
          <a:off x="5004048" y="3356993"/>
          <a:ext cx="3816424" cy="2808311"/>
        </p:xfrm>
        <a:graphic>
          <a:graphicData uri="http://schemas.openxmlformats.org/drawingml/2006/chart">
            <c:chart xmlns:c="http://schemas.openxmlformats.org/drawingml/2006/chart" xmlns:r="http://schemas.openxmlformats.org/officeDocument/2006/relationships" r:id="rId3"/>
          </a:graphicData>
        </a:graphic>
      </p:graphicFrame>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1" y="3278869"/>
            <a:ext cx="3839142" cy="2670412"/>
          </a:xfrm>
          <a:prstGeom prst="ellipse">
            <a:avLst/>
          </a:prstGeom>
          <a:ln>
            <a:noFill/>
          </a:ln>
          <a:effectLst>
            <a:softEdge rad="112500"/>
          </a:effectLst>
        </p:spPr>
      </p:pic>
      <p:graphicFrame>
        <p:nvGraphicFramePr>
          <p:cNvPr id="16" name="Диаграмма 15"/>
          <p:cNvGraphicFramePr/>
          <p:nvPr>
            <p:extLst>
              <p:ext uri="{D42A27DB-BD31-4B8C-83A1-F6EECF244321}">
                <p14:modId xmlns:p14="http://schemas.microsoft.com/office/powerpoint/2010/main" val="3537579021"/>
              </p:ext>
            </p:extLst>
          </p:nvPr>
        </p:nvGraphicFramePr>
        <p:xfrm>
          <a:off x="1115616" y="404663"/>
          <a:ext cx="3672408" cy="2644335"/>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Прямая со стрелкой 17"/>
          <p:cNvCxnSpPr/>
          <p:nvPr/>
        </p:nvCxnSpPr>
        <p:spPr>
          <a:xfrm flipV="1">
            <a:off x="2915816" y="1285860"/>
            <a:ext cx="513176" cy="774988"/>
          </a:xfrm>
          <a:prstGeom prst="straightConnector1">
            <a:avLst/>
          </a:prstGeom>
          <a:ln w="25400">
            <a:solidFill>
              <a:schemeClr val="accent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22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
            <a:ext cx="4536504" cy="692696"/>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Малый и средний бизнес</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0" y="692696"/>
            <a:ext cx="4248472" cy="5472608"/>
          </a:xfrm>
        </p:spPr>
        <p:txBody>
          <a:bodyPr>
            <a:no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В 2018 году на территории района осуществляли свою деятельность 203 субъекта малого и среднего предпринимательства (далее – СМСП), из них: </a:t>
            </a:r>
          </a:p>
          <a:p>
            <a:pPr algn="just">
              <a:spcBef>
                <a:spcPts val="0"/>
              </a:spcBef>
              <a:spcAft>
                <a:spcPts val="0"/>
              </a:spcAft>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21 малое предприятие, в том числе 15 микропредприятий;</a:t>
            </a:r>
          </a:p>
          <a:p>
            <a:pPr algn="just">
              <a:spcBef>
                <a:spcPts val="0"/>
              </a:spcBef>
              <a:spcAft>
                <a:spcPts val="0"/>
              </a:spcAft>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66 крестьянских (фермерских) хозяйств;</a:t>
            </a:r>
          </a:p>
          <a:p>
            <a:pPr algn="just">
              <a:spcBef>
                <a:spcPts val="0"/>
              </a:spcBef>
              <a:spcAft>
                <a:spcPts val="0"/>
              </a:spcAft>
              <a:buFont typeface="Wingdings" panose="05000000000000000000" pitchFamily="2" charset="2"/>
              <a:buChar char="Ø"/>
            </a:pPr>
            <a:r>
              <a:rPr lang="ru-RU" sz="1600" dirty="0" smtClean="0">
                <a:latin typeface="Times New Roman" panose="02020603050405020304" pitchFamily="18" charset="0"/>
                <a:cs typeface="Times New Roman" panose="02020603050405020304" pitchFamily="18" charset="0"/>
              </a:rPr>
              <a:t>115 индивидуальных предпринимателей. </a:t>
            </a:r>
          </a:p>
          <a:p>
            <a:pPr marL="0" indent="450000" algn="just">
              <a:spcBef>
                <a:spcPts val="0"/>
              </a:spcBef>
              <a:spcAft>
                <a:spcPts val="0"/>
              </a:spcAft>
              <a:buNone/>
            </a:pPr>
            <a:r>
              <a:rPr lang="ru-RU" sz="1600" dirty="0">
                <a:latin typeface="Times New Roman" panose="02020603050405020304" pitchFamily="18" charset="0"/>
                <a:cs typeface="Times New Roman" panose="02020603050405020304" pitchFamily="18" charset="0"/>
              </a:rPr>
              <a:t>Объем </a:t>
            </a:r>
            <a:r>
              <a:rPr lang="ru-RU" sz="1600" dirty="0" smtClean="0">
                <a:latin typeface="Times New Roman" panose="02020603050405020304" pitchFamily="18" charset="0"/>
                <a:cs typeface="Times New Roman" panose="02020603050405020304" pitchFamily="18" charset="0"/>
              </a:rPr>
              <a:t>произведенной товарной </a:t>
            </a:r>
            <a:r>
              <a:rPr lang="ru-RU" sz="1600" dirty="0">
                <a:latin typeface="Times New Roman" panose="02020603050405020304" pitchFamily="18" charset="0"/>
                <a:cs typeface="Times New Roman" panose="02020603050405020304" pitchFamily="18" charset="0"/>
              </a:rPr>
              <a:t>продукции, </a:t>
            </a:r>
            <a:r>
              <a:rPr lang="ru-RU" sz="1600" dirty="0" smtClean="0">
                <a:latin typeface="Times New Roman" panose="02020603050405020304" pitchFamily="18" charset="0"/>
                <a:cs typeface="Times New Roman" panose="02020603050405020304" pitchFamily="18" charset="0"/>
              </a:rPr>
              <a:t>выполненных работ и оказанных услуг СМСП уменьшился </a:t>
            </a:r>
            <a:r>
              <a:rPr lang="ru-RU" sz="1600" dirty="0">
                <a:latin typeface="Times New Roman" panose="02020603050405020304" pitchFamily="18" charset="0"/>
                <a:cs typeface="Times New Roman" panose="02020603050405020304" pitchFamily="18" charset="0"/>
              </a:rPr>
              <a:t>на </a:t>
            </a:r>
            <a:r>
              <a:rPr lang="ru-RU" sz="1600" dirty="0" smtClean="0">
                <a:latin typeface="Times New Roman" panose="02020603050405020304" pitchFamily="18" charset="0"/>
                <a:cs typeface="Times New Roman" panose="02020603050405020304" pitchFamily="18" charset="0"/>
              </a:rPr>
              <a:t>2,1 </a:t>
            </a:r>
            <a:r>
              <a:rPr lang="ru-RU" sz="1600" dirty="0">
                <a:latin typeface="Times New Roman" panose="02020603050405020304" pitchFamily="18" charset="0"/>
                <a:cs typeface="Times New Roman" panose="02020603050405020304" pitchFamily="18" charset="0"/>
              </a:rPr>
              <a:t>% по сравнению с </a:t>
            </a:r>
            <a:r>
              <a:rPr lang="ru-RU" sz="1600" dirty="0" smtClean="0">
                <a:latin typeface="Times New Roman" panose="02020603050405020304" pitchFamily="18" charset="0"/>
                <a:cs typeface="Times New Roman" panose="02020603050405020304" pitchFamily="18" charset="0"/>
              </a:rPr>
              <a:t>прошлым годом </a:t>
            </a:r>
            <a:r>
              <a:rPr lang="ru-RU" sz="1600" dirty="0">
                <a:latin typeface="Times New Roman" panose="02020603050405020304" pitchFamily="18" charset="0"/>
                <a:cs typeface="Times New Roman" panose="02020603050405020304" pitchFamily="18" charset="0"/>
              </a:rPr>
              <a:t>и составил </a:t>
            </a:r>
            <a:r>
              <a:rPr lang="ru-RU" sz="1600" dirty="0" smtClean="0">
                <a:latin typeface="Times New Roman" panose="02020603050405020304" pitchFamily="18" charset="0"/>
                <a:cs typeface="Times New Roman" panose="02020603050405020304" pitchFamily="18" charset="0"/>
              </a:rPr>
              <a:t>1193,4 </a:t>
            </a:r>
            <a:r>
              <a:rPr lang="ru-RU" sz="1600" dirty="0">
                <a:latin typeface="Times New Roman" panose="02020603050405020304" pitchFamily="18" charset="0"/>
                <a:cs typeface="Times New Roman" panose="02020603050405020304" pitchFamily="18" charset="0"/>
              </a:rPr>
              <a:t>млн. руб. </a:t>
            </a:r>
            <a:endParaRPr lang="ru-RU" sz="16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общем объеме товарной продукции основную долю </a:t>
            </a:r>
            <a:r>
              <a:rPr lang="ru-RU" sz="1600" dirty="0" smtClean="0">
                <a:latin typeface="Times New Roman" panose="02020603050405020304" pitchFamily="18" charset="0"/>
                <a:cs typeface="Times New Roman" panose="02020603050405020304" pitchFamily="18" charset="0"/>
              </a:rPr>
              <a:t>66,5 </a:t>
            </a:r>
            <a:r>
              <a:rPr lang="ru-RU" sz="1600" dirty="0">
                <a:latin typeface="Times New Roman" panose="02020603050405020304" pitchFamily="18" charset="0"/>
                <a:cs typeface="Times New Roman" panose="02020603050405020304" pitchFamily="18" charset="0"/>
              </a:rPr>
              <a:t>% занимает сельское хозяйство, </a:t>
            </a:r>
            <a:r>
              <a:rPr lang="ru-RU" sz="1600" dirty="0" smtClean="0">
                <a:latin typeface="Times New Roman" panose="02020603050405020304" pitchFamily="18" charset="0"/>
                <a:cs typeface="Times New Roman" panose="02020603050405020304" pitchFamily="18" charset="0"/>
              </a:rPr>
              <a:t>25,7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лесоводство и лесозаготовки, </a:t>
            </a:r>
            <a:r>
              <a:rPr lang="ru-RU" sz="1600" dirty="0" smtClean="0">
                <a:latin typeface="Times New Roman" panose="02020603050405020304" pitchFamily="18" charset="0"/>
                <a:cs typeface="Times New Roman" panose="02020603050405020304" pitchFamily="18" charset="0"/>
              </a:rPr>
              <a:t>3,4 </a:t>
            </a:r>
            <a:r>
              <a:rPr lang="ru-RU" sz="1600" dirty="0">
                <a:latin typeface="Times New Roman" panose="02020603050405020304" pitchFamily="18" charset="0"/>
                <a:cs typeface="Times New Roman" panose="02020603050405020304" pitchFamily="18" charset="0"/>
              </a:rPr>
              <a:t>% - добыча полезных ископаемых. Доля произведенной товарной продукции, выполненных работ (услуг) СМСП в общем объеме составляет </a:t>
            </a:r>
            <a:r>
              <a:rPr lang="ru-RU" sz="1600" dirty="0" smtClean="0">
                <a:latin typeface="Times New Roman" panose="02020603050405020304" pitchFamily="18" charset="0"/>
                <a:cs typeface="Times New Roman" panose="02020603050405020304" pitchFamily="18" charset="0"/>
              </a:rPr>
              <a:t>16,4 %.</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55</a:t>
            </a:fld>
            <a:endParaRPr lang="ru-RU" sz="1200"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3792435291"/>
              </p:ext>
            </p:extLst>
          </p:nvPr>
        </p:nvGraphicFramePr>
        <p:xfrm>
          <a:off x="395536" y="332657"/>
          <a:ext cx="4320480" cy="56969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3049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71600" y="332656"/>
            <a:ext cx="3816424" cy="3888432"/>
          </a:xfrm>
        </p:spPr>
        <p:txBody>
          <a:bodyPr>
            <a:normAutofit lnSpcReduction="10000"/>
          </a:bodyPr>
          <a:lstStyle/>
          <a:p>
            <a:pPr marL="0" indent="450000" algn="just">
              <a:spcBef>
                <a:spcPts val="0"/>
              </a:spcBef>
              <a:spcAft>
                <a:spcPts val="0"/>
              </a:spcAft>
              <a:buNone/>
            </a:pPr>
            <a:r>
              <a:rPr lang="ru-RU" sz="1600" dirty="0">
                <a:latin typeface="Times New Roman" panose="02020603050405020304" pitchFamily="18" charset="0"/>
                <a:cs typeface="Times New Roman" panose="02020603050405020304" pitchFamily="18" charset="0"/>
              </a:rPr>
              <a:t>Выручка от реализации </a:t>
            </a:r>
            <a:r>
              <a:rPr lang="ru-RU" sz="1600" dirty="0" smtClean="0">
                <a:latin typeface="Times New Roman" panose="02020603050405020304" pitchFamily="18" charset="0"/>
                <a:cs typeface="Times New Roman" panose="02020603050405020304" pitchFamily="18" charset="0"/>
              </a:rPr>
              <a:t>товаров, выполненных работ и услуг </a:t>
            </a:r>
            <a:r>
              <a:rPr lang="ru-RU" sz="1600" dirty="0">
                <a:latin typeface="Times New Roman" panose="02020603050405020304" pitchFamily="18" charset="0"/>
                <a:cs typeface="Times New Roman" panose="02020603050405020304" pitchFamily="18" charset="0"/>
              </a:rPr>
              <a:t>всеми СМСП за </a:t>
            </a:r>
            <a:r>
              <a:rPr lang="ru-RU" sz="1600" dirty="0" smtClean="0">
                <a:latin typeface="Times New Roman" panose="02020603050405020304" pitchFamily="18" charset="0"/>
                <a:cs typeface="Times New Roman" panose="02020603050405020304" pitchFamily="18" charset="0"/>
              </a:rPr>
              <a:t>2018 </a:t>
            </a:r>
            <a:r>
              <a:rPr lang="ru-RU" sz="1600" dirty="0">
                <a:latin typeface="Times New Roman" panose="02020603050405020304" pitchFamily="18" charset="0"/>
                <a:cs typeface="Times New Roman" panose="02020603050405020304" pitchFamily="18" charset="0"/>
              </a:rPr>
              <a:t>год составила </a:t>
            </a:r>
            <a:r>
              <a:rPr lang="ru-RU" sz="1600" dirty="0" smtClean="0">
                <a:latin typeface="Times New Roman" panose="02020603050405020304" pitchFamily="18" charset="0"/>
                <a:cs typeface="Times New Roman" panose="02020603050405020304" pitchFamily="18" charset="0"/>
              </a:rPr>
              <a:t>1482,7 </a:t>
            </a:r>
            <a:r>
              <a:rPr lang="ru-RU" sz="1600" dirty="0">
                <a:latin typeface="Times New Roman" panose="02020603050405020304" pitchFamily="18" charset="0"/>
                <a:cs typeface="Times New Roman" panose="02020603050405020304" pitchFamily="18" charset="0"/>
              </a:rPr>
              <a:t>млн. руб</a:t>
            </a:r>
            <a:r>
              <a:rPr lang="ru-RU" sz="1600" dirty="0" smtClean="0">
                <a:latin typeface="Times New Roman" panose="02020603050405020304" pitchFamily="18" charset="0"/>
                <a:cs typeface="Times New Roman" panose="02020603050405020304" pitchFamily="18" charset="0"/>
              </a:rPr>
              <a:t>. (100,9 </a:t>
            </a:r>
            <a:r>
              <a:rPr lang="ru-RU" sz="1600" dirty="0">
                <a:latin typeface="Times New Roman" panose="02020603050405020304" pitchFamily="18" charset="0"/>
                <a:cs typeface="Times New Roman" panose="02020603050405020304" pitchFamily="18" charset="0"/>
              </a:rPr>
              <a:t>% к </a:t>
            </a:r>
            <a:r>
              <a:rPr lang="ru-RU" sz="1600" dirty="0" smtClean="0">
                <a:latin typeface="Times New Roman" panose="02020603050405020304" pitchFamily="18" charset="0"/>
                <a:cs typeface="Times New Roman" panose="02020603050405020304" pitchFamily="18" charset="0"/>
              </a:rPr>
              <a:t>прошлому году). Основная </a:t>
            </a:r>
            <a:r>
              <a:rPr lang="ru-RU" sz="1600" dirty="0">
                <a:latin typeface="Times New Roman" panose="02020603050405020304" pitchFamily="18" charset="0"/>
                <a:cs typeface="Times New Roman" panose="02020603050405020304" pitchFamily="18" charset="0"/>
              </a:rPr>
              <a:t>доля выручки (</a:t>
            </a:r>
            <a:r>
              <a:rPr lang="ru-RU" sz="1600" dirty="0" smtClean="0">
                <a:latin typeface="Times New Roman" panose="02020603050405020304" pitchFamily="18" charset="0"/>
                <a:cs typeface="Times New Roman" panose="02020603050405020304" pitchFamily="18" charset="0"/>
              </a:rPr>
              <a:t>45,6 </a:t>
            </a:r>
            <a:r>
              <a:rPr lang="ru-RU" sz="1600" dirty="0">
                <a:latin typeface="Times New Roman" panose="02020603050405020304" pitchFamily="18" charset="0"/>
                <a:cs typeface="Times New Roman" panose="02020603050405020304" pitchFamily="18" charset="0"/>
              </a:rPr>
              <a:t>%) приходится на сферу торговли, </a:t>
            </a:r>
            <a:r>
              <a:rPr lang="ru-RU" sz="1600" dirty="0" smtClean="0">
                <a:latin typeface="Times New Roman" panose="02020603050405020304" pitchFamily="18" charset="0"/>
                <a:cs typeface="Times New Roman" panose="02020603050405020304" pitchFamily="18" charset="0"/>
              </a:rPr>
              <a:t>28,5 </a:t>
            </a:r>
            <a:r>
              <a:rPr lang="ru-RU" sz="1600" dirty="0">
                <a:latin typeface="Times New Roman" panose="02020603050405020304" pitchFamily="18" charset="0"/>
                <a:cs typeface="Times New Roman" panose="02020603050405020304" pitchFamily="18" charset="0"/>
              </a:rPr>
              <a:t>% - на </a:t>
            </a:r>
            <a:r>
              <a:rPr lang="ru-RU" sz="1600" dirty="0" smtClean="0">
                <a:latin typeface="Times New Roman" panose="02020603050405020304" pitchFamily="18" charset="0"/>
                <a:cs typeface="Times New Roman" panose="02020603050405020304" pitchFamily="18" charset="0"/>
              </a:rPr>
              <a:t>сельское хозяйство, 20,2 </a:t>
            </a:r>
            <a:r>
              <a:rPr lang="ru-RU" sz="1600" dirty="0">
                <a:latin typeface="Times New Roman" panose="02020603050405020304" pitchFamily="18" charset="0"/>
                <a:cs typeface="Times New Roman" panose="02020603050405020304" pitchFamily="18" charset="0"/>
              </a:rPr>
              <a:t>% - на лесоводство и лесозаготовки. Удельный вес выручки СМСП в выручке в целом по району составляет </a:t>
            </a:r>
            <a:r>
              <a:rPr lang="ru-RU" sz="1600" dirty="0" smtClean="0">
                <a:latin typeface="Times New Roman" panose="02020603050405020304" pitchFamily="18" charset="0"/>
                <a:cs typeface="Times New Roman" panose="02020603050405020304" pitchFamily="18" charset="0"/>
              </a:rPr>
              <a:t>19,5 %.</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Численность </a:t>
            </a:r>
            <a:r>
              <a:rPr lang="ru-RU" sz="1600" dirty="0">
                <a:latin typeface="Times New Roman" panose="02020603050405020304" pitchFamily="18" charset="0"/>
                <a:cs typeface="Times New Roman" panose="02020603050405020304" pitchFamily="18" charset="0"/>
              </a:rPr>
              <a:t>работающих у СМСП составила </a:t>
            </a:r>
            <a:r>
              <a:rPr lang="ru-RU" sz="1600" dirty="0" smtClean="0">
                <a:latin typeface="Times New Roman" panose="02020603050405020304" pitchFamily="18" charset="0"/>
                <a:cs typeface="Times New Roman" panose="02020603050405020304" pitchFamily="18" charset="0"/>
              </a:rPr>
              <a:t>636 </a:t>
            </a:r>
            <a:r>
              <a:rPr lang="ru-RU" sz="1600" dirty="0">
                <a:latin typeface="Times New Roman" panose="02020603050405020304" pitchFamily="18" charset="0"/>
                <a:cs typeface="Times New Roman" panose="02020603050405020304" pitchFamily="18" charset="0"/>
              </a:rPr>
              <a:t>чел., </a:t>
            </a:r>
            <a:r>
              <a:rPr lang="ru-RU" sz="1600" dirty="0" smtClean="0">
                <a:latin typeface="Times New Roman" panose="02020603050405020304" pitchFamily="18" charset="0"/>
                <a:cs typeface="Times New Roman" panose="02020603050405020304" pitchFamily="18" charset="0"/>
              </a:rPr>
              <a:t>уменьшилась </a:t>
            </a:r>
            <a:r>
              <a:rPr lang="ru-RU" sz="1600" dirty="0">
                <a:latin typeface="Times New Roman" panose="02020603050405020304" pitchFamily="18" charset="0"/>
                <a:cs typeface="Times New Roman" panose="02020603050405020304" pitchFamily="18" charset="0"/>
              </a:rPr>
              <a:t>к аналогичному уровню </a:t>
            </a:r>
            <a:r>
              <a:rPr lang="ru-RU" sz="1600" dirty="0" smtClean="0">
                <a:latin typeface="Times New Roman" panose="02020603050405020304" pitchFamily="18" charset="0"/>
                <a:cs typeface="Times New Roman" panose="02020603050405020304" pitchFamily="18" charset="0"/>
              </a:rPr>
              <a:t>2017 </a:t>
            </a:r>
            <a:r>
              <a:rPr lang="ru-RU" sz="1600" dirty="0">
                <a:latin typeface="Times New Roman" panose="02020603050405020304" pitchFamily="18" charset="0"/>
                <a:cs typeface="Times New Roman" panose="02020603050405020304" pitchFamily="18" charset="0"/>
              </a:rPr>
              <a:t>года на </a:t>
            </a:r>
            <a:r>
              <a:rPr lang="ru-RU" sz="1600" dirty="0" smtClean="0">
                <a:latin typeface="Times New Roman" panose="02020603050405020304" pitchFamily="18" charset="0"/>
                <a:cs typeface="Times New Roman" panose="02020603050405020304" pitchFamily="18" charset="0"/>
              </a:rPr>
              <a:t>45 </a:t>
            </a:r>
            <a:r>
              <a:rPr lang="ru-RU" sz="1600" dirty="0">
                <a:latin typeface="Times New Roman" panose="02020603050405020304" pitchFamily="18" charset="0"/>
                <a:cs typeface="Times New Roman" panose="02020603050405020304" pitchFamily="18" charset="0"/>
              </a:rPr>
              <a:t>чел. или </a:t>
            </a:r>
            <a:r>
              <a:rPr lang="ru-RU" sz="1600" dirty="0" smtClean="0">
                <a:latin typeface="Times New Roman" panose="02020603050405020304" pitchFamily="18" charset="0"/>
                <a:cs typeface="Times New Roman" panose="02020603050405020304" pitchFamily="18" charset="0"/>
              </a:rPr>
              <a:t>6,6 </a:t>
            </a:r>
            <a:r>
              <a:rPr lang="ru-RU" sz="1600" dirty="0">
                <a:latin typeface="Times New Roman" panose="02020603050405020304" pitchFamily="18" charset="0"/>
                <a:cs typeface="Times New Roman" panose="02020603050405020304" pitchFamily="18" charset="0"/>
              </a:rPr>
              <a:t>%. Доля занятых </a:t>
            </a:r>
            <a:r>
              <a:rPr lang="ru-RU" sz="1600" dirty="0" smtClean="0">
                <a:latin typeface="Times New Roman" panose="02020603050405020304" pitchFamily="18" charset="0"/>
                <a:cs typeface="Times New Roman" panose="02020603050405020304" pitchFamily="18" charset="0"/>
              </a:rPr>
              <a:t>в малом и среднем бизнесе в общей численности занятых </a:t>
            </a:r>
            <a:r>
              <a:rPr lang="ru-RU" sz="1600" dirty="0">
                <a:latin typeface="Times New Roman" panose="02020603050405020304" pitchFamily="18" charset="0"/>
                <a:cs typeface="Times New Roman" panose="02020603050405020304" pitchFamily="18" charset="0"/>
              </a:rPr>
              <a:t>в экономике района </a:t>
            </a:r>
            <a:r>
              <a:rPr lang="ru-RU" sz="1600" dirty="0" smtClean="0">
                <a:latin typeface="Times New Roman" panose="02020603050405020304" pitchFamily="18" charset="0"/>
                <a:cs typeface="Times New Roman" panose="02020603050405020304" pitchFamily="18" charset="0"/>
              </a:rPr>
              <a:t>составила 12,1 %.</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56</a:t>
            </a:fld>
            <a:endParaRPr lang="ru-RU" sz="1200" dirty="0">
              <a:latin typeface="Times New Roman" panose="02020603050405020304" pitchFamily="18" charset="0"/>
              <a:cs typeface="Times New Roman" panose="02020603050405020304" pitchFamily="18" charset="0"/>
            </a:endParaRPr>
          </a:p>
        </p:txBody>
      </p:sp>
      <p:graphicFrame>
        <p:nvGraphicFramePr>
          <p:cNvPr id="7" name="Диаграмма 6"/>
          <p:cNvGraphicFramePr/>
          <p:nvPr>
            <p:extLst>
              <p:ext uri="{D42A27DB-BD31-4B8C-83A1-F6EECF244321}">
                <p14:modId xmlns:p14="http://schemas.microsoft.com/office/powerpoint/2010/main" val="3122252469"/>
              </p:ext>
            </p:extLst>
          </p:nvPr>
        </p:nvGraphicFramePr>
        <p:xfrm>
          <a:off x="4794979" y="315883"/>
          <a:ext cx="4349021" cy="592142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8" descr="http://www.b-soc.ru/userfiles/images/5%20sozdanie%20obschei%20cennos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221087"/>
            <a:ext cx="3600400" cy="1887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734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683041"/>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Бюджет</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57</a:t>
            </a:fld>
            <a:endParaRPr lang="ru-RU" sz="1200" dirty="0">
              <a:latin typeface="Times New Roman" panose="02020603050405020304" pitchFamily="18" charset="0"/>
              <a:cs typeface="Times New Roman" panose="02020603050405020304" pitchFamily="18" charset="0"/>
            </a:endParaRPr>
          </a:p>
        </p:txBody>
      </p:sp>
      <p:graphicFrame>
        <p:nvGraphicFramePr>
          <p:cNvPr id="13" name="Объект 12"/>
          <p:cNvGraphicFramePr>
            <a:graphicFrameLocks noGrp="1"/>
          </p:cNvGraphicFramePr>
          <p:nvPr>
            <p:ph idx="1"/>
            <p:extLst>
              <p:ext uri="{D42A27DB-BD31-4B8C-83A1-F6EECF244321}">
                <p14:modId xmlns:p14="http://schemas.microsoft.com/office/powerpoint/2010/main" val="861685077"/>
              </p:ext>
            </p:extLst>
          </p:nvPr>
        </p:nvGraphicFramePr>
        <p:xfrm>
          <a:off x="4499993" y="946744"/>
          <a:ext cx="4320480" cy="1058830"/>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706932077"/>
                    </a:ext>
                  </a:extLst>
                </a:gridCol>
                <a:gridCol w="1440160">
                  <a:extLst>
                    <a:ext uri="{9D8B030D-6E8A-4147-A177-3AD203B41FA5}">
                      <a16:colId xmlns:a16="http://schemas.microsoft.com/office/drawing/2014/main" val="2154129589"/>
                    </a:ext>
                  </a:extLst>
                </a:gridCol>
                <a:gridCol w="1440160">
                  <a:extLst>
                    <a:ext uri="{9D8B030D-6E8A-4147-A177-3AD203B41FA5}">
                      <a16:colId xmlns:a16="http://schemas.microsoft.com/office/drawing/2014/main" val="3876510977"/>
                    </a:ext>
                  </a:extLst>
                </a:gridCol>
              </a:tblGrid>
              <a:tr h="370227">
                <a:tc gridSpan="3">
                  <a:txBody>
                    <a:bodyPr/>
                    <a:lstStyle/>
                    <a:p>
                      <a:pPr algn="ctr"/>
                      <a:r>
                        <a:rPr lang="ru-RU" sz="2000" b="1" dirty="0" smtClean="0">
                          <a:solidFill>
                            <a:schemeClr val="tx1"/>
                          </a:solidFill>
                          <a:latin typeface="Times New Roman" panose="02020603050405020304" pitchFamily="18" charset="0"/>
                          <a:cs typeface="Times New Roman" panose="02020603050405020304" pitchFamily="18" charset="0"/>
                        </a:rPr>
                        <a:t>Доходы</a:t>
                      </a:r>
                      <a:r>
                        <a:rPr lang="ru-RU" sz="2000" b="1" baseline="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chemeClr val="tx1"/>
                          </a:solidFill>
                          <a:latin typeface="Times New Roman" panose="02020603050405020304" pitchFamily="18" charset="0"/>
                          <a:cs typeface="Times New Roman" panose="02020603050405020304" pitchFamily="18" charset="0"/>
                        </a:rPr>
                        <a:t>млн. руб.)</a:t>
                      </a:r>
                      <a:endParaRPr lang="ru-RU" sz="2000" b="1"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915064488"/>
                  </a:ext>
                </a:extLst>
              </a:tr>
              <a:tr h="327310">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2017 год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2018 год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2019 год (план)</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7183484"/>
                  </a:ext>
                </a:extLst>
              </a:tr>
              <a:tr h="327310">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905,2</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1129,9</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1111,9</a:t>
                      </a:r>
                      <a:endParaRPr lang="ru-RU"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960060"/>
                  </a:ext>
                </a:extLst>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val="2274161397"/>
              </p:ext>
            </p:extLst>
          </p:nvPr>
        </p:nvGraphicFramePr>
        <p:xfrm>
          <a:off x="4499994" y="2789293"/>
          <a:ext cx="4320477" cy="1287774"/>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2046354434"/>
                    </a:ext>
                  </a:extLst>
                </a:gridCol>
                <a:gridCol w="1440159">
                  <a:extLst>
                    <a:ext uri="{9D8B030D-6E8A-4147-A177-3AD203B41FA5}">
                      <a16:colId xmlns:a16="http://schemas.microsoft.com/office/drawing/2014/main" val="744881313"/>
                    </a:ext>
                  </a:extLst>
                </a:gridCol>
                <a:gridCol w="1440159">
                  <a:extLst>
                    <a:ext uri="{9D8B030D-6E8A-4147-A177-3AD203B41FA5}">
                      <a16:colId xmlns:a16="http://schemas.microsoft.com/office/drawing/2014/main" val="3485846004"/>
                    </a:ext>
                  </a:extLst>
                </a:gridCol>
              </a:tblGrid>
              <a:tr h="429258">
                <a:tc gridSpan="3">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Расходы (млн. руб.)</a:t>
                      </a:r>
                      <a:endParaRPr lang="ru-RU"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ru-RU" dirty="0">
                        <a:latin typeface="Times New Roman" panose="02020603050405020304" pitchFamily="18" charset="0"/>
                        <a:cs typeface="Times New Roman" panose="02020603050405020304" pitchFamily="18" charset="0"/>
                      </a:endParaRPr>
                    </a:p>
                  </a:txBody>
                  <a:tcPr/>
                </a:tc>
                <a:tc h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86643708"/>
                  </a:ext>
                </a:extLst>
              </a:tr>
              <a:tr h="429258">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2017 год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2018 год</a:t>
                      </a:r>
                      <a:r>
                        <a:rPr lang="ru-RU" sz="1400" baseline="0" dirty="0" smtClean="0">
                          <a:solidFill>
                            <a:schemeClr val="tx1"/>
                          </a:solidFill>
                          <a:latin typeface="Times New Roman" panose="02020603050405020304" pitchFamily="18" charset="0"/>
                          <a:cs typeface="Times New Roman" panose="02020603050405020304" pitchFamily="18" charset="0"/>
                        </a:rPr>
                        <a:t>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2019 год</a:t>
                      </a:r>
                      <a:r>
                        <a:rPr lang="ru-RU" sz="1400" baseline="0" dirty="0" smtClean="0">
                          <a:solidFill>
                            <a:schemeClr val="tx1"/>
                          </a:solidFill>
                          <a:latin typeface="Times New Roman" panose="02020603050405020304" pitchFamily="18" charset="0"/>
                          <a:cs typeface="Times New Roman" panose="02020603050405020304" pitchFamily="18" charset="0"/>
                        </a:rPr>
                        <a:t> (план)</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31110753"/>
                  </a:ext>
                </a:extLst>
              </a:tr>
              <a:tr h="429258">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913,5</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1140,7</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1128,4</a:t>
                      </a:r>
                      <a:endParaRPr lang="ru-RU"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9395098"/>
                  </a:ext>
                </a:extLst>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val="2457531309"/>
              </p:ext>
            </p:extLst>
          </p:nvPr>
        </p:nvGraphicFramePr>
        <p:xfrm>
          <a:off x="4499992" y="4941167"/>
          <a:ext cx="4320477" cy="1085342"/>
        </p:xfrm>
        <a:graphic>
          <a:graphicData uri="http://schemas.openxmlformats.org/drawingml/2006/table">
            <a:tbl>
              <a:tblPr firstRow="1" bandRow="1">
                <a:tableStyleId>{5C22544A-7EE6-4342-B048-85BDC9FD1C3A}</a:tableStyleId>
              </a:tblPr>
              <a:tblGrid>
                <a:gridCol w="1440159">
                  <a:extLst>
                    <a:ext uri="{9D8B030D-6E8A-4147-A177-3AD203B41FA5}">
                      <a16:colId xmlns:a16="http://schemas.microsoft.com/office/drawing/2014/main" val="1270269556"/>
                    </a:ext>
                  </a:extLst>
                </a:gridCol>
                <a:gridCol w="1440159">
                  <a:extLst>
                    <a:ext uri="{9D8B030D-6E8A-4147-A177-3AD203B41FA5}">
                      <a16:colId xmlns:a16="http://schemas.microsoft.com/office/drawing/2014/main" val="1476994361"/>
                    </a:ext>
                  </a:extLst>
                </a:gridCol>
                <a:gridCol w="1440159">
                  <a:extLst>
                    <a:ext uri="{9D8B030D-6E8A-4147-A177-3AD203B41FA5}">
                      <a16:colId xmlns:a16="http://schemas.microsoft.com/office/drawing/2014/main" val="2524754407"/>
                    </a:ext>
                  </a:extLst>
                </a:gridCol>
              </a:tblGrid>
              <a:tr h="360539">
                <a:tc gridSpan="3">
                  <a:txBody>
                    <a:bodyPr/>
                    <a:lstStyle/>
                    <a:p>
                      <a:pPr algn="ctr"/>
                      <a:r>
                        <a:rPr lang="ru-RU" dirty="0" smtClean="0">
                          <a:solidFill>
                            <a:schemeClr val="tx1"/>
                          </a:solidFill>
                          <a:latin typeface="Times New Roman" panose="02020603050405020304" pitchFamily="18" charset="0"/>
                          <a:cs typeface="Times New Roman" panose="02020603050405020304" pitchFamily="18" charset="0"/>
                        </a:rPr>
                        <a:t>Дефицит (-) / профицит (+)</a:t>
                      </a:r>
                      <a:endParaRPr lang="ru-RU" dirty="0">
                        <a:solidFill>
                          <a:schemeClr val="tx1"/>
                        </a:solidFill>
                        <a:latin typeface="Times New Roman" panose="02020603050405020304" pitchFamily="18" charset="0"/>
                        <a:cs typeface="Times New Roman" panose="02020603050405020304" pitchFamily="18" charset="0"/>
                      </a:endParaRPr>
                    </a:p>
                  </a:txBody>
                  <a:tcPr/>
                </a:tc>
                <a:tc hMerge="1">
                  <a:txBody>
                    <a:bodyPr/>
                    <a:lstStyle/>
                    <a:p>
                      <a:pPr algn="ctr"/>
                      <a:endParaRPr lang="ru-RU" dirty="0">
                        <a:latin typeface="Times New Roman" panose="02020603050405020304" pitchFamily="18" charset="0"/>
                        <a:cs typeface="Times New Roman" panose="02020603050405020304" pitchFamily="18" charset="0"/>
                      </a:endParaRPr>
                    </a:p>
                  </a:txBody>
                  <a:tcPr/>
                </a:tc>
                <a:tc hMerge="1">
                  <a:txBody>
                    <a:bodyPr/>
                    <a:lstStyle/>
                    <a:p>
                      <a:pPr algn="ctr"/>
                      <a:endParaRPr lang="ru-RU"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44655644"/>
                  </a:ext>
                </a:extLst>
              </a:tr>
              <a:tr h="359791">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2017</a:t>
                      </a:r>
                      <a:r>
                        <a:rPr lang="ru-RU" sz="1400" baseline="0" dirty="0" smtClean="0">
                          <a:solidFill>
                            <a:schemeClr val="tx1"/>
                          </a:solidFill>
                          <a:latin typeface="Times New Roman" panose="02020603050405020304" pitchFamily="18" charset="0"/>
                          <a:cs typeface="Times New Roman" panose="02020603050405020304" pitchFamily="18" charset="0"/>
                        </a:rPr>
                        <a:t> год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2018</a:t>
                      </a:r>
                      <a:r>
                        <a:rPr lang="ru-RU" sz="1400" baseline="0" dirty="0" smtClean="0">
                          <a:solidFill>
                            <a:schemeClr val="tx1"/>
                          </a:solidFill>
                          <a:latin typeface="Times New Roman" panose="02020603050405020304" pitchFamily="18" charset="0"/>
                          <a:cs typeface="Times New Roman" panose="02020603050405020304" pitchFamily="18" charset="0"/>
                        </a:rPr>
                        <a:t> год (факт)</a:t>
                      </a:r>
                      <a:endParaRPr lang="ru-RU" sz="14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2019</a:t>
                      </a:r>
                      <a:r>
                        <a:rPr lang="ru-RU" sz="1400" baseline="0" dirty="0" smtClean="0">
                          <a:solidFill>
                            <a:schemeClr val="tx1"/>
                          </a:solidFill>
                          <a:latin typeface="Times New Roman" panose="02020603050405020304" pitchFamily="18" charset="0"/>
                          <a:cs typeface="Times New Roman" panose="02020603050405020304" pitchFamily="18" charset="0"/>
                        </a:rPr>
                        <a:t> год (план)</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3679513"/>
                  </a:ext>
                </a:extLst>
              </a:tr>
              <a:tr h="359791">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- 8,3</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- 10,8</a:t>
                      </a:r>
                      <a:endParaRPr lang="ru-RU" sz="16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solidFill>
                            <a:schemeClr val="tx1"/>
                          </a:solidFill>
                          <a:latin typeface="Times New Roman" panose="02020603050405020304" pitchFamily="18" charset="0"/>
                          <a:cs typeface="Times New Roman" panose="02020603050405020304" pitchFamily="18" charset="0"/>
                        </a:rPr>
                        <a:t>-16,4</a:t>
                      </a:r>
                      <a:endParaRPr lang="ru-RU" sz="16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8231682"/>
                  </a:ext>
                </a:extLst>
              </a:tr>
            </a:tbl>
          </a:graphicData>
        </a:graphic>
      </p:graphicFrame>
      <p:sp>
        <p:nvSpPr>
          <p:cNvPr id="16" name="Объект 2"/>
          <p:cNvSpPr txBox="1">
            <a:spLocks/>
          </p:cNvSpPr>
          <p:nvPr/>
        </p:nvSpPr>
        <p:spPr>
          <a:xfrm>
            <a:off x="899592" y="764705"/>
            <a:ext cx="3312368" cy="3816423"/>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spcAft>
                <a:spcPts val="0"/>
              </a:spcAft>
              <a:buFont typeface="Arial"/>
              <a:buNone/>
            </a:pPr>
            <a:r>
              <a:rPr lang="ru-RU" sz="1600" dirty="0" smtClean="0">
                <a:latin typeface="Times New Roman" panose="02020603050405020304" pitchFamily="18" charset="0"/>
                <a:cs typeface="Times New Roman" panose="02020603050405020304" pitchFamily="18" charset="0"/>
              </a:rPr>
              <a:t>На протяжении последних лет бюджет района характеризуется положительной динамикой. Бюджет имеет социальную направленность (более 70 % приходится на расходы по образованию , культуре, спорту и социальной политике ).</a:t>
            </a:r>
          </a:p>
          <a:p>
            <a:pPr marL="0" indent="450000" algn="just">
              <a:spcBef>
                <a:spcPts val="0"/>
              </a:spcBef>
              <a:spcAft>
                <a:spcPts val="0"/>
              </a:spcAft>
              <a:buFont typeface="Arial"/>
              <a:buNone/>
            </a:pPr>
            <a:r>
              <a:rPr lang="ru-RU" sz="1600" dirty="0" smtClean="0">
                <a:latin typeface="Times New Roman" panose="02020603050405020304" pitchFamily="18" charset="0"/>
                <a:cs typeface="Times New Roman" panose="02020603050405020304" pitchFamily="18" charset="0"/>
              </a:rPr>
              <a:t>Основными </a:t>
            </a:r>
            <a:r>
              <a:rPr lang="ru-RU" sz="1600" dirty="0">
                <a:latin typeface="Times New Roman" panose="02020603050405020304" pitchFamily="18" charset="0"/>
                <a:cs typeface="Times New Roman" panose="02020603050405020304" pitchFamily="18" charset="0"/>
              </a:rPr>
              <a:t>доходными источниками консолидированного бюджета </a:t>
            </a:r>
            <a:r>
              <a:rPr lang="ru-RU" sz="1600" dirty="0" err="1">
                <a:latin typeface="Times New Roman" panose="02020603050405020304" pitchFamily="18" charset="0"/>
                <a:cs typeface="Times New Roman" panose="02020603050405020304" pitchFamily="18" charset="0"/>
              </a:rPr>
              <a:t>Тулунского</a:t>
            </a:r>
            <a:r>
              <a:rPr lang="ru-RU" sz="1600" dirty="0">
                <a:latin typeface="Times New Roman" panose="02020603050405020304" pitchFamily="18" charset="0"/>
                <a:cs typeface="Times New Roman" panose="02020603050405020304" pitchFamily="18" charset="0"/>
              </a:rPr>
              <a:t> муниципального района </a:t>
            </a:r>
            <a:r>
              <a:rPr lang="ru-RU" sz="1600" dirty="0" smtClean="0">
                <a:latin typeface="Times New Roman" panose="02020603050405020304" pitchFamily="18" charset="0"/>
                <a:cs typeface="Times New Roman" panose="02020603050405020304" pitchFamily="18" charset="0"/>
              </a:rPr>
              <a:t>являются: налог </a:t>
            </a:r>
            <a:r>
              <a:rPr lang="ru-RU" sz="1600" dirty="0">
                <a:latin typeface="Times New Roman" panose="02020603050405020304" pitchFamily="18" charset="0"/>
                <a:cs typeface="Times New Roman" panose="02020603050405020304" pitchFamily="18" charset="0"/>
              </a:rPr>
              <a:t>на доходы  физических </a:t>
            </a:r>
            <a:r>
              <a:rPr lang="ru-RU" sz="1600" dirty="0" smtClean="0">
                <a:latin typeface="Times New Roman" panose="02020603050405020304" pitchFamily="18" charset="0"/>
                <a:cs typeface="Times New Roman" panose="02020603050405020304" pitchFamily="18" charset="0"/>
              </a:rPr>
              <a:t>лиц; арендная </a:t>
            </a:r>
            <a:r>
              <a:rPr lang="ru-RU" sz="1600" dirty="0">
                <a:latin typeface="Times New Roman" panose="02020603050405020304" pitchFamily="18" charset="0"/>
                <a:cs typeface="Times New Roman" panose="02020603050405020304" pitchFamily="18" charset="0"/>
              </a:rPr>
              <a:t>плата за земли до разграничения государственной собственности </a:t>
            </a:r>
            <a:r>
              <a:rPr lang="ru-RU" sz="1600" dirty="0" smtClean="0">
                <a:latin typeface="Times New Roman" panose="02020603050405020304" pitchFamily="18" charset="0"/>
                <a:cs typeface="Times New Roman" panose="02020603050405020304" pitchFamily="18" charset="0"/>
              </a:rPr>
              <a:t>на земли.</a:t>
            </a:r>
          </a:p>
        </p:txBody>
      </p:sp>
      <p:sp>
        <p:nvSpPr>
          <p:cNvPr id="17" name="Стрелка вниз 16"/>
          <p:cNvSpPr/>
          <p:nvPr/>
        </p:nvSpPr>
        <p:spPr>
          <a:xfrm>
            <a:off x="6228184" y="2005575"/>
            <a:ext cx="864096" cy="7837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6228184" y="4077067"/>
            <a:ext cx="864096" cy="8641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5" y="4807387"/>
            <a:ext cx="2304256" cy="1560948"/>
          </a:xfrm>
          <a:prstGeom prst="rect">
            <a:avLst/>
          </a:prstGeom>
          <a:solidFill>
            <a:schemeClr val="accent3">
              <a:lumMod val="20000"/>
              <a:lumOff val="80000"/>
            </a:schemeClr>
          </a:solidFill>
        </p:spPr>
      </p:pic>
    </p:spTree>
    <p:extLst>
      <p:ext uri="{BB962C8B-B14F-4D97-AF65-F5344CB8AC3E}">
        <p14:creationId xmlns:p14="http://schemas.microsoft.com/office/powerpoint/2010/main" val="123998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0"/>
            <a:ext cx="8126371" cy="620688"/>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Социальная сфера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99592" y="764704"/>
            <a:ext cx="2664297" cy="2736302"/>
          </a:xfrm>
        </p:spPr>
        <p:txBody>
          <a:bodyPr>
            <a:normAutofit fontScale="47500" lnSpcReduction="20000"/>
          </a:bodyPr>
          <a:lstStyle/>
          <a:p>
            <a:pPr marL="0" indent="0">
              <a:spcBef>
                <a:spcPts val="0"/>
              </a:spcBef>
              <a:spcAft>
                <a:spcPts val="0"/>
              </a:spcAft>
              <a:buNone/>
            </a:pPr>
            <a:r>
              <a:rPr lang="ru-RU" sz="2900" dirty="0">
                <a:latin typeface="Times New Roman" panose="02020603050405020304" pitchFamily="18" charset="0"/>
                <a:cs typeface="Times New Roman" panose="02020603050405020304" pitchFamily="18" charset="0"/>
              </a:rPr>
              <a:t>Медицинскую помощь населению </a:t>
            </a:r>
            <a:r>
              <a:rPr lang="ru-RU" sz="2900" dirty="0" err="1">
                <a:latin typeface="Times New Roman" panose="02020603050405020304" pitchFamily="18" charset="0"/>
                <a:cs typeface="Times New Roman" panose="02020603050405020304" pitchFamily="18" charset="0"/>
              </a:rPr>
              <a:t>Тулунского</a:t>
            </a:r>
            <a:r>
              <a:rPr lang="ru-RU" sz="2900" dirty="0">
                <a:latin typeface="Times New Roman" panose="02020603050405020304" pitchFamily="18" charset="0"/>
                <a:cs typeface="Times New Roman" panose="02020603050405020304" pitchFamily="18" charset="0"/>
              </a:rPr>
              <a:t> </a:t>
            </a:r>
            <a:r>
              <a:rPr lang="ru-RU" sz="2900" dirty="0" smtClean="0">
                <a:latin typeface="Times New Roman" panose="02020603050405020304" pitchFamily="18" charset="0"/>
                <a:cs typeface="Times New Roman" panose="02020603050405020304" pitchFamily="18" charset="0"/>
              </a:rPr>
              <a:t>района </a:t>
            </a:r>
            <a:r>
              <a:rPr lang="ru-RU" sz="2900" dirty="0">
                <a:latin typeface="Times New Roman" panose="02020603050405020304" pitchFamily="18" charset="0"/>
                <a:cs typeface="Times New Roman" panose="02020603050405020304" pitchFamily="18" charset="0"/>
              </a:rPr>
              <a:t>оказывает ОГБУЗ «</a:t>
            </a:r>
            <a:r>
              <a:rPr lang="ru-RU" sz="2900" dirty="0" err="1">
                <a:latin typeface="Times New Roman" panose="02020603050405020304" pitchFamily="18" charset="0"/>
                <a:cs typeface="Times New Roman" panose="02020603050405020304" pitchFamily="18" charset="0"/>
              </a:rPr>
              <a:t>Тулунская</a:t>
            </a:r>
            <a:r>
              <a:rPr lang="ru-RU" sz="2900" dirty="0">
                <a:latin typeface="Times New Roman" panose="02020603050405020304" pitchFamily="18" charset="0"/>
                <a:cs typeface="Times New Roman" panose="02020603050405020304" pitchFamily="18" charset="0"/>
              </a:rPr>
              <a:t> городская больница</a:t>
            </a:r>
            <a:r>
              <a:rPr lang="ru-RU" sz="2900" dirty="0" smtClean="0">
                <a:latin typeface="Times New Roman" panose="02020603050405020304" pitchFamily="18" charset="0"/>
                <a:cs typeface="Times New Roman" panose="02020603050405020304" pitchFamily="18" charset="0"/>
              </a:rPr>
              <a:t>».</a:t>
            </a:r>
          </a:p>
          <a:p>
            <a:pPr marL="0" indent="0">
              <a:spcBef>
                <a:spcPts val="0"/>
              </a:spcBef>
              <a:spcAft>
                <a:spcPts val="0"/>
              </a:spcAft>
              <a:buNone/>
            </a:pPr>
            <a:r>
              <a:rPr lang="ru-RU" sz="2900" dirty="0">
                <a:latin typeface="Times New Roman" panose="02020603050405020304" pitchFamily="18" charset="0"/>
                <a:cs typeface="Times New Roman" panose="02020603050405020304" pitchFamily="18" charset="0"/>
              </a:rPr>
              <a:t>Структура здравоохранения </a:t>
            </a:r>
            <a:r>
              <a:rPr lang="ru-RU" sz="2900" dirty="0" smtClean="0">
                <a:latin typeface="Times New Roman" panose="02020603050405020304" pitchFamily="18" charset="0"/>
                <a:cs typeface="Times New Roman" panose="02020603050405020304" pitchFamily="18" charset="0"/>
              </a:rPr>
              <a:t>района представлена </a:t>
            </a:r>
            <a:r>
              <a:rPr lang="ru-RU" sz="2900" dirty="0">
                <a:latin typeface="Times New Roman" panose="02020603050405020304" pitchFamily="18" charset="0"/>
                <a:cs typeface="Times New Roman" panose="02020603050405020304" pitchFamily="18" charset="0"/>
              </a:rPr>
              <a:t>пятью участковыми больницами, имеющими терапевтические отделения и поликлиники и </a:t>
            </a:r>
            <a:r>
              <a:rPr lang="ru-RU" sz="2900" dirty="0" err="1">
                <a:latin typeface="Times New Roman" panose="02020603050405020304" pitchFamily="18" charset="0"/>
                <a:cs typeface="Times New Roman" panose="02020603050405020304" pitchFamily="18" charset="0"/>
              </a:rPr>
              <a:t>Алгатуйской</a:t>
            </a:r>
            <a:r>
              <a:rPr lang="ru-RU" sz="2900" dirty="0">
                <a:latin typeface="Times New Roman" panose="02020603050405020304" pitchFamily="18" charset="0"/>
                <a:cs typeface="Times New Roman" panose="02020603050405020304" pitchFamily="18" charset="0"/>
              </a:rPr>
              <a:t> врачебной амбулаторией. В состав участковых больниц и амбулатории входят 43  фельдшерско-акушерских пункта</a:t>
            </a:r>
            <a:r>
              <a:rPr lang="ru-RU" dirty="0"/>
              <a:t>.</a:t>
            </a:r>
            <a:endParaRPr lang="ru-RU" sz="2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58</a:t>
            </a:fld>
            <a:endParaRPr lang="ru-RU" sz="1200"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285672693"/>
              </p:ext>
            </p:extLst>
          </p:nvPr>
        </p:nvGraphicFramePr>
        <p:xfrm>
          <a:off x="2555776" y="1700808"/>
          <a:ext cx="446449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0" descr="http://www.playcast.ru/uploads/2016/11/21/2059849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1052736"/>
            <a:ext cx="1580443" cy="14401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00765/854/i/950/depositphotos_8541955-3d-small-graduate-and-books.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2930" b="99414" l="2646" r="96931"/>
                    </a14:imgEffect>
                  </a14:imgLayer>
                </a14:imgProps>
              </a:ext>
              <a:ext uri="{28A0092B-C50C-407E-A947-70E740481C1C}">
                <a14:useLocalDpi xmlns:a14="http://schemas.microsoft.com/office/drawing/2010/main" val="0"/>
              </a:ext>
            </a:extLst>
          </a:blip>
          <a:srcRect/>
          <a:stretch>
            <a:fillRect/>
          </a:stretch>
        </p:blipFill>
        <p:spPr bwMode="auto">
          <a:xfrm>
            <a:off x="4860033" y="1052737"/>
            <a:ext cx="150843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p:cNvPicPr>
            <a:picLocks noChangeAspect="1"/>
          </p:cNvPicPr>
          <p:nvPr/>
        </p:nvPicPr>
        <p:blipFill>
          <a:blip r:embed="rId10"/>
          <a:stretch>
            <a:fillRect/>
          </a:stretch>
        </p:blipFill>
        <p:spPr>
          <a:xfrm>
            <a:off x="3349782" y="4581128"/>
            <a:ext cx="1362502" cy="1296144"/>
          </a:xfrm>
          <a:prstGeom prst="rect">
            <a:avLst/>
          </a:prstGeom>
        </p:spPr>
      </p:pic>
      <p:pic>
        <p:nvPicPr>
          <p:cNvPr id="10" name="Picture 6" descr="http://doztez.ru/files/sites/doztez.ru/shop_products/2639885/img/studiya-kartonnaya-bashnya-v-sankt-peterburge.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2000" b="98700" l="9476" r="92944"/>
                    </a14:imgEffect>
                  </a14:imgLayer>
                </a14:imgProps>
              </a:ext>
              <a:ext uri="{28A0092B-C50C-407E-A947-70E740481C1C}">
                <a14:useLocalDpi xmlns:a14="http://schemas.microsoft.com/office/drawing/2010/main" val="0"/>
              </a:ext>
            </a:extLst>
          </a:blip>
          <a:srcRect/>
          <a:stretch>
            <a:fillRect/>
          </a:stretch>
        </p:blipFill>
        <p:spPr bwMode="auto">
          <a:xfrm>
            <a:off x="4860033" y="4509119"/>
            <a:ext cx="1508434" cy="1368153"/>
          </a:xfrm>
          <a:prstGeom prst="rect">
            <a:avLst/>
          </a:prstGeom>
          <a:noFill/>
          <a:extLst>
            <a:ext uri="{909E8E84-426E-40DD-AFC4-6F175D3DCCD1}">
              <a14:hiddenFill xmlns:a14="http://schemas.microsoft.com/office/drawing/2010/main">
                <a:solidFill>
                  <a:srgbClr val="FFFFFF"/>
                </a:solidFill>
              </a14:hiddenFill>
            </a:ext>
          </a:extLst>
        </p:spPr>
      </p:pic>
      <p:sp>
        <p:nvSpPr>
          <p:cNvPr id="12" name="Объект 2"/>
          <p:cNvSpPr txBox="1">
            <a:spLocks/>
          </p:cNvSpPr>
          <p:nvPr/>
        </p:nvSpPr>
        <p:spPr>
          <a:xfrm>
            <a:off x="539553" y="3501006"/>
            <a:ext cx="2808312" cy="2232249"/>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Font typeface="Arial"/>
              <a:buNone/>
            </a:pPr>
            <a:endParaRPr lang="ru-RU" sz="1600" dirty="0" smtClean="0">
              <a:latin typeface="Times New Roman" panose="02020603050405020304" pitchFamily="18" charset="0"/>
              <a:cs typeface="Times New Roman" panose="02020603050405020304" pitchFamily="18" charset="0"/>
            </a:endParaRPr>
          </a:p>
        </p:txBody>
      </p:sp>
      <p:sp>
        <p:nvSpPr>
          <p:cNvPr id="16" name="Объект 2"/>
          <p:cNvSpPr txBox="1">
            <a:spLocks/>
          </p:cNvSpPr>
          <p:nvPr/>
        </p:nvSpPr>
        <p:spPr>
          <a:xfrm>
            <a:off x="6300193" y="701081"/>
            <a:ext cx="2843807" cy="265591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В </a:t>
            </a:r>
            <a:r>
              <a:rPr lang="ru-RU" sz="1200" dirty="0">
                <a:latin typeface="Times New Roman" panose="02020603050405020304" pitchFamily="18" charset="0"/>
                <a:cs typeface="Times New Roman" panose="02020603050405020304" pitchFamily="18" charset="0"/>
              </a:rPr>
              <a:t>сфере образования </a:t>
            </a:r>
            <a:r>
              <a:rPr lang="ru-RU" sz="1200" dirty="0" err="1">
                <a:latin typeface="Times New Roman" panose="02020603050405020304" pitchFamily="18" charset="0"/>
                <a:cs typeface="Times New Roman" panose="02020603050405020304" pitchFamily="18" charset="0"/>
              </a:rPr>
              <a:t>Тулунского</a:t>
            </a:r>
            <a:r>
              <a:rPr lang="ru-RU" sz="1200" dirty="0">
                <a:latin typeface="Times New Roman" panose="02020603050405020304" pitchFamily="18" charset="0"/>
                <a:cs typeface="Times New Roman" panose="02020603050405020304" pitchFamily="18" charset="0"/>
              </a:rPr>
              <a:t> района </a:t>
            </a:r>
            <a:r>
              <a:rPr lang="ru-RU" sz="1200" dirty="0" smtClean="0">
                <a:latin typeface="Times New Roman" panose="02020603050405020304" pitchFamily="18" charset="0"/>
                <a:cs typeface="Times New Roman" panose="02020603050405020304" pitchFamily="18" charset="0"/>
              </a:rPr>
              <a:t>осуществляют </a:t>
            </a:r>
            <a:r>
              <a:rPr lang="ru-RU" sz="1200" dirty="0">
                <a:latin typeface="Times New Roman" panose="02020603050405020304" pitchFamily="18" charset="0"/>
                <a:cs typeface="Times New Roman" panose="02020603050405020304" pitchFamily="18" charset="0"/>
              </a:rPr>
              <a:t>работу 54 образовательных организации, из них</a:t>
            </a:r>
            <a:r>
              <a:rPr lang="ru-RU" sz="1200" dirty="0" smtClean="0">
                <a:latin typeface="Times New Roman" panose="02020603050405020304" pitchFamily="18" charset="0"/>
                <a:cs typeface="Times New Roman" panose="02020603050405020304" pitchFamily="18" charset="0"/>
              </a:rPr>
              <a:t>:</a:t>
            </a:r>
          </a:p>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 программы </a:t>
            </a:r>
            <a:r>
              <a:rPr lang="ru-RU" sz="1200" dirty="0">
                <a:latin typeface="Times New Roman" panose="02020603050405020304" pitchFamily="18" charset="0"/>
                <a:cs typeface="Times New Roman" panose="02020603050405020304" pitchFamily="18" charset="0"/>
              </a:rPr>
              <a:t>начального общего, основного общего и среднего общего образования реализует 31 </a:t>
            </a:r>
            <a:r>
              <a:rPr lang="ru-RU" sz="1200" dirty="0" smtClean="0">
                <a:latin typeface="Times New Roman" panose="02020603050405020304" pitchFamily="18" charset="0"/>
                <a:cs typeface="Times New Roman" panose="02020603050405020304" pitchFamily="18" charset="0"/>
              </a:rPr>
              <a:t>учреждение</a:t>
            </a:r>
            <a:r>
              <a:rPr lang="ru-RU" sz="1200" dirty="0">
                <a:latin typeface="Times New Roman" panose="02020603050405020304" pitchFamily="18" charset="0"/>
                <a:cs typeface="Times New Roman" panose="02020603050405020304" pitchFamily="18" charset="0"/>
              </a:rPr>
              <a:t>, в том числе: 19 средних школ, 4 - имеют филиалы начальных </a:t>
            </a:r>
            <a:r>
              <a:rPr lang="ru-RU" sz="1200" dirty="0" smtClean="0">
                <a:latin typeface="Times New Roman" panose="02020603050405020304" pitchFamily="18" charset="0"/>
                <a:cs typeface="Times New Roman" panose="02020603050405020304" pitchFamily="18" charset="0"/>
              </a:rPr>
              <a:t>школ; 10 - </a:t>
            </a:r>
            <a:r>
              <a:rPr lang="ru-RU" sz="1200" dirty="0">
                <a:latin typeface="Times New Roman" panose="02020603050405020304" pitchFamily="18" charset="0"/>
                <a:cs typeface="Times New Roman" panose="02020603050405020304" pitchFamily="18" charset="0"/>
              </a:rPr>
              <a:t>основных школ; 2 - начальные школы</a:t>
            </a:r>
            <a:r>
              <a:rPr lang="ru-RU" sz="1200" dirty="0" smtClean="0">
                <a:latin typeface="Times New Roman" panose="02020603050405020304" pitchFamily="18" charset="0"/>
                <a:cs typeface="Times New Roman" panose="02020603050405020304" pitchFamily="18" charset="0"/>
              </a:rPr>
              <a:t>; </a:t>
            </a:r>
          </a:p>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программы дошкольного образования реализуют 33 учреждения, из них: 23 - детских сада; 3 - средних школы; 6 - основных школ; 1- начальная школа</a:t>
            </a:r>
            <a:r>
              <a:rPr lang="ru-RU" sz="12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17" name="Объект 2"/>
          <p:cNvSpPr txBox="1">
            <a:spLocks/>
          </p:cNvSpPr>
          <p:nvPr/>
        </p:nvSpPr>
        <p:spPr>
          <a:xfrm>
            <a:off x="6372201" y="3501006"/>
            <a:ext cx="2771799" cy="260716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pPr>
            <a:r>
              <a:rPr lang="ru-RU" sz="1400" dirty="0">
                <a:latin typeface="Times New Roman" panose="02020603050405020304" pitchFamily="18" charset="0"/>
                <a:cs typeface="Times New Roman" panose="02020603050405020304" pitchFamily="18" charset="0"/>
              </a:rPr>
              <a:t>Сеть учреждений сферы культуры и дополнительного образования </a:t>
            </a:r>
            <a:r>
              <a:rPr lang="ru-RU" sz="1400" dirty="0" err="1">
                <a:latin typeface="Times New Roman" panose="02020603050405020304" pitchFamily="18" charset="0"/>
                <a:cs typeface="Times New Roman" panose="02020603050405020304" pitchFamily="18" charset="0"/>
              </a:rPr>
              <a:t>Тулунского</a:t>
            </a:r>
            <a:r>
              <a:rPr lang="ru-RU" sz="1400" dirty="0">
                <a:latin typeface="Times New Roman" panose="02020603050405020304" pitchFamily="18" charset="0"/>
                <a:cs typeface="Times New Roman" panose="02020603050405020304" pitchFamily="18" charset="0"/>
              </a:rPr>
              <a:t> муниципального района состоит из 62 учреждений из них:</a:t>
            </a:r>
          </a:p>
          <a:p>
            <a:pPr marL="0" indent="0">
              <a:spcBef>
                <a:spcPts val="0"/>
              </a:spcBef>
              <a:spcAft>
                <a:spcPts val="0"/>
              </a:spcAft>
              <a:buNone/>
            </a:pPr>
            <a:r>
              <a:rPr lang="ru-RU" sz="1400" dirty="0">
                <a:latin typeface="Times New Roman" panose="02020603050405020304" pitchFamily="18" charset="0"/>
                <a:cs typeface="Times New Roman" panose="02020603050405020304" pitchFamily="18" charset="0"/>
              </a:rPr>
              <a:t>- 34 учреждения культуры клубного типа, 27 имеют статус юридического лица;</a:t>
            </a:r>
          </a:p>
          <a:p>
            <a:pPr marL="0" indent="0">
              <a:spcBef>
                <a:spcPts val="0"/>
              </a:spcBef>
              <a:spcAft>
                <a:spcPts val="0"/>
              </a:spcAft>
              <a:buNone/>
            </a:pPr>
            <a:r>
              <a:rPr lang="ru-RU" sz="1400" dirty="0">
                <a:latin typeface="Times New Roman" panose="02020603050405020304" pitchFamily="18" charset="0"/>
                <a:cs typeface="Times New Roman" panose="02020603050405020304" pitchFamily="18" charset="0"/>
              </a:rPr>
              <a:t>- 26 библиотек, 1 имеет статус юридического лица;</a:t>
            </a:r>
          </a:p>
          <a:p>
            <a:pPr marL="0" indent="0">
              <a:spcBef>
                <a:spcPts val="0"/>
              </a:spcBef>
              <a:spcAft>
                <a:spcPts val="0"/>
              </a:spcAft>
              <a:buNone/>
            </a:pPr>
            <a:r>
              <a:rPr lang="ru-RU" sz="1400" dirty="0">
                <a:latin typeface="Times New Roman" panose="02020603050405020304" pitchFamily="18" charset="0"/>
                <a:cs typeface="Times New Roman" panose="02020603050405020304" pitchFamily="18" charset="0"/>
              </a:rPr>
              <a:t>- 2 учреждения дополнительного образования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18" name="Объект 2"/>
          <p:cNvSpPr txBox="1">
            <a:spLocks/>
          </p:cNvSpPr>
          <p:nvPr/>
        </p:nvSpPr>
        <p:spPr>
          <a:xfrm>
            <a:off x="535820" y="3501006"/>
            <a:ext cx="2884052" cy="260716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pPr>
            <a:r>
              <a:rPr lang="ru-RU" sz="1200" dirty="0" smtClean="0">
                <a:latin typeface="Times New Roman" panose="02020603050405020304" pitchFamily="18" charset="0"/>
                <a:cs typeface="Times New Roman" panose="02020603050405020304" pitchFamily="18" charset="0"/>
              </a:rPr>
              <a:t>На </a:t>
            </a:r>
            <a:r>
              <a:rPr lang="ru-RU" sz="1200" dirty="0">
                <a:latin typeface="Times New Roman" panose="02020603050405020304" pitchFamily="18" charset="0"/>
                <a:cs typeface="Times New Roman" panose="02020603050405020304" pitchFamily="18" charset="0"/>
              </a:rPr>
              <a:t>территории района 77 учреждений, ведущих физкультурную и спортивную деятельность, в том числе: общеобразовательные школы; дошкольные учреждения; спортивная школа - 1; спортивный комплекс «Муромец» с. </a:t>
            </a:r>
            <a:r>
              <a:rPr lang="ru-RU" sz="1200" dirty="0" err="1">
                <a:latin typeface="Times New Roman" panose="02020603050405020304" pitchFamily="18" charset="0"/>
                <a:cs typeface="Times New Roman" panose="02020603050405020304" pitchFamily="18" charset="0"/>
              </a:rPr>
              <a:t>Алгатуй</a:t>
            </a:r>
            <a:r>
              <a:rPr lang="ru-RU" sz="1200" dirty="0">
                <a:latin typeface="Times New Roman" panose="02020603050405020304" pitchFamily="18" charset="0"/>
                <a:cs typeface="Times New Roman" panose="02020603050405020304" pitchFamily="18" charset="0"/>
              </a:rPr>
              <a:t> – 1; стадион «Урожай» - 1; физкультурно-спортивные клубы по месту жительства – 20.</a:t>
            </a:r>
          </a:p>
          <a:p>
            <a:pPr marL="0" indent="0">
              <a:spcBef>
                <a:spcPts val="0"/>
              </a:spcBef>
              <a:spcAft>
                <a:spcPts val="0"/>
              </a:spcAft>
              <a:buNone/>
            </a:pPr>
            <a:r>
              <a:rPr lang="ru-RU" sz="1200" dirty="0">
                <a:latin typeface="Times New Roman" panose="02020603050405020304" pitchFamily="18" charset="0"/>
                <a:cs typeface="Times New Roman" panose="02020603050405020304" pitchFamily="18" charset="0"/>
              </a:rPr>
              <a:t>В районе 52 спортивных сооружения общей площадью 66048 </a:t>
            </a:r>
            <a:r>
              <a:rPr lang="ru-RU" sz="1200" dirty="0" err="1">
                <a:latin typeface="Times New Roman" panose="02020603050405020304" pitchFamily="18" charset="0"/>
                <a:cs typeface="Times New Roman" panose="02020603050405020304" pitchFamily="18" charset="0"/>
              </a:rPr>
              <a:t>кв.м</a:t>
            </a:r>
            <a:r>
              <a:rPr lang="ru-RU" sz="1200" dirty="0">
                <a:latin typeface="Times New Roman" panose="02020603050405020304" pitchFamily="18" charset="0"/>
                <a:cs typeface="Times New Roman" panose="02020603050405020304" pitchFamily="18" charset="0"/>
              </a:rPr>
              <a:t>., в том числе: 1 стадион на 1500 мест; 30 плоскостных сооружений; 1 бассейн; 20 спортивных </a:t>
            </a:r>
            <a:r>
              <a:rPr lang="ru-RU" sz="1200" dirty="0" smtClean="0">
                <a:latin typeface="Times New Roman" panose="02020603050405020304" pitchFamily="18" charset="0"/>
                <a:cs typeface="Times New Roman" panose="02020603050405020304" pitchFamily="18" charset="0"/>
              </a:rPr>
              <a:t>залов</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7273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8721" y="0"/>
            <a:ext cx="8139783" cy="692697"/>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Кадровый потенциал</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83968" y="620688"/>
            <a:ext cx="4536504" cy="6237313"/>
          </a:xfrm>
        </p:spPr>
        <p:txBody>
          <a:bodyPr>
            <a:normAutofit fontScale="92500"/>
          </a:bodyPr>
          <a:lstStyle/>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На 1 января 2018 года численность населения Тулунского района составила 25099 человек.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Из общей </a:t>
            </a:r>
            <a:r>
              <a:rPr lang="ru-RU" sz="1400" dirty="0">
                <a:latin typeface="Times New Roman" panose="02020603050405020304" pitchFamily="18" charset="0"/>
                <a:cs typeface="Times New Roman" panose="02020603050405020304" pitchFamily="18" charset="0"/>
              </a:rPr>
              <a:t>численности населения мужчин - </a:t>
            </a:r>
            <a:r>
              <a:rPr lang="ru-RU" sz="1400" dirty="0" smtClean="0">
                <a:latin typeface="Times New Roman" panose="02020603050405020304" pitchFamily="18" charset="0"/>
                <a:cs typeface="Times New Roman" panose="02020603050405020304" pitchFamily="18" charset="0"/>
              </a:rPr>
              <a:t>12307 </a:t>
            </a:r>
            <a:r>
              <a:rPr lang="ru-RU" sz="1400" dirty="0">
                <a:latin typeface="Times New Roman" panose="02020603050405020304" pitchFamily="18" charset="0"/>
                <a:cs typeface="Times New Roman" panose="02020603050405020304" pitchFamily="18" charset="0"/>
              </a:rPr>
              <a:t>человек (</a:t>
            </a:r>
            <a:r>
              <a:rPr lang="ru-RU" sz="1400" dirty="0" smtClean="0">
                <a:latin typeface="Times New Roman" panose="02020603050405020304" pitchFamily="18" charset="0"/>
                <a:cs typeface="Times New Roman" panose="02020603050405020304" pitchFamily="18" charset="0"/>
              </a:rPr>
              <a:t>49,0 </a:t>
            </a:r>
            <a:r>
              <a:rPr lang="ru-RU" sz="1400" dirty="0">
                <a:latin typeface="Times New Roman" panose="02020603050405020304" pitchFamily="18" charset="0"/>
                <a:cs typeface="Times New Roman" panose="02020603050405020304" pitchFamily="18" charset="0"/>
              </a:rPr>
              <a:t>%), женщин – </a:t>
            </a:r>
            <a:r>
              <a:rPr lang="ru-RU" sz="1400" dirty="0" smtClean="0">
                <a:latin typeface="Times New Roman" panose="02020603050405020304" pitchFamily="18" charset="0"/>
                <a:cs typeface="Times New Roman" panose="02020603050405020304" pitchFamily="18" charset="0"/>
              </a:rPr>
              <a:t>12792 </a:t>
            </a:r>
            <a:r>
              <a:rPr lang="ru-RU" sz="1400" dirty="0">
                <a:latin typeface="Times New Roman" panose="02020603050405020304" pitchFamily="18" charset="0"/>
                <a:cs typeface="Times New Roman" panose="02020603050405020304" pitchFamily="18" charset="0"/>
              </a:rPr>
              <a:t>чел. (</a:t>
            </a:r>
            <a:r>
              <a:rPr lang="ru-RU" sz="1400" dirty="0" smtClean="0">
                <a:latin typeface="Times New Roman" panose="02020603050405020304" pitchFamily="18" charset="0"/>
                <a:cs typeface="Times New Roman" panose="02020603050405020304" pitchFamily="18" charset="0"/>
              </a:rPr>
              <a:t>51,0 %). </a:t>
            </a:r>
            <a:r>
              <a:rPr lang="ru-RU" sz="1400" dirty="0">
                <a:latin typeface="Times New Roman" panose="02020603050405020304" pitchFamily="18" charset="0"/>
                <a:cs typeface="Times New Roman" panose="02020603050405020304" pitchFamily="18" charset="0"/>
              </a:rPr>
              <a:t>Численность населения в трудоспособном возрасте – </a:t>
            </a:r>
            <a:r>
              <a:rPr lang="ru-RU" sz="1400" dirty="0" smtClean="0">
                <a:latin typeface="Times New Roman" panose="02020603050405020304" pitchFamily="18" charset="0"/>
                <a:cs typeface="Times New Roman" panose="02020603050405020304" pitchFamily="18" charset="0"/>
              </a:rPr>
              <a:t>13356 </a:t>
            </a:r>
            <a:r>
              <a:rPr lang="ru-RU" sz="1400" dirty="0">
                <a:latin typeface="Times New Roman" panose="02020603050405020304" pitchFamily="18" charset="0"/>
                <a:cs typeface="Times New Roman" panose="02020603050405020304" pitchFamily="18" charset="0"/>
              </a:rPr>
              <a:t>чел., что составляет </a:t>
            </a:r>
            <a:r>
              <a:rPr lang="ru-RU" sz="1400" dirty="0" smtClean="0">
                <a:latin typeface="Times New Roman" panose="02020603050405020304" pitchFamily="18" charset="0"/>
                <a:cs typeface="Times New Roman" panose="02020603050405020304" pitchFamily="18" charset="0"/>
              </a:rPr>
              <a:t>53,2 </a:t>
            </a:r>
            <a:r>
              <a:rPr lang="ru-RU" sz="1400" dirty="0">
                <a:latin typeface="Times New Roman" panose="02020603050405020304" pitchFamily="18" charset="0"/>
                <a:cs typeface="Times New Roman" panose="02020603050405020304" pitchFamily="18" charset="0"/>
              </a:rPr>
              <a:t>% от общей численности населения района.  </a:t>
            </a:r>
            <a:endParaRPr lang="ru-RU" sz="14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Трудовые </a:t>
            </a:r>
            <a:r>
              <a:rPr lang="ru-RU" sz="1400" dirty="0">
                <a:latin typeface="Times New Roman" panose="02020603050405020304" pitchFamily="18" charset="0"/>
                <a:cs typeface="Times New Roman" panose="02020603050405020304" pitchFamily="18" charset="0"/>
              </a:rPr>
              <a:t>ресурсы района по состоянию на </a:t>
            </a:r>
            <a:r>
              <a:rPr lang="ru-RU" sz="1400" dirty="0" smtClean="0">
                <a:latin typeface="Times New Roman" panose="02020603050405020304" pitchFamily="18" charset="0"/>
                <a:cs typeface="Times New Roman" panose="02020603050405020304" pitchFamily="18" charset="0"/>
              </a:rPr>
              <a:t>01.01.2018 </a:t>
            </a:r>
            <a:r>
              <a:rPr lang="ru-RU" sz="1400" dirty="0">
                <a:latin typeface="Times New Roman" panose="02020603050405020304" pitchFamily="18" charset="0"/>
                <a:cs typeface="Times New Roman" panose="02020603050405020304" pitchFamily="18" charset="0"/>
              </a:rPr>
              <a:t>г. </a:t>
            </a:r>
            <a:r>
              <a:rPr lang="ru-RU" sz="1400" dirty="0" smtClean="0">
                <a:latin typeface="Times New Roman" panose="02020603050405020304" pitchFamily="18" charset="0"/>
                <a:cs typeface="Times New Roman" panose="02020603050405020304" pitchFamily="18" charset="0"/>
              </a:rPr>
              <a:t>составили 9426 человек (37,6 % от общей численности населения), </a:t>
            </a:r>
            <a:r>
              <a:rPr lang="ru-RU" sz="1400" dirty="0">
                <a:latin typeface="Times New Roman" panose="02020603050405020304" pitchFamily="18" charset="0"/>
                <a:cs typeface="Times New Roman" panose="02020603050405020304" pitchFamily="18" charset="0"/>
              </a:rPr>
              <a:t>из них </a:t>
            </a:r>
            <a:r>
              <a:rPr lang="ru-RU" sz="1400" dirty="0" smtClean="0">
                <a:latin typeface="Times New Roman" panose="02020603050405020304" pitchFamily="18" charset="0"/>
                <a:cs typeface="Times New Roman" panose="02020603050405020304" pitchFamily="18" charset="0"/>
              </a:rPr>
              <a:t>трудоспособное население </a:t>
            </a:r>
            <a:r>
              <a:rPr lang="ru-RU" sz="1400" dirty="0">
                <a:latin typeface="Times New Roman" panose="02020603050405020304" pitchFamily="18" charset="0"/>
                <a:cs typeface="Times New Roman" panose="02020603050405020304" pitchFamily="18" charset="0"/>
              </a:rPr>
              <a:t>в трудоспособном </a:t>
            </a:r>
            <a:r>
              <a:rPr lang="ru-RU" sz="1400" dirty="0" smtClean="0">
                <a:latin typeface="Times New Roman" panose="02020603050405020304" pitchFamily="18" charset="0"/>
                <a:cs typeface="Times New Roman" panose="02020603050405020304" pitchFamily="18" charset="0"/>
              </a:rPr>
              <a:t>возрасте – 8295 человек.</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Среднесписочная численность работающих во всех отраслях экономики района на 01.01.2019 г. составили 5271 человек.</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Среднемесячная </a:t>
            </a:r>
            <a:r>
              <a:rPr lang="ru-RU" sz="1400" dirty="0">
                <a:latin typeface="Times New Roman" panose="02020603050405020304" pitchFamily="18" charset="0"/>
                <a:cs typeface="Times New Roman" panose="02020603050405020304" pitchFamily="18" charset="0"/>
              </a:rPr>
              <a:t>заработная плата работников, занятых в экономике </a:t>
            </a:r>
            <a:r>
              <a:rPr lang="ru-RU" sz="1400" dirty="0" smtClean="0">
                <a:latin typeface="Times New Roman" panose="02020603050405020304" pitchFamily="18" charset="0"/>
                <a:cs typeface="Times New Roman" panose="02020603050405020304" pitchFamily="18" charset="0"/>
              </a:rPr>
              <a:t>района, за 2018 год увеличилась на 5,9 % к прошлому году и составила 32320 </a:t>
            </a:r>
            <a:r>
              <a:rPr lang="ru-RU" sz="1400" dirty="0">
                <a:latin typeface="Times New Roman" panose="02020603050405020304" pitchFamily="18" charset="0"/>
                <a:cs typeface="Times New Roman" panose="02020603050405020304" pitchFamily="18" charset="0"/>
              </a:rPr>
              <a:t>руб. Наиболее высокий уровень заработной платы на одного работника отмечается в добыче полезных ископаемых - </a:t>
            </a:r>
            <a:r>
              <a:rPr lang="ru-RU" sz="1400" dirty="0" smtClean="0">
                <a:latin typeface="Times New Roman" panose="02020603050405020304" pitchFamily="18" charset="0"/>
                <a:cs typeface="Times New Roman" panose="02020603050405020304" pitchFamily="18" charset="0"/>
              </a:rPr>
              <a:t>41633 </a:t>
            </a:r>
            <a:r>
              <a:rPr lang="ru-RU" sz="1400" dirty="0">
                <a:latin typeface="Times New Roman" panose="02020603050405020304" pitchFamily="18" charset="0"/>
                <a:cs typeface="Times New Roman" panose="02020603050405020304" pitchFamily="18" charset="0"/>
              </a:rPr>
              <a:t>руб., в строительстве - </a:t>
            </a:r>
            <a:r>
              <a:rPr lang="ru-RU" sz="1400" dirty="0" smtClean="0">
                <a:latin typeface="Times New Roman" panose="02020603050405020304" pitchFamily="18" charset="0"/>
                <a:cs typeface="Times New Roman" panose="02020603050405020304" pitchFamily="18" charset="0"/>
              </a:rPr>
              <a:t>34992 </a:t>
            </a:r>
            <a:r>
              <a:rPr lang="ru-RU" sz="1400" dirty="0">
                <a:latin typeface="Times New Roman" panose="02020603050405020304" pitchFamily="18" charset="0"/>
                <a:cs typeface="Times New Roman" panose="02020603050405020304" pitchFamily="18" charset="0"/>
              </a:rPr>
              <a:t>руб., лесозаготовках – </a:t>
            </a:r>
            <a:r>
              <a:rPr lang="ru-RU" sz="1400" dirty="0" smtClean="0">
                <a:latin typeface="Times New Roman" panose="02020603050405020304" pitchFamily="18" charset="0"/>
                <a:cs typeface="Times New Roman" panose="02020603050405020304" pitchFamily="18" charset="0"/>
              </a:rPr>
              <a:t>31438 </a:t>
            </a:r>
            <a:r>
              <a:rPr lang="ru-RU" sz="1400" dirty="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Уровень </a:t>
            </a:r>
            <a:r>
              <a:rPr lang="ru-RU" sz="1400" dirty="0">
                <a:latin typeface="Times New Roman" panose="02020603050405020304" pitchFamily="18" charset="0"/>
                <a:cs typeface="Times New Roman" panose="02020603050405020304" pitchFamily="18" charset="0"/>
              </a:rPr>
              <a:t>регистрируемой безработицы на </a:t>
            </a:r>
            <a:r>
              <a:rPr lang="ru-RU" sz="1400" dirty="0" smtClean="0">
                <a:latin typeface="Times New Roman" panose="02020603050405020304" pitchFamily="18" charset="0"/>
                <a:cs typeface="Times New Roman" panose="02020603050405020304" pitchFamily="18" charset="0"/>
              </a:rPr>
              <a:t>01.01.2019 </a:t>
            </a:r>
            <a:r>
              <a:rPr lang="ru-RU" sz="1400" dirty="0">
                <a:latin typeface="Times New Roman" panose="02020603050405020304" pitchFamily="18" charset="0"/>
                <a:cs typeface="Times New Roman" panose="02020603050405020304" pitchFamily="18" charset="0"/>
              </a:rPr>
              <a:t>г. составил </a:t>
            </a:r>
            <a:r>
              <a:rPr lang="ru-RU" sz="1400" dirty="0" smtClean="0">
                <a:latin typeface="Times New Roman" panose="02020603050405020304" pitchFamily="18" charset="0"/>
                <a:cs typeface="Times New Roman" panose="02020603050405020304" pitchFamily="18" charset="0"/>
              </a:rPr>
              <a:t>4,0 %, снизился к уровню прошлого года на  0,8 %.</a:t>
            </a: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Количество заявленных вакансий в ОГКУ «Центр занятости населения города </a:t>
            </a:r>
            <a:r>
              <a:rPr lang="ru-RU" sz="1300" dirty="0" smtClean="0">
                <a:latin typeface="Times New Roman" panose="02020603050405020304" pitchFamily="18" charset="0"/>
                <a:cs typeface="Times New Roman" panose="02020603050405020304" pitchFamily="18" charset="0"/>
              </a:rPr>
              <a:t>Тулуна»  на  01.01.2019 г. - 30 вакансий.</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Тулунский район имеет возможность подготовки кадров рабочих профессий, так как на территории города Тулуна осуществляют деятельность образовательные учреждения:</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ФГОУ </a:t>
            </a:r>
            <a:r>
              <a:rPr lang="ru-RU" sz="1300" dirty="0">
                <a:latin typeface="Times New Roman" panose="02020603050405020304" pitchFamily="18" charset="0"/>
                <a:cs typeface="Times New Roman" panose="02020603050405020304" pitchFamily="18" charset="0"/>
              </a:rPr>
              <a:t>СПО «Тулунский аграрный техникум</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ОГБПОУ </a:t>
            </a:r>
            <a:r>
              <a:rPr lang="ru-RU" sz="1300" dirty="0">
                <a:latin typeface="Times New Roman" panose="02020603050405020304" pitchFamily="18" charset="0"/>
                <a:cs typeface="Times New Roman" panose="02020603050405020304" pitchFamily="18" charset="0"/>
              </a:rPr>
              <a:t>«Тулунский медицинский колледж</a:t>
            </a:r>
            <a:r>
              <a:rPr lang="ru-RU" sz="1300" dirty="0" smtClean="0">
                <a:latin typeface="Times New Roman" panose="02020603050405020304" pitchFamily="18" charset="0"/>
                <a:cs typeface="Times New Roman" panose="02020603050405020304" pitchFamily="18" charset="0"/>
              </a:rPr>
              <a:t>»;</a:t>
            </a:r>
          </a:p>
          <a:p>
            <a:pPr marL="0" indent="450000" algn="just">
              <a:spcBef>
                <a:spcPts val="0"/>
              </a:spcBef>
              <a:spcAft>
                <a:spcPts val="0"/>
              </a:spcAft>
              <a:buNone/>
            </a:pPr>
            <a:r>
              <a:rPr lang="ru-RU" sz="1300" dirty="0" smtClean="0">
                <a:latin typeface="Times New Roman" panose="02020603050405020304" pitchFamily="18" charset="0"/>
                <a:cs typeface="Times New Roman" panose="02020603050405020304" pitchFamily="18" charset="0"/>
              </a:rPr>
              <a:t>- филиал </a:t>
            </a:r>
            <a:r>
              <a:rPr lang="ru-RU" sz="1300" dirty="0">
                <a:latin typeface="Times New Roman" panose="02020603050405020304" pitchFamily="18" charset="0"/>
                <a:cs typeface="Times New Roman" panose="02020603050405020304" pitchFamily="18" charset="0"/>
              </a:rPr>
              <a:t>ГБПОУ </a:t>
            </a:r>
            <a:r>
              <a:rPr lang="ru-RU" sz="1300" dirty="0" smtClean="0">
                <a:latin typeface="Times New Roman" panose="02020603050405020304" pitchFamily="18" charset="0"/>
                <a:cs typeface="Times New Roman" panose="02020603050405020304" pitchFamily="18" charset="0"/>
              </a:rPr>
              <a:t>«</a:t>
            </a:r>
            <a:r>
              <a:rPr lang="ru-RU" sz="1300" dirty="0">
                <a:latin typeface="Times New Roman" panose="02020603050405020304" pitchFamily="18" charset="0"/>
                <a:cs typeface="Times New Roman" panose="02020603050405020304" pitchFamily="18" charset="0"/>
              </a:rPr>
              <a:t>Братский педагогический колледж</a:t>
            </a:r>
            <a:r>
              <a:rPr lang="ru-RU"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59</a:t>
            </a:fld>
            <a:endParaRPr lang="ru-RU" sz="1200" dirty="0">
              <a:latin typeface="Times New Roman" panose="02020603050405020304" pitchFamily="18" charset="0"/>
              <a:cs typeface="Times New Roman" panose="02020603050405020304" pitchFamily="18" charset="0"/>
            </a:endParaRPr>
          </a:p>
        </p:txBody>
      </p:sp>
      <p:graphicFrame>
        <p:nvGraphicFramePr>
          <p:cNvPr id="13" name="Диаграмма 12"/>
          <p:cNvGraphicFramePr/>
          <p:nvPr>
            <p:extLst>
              <p:ext uri="{D42A27DB-BD31-4B8C-83A1-F6EECF244321}">
                <p14:modId xmlns:p14="http://schemas.microsoft.com/office/powerpoint/2010/main" val="4261443905"/>
              </p:ext>
            </p:extLst>
          </p:nvPr>
        </p:nvGraphicFramePr>
        <p:xfrm>
          <a:off x="827584" y="908720"/>
          <a:ext cx="3528392" cy="2808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p:nvPr>
            <p:extLst>
              <p:ext uri="{D42A27DB-BD31-4B8C-83A1-F6EECF244321}">
                <p14:modId xmlns:p14="http://schemas.microsoft.com/office/powerpoint/2010/main" val="1033326399"/>
              </p:ext>
            </p:extLst>
          </p:nvPr>
        </p:nvGraphicFramePr>
        <p:xfrm>
          <a:off x="611560" y="3861049"/>
          <a:ext cx="3672408" cy="2376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983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981944" y="1728855"/>
            <a:ext cx="7704856" cy="1408322"/>
          </a:xfrm>
          <a:prstGeom prst="flowChartAlternateProcess">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dirty="0" smtClean="0">
                <a:latin typeface="Times New Roman" pitchFamily="18" charset="0"/>
                <a:cs typeface="Times New Roman" pitchFamily="18" charset="0"/>
              </a:rPr>
              <a:t>Условия для развития туризма и отдыха: экологическая составляющая; наличие источников лечебных (минеральных) вод; возможность реализации сельского, этнографического, экстремального (охота, рыбалка) туризма.</a:t>
            </a:r>
            <a:endParaRPr lang="ru-RU" dirty="0">
              <a:latin typeface="Times New Roman" pitchFamily="18" charset="0"/>
              <a:cs typeface="Times New Roman" pitchFamily="18" charset="0"/>
            </a:endParaRPr>
          </a:p>
        </p:txBody>
      </p:sp>
      <p:sp>
        <p:nvSpPr>
          <p:cNvPr id="6" name="Блок-схема: альтернативный процесс 5"/>
          <p:cNvSpPr/>
          <p:nvPr/>
        </p:nvSpPr>
        <p:spPr>
          <a:xfrm>
            <a:off x="981944" y="3356992"/>
            <a:ext cx="7697568" cy="1224135"/>
          </a:xfrm>
          <a:prstGeom prst="flowChartAlternateProcess">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Условия для развития сельскохозяйственной деятельности (животноводство, выращивание кормовых культур, разведение рыб).</a:t>
            </a:r>
            <a:endParaRPr lang="ru-RU" sz="2000" dirty="0">
              <a:latin typeface="Times New Roman" pitchFamily="18" charset="0"/>
              <a:cs typeface="Times New Roman" pitchFamily="18" charset="0"/>
            </a:endParaRPr>
          </a:p>
        </p:txBody>
      </p:sp>
      <p:sp>
        <p:nvSpPr>
          <p:cNvPr id="7" name="Блок-схема: альтернативный процесс 6"/>
          <p:cNvSpPr/>
          <p:nvPr/>
        </p:nvSpPr>
        <p:spPr>
          <a:xfrm>
            <a:off x="1054836" y="4800941"/>
            <a:ext cx="7697568" cy="1224136"/>
          </a:xfrm>
          <a:prstGeom prst="flowChartAlternateProcess">
            <a:avLst/>
          </a:prstGeom>
          <a:solidFill>
            <a:schemeClr val="accent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sz="2000" dirty="0" smtClean="0">
                <a:latin typeface="Times New Roman" pitchFamily="18" charset="0"/>
                <a:cs typeface="Times New Roman" pitchFamily="18" charset="0"/>
              </a:rPr>
              <a:t>Налоговые льготы, устанавливаемые региональным правительством для отдельных видов деятельности.</a:t>
            </a:r>
            <a:endParaRPr lang="ru-RU" sz="2000" dirty="0">
              <a:latin typeface="Times New Roman" pitchFamily="18" charset="0"/>
              <a:cs typeface="Times New Roman"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761" y="3399105"/>
            <a:ext cx="1904613" cy="1116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778883"/>
            <a:ext cx="2016224" cy="1308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860591"/>
            <a:ext cx="1944216" cy="1145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Номер слайда 1"/>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6</a:t>
            </a:fld>
            <a:endParaRPr lang="ru-RU" sz="1200" dirty="0">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043608" y="260648"/>
            <a:ext cx="7635904" cy="1248392"/>
          </a:xfrm>
          <a:prstGeom prst="round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dirty="0" smtClean="0">
                <a:solidFill>
                  <a:schemeClr val="bg1"/>
                </a:solidFill>
                <a:latin typeface="Times New Roman" panose="02020603050405020304" pitchFamily="18" charset="0"/>
                <a:cs typeface="Times New Roman" panose="02020603050405020304" pitchFamily="18" charset="0"/>
              </a:rPr>
              <a:t>Низкая стоимость электроэнергии. Стоимость кВт/час для производственных предприятий составляет 3,60 - 3,83 рублей. </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297904"/>
            <a:ext cx="1872208" cy="1147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63327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9581" y="0"/>
            <a:ext cx="8144419" cy="620688"/>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Демографическая ситуация</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76056" y="620688"/>
            <a:ext cx="3761864" cy="5400600"/>
          </a:xfrm>
        </p:spPr>
        <p:txBody>
          <a:bodyPr>
            <a:normAutofit/>
          </a:bodyPr>
          <a:lstStyle/>
          <a:p>
            <a:pPr marL="0" indent="450000" algn="just">
              <a:spcBef>
                <a:spcPts val="0"/>
              </a:spcBef>
              <a:spcAft>
                <a:spcPts val="0"/>
              </a:spcAft>
              <a:buNone/>
            </a:pPr>
            <a:r>
              <a:rPr lang="ru-RU" sz="1600" dirty="0">
                <a:latin typeface="Times New Roman" panose="02020603050405020304" pitchFamily="18" charset="0"/>
                <a:cs typeface="Times New Roman" panose="02020603050405020304" pitchFamily="18" charset="0"/>
              </a:rPr>
              <a:t>На протяжении ряда лет численность населения </a:t>
            </a:r>
            <a:r>
              <a:rPr lang="ru-RU" sz="1600" dirty="0" err="1">
                <a:latin typeface="Times New Roman" panose="02020603050405020304" pitchFamily="18" charset="0"/>
                <a:cs typeface="Times New Roman" panose="02020603050405020304" pitchFamily="18" charset="0"/>
              </a:rPr>
              <a:t>Тулунского</a:t>
            </a:r>
            <a:r>
              <a:rPr lang="ru-RU" sz="1600" dirty="0">
                <a:latin typeface="Times New Roman" panose="02020603050405020304" pitchFamily="18" charset="0"/>
                <a:cs typeface="Times New Roman" panose="02020603050405020304" pitchFamily="18" charset="0"/>
              </a:rPr>
              <a:t> района ежегодно снижается. Данное снижение происходит в основном из-за механической убыли (миграции) населения на другие территории. Так за </a:t>
            </a:r>
            <a:r>
              <a:rPr lang="ru-RU" sz="1600" dirty="0" smtClean="0">
                <a:latin typeface="Times New Roman" panose="02020603050405020304" pitchFamily="18" charset="0"/>
                <a:cs typeface="Times New Roman" panose="02020603050405020304" pitchFamily="18" charset="0"/>
              </a:rPr>
              <a:t>2018 </a:t>
            </a:r>
            <a:r>
              <a:rPr lang="ru-RU" sz="1600" dirty="0">
                <a:latin typeface="Times New Roman" panose="02020603050405020304" pitchFamily="18" charset="0"/>
                <a:cs typeface="Times New Roman" panose="02020603050405020304" pitchFamily="18" charset="0"/>
              </a:rPr>
              <a:t>год из территории Тулунского района выбыло </a:t>
            </a:r>
            <a:r>
              <a:rPr lang="ru-RU" sz="1600" dirty="0" smtClean="0">
                <a:latin typeface="Times New Roman" panose="02020603050405020304" pitchFamily="18" charset="0"/>
                <a:cs typeface="Times New Roman" panose="02020603050405020304" pitchFamily="18" charset="0"/>
              </a:rPr>
              <a:t>616 </a:t>
            </a:r>
            <a:r>
              <a:rPr lang="ru-RU" sz="1600" dirty="0">
                <a:latin typeface="Times New Roman" panose="02020603050405020304" pitchFamily="18" charset="0"/>
                <a:cs typeface="Times New Roman" panose="02020603050405020304" pitchFamily="18" charset="0"/>
              </a:rPr>
              <a:t>человек, а прибыло на территорию района </a:t>
            </a:r>
            <a:r>
              <a:rPr lang="ru-RU" sz="1600" dirty="0" smtClean="0">
                <a:latin typeface="Times New Roman" panose="02020603050405020304" pitchFamily="18" charset="0"/>
                <a:cs typeface="Times New Roman" panose="02020603050405020304" pitchFamily="18" charset="0"/>
              </a:rPr>
              <a:t>355 человек. </a:t>
            </a:r>
            <a:r>
              <a:rPr lang="ru-RU" sz="1600" dirty="0">
                <a:latin typeface="Times New Roman" panose="02020603050405020304" pitchFamily="18" charset="0"/>
                <a:cs typeface="Times New Roman" panose="02020603050405020304" pitchFamily="18" charset="0"/>
              </a:rPr>
              <a:t>Механическая убыль населения составила </a:t>
            </a:r>
            <a:r>
              <a:rPr lang="ru-RU" sz="1600" dirty="0" smtClean="0">
                <a:latin typeface="Times New Roman" panose="02020603050405020304" pitchFamily="18" charset="0"/>
                <a:cs typeface="Times New Roman" panose="02020603050405020304" pitchFamily="18" charset="0"/>
              </a:rPr>
              <a:t>261 человек (2017 год – 386 чел.).   </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Прослеживается отрицательная динамика естественного прироста населения. Количество родившихся за 2018 год составило 350 человек, число умерших - 361 человек. Число умерших превышает число родившихся, т.е. естественная убыль населения района составила 71 человек (2017 год – 50 чел.).</a:t>
            </a:r>
          </a:p>
          <a:p>
            <a:pPr marL="0" indent="450000" algn="just">
              <a:spcBef>
                <a:spcPts val="0"/>
              </a:spcBef>
              <a:spcAft>
                <a:spcPts val="0"/>
              </a:spcAft>
              <a:buNone/>
            </a:pP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60</a:t>
            </a:fld>
            <a:endParaRPr lang="ru-RU" sz="1200" dirty="0">
              <a:latin typeface="Times New Roman" panose="02020603050405020304" pitchFamily="18" charset="0"/>
              <a:cs typeface="Times New Roman" panose="02020603050405020304" pitchFamily="18" charset="0"/>
            </a:endParaRPr>
          </a:p>
        </p:txBody>
      </p:sp>
      <p:graphicFrame>
        <p:nvGraphicFramePr>
          <p:cNvPr id="10" name="Диаграмма 9"/>
          <p:cNvGraphicFramePr/>
          <p:nvPr>
            <p:extLst>
              <p:ext uri="{D42A27DB-BD31-4B8C-83A1-F6EECF244321}">
                <p14:modId xmlns:p14="http://schemas.microsoft.com/office/powerpoint/2010/main" val="3096888171"/>
              </p:ext>
            </p:extLst>
          </p:nvPr>
        </p:nvGraphicFramePr>
        <p:xfrm>
          <a:off x="999580" y="3429000"/>
          <a:ext cx="4076475" cy="30442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Диаграмма 12"/>
          <p:cNvGraphicFramePr/>
          <p:nvPr>
            <p:extLst>
              <p:ext uri="{D42A27DB-BD31-4B8C-83A1-F6EECF244321}">
                <p14:modId xmlns:p14="http://schemas.microsoft.com/office/powerpoint/2010/main" val="2111987701"/>
              </p:ext>
            </p:extLst>
          </p:nvPr>
        </p:nvGraphicFramePr>
        <p:xfrm>
          <a:off x="827583" y="764704"/>
          <a:ext cx="4248471" cy="2664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1927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8161867" cy="644942"/>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Институциональная среда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99593" y="764705"/>
            <a:ext cx="2808311" cy="1512167"/>
          </a:xfrm>
        </p:spPr>
        <p:txBody>
          <a:bodyPr>
            <a:normAutofit lnSpcReduction="10000"/>
          </a:bodyPr>
          <a:lstStyle/>
          <a:p>
            <a:pPr marL="0" indent="0">
              <a:buNone/>
            </a:pPr>
            <a:r>
              <a:rPr lang="ru-RU" sz="1400" dirty="0" smtClean="0">
                <a:latin typeface="Times New Roman" panose="02020603050405020304" pitchFamily="18" charset="0"/>
                <a:cs typeface="Times New Roman" panose="02020603050405020304" pitchFamily="18" charset="0"/>
              </a:rPr>
              <a:t>Банковская система представлена филиалами банков: Сбербанк России; </a:t>
            </a:r>
            <a:r>
              <a:rPr lang="ru-RU" sz="1400" dirty="0" err="1" smtClean="0">
                <a:latin typeface="Times New Roman" panose="02020603050405020304" pitchFamily="18" charset="0"/>
                <a:cs typeface="Times New Roman" panose="02020603050405020304" pitchFamily="18" charset="0"/>
              </a:rPr>
              <a:t>Россельхозбанк</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Совкомбанк</a:t>
            </a:r>
            <a:r>
              <a:rPr lang="ru-RU" sz="1400" dirty="0" smtClean="0">
                <a:latin typeface="Times New Roman" panose="02020603050405020304" pitchFamily="18" charset="0"/>
                <a:cs typeface="Times New Roman" panose="02020603050405020304" pitchFamily="18" charset="0"/>
              </a:rPr>
              <a:t>; Тинькофф Банк; Почта Банк; Восточный Банк; </a:t>
            </a:r>
            <a:r>
              <a:rPr lang="ru-RU" sz="1400" dirty="0" err="1" smtClean="0">
                <a:latin typeface="Times New Roman" panose="02020603050405020304" pitchFamily="18" charset="0"/>
                <a:cs typeface="Times New Roman" panose="02020603050405020304" pitchFamily="18" charset="0"/>
              </a:rPr>
              <a:t>Хоум</a:t>
            </a:r>
            <a:r>
              <a:rPr lang="ru-RU" sz="1400" dirty="0" smtClean="0">
                <a:latin typeface="Times New Roman" panose="02020603050405020304" pitchFamily="18" charset="0"/>
                <a:cs typeface="Times New Roman" panose="02020603050405020304" pitchFamily="18" charset="0"/>
              </a:rPr>
              <a:t> Кредит Банк; Азиатский-Тихоокеанский банк.</a:t>
            </a:r>
            <a:endParaRPr lang="ru-RU" sz="1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61</a:t>
            </a:fld>
            <a:endParaRPr lang="ru-RU" sz="1200" dirty="0">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192377739"/>
              </p:ext>
            </p:extLst>
          </p:nvPr>
        </p:nvGraphicFramePr>
        <p:xfrm>
          <a:off x="2843809" y="1772816"/>
          <a:ext cx="4248472" cy="403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s://spikcompany.ru/wp-content/uploads/2016/09/banki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7547" y="1481066"/>
            <a:ext cx="1474396" cy="13269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9.depositphotos.com/1621958/1151/i/950/depositphotos_11518910-House-insurance---3d-business-ma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4087" y="1319026"/>
            <a:ext cx="1608760" cy="1608760"/>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9"/>
          <a:stretch>
            <a:fillRect/>
          </a:stretch>
        </p:blipFill>
        <p:spPr>
          <a:xfrm>
            <a:off x="3347864" y="4746682"/>
            <a:ext cx="1365337" cy="1350333"/>
          </a:xfrm>
          <a:prstGeom prst="rect">
            <a:avLst/>
          </a:prstGeom>
        </p:spPr>
      </p:pic>
      <p:pic>
        <p:nvPicPr>
          <p:cNvPr id="10" name="Рисунок 9"/>
          <p:cNvPicPr>
            <a:picLocks noChangeAspect="1"/>
          </p:cNvPicPr>
          <p:nvPr/>
        </p:nvPicPr>
        <p:blipFill>
          <a:blip r:embed="rId10"/>
          <a:stretch>
            <a:fillRect/>
          </a:stretch>
        </p:blipFill>
        <p:spPr>
          <a:xfrm>
            <a:off x="5432368" y="4677920"/>
            <a:ext cx="1107626" cy="1293106"/>
          </a:xfrm>
          <a:prstGeom prst="rect">
            <a:avLst/>
          </a:prstGeom>
        </p:spPr>
      </p:pic>
      <p:sp>
        <p:nvSpPr>
          <p:cNvPr id="11" name="Объект 2"/>
          <p:cNvSpPr txBox="1">
            <a:spLocks/>
          </p:cNvSpPr>
          <p:nvPr/>
        </p:nvSpPr>
        <p:spPr>
          <a:xfrm>
            <a:off x="683568" y="2636913"/>
            <a:ext cx="2509366" cy="352839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Среди органов государственной власти функционируют:</a:t>
            </a:r>
          </a:p>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 Тулунский отдел Управления </a:t>
            </a:r>
            <a:r>
              <a:rPr lang="ru-RU" sz="1200" dirty="0" err="1" smtClean="0">
                <a:latin typeface="Times New Roman" panose="02020603050405020304" pitchFamily="18" charset="0"/>
                <a:cs typeface="Times New Roman" panose="02020603050405020304" pitchFamily="18" charset="0"/>
              </a:rPr>
              <a:t>Росреестра</a:t>
            </a:r>
            <a:r>
              <a:rPr lang="ru-RU" sz="1200" dirty="0" smtClean="0">
                <a:latin typeface="Times New Roman" panose="02020603050405020304" pitchFamily="18" charset="0"/>
                <a:cs typeface="Times New Roman" panose="02020603050405020304" pitchFamily="18" charset="0"/>
              </a:rPr>
              <a:t> по Иркутской области;</a:t>
            </a:r>
          </a:p>
          <a:p>
            <a:pPr marL="0" indent="0">
              <a:spcBef>
                <a:spcPts val="0"/>
              </a:spcBef>
              <a:spcAft>
                <a:spcPts val="0"/>
              </a:spcAft>
              <a:buFont typeface="Arial"/>
              <a:buNone/>
            </a:pPr>
            <a:r>
              <a:rPr lang="ru-RU" sz="1200" dirty="0" smtClean="0">
                <a:latin typeface="Times New Roman" panose="02020603050405020304" pitchFamily="18" charset="0"/>
                <a:cs typeface="Times New Roman" panose="02020603050405020304" pitchFamily="18" charset="0"/>
              </a:rPr>
              <a:t>- Межрайонная инспекция Федеральной налоговой службы России № 6 по Иркутской области;</a:t>
            </a:r>
          </a:p>
          <a:p>
            <a:pPr marL="0" indent="0">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Территориальное управление Министерства лесного комплекса Иркутской области по </a:t>
            </a:r>
            <a:r>
              <a:rPr lang="ru-RU" sz="1200" dirty="0" err="1" smtClean="0">
                <a:latin typeface="Times New Roman" panose="02020603050405020304" pitchFamily="18" charset="0"/>
                <a:cs typeface="Times New Roman" panose="02020603050405020304" pitchFamily="18" charset="0"/>
              </a:rPr>
              <a:t>Тулунскому</a:t>
            </a:r>
            <a:r>
              <a:rPr lang="ru-RU" sz="1200" dirty="0" smtClean="0">
                <a:latin typeface="Times New Roman" panose="02020603050405020304" pitchFamily="18" charset="0"/>
                <a:cs typeface="Times New Roman" panose="02020603050405020304" pitchFamily="18" charset="0"/>
              </a:rPr>
              <a:t> лесничеству;</a:t>
            </a:r>
          </a:p>
          <a:p>
            <a:pPr marL="0" indent="0">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Межмуниципальный отдел МВД России «Тулунский»;</a:t>
            </a:r>
          </a:p>
          <a:p>
            <a:pPr marL="0" indent="0">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Филиал Службы </a:t>
            </a:r>
            <a:r>
              <a:rPr lang="ru-RU" sz="1200" dirty="0" err="1" smtClean="0">
                <a:latin typeface="Times New Roman" panose="02020603050405020304" pitchFamily="18" charset="0"/>
                <a:cs typeface="Times New Roman" panose="02020603050405020304" pitchFamily="18" charset="0"/>
              </a:rPr>
              <a:t>гостехнадзора</a:t>
            </a:r>
            <a:r>
              <a:rPr lang="ru-RU" sz="1200" dirty="0" smtClean="0">
                <a:latin typeface="Times New Roman" panose="02020603050405020304" pitchFamily="18" charset="0"/>
                <a:cs typeface="Times New Roman" panose="02020603050405020304" pitchFamily="18" charset="0"/>
              </a:rPr>
              <a:t> Иркутской области;</a:t>
            </a:r>
          </a:p>
          <a:p>
            <a:pPr marL="0" indent="0">
              <a:spcBef>
                <a:spcPts val="0"/>
              </a:spcBef>
              <a:spcAft>
                <a:spcPts val="0"/>
              </a:spcAft>
              <a:buNone/>
            </a:pPr>
            <a:r>
              <a:rPr lang="ru-RU" sz="1200" dirty="0" smtClean="0">
                <a:latin typeface="Times New Roman" panose="02020603050405020304" pitchFamily="18" charset="0"/>
                <a:cs typeface="Times New Roman" panose="02020603050405020304" pitchFamily="18" charset="0"/>
              </a:rPr>
              <a:t>- Территориальный</a:t>
            </a:r>
            <a:r>
              <a:rPr lang="ru-RU" sz="1200" dirty="0">
                <a:latin typeface="Times New Roman" panose="02020603050405020304" pitchFamily="18" charset="0"/>
                <a:cs typeface="Times New Roman" panose="02020603050405020304" pitchFamily="18" charset="0"/>
              </a:rPr>
              <a:t>  отдел Управления </a:t>
            </a:r>
            <a:r>
              <a:rPr lang="ru-RU" sz="1200" dirty="0" err="1">
                <a:latin typeface="Times New Roman" panose="02020603050405020304" pitchFamily="18" charset="0"/>
                <a:cs typeface="Times New Roman" panose="02020603050405020304" pitchFamily="18" charset="0"/>
              </a:rPr>
              <a:t>Роспотребнадзора</a:t>
            </a:r>
            <a:r>
              <a:rPr lang="ru-RU" sz="1200" dirty="0">
                <a:latin typeface="Times New Roman" panose="02020603050405020304" pitchFamily="18" charset="0"/>
                <a:cs typeface="Times New Roman" panose="02020603050405020304" pitchFamily="18" charset="0"/>
              </a:rPr>
              <a:t>  по Иркутской области в г. Тулуне, </a:t>
            </a:r>
            <a:r>
              <a:rPr lang="ru-RU" sz="1200" dirty="0" err="1">
                <a:latin typeface="Times New Roman" panose="02020603050405020304" pitchFamily="18" charset="0"/>
                <a:cs typeface="Times New Roman" panose="02020603050405020304" pitchFamily="18" charset="0"/>
              </a:rPr>
              <a:t>Тулунском</a:t>
            </a:r>
            <a:r>
              <a:rPr lang="ru-RU" sz="1200" dirty="0">
                <a:latin typeface="Times New Roman" panose="02020603050405020304" pitchFamily="18" charset="0"/>
                <a:cs typeface="Times New Roman" panose="02020603050405020304" pitchFamily="18" charset="0"/>
              </a:rPr>
              <a:t> и </a:t>
            </a:r>
            <a:r>
              <a:rPr lang="ru-RU" sz="1200" dirty="0" err="1">
                <a:latin typeface="Times New Roman" panose="02020603050405020304" pitchFamily="18" charset="0"/>
                <a:cs typeface="Times New Roman" panose="02020603050405020304" pitchFamily="18" charset="0"/>
              </a:rPr>
              <a:t>Куйтунском</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районах.</a:t>
            </a:r>
          </a:p>
        </p:txBody>
      </p:sp>
      <p:sp>
        <p:nvSpPr>
          <p:cNvPr id="12" name="Объект 2"/>
          <p:cNvSpPr txBox="1">
            <a:spLocks/>
          </p:cNvSpPr>
          <p:nvPr/>
        </p:nvSpPr>
        <p:spPr>
          <a:xfrm>
            <a:off x="6804248" y="908720"/>
            <a:ext cx="2339752" cy="1899303"/>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Font typeface="Arial"/>
              <a:buNone/>
            </a:pPr>
            <a:r>
              <a:rPr lang="ru-RU" sz="1400" dirty="0" smtClean="0">
                <a:latin typeface="Times New Roman" panose="02020603050405020304" pitchFamily="18" charset="0"/>
                <a:cs typeface="Times New Roman" panose="02020603050405020304" pitchFamily="18" charset="0"/>
              </a:rPr>
              <a:t>На территории района осуществляют страховую деятельность такие страховые компании как: Росгосстрах; Ингосстрах – М; </a:t>
            </a:r>
            <a:r>
              <a:rPr lang="ru-RU" sz="1400" dirty="0" err="1" smtClean="0">
                <a:latin typeface="Times New Roman" panose="02020603050405020304" pitchFamily="18" charset="0"/>
                <a:cs typeface="Times New Roman" panose="02020603050405020304" pitchFamily="18" charset="0"/>
              </a:rPr>
              <a:t>ВостСибЖАСО</a:t>
            </a:r>
            <a:r>
              <a:rPr lang="ru-RU" sz="1400" dirty="0" smtClean="0">
                <a:latin typeface="Times New Roman" panose="02020603050405020304" pitchFamily="18" charset="0"/>
                <a:cs typeface="Times New Roman" panose="02020603050405020304" pitchFamily="18" charset="0"/>
              </a:rPr>
              <a:t>; ВТБ Медицинское страхование; Филиал ТФОМС Иркутской области; ВТБ МС.</a:t>
            </a:r>
            <a:endParaRPr lang="ru-RU" sz="1400" dirty="0">
              <a:latin typeface="Times New Roman" panose="02020603050405020304" pitchFamily="18" charset="0"/>
              <a:cs typeface="Times New Roman" panose="02020603050405020304" pitchFamily="18" charset="0"/>
            </a:endParaRPr>
          </a:p>
        </p:txBody>
      </p:sp>
      <p:sp>
        <p:nvSpPr>
          <p:cNvPr id="13" name="Объект 2"/>
          <p:cNvSpPr txBox="1">
            <a:spLocks/>
          </p:cNvSpPr>
          <p:nvPr/>
        </p:nvSpPr>
        <p:spPr>
          <a:xfrm>
            <a:off x="6804248" y="2927786"/>
            <a:ext cx="2339752" cy="359755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Доступна проводная (Ростелеком) и сотовая (</a:t>
            </a:r>
            <a:r>
              <a:rPr lang="ru-RU" sz="1400" dirty="0">
                <a:latin typeface="Times New Roman" panose="02020603050405020304" pitchFamily="18" charset="0"/>
                <a:cs typeface="Times New Roman" panose="02020603050405020304" pitchFamily="18" charset="0"/>
              </a:rPr>
              <a:t>МТС, Билайн, Мегафон, Теле2</a:t>
            </a:r>
            <a:r>
              <a:rPr lang="ru-RU" sz="1400" dirty="0" smtClean="0">
                <a:latin typeface="Times New Roman" panose="02020603050405020304" pitchFamily="18" charset="0"/>
                <a:cs typeface="Times New Roman" panose="02020603050405020304" pitchFamily="18" charset="0"/>
              </a:rPr>
              <a:t>) связь, охватывающая все крупные населенные пункты.</a:t>
            </a:r>
          </a:p>
          <a:p>
            <a:pPr marL="0" indent="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В малонаселенных пунктах, где отсутствует устойчивая сотовая связь и не развита проводная, установлены таксофоны.</a:t>
            </a:r>
          </a:p>
          <a:p>
            <a:pPr marL="0" indent="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Интернет (Ростелеком, Р – Лайм) доступен в крупных населенных пунктах.</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001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8161867" cy="692696"/>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Опорная территория развития </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860032" y="908720"/>
            <a:ext cx="3960440" cy="5040560"/>
          </a:xfrm>
        </p:spPr>
        <p:txBody>
          <a:bodyPr>
            <a:no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В соответствии с проектом </a:t>
            </a:r>
            <a:r>
              <a:rPr lang="ru-RU" sz="1600" dirty="0">
                <a:latin typeface="Times New Roman" panose="02020603050405020304" pitchFamily="18" charset="0"/>
                <a:cs typeface="Times New Roman" panose="02020603050405020304" pitchFamily="18" charset="0"/>
              </a:rPr>
              <a:t>стратегии социально-экономического развития Иркутской области на период до 2030 года </a:t>
            </a:r>
            <a:r>
              <a:rPr lang="ru-RU" sz="1600" dirty="0" smtClean="0">
                <a:latin typeface="Times New Roman" panose="02020603050405020304" pitchFamily="18" charset="0"/>
                <a:cs typeface="Times New Roman" panose="02020603050405020304" pitchFamily="18" charset="0"/>
              </a:rPr>
              <a:t>Тулунский район входит в </a:t>
            </a:r>
            <a:r>
              <a:rPr lang="ru-RU" sz="1600" dirty="0" err="1" smtClean="0">
                <a:latin typeface="Times New Roman" panose="02020603050405020304" pitchFamily="18" charset="0"/>
                <a:cs typeface="Times New Roman" panose="02020603050405020304" pitchFamily="18" charset="0"/>
              </a:rPr>
              <a:t>Тулуно-Тайшетскую</a:t>
            </a:r>
            <a:r>
              <a:rPr lang="ru-RU" sz="1600" dirty="0" smtClean="0">
                <a:latin typeface="Times New Roman" panose="02020603050405020304" pitchFamily="18" charset="0"/>
                <a:cs typeface="Times New Roman" panose="02020603050405020304" pitchFamily="18" charset="0"/>
              </a:rPr>
              <a:t> опорную территорию развития. </a:t>
            </a:r>
            <a:r>
              <a:rPr lang="ru-RU" sz="1600" dirty="0">
                <a:latin typeface="Times New Roman" panose="02020603050405020304" pitchFamily="18" charset="0"/>
                <a:cs typeface="Times New Roman" panose="02020603050405020304" pitchFamily="18" charset="0"/>
              </a:rPr>
              <a:t>Будущая основная специализация </a:t>
            </a:r>
            <a:r>
              <a:rPr lang="ru-RU" sz="1600" dirty="0" smtClean="0">
                <a:latin typeface="Times New Roman" panose="02020603050405020304" pitchFamily="18" charset="0"/>
                <a:cs typeface="Times New Roman" panose="02020603050405020304" pitchFamily="18" charset="0"/>
              </a:rPr>
              <a:t>территории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района – добыча и обогащение </a:t>
            </a:r>
            <a:r>
              <a:rPr lang="ru-RU" sz="1600" dirty="0" err="1">
                <a:latin typeface="Times New Roman" panose="02020603050405020304" pitchFamily="18" charset="0"/>
                <a:cs typeface="Times New Roman" panose="02020603050405020304" pitchFamily="18" charset="0"/>
              </a:rPr>
              <a:t>редкометальных</a:t>
            </a:r>
            <a:r>
              <a:rPr lang="ru-RU" sz="1600" dirty="0">
                <a:latin typeface="Times New Roman" panose="02020603050405020304" pitchFamily="18" charset="0"/>
                <a:cs typeface="Times New Roman" panose="02020603050405020304" pitchFamily="18" charset="0"/>
              </a:rPr>
              <a:t> руд, создание анодных производств, лесопереработка, сельхозпроизводство. </a:t>
            </a:r>
            <a:endParaRPr lang="ru-RU" sz="1600"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Основным </a:t>
            </a:r>
            <a:r>
              <a:rPr lang="ru-RU" sz="1600" dirty="0">
                <a:latin typeface="Times New Roman" panose="02020603050405020304" pitchFamily="18" charset="0"/>
                <a:cs typeface="Times New Roman" panose="02020603050405020304" pitchFamily="18" charset="0"/>
              </a:rPr>
              <a:t>условием формирования </a:t>
            </a:r>
            <a:r>
              <a:rPr lang="ru-RU" sz="1600" dirty="0" smtClean="0">
                <a:latin typeface="Times New Roman" panose="02020603050405020304" pitchFamily="18" charset="0"/>
                <a:cs typeface="Times New Roman" panose="02020603050405020304" pitchFamily="18" charset="0"/>
              </a:rPr>
              <a:t>территории </a:t>
            </a:r>
            <a:r>
              <a:rPr lang="ru-RU" sz="1600" dirty="0">
                <a:latin typeface="Times New Roman" panose="02020603050405020304" pitchFamily="18" charset="0"/>
                <a:cs typeface="Times New Roman" panose="02020603050405020304" pitchFamily="18" charset="0"/>
              </a:rPr>
              <a:t>является освоение </a:t>
            </a:r>
            <a:r>
              <a:rPr lang="ru-RU" sz="1600" dirty="0" err="1">
                <a:latin typeface="Times New Roman" panose="02020603050405020304" pitchFamily="18" charset="0"/>
                <a:cs typeface="Times New Roman" panose="02020603050405020304" pitchFamily="18" charset="0"/>
              </a:rPr>
              <a:t>Зашихинского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редкометального</a:t>
            </a:r>
            <a:r>
              <a:rPr lang="ru-RU" sz="1600" dirty="0">
                <a:latin typeface="Times New Roman" panose="02020603050405020304" pitchFamily="18" charset="0"/>
                <a:cs typeface="Times New Roman" panose="02020603050405020304" pitchFamily="18" charset="0"/>
              </a:rPr>
              <a:t> месторождения, организация лесопромышленного производства с глубокой степенью переработки леса. Реализация этого проекта невозможна без строительства автодороги Тулун – </a:t>
            </a:r>
            <a:r>
              <a:rPr lang="ru-RU" sz="1600" dirty="0" err="1">
                <a:latin typeface="Times New Roman" panose="02020603050405020304" pitchFamily="18" charset="0"/>
                <a:cs typeface="Times New Roman" panose="02020603050405020304" pitchFamily="18" charset="0"/>
              </a:rPr>
              <a:t>Зашиха</a:t>
            </a:r>
            <a:r>
              <a:rPr lang="ru-RU" sz="1600" dirty="0">
                <a:latin typeface="Times New Roman" panose="02020603050405020304" pitchFamily="18" charset="0"/>
                <a:cs typeface="Times New Roman" panose="02020603050405020304" pitchFamily="18" charset="0"/>
              </a:rPr>
              <a:t>.</a:t>
            </a:r>
          </a:p>
          <a:p>
            <a:pPr marL="0" indent="0" algn="just">
              <a:spcBef>
                <a:spcPts val="0"/>
              </a:spcBef>
              <a:spcAft>
                <a:spcPts val="0"/>
              </a:spcAft>
            </a:pP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62</a:t>
            </a:fld>
            <a:endParaRPr lang="ru-RU" sz="1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74" y="980728"/>
            <a:ext cx="4141858" cy="4968552"/>
          </a:xfrm>
          <a:prstGeom prst="rect">
            <a:avLst/>
          </a:prstGeom>
        </p:spPr>
      </p:pic>
    </p:spTree>
    <p:extLst>
      <p:ext uri="{BB962C8B-B14F-4D97-AF65-F5344CB8AC3E}">
        <p14:creationId xmlns:p14="http://schemas.microsoft.com/office/powerpoint/2010/main" val="1816060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1"/>
            <a:ext cx="8161867" cy="692696"/>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Инвестиционный климат</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964387" y="692697"/>
            <a:ext cx="7838339" cy="1944215"/>
          </a:xfrm>
        </p:spPr>
        <p:txBody>
          <a:bodyPr>
            <a:normAutofit/>
          </a:bodyPr>
          <a:lstStyle/>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Одним из основных показателей уровня инвестиционного развития территории является объем инвестиций в основной капитал. По </a:t>
            </a:r>
            <a:r>
              <a:rPr lang="ru-RU" sz="1600" dirty="0" err="1" smtClean="0">
                <a:latin typeface="Times New Roman" panose="02020603050405020304" pitchFamily="18" charset="0"/>
                <a:cs typeface="Times New Roman" panose="02020603050405020304" pitchFamily="18" charset="0"/>
              </a:rPr>
              <a:t>Тулунскому</a:t>
            </a:r>
            <a:r>
              <a:rPr lang="ru-RU" sz="1600" dirty="0" smtClean="0">
                <a:latin typeface="Times New Roman" panose="02020603050405020304" pitchFamily="18" charset="0"/>
                <a:cs typeface="Times New Roman" panose="02020603050405020304" pitchFamily="18" charset="0"/>
              </a:rPr>
              <a:t> району данный показатель на протяжении последних лет неуклонно растет. Так за 2015 год объем инвестиций составил 749,7 млн. руб., за 2016 год – 1298,5 млн. руб., за 2017 год – 1311,9 млн. руб. , за 2018 год – 929,8 млн. руб.</a:t>
            </a:r>
          </a:p>
          <a:p>
            <a:pPr marL="0" indent="450000" algn="just">
              <a:spcBef>
                <a:spcPts val="0"/>
              </a:spcBef>
              <a:spcAft>
                <a:spcPts val="0"/>
              </a:spcAft>
              <a:buNone/>
            </a:pPr>
            <a:r>
              <a:rPr lang="ru-RU" sz="1600" dirty="0" smtClean="0">
                <a:latin typeface="Times New Roman" panose="02020603050405020304" pitchFamily="18" charset="0"/>
                <a:cs typeface="Times New Roman" panose="02020603050405020304" pitchFamily="18" charset="0"/>
              </a:rPr>
              <a:t>Наибольшая доля инвестиций приходится на Филиал «Разрез «</a:t>
            </a:r>
            <a:r>
              <a:rPr lang="ru-RU" sz="1600" dirty="0" err="1" smtClean="0">
                <a:latin typeface="Times New Roman" panose="02020603050405020304" pitchFamily="18" charset="0"/>
                <a:cs typeface="Times New Roman" panose="02020603050405020304" pitchFamily="18" charset="0"/>
              </a:rPr>
              <a:t>Тулунуголь</a:t>
            </a:r>
            <a:r>
              <a:rPr lang="ru-RU" sz="1600" dirty="0" smtClean="0">
                <a:latin typeface="Times New Roman" panose="02020603050405020304" pitchFamily="18" charset="0"/>
                <a:cs typeface="Times New Roman" panose="02020603050405020304" pitchFamily="18" charset="0"/>
              </a:rPr>
              <a:t>» ООО «Компания </a:t>
            </a:r>
            <a:r>
              <a:rPr lang="ru-RU" sz="1600" dirty="0" err="1" smtClean="0">
                <a:latin typeface="Times New Roman" panose="02020603050405020304" pitchFamily="18" charset="0"/>
                <a:cs typeface="Times New Roman" panose="02020603050405020304" pitchFamily="18" charset="0"/>
              </a:rPr>
              <a:t>Востсибуголь</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63</a:t>
            </a:fld>
            <a:endParaRPr lang="ru-RU" sz="12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924944"/>
            <a:ext cx="5112568" cy="3548354"/>
          </a:xfrm>
          <a:prstGeom prst="rect">
            <a:avLst/>
          </a:prstGeom>
        </p:spPr>
      </p:pic>
    </p:spTree>
    <p:extLst>
      <p:ext uri="{BB962C8B-B14F-4D97-AF65-F5344CB8AC3E}">
        <p14:creationId xmlns:p14="http://schemas.microsoft.com/office/powerpoint/2010/main" val="957506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0"/>
            <a:ext cx="8161867" cy="638827"/>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Реализуемые инвестиционные проекты</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64</a:t>
            </a:fld>
            <a:endParaRPr lang="ru-RU" sz="1200" dirty="0">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1187624" y="908720"/>
            <a:ext cx="7632848" cy="1244432"/>
          </a:xfrm>
          <a:prstGeom prst="round2Diag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семейной фермы по производству молока крупного рогатого скота ИП Глава КФХ Лысенко С.К.</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2016-2020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16,0 млн. руб., собственные средства – 6,0 млн. руб.</a:t>
            </a:r>
          </a:p>
          <a:p>
            <a:r>
              <a:rPr lang="ru-RU" sz="1600" dirty="0" smtClean="0">
                <a:solidFill>
                  <a:schemeClr val="bg1"/>
                </a:solidFill>
                <a:latin typeface="Times New Roman" panose="02020603050405020304" pitchFamily="18" charset="0"/>
                <a:cs typeface="Times New Roman" panose="02020603050405020304" pitchFamily="18" charset="0"/>
              </a:rPr>
              <a:t>К 2020 году : производство молока – 430 тонн в год; создание 5-ти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1187624" y="2359027"/>
            <a:ext cx="7625832" cy="1152129"/>
          </a:xfrm>
          <a:prstGeom prst="round2Diag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семейной животноводческой фермы на базе КФХ Тюков В.Ю.</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2016-2020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16,066 млн. руб., собственные средства – 6,426 млн. руб.</a:t>
            </a:r>
          </a:p>
          <a:p>
            <a:r>
              <a:rPr lang="ru-RU" sz="1600" dirty="0" smtClean="0">
                <a:solidFill>
                  <a:schemeClr val="bg1"/>
                </a:solidFill>
                <a:latin typeface="Times New Roman" panose="02020603050405020304" pitchFamily="18" charset="0"/>
                <a:cs typeface="Times New Roman" panose="02020603050405020304" pitchFamily="18" charset="0"/>
              </a:rPr>
              <a:t>К 2020 году: производство мяса – 68,0 тонн в год; создание 4-х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187624" y="3717031"/>
            <a:ext cx="7622315" cy="1296145"/>
          </a:xfrm>
          <a:prstGeom prst="round2Diag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районного семеноводческого хозяйства зерновых, бобовых культур и однолетних трав ООО «Урожай»</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2017-2021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51,170 млн. руб., собственные средства – 25,585 млн. руб.</a:t>
            </a:r>
          </a:p>
          <a:p>
            <a:r>
              <a:rPr lang="ru-RU" sz="1600" dirty="0" smtClean="0">
                <a:solidFill>
                  <a:schemeClr val="bg1"/>
                </a:solidFill>
                <a:latin typeface="Times New Roman" panose="02020603050405020304" pitchFamily="18" charset="0"/>
                <a:cs typeface="Times New Roman" panose="02020603050405020304" pitchFamily="18" charset="0"/>
              </a:rPr>
              <a:t>К 2021 году: производство зерна – 10,0 тыс. тонн в год; создание 4-х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1187624" y="5231356"/>
            <a:ext cx="7632846" cy="1152128"/>
          </a:xfrm>
          <a:prstGeom prst="round2Diag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latin typeface="Times New Roman" panose="02020603050405020304" pitchFamily="18" charset="0"/>
                <a:cs typeface="Times New Roman" panose="02020603050405020304" pitchFamily="18" charset="0"/>
              </a:rPr>
              <a:t>Развитие производства зерновых культур в КФХ Шевцов А.М.</a:t>
            </a:r>
          </a:p>
          <a:p>
            <a:r>
              <a:rPr lang="ru-RU" sz="1600" dirty="0" smtClean="0">
                <a:latin typeface="Times New Roman" panose="02020603050405020304" pitchFamily="18" charset="0"/>
                <a:cs typeface="Times New Roman" panose="02020603050405020304" pitchFamily="18" charset="0"/>
              </a:rPr>
              <a:t>Срок реализации: 2017-2021 годы</a:t>
            </a:r>
          </a:p>
          <a:p>
            <a:r>
              <a:rPr lang="ru-RU" sz="1600" dirty="0" smtClean="0">
                <a:latin typeface="Times New Roman" panose="02020603050405020304" pitchFamily="18" charset="0"/>
                <a:cs typeface="Times New Roman" panose="02020603050405020304" pitchFamily="18" charset="0"/>
              </a:rPr>
              <a:t>Сумма инвестиций – 16,037 млн. руб., собственные средства – 13,197 млн. руб.</a:t>
            </a:r>
          </a:p>
          <a:p>
            <a:r>
              <a:rPr lang="ru-RU" sz="1600" dirty="0" smtClean="0">
                <a:latin typeface="Times New Roman" panose="02020603050405020304" pitchFamily="18" charset="0"/>
                <a:cs typeface="Times New Roman" panose="02020603050405020304" pitchFamily="18" charset="0"/>
              </a:rPr>
              <a:t>К 2021 году: производство зерна – 4,3 тыс. тонн в год;  создание 3-х рабочих мест.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048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65</a:t>
            </a:fld>
            <a:endParaRPr lang="ru-RU" sz="1200" dirty="0">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1259632" y="188640"/>
            <a:ext cx="7599447" cy="985730"/>
          </a:xfrm>
          <a:prstGeom prst="round2Diag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зернового производства ИП Смычковым А.В. </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2017-2021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53,52 млн. руб., собственные средства – 14,96 млн. руб.</a:t>
            </a:r>
          </a:p>
          <a:p>
            <a:r>
              <a:rPr lang="ru-RU" sz="1600" dirty="0" smtClean="0">
                <a:solidFill>
                  <a:schemeClr val="bg1"/>
                </a:solidFill>
                <a:latin typeface="Times New Roman" panose="02020603050405020304" pitchFamily="18" charset="0"/>
                <a:cs typeface="Times New Roman" panose="02020603050405020304" pitchFamily="18" charset="0"/>
              </a:rPr>
              <a:t>К 2021 году: производство зерна – 2,2 тыс. тонн в год; создание 6-ти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1259632" y="1348052"/>
            <a:ext cx="7599446" cy="1050456"/>
          </a:xfrm>
          <a:prstGeom prst="round2Diag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производства рапса в ООО «Парижское»</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2017-2021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28,063 млн. руб., собственные средства – 14,032 млн. руб.</a:t>
            </a:r>
          </a:p>
          <a:p>
            <a:r>
              <a:rPr lang="ru-RU" sz="1600" dirty="0" smtClean="0">
                <a:solidFill>
                  <a:schemeClr val="bg1"/>
                </a:solidFill>
                <a:latin typeface="Times New Roman" panose="02020603050405020304" pitchFamily="18" charset="0"/>
                <a:cs typeface="Times New Roman" panose="02020603050405020304" pitchFamily="18" charset="0"/>
              </a:rPr>
              <a:t>К 2021 году: производство рапса – 2,3 тыс. тонн в год; создание 3-х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259632" y="2572189"/>
            <a:ext cx="7560838" cy="1072835"/>
          </a:xfrm>
          <a:prstGeom prst="round2Diag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мясного скотоводства ООО «Урожай»</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2017-2021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22,215 млн. руб., собственные средства – 11,108 млн. руб.</a:t>
            </a:r>
          </a:p>
          <a:p>
            <a:r>
              <a:rPr lang="ru-RU" sz="1600" dirty="0" smtClean="0">
                <a:solidFill>
                  <a:schemeClr val="bg1"/>
                </a:solidFill>
                <a:latin typeface="Times New Roman" panose="02020603050405020304" pitchFamily="18" charset="0"/>
                <a:cs typeface="Times New Roman" panose="02020603050405020304" pitchFamily="18" charset="0"/>
              </a:rPr>
              <a:t>К 2021 году: производство мяса – 73,5 тонны в год; создание 3-х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1259632" y="3818705"/>
            <a:ext cx="7560838" cy="1214433"/>
          </a:xfrm>
          <a:prstGeom prst="round2Diag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latin typeface="Times New Roman" panose="02020603050405020304" pitchFamily="18" charset="0"/>
                <a:cs typeface="Times New Roman" panose="02020603050405020304" pitchFamily="18" charset="0"/>
              </a:rPr>
              <a:t>Развитие семейной животноводческой фермы на 100 голов КРС в КФХ </a:t>
            </a:r>
            <a:r>
              <a:rPr lang="ru-RU" sz="1600" u="sng" dirty="0" err="1" smtClean="0">
                <a:latin typeface="Times New Roman" panose="02020603050405020304" pitchFamily="18" charset="0"/>
                <a:cs typeface="Times New Roman" panose="02020603050405020304" pitchFamily="18" charset="0"/>
              </a:rPr>
              <a:t>Кобрусев</a:t>
            </a:r>
            <a:r>
              <a:rPr lang="ru-RU" sz="1600" u="sng" dirty="0" smtClean="0">
                <a:latin typeface="Times New Roman" panose="02020603050405020304" pitchFamily="18" charset="0"/>
                <a:cs typeface="Times New Roman" panose="02020603050405020304" pitchFamily="18" charset="0"/>
              </a:rPr>
              <a:t> Д.В.</a:t>
            </a:r>
          </a:p>
          <a:p>
            <a:r>
              <a:rPr lang="ru-RU" sz="1600" dirty="0" smtClean="0">
                <a:latin typeface="Times New Roman" panose="02020603050405020304" pitchFamily="18" charset="0"/>
                <a:cs typeface="Times New Roman" panose="02020603050405020304" pitchFamily="18" charset="0"/>
              </a:rPr>
              <a:t>Срок реализации: 2017-2021 годы</a:t>
            </a:r>
          </a:p>
          <a:p>
            <a:r>
              <a:rPr lang="ru-RU" sz="1600" dirty="0" smtClean="0">
                <a:latin typeface="Times New Roman" panose="02020603050405020304" pitchFamily="18" charset="0"/>
                <a:cs typeface="Times New Roman" panose="02020603050405020304" pitchFamily="18" charset="0"/>
              </a:rPr>
              <a:t>Сумма инвестиций – 16,727 млн. руб., собственные средства – 6,727 млн. руб.</a:t>
            </a:r>
          </a:p>
          <a:p>
            <a:r>
              <a:rPr lang="ru-RU" sz="1600" dirty="0" smtClean="0">
                <a:latin typeface="Times New Roman" panose="02020603050405020304" pitchFamily="18" charset="0"/>
                <a:cs typeface="Times New Roman" panose="02020603050405020304" pitchFamily="18" charset="0"/>
              </a:rPr>
              <a:t>К 2021 году: производство мяса – 80,2 тонны в год;  создание 4-х рабочих мест.</a:t>
            </a:r>
            <a:endParaRPr lang="ru-RU" sz="1600" dirty="0">
              <a:latin typeface="Times New Roman" panose="02020603050405020304" pitchFamily="18" charset="0"/>
              <a:cs typeface="Times New Roman" panose="02020603050405020304" pitchFamily="18" charset="0"/>
            </a:endParaRPr>
          </a:p>
        </p:txBody>
      </p:sp>
      <p:sp>
        <p:nvSpPr>
          <p:cNvPr id="11" name="Прямоугольник с двумя скругленными противолежащими углами 10"/>
          <p:cNvSpPr/>
          <p:nvPr/>
        </p:nvSpPr>
        <p:spPr>
          <a:xfrm>
            <a:off x="1259632" y="5229200"/>
            <a:ext cx="7543990" cy="1440160"/>
          </a:xfrm>
          <a:prstGeom prst="round2Diag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малого бизнеса в области сбора, закупа, переработки и реализации дикоросов в ООО «Кедр»</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2018-2022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13,3 млн. руб., собственные средства – 7,98 млн. руб.</a:t>
            </a:r>
          </a:p>
          <a:p>
            <a:r>
              <a:rPr lang="ru-RU" sz="1600" dirty="0" smtClean="0">
                <a:solidFill>
                  <a:schemeClr val="bg1"/>
                </a:solidFill>
                <a:latin typeface="Times New Roman" panose="02020603050405020304" pitchFamily="18" charset="0"/>
                <a:cs typeface="Times New Roman" panose="02020603050405020304" pitchFamily="18" charset="0"/>
              </a:rPr>
              <a:t>К 2022 году: объем переработки дикоросов – 2,8 тыс. тонн в год; создание 18-ти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6338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0"/>
            <a:ext cx="8161867" cy="548681"/>
          </a:xfrm>
        </p:spPr>
        <p:txBody>
          <a:bodyPr>
            <a:no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Планируемые к реализации инвестиционные проекты</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66</a:t>
            </a:fld>
            <a:endParaRPr lang="ru-RU" sz="1200" dirty="0">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1163219" y="692698"/>
            <a:ext cx="7632848" cy="1482324"/>
          </a:xfrm>
          <a:prstGeom prst="round2Diag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Вовлечение в отработку Южного блока </a:t>
            </a:r>
            <a:r>
              <a:rPr lang="ru-RU" sz="1600" u="sng" dirty="0" err="1" smtClean="0">
                <a:solidFill>
                  <a:schemeClr val="bg1"/>
                </a:solidFill>
                <a:latin typeface="Times New Roman" panose="02020603050405020304" pitchFamily="18" charset="0"/>
                <a:cs typeface="Times New Roman" panose="02020603050405020304" pitchFamily="18" charset="0"/>
              </a:rPr>
              <a:t>Мугунсого</a:t>
            </a:r>
            <a:r>
              <a:rPr lang="ru-RU" sz="1600" u="sng" dirty="0" smtClean="0">
                <a:solidFill>
                  <a:schemeClr val="bg1"/>
                </a:solidFill>
                <a:latin typeface="Times New Roman" panose="02020603050405020304" pitchFamily="18" charset="0"/>
                <a:cs typeface="Times New Roman" panose="02020603050405020304" pitchFamily="18" charset="0"/>
              </a:rPr>
              <a:t> буроугольного месторождения Филиалом «Разрез «</a:t>
            </a:r>
            <a:r>
              <a:rPr lang="ru-RU" sz="1600" u="sng" dirty="0" err="1" smtClean="0">
                <a:solidFill>
                  <a:schemeClr val="bg1"/>
                </a:solidFill>
                <a:latin typeface="Times New Roman" panose="02020603050405020304" pitchFamily="18" charset="0"/>
                <a:cs typeface="Times New Roman" panose="02020603050405020304" pitchFamily="18" charset="0"/>
              </a:rPr>
              <a:t>Тулунуголь</a:t>
            </a:r>
            <a:r>
              <a:rPr lang="ru-RU" sz="1600" u="sng" dirty="0" smtClean="0">
                <a:solidFill>
                  <a:schemeClr val="bg1"/>
                </a:solidFill>
                <a:latin typeface="Times New Roman" panose="02020603050405020304" pitchFamily="18" charset="0"/>
                <a:cs typeface="Times New Roman" panose="02020603050405020304" pitchFamily="18" charset="0"/>
              </a:rPr>
              <a:t>» ООО «Компания </a:t>
            </a:r>
            <a:r>
              <a:rPr lang="ru-RU" sz="1600" u="sng" dirty="0" err="1" smtClean="0">
                <a:solidFill>
                  <a:schemeClr val="bg1"/>
                </a:solidFill>
                <a:latin typeface="Times New Roman" panose="02020603050405020304" pitchFamily="18" charset="0"/>
                <a:cs typeface="Times New Roman" panose="02020603050405020304" pitchFamily="18" charset="0"/>
              </a:rPr>
              <a:t>Востсибуголь</a:t>
            </a:r>
            <a:r>
              <a:rPr lang="ru-RU" sz="1600" u="sng" dirty="0" smtClean="0">
                <a:solidFill>
                  <a:schemeClr val="bg1"/>
                </a:solidFill>
                <a:latin typeface="Times New Roman" panose="02020603050405020304" pitchFamily="18" charset="0"/>
                <a:cs typeface="Times New Roman" panose="02020603050405020304" pitchFamily="18" charset="0"/>
              </a:rPr>
              <a:t>»</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2019-2021 годы</a:t>
            </a:r>
          </a:p>
          <a:p>
            <a:r>
              <a:rPr lang="ru-RU" sz="1600" dirty="0" smtClean="0">
                <a:solidFill>
                  <a:schemeClr val="bg1"/>
                </a:solidFill>
                <a:latin typeface="Times New Roman" panose="02020603050405020304" pitchFamily="18" charset="0"/>
                <a:cs typeface="Times New Roman" panose="02020603050405020304" pitchFamily="18" charset="0"/>
              </a:rPr>
              <a:t>Собственные средства предприятия – 1025,0 млн. руб.</a:t>
            </a:r>
          </a:p>
          <a:p>
            <a:r>
              <a:rPr lang="ru-RU" sz="1600" dirty="0" smtClean="0">
                <a:solidFill>
                  <a:schemeClr val="bg1"/>
                </a:solidFill>
                <a:latin typeface="Times New Roman" panose="02020603050405020304" pitchFamily="18" charset="0"/>
                <a:cs typeface="Times New Roman" panose="02020603050405020304" pitchFamily="18" charset="0"/>
              </a:rPr>
              <a:t>К 2021 году: объем добычи угля увеличится на 2500 тыс. тонн в год; создание 200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1163219" y="2359869"/>
            <a:ext cx="7632847" cy="1152125"/>
          </a:xfrm>
          <a:prstGeom prst="round2DiagRect">
            <a:avLst>
              <a:gd name="adj1" fmla="val 16667"/>
              <a:gd name="adj2" fmla="val 5501"/>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Переработка мяса ИП Глава КФХ Тюков А.Ю. </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2019-2023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20,0 млн. руб., собственные средства – 10,0 млн. руб.</a:t>
            </a:r>
          </a:p>
          <a:p>
            <a:r>
              <a:rPr lang="ru-RU" sz="1600" dirty="0" smtClean="0">
                <a:solidFill>
                  <a:schemeClr val="bg1"/>
                </a:solidFill>
                <a:latin typeface="Times New Roman" panose="02020603050405020304" pitchFamily="18" charset="0"/>
                <a:cs typeface="Times New Roman" panose="02020603050405020304" pitchFamily="18" charset="0"/>
              </a:rPr>
              <a:t>К 2023 году: объем переработки мяса – 276,0 тонн в год; создание 3-х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187624" y="3713766"/>
            <a:ext cx="7632846" cy="1273943"/>
          </a:xfrm>
          <a:prstGeom prst="round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Развитие семейной животноводческой фермы по производству молока ИП Глава КФХ Гамаюнов А.А.</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2019-2023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16,0 млн. руб., собственные средства – 6,0 млн. руб.</a:t>
            </a:r>
          </a:p>
          <a:p>
            <a:r>
              <a:rPr lang="ru-RU" sz="1600" dirty="0" smtClean="0">
                <a:solidFill>
                  <a:schemeClr val="bg1"/>
                </a:solidFill>
                <a:latin typeface="Times New Roman" panose="02020603050405020304" pitchFamily="18" charset="0"/>
                <a:cs typeface="Times New Roman" panose="02020603050405020304" pitchFamily="18" charset="0"/>
              </a:rPr>
              <a:t>К 2023 году: производство молока – 415,0 тонн в год; создание 3-х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8" name="Прямоугольник с двумя скругленными противолежащими углами 7"/>
          <p:cNvSpPr/>
          <p:nvPr/>
        </p:nvSpPr>
        <p:spPr>
          <a:xfrm>
            <a:off x="1204585" y="5184519"/>
            <a:ext cx="7632846" cy="1368152"/>
          </a:xfrm>
          <a:prstGeom prst="round2DiagRect">
            <a:avLst/>
          </a:prstGeom>
          <a:solidFill>
            <a:srgbClr val="009900"/>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latin typeface="Times New Roman" panose="02020603050405020304" pitchFamily="18" charset="0"/>
                <a:cs typeface="Times New Roman" panose="02020603050405020304" pitchFamily="18" charset="0"/>
              </a:rPr>
              <a:t>Развитие семейной животноводческой фермы для производства говядины ИП Глава КФХ </a:t>
            </a:r>
            <a:r>
              <a:rPr lang="ru-RU" sz="1600" u="sng" dirty="0" err="1" smtClean="0">
                <a:latin typeface="Times New Roman" panose="02020603050405020304" pitchFamily="18" charset="0"/>
                <a:cs typeface="Times New Roman" panose="02020603050405020304" pitchFamily="18" charset="0"/>
              </a:rPr>
              <a:t>Распопина</a:t>
            </a:r>
            <a:r>
              <a:rPr lang="ru-RU" sz="1600" u="sng" dirty="0" smtClean="0">
                <a:latin typeface="Times New Roman" panose="02020603050405020304" pitchFamily="18" charset="0"/>
                <a:cs typeface="Times New Roman" panose="02020603050405020304" pitchFamily="18" charset="0"/>
              </a:rPr>
              <a:t> Н.В.</a:t>
            </a:r>
          </a:p>
          <a:p>
            <a:r>
              <a:rPr lang="ru-RU" sz="1600" dirty="0" smtClean="0">
                <a:latin typeface="Times New Roman" panose="02020603050405020304" pitchFamily="18" charset="0"/>
                <a:cs typeface="Times New Roman" panose="02020603050405020304" pitchFamily="18" charset="0"/>
              </a:rPr>
              <a:t>Срок реализации: 2019-2023 годы</a:t>
            </a:r>
          </a:p>
          <a:p>
            <a:r>
              <a:rPr lang="ru-RU" sz="1600" dirty="0" smtClean="0">
                <a:latin typeface="Times New Roman" panose="02020603050405020304" pitchFamily="18" charset="0"/>
                <a:cs typeface="Times New Roman" panose="02020603050405020304" pitchFamily="18" charset="0"/>
              </a:rPr>
              <a:t>Сумма инвестиций – 16,0 млн. руб., собственные средства – 6,0 млн. руб.</a:t>
            </a:r>
          </a:p>
          <a:p>
            <a:r>
              <a:rPr lang="ru-RU" sz="1600" dirty="0" smtClean="0">
                <a:latin typeface="Times New Roman" panose="02020603050405020304" pitchFamily="18" charset="0"/>
                <a:cs typeface="Times New Roman" panose="02020603050405020304" pitchFamily="18" charset="0"/>
              </a:rPr>
              <a:t>К 2021 году: производство мяса – 31,0 тонны в год;  создание 4-х рабочих мест.</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8964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67</a:t>
            </a:fld>
            <a:endParaRPr lang="ru-RU" sz="1200" dirty="0">
              <a:latin typeface="Times New Roman" panose="02020603050405020304" pitchFamily="18" charset="0"/>
              <a:cs typeface="Times New Roman" panose="02020603050405020304" pitchFamily="18" charset="0"/>
            </a:endParaRPr>
          </a:p>
        </p:txBody>
      </p:sp>
      <p:sp>
        <p:nvSpPr>
          <p:cNvPr id="5" name="Прямоугольник с двумя скругленными противолежащими углами 4"/>
          <p:cNvSpPr/>
          <p:nvPr/>
        </p:nvSpPr>
        <p:spPr>
          <a:xfrm>
            <a:off x="1115616" y="332656"/>
            <a:ext cx="7704856" cy="1296144"/>
          </a:xfrm>
          <a:prstGeom prst="round2Diag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bg1"/>
                </a:solidFill>
                <a:latin typeface="Times New Roman" panose="02020603050405020304" pitchFamily="18" charset="0"/>
                <a:cs typeface="Times New Roman" panose="02020603050405020304" pitchFamily="18" charset="0"/>
              </a:rPr>
              <a:t>Развитие семейной животноводческой фермы для производства говядины ИП Глава КФХ Гордеев А.В.</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2019-2023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16,9 млн. руб., собственные средства – 6,9 млн. руб.</a:t>
            </a:r>
          </a:p>
          <a:p>
            <a:r>
              <a:rPr lang="ru-RU" sz="1600" dirty="0" smtClean="0">
                <a:solidFill>
                  <a:schemeClr val="bg1"/>
                </a:solidFill>
                <a:latin typeface="Times New Roman" panose="02020603050405020304" pitchFamily="18" charset="0"/>
                <a:cs typeface="Times New Roman" panose="02020603050405020304" pitchFamily="18" charset="0"/>
              </a:rPr>
              <a:t>К 2023 году: производство мяса – 26,0 тонны; создание 5-ти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с двумя скругленными противолежащими углами 5"/>
          <p:cNvSpPr/>
          <p:nvPr/>
        </p:nvSpPr>
        <p:spPr>
          <a:xfrm>
            <a:off x="1115616" y="1844823"/>
            <a:ext cx="7704855" cy="1368153"/>
          </a:xfrm>
          <a:prstGeom prst="round2Diag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Сушка, хранение, переработка зерна СПК «Спутник» </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2019-2023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15,4 млн. руб., собственные средства – 15,4 млн. руб.</a:t>
            </a:r>
          </a:p>
          <a:p>
            <a:r>
              <a:rPr lang="ru-RU" sz="1600" dirty="0" smtClean="0">
                <a:solidFill>
                  <a:schemeClr val="bg1"/>
                </a:solidFill>
                <a:latin typeface="Times New Roman" panose="02020603050405020304" pitchFamily="18" charset="0"/>
                <a:cs typeface="Times New Roman" panose="02020603050405020304" pitchFamily="18" charset="0"/>
              </a:rPr>
              <a:t>К 2023 году: объем переработки зерна – 51,0 тыс. тонн в год; создание 8-ми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sp>
        <p:nvSpPr>
          <p:cNvPr id="7" name="Прямоугольник с двумя скругленными противолежащими углами 6"/>
          <p:cNvSpPr/>
          <p:nvPr/>
        </p:nvSpPr>
        <p:spPr>
          <a:xfrm>
            <a:off x="1115616" y="3429000"/>
            <a:ext cx="7704854" cy="1224136"/>
          </a:xfrm>
          <a:prstGeom prst="round2Diag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u="sng" dirty="0" smtClean="0">
                <a:solidFill>
                  <a:schemeClr val="bg1"/>
                </a:solidFill>
                <a:latin typeface="Times New Roman" panose="02020603050405020304" pitchFamily="18" charset="0"/>
                <a:cs typeface="Times New Roman" panose="02020603050405020304" pitchFamily="18" charset="0"/>
              </a:rPr>
              <a:t>Рыборазведение ООО «</a:t>
            </a:r>
            <a:r>
              <a:rPr lang="ru-RU" sz="1600" u="sng" dirty="0" err="1" smtClean="0">
                <a:solidFill>
                  <a:schemeClr val="bg1"/>
                </a:solidFill>
                <a:latin typeface="Times New Roman" panose="02020603050405020304" pitchFamily="18" charset="0"/>
                <a:cs typeface="Times New Roman" panose="02020603050405020304" pitchFamily="18" charset="0"/>
              </a:rPr>
              <a:t>Стройпром</a:t>
            </a:r>
            <a:r>
              <a:rPr lang="ru-RU" sz="1600" u="sng" dirty="0" smtClean="0">
                <a:solidFill>
                  <a:schemeClr val="bg1"/>
                </a:solidFill>
                <a:latin typeface="Times New Roman" panose="02020603050405020304" pitchFamily="18" charset="0"/>
                <a:cs typeface="Times New Roman" panose="02020603050405020304" pitchFamily="18" charset="0"/>
              </a:rPr>
              <a:t>»</a:t>
            </a:r>
          </a:p>
          <a:p>
            <a:r>
              <a:rPr lang="ru-RU" sz="1600" dirty="0" smtClean="0">
                <a:solidFill>
                  <a:schemeClr val="bg1"/>
                </a:solidFill>
                <a:latin typeface="Times New Roman" panose="02020603050405020304" pitchFamily="18" charset="0"/>
                <a:cs typeface="Times New Roman" panose="02020603050405020304" pitchFamily="18" charset="0"/>
              </a:rPr>
              <a:t>Срок реализации проекта: 2019-2023 годы</a:t>
            </a:r>
          </a:p>
          <a:p>
            <a:r>
              <a:rPr lang="ru-RU" sz="1600" dirty="0" smtClean="0">
                <a:solidFill>
                  <a:schemeClr val="bg1"/>
                </a:solidFill>
                <a:latin typeface="Times New Roman" panose="02020603050405020304" pitchFamily="18" charset="0"/>
                <a:cs typeface="Times New Roman" panose="02020603050405020304" pitchFamily="18" charset="0"/>
              </a:rPr>
              <a:t>Сумма инвестиций – 3,0 млн. руб., собственные средства – 0,9 млн. руб.</a:t>
            </a:r>
          </a:p>
          <a:p>
            <a:r>
              <a:rPr lang="ru-RU" sz="1600" dirty="0" smtClean="0">
                <a:solidFill>
                  <a:schemeClr val="bg1"/>
                </a:solidFill>
                <a:latin typeface="Times New Roman" panose="02020603050405020304" pitchFamily="18" charset="0"/>
                <a:cs typeface="Times New Roman" panose="02020603050405020304" pitchFamily="18" charset="0"/>
              </a:rPr>
              <a:t>К 2023 году: производство карпа – до 3-х тонн в год; создание 3-х рабочих мест.</a:t>
            </a:r>
            <a:endParaRPr lang="ru-RU" sz="1600"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869160"/>
            <a:ext cx="2520280" cy="17820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4869160"/>
            <a:ext cx="2592288" cy="1784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60179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692697"/>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Развитие транспортной инфраструктуры</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68</a:t>
            </a:fld>
            <a:endParaRPr lang="ru-RU" sz="1200" dirty="0">
              <a:latin typeface="Times New Roman" panose="02020603050405020304" pitchFamily="18" charset="0"/>
              <a:cs typeface="Times New Roman" panose="02020603050405020304" pitchFamily="18" charset="0"/>
            </a:endParaRPr>
          </a:p>
        </p:txBody>
      </p:sp>
      <p:sp>
        <p:nvSpPr>
          <p:cNvPr id="7" name="Скругленный прямоугольник 6"/>
          <p:cNvSpPr/>
          <p:nvPr/>
        </p:nvSpPr>
        <p:spPr>
          <a:xfrm>
            <a:off x="1043608" y="1052736"/>
            <a:ext cx="7776864" cy="1772816"/>
          </a:xfrm>
          <a:prstGeom prst="roundRect">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dirty="0" smtClean="0">
                <a:solidFill>
                  <a:schemeClr val="bg1"/>
                </a:solidFill>
                <a:latin typeface="Times New Roman" panose="02020603050405020304" pitchFamily="18" charset="0"/>
                <a:cs typeface="Times New Roman" panose="02020603050405020304" pitchFamily="18" charset="0"/>
              </a:rPr>
              <a:t>Капитальный ремонт автодороги «</a:t>
            </a:r>
            <a:r>
              <a:rPr lang="ru-RU" dirty="0" err="1" smtClean="0">
                <a:solidFill>
                  <a:schemeClr val="bg1"/>
                </a:solidFill>
                <a:latin typeface="Times New Roman" panose="02020603050405020304" pitchFamily="18" charset="0"/>
                <a:cs typeface="Times New Roman" panose="02020603050405020304" pitchFamily="18" charset="0"/>
              </a:rPr>
              <a:t>Промплощадка</a:t>
            </a:r>
            <a:r>
              <a:rPr lang="ru-RU" dirty="0" smtClean="0">
                <a:solidFill>
                  <a:schemeClr val="bg1"/>
                </a:solidFill>
                <a:latin typeface="Times New Roman" panose="02020603050405020304" pitchFamily="18" charset="0"/>
                <a:cs typeface="Times New Roman" panose="02020603050405020304" pitchFamily="18" charset="0"/>
              </a:rPr>
              <a:t>-Тракт Тулун-</a:t>
            </a:r>
            <a:r>
              <a:rPr lang="ru-RU" dirty="0" err="1" smtClean="0">
                <a:solidFill>
                  <a:schemeClr val="bg1"/>
                </a:solidFill>
                <a:latin typeface="Times New Roman" panose="02020603050405020304" pitchFamily="18" charset="0"/>
                <a:cs typeface="Times New Roman" panose="02020603050405020304" pitchFamily="18" charset="0"/>
              </a:rPr>
              <a:t>Мугун</a:t>
            </a:r>
            <a:r>
              <a:rPr lang="ru-RU" dirty="0" smtClean="0">
                <a:solidFill>
                  <a:schemeClr val="bg1"/>
                </a:solidFill>
                <a:latin typeface="Times New Roman" panose="02020603050405020304" pitchFamily="18" charset="0"/>
                <a:cs typeface="Times New Roman" panose="02020603050405020304" pitchFamily="18" charset="0"/>
              </a:rPr>
              <a:t>», протяженностью 8,45 км.</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3" name="Скругленный прямоугольник 2"/>
          <p:cNvSpPr/>
          <p:nvPr/>
        </p:nvSpPr>
        <p:spPr>
          <a:xfrm>
            <a:off x="1073283" y="3501008"/>
            <a:ext cx="7770270" cy="1728192"/>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60000"/>
            <a:r>
              <a:rPr lang="ru-RU" dirty="0" smtClean="0">
                <a:latin typeface="Times New Roman" panose="02020603050405020304" pitchFamily="18" charset="0"/>
                <a:cs typeface="Times New Roman" panose="02020603050405020304" pitchFamily="18" charset="0"/>
              </a:rPr>
              <a:t>Устройство временного искусственного сооружения (моста) на автомобильной дороге до п. Октябрьский-2 для обеспечения проезда через р. Ия.</a:t>
            </a:r>
            <a:endParaRPr lang="ru-RU"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4278" y="1124745"/>
            <a:ext cx="2069570" cy="1643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586985"/>
            <a:ext cx="2088231" cy="1570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03635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600727"/>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Меры государственной поддержки</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69</a:t>
            </a:fld>
            <a:endParaRPr lang="ru-RU" sz="1200" dirty="0">
              <a:latin typeface="Times New Roman" panose="02020603050405020304" pitchFamily="18" charset="0"/>
              <a:cs typeface="Times New Roman" panose="02020603050405020304" pitchFamily="18" charset="0"/>
            </a:endParaRPr>
          </a:p>
        </p:txBody>
      </p:sp>
      <p:pic>
        <p:nvPicPr>
          <p:cNvPr id="9" name="Picture 2" descr="https://openclipart.org/image/2400px/svg_to_png/192580/Jigsaw-Puzz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668926" y="1628800"/>
            <a:ext cx="4608407" cy="3600400"/>
          </a:xfrm>
          <a:prstGeom prst="rect">
            <a:avLst/>
          </a:prstGeom>
          <a:noFill/>
          <a:extLst>
            <a:ext uri="{909E8E84-426E-40DD-AFC4-6F175D3DCCD1}">
              <a14:hiddenFill xmlns:a14="http://schemas.microsoft.com/office/drawing/2010/main">
                <a:solidFill>
                  <a:srgbClr val="FFFFFF"/>
                </a:solidFill>
              </a14:hiddenFill>
            </a:ext>
          </a:extLst>
        </p:spPr>
      </p:pic>
      <p:sp>
        <p:nvSpPr>
          <p:cNvPr id="10" name="Объект 2"/>
          <p:cNvSpPr txBox="1">
            <a:spLocks/>
          </p:cNvSpPr>
          <p:nvPr/>
        </p:nvSpPr>
        <p:spPr>
          <a:xfrm>
            <a:off x="827584" y="692328"/>
            <a:ext cx="2304257" cy="280868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Предоставление государственных гарантий Иркутской области</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субсидий на возмещение затрат на уплату процентов по кредитам, лизинговым договорам и субсидий при реализации проектов в сфере промышленности, строительства, сельского хозяйства, транспорта и ЖКХ за счет средств областного бюджета.</a:t>
            </a:r>
            <a:endParaRPr lang="ru-RU" sz="1400" dirty="0">
              <a:latin typeface="Times New Roman" panose="02020603050405020304" pitchFamily="18" charset="0"/>
              <a:cs typeface="Times New Roman" panose="02020603050405020304" pitchFamily="18" charset="0"/>
            </a:endParaRPr>
          </a:p>
        </p:txBody>
      </p:sp>
      <p:sp>
        <p:nvSpPr>
          <p:cNvPr id="11" name="Объект 2"/>
          <p:cNvSpPr txBox="1">
            <a:spLocks/>
          </p:cNvSpPr>
          <p:nvPr/>
        </p:nvSpPr>
        <p:spPr>
          <a:xfrm>
            <a:off x="539552" y="3789040"/>
            <a:ext cx="2592289" cy="201622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Предоставление имущества (земельных участков), находящихся в государственной собственности для субъектов предпринимательства.</a:t>
            </a:r>
          </a:p>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Аналогичная мера предусмотрена на уровне муниципальных образований.</a:t>
            </a:r>
            <a:endParaRPr lang="ru-RU" sz="1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831426" y="2240868"/>
            <a:ext cx="936104" cy="584775"/>
          </a:xfrm>
          <a:prstGeom prst="rect">
            <a:avLst/>
          </a:prstGeom>
          <a:noFill/>
        </p:spPr>
        <p:txBody>
          <a:bodyPr wrap="square" rtlCol="0">
            <a:spAutoFit/>
          </a:bodyPr>
          <a:lstStyle/>
          <a:p>
            <a:pPr algn="ctr"/>
            <a:r>
              <a:rPr lang="ru-RU" sz="1600" b="1" dirty="0" err="1" smtClean="0">
                <a:solidFill>
                  <a:schemeClr val="bg1"/>
                </a:solidFill>
                <a:latin typeface="Times New Roman" panose="02020603050405020304" pitchFamily="18" charset="0"/>
                <a:cs typeface="Times New Roman" panose="02020603050405020304" pitchFamily="18" charset="0"/>
              </a:rPr>
              <a:t>Финан-совая</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522275" y="2267091"/>
            <a:ext cx="1080120" cy="584775"/>
          </a:xfrm>
          <a:prstGeom prst="rect">
            <a:avLst/>
          </a:prstGeom>
          <a:noFill/>
        </p:spPr>
        <p:txBody>
          <a:bodyPr wrap="square" rtlCol="0">
            <a:spAutoFit/>
          </a:bodyPr>
          <a:lstStyle/>
          <a:p>
            <a:pPr algn="ctr"/>
            <a:r>
              <a:rPr lang="ru-RU" sz="1600" b="1" dirty="0" err="1" smtClean="0">
                <a:solidFill>
                  <a:schemeClr val="bg1"/>
                </a:solidFill>
                <a:latin typeface="Times New Roman" panose="02020603050405020304" pitchFamily="18" charset="0"/>
                <a:cs typeface="Times New Roman" panose="02020603050405020304" pitchFamily="18" charset="0"/>
              </a:rPr>
              <a:t>Информа-ционная</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312091" y="3912364"/>
            <a:ext cx="1224136" cy="584775"/>
          </a:xfrm>
          <a:prstGeom prst="rect">
            <a:avLst/>
          </a:prstGeom>
          <a:noFill/>
        </p:spPr>
        <p:txBody>
          <a:bodyPr wrap="square" rtlCol="0">
            <a:spAutoFit/>
          </a:bodyPr>
          <a:lstStyle/>
          <a:p>
            <a:pPr algn="ctr"/>
            <a:r>
              <a:rPr lang="ru-RU" sz="1600" b="1" dirty="0" err="1" smtClean="0">
                <a:solidFill>
                  <a:schemeClr val="bg1"/>
                </a:solidFill>
                <a:latin typeface="Times New Roman" panose="02020603050405020304" pitchFamily="18" charset="0"/>
                <a:cs typeface="Times New Roman" panose="02020603050405020304" pitchFamily="18" charset="0"/>
              </a:rPr>
              <a:t>Имущест</a:t>
            </a:r>
            <a:r>
              <a:rPr lang="ru-RU" sz="1600" b="1" dirty="0" smtClean="0">
                <a:solidFill>
                  <a:schemeClr val="bg1"/>
                </a:solidFill>
                <a:latin typeface="Times New Roman" panose="02020603050405020304" pitchFamily="18" charset="0"/>
                <a:cs typeface="Times New Roman" panose="02020603050405020304" pitchFamily="18" charset="0"/>
              </a:rPr>
              <a:t>-венная</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4988845" y="3912364"/>
            <a:ext cx="1450331" cy="830997"/>
          </a:xfrm>
          <a:prstGeom prst="rect">
            <a:avLst/>
          </a:prstGeom>
          <a:noFill/>
        </p:spPr>
        <p:txBody>
          <a:bodyPr wrap="square" rtlCol="0">
            <a:spAutoFit/>
          </a:bodyPr>
          <a:lstStyle/>
          <a:p>
            <a:pPr algn="ctr"/>
            <a:r>
              <a:rPr lang="ru-RU" sz="1600" b="1" dirty="0" smtClean="0">
                <a:solidFill>
                  <a:schemeClr val="bg1"/>
                </a:solidFill>
                <a:latin typeface="Times New Roman" panose="02020603050405020304" pitchFamily="18" charset="0"/>
                <a:cs typeface="Times New Roman" panose="02020603050405020304" pitchFamily="18" charset="0"/>
              </a:rPr>
              <a:t>Налоговое </a:t>
            </a:r>
            <a:r>
              <a:rPr lang="ru-RU" sz="1600" b="1" dirty="0" err="1" smtClean="0">
                <a:solidFill>
                  <a:schemeClr val="bg1"/>
                </a:solidFill>
                <a:latin typeface="Times New Roman" panose="02020603050405020304" pitchFamily="18" charset="0"/>
                <a:cs typeface="Times New Roman" panose="02020603050405020304" pitchFamily="18" charset="0"/>
              </a:rPr>
              <a:t>стимули-рование</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17" name="Объект 2"/>
          <p:cNvSpPr txBox="1">
            <a:spLocks/>
          </p:cNvSpPr>
          <p:nvPr/>
        </p:nvSpPr>
        <p:spPr>
          <a:xfrm>
            <a:off x="6765613" y="908721"/>
            <a:ext cx="2378387" cy="144015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Предоставление консультаций на всех уровнях власти.</a:t>
            </a:r>
          </a:p>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Проведение конференций, круглых столов, обучающих семинаров.</a:t>
            </a:r>
            <a:endParaRPr lang="ru-RU" sz="1400" dirty="0">
              <a:latin typeface="Times New Roman" panose="02020603050405020304" pitchFamily="18" charset="0"/>
              <a:cs typeface="Times New Roman" panose="02020603050405020304" pitchFamily="18" charset="0"/>
            </a:endParaRPr>
          </a:p>
        </p:txBody>
      </p:sp>
      <p:sp>
        <p:nvSpPr>
          <p:cNvPr id="18" name="Объект 2"/>
          <p:cNvSpPr txBox="1">
            <a:spLocks/>
          </p:cNvSpPr>
          <p:nvPr/>
        </p:nvSpPr>
        <p:spPr>
          <a:xfrm>
            <a:off x="6765613" y="3912364"/>
            <a:ext cx="2378388" cy="225294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Font typeface="Wingdings 3" charset="2"/>
              <a:buNone/>
            </a:pPr>
            <a:r>
              <a:rPr lang="ru-RU" sz="1400" dirty="0" smtClean="0">
                <a:latin typeface="Times New Roman" panose="02020603050405020304" pitchFamily="18" charset="0"/>
                <a:cs typeface="Times New Roman" panose="02020603050405020304" pitchFamily="18" charset="0"/>
              </a:rPr>
              <a:t>Установление в области дифференцированных налоговых ставок по налогу на имущество, налогу на прибыль организаций, при применении упрощенной системы налогообложения. Предоставление инвестиционного налогового кредита.</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020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15616" y="0"/>
            <a:ext cx="8028384" cy="620688"/>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Историческая справка</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899592" y="620688"/>
            <a:ext cx="7920880" cy="2592288"/>
          </a:xfrm>
        </p:spPr>
        <p:txBody>
          <a:bodyPr>
            <a:noAutofit/>
          </a:bodyPr>
          <a:lstStyle/>
          <a:p>
            <a:pPr marL="0" indent="450000" algn="just">
              <a:spcBef>
                <a:spcPts val="0"/>
              </a:spcBef>
              <a:buNone/>
            </a:pPr>
            <a:r>
              <a:rPr lang="ru-RU" sz="1300" dirty="0" smtClean="0">
                <a:solidFill>
                  <a:schemeClr val="tx1">
                    <a:lumMod val="95000"/>
                    <a:lumOff val="5000"/>
                  </a:schemeClr>
                </a:solidFill>
                <a:latin typeface="Times New Roman" pitchFamily="18" charset="0"/>
                <a:cs typeface="Times New Roman" pitchFamily="18" charset="0"/>
              </a:rPr>
              <a:t>Точную дату начала освоения </a:t>
            </a:r>
            <a:r>
              <a:rPr lang="ru-RU" sz="1300" dirty="0" err="1" smtClean="0">
                <a:solidFill>
                  <a:schemeClr val="tx1">
                    <a:lumMod val="95000"/>
                    <a:lumOff val="5000"/>
                  </a:schemeClr>
                </a:solidFill>
                <a:latin typeface="Times New Roman" pitchFamily="18" charset="0"/>
                <a:cs typeface="Times New Roman" pitchFamily="18" charset="0"/>
              </a:rPr>
              <a:t>Тулунских</a:t>
            </a:r>
            <a:r>
              <a:rPr lang="ru-RU" sz="1300" dirty="0" smtClean="0">
                <a:solidFill>
                  <a:schemeClr val="tx1">
                    <a:lumMod val="95000"/>
                    <a:lumOff val="5000"/>
                  </a:schemeClr>
                </a:solidFill>
                <a:latin typeface="Times New Roman" pitchFamily="18" charset="0"/>
                <a:cs typeface="Times New Roman" pitchFamily="18" charset="0"/>
              </a:rPr>
              <a:t> таежных мест никто из историков не берется назвать. Есть только предположительные сведения о том, как буряты-кочевники, следуя по сибирским рекам, останавливались в облюбованных ими местах и как могли обживали их. Свидетельством тому и  бурятские названия большинства наших старинных сел и деревень: </a:t>
            </a:r>
            <a:r>
              <a:rPr lang="ru-RU" sz="1300" dirty="0" err="1" smtClean="0">
                <a:solidFill>
                  <a:schemeClr val="tx1">
                    <a:lumMod val="95000"/>
                    <a:lumOff val="5000"/>
                  </a:schemeClr>
                </a:solidFill>
                <a:latin typeface="Times New Roman" pitchFamily="18" charset="0"/>
                <a:cs typeface="Times New Roman" pitchFamily="18" charset="0"/>
              </a:rPr>
              <a:t>Едогон</a:t>
            </a:r>
            <a:r>
              <a:rPr lang="ru-RU" sz="1300" dirty="0" smtClean="0">
                <a:solidFill>
                  <a:schemeClr val="tx1">
                    <a:lumMod val="95000"/>
                    <a:lumOff val="5000"/>
                  </a:schemeClr>
                </a:solidFill>
                <a:latin typeface="Times New Roman" pitchFamily="18" charset="0"/>
                <a:cs typeface="Times New Roman" pitchFamily="18" charset="0"/>
              </a:rPr>
              <a:t>; </a:t>
            </a:r>
            <a:r>
              <a:rPr lang="ru-RU" sz="1300" dirty="0" err="1" smtClean="0">
                <a:solidFill>
                  <a:schemeClr val="tx1">
                    <a:lumMod val="95000"/>
                    <a:lumOff val="5000"/>
                  </a:schemeClr>
                </a:solidFill>
                <a:latin typeface="Times New Roman" pitchFamily="18" charset="0"/>
                <a:cs typeface="Times New Roman" pitchFamily="18" charset="0"/>
              </a:rPr>
              <a:t>Икей</a:t>
            </a:r>
            <a:r>
              <a:rPr lang="ru-RU" sz="1300" dirty="0" smtClean="0">
                <a:solidFill>
                  <a:schemeClr val="tx1">
                    <a:lumMod val="95000"/>
                    <a:lumOff val="5000"/>
                  </a:schemeClr>
                </a:solidFill>
                <a:latin typeface="Times New Roman" pitchFamily="18" charset="0"/>
                <a:cs typeface="Times New Roman" pitchFamily="18" charset="0"/>
              </a:rPr>
              <a:t>; Гуран; </a:t>
            </a:r>
            <a:r>
              <a:rPr lang="ru-RU" sz="1300" dirty="0" err="1" smtClean="0">
                <a:solidFill>
                  <a:schemeClr val="tx1">
                    <a:lumMod val="95000"/>
                    <a:lumOff val="5000"/>
                  </a:schemeClr>
                </a:solidFill>
                <a:latin typeface="Times New Roman" pitchFamily="18" charset="0"/>
                <a:cs typeface="Times New Roman" pitchFamily="18" charset="0"/>
              </a:rPr>
              <a:t>Бурхун</a:t>
            </a:r>
            <a:r>
              <a:rPr lang="ru-RU" sz="1300" dirty="0" smtClean="0">
                <a:solidFill>
                  <a:schemeClr val="tx1">
                    <a:lumMod val="95000"/>
                    <a:lumOff val="5000"/>
                  </a:schemeClr>
                </a:solidFill>
                <a:latin typeface="Times New Roman" pitchFamily="18" charset="0"/>
                <a:cs typeface="Times New Roman" pitchFamily="18" charset="0"/>
              </a:rPr>
              <a:t>; </a:t>
            </a:r>
            <a:r>
              <a:rPr lang="ru-RU" sz="1300" dirty="0" err="1" smtClean="0">
                <a:solidFill>
                  <a:schemeClr val="tx1">
                    <a:lumMod val="95000"/>
                    <a:lumOff val="5000"/>
                  </a:schemeClr>
                </a:solidFill>
                <a:latin typeface="Times New Roman" pitchFamily="18" charset="0"/>
                <a:cs typeface="Times New Roman" pitchFamily="18" charset="0"/>
              </a:rPr>
              <a:t>Изегол</a:t>
            </a:r>
            <a:r>
              <a:rPr lang="ru-RU" sz="1300" dirty="0" smtClean="0">
                <a:solidFill>
                  <a:schemeClr val="tx1">
                    <a:lumMod val="95000"/>
                    <a:lumOff val="5000"/>
                  </a:schemeClr>
                </a:solidFill>
                <a:latin typeface="Times New Roman" pitchFamily="18" charset="0"/>
                <a:cs typeface="Times New Roman" pitchFamily="18" charset="0"/>
              </a:rPr>
              <a:t>,  </a:t>
            </a:r>
            <a:r>
              <a:rPr lang="ru-RU" sz="1300" dirty="0" err="1" smtClean="0">
                <a:solidFill>
                  <a:schemeClr val="tx1">
                    <a:lumMod val="95000"/>
                    <a:lumOff val="5000"/>
                  </a:schemeClr>
                </a:solidFill>
                <a:latin typeface="Times New Roman" pitchFamily="18" charset="0"/>
                <a:cs typeface="Times New Roman" pitchFamily="18" charset="0"/>
              </a:rPr>
              <a:t>Мугун</a:t>
            </a:r>
            <a:r>
              <a:rPr lang="ru-RU" sz="1300" dirty="0" smtClean="0">
                <a:solidFill>
                  <a:schemeClr val="tx1">
                    <a:lumMod val="95000"/>
                    <a:lumOff val="5000"/>
                  </a:schemeClr>
                </a:solidFill>
                <a:latin typeface="Times New Roman" pitchFamily="18" charset="0"/>
                <a:cs typeface="Times New Roman" pitchFamily="18" charset="0"/>
              </a:rPr>
              <a:t>,; </a:t>
            </a:r>
            <a:r>
              <a:rPr lang="ru-RU" sz="1300" dirty="0" err="1" smtClean="0">
                <a:solidFill>
                  <a:schemeClr val="tx1">
                    <a:lumMod val="95000"/>
                    <a:lumOff val="5000"/>
                  </a:schemeClr>
                </a:solidFill>
                <a:latin typeface="Times New Roman" pitchFamily="18" charset="0"/>
                <a:cs typeface="Times New Roman" pitchFamily="18" charset="0"/>
              </a:rPr>
              <a:t>Гадалей</a:t>
            </a:r>
            <a:r>
              <a:rPr lang="ru-RU" sz="1300" dirty="0" smtClean="0">
                <a:solidFill>
                  <a:schemeClr val="tx1">
                    <a:lumMod val="95000"/>
                    <a:lumOff val="5000"/>
                  </a:schemeClr>
                </a:solidFill>
                <a:latin typeface="Times New Roman" pitchFamily="18" charset="0"/>
                <a:cs typeface="Times New Roman" pitchFamily="18" charset="0"/>
              </a:rPr>
              <a:t>; Шерагул и другие. Да и сам Тулун в переводе с бурятского – кожаный  мешок. Казаки-переселенцы коренным образом изменили быт и традиции территории, но особенный толчок развитию сельского хозяйства, да и обустройства деревень дали так называемые </a:t>
            </a:r>
            <a:r>
              <a:rPr lang="ru-RU" sz="1300" dirty="0" err="1" smtClean="0">
                <a:solidFill>
                  <a:schemeClr val="tx1">
                    <a:lumMod val="95000"/>
                    <a:lumOff val="5000"/>
                  </a:schemeClr>
                </a:solidFill>
                <a:latin typeface="Times New Roman" pitchFamily="18" charset="0"/>
                <a:cs typeface="Times New Roman" pitchFamily="18" charset="0"/>
              </a:rPr>
              <a:t>Столыпинские</a:t>
            </a:r>
            <a:r>
              <a:rPr lang="ru-RU" sz="1300" dirty="0" smtClean="0">
                <a:solidFill>
                  <a:schemeClr val="tx1">
                    <a:lumMod val="95000"/>
                    <a:lumOff val="5000"/>
                  </a:schemeClr>
                </a:solidFill>
                <a:latin typeface="Times New Roman" pitchFamily="18" charset="0"/>
                <a:cs typeface="Times New Roman" pitchFamily="18" charset="0"/>
              </a:rPr>
              <a:t> реформы, когда через государственную программу развития сибирских территорий в наши места прибыли переселенцы из Украины, Белоруссии, Российских губерний. Многие улицы </a:t>
            </a:r>
            <a:r>
              <a:rPr lang="ru-RU" sz="1300" dirty="0" err="1" smtClean="0">
                <a:solidFill>
                  <a:schemeClr val="tx1">
                    <a:lumMod val="95000"/>
                    <a:lumOff val="5000"/>
                  </a:schemeClr>
                </a:solidFill>
                <a:latin typeface="Times New Roman" pitchFamily="18" charset="0"/>
                <a:cs typeface="Times New Roman" pitchFamily="18" charset="0"/>
              </a:rPr>
              <a:t>Тулунских</a:t>
            </a:r>
            <a:r>
              <a:rPr lang="ru-RU" sz="1300" dirty="0" smtClean="0">
                <a:solidFill>
                  <a:schemeClr val="tx1">
                    <a:lumMod val="95000"/>
                    <a:lumOff val="5000"/>
                  </a:schemeClr>
                </a:solidFill>
                <a:latin typeface="Times New Roman" pitchFamily="18" charset="0"/>
                <a:cs typeface="Times New Roman" pitchFamily="18" charset="0"/>
              </a:rPr>
              <a:t> сел в обиходе местных жителей до сих пор хранят названия тех волостей, откуда прибыли крестьянские семьи для освоения здешних земель. За короткое время они раскорчевали леса, построили жилье, напахали земельные угодья и положили начало сельскохозяйственному производству. </a:t>
            </a:r>
          </a:p>
        </p:txBody>
      </p:sp>
      <p:sp>
        <p:nvSpPr>
          <p:cNvPr id="7" name="Объект 1"/>
          <p:cNvSpPr txBox="1">
            <a:spLocks/>
          </p:cNvSpPr>
          <p:nvPr/>
        </p:nvSpPr>
        <p:spPr>
          <a:xfrm>
            <a:off x="4355976" y="2852935"/>
            <a:ext cx="4464496" cy="4005065"/>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450000" algn="just">
              <a:spcBef>
                <a:spcPts val="0"/>
              </a:spcBef>
              <a:buFont typeface="Arial"/>
              <a:buNone/>
            </a:pPr>
            <a:r>
              <a:rPr lang="ru-RU" sz="1300" dirty="0" smtClean="0">
                <a:solidFill>
                  <a:schemeClr val="tx1">
                    <a:lumMod val="95000"/>
                    <a:lumOff val="5000"/>
                  </a:schemeClr>
                </a:solidFill>
                <a:latin typeface="Times New Roman" pitchFamily="18" charset="0"/>
                <a:cs typeface="Times New Roman" pitchFamily="18" charset="0"/>
              </a:rPr>
              <a:t>Кто знает, как бы складывалась судьба нашей территории, не будь революционных перемен. Судьбой было суждено пройти коллективизацию, установление Советской власти, репрессии и Великую Отечественную Войну, появление МТС и укрупнение колхозов, создание местной и крупной промышленности, закрытие многих предприятий в </a:t>
            </a:r>
            <a:r>
              <a:rPr lang="ru-RU" sz="1300" dirty="0" err="1" smtClean="0">
                <a:solidFill>
                  <a:schemeClr val="tx1">
                    <a:lumMod val="95000"/>
                    <a:lumOff val="5000"/>
                  </a:schemeClr>
                </a:solidFill>
                <a:latin typeface="Times New Roman" pitchFamily="18" charset="0"/>
                <a:cs typeface="Times New Roman" pitchFamily="18" charset="0"/>
              </a:rPr>
              <a:t>перестроечно</a:t>
            </a:r>
            <a:r>
              <a:rPr lang="ru-RU" sz="1300" dirty="0" smtClean="0">
                <a:solidFill>
                  <a:schemeClr val="tx1">
                    <a:lumMod val="95000"/>
                    <a:lumOff val="5000"/>
                  </a:schemeClr>
                </a:solidFill>
                <a:latin typeface="Times New Roman" pitchFamily="18" charset="0"/>
                <a:cs typeface="Times New Roman" pitchFamily="18" charset="0"/>
              </a:rPr>
              <a:t>-реформаторский период и вхождение общества в формацию рыночных отношений. Все это было, как и был момент официального образования  </a:t>
            </a:r>
            <a:r>
              <a:rPr lang="ru-RU" sz="1300" dirty="0" err="1" smtClean="0">
                <a:solidFill>
                  <a:schemeClr val="tx1">
                    <a:lumMod val="95000"/>
                    <a:lumOff val="5000"/>
                  </a:schemeClr>
                </a:solidFill>
                <a:latin typeface="Times New Roman" pitchFamily="18" charset="0"/>
                <a:cs typeface="Times New Roman" pitchFamily="18" charset="0"/>
              </a:rPr>
              <a:t>Тулунского</a:t>
            </a:r>
            <a:r>
              <a:rPr lang="ru-RU" sz="1300" dirty="0" smtClean="0">
                <a:solidFill>
                  <a:schemeClr val="tx1">
                    <a:lumMod val="95000"/>
                    <a:lumOff val="5000"/>
                  </a:schemeClr>
                </a:solidFill>
                <a:latin typeface="Times New Roman" pitchFamily="18" charset="0"/>
                <a:cs typeface="Times New Roman" pitchFamily="18" charset="0"/>
              </a:rPr>
              <a:t> района. </a:t>
            </a:r>
          </a:p>
          <a:p>
            <a:pPr marL="0" indent="450000" algn="just">
              <a:spcBef>
                <a:spcPts val="0"/>
              </a:spcBef>
              <a:buFont typeface="Arial"/>
              <a:buNone/>
            </a:pPr>
            <a:r>
              <a:rPr lang="ru-RU" sz="1300" dirty="0" smtClean="0">
                <a:solidFill>
                  <a:schemeClr val="tx1">
                    <a:lumMod val="95000"/>
                    <a:lumOff val="5000"/>
                  </a:schemeClr>
                </a:solidFill>
                <a:latin typeface="Times New Roman" pitchFamily="18" charset="0"/>
                <a:cs typeface="Times New Roman" pitchFamily="18" charset="0"/>
              </a:rPr>
              <a:t>В архивных документах этот факт обозначен следующим образом: «</a:t>
            </a:r>
            <a:r>
              <a:rPr lang="ru-RU" sz="1300" b="1" dirty="0" smtClean="0">
                <a:solidFill>
                  <a:schemeClr val="tx1">
                    <a:lumMod val="95000"/>
                    <a:lumOff val="5000"/>
                  </a:schemeClr>
                </a:solidFill>
                <a:latin typeface="Times New Roman" pitchFamily="18" charset="0"/>
                <a:cs typeface="Times New Roman" pitchFamily="18" charset="0"/>
              </a:rPr>
              <a:t>28 июня 1926 года </a:t>
            </a:r>
            <a:r>
              <a:rPr lang="ru-RU" sz="1300" dirty="0" smtClean="0">
                <a:solidFill>
                  <a:schemeClr val="tx1">
                    <a:lumMod val="95000"/>
                    <a:lumOff val="5000"/>
                  </a:schemeClr>
                </a:solidFill>
                <a:latin typeface="Times New Roman" pitchFamily="18" charset="0"/>
                <a:cs typeface="Times New Roman" pitchFamily="18" charset="0"/>
              </a:rPr>
              <a:t>Постановлением ВЦИК Иркутская губерния была упразднена, на ее территории образованы четыре округа в составе Сибирского края: Тулунский с центром в с. Тулуне в пределах бывших </a:t>
            </a:r>
            <a:r>
              <a:rPr lang="ru-RU" sz="1300" dirty="0" err="1" smtClean="0">
                <a:solidFill>
                  <a:schemeClr val="tx1">
                    <a:lumMod val="95000"/>
                    <a:lumOff val="5000"/>
                  </a:schemeClr>
                </a:solidFill>
                <a:latin typeface="Times New Roman" pitchFamily="18" charset="0"/>
                <a:cs typeface="Times New Roman" pitchFamily="18" charset="0"/>
              </a:rPr>
              <a:t>Тулунского</a:t>
            </a:r>
            <a:r>
              <a:rPr lang="ru-RU" sz="1300" dirty="0" smtClean="0">
                <a:solidFill>
                  <a:schemeClr val="tx1">
                    <a:lumMod val="95000"/>
                    <a:lumOff val="5000"/>
                  </a:schemeClr>
                </a:solidFill>
                <a:latin typeface="Times New Roman" pitchFamily="18" charset="0"/>
                <a:cs typeface="Times New Roman" pitchFamily="18" charset="0"/>
              </a:rPr>
              <a:t> и части </a:t>
            </a:r>
            <a:r>
              <a:rPr lang="ru-RU" sz="1300" dirty="0" err="1" smtClean="0">
                <a:solidFill>
                  <a:schemeClr val="tx1">
                    <a:lumMod val="95000"/>
                    <a:lumOff val="5000"/>
                  </a:schemeClr>
                </a:solidFill>
                <a:latin typeface="Times New Roman" pitchFamily="18" charset="0"/>
                <a:cs typeface="Times New Roman" pitchFamily="18" charset="0"/>
              </a:rPr>
              <a:t>Зиминского</a:t>
            </a:r>
            <a:r>
              <a:rPr lang="ru-RU" sz="1300" dirty="0" smtClean="0">
                <a:solidFill>
                  <a:schemeClr val="tx1">
                    <a:lumMod val="95000"/>
                    <a:lumOff val="5000"/>
                  </a:schemeClr>
                </a:solidFill>
                <a:latin typeface="Times New Roman" pitchFamily="18" charset="0"/>
                <a:cs typeface="Times New Roman" pitchFamily="18" charset="0"/>
              </a:rPr>
              <a:t> (</a:t>
            </a:r>
            <a:r>
              <a:rPr lang="ru-RU" sz="1300" dirty="0" err="1" smtClean="0">
                <a:solidFill>
                  <a:schemeClr val="tx1">
                    <a:lumMod val="95000"/>
                    <a:lumOff val="5000"/>
                  </a:schemeClr>
                </a:solidFill>
                <a:latin typeface="Times New Roman" pitchFamily="18" charset="0"/>
                <a:cs typeface="Times New Roman" pitchFamily="18" charset="0"/>
              </a:rPr>
              <a:t>Кимильтейская</a:t>
            </a:r>
            <a:r>
              <a:rPr lang="ru-RU" sz="1300" dirty="0" smtClean="0">
                <a:solidFill>
                  <a:schemeClr val="tx1">
                    <a:lumMod val="95000"/>
                    <a:lumOff val="5000"/>
                  </a:schemeClr>
                </a:solidFill>
                <a:latin typeface="Times New Roman" pitchFamily="18" charset="0"/>
                <a:cs typeface="Times New Roman" pitchFamily="18" charset="0"/>
              </a:rPr>
              <a:t> и </a:t>
            </a:r>
            <a:r>
              <a:rPr lang="ru-RU" sz="1300" dirty="0" err="1" smtClean="0">
                <a:solidFill>
                  <a:schemeClr val="tx1">
                    <a:lumMod val="95000"/>
                    <a:lumOff val="5000"/>
                  </a:schemeClr>
                </a:solidFill>
                <a:latin typeface="Times New Roman" pitchFamily="18" charset="0"/>
                <a:cs typeface="Times New Roman" pitchFamily="18" charset="0"/>
              </a:rPr>
              <a:t>Зиминская</a:t>
            </a:r>
            <a:r>
              <a:rPr lang="ru-RU" sz="1300" dirty="0" smtClean="0">
                <a:solidFill>
                  <a:schemeClr val="tx1">
                    <a:lumMod val="95000"/>
                    <a:lumOff val="5000"/>
                  </a:schemeClr>
                </a:solidFill>
                <a:latin typeface="Times New Roman" pitchFamily="18" charset="0"/>
                <a:cs typeface="Times New Roman" pitchFamily="18" charset="0"/>
              </a:rPr>
              <a:t>  волости), включающий районы с центрами - Тулунский - с. Тулун.</a:t>
            </a:r>
            <a:endParaRPr lang="ru-RU" sz="1300" dirty="0">
              <a:solidFill>
                <a:schemeClr val="tx1">
                  <a:lumMod val="95000"/>
                  <a:lumOff val="5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284984"/>
            <a:ext cx="3454840" cy="2327747"/>
          </a:xfrm>
          <a:prstGeom prst="rect">
            <a:avLst/>
          </a:prstGeom>
          <a:ln>
            <a:noFill/>
          </a:ln>
          <a:effectLst>
            <a:outerShdw blurRad="190500" algn="tl" rotWithShape="0">
              <a:srgbClr val="000000">
                <a:alpha val="70000"/>
              </a:srgbClr>
            </a:outerShdw>
          </a:effectLst>
        </p:spPr>
      </p:pic>
      <p:sp>
        <p:nvSpPr>
          <p:cNvPr id="5" name="Номер слайда 4"/>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506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
            <a:ext cx="8100392" cy="620688"/>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Инфраструктура поддержки</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70</a:t>
            </a:fld>
            <a:endParaRPr lang="ru-RU" sz="1200" dirty="0">
              <a:latin typeface="Times New Roman" panose="02020603050405020304" pitchFamily="18" charset="0"/>
              <a:cs typeface="Times New Roman" panose="02020603050405020304" pitchFamily="18" charset="0"/>
            </a:endParaRPr>
          </a:p>
        </p:txBody>
      </p:sp>
      <p:pic>
        <p:nvPicPr>
          <p:cNvPr id="19" name="Picture 4" descr="http://aokrio.ru/bitrix/templates/irkutsk_main/img/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897187"/>
            <a:ext cx="1584175" cy="1224136"/>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0" name="Объект 2"/>
          <p:cNvSpPr>
            <a:spLocks noGrp="1"/>
          </p:cNvSpPr>
          <p:nvPr>
            <p:ph idx="1"/>
          </p:nvPr>
        </p:nvSpPr>
        <p:spPr>
          <a:xfrm>
            <a:off x="2627785" y="692697"/>
            <a:ext cx="6526347" cy="2108189"/>
          </a:xfrm>
        </p:spPr>
        <p:txBody>
          <a:bodyPr>
            <a:noAutofit/>
          </a:bodyPr>
          <a:lstStyle/>
          <a:p>
            <a:pPr marL="0" indent="0" algn="ctr">
              <a:spcBef>
                <a:spcPts val="0"/>
              </a:spcBef>
              <a:spcAft>
                <a:spcPts val="0"/>
              </a:spcAft>
              <a:buNone/>
            </a:pPr>
            <a:r>
              <a:rPr lang="ru-RU" sz="1600" b="1" dirty="0" smtClean="0">
                <a:solidFill>
                  <a:schemeClr val="accent1">
                    <a:lumMod val="50000"/>
                  </a:schemeClr>
                </a:solidFill>
                <a:latin typeface="Arial" panose="020B0604020202020204" pitchFamily="34" charset="0"/>
                <a:cs typeface="Arial" panose="020B0604020202020204" pitchFamily="34"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АО «Корпорация развития Иркутской области»</a:t>
            </a:r>
            <a:r>
              <a:rPr lang="ru-RU" sz="1600" b="1" u="sng" dirty="0">
                <a:solidFill>
                  <a:schemeClr val="accent1">
                    <a:lumMod val="50000"/>
                  </a:schemeClr>
                </a:solidFill>
                <a:latin typeface="Times New Roman" panose="02020603050405020304" pitchFamily="18" charset="0"/>
                <a:cs typeface="Times New Roman" panose="02020603050405020304" pitchFamily="18" charset="0"/>
              </a:rPr>
              <a:t> </a:t>
            </a:r>
            <a:endParaRPr lang="ru-RU" sz="1600" b="1" u="sng"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450000" algn="ctr">
              <a:spcBef>
                <a:spcPts val="0"/>
              </a:spcBef>
              <a:spcAft>
                <a:spcPts val="0"/>
              </a:spcAft>
              <a:buNone/>
            </a:pPr>
            <a:endParaRPr lang="ru-RU" sz="1400" b="1" u="sng" dirty="0" smtClean="0">
              <a:latin typeface="Times New Roman" panose="02020603050405020304" pitchFamily="18" charset="0"/>
              <a:cs typeface="Times New Roman" panose="02020603050405020304" pitchFamily="18" charset="0"/>
            </a:endParaRPr>
          </a:p>
          <a:p>
            <a:pPr marL="0" indent="450000" algn="just">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Занимается </a:t>
            </a:r>
            <a:r>
              <a:rPr lang="ru-RU" sz="1400" dirty="0">
                <a:latin typeface="Times New Roman" panose="02020603050405020304" pitchFamily="18" charset="0"/>
                <a:cs typeface="Times New Roman" panose="02020603050405020304" pitchFamily="18" charset="0"/>
              </a:rPr>
              <a:t>реализацией инвестиционных проектов на территории </a:t>
            </a:r>
            <a:r>
              <a:rPr lang="ru-RU" sz="1400" dirty="0" smtClean="0">
                <a:latin typeface="Times New Roman" panose="02020603050405020304" pitchFamily="18" charset="0"/>
                <a:cs typeface="Times New Roman" panose="02020603050405020304" pitchFamily="18" charset="0"/>
              </a:rPr>
              <a:t>Иркутской области. Направления деятельности: создание и управление индустриальными парками</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разработка, экспертиза, финансирование, реализация инвестиционных проектов; обеспечение реализации государственно-частного партнерства.</a:t>
            </a:r>
          </a:p>
          <a:p>
            <a:pPr marL="0" indent="45000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Адрес: 664025</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Иркутск, ул. Свердлова, 10, оф. 8.12, тел</a:t>
            </a:r>
            <a:r>
              <a:rPr lang="ru-RU" sz="1400" dirty="0">
                <a:latin typeface="Times New Roman" panose="02020603050405020304" pitchFamily="18" charset="0"/>
                <a:cs typeface="Times New Roman" panose="02020603050405020304" pitchFamily="18" charset="0"/>
              </a:rPr>
              <a:t>.: +7 (3952) </a:t>
            </a:r>
            <a:r>
              <a:rPr lang="ru-RU" sz="1400" dirty="0" smtClean="0">
                <a:latin typeface="Times New Roman" panose="02020603050405020304" pitchFamily="18" charset="0"/>
                <a:cs typeface="Times New Roman" panose="02020603050405020304" pitchFamily="18" charset="0"/>
              </a:rPr>
              <a:t>22-55-88, e-</a:t>
            </a:r>
            <a:r>
              <a:rPr lang="ru-RU" sz="1400" dirty="0" err="1" smtClean="0">
                <a:latin typeface="Times New Roman" panose="02020603050405020304" pitchFamily="18" charset="0"/>
                <a:cs typeface="Times New Roman" panose="02020603050405020304" pitchFamily="18" charset="0"/>
              </a:rPr>
              <a:t>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irkutsk@aokrio.ru</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aokrio.ru</a:t>
            </a:r>
            <a:r>
              <a:rPr lang="ru-RU" sz="1400" dirty="0" smtClean="0">
                <a:latin typeface="Times New Roman" panose="02020603050405020304" pitchFamily="18" charset="0"/>
                <a:cs typeface="Times New Roman" panose="02020603050405020304" pitchFamily="18" charset="0"/>
              </a:rPr>
              <a:t>.</a:t>
            </a:r>
            <a:endParaRPr lang="ru-RU" sz="1400" dirty="0"/>
          </a:p>
        </p:txBody>
      </p:sp>
      <p:pic>
        <p:nvPicPr>
          <p:cNvPr id="21" name="Picture 8" descr="http://irkobl.ru/sites/society/gosuslugi/MFC/company_blo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452" y="3150947"/>
            <a:ext cx="1699334" cy="1296144"/>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2" name="Объект 2"/>
          <p:cNvSpPr txBox="1">
            <a:spLocks/>
          </p:cNvSpPr>
          <p:nvPr/>
        </p:nvSpPr>
        <p:spPr>
          <a:xfrm>
            <a:off x="539551" y="2800886"/>
            <a:ext cx="6727901" cy="22122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ГАУ «Иркутский областной многофункциональный центр предоставления государственных и муниципальных услуг» </a:t>
            </a:r>
          </a:p>
          <a:p>
            <a:pPr marL="0" indent="0" algn="ctr">
              <a:lnSpc>
                <a:spcPct val="100000"/>
              </a:lnSpc>
              <a:spcBef>
                <a:spcPts val="0"/>
              </a:spcBef>
              <a:buFont typeface="Arial" panose="020B0604020202020204" pitchFamily="34" charset="0"/>
              <a:buNone/>
            </a:pPr>
            <a:endParaRPr lang="ru-RU" sz="1400" b="1" u="sng"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Предоставляет </a:t>
            </a:r>
            <a:r>
              <a:rPr lang="ru-RU" sz="1400" dirty="0">
                <a:latin typeface="Times New Roman" panose="02020603050405020304" pitchFamily="18" charset="0"/>
                <a:cs typeface="Times New Roman" panose="02020603050405020304" pitchFamily="18" charset="0"/>
              </a:rPr>
              <a:t>более 220 услуг федерального, регионального и муниципального уровней для юридических лиц и индивидуальных предпринимателей,  а также лиц, желающих заняться </a:t>
            </a:r>
            <a:r>
              <a:rPr lang="ru-RU" sz="1400" dirty="0" smtClean="0">
                <a:latin typeface="Times New Roman" panose="02020603050405020304" pitchFamily="18" charset="0"/>
                <a:cs typeface="Times New Roman" panose="02020603050405020304" pitchFamily="18" charset="0"/>
              </a:rPr>
              <a:t>бизнесом по принципу «одного окна». </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для корреспонденции - 664056</a:t>
            </a:r>
            <a:r>
              <a:rPr lang="ru-RU" sz="1400" dirty="0">
                <a:latin typeface="Times New Roman" panose="02020603050405020304" pitchFamily="18" charset="0"/>
                <a:cs typeface="Times New Roman" panose="02020603050405020304" pitchFamily="18" charset="0"/>
              </a:rPr>
              <a:t>, г. Иркутск, ул. Мухиной, </a:t>
            </a:r>
            <a:r>
              <a:rPr lang="ru-RU" sz="1400" dirty="0" smtClean="0">
                <a:latin typeface="Times New Roman" panose="02020603050405020304" pitchFamily="18" charset="0"/>
                <a:cs typeface="Times New Roman" panose="02020603050405020304" pitchFamily="18" charset="0"/>
              </a:rPr>
              <a:t>2А, местонахождения – г. Иркутск, ул. Пискунова</a:t>
            </a:r>
            <a:r>
              <a:rPr lang="ru-RU" sz="1400" dirty="0">
                <a:latin typeface="Times New Roman" panose="02020603050405020304" pitchFamily="18" charset="0"/>
                <a:cs typeface="Times New Roman" panose="02020603050405020304" pitchFamily="18" charset="0"/>
              </a:rPr>
              <a:t>, 160, </a:t>
            </a:r>
            <a:r>
              <a:rPr lang="ru-RU" sz="1400" dirty="0" smtClean="0">
                <a:latin typeface="Times New Roman" panose="02020603050405020304" pitchFamily="18" charset="0"/>
                <a:cs typeface="Times New Roman" panose="02020603050405020304" pitchFamily="18" charset="0"/>
              </a:rPr>
              <a:t>тел.: 8-800-2000-665,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info@mfc38.ru</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ru-RU" sz="1400" dirty="0" smtClean="0">
                <a:latin typeface="Times New Roman" panose="02020603050405020304" pitchFamily="18" charset="0"/>
                <a:cs typeface="Times New Roman" panose="02020603050405020304" pitchFamily="18" charset="0"/>
              </a:rPr>
              <a:t>мфц38.рф.</a:t>
            </a:r>
            <a:endParaRPr lang="ru-RU" sz="1400" dirty="0">
              <a:latin typeface="Times New Roman" panose="02020603050405020304" pitchFamily="18" charset="0"/>
              <a:cs typeface="Times New Roman" panose="02020603050405020304" pitchFamily="18" charset="0"/>
            </a:endParaRPr>
          </a:p>
        </p:txBody>
      </p:sp>
      <p:pic>
        <p:nvPicPr>
          <p:cNvPr id="23" name="Picture 2" descr="http://irk-cpp.ru/wp-content/themes/irkcpp/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5229200"/>
            <a:ext cx="1872208" cy="1008112"/>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4" name="Объект 2"/>
          <p:cNvSpPr txBox="1">
            <a:spLocks/>
          </p:cNvSpPr>
          <p:nvPr/>
        </p:nvSpPr>
        <p:spPr>
          <a:xfrm>
            <a:off x="3347864" y="5013176"/>
            <a:ext cx="5796136" cy="18448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2600" b="1" dirty="0" smtClean="0">
                <a:solidFill>
                  <a:schemeClr val="accent6">
                    <a:lumMod val="50000"/>
                  </a:schemeClr>
                </a:solidFill>
                <a:latin typeface="Arial" panose="020B0604020202020204" pitchFamily="34" charset="0"/>
                <a:cs typeface="Arial" panose="020B0604020202020204" pitchFamily="34" charset="0"/>
              </a:rPr>
              <a:t>     </a:t>
            </a:r>
            <a:r>
              <a:rPr lang="ru-RU" sz="1700" b="1" u="sng" dirty="0" smtClean="0">
                <a:solidFill>
                  <a:schemeClr val="accent1">
                    <a:lumMod val="50000"/>
                  </a:schemeClr>
                </a:solidFill>
                <a:latin typeface="Times New Roman" panose="02020603050405020304" pitchFamily="18" charset="0"/>
                <a:cs typeface="Times New Roman" panose="02020603050405020304" pitchFamily="18" charset="0"/>
              </a:rPr>
              <a:t>Фонд «Центр поддержки субъектов малого и среднего предпринимательства в Иркутской области»</a:t>
            </a:r>
          </a:p>
          <a:p>
            <a:pPr marL="0" indent="0">
              <a:buFont typeface="Arial" panose="020B0604020202020204" pitchFamily="34" charset="0"/>
              <a:buNone/>
            </a:pPr>
            <a:r>
              <a:rPr lang="ru-RU" sz="1500" dirty="0" smtClean="0">
                <a:latin typeface="Times New Roman" panose="02020603050405020304" pitchFamily="18" charset="0"/>
                <a:cs typeface="Times New Roman" panose="02020603050405020304" pitchFamily="18" charset="0"/>
              </a:rPr>
              <a:t>     Оказывает информационно-консультационные услуги, осуществляет проведение для малых и средних предприятий семинаров, конференций и т.п.</a:t>
            </a:r>
          </a:p>
          <a:p>
            <a:pPr marL="0" indent="0">
              <a:buFont typeface="Arial" panose="020B0604020202020204" pitchFamily="34" charset="0"/>
              <a:buNone/>
            </a:pPr>
            <a:r>
              <a:rPr lang="ru-RU" sz="1500" dirty="0" smtClean="0">
                <a:latin typeface="Times New Roman" panose="02020603050405020304" pitchFamily="18" charset="0"/>
                <a:cs typeface="Times New Roman" panose="02020603050405020304" pitchFamily="18" charset="0"/>
              </a:rPr>
              <a:t>     Адрес: 664011, г. Иркутск, ул. Рабочая, 2а, оф. 421 (бизнес-центр «Премьер»), тел.: +7 (3952) 43-64-54, </a:t>
            </a:r>
            <a:r>
              <a:rPr lang="en-US" sz="1500" dirty="0" smtClean="0">
                <a:latin typeface="Times New Roman" panose="02020603050405020304" pitchFamily="18" charset="0"/>
                <a:cs typeface="Times New Roman" panose="02020603050405020304" pitchFamily="18" charset="0"/>
              </a:rPr>
              <a:t>e-mail</a:t>
            </a:r>
            <a:r>
              <a:rPr lang="ru-RU" sz="1500"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cpp-irkobl@mail.ru</a:t>
            </a:r>
            <a:r>
              <a:rPr lang="ru-RU" sz="1500" dirty="0" smtClean="0">
                <a:latin typeface="Times New Roman" panose="02020603050405020304" pitchFamily="18" charset="0"/>
                <a:cs typeface="Times New Roman" panose="02020603050405020304" pitchFamily="18" charset="0"/>
              </a:rPr>
              <a:t>, сайт: </a:t>
            </a:r>
            <a:r>
              <a:rPr lang="en-US" sz="1500" dirty="0" smtClean="0">
                <a:latin typeface="Times New Roman" panose="02020603050405020304" pitchFamily="18" charset="0"/>
                <a:cs typeface="Times New Roman" panose="02020603050405020304" pitchFamily="18" charset="0"/>
              </a:rPr>
              <a:t>http://irk-cpp.ru</a:t>
            </a:r>
            <a:r>
              <a:rPr lang="ru-RU" sz="1500" dirty="0" smtClean="0">
                <a:latin typeface="Times New Roman" panose="02020603050405020304" pitchFamily="18" charset="0"/>
                <a:cs typeface="Times New Roman" panose="02020603050405020304" pitchFamily="18" charset="0"/>
              </a:rPr>
              <a:t>.</a:t>
            </a:r>
            <a:endParaRPr lang="ru-RU" sz="1500" dirty="0" smtClean="0"/>
          </a:p>
        </p:txBody>
      </p:sp>
    </p:spTree>
    <p:extLst>
      <p:ext uri="{BB962C8B-B14F-4D97-AF65-F5344CB8AC3E}">
        <p14:creationId xmlns:p14="http://schemas.microsoft.com/office/powerpoint/2010/main" val="2454275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71</a:t>
            </a:fld>
            <a:endParaRPr lang="ru-RU" sz="1200" dirty="0">
              <a:latin typeface="Times New Roman" panose="02020603050405020304" pitchFamily="18" charset="0"/>
              <a:cs typeface="Times New Roman" panose="02020603050405020304" pitchFamily="18" charset="0"/>
            </a:endParaRPr>
          </a:p>
        </p:txBody>
      </p:sp>
      <p:sp>
        <p:nvSpPr>
          <p:cNvPr id="13" name="Объект 2"/>
          <p:cNvSpPr txBox="1">
            <a:spLocks/>
          </p:cNvSpPr>
          <p:nvPr/>
        </p:nvSpPr>
        <p:spPr>
          <a:xfrm>
            <a:off x="899591" y="332656"/>
            <a:ext cx="5904657" cy="18016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400" b="1" dirty="0" smtClean="0">
                <a:latin typeface="Times New Roman" panose="02020603050405020304" pitchFamily="18" charset="0"/>
                <a:cs typeface="Times New Roman" panose="02020603050405020304" pitchFamily="18"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Центр консультаций малого бизнеса</a:t>
            </a:r>
          </a:p>
          <a:p>
            <a:pPr marL="0" indent="0" algn="ctr">
              <a:lnSpc>
                <a:spcPct val="100000"/>
              </a:lnSpc>
              <a:spcBef>
                <a:spcPts val="0"/>
              </a:spcBef>
              <a:buFont typeface="Arial" panose="020B0604020202020204" pitchFamily="34" charset="0"/>
              <a:buNone/>
            </a:pPr>
            <a:endParaRPr lang="ru-RU" sz="1400" b="1" u="sng" dirty="0" smtClean="0">
              <a:solidFill>
                <a:srgbClr val="0033CC"/>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     Оказывает бесплатные консультации для субъектов малого и среднего бизнеса в Иркутской области на основании заключенного с Фондом «Центр поддержки предпринимательства в Иркутской области» контракта.</a:t>
            </a:r>
          </a:p>
          <a:p>
            <a:pPr marL="0" indent="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     Адреса: г. Иркутск, ул. Свердлова, 41, 1 этаж</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г. Иркутск, ул. Партизанская, 49, 4 этаж</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 г. Иркутск, ул. Поленова, 19/2; тел.: 8 (3952) 26-08-08,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office@cmb-irk.ru</a:t>
            </a:r>
            <a:r>
              <a:rPr lang="ru-RU" sz="1400" dirty="0" smtClean="0">
                <a:latin typeface="Times New Roman" panose="02020603050405020304" pitchFamily="18" charset="0"/>
                <a:cs typeface="Times New Roman" panose="02020603050405020304" pitchFamily="18" charset="0"/>
              </a:rPr>
              <a:t>, сайт: </a:t>
            </a:r>
            <a:r>
              <a:rPr lang="en-US" sz="1400" dirty="0" smtClean="0">
                <a:latin typeface="Times New Roman" panose="02020603050405020304" pitchFamily="18" charset="0"/>
                <a:cs typeface="Times New Roman" panose="02020603050405020304" pitchFamily="18" charset="0"/>
              </a:rPr>
              <a:t>http://cmb-irk.ru.</a:t>
            </a:r>
            <a:endParaRPr lang="ru-RU" sz="1400" dirty="0" smtClean="0">
              <a:latin typeface="Times New Roman" panose="02020603050405020304" pitchFamily="18" charset="0"/>
              <a:cs typeface="Times New Roman" panose="02020603050405020304" pitchFamily="18" charset="0"/>
            </a:endParaRPr>
          </a:p>
        </p:txBody>
      </p:sp>
      <p:pic>
        <p:nvPicPr>
          <p:cNvPr id="14" name="Picture 2" descr="Logo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90" y="2524547"/>
            <a:ext cx="1440160" cy="1368152"/>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5" name="Объект 2"/>
          <p:cNvSpPr>
            <a:spLocks noGrp="1"/>
          </p:cNvSpPr>
          <p:nvPr>
            <p:ph idx="1"/>
          </p:nvPr>
        </p:nvSpPr>
        <p:spPr>
          <a:xfrm>
            <a:off x="2267744" y="2060849"/>
            <a:ext cx="6876256" cy="2448272"/>
          </a:xfrm>
        </p:spPr>
        <p:txBody>
          <a:bodyPr>
            <a:normAutofit/>
          </a:bodyPr>
          <a:lstStyle/>
          <a:p>
            <a:pPr marL="0" indent="0" algn="ctr">
              <a:spcBef>
                <a:spcPts val="0"/>
              </a:spcBef>
              <a:spcAft>
                <a:spcPts val="0"/>
              </a:spcAft>
              <a:buNone/>
            </a:pPr>
            <a:r>
              <a:rPr lang="ru-RU" sz="18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Фонд поддержки субъектов малого и среднего предпринимательства «Иркутский областной гарантийный фонд»</a:t>
            </a:r>
          </a:p>
          <a:p>
            <a:pPr marL="0" indent="0" algn="ctr">
              <a:spcBef>
                <a:spcPts val="0"/>
              </a:spcBef>
              <a:spcAft>
                <a:spcPts val="0"/>
              </a:spcAft>
              <a:buNone/>
            </a:pPr>
            <a:endParaRPr lang="ru-RU" sz="1400" b="1" u="sng" dirty="0" smtClean="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     Обеспечивает возможности </a:t>
            </a:r>
            <a:r>
              <a:rPr lang="ru-RU" sz="1400" dirty="0">
                <a:latin typeface="Times New Roman" panose="02020603050405020304" pitchFamily="18" charset="0"/>
                <a:cs typeface="Times New Roman" panose="02020603050405020304" pitchFamily="18" charset="0"/>
              </a:rPr>
              <a:t>доступа субъектов малого и среднего предпринимательства Иркутской области к кредитным и иным финансовым ресурсам путем предоставления поручительств по их обязательствам, основанным на кредитных договорах, договорах банковской </a:t>
            </a:r>
            <a:r>
              <a:rPr lang="ru-RU" sz="1400" dirty="0" smtClean="0">
                <a:latin typeface="Times New Roman" panose="02020603050405020304" pitchFamily="18" charset="0"/>
                <a:cs typeface="Times New Roman" panose="02020603050405020304" pitchFamily="18" charset="0"/>
              </a:rPr>
              <a:t>гарантии.</a:t>
            </a:r>
          </a:p>
          <a:p>
            <a:pPr marL="0" indent="0">
              <a:spcBef>
                <a:spcPts val="0"/>
              </a:spcBef>
              <a:spcAft>
                <a:spcPts val="0"/>
              </a:spcAft>
              <a:buNone/>
            </a:pPr>
            <a:r>
              <a:rPr lang="ru-RU" sz="1400" dirty="0" smtClean="0">
                <a:latin typeface="Times New Roman" panose="02020603050405020304" pitchFamily="18" charset="0"/>
                <a:cs typeface="Times New Roman" panose="02020603050405020304" pitchFamily="18" charset="0"/>
              </a:rPr>
              <a:t>     Адрес: 664011, г. Иркутск</a:t>
            </a:r>
            <a:r>
              <a:rPr lang="ru-RU" sz="1400" dirty="0">
                <a:latin typeface="Times New Roman" panose="02020603050405020304" pitchFamily="18" charset="0"/>
                <a:cs typeface="Times New Roman" panose="02020603050405020304" pitchFamily="18" charset="0"/>
              </a:rPr>
              <a:t>, ул</a:t>
            </a:r>
            <a:r>
              <a:rPr lang="ru-RU" sz="1400" dirty="0" smtClean="0">
                <a:latin typeface="Times New Roman" panose="02020603050405020304" pitchFamily="18" charset="0"/>
                <a:cs typeface="Times New Roman" panose="02020603050405020304" pitchFamily="18" charset="0"/>
              </a:rPr>
              <a:t>. Рабочая 2а/4, оф. 501, тел.: 8 (3952) 25-85-20,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info@fondirk.ru</a:t>
            </a:r>
            <a:r>
              <a:rPr lang="ru-RU" sz="1400" dirty="0" smtClean="0">
                <a:latin typeface="Times New Roman" panose="02020603050405020304" pitchFamily="18" charset="0"/>
                <a:cs typeface="Times New Roman" panose="02020603050405020304" pitchFamily="18" charset="0"/>
              </a:rPr>
              <a:t>, сайт: </a:t>
            </a:r>
            <a:r>
              <a:rPr lang="en-US" sz="1400" dirty="0" smtClean="0">
                <a:latin typeface="Times New Roman" panose="02020603050405020304" pitchFamily="18" charset="0"/>
                <a:cs typeface="Times New Roman" panose="02020603050405020304" pitchFamily="18" charset="0"/>
              </a:rPr>
              <a:t>http</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fondirk.ru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6" name="Picture 2" descr="Центр сертификации, стандартизации и испытаний Иркутской области"/>
          <p:cNvPicPr>
            <a:picLocks noChangeAspect="1" noChangeArrowheads="1"/>
          </p:cNvPicPr>
          <p:nvPr/>
        </p:nvPicPr>
        <p:blipFill rotWithShape="1">
          <a:blip r:embed="rId3">
            <a:extLst>
              <a:ext uri="{28A0092B-C50C-407E-A947-70E740481C1C}">
                <a14:useLocalDpi xmlns:a14="http://schemas.microsoft.com/office/drawing/2010/main" val="0"/>
              </a:ext>
            </a:extLst>
          </a:blip>
          <a:srcRect r="90192"/>
          <a:stretch/>
        </p:blipFill>
        <p:spPr bwMode="auto">
          <a:xfrm>
            <a:off x="7319564" y="4797154"/>
            <a:ext cx="1584176" cy="1440160"/>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7" name="Объект 2"/>
          <p:cNvSpPr txBox="1">
            <a:spLocks/>
          </p:cNvSpPr>
          <p:nvPr/>
        </p:nvSpPr>
        <p:spPr>
          <a:xfrm>
            <a:off x="1331640" y="4509122"/>
            <a:ext cx="5904656" cy="2348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8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Центр сертификации, стандартизации и испытаний</a:t>
            </a:r>
          </a:p>
          <a:p>
            <a:pPr marL="0" indent="0" algn="ctr">
              <a:lnSpc>
                <a:spcPct val="100000"/>
              </a:lnSpc>
              <a:spcBef>
                <a:spcPts val="0"/>
              </a:spcBef>
              <a:buFont typeface="Arial" panose="020B0604020202020204" pitchFamily="34" charset="0"/>
              <a:buNone/>
            </a:pPr>
            <a:r>
              <a:rPr lang="ru-RU" sz="1400" b="1" u="sng" dirty="0" smtClean="0">
                <a:solidFill>
                  <a:schemeClr val="accent1">
                    <a:lumMod val="50000"/>
                  </a:schemeClr>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     Оказывает технологическую поддержку машиностроительным предприятиям, инжиниринговые и консультационные услуги, входной/выходной контроль и испытания материалов и изделий, аттестацию и сертификацию технологических процессов и производств.</a:t>
            </a:r>
          </a:p>
          <a:p>
            <a:pPr marL="0" indent="0" fontAlgn="base">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     Адрес: 664011, г. Иркутск, ул. Рабочая, д. 2а/4, офис 407, тел.: +7 (3952) 78-25-53, </a:t>
            </a:r>
            <a:r>
              <a:rPr lang="en-US" sz="1400" dirty="0" smtClean="0">
                <a:latin typeface="Times New Roman" panose="02020603050405020304" pitchFamily="18" charset="0"/>
                <a:cs typeface="Times New Roman" panose="02020603050405020304" pitchFamily="18" charset="0"/>
              </a:rPr>
              <a:t>e</a:t>
            </a: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mail@ciskp.ru</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ciskp.ru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rotWithShape="1">
          <a:blip r:embed="rId4"/>
          <a:srcRect l="12751" t="13433" r="65664" b="74782"/>
          <a:stretch/>
        </p:blipFill>
        <p:spPr>
          <a:xfrm>
            <a:off x="6804248" y="764704"/>
            <a:ext cx="2088232" cy="1080120"/>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12390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72</a:t>
            </a:fld>
            <a:endParaRPr lang="ru-RU" sz="1200" dirty="0">
              <a:latin typeface="Times New Roman" panose="02020603050405020304" pitchFamily="18" charset="0"/>
              <a:cs typeface="Times New Roman" panose="02020603050405020304" pitchFamily="18" charset="0"/>
            </a:endParaRPr>
          </a:p>
        </p:txBody>
      </p:sp>
      <p:pic>
        <p:nvPicPr>
          <p:cNvPr id="10" name="Picture 4" descr="http://rci38.ru/sites/all/themes/rci/log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31522"/>
                    </a14:imgEffect>
                  </a14:imgLayer>
                </a14:imgProps>
              </a:ext>
              <a:ext uri="{28A0092B-C50C-407E-A947-70E740481C1C}">
                <a14:useLocalDpi xmlns:a14="http://schemas.microsoft.com/office/drawing/2010/main" val="0"/>
              </a:ext>
            </a:extLst>
          </a:blip>
          <a:srcRect r="64168"/>
          <a:stretch/>
        </p:blipFill>
        <p:spPr bwMode="auto">
          <a:xfrm>
            <a:off x="1043608" y="620688"/>
            <a:ext cx="1434186" cy="1324316"/>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1" name="Объект 2"/>
          <p:cNvSpPr txBox="1">
            <a:spLocks/>
          </p:cNvSpPr>
          <p:nvPr/>
        </p:nvSpPr>
        <p:spPr>
          <a:xfrm>
            <a:off x="2555776" y="332656"/>
            <a:ext cx="6588224" cy="230425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Региональный центр инжиниринга </a:t>
            </a:r>
          </a:p>
          <a:p>
            <a:pPr marL="0" indent="0" algn="ctr">
              <a:lnSpc>
                <a:spcPct val="100000"/>
              </a:lnSpc>
              <a:spcBef>
                <a:spcPts val="0"/>
              </a:spcBef>
              <a:buFont typeface="Arial" panose="020B0604020202020204" pitchFamily="34" charset="0"/>
              <a:buNone/>
            </a:pPr>
            <a:r>
              <a:rPr lang="ru-RU" sz="1600" b="1" dirty="0" smtClean="0">
                <a:solidFill>
                  <a:schemeClr val="accent1">
                    <a:lumMod val="50000"/>
                  </a:schemeClr>
                </a:solidFill>
                <a:latin typeface="Times New Roman" panose="02020603050405020304" pitchFamily="18" charset="0"/>
                <a:cs typeface="Times New Roman" panose="02020603050405020304" pitchFamily="18" charset="0"/>
              </a:rPr>
              <a:t>(подразделение фонда «Центр поддержки субъектов малого и среднего предпринимательства в Иркутской области»</a:t>
            </a:r>
          </a:p>
          <a:p>
            <a:pPr marL="0" indent="450000">
              <a:lnSpc>
                <a:spcPct val="100000"/>
              </a:lnSpc>
              <a:spcBef>
                <a:spcPts val="0"/>
              </a:spcBef>
              <a:buNone/>
            </a:pPr>
            <a:endParaRPr lang="ru-RU" sz="1400"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Является </a:t>
            </a:r>
            <a:r>
              <a:rPr lang="ru-RU" sz="1400" dirty="0">
                <a:latin typeface="Times New Roman" panose="02020603050405020304" pitchFamily="18" charset="0"/>
                <a:cs typeface="Times New Roman" panose="02020603050405020304" pitchFamily="18" charset="0"/>
              </a:rPr>
              <a:t>научно-технологическим, консультационным  и проектно-инжиниринговым центром </a:t>
            </a:r>
            <a:r>
              <a:rPr lang="ru-RU" sz="1400" dirty="0" smtClean="0">
                <a:latin typeface="Times New Roman" panose="02020603050405020304" pitchFamily="18" charset="0"/>
                <a:cs typeface="Times New Roman" panose="02020603050405020304" pitchFamily="18" charset="0"/>
              </a:rPr>
              <a:t>(инженерно-консультационные, расчетно-аналитические, проектно-конструкторские услуги, антикризисный консалтинг, технический, управленческий и финансовый аудит).</a:t>
            </a:r>
          </a:p>
          <a:p>
            <a:pPr marL="0" indent="450000" fontAlgn="base">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664011, г. </a:t>
            </a:r>
            <a:r>
              <a:rPr lang="ru-RU" sz="1400" dirty="0">
                <a:latin typeface="Times New Roman" panose="02020603050405020304" pitchFamily="18" charset="0"/>
                <a:cs typeface="Times New Roman" panose="02020603050405020304" pitchFamily="18" charset="0"/>
              </a:rPr>
              <a:t>Иркутск, ул. Рабочая, д. 2а, офис 420 (Бизнес Центр </a:t>
            </a:r>
            <a:r>
              <a:rPr lang="ru-RU" sz="1400" dirty="0" smtClean="0">
                <a:latin typeface="Times New Roman" panose="02020603050405020304" pitchFamily="18" charset="0"/>
                <a:cs typeface="Times New Roman" panose="02020603050405020304" pitchFamily="18" charset="0"/>
              </a:rPr>
              <a:t>«ПРЕМЬЕР»), тел.: 8 (3952</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43-64-71, </a:t>
            </a:r>
            <a:r>
              <a:rPr lang="en-US" sz="1400" dirty="0" smtClean="0">
                <a:latin typeface="Times New Roman" panose="02020603050405020304" pitchFamily="18" charset="0"/>
                <a:cs typeface="Times New Roman" panose="02020603050405020304" pitchFamily="18" charset="0"/>
              </a:rPr>
              <a:t>e</a:t>
            </a: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info@rci38.ru</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rci38.ru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2" name="Picture 2" descr="http://vs.tpprf.ru/local/templates/tpprf_chamber/images/logo-u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581128"/>
            <a:ext cx="1080120" cy="1565591"/>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8" name="Объект 2"/>
          <p:cNvSpPr txBox="1">
            <a:spLocks/>
          </p:cNvSpPr>
          <p:nvPr/>
        </p:nvSpPr>
        <p:spPr>
          <a:xfrm>
            <a:off x="2771800" y="4437112"/>
            <a:ext cx="6372200" cy="2036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4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Торгово-промышленная палата Восточной Сибири</a:t>
            </a:r>
          </a:p>
          <a:p>
            <a:pPr marL="0" indent="0" algn="ctr">
              <a:lnSpc>
                <a:spcPct val="100000"/>
              </a:lnSpc>
              <a:spcBef>
                <a:spcPts val="0"/>
              </a:spcBef>
              <a:buFont typeface="Arial" panose="020B0604020202020204" pitchFamily="34" charset="0"/>
              <a:buNone/>
            </a:pPr>
            <a:endParaRPr lang="ru-RU" sz="1400" b="1" u="sng"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Осуществляет предоставление и защиту интересов бизнеса, содействует урегулированию споров между хозяйствующими субъектами, развитию системы образования и подготовки кадров для предпринимательской деятельности, развитие инфраструктуры информационного обеспечения предпринимательства. </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664003, г. Иркутск, ул. </a:t>
            </a:r>
            <a:r>
              <a:rPr lang="ru-RU" sz="1400" dirty="0" err="1" smtClean="0">
                <a:latin typeface="Times New Roman" panose="02020603050405020304" pitchFamily="18" charset="0"/>
                <a:cs typeface="Times New Roman" panose="02020603050405020304" pitchFamily="18" charset="0"/>
              </a:rPr>
              <a:t>Сухэ-Батора</a:t>
            </a:r>
            <a:r>
              <a:rPr lang="ru-RU" sz="1400" dirty="0" smtClean="0">
                <a:latin typeface="Times New Roman" panose="02020603050405020304" pitchFamily="18" charset="0"/>
                <a:cs typeface="Times New Roman" panose="02020603050405020304" pitchFamily="18" charset="0"/>
              </a:rPr>
              <a:t>, 16, тел.: 8 (3952) 33-50-60,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info@tppvs.ru</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://tppvs.ru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611560" y="2636912"/>
            <a:ext cx="5976664" cy="1800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400" b="1" dirty="0" smtClean="0">
                <a:solidFill>
                  <a:schemeClr val="accent6">
                    <a:lumMod val="50000"/>
                  </a:schemeClr>
                </a:solidFill>
                <a:latin typeface="Arial" panose="020B0604020202020204" pitchFamily="34" charset="0"/>
                <a:cs typeface="Arial" panose="020B0604020202020204" pitchFamily="34"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Фонд микрокредитования Иркутской области</a:t>
            </a:r>
          </a:p>
          <a:p>
            <a:pPr marL="0" indent="0" algn="ctr">
              <a:lnSpc>
                <a:spcPct val="100000"/>
              </a:lnSpc>
              <a:spcBef>
                <a:spcPts val="0"/>
              </a:spcBef>
              <a:buFont typeface="Arial" panose="020B0604020202020204" pitchFamily="34" charset="0"/>
              <a:buNone/>
            </a:pPr>
            <a:endParaRPr lang="ru-RU" sz="1400" b="1" u="sng"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Оказывает финансовую поддержку </a:t>
            </a:r>
            <a:r>
              <a:rPr lang="ru-RU" sz="1400" dirty="0">
                <a:latin typeface="Times New Roman" panose="02020603050405020304" pitchFamily="18" charset="0"/>
                <a:cs typeface="Times New Roman" panose="02020603050405020304" pitchFamily="18" charset="0"/>
              </a:rPr>
              <a:t>субъектам малого и среднего предпринимательства, зарегистрированным на территории Иркутской </a:t>
            </a:r>
            <a:r>
              <a:rPr lang="ru-RU" sz="1400" dirty="0" smtClean="0">
                <a:latin typeface="Times New Roman" panose="02020603050405020304" pitchFamily="18" charset="0"/>
                <a:cs typeface="Times New Roman" panose="02020603050405020304" pitchFamily="18" charset="0"/>
              </a:rPr>
              <a:t>области, путем предоставления </a:t>
            </a:r>
            <a:r>
              <a:rPr lang="ru-RU" sz="1400" dirty="0" err="1" smtClean="0">
                <a:latin typeface="Times New Roman" panose="02020603050405020304" pitchFamily="18" charset="0"/>
                <a:cs typeface="Times New Roman" panose="02020603050405020304" pitchFamily="18" charset="0"/>
              </a:rPr>
              <a:t>микрозаймов</a:t>
            </a:r>
            <a:r>
              <a:rPr lang="ru-RU" sz="1400" dirty="0" smtClean="0">
                <a:latin typeface="Times New Roman" panose="02020603050405020304" pitchFamily="18" charset="0"/>
                <a:cs typeface="Times New Roman" panose="02020603050405020304" pitchFamily="18" charset="0"/>
              </a:rPr>
              <a:t>.</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г. Иркутск, бульвар Гагарина, 40, тел.: 8 (3952) 24-33-29,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k@mfoirk.ru</a:t>
            </a:r>
            <a:r>
              <a:rPr lang="ru-RU" sz="1400" dirty="0" smtClean="0">
                <a:latin typeface="Times New Roman" panose="02020603050405020304" pitchFamily="18" charset="0"/>
                <a:cs typeface="Times New Roman" panose="02020603050405020304" pitchFamily="18" charset="0"/>
              </a:rPr>
              <a:t>, сайт: </a:t>
            </a:r>
            <a:r>
              <a:rPr lang="en-US" sz="1400" dirty="0" smtClean="0">
                <a:latin typeface="Times New Roman" panose="02020603050405020304" pitchFamily="18" charset="0"/>
                <a:cs typeface="Times New Roman" panose="02020603050405020304" pitchFamily="18" charset="0"/>
              </a:rPr>
              <a:t>http://mfoirk.ru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2923208"/>
            <a:ext cx="2160240" cy="1057275"/>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1779998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73</a:t>
            </a:fld>
            <a:endParaRPr lang="ru-RU" sz="1200" dirty="0">
              <a:latin typeface="Times New Roman" panose="02020603050405020304" pitchFamily="18" charset="0"/>
              <a:cs typeface="Times New Roman" panose="02020603050405020304" pitchFamily="18" charset="0"/>
            </a:endParaRPr>
          </a:p>
        </p:txBody>
      </p:sp>
      <p:pic>
        <p:nvPicPr>
          <p:cNvPr id="19" name="Picture 6" descr="Российский союз промышленников и предпринимателей"/>
          <p:cNvPicPr>
            <a:picLocks noChangeAspect="1" noChangeArrowheads="1"/>
          </p:cNvPicPr>
          <p:nvPr/>
        </p:nvPicPr>
        <p:blipFill rotWithShape="1">
          <a:blip r:embed="rId2">
            <a:extLst>
              <a:ext uri="{28A0092B-C50C-407E-A947-70E740481C1C}">
                <a14:useLocalDpi xmlns:a14="http://schemas.microsoft.com/office/drawing/2010/main" val="0"/>
              </a:ext>
            </a:extLst>
          </a:blip>
          <a:srcRect r="84705"/>
          <a:stretch/>
        </p:blipFill>
        <p:spPr bwMode="auto">
          <a:xfrm>
            <a:off x="7452320" y="404664"/>
            <a:ext cx="1384101" cy="1368920"/>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0" name="Объект 2"/>
          <p:cNvSpPr txBox="1">
            <a:spLocks/>
          </p:cNvSpPr>
          <p:nvPr/>
        </p:nvSpPr>
        <p:spPr>
          <a:xfrm>
            <a:off x="1043608" y="188641"/>
            <a:ext cx="6336704" cy="1944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Иркутская региональная ассоциация работодателей «Партнерство товаропроизводителей и предпринимателей»</a:t>
            </a:r>
          </a:p>
          <a:p>
            <a:pPr marL="0" indent="0" algn="ctr">
              <a:lnSpc>
                <a:spcPct val="100000"/>
              </a:lnSpc>
              <a:spcBef>
                <a:spcPts val="0"/>
              </a:spcBef>
              <a:buFont typeface="Arial" panose="020B0604020202020204" pitchFamily="34" charset="0"/>
              <a:buNone/>
            </a:pPr>
            <a:endParaRPr lang="ru-RU" sz="1400" b="1" u="sng"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Основные задачи: выработка </a:t>
            </a:r>
            <a:r>
              <a:rPr lang="ru-RU" sz="1400" dirty="0">
                <a:latin typeface="Times New Roman" panose="02020603050405020304" pitchFamily="18" charset="0"/>
                <a:cs typeface="Times New Roman" panose="02020603050405020304" pitchFamily="18" charset="0"/>
              </a:rPr>
              <a:t>единой позиции товаропроизводителей в решении социально-экономических вопросов</a:t>
            </a:r>
            <a:r>
              <a:rPr lang="ru-RU" sz="1400" dirty="0" smtClean="0">
                <a:latin typeface="Times New Roman" panose="02020603050405020304" pitchFamily="18" charset="0"/>
                <a:cs typeface="Times New Roman" panose="02020603050405020304" pitchFamily="18" charset="0"/>
              </a:rPr>
              <a:t>; защита </a:t>
            </a:r>
            <a:r>
              <a:rPr lang="ru-RU" sz="1400" dirty="0">
                <a:latin typeface="Times New Roman" panose="02020603050405020304" pitchFamily="18" charset="0"/>
                <a:cs typeface="Times New Roman" panose="02020603050405020304" pitchFamily="18" charset="0"/>
              </a:rPr>
              <a:t>интересов региональных товаропроизводителей</a:t>
            </a:r>
            <a:r>
              <a:rPr lang="ru-RU" sz="1400" dirty="0" smtClean="0">
                <a:latin typeface="Times New Roman" panose="02020603050405020304" pitchFamily="18" charset="0"/>
                <a:cs typeface="Times New Roman" panose="02020603050405020304" pitchFamily="18" charset="0"/>
              </a:rPr>
              <a:t>; выстраивание взаимоотношений </a:t>
            </a:r>
            <a:r>
              <a:rPr lang="ru-RU" sz="1400" dirty="0">
                <a:latin typeface="Times New Roman" panose="02020603050405020304" pitchFamily="18" charset="0"/>
                <a:cs typeface="Times New Roman" panose="02020603050405020304" pitchFamily="18" charset="0"/>
              </a:rPr>
              <a:t>бизнеса с </a:t>
            </a:r>
            <a:r>
              <a:rPr lang="ru-RU" sz="1400" dirty="0" smtClean="0">
                <a:latin typeface="Times New Roman" panose="02020603050405020304" pitchFamily="18" charset="0"/>
                <a:cs typeface="Times New Roman" panose="02020603050405020304" pitchFamily="18" charset="0"/>
              </a:rPr>
              <a:t>властью.</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664035, г. Иркутск, ул. Рабочего Штаба, 15, тел.: 8 (3952) 20</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00</a:t>
            </a:r>
            <a:r>
              <a:rPr lang="en-US" sz="1400" dirty="0" smtClean="0">
                <a:latin typeface="Times New Roman" panose="02020603050405020304" pitchFamily="18" charset="0"/>
                <a:cs typeface="Times New Roman" panose="02020603050405020304" pitchFamily="18" charset="0"/>
              </a:rPr>
              <a:t>-</a:t>
            </a:r>
            <a:r>
              <a:rPr lang="ru-RU" sz="1400" dirty="0" smtClean="0">
                <a:latin typeface="Times New Roman" panose="02020603050405020304" pitchFamily="18" charset="0"/>
                <a:cs typeface="Times New Roman" panose="02020603050405020304" pitchFamily="18" charset="0"/>
              </a:rPr>
              <a:t>54,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irorpt@gmail.com</a:t>
            </a:r>
            <a:r>
              <a:rPr lang="ru-RU" sz="1400" dirty="0" smtClean="0">
                <a:latin typeface="Times New Roman" panose="02020603050405020304" pitchFamily="18" charset="0"/>
                <a:cs typeface="Times New Roman" panose="02020603050405020304" pitchFamily="18" charset="0"/>
              </a:rPr>
              <a:t>, сайт: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nptip.rspp.ru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3203848" y="2200475"/>
            <a:ext cx="5940152" cy="22557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Общероссийская общественная организация «Деловая Россия»</a:t>
            </a:r>
          </a:p>
          <a:p>
            <a:pPr marL="0" indent="450000">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Производит защиту интересов бизнеса от неправомерных действий со стороны конкурентов, государственных и правоохранительных структур, проводит работы по устранению избыточных административных и иных барьеров.</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664025, г. Иркутск, ул. </a:t>
            </a:r>
            <a:r>
              <a:rPr lang="en-US" sz="1400" dirty="0" smtClean="0">
                <a:latin typeface="Times New Roman" panose="02020603050405020304" pitchFamily="18" charset="0"/>
                <a:cs typeface="Times New Roman" panose="02020603050405020304" pitchFamily="18" charset="0"/>
              </a:rPr>
              <a:t>5-</a:t>
            </a:r>
            <a:r>
              <a:rPr lang="ru-RU" sz="1400" dirty="0" smtClean="0">
                <a:latin typeface="Times New Roman" panose="02020603050405020304" pitchFamily="18" charset="0"/>
                <a:cs typeface="Times New Roman" panose="02020603050405020304" pitchFamily="18" charset="0"/>
              </a:rPr>
              <a:t>й армии, 2/1, оф. 601, тел.: 8 (902) 513-86-22,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baikal-deloros@mail.ru</a:t>
            </a:r>
            <a:r>
              <a:rPr lang="ru-RU" sz="1400" dirty="0" smtClean="0">
                <a:latin typeface="Times New Roman" panose="02020603050405020304" pitchFamily="18" charset="0"/>
                <a:cs typeface="Times New Roman" panose="02020603050405020304" pitchFamily="18" charset="0"/>
              </a:rPr>
              <a:t>, сайт: </a:t>
            </a:r>
            <a:r>
              <a:rPr lang="en-US" sz="1400" dirty="0" smtClean="0">
                <a:latin typeface="Times New Roman" panose="02020603050405020304" pitchFamily="18" charset="0"/>
                <a:cs typeface="Times New Roman" panose="02020603050405020304" pitchFamily="18" charset="0"/>
              </a:rPr>
              <a:t>http</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www.deloros/irkutskya-oblast.ru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3" name="Picture 2" descr="http://ombudsmanbiz67.ru/wp-content/uploads/2015/12/delor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564904"/>
            <a:ext cx="2304256" cy="844785"/>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14" name="Picture 4" descr="http://www.opora.ru/templates/futuresteps/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318" y="4912123"/>
            <a:ext cx="2476103" cy="740114"/>
          </a:xfrm>
          <a:prstGeom prst="roundRect">
            <a:avLst>
              <a:gd name="adj" fmla="val 4167"/>
            </a:avLst>
          </a:prstGeom>
          <a:solidFill>
            <a:srgbClr val="FFFFFF"/>
          </a:solidFill>
          <a:ln w="635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5" name="Объект 2"/>
          <p:cNvSpPr txBox="1">
            <a:spLocks/>
          </p:cNvSpPr>
          <p:nvPr/>
        </p:nvSpPr>
        <p:spPr>
          <a:xfrm>
            <a:off x="1115616" y="4523805"/>
            <a:ext cx="5184576" cy="2334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Общероссийская общественная малого и среднего предпринимательства «Опора России»</a:t>
            </a:r>
          </a:p>
          <a:p>
            <a:pPr marL="0" indent="450000">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Оказывает содействие в объединении предпринимателей и граждан для участия в формировании благоприятных политических, экономических, правовых и иных условий развития предпринимательской деятельности.</a:t>
            </a:r>
            <a:endParaRPr lang="en-US" sz="1400"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664025, г. Иркутск, ул. 5-й армии, 2/1 (БЦ «Троицкий»), тел.: 8 </a:t>
            </a:r>
            <a:r>
              <a:rPr lang="ru-RU" sz="1400" dirty="0">
                <a:latin typeface="Times New Roman" panose="02020603050405020304" pitchFamily="18" charset="0"/>
                <a:cs typeface="Times New Roman" panose="02020603050405020304" pitchFamily="18" charset="0"/>
              </a:rPr>
              <a:t>(3952) </a:t>
            </a:r>
            <a:r>
              <a:rPr lang="ru-RU" sz="1400" dirty="0" smtClean="0">
                <a:latin typeface="Times New Roman" panose="02020603050405020304" pitchFamily="18" charset="0"/>
                <a:cs typeface="Times New Roman" panose="02020603050405020304" pitchFamily="18" charset="0"/>
              </a:rPr>
              <a:t>29-04-22, </a:t>
            </a:r>
            <a:r>
              <a:rPr lang="en-US" sz="1400" dirty="0" smtClean="0">
                <a:latin typeface="Times New Roman" panose="02020603050405020304" pitchFamily="18" charset="0"/>
                <a:cs typeface="Times New Roman" panose="02020603050405020304" pitchFamily="18" charset="0"/>
              </a:rPr>
              <a:t>e-</a:t>
            </a:r>
            <a:r>
              <a:rPr lang="ru-RU" sz="1400" dirty="0" err="1" smtClean="0">
                <a:latin typeface="Times New Roman" panose="02020603050405020304" pitchFamily="18" charset="0"/>
                <a:cs typeface="Times New Roman" panose="02020603050405020304" pitchFamily="18" charset="0"/>
              </a:rPr>
              <a:t>mail</a:t>
            </a:r>
            <a:r>
              <a:rPr lang="ru-RU"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Irkutsk@opora.ru, </a:t>
            </a:r>
            <a:r>
              <a:rPr lang="ru-RU" sz="1400" dirty="0" smtClean="0">
                <a:latin typeface="Times New Roman" panose="02020603050405020304" pitchFamily="18" charset="0"/>
                <a:cs typeface="Times New Roman" panose="02020603050405020304" pitchFamily="18" charset="0"/>
              </a:rPr>
              <a:t>сайт</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http://</a:t>
            </a:r>
            <a:r>
              <a:rPr lang="en-US" sz="1400" dirty="0" smtClean="0">
                <a:latin typeface="Times New Roman" panose="02020603050405020304" pitchFamily="18" charset="0"/>
                <a:cs typeface="Times New Roman" panose="02020603050405020304" pitchFamily="18" charset="0"/>
              </a:rPr>
              <a:t>www.irkutskopora.ru</a:t>
            </a:r>
            <a:r>
              <a:rPr lang="ru-RU" sz="1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1728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74</a:t>
            </a:fld>
            <a:endParaRPr lang="ru-RU" sz="1200" dirty="0">
              <a:latin typeface="Times New Roman" panose="02020603050405020304" pitchFamily="18" charset="0"/>
              <a:cs typeface="Times New Roman" panose="02020603050405020304" pitchFamily="18" charset="0"/>
            </a:endParaRPr>
          </a:p>
        </p:txBody>
      </p:sp>
      <p:pic>
        <p:nvPicPr>
          <p:cNvPr id="9" name="Picture 10" descr="http://www.ombudsmanbiz-irk.ru/files/site/img/ger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260648"/>
            <a:ext cx="1323975" cy="1524001"/>
          </a:xfrm>
          <a:prstGeom prst="roundRect">
            <a:avLst>
              <a:gd name="adj" fmla="val 4167"/>
            </a:avLst>
          </a:prstGeom>
          <a:solidFill>
            <a:srgbClr val="FFFFFF"/>
          </a:solidFill>
          <a:ln w="76200" cap="sq">
            <a:solidFill>
              <a:schemeClr val="accent6">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3" name="Объект 2"/>
          <p:cNvSpPr txBox="1">
            <a:spLocks/>
          </p:cNvSpPr>
          <p:nvPr/>
        </p:nvSpPr>
        <p:spPr>
          <a:xfrm>
            <a:off x="899592" y="116632"/>
            <a:ext cx="6480720" cy="2016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Уполномоченный по защите прав предпринимателей в Иркутской области</a:t>
            </a:r>
          </a:p>
          <a:p>
            <a:pPr marL="0" indent="450000">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a:p>
            <a:pPr marL="0" indent="450000">
              <a:lnSpc>
                <a:spcPct val="100000"/>
              </a:lnSpc>
              <a:spcBef>
                <a:spcPts val="0"/>
              </a:spcBef>
              <a:buFont typeface="Arial" panose="020B0604020202020204" pitchFamily="34" charset="0"/>
              <a:buNone/>
            </a:pPr>
            <a:r>
              <a:rPr lang="ru-RU" sz="1400" dirty="0" smtClean="0">
                <a:latin typeface="Times New Roman" panose="02020603050405020304" pitchFamily="18" charset="0"/>
                <a:cs typeface="Times New Roman" panose="02020603050405020304" pitchFamily="18" charset="0"/>
              </a:rPr>
              <a:t>Осуществляет защиту прав и законных интересов предпринимателей, правовое просвещение, содействует в формировании и реализации государственной политики в сфере развития предпринимательской деятельности.</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664025, г. Иркутск, бульвар Гагарина, 74, 4 этаж, тел.: 8 (3952) 48-85-35, 48-85-34, </a:t>
            </a:r>
            <a:r>
              <a:rPr lang="en-US" sz="1400" dirty="0" smtClean="0">
                <a:latin typeface="Times New Roman" panose="02020603050405020304" pitchFamily="18" charset="0"/>
                <a:cs typeface="Times New Roman" panose="02020603050405020304" pitchFamily="18" charset="0"/>
              </a:rPr>
              <a:t>e-mail</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irkutsk@ombudsmanbiz.ru</a:t>
            </a:r>
            <a:r>
              <a:rPr lang="ru-RU" sz="1400" dirty="0" smtClean="0">
                <a:latin typeface="Times New Roman" panose="02020603050405020304" pitchFamily="18" charset="0"/>
                <a:cs typeface="Times New Roman" panose="02020603050405020304" pitchFamily="18" charset="0"/>
              </a:rPr>
              <a:t>, сайт: </a:t>
            </a:r>
            <a:r>
              <a:rPr lang="en-US" sz="1400" dirty="0" smtClean="0">
                <a:latin typeface="Times New Roman" panose="02020603050405020304" pitchFamily="18" charset="0"/>
                <a:cs typeface="Times New Roman" panose="02020603050405020304" pitchFamily="18" charset="0"/>
              </a:rPr>
              <a:t>http</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www.ombudsmanbiz-irk.ru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Некоммерческое партнерство «Союз предпринимателей и промышленников города Тулуна и </a:t>
            </a:r>
            <a:r>
              <a:rPr lang="ru-RU" sz="1600" b="1" u="sng" dirty="0" err="1" smtClean="0">
                <a:solidFill>
                  <a:schemeClr val="accent1">
                    <a:lumMod val="50000"/>
                  </a:schemeClr>
                </a:solidFill>
                <a:latin typeface="Times New Roman" panose="02020603050405020304" pitchFamily="18" charset="0"/>
                <a:cs typeface="Times New Roman" panose="02020603050405020304" pitchFamily="18" charset="0"/>
              </a:rPr>
              <a:t>Тулунского</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 района</a:t>
            </a:r>
          </a:p>
          <a:p>
            <a:pPr marL="0" indent="0" algn="ctr">
              <a:lnSpc>
                <a:spcPct val="100000"/>
              </a:lnSpc>
              <a:spcBef>
                <a:spcPts val="0"/>
              </a:spcBef>
              <a:buFont typeface="Arial" panose="020B0604020202020204" pitchFamily="34" charset="0"/>
              <a:buNone/>
            </a:pPr>
            <a:endParaRPr lang="ru-RU" sz="1400" b="1" u="sng" dirty="0" smtClean="0">
              <a:solidFill>
                <a:srgbClr val="0070C0"/>
              </a:solidFill>
              <a:latin typeface="Times New Roman" panose="02020603050405020304" pitchFamily="18" charset="0"/>
              <a:cs typeface="Times New Roman" panose="02020603050405020304" pitchFamily="18" charset="0"/>
            </a:endParaRP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Цели Партнерства: развитие </a:t>
            </a:r>
            <a:r>
              <a:rPr lang="ru-RU" sz="1400" dirty="0">
                <a:latin typeface="Times New Roman" panose="02020603050405020304" pitchFamily="18" charset="0"/>
                <a:cs typeface="Times New Roman" panose="02020603050405020304" pitchFamily="18" charset="0"/>
              </a:rPr>
              <a:t>добросовестного предпринимательства в городе Тулуне и </a:t>
            </a:r>
            <a:r>
              <a:rPr lang="ru-RU" sz="1400" dirty="0" err="1">
                <a:latin typeface="Times New Roman" panose="02020603050405020304" pitchFamily="18" charset="0"/>
                <a:cs typeface="Times New Roman" panose="02020603050405020304" pitchFamily="18" charset="0"/>
              </a:rPr>
              <a:t>Тулунском</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районе; координация </a:t>
            </a:r>
            <a:r>
              <a:rPr lang="ru-RU" sz="1400" dirty="0">
                <a:latin typeface="Times New Roman" panose="02020603050405020304" pitchFamily="18" charset="0"/>
                <a:cs typeface="Times New Roman" panose="02020603050405020304" pitchFamily="18" charset="0"/>
              </a:rPr>
              <a:t>деятельности промышленников и </a:t>
            </a:r>
            <a:r>
              <a:rPr lang="ru-RU" sz="1400" dirty="0" smtClean="0">
                <a:latin typeface="Times New Roman" panose="02020603050405020304" pitchFamily="18" charset="0"/>
                <a:cs typeface="Times New Roman" panose="02020603050405020304" pitchFamily="18" charset="0"/>
              </a:rPr>
              <a:t>предпринимателей.</a:t>
            </a:r>
          </a:p>
          <a:p>
            <a:pPr marL="0" indent="450000">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665253, Иркутская </a:t>
            </a:r>
            <a:r>
              <a:rPr lang="ru-RU" sz="1400" dirty="0">
                <a:latin typeface="Times New Roman" panose="02020603050405020304" pitchFamily="18" charset="0"/>
                <a:cs typeface="Times New Roman" panose="02020603050405020304" pitchFamily="18" charset="0"/>
              </a:rPr>
              <a:t>область, г. Тулун, ул. Гидролизная, 35 «В</a:t>
            </a:r>
            <a:r>
              <a:rPr lang="ru-RU" sz="1400" dirty="0" smtClean="0">
                <a:latin typeface="Times New Roman" panose="02020603050405020304" pitchFamily="18" charset="0"/>
                <a:cs typeface="Times New Roman" panose="02020603050405020304" pitchFamily="18" charset="0"/>
              </a:rPr>
              <a:t>», тел.: 8 </a:t>
            </a:r>
            <a:r>
              <a:rPr lang="ru-RU" sz="1400" dirty="0">
                <a:latin typeface="Times New Roman" panose="02020603050405020304" pitchFamily="18" charset="0"/>
                <a:cs typeface="Times New Roman" panose="02020603050405020304" pitchFamily="18" charset="0"/>
              </a:rPr>
              <a:t>(39530) 27-1-94</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8 (904) </a:t>
            </a:r>
            <a:r>
              <a:rPr lang="ru-RU" sz="1400" dirty="0" smtClean="0">
                <a:latin typeface="Times New Roman" panose="02020603050405020304" pitchFamily="18" charset="0"/>
                <a:cs typeface="Times New Roman" panose="02020603050405020304" pitchFamily="18" charset="0"/>
              </a:rPr>
              <a:t>111-50-07, е-</a:t>
            </a:r>
            <a:r>
              <a:rPr lang="en-US" sz="1400" dirty="0" smtClean="0">
                <a:latin typeface="Times New Roman" panose="02020603050405020304" pitchFamily="18" charset="0"/>
                <a:cs typeface="Times New Roman" panose="02020603050405020304" pitchFamily="18" charset="0"/>
              </a:rPr>
              <a:t>mail</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Fond</a:t>
            </a:r>
            <a:r>
              <a:rPr lang="ru-RU" sz="1400" dirty="0">
                <a:latin typeface="Times New Roman" panose="02020603050405020304" pitchFamily="18" charset="0"/>
                <a:cs typeface="Times New Roman" panose="02020603050405020304" pitchFamily="18" charset="0"/>
              </a:rPr>
              <a:t>.1115007@</a:t>
            </a:r>
            <a:r>
              <a:rPr lang="en-US" sz="1400" dirty="0" err="1">
                <a:latin typeface="Times New Roman" panose="02020603050405020304" pitchFamily="18" charset="0"/>
                <a:cs typeface="Times New Roman" panose="02020603050405020304" pitchFamily="18" charset="0"/>
              </a:rPr>
              <a:t>yandex</a:t>
            </a:r>
            <a:r>
              <a:rPr lang="ru-RU" sz="1400" dirty="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ru</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11" name="Объект 2"/>
          <p:cNvSpPr txBox="1">
            <a:spLocks/>
          </p:cNvSpPr>
          <p:nvPr/>
        </p:nvSpPr>
        <p:spPr>
          <a:xfrm>
            <a:off x="467544" y="3717032"/>
            <a:ext cx="8676456"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u="sng" dirty="0" err="1" smtClean="0">
                <a:solidFill>
                  <a:schemeClr val="accent1">
                    <a:lumMod val="50000"/>
                  </a:schemeClr>
                </a:solidFill>
                <a:latin typeface="Times New Roman" panose="02020603050405020304" pitchFamily="18" charset="0"/>
                <a:cs typeface="Times New Roman" panose="02020603050405020304" pitchFamily="18" charset="0"/>
              </a:rPr>
              <a:t>Микрокредитная</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 компания</a:t>
            </a:r>
          </a:p>
          <a:p>
            <a:pPr marL="0" indent="0" algn="ctr">
              <a:lnSpc>
                <a:spcPct val="100000"/>
              </a:lnSpc>
              <a:spcBef>
                <a:spcPts val="0"/>
              </a:spcBef>
              <a:buFont typeface="Arial" panose="020B0604020202020204" pitchFamily="34" charset="0"/>
              <a:buNone/>
            </a:pP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Фонд «Помощи предпринимателям Тулуна и </a:t>
            </a:r>
            <a:r>
              <a:rPr lang="ru-RU" sz="1600" b="1" u="sng" dirty="0" err="1" smtClean="0">
                <a:solidFill>
                  <a:schemeClr val="accent1">
                    <a:lumMod val="50000"/>
                  </a:schemeClr>
                </a:solidFill>
                <a:latin typeface="Times New Roman" panose="02020603050405020304" pitchFamily="18" charset="0"/>
                <a:cs typeface="Times New Roman" panose="02020603050405020304" pitchFamily="18" charset="0"/>
              </a:rPr>
              <a:t>Тулунского</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 района»</a:t>
            </a:r>
          </a:p>
          <a:p>
            <a:pPr marL="0" indent="450000">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Осуществляет предоставление </a:t>
            </a:r>
            <a:r>
              <a:rPr lang="ru-RU" sz="1400" dirty="0" err="1" smtClean="0">
                <a:latin typeface="Times New Roman" panose="02020603050405020304" pitchFamily="18" charset="0"/>
                <a:cs typeface="Times New Roman" panose="02020603050405020304" pitchFamily="18" charset="0"/>
              </a:rPr>
              <a:t>микрозаймов</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субъектам малого и среднего предпринимательства </a:t>
            </a:r>
            <a:r>
              <a:rPr lang="ru-RU" sz="1400" dirty="0" smtClean="0">
                <a:latin typeface="Times New Roman" panose="02020603050405020304" pitchFamily="18" charset="0"/>
                <a:cs typeface="Times New Roman" panose="02020603050405020304" pitchFamily="18" charset="0"/>
              </a:rPr>
              <a:t>г. Тулуна и </a:t>
            </a:r>
            <a:r>
              <a:rPr lang="ru-RU" sz="1400" dirty="0" err="1" smtClean="0">
                <a:latin typeface="Times New Roman" panose="02020603050405020304" pitchFamily="18" charset="0"/>
                <a:cs typeface="Times New Roman" panose="02020603050405020304" pitchFamily="18" charset="0"/>
              </a:rPr>
              <a:t>Тулунского</a:t>
            </a:r>
            <a:r>
              <a:rPr lang="ru-RU" sz="1400" dirty="0" smtClean="0">
                <a:latin typeface="Times New Roman" panose="02020603050405020304" pitchFamily="18" charset="0"/>
                <a:cs typeface="Times New Roman" panose="02020603050405020304" pitchFamily="18" charset="0"/>
              </a:rPr>
              <a:t> района.</a:t>
            </a:r>
          </a:p>
          <a:p>
            <a:pPr marL="0" indent="450000" algn="just">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665253, Иркутская область, г. Тулун, ул. Гидролизная, 35 «В», 8 (</a:t>
            </a:r>
            <a:r>
              <a:rPr lang="ru-RU" sz="1400" dirty="0">
                <a:latin typeface="Times New Roman" panose="02020603050405020304" pitchFamily="18" charset="0"/>
                <a:cs typeface="Times New Roman" panose="02020603050405020304" pitchFamily="18" charset="0"/>
              </a:rPr>
              <a:t>39530</a:t>
            </a:r>
            <a:r>
              <a:rPr lang="ru-RU" sz="1400" dirty="0" smtClean="0">
                <a:latin typeface="Times New Roman" panose="02020603050405020304" pitchFamily="18" charset="0"/>
                <a:cs typeface="Times New Roman" panose="02020603050405020304" pitchFamily="18" charset="0"/>
              </a:rPr>
              <a:t>) 27-1-94, 8 (</a:t>
            </a:r>
            <a:r>
              <a:rPr lang="ru-RU" sz="1400" dirty="0">
                <a:latin typeface="Times New Roman" panose="02020603050405020304" pitchFamily="18" charset="0"/>
                <a:cs typeface="Times New Roman" panose="02020603050405020304" pitchFamily="18" charset="0"/>
              </a:rPr>
              <a:t>904</a:t>
            </a:r>
            <a:r>
              <a:rPr lang="ru-RU" sz="1400" dirty="0" smtClean="0">
                <a:latin typeface="Times New Roman" panose="02020603050405020304" pitchFamily="18" charset="0"/>
                <a:cs typeface="Times New Roman" panose="02020603050405020304" pitchFamily="18" charset="0"/>
              </a:rPr>
              <a:t>) 111-50-07, </a:t>
            </a:r>
            <a:r>
              <a:rPr lang="ru-RU" sz="1400" dirty="0">
                <a:latin typeface="Times New Roman" panose="02020603050405020304" pitchFamily="18" charset="0"/>
                <a:cs typeface="Times New Roman" panose="02020603050405020304" pitchFamily="18" charset="0"/>
              </a:rPr>
              <a:t>е-</a:t>
            </a:r>
            <a:r>
              <a:rPr lang="en-US" sz="1400" dirty="0">
                <a:latin typeface="Times New Roman" panose="02020603050405020304" pitchFamily="18" charset="0"/>
                <a:cs typeface="Times New Roman" panose="02020603050405020304" pitchFamily="18" charset="0"/>
              </a:rPr>
              <a:t>mail</a:t>
            </a: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Fond</a:t>
            </a:r>
            <a:r>
              <a:rPr lang="ru-RU" sz="1400" dirty="0">
                <a:latin typeface="Times New Roman" panose="02020603050405020304" pitchFamily="18" charset="0"/>
                <a:cs typeface="Times New Roman" panose="02020603050405020304" pitchFamily="18" charset="0"/>
              </a:rPr>
              <a:t>.1115007@</a:t>
            </a:r>
            <a:r>
              <a:rPr lang="en-US" sz="1400" dirty="0" err="1">
                <a:latin typeface="Times New Roman" panose="02020603050405020304" pitchFamily="18" charset="0"/>
                <a:cs typeface="Times New Roman" panose="02020603050405020304" pitchFamily="18" charset="0"/>
              </a:rPr>
              <a:t>yandex</a:t>
            </a:r>
            <a:r>
              <a:rPr lang="ru-RU"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ru</a:t>
            </a:r>
            <a:r>
              <a:rPr lang="ru-RU"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p:txBody>
      </p:sp>
      <p:sp>
        <p:nvSpPr>
          <p:cNvPr id="12" name="Объект 2"/>
          <p:cNvSpPr txBox="1">
            <a:spLocks/>
          </p:cNvSpPr>
          <p:nvPr/>
        </p:nvSpPr>
        <p:spPr>
          <a:xfrm>
            <a:off x="1835696" y="5301208"/>
            <a:ext cx="7308304" cy="1556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Совет по развитию малого и среднего предпринимательства на территории </a:t>
            </a:r>
            <a:r>
              <a:rPr lang="ru-RU" sz="1600" b="1" u="sng" dirty="0" err="1" smtClean="0">
                <a:solidFill>
                  <a:schemeClr val="accent1">
                    <a:lumMod val="50000"/>
                  </a:schemeClr>
                </a:solidFill>
                <a:latin typeface="Times New Roman" panose="02020603050405020304" pitchFamily="18" charset="0"/>
                <a:cs typeface="Times New Roman" panose="02020603050405020304" pitchFamily="18" charset="0"/>
              </a:rPr>
              <a:t>Тулунского</a:t>
            </a:r>
            <a:r>
              <a:rPr lang="ru-RU" sz="1600" b="1" u="sng" dirty="0" smtClean="0">
                <a:solidFill>
                  <a:schemeClr val="accent1">
                    <a:lumMod val="50000"/>
                  </a:schemeClr>
                </a:solidFill>
                <a:latin typeface="Times New Roman" panose="02020603050405020304" pitchFamily="18" charset="0"/>
                <a:cs typeface="Times New Roman" panose="02020603050405020304" pitchFamily="18" charset="0"/>
              </a:rPr>
              <a:t> муниципального района</a:t>
            </a:r>
            <a:endParaRPr lang="ru-RU" sz="1400" dirty="0" smtClean="0">
              <a:solidFill>
                <a:schemeClr val="accent1">
                  <a:lumMod val="50000"/>
                </a:schemeClr>
              </a:solidFill>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Выработка предложений и рекомендаций по вопросам развития малого и среднего предпринимательства на территории </a:t>
            </a:r>
            <a:r>
              <a:rPr lang="ru-RU" sz="1400" dirty="0" err="1" smtClean="0">
                <a:latin typeface="Times New Roman" panose="02020603050405020304" pitchFamily="18" charset="0"/>
                <a:cs typeface="Times New Roman" panose="02020603050405020304" pitchFamily="18" charset="0"/>
              </a:rPr>
              <a:t>Тулунского</a:t>
            </a:r>
            <a:r>
              <a:rPr lang="ru-RU" sz="1400" dirty="0" smtClean="0">
                <a:latin typeface="Times New Roman" panose="02020603050405020304" pitchFamily="18" charset="0"/>
                <a:cs typeface="Times New Roman" panose="02020603050405020304" pitchFamily="18" charset="0"/>
              </a:rPr>
              <a:t> муниципального района.</a:t>
            </a:r>
          </a:p>
          <a:p>
            <a:pPr marL="0" indent="450000" algn="just">
              <a:lnSpc>
                <a:spcPct val="100000"/>
              </a:lnSpc>
              <a:spcBef>
                <a:spcPts val="0"/>
              </a:spcBef>
              <a:buNone/>
            </a:pPr>
            <a:r>
              <a:rPr lang="ru-RU" sz="1400" dirty="0" smtClean="0">
                <a:latin typeface="Times New Roman" panose="02020603050405020304" pitchFamily="18" charset="0"/>
                <a:cs typeface="Times New Roman" panose="02020603050405020304" pitchFamily="18" charset="0"/>
              </a:rPr>
              <a:t>Адрес: 665268, Иркутская область, г. Тулун, ул. Ленина, 75, 8 (</a:t>
            </a:r>
            <a:r>
              <a:rPr lang="ru-RU" sz="1400" dirty="0">
                <a:latin typeface="Times New Roman" panose="02020603050405020304" pitchFamily="18" charset="0"/>
                <a:cs typeface="Times New Roman" panose="02020603050405020304" pitchFamily="18" charset="0"/>
              </a:rPr>
              <a:t>39530</a:t>
            </a:r>
            <a:r>
              <a:rPr lang="ru-RU" sz="1400" dirty="0" smtClean="0">
                <a:latin typeface="Times New Roman" panose="02020603050405020304" pitchFamily="18" charset="0"/>
                <a:cs typeface="Times New Roman" panose="02020603050405020304" pitchFamily="18" charset="0"/>
              </a:rPr>
              <a:t>) 4-11-62, е-</a:t>
            </a:r>
            <a:r>
              <a:rPr lang="en-US" sz="1400" dirty="0">
                <a:latin typeface="Times New Roman" panose="02020603050405020304" pitchFamily="18" charset="0"/>
                <a:cs typeface="Times New Roman" panose="02020603050405020304" pitchFamily="18" charset="0"/>
              </a:rPr>
              <a:t>mail</a:t>
            </a:r>
            <a:r>
              <a:rPr lang="ru-RU"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tulraion.bizyts@yandex</a:t>
            </a:r>
            <a:r>
              <a:rPr lang="ru-RU"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ru</a:t>
            </a:r>
            <a:r>
              <a:rPr lang="ru-RU"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3336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75</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14" name="Заголовок 1"/>
          <p:cNvSpPr>
            <a:spLocks noGrp="1"/>
          </p:cNvSpPr>
          <p:nvPr>
            <p:ph type="title"/>
          </p:nvPr>
        </p:nvSpPr>
        <p:spPr>
          <a:xfrm>
            <a:off x="1043608" y="1"/>
            <a:ext cx="8100392" cy="620688"/>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Объекты для инвесторов</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Объект 2"/>
          <p:cNvSpPr txBox="1">
            <a:spLocks/>
          </p:cNvSpPr>
          <p:nvPr/>
        </p:nvSpPr>
        <p:spPr>
          <a:xfrm>
            <a:off x="899592" y="620688"/>
            <a:ext cx="7920879" cy="1080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Администрация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на постоянной основе проводит работу по установлению площадок и объектов, которые могут быть предложены для реализации инвестиционных проектов, начала своей предпринимательской деятельности. </a:t>
            </a:r>
            <a:endParaRPr lang="ru-RU" sz="14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899592" y="1628800"/>
            <a:ext cx="7920879" cy="194421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50000"/>
            <a:r>
              <a:rPr lang="ru-RU" sz="1600" b="1" u="sng" dirty="0" smtClean="0">
                <a:solidFill>
                  <a:srgbClr val="002060"/>
                </a:solidFill>
                <a:latin typeface="Times New Roman" panose="02020603050405020304" pitchFamily="18" charset="0"/>
                <a:cs typeface="Times New Roman" panose="02020603050405020304" pitchFamily="18" charset="0"/>
              </a:rPr>
              <a:t>Свободные производственные площадки</a:t>
            </a:r>
          </a:p>
          <a:p>
            <a:pPr indent="450000" algn="l"/>
            <a:endParaRPr lang="ru-RU" sz="1600" dirty="0" smtClean="0">
              <a:latin typeface="Times New Roman" panose="02020603050405020304" pitchFamily="18" charset="0"/>
              <a:cs typeface="Times New Roman" panose="02020603050405020304" pitchFamily="18" charset="0"/>
            </a:endParaRPr>
          </a:p>
          <a:p>
            <a:pPr indent="450000" algn="just"/>
            <a:r>
              <a:rPr lang="ru-RU" sz="1600" b="1" u="sng" dirty="0" err="1" smtClean="0">
                <a:solidFill>
                  <a:srgbClr val="0070C0"/>
                </a:solidFill>
                <a:latin typeface="Times New Roman" panose="02020603050405020304" pitchFamily="18" charset="0"/>
                <a:cs typeface="Times New Roman" panose="02020603050405020304" pitchFamily="18" charset="0"/>
              </a:rPr>
              <a:t>Промплощадка</a:t>
            </a:r>
            <a:r>
              <a:rPr lang="ru-RU" sz="1600" b="1" u="sng" dirty="0" smtClean="0">
                <a:solidFill>
                  <a:srgbClr val="0070C0"/>
                </a:solidFill>
                <a:latin typeface="Times New Roman" panose="02020603050405020304" pitchFamily="18" charset="0"/>
                <a:cs typeface="Times New Roman" panose="02020603050405020304" pitchFamily="18" charset="0"/>
              </a:rPr>
              <a:t> </a:t>
            </a:r>
            <a:r>
              <a:rPr lang="ru-RU" sz="1600" b="1" u="sng" dirty="0" err="1" smtClean="0">
                <a:solidFill>
                  <a:srgbClr val="0070C0"/>
                </a:solidFill>
                <a:latin typeface="Times New Roman" panose="02020603050405020304" pitchFamily="18" charset="0"/>
                <a:cs typeface="Times New Roman" panose="02020603050405020304" pitchFamily="18" charset="0"/>
              </a:rPr>
              <a:t>Азейского</a:t>
            </a:r>
            <a:r>
              <a:rPr lang="ru-RU" sz="1600" b="1" u="sng" dirty="0" smtClean="0">
                <a:solidFill>
                  <a:srgbClr val="0070C0"/>
                </a:solidFill>
                <a:latin typeface="Times New Roman" panose="02020603050405020304" pitchFamily="18" charset="0"/>
                <a:cs typeface="Times New Roman" panose="02020603050405020304" pitchFamily="18" charset="0"/>
              </a:rPr>
              <a:t> разреза.</a:t>
            </a:r>
            <a:r>
              <a:rPr lang="ru-RU" sz="1600" dirty="0" smtClean="0">
                <a:solidFill>
                  <a:srgbClr val="0070C0"/>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площадке было размещено угледобывающее предприятие – филиал ООО «Компания «</a:t>
            </a:r>
            <a:r>
              <a:rPr lang="ru-RU" sz="1600" dirty="0" err="1" smtClean="0">
                <a:latin typeface="Times New Roman" panose="02020603050405020304" pitchFamily="18" charset="0"/>
                <a:cs typeface="Times New Roman" panose="02020603050405020304" pitchFamily="18" charset="0"/>
              </a:rPr>
              <a:t>Востсибуголь</a:t>
            </a:r>
            <a:r>
              <a:rPr lang="ru-RU" sz="1600" dirty="0" smtClean="0">
                <a:latin typeface="Times New Roman" panose="02020603050405020304" pitchFamily="18" charset="0"/>
                <a:cs typeface="Times New Roman" panose="02020603050405020304" pitchFamily="18" charset="0"/>
              </a:rPr>
              <a:t>». Эффективным будет размещение деревообрабатывающего производства. Ближайшие производства – угледобывающие предприятия, залежи полезных ископаемых – каменный уголь, лесохозяйственные ресурсы.</a:t>
            </a:r>
            <a:endParaRPr lang="ru-RU" sz="1600" b="1" u="sng" dirty="0" smtClean="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134" y="3770954"/>
            <a:ext cx="4117828" cy="2628458"/>
          </a:xfrm>
          <a:prstGeom prst="rect">
            <a:avLst/>
          </a:prstGeom>
        </p:spPr>
      </p:pic>
    </p:spTree>
    <p:extLst>
      <p:ext uri="{BB962C8B-B14F-4D97-AF65-F5344CB8AC3E}">
        <p14:creationId xmlns:p14="http://schemas.microsoft.com/office/powerpoint/2010/main" val="31352663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76</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3101945"/>
              </p:ext>
            </p:extLst>
          </p:nvPr>
        </p:nvGraphicFramePr>
        <p:xfrm>
          <a:off x="1043608" y="751794"/>
          <a:ext cx="7776863" cy="5567920"/>
        </p:xfrm>
        <a:graphic>
          <a:graphicData uri="http://schemas.openxmlformats.org/drawingml/2006/table">
            <a:tbl>
              <a:tblPr firstRow="1" bandRow="1">
                <a:tableStyleId>{5C22544A-7EE6-4342-B048-85BDC9FD1C3A}</a:tableStyleId>
              </a:tblPr>
              <a:tblGrid>
                <a:gridCol w="562465">
                  <a:extLst>
                    <a:ext uri="{9D8B030D-6E8A-4147-A177-3AD203B41FA5}">
                      <a16:colId xmlns:a16="http://schemas.microsoft.com/office/drawing/2014/main" val="2807637311"/>
                    </a:ext>
                  </a:extLst>
                </a:gridCol>
                <a:gridCol w="1765226">
                  <a:extLst>
                    <a:ext uri="{9D8B030D-6E8A-4147-A177-3AD203B41FA5}">
                      <a16:colId xmlns:a16="http://schemas.microsoft.com/office/drawing/2014/main" val="3303607468"/>
                    </a:ext>
                  </a:extLst>
                </a:gridCol>
                <a:gridCol w="5449172">
                  <a:extLst>
                    <a:ext uri="{9D8B030D-6E8A-4147-A177-3AD203B41FA5}">
                      <a16:colId xmlns:a16="http://schemas.microsoft.com/office/drawing/2014/main" val="2784738829"/>
                    </a:ext>
                  </a:extLst>
                </a:gridCol>
              </a:tblGrid>
              <a:tr h="507767">
                <a:tc>
                  <a:txBody>
                    <a:bodyPr/>
                    <a:lstStyle/>
                    <a:p>
                      <a:pPr algn="ctr"/>
                      <a:r>
                        <a:rPr lang="ru-RU" sz="1400" dirty="0" smtClean="0">
                          <a:latin typeface="Times New Roman" panose="02020603050405020304" pitchFamily="18" charset="0"/>
                          <a:cs typeface="Times New Roman" panose="02020603050405020304" pitchFamily="18" charset="0"/>
                        </a:rPr>
                        <a:t>№ п/п</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Характеристика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Свободная площадка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1112330"/>
                  </a:ext>
                </a:extLst>
              </a:tr>
              <a:tr h="1505226">
                <a:tc>
                  <a:txBody>
                    <a:bodyPr/>
                    <a:lstStyle/>
                    <a:p>
                      <a:pPr algn="ctr"/>
                      <a:r>
                        <a:rPr lang="ru-RU" sz="1400" dirty="0" smtClean="0">
                          <a:latin typeface="Times New Roman" panose="02020603050405020304" pitchFamily="18" charset="0"/>
                          <a:cs typeface="Times New Roman" panose="02020603050405020304" pitchFamily="18" charset="0"/>
                        </a:rPr>
                        <a:t>1</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Расположение</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Иркутская область, Тулунский район, 2,5 км южнее села </a:t>
                      </a:r>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Азей</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промплощадка</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бывшего филиала «Разрез </a:t>
                      </a:r>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Азейский</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ООО «КВСУ».</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Прилегает к углепогрузочной станции железнодорожных, подъездных путей  ООО «Компания «</a:t>
                      </a:r>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Востсибуголь</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с нормальной (1524 мм) колеей.</a:t>
                      </a:r>
                    </a:p>
                    <a:p>
                      <a:pPr algn="just"/>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3,85 км. до автомагистрали М-53, ширина – 6 м, асфальт.</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3000804"/>
                  </a:ext>
                </a:extLst>
              </a:tr>
              <a:tr h="1224475">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Удаленность</a:t>
                      </a:r>
                      <a:r>
                        <a:rPr lang="ru-RU" sz="1400" baseline="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370 км от областного центра.</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19 км. от центра муниципального образования (г. Тулуна).</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Прилегает к производственной площадки ООО «Компания «</a:t>
                      </a:r>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Востсибуголь</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2,6 от ближайших жилых домов.</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5642543"/>
                  </a:ext>
                </a:extLst>
              </a:tr>
              <a:tr h="547792">
                <a:tc>
                  <a:txBody>
                    <a:bodyPr/>
                    <a:lstStyle/>
                    <a:p>
                      <a:pPr algn="ctr"/>
                      <a:r>
                        <a:rPr lang="ru-RU" sz="1400" dirty="0" smtClean="0">
                          <a:latin typeface="Times New Roman" panose="02020603050405020304" pitchFamily="18" charset="0"/>
                          <a:cs typeface="Times New Roman" panose="02020603050405020304" pitchFamily="18" charset="0"/>
                        </a:rPr>
                        <a:t>3</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Наличие подъездных путей</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Авто – имеется</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Ж/д – имеется</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70827020"/>
                  </a:ext>
                </a:extLst>
              </a:tr>
              <a:tr h="773353">
                <a:tc>
                  <a:txBody>
                    <a:bodyPr/>
                    <a:lstStyle/>
                    <a:p>
                      <a:pPr algn="ct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Характеристика территории площадки</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Площадь – 5,3 га.</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Ограждения – нет.</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Строения – есть.</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94595"/>
                  </a:ext>
                </a:extLst>
              </a:tr>
              <a:tr h="998914">
                <a:tc>
                  <a:txBody>
                    <a:bodyPr/>
                    <a:lstStyle/>
                    <a:p>
                      <a:pPr algn="ctr"/>
                      <a:r>
                        <a:rPr lang="ru-RU" sz="1400" dirty="0" smtClean="0">
                          <a:latin typeface="Times New Roman" panose="02020603050405020304" pitchFamily="18" charset="0"/>
                          <a:cs typeface="Times New Roman" panose="02020603050405020304" pitchFamily="18" charset="0"/>
                        </a:rPr>
                        <a:t>5</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Правовой статус площадки</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Вид собственности – частная, предлагаются к передачи в муниципальную собственность МО «Тулунский район».</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Условия предоставления в пользование - аренда, иные варианты.</a:t>
                      </a:r>
                    </a:p>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Обременения, ограничения по использованию – нет.</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6050385"/>
                  </a:ext>
                </a:extLst>
              </a:tr>
            </a:tbl>
          </a:graphicData>
        </a:graphic>
      </p:graphicFrame>
      <p:sp>
        <p:nvSpPr>
          <p:cNvPr id="5" name="Заголовок 1"/>
          <p:cNvSpPr>
            <a:spLocks noGrp="1"/>
          </p:cNvSpPr>
          <p:nvPr>
            <p:ph type="title"/>
          </p:nvPr>
        </p:nvSpPr>
        <p:spPr>
          <a:xfrm>
            <a:off x="1043608" y="1"/>
            <a:ext cx="8100392" cy="620688"/>
          </a:xfrm>
        </p:spPr>
        <p:txBody>
          <a:bodyPr>
            <a:normAutofit/>
          </a:bodyPr>
          <a:lstStyle/>
          <a:p>
            <a:r>
              <a:rPr lang="ru-RU" sz="1600" b="1" u="sng" dirty="0" smtClean="0">
                <a:solidFill>
                  <a:schemeClr val="accent4">
                    <a:lumMod val="50000"/>
                  </a:schemeClr>
                </a:solidFill>
                <a:latin typeface="Times New Roman" panose="02020603050405020304" pitchFamily="18" charset="0"/>
                <a:cs typeface="Times New Roman" panose="02020603050405020304" pitchFamily="18" charset="0"/>
              </a:rPr>
              <a:t>Характеристика производственной площадки</a:t>
            </a:r>
            <a:endParaRPr lang="ru-RU" sz="1600" b="1" u="sng"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68547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77</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086849987"/>
              </p:ext>
            </p:extLst>
          </p:nvPr>
        </p:nvGraphicFramePr>
        <p:xfrm>
          <a:off x="989814" y="260648"/>
          <a:ext cx="7830658" cy="4104456"/>
        </p:xfrm>
        <a:graphic>
          <a:graphicData uri="http://schemas.openxmlformats.org/drawingml/2006/table">
            <a:tbl>
              <a:tblPr firstRow="1" bandRow="1">
                <a:tableStyleId>{5C22544A-7EE6-4342-B048-85BDC9FD1C3A}</a:tableStyleId>
              </a:tblPr>
              <a:tblGrid>
                <a:gridCol w="525925">
                  <a:extLst>
                    <a:ext uri="{9D8B030D-6E8A-4147-A177-3AD203B41FA5}">
                      <a16:colId xmlns:a16="http://schemas.microsoft.com/office/drawing/2014/main" val="2807637311"/>
                    </a:ext>
                  </a:extLst>
                </a:gridCol>
                <a:gridCol w="1817866">
                  <a:extLst>
                    <a:ext uri="{9D8B030D-6E8A-4147-A177-3AD203B41FA5}">
                      <a16:colId xmlns:a16="http://schemas.microsoft.com/office/drawing/2014/main" val="3303607468"/>
                    </a:ext>
                  </a:extLst>
                </a:gridCol>
                <a:gridCol w="5486867">
                  <a:extLst>
                    <a:ext uri="{9D8B030D-6E8A-4147-A177-3AD203B41FA5}">
                      <a16:colId xmlns:a16="http://schemas.microsoft.com/office/drawing/2014/main" val="2784738829"/>
                    </a:ext>
                  </a:extLst>
                </a:gridCol>
              </a:tblGrid>
              <a:tr h="545124">
                <a:tc>
                  <a:txBody>
                    <a:bodyPr/>
                    <a:lstStyle/>
                    <a:p>
                      <a:pPr algn="ctr"/>
                      <a:r>
                        <a:rPr lang="ru-RU" sz="1400" dirty="0" smtClean="0">
                          <a:latin typeface="Times New Roman" panose="02020603050405020304" pitchFamily="18" charset="0"/>
                          <a:cs typeface="Times New Roman" panose="02020603050405020304" pitchFamily="18" charset="0"/>
                        </a:rPr>
                        <a:t>№ п/п</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Характеристика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Свободная площадка</a:t>
                      </a:r>
                      <a:endParaRPr lang="ru-RU"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1112330"/>
                  </a:ext>
                </a:extLst>
              </a:tr>
              <a:tr h="2565285">
                <a:tc>
                  <a:txBody>
                    <a:bodyPr/>
                    <a:lstStyle/>
                    <a:p>
                      <a:pPr algn="ctr"/>
                      <a:r>
                        <a:rPr lang="ru-RU"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Характеристика инфраструктуры</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Теплоснабжение – есть, центральное, от котельной на 4 котла марки КЕ-25, теплоноситель - горячая вода с температурой 75-90 град.</a:t>
                      </a:r>
                    </a:p>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Водоснабжение, водоотведение – есть, холодная вода – централизованное от водозаборных сооружений на </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промплощадке</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горячая вода – централизованное, от обратного </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трубовода</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теплоснабжения, водоотведение - централизованное, канализационные очистные сооружения производительностью 140 куб. м. в сутки.</a:t>
                      </a:r>
                    </a:p>
                    <a:p>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Электрические сети – есть, централизованное от ПС-35/6 </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кВ</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мощностью 2х6300 кВт по ВЛ-6 </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кВ</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КТПН-6/0,4 кВт мощностью 400 кВт.</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3000804"/>
                  </a:ext>
                </a:extLst>
              </a:tr>
              <a:tr h="994047">
                <a:tc>
                  <a:txBody>
                    <a:bodyPr/>
                    <a:lstStyle/>
                    <a:p>
                      <a:pPr algn="ctr"/>
                      <a:r>
                        <a:rPr lang="ru-RU" sz="1400" dirty="0" smtClean="0">
                          <a:latin typeface="Times New Roman" panose="02020603050405020304" pitchFamily="18" charset="0"/>
                          <a:cs typeface="Times New Roman" panose="02020603050405020304" pitchFamily="18" charset="0"/>
                        </a:rPr>
                        <a:t>7</a:t>
                      </a:r>
                      <a:endParaRPr lang="ru-RU" sz="1400" dirty="0">
                        <a:latin typeface="Times New Roman" panose="02020603050405020304" pitchFamily="18" charset="0"/>
                        <a:cs typeface="Times New Roman" panose="02020603050405020304" pitchFamily="18" charset="0"/>
                      </a:endParaRPr>
                    </a:p>
                  </a:txBody>
                  <a:tcPr/>
                </a:tc>
                <a:tc>
                  <a:txBody>
                    <a:bodyPr/>
                    <a:lstStyle/>
                    <a:p>
                      <a:pPr algn="l"/>
                      <a:r>
                        <a:rPr lang="ru-RU" sz="1400" dirty="0" smtClean="0">
                          <a:latin typeface="Times New Roman" panose="02020603050405020304" pitchFamily="18" charset="0"/>
                          <a:cs typeface="Times New Roman" panose="02020603050405020304" pitchFamily="18" charset="0"/>
                        </a:rPr>
                        <a:t>Контактное лицо</a:t>
                      </a:r>
                      <a:endParaRPr lang="ru-RU" sz="1400" dirty="0">
                        <a:latin typeface="Times New Roman" panose="02020603050405020304" pitchFamily="18" charset="0"/>
                        <a:cs typeface="Times New Roman" panose="02020603050405020304" pitchFamily="18" charset="0"/>
                      </a:endParaRPr>
                    </a:p>
                  </a:txBody>
                  <a:tcPr/>
                </a:tc>
                <a:tc>
                  <a:txBody>
                    <a:bodyPr/>
                    <a:lstStyle/>
                    <a:p>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Вознюк</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Андрей Васильевич – председатель комитета по управлению муниципальным имуществом администрации </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Тулунского</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муниципального района, тел. 8 (30530) 47-0-16, e-</a:t>
                      </a:r>
                      <a:r>
                        <a:rPr lang="ru-RU" sz="1400" kern="1200" dirty="0" err="1" smtClean="0">
                          <a:solidFill>
                            <a:schemeClr val="tx1"/>
                          </a:solidFill>
                          <a:effectLst/>
                          <a:latin typeface="Times New Roman" panose="02020603050405020304" pitchFamily="18" charset="0"/>
                          <a:ea typeface="+mn-ea"/>
                          <a:cs typeface="Times New Roman" panose="02020603050405020304" pitchFamily="18" charset="0"/>
                        </a:rPr>
                        <a:t>mail</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400" kern="1200" dirty="0" smtClean="0">
                          <a:solidFill>
                            <a:schemeClr val="tx1"/>
                          </a:solidFill>
                          <a:effectLst/>
                          <a:latin typeface="Times New Roman" panose="02020603050405020304" pitchFamily="18" charset="0"/>
                          <a:ea typeface="+mn-ea"/>
                          <a:cs typeface="Times New Roman" panose="02020603050405020304" pitchFamily="18" charset="0"/>
                        </a:rPr>
                        <a:t>kumitulun@yandex.ru</a:t>
                      </a:r>
                      <a:r>
                        <a:rPr lang="ru-RU" sz="14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5642543"/>
                  </a:ext>
                </a:extLst>
              </a:tr>
            </a:tbl>
          </a:graphicData>
        </a:graphic>
      </p:graphicFrame>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4558364"/>
            <a:ext cx="2987824" cy="2043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39457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78</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15" name="Объект 2"/>
          <p:cNvSpPr txBox="1">
            <a:spLocks/>
          </p:cNvSpPr>
          <p:nvPr/>
        </p:nvSpPr>
        <p:spPr>
          <a:xfrm>
            <a:off x="899592" y="0"/>
            <a:ext cx="8208912" cy="17008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16" name="Заголовок 1"/>
          <p:cNvSpPr txBox="1">
            <a:spLocks/>
          </p:cNvSpPr>
          <p:nvPr/>
        </p:nvSpPr>
        <p:spPr>
          <a:xfrm>
            <a:off x="442607" y="0"/>
            <a:ext cx="8701393" cy="83671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indent="450000"/>
            <a:r>
              <a:rPr lang="ru-RU" sz="1600" b="1" u="sng" dirty="0" smtClean="0">
                <a:solidFill>
                  <a:schemeClr val="accent4">
                    <a:lumMod val="75000"/>
                  </a:schemeClr>
                </a:solidFill>
                <a:latin typeface="Times New Roman" panose="02020603050405020304" pitchFamily="18" charset="0"/>
                <a:cs typeface="Times New Roman" panose="02020603050405020304" pitchFamily="18" charset="0"/>
              </a:rPr>
              <a:t>Перечень объектов, свободных от прав третьих лиц</a:t>
            </a:r>
            <a:endParaRPr lang="ru-RU" sz="1600" dirty="0" smtClean="0">
              <a:solidFill>
                <a:schemeClr val="accent4">
                  <a:lumMod val="75000"/>
                </a:schemeClr>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516067419"/>
              </p:ext>
            </p:extLst>
          </p:nvPr>
        </p:nvGraphicFramePr>
        <p:xfrm>
          <a:off x="323529" y="908721"/>
          <a:ext cx="8832040" cy="5703251"/>
        </p:xfrm>
        <a:graphic>
          <a:graphicData uri="http://schemas.openxmlformats.org/drawingml/2006/table">
            <a:tbl>
              <a:tblPr firstRow="1" bandRow="1">
                <a:tableStyleId>{00A15C55-8517-42AA-B614-E9B94910E393}</a:tableStyleId>
              </a:tblPr>
              <a:tblGrid>
                <a:gridCol w="364957">
                  <a:extLst>
                    <a:ext uri="{9D8B030D-6E8A-4147-A177-3AD203B41FA5}">
                      <a16:colId xmlns:a16="http://schemas.microsoft.com/office/drawing/2014/main" val="2035179167"/>
                    </a:ext>
                  </a:extLst>
                </a:gridCol>
                <a:gridCol w="1167874">
                  <a:extLst>
                    <a:ext uri="{9D8B030D-6E8A-4147-A177-3AD203B41FA5}">
                      <a16:colId xmlns:a16="http://schemas.microsoft.com/office/drawing/2014/main" val="40399329"/>
                    </a:ext>
                  </a:extLst>
                </a:gridCol>
                <a:gridCol w="1240866">
                  <a:extLst>
                    <a:ext uri="{9D8B030D-6E8A-4147-A177-3AD203B41FA5}">
                      <a16:colId xmlns:a16="http://schemas.microsoft.com/office/drawing/2014/main" val="1099129836"/>
                    </a:ext>
                  </a:extLst>
                </a:gridCol>
                <a:gridCol w="729921">
                  <a:extLst>
                    <a:ext uri="{9D8B030D-6E8A-4147-A177-3AD203B41FA5}">
                      <a16:colId xmlns:a16="http://schemas.microsoft.com/office/drawing/2014/main" val="2909952082"/>
                    </a:ext>
                  </a:extLst>
                </a:gridCol>
                <a:gridCol w="755203">
                  <a:extLst>
                    <a:ext uri="{9D8B030D-6E8A-4147-A177-3AD203B41FA5}">
                      <a16:colId xmlns:a16="http://schemas.microsoft.com/office/drawing/2014/main" val="1628741394"/>
                    </a:ext>
                  </a:extLst>
                </a:gridCol>
                <a:gridCol w="729921">
                  <a:extLst>
                    <a:ext uri="{9D8B030D-6E8A-4147-A177-3AD203B41FA5}">
                      <a16:colId xmlns:a16="http://schemas.microsoft.com/office/drawing/2014/main" val="1491146500"/>
                    </a:ext>
                  </a:extLst>
                </a:gridCol>
                <a:gridCol w="1021890">
                  <a:extLst>
                    <a:ext uri="{9D8B030D-6E8A-4147-A177-3AD203B41FA5}">
                      <a16:colId xmlns:a16="http://schemas.microsoft.com/office/drawing/2014/main" val="341663760"/>
                    </a:ext>
                  </a:extLst>
                </a:gridCol>
                <a:gridCol w="1240866">
                  <a:extLst>
                    <a:ext uri="{9D8B030D-6E8A-4147-A177-3AD203B41FA5}">
                      <a16:colId xmlns:a16="http://schemas.microsoft.com/office/drawing/2014/main" val="2238536507"/>
                    </a:ext>
                  </a:extLst>
                </a:gridCol>
                <a:gridCol w="729921">
                  <a:extLst>
                    <a:ext uri="{9D8B030D-6E8A-4147-A177-3AD203B41FA5}">
                      <a16:colId xmlns:a16="http://schemas.microsoft.com/office/drawing/2014/main" val="1269251594"/>
                    </a:ext>
                  </a:extLst>
                </a:gridCol>
                <a:gridCol w="850621">
                  <a:extLst>
                    <a:ext uri="{9D8B030D-6E8A-4147-A177-3AD203B41FA5}">
                      <a16:colId xmlns:a16="http://schemas.microsoft.com/office/drawing/2014/main" val="1198378058"/>
                    </a:ext>
                  </a:extLst>
                </a:gridCol>
              </a:tblGrid>
              <a:tr h="583127">
                <a:tc>
                  <a:txBody>
                    <a:bodyPr/>
                    <a:lstStyle/>
                    <a:p>
                      <a:pPr algn="ctr"/>
                      <a:r>
                        <a:rPr lang="ru-RU" sz="1000" dirty="0" smtClean="0">
                          <a:latin typeface="Times New Roman" panose="02020603050405020304" pitchFamily="18" charset="0"/>
                          <a:cs typeface="Times New Roman" panose="02020603050405020304" pitchFamily="18" charset="0"/>
                        </a:rPr>
                        <a:t>№ п/п</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Наименование объекта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Адрес объекта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Назначение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Общая площадь, </a:t>
                      </a:r>
                      <a:r>
                        <a:rPr lang="ru-RU" sz="1000" dirty="0" err="1" smtClean="0">
                          <a:latin typeface="Times New Roman" panose="02020603050405020304" pitchFamily="18" charset="0"/>
                          <a:cs typeface="Times New Roman" panose="02020603050405020304" pitchFamily="18" charset="0"/>
                        </a:rPr>
                        <a:t>кв.м</a:t>
                      </a:r>
                      <a:r>
                        <a:rPr lang="ru-RU" sz="1000" dirty="0" smtClean="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Кадастровый</a:t>
                      </a:r>
                      <a:r>
                        <a:rPr lang="ru-RU" sz="1000" baseline="0" dirty="0" smtClean="0">
                          <a:latin typeface="Times New Roman" panose="02020603050405020304" pitchFamily="18" charset="0"/>
                          <a:cs typeface="Times New Roman" panose="02020603050405020304" pitchFamily="18" charset="0"/>
                        </a:rPr>
                        <a:t> номер</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Наличие подъездных путей</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Наличие инфраструктуры</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Удаленность от </a:t>
                      </a:r>
                      <a:r>
                        <a:rPr lang="ru-RU" sz="1000" dirty="0" err="1" smtClean="0">
                          <a:latin typeface="Times New Roman" panose="02020603050405020304" pitchFamily="18" charset="0"/>
                          <a:cs typeface="Times New Roman" panose="02020603050405020304" pitchFamily="18" charset="0"/>
                        </a:rPr>
                        <a:t>г.Тулуна</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Собственник</a:t>
                      </a:r>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0237255"/>
                  </a:ext>
                </a:extLst>
              </a:tr>
              <a:tr h="1069066">
                <a:tc>
                  <a:txBody>
                    <a:bodyPr/>
                    <a:lstStyle/>
                    <a:p>
                      <a:pPr algn="ctr"/>
                      <a:r>
                        <a:rPr lang="ru-RU" sz="1000" dirty="0" smtClean="0">
                          <a:latin typeface="Times New Roman" panose="02020603050405020304" pitchFamily="18" charset="0"/>
                          <a:cs typeface="Times New Roman" panose="02020603050405020304" pitchFamily="18" charset="0"/>
                        </a:rPr>
                        <a:t>1</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Здание административно-бытового комбината (панельное трехэтажное)</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Тулунский район,</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промплощадка</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Азейского</a:t>
                      </a:r>
                      <a:r>
                        <a:rPr lang="ru-RU" sz="1000" baseline="0" dirty="0" smtClean="0">
                          <a:latin typeface="Times New Roman" panose="02020603050405020304" pitchFamily="18" charset="0"/>
                          <a:cs typeface="Times New Roman" panose="02020603050405020304" pitchFamily="18" charset="0"/>
                        </a:rPr>
                        <a:t> разреза, 3 км. юго-западнее с. </a:t>
                      </a:r>
                      <a:r>
                        <a:rPr lang="ru-RU" sz="1000" baseline="0" dirty="0" err="1" smtClean="0">
                          <a:latin typeface="Times New Roman" panose="02020603050405020304" pitchFamily="18" charset="0"/>
                          <a:cs typeface="Times New Roman" panose="02020603050405020304" pitchFamily="18" charset="0"/>
                        </a:rPr>
                        <a:t>Азей</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Нежилое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3254,1</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38:15:000000:882</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Имеется автомобильная дорога и производственные ж/д пути</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Теплоснабжение, водоснабжение, водоотведение и электроснабжение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 км</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ООО «Компания «</a:t>
                      </a:r>
                      <a:r>
                        <a:rPr lang="ru-RU" sz="1000" dirty="0" err="1" smtClean="0">
                          <a:latin typeface="Times New Roman" panose="02020603050405020304" pitchFamily="18" charset="0"/>
                          <a:cs typeface="Times New Roman" panose="02020603050405020304" pitchFamily="18" charset="0"/>
                        </a:rPr>
                        <a:t>Востсибуголь</a:t>
                      </a:r>
                      <a:r>
                        <a:rPr lang="ru-RU" sz="1000" dirty="0" smtClean="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1345384"/>
                  </a:ext>
                </a:extLst>
              </a:tr>
              <a:tr h="1231046">
                <a:tc>
                  <a:txBody>
                    <a:bodyPr/>
                    <a:lstStyle/>
                    <a:p>
                      <a:pPr algn="ctr"/>
                      <a:r>
                        <a:rPr lang="ru-RU" sz="1000" dirty="0" smtClean="0">
                          <a:latin typeface="Times New Roman" panose="02020603050405020304" pitchFamily="18" charset="0"/>
                          <a:cs typeface="Times New Roman" panose="02020603050405020304" pitchFamily="18" charset="0"/>
                        </a:rPr>
                        <a:t>2</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Здание гаража для технологического автотранспорта (одноэтажное металлическое с утеплением)</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Тулунский район,</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промплощадка</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Азейского</a:t>
                      </a:r>
                      <a:r>
                        <a:rPr lang="ru-RU" sz="1000" baseline="0" dirty="0" smtClean="0">
                          <a:latin typeface="Times New Roman" panose="02020603050405020304" pitchFamily="18" charset="0"/>
                          <a:cs typeface="Times New Roman" panose="02020603050405020304" pitchFamily="18" charset="0"/>
                        </a:rPr>
                        <a:t> разреза, 3 км. юго-западнее с. </a:t>
                      </a:r>
                      <a:r>
                        <a:rPr lang="ru-RU" sz="1000" baseline="0" dirty="0" err="1" smtClean="0">
                          <a:latin typeface="Times New Roman" panose="02020603050405020304" pitchFamily="18" charset="0"/>
                          <a:cs typeface="Times New Roman" panose="02020603050405020304" pitchFamily="18" charset="0"/>
                        </a:rPr>
                        <a:t>Азей</a:t>
                      </a:r>
                      <a:endParaRPr lang="ru-RU" sz="1000" dirty="0" smtClean="0">
                        <a:latin typeface="Times New Roman" panose="02020603050405020304" pitchFamily="18" charset="0"/>
                        <a:cs typeface="Times New Roman" panose="02020603050405020304" pitchFamily="18" charset="0"/>
                      </a:endParaRPr>
                    </a:p>
                    <a:p>
                      <a:pPr algn="l"/>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Нежилое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623,7</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38:15:000000:796</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Имеется автомобильная дорога и производственные ж/д пути</a:t>
                      </a:r>
                    </a:p>
                    <a:p>
                      <a:pPr algn="l"/>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Теплоснабжение, водоснабжение, водоотведение и электроснабжение</a:t>
                      </a:r>
                    </a:p>
                    <a:p>
                      <a:pPr algn="l"/>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 км</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ООО «Компания «</a:t>
                      </a:r>
                      <a:r>
                        <a:rPr lang="ru-RU" sz="1000" dirty="0" err="1" smtClean="0">
                          <a:latin typeface="Times New Roman" panose="02020603050405020304" pitchFamily="18" charset="0"/>
                          <a:cs typeface="Times New Roman" panose="02020603050405020304" pitchFamily="18" charset="0"/>
                        </a:rPr>
                        <a:t>Востсибуголь</a:t>
                      </a:r>
                      <a:r>
                        <a:rPr lang="ru-RU" sz="1000" dirty="0" smtClean="0">
                          <a:latin typeface="Times New Roman" panose="02020603050405020304" pitchFamily="18" charset="0"/>
                          <a:cs typeface="Times New Roman" panose="02020603050405020304" pitchFamily="18" charset="0"/>
                        </a:rPr>
                        <a:t>»</a:t>
                      </a:r>
                    </a:p>
                    <a:p>
                      <a:pPr algn="l"/>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87258671"/>
                  </a:ext>
                </a:extLst>
              </a:tr>
              <a:tr h="907086">
                <a:tc>
                  <a:txBody>
                    <a:bodyPr/>
                    <a:lstStyle/>
                    <a:p>
                      <a:pPr algn="ctr"/>
                      <a:r>
                        <a:rPr lang="ru-RU" sz="1000" dirty="0" smtClean="0">
                          <a:latin typeface="Times New Roman" panose="02020603050405020304" pitchFamily="18" charset="0"/>
                          <a:cs typeface="Times New Roman" panose="02020603050405020304" pitchFamily="18" charset="0"/>
                        </a:rPr>
                        <a:t>3</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err="1" smtClean="0">
                          <a:latin typeface="Times New Roman" panose="02020603050405020304" pitchFamily="18" charset="0"/>
                          <a:cs typeface="Times New Roman" panose="02020603050405020304" pitchFamily="18" charset="0"/>
                        </a:rPr>
                        <a:t>Здаание</a:t>
                      </a:r>
                      <a:r>
                        <a:rPr lang="ru-RU" sz="1000" dirty="0" smtClean="0">
                          <a:latin typeface="Times New Roman" panose="02020603050405020304" pitchFamily="18" charset="0"/>
                          <a:cs typeface="Times New Roman" panose="02020603050405020304" pitchFamily="18" charset="0"/>
                        </a:rPr>
                        <a:t> </a:t>
                      </a:r>
                      <a:r>
                        <a:rPr lang="ru-RU" sz="1000" dirty="0" err="1" smtClean="0">
                          <a:latin typeface="Times New Roman" panose="02020603050405020304" pitchFamily="18" charset="0"/>
                          <a:cs typeface="Times New Roman" panose="02020603050405020304" pitchFamily="18" charset="0"/>
                        </a:rPr>
                        <a:t>автобульдозерного</a:t>
                      </a:r>
                      <a:r>
                        <a:rPr lang="ru-RU" sz="1000" dirty="0" smtClean="0">
                          <a:latin typeface="Times New Roman" panose="02020603050405020304" pitchFamily="18" charset="0"/>
                          <a:cs typeface="Times New Roman" panose="02020603050405020304" pitchFamily="18" charset="0"/>
                        </a:rPr>
                        <a:t> парка</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Тулунский район,</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промплощадка</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Азейского</a:t>
                      </a:r>
                      <a:r>
                        <a:rPr lang="ru-RU" sz="1000" baseline="0" dirty="0" smtClean="0">
                          <a:latin typeface="Times New Roman" panose="02020603050405020304" pitchFamily="18" charset="0"/>
                          <a:cs typeface="Times New Roman" panose="02020603050405020304" pitchFamily="18" charset="0"/>
                        </a:rPr>
                        <a:t> разреза, 3 км. юго-западнее с. </a:t>
                      </a:r>
                      <a:r>
                        <a:rPr lang="ru-RU" sz="1000" baseline="0" dirty="0" err="1" smtClean="0">
                          <a:latin typeface="Times New Roman" panose="02020603050405020304" pitchFamily="18" charset="0"/>
                          <a:cs typeface="Times New Roman" panose="02020603050405020304" pitchFamily="18" charset="0"/>
                        </a:rPr>
                        <a:t>Азей</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Нежилое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481,3</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38:15:000000:909</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Имеется автомобильная дорога и производственные ж/д пути</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Теплоснабжение, водоснабжение, водоотведение и электроснабжение</a:t>
                      </a:r>
                    </a:p>
                    <a:p>
                      <a:pPr algn="l"/>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 км</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ООО «Компания «</a:t>
                      </a:r>
                      <a:r>
                        <a:rPr lang="ru-RU" sz="1000" dirty="0" err="1" smtClean="0">
                          <a:latin typeface="Times New Roman" panose="02020603050405020304" pitchFamily="18" charset="0"/>
                          <a:cs typeface="Times New Roman" panose="02020603050405020304" pitchFamily="18" charset="0"/>
                        </a:rPr>
                        <a:t>Востсибуголь</a:t>
                      </a:r>
                      <a:r>
                        <a:rPr lang="ru-RU" sz="1000" dirty="0" smtClean="0">
                          <a:latin typeface="Times New Roman" panose="02020603050405020304" pitchFamily="18" charset="0"/>
                          <a:cs typeface="Times New Roman" panose="02020603050405020304" pitchFamily="18" charset="0"/>
                        </a:rPr>
                        <a:t>»</a:t>
                      </a:r>
                    </a:p>
                    <a:p>
                      <a:pPr algn="l"/>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391902"/>
                  </a:ext>
                </a:extLst>
              </a:tr>
              <a:tr h="907086">
                <a:tc>
                  <a:txBody>
                    <a:bodyPr/>
                    <a:lstStyle/>
                    <a:p>
                      <a:pPr algn="ctr"/>
                      <a:r>
                        <a:rPr lang="ru-RU" sz="1000" dirty="0" smtClean="0">
                          <a:latin typeface="Times New Roman" panose="02020603050405020304" pitchFamily="18" charset="0"/>
                          <a:cs typeface="Times New Roman" panose="02020603050405020304" pitchFamily="18" charset="0"/>
                        </a:rPr>
                        <a:t>4</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Здание столовой (панельное двухэтажное)</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Тулунский район,</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промплощадка</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Азейского</a:t>
                      </a:r>
                      <a:r>
                        <a:rPr lang="ru-RU" sz="1000" baseline="0" dirty="0" smtClean="0">
                          <a:latin typeface="Times New Roman" panose="02020603050405020304" pitchFamily="18" charset="0"/>
                          <a:cs typeface="Times New Roman" panose="02020603050405020304" pitchFamily="18" charset="0"/>
                        </a:rPr>
                        <a:t> разреза, 3 км. юго-западнее с. </a:t>
                      </a:r>
                      <a:r>
                        <a:rPr lang="ru-RU" sz="1000" baseline="0" dirty="0" err="1" smtClean="0">
                          <a:latin typeface="Times New Roman" panose="02020603050405020304" pitchFamily="18" charset="0"/>
                          <a:cs typeface="Times New Roman" panose="02020603050405020304" pitchFamily="18" charset="0"/>
                        </a:rPr>
                        <a:t>Азей</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Нежилое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1364,2</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38:15:000000:915</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Имеется автомобильная дорога и производственные ж/д пути</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Теплоснабжение, водоснабжение, водоотведение и электроснабжение</a:t>
                      </a:r>
                    </a:p>
                    <a:p>
                      <a:pPr algn="l"/>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 км</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ООО «Компания «</a:t>
                      </a:r>
                      <a:r>
                        <a:rPr lang="ru-RU" sz="1000" dirty="0" err="1" smtClean="0">
                          <a:latin typeface="Times New Roman" panose="02020603050405020304" pitchFamily="18" charset="0"/>
                          <a:cs typeface="Times New Roman" panose="02020603050405020304" pitchFamily="18" charset="0"/>
                        </a:rPr>
                        <a:t>Востсибуголь</a:t>
                      </a:r>
                      <a:r>
                        <a:rPr lang="ru-RU" sz="1000" dirty="0" smtClean="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81982591"/>
                  </a:ext>
                </a:extLst>
              </a:tr>
              <a:tr h="559173">
                <a:tc>
                  <a:txBody>
                    <a:bodyPr/>
                    <a:lstStyle/>
                    <a:p>
                      <a:pPr algn="ctr"/>
                      <a:r>
                        <a:rPr lang="ru-RU" sz="1000" dirty="0" smtClean="0">
                          <a:latin typeface="Times New Roman" panose="02020603050405020304" pitchFamily="18" charset="0"/>
                          <a:cs typeface="Times New Roman" panose="02020603050405020304" pitchFamily="18" charset="0"/>
                        </a:rPr>
                        <a:t>5</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Здание административно-бытового комбината</a:t>
                      </a:r>
                      <a:r>
                        <a:rPr lang="ru-RU" sz="1000" baseline="0" dirty="0" smtClean="0">
                          <a:latin typeface="Times New Roman" panose="02020603050405020304" pitchFamily="18" charset="0"/>
                          <a:cs typeface="Times New Roman" panose="02020603050405020304" pitchFamily="18" charset="0"/>
                        </a:rPr>
                        <a:t> (кирпичное трехэтажное)</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Тулунский район,</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промплощадка</a:t>
                      </a:r>
                      <a:r>
                        <a:rPr lang="ru-RU" sz="1000" baseline="0" dirty="0" smtClean="0">
                          <a:latin typeface="Times New Roman" panose="02020603050405020304" pitchFamily="18" charset="0"/>
                          <a:cs typeface="Times New Roman" panose="02020603050405020304" pitchFamily="18" charset="0"/>
                        </a:rPr>
                        <a:t> </a:t>
                      </a:r>
                      <a:r>
                        <a:rPr lang="ru-RU" sz="1000" baseline="0" dirty="0" err="1" smtClean="0">
                          <a:latin typeface="Times New Roman" panose="02020603050405020304" pitchFamily="18" charset="0"/>
                          <a:cs typeface="Times New Roman" panose="02020603050405020304" pitchFamily="18" charset="0"/>
                        </a:rPr>
                        <a:t>Азейского</a:t>
                      </a:r>
                      <a:r>
                        <a:rPr lang="ru-RU" sz="1000" baseline="0" dirty="0" smtClean="0">
                          <a:latin typeface="Times New Roman" panose="02020603050405020304" pitchFamily="18" charset="0"/>
                          <a:cs typeface="Times New Roman" panose="02020603050405020304" pitchFamily="18" charset="0"/>
                        </a:rPr>
                        <a:t> разреза, 3 км. юго-западнее с. </a:t>
                      </a:r>
                      <a:r>
                        <a:rPr lang="ru-RU" sz="1000" baseline="0" dirty="0" err="1" smtClean="0">
                          <a:latin typeface="Times New Roman" panose="02020603050405020304" pitchFamily="18" charset="0"/>
                          <a:cs typeface="Times New Roman" panose="02020603050405020304" pitchFamily="18" charset="0"/>
                        </a:rPr>
                        <a:t>Азей</a:t>
                      </a:r>
                      <a:endParaRPr lang="ru-RU" sz="100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Нежилое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4200,4</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38:15:000000:884</a:t>
                      </a:r>
                      <a:endParaRPr lang="ru-RU" sz="1000"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1000" dirty="0" smtClean="0">
                          <a:latin typeface="Times New Roman" panose="02020603050405020304" pitchFamily="18" charset="0"/>
                          <a:cs typeface="Times New Roman" panose="02020603050405020304" pitchFamily="18" charset="0"/>
                        </a:rPr>
                        <a:t>Имеется автомобильная дорога и производственные ж/д пути</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Имеются коммуникации и электроснабжение</a:t>
                      </a:r>
                      <a:endParaRPr lang="ru-RU" sz="1000" dirty="0">
                        <a:latin typeface="Times New Roman" panose="02020603050405020304" pitchFamily="18" charset="0"/>
                        <a:cs typeface="Times New Roman" panose="02020603050405020304" pitchFamily="18" charset="0"/>
                      </a:endParaRPr>
                    </a:p>
                  </a:txBody>
                  <a:tcPr/>
                </a:tc>
                <a:tc>
                  <a:txBody>
                    <a:bodyPr/>
                    <a:lstStyle/>
                    <a:p>
                      <a:pPr algn="ctr"/>
                      <a:r>
                        <a:rPr lang="ru-RU" sz="1000" dirty="0" smtClean="0">
                          <a:latin typeface="Times New Roman" panose="02020603050405020304" pitchFamily="18" charset="0"/>
                          <a:cs typeface="Times New Roman" panose="02020603050405020304" pitchFamily="18" charset="0"/>
                        </a:rPr>
                        <a:t>20 км</a:t>
                      </a:r>
                      <a:endParaRPr lang="ru-RU" sz="1000" dirty="0">
                        <a:latin typeface="Times New Roman" panose="02020603050405020304" pitchFamily="18" charset="0"/>
                        <a:cs typeface="Times New Roman" panose="02020603050405020304" pitchFamily="18" charset="0"/>
                      </a:endParaRPr>
                    </a:p>
                  </a:txBody>
                  <a:tcPr/>
                </a:tc>
                <a:tc>
                  <a:txBody>
                    <a:bodyPr/>
                    <a:lstStyle/>
                    <a:p>
                      <a:pPr algn="l"/>
                      <a:r>
                        <a:rPr lang="ru-RU" sz="1000" dirty="0" smtClean="0">
                          <a:latin typeface="Times New Roman" panose="02020603050405020304" pitchFamily="18" charset="0"/>
                          <a:cs typeface="Times New Roman" panose="02020603050405020304" pitchFamily="18" charset="0"/>
                        </a:rPr>
                        <a:t>ООО «Компания «</a:t>
                      </a:r>
                      <a:r>
                        <a:rPr lang="ru-RU" sz="1000" dirty="0" err="1" smtClean="0">
                          <a:latin typeface="Times New Roman" panose="02020603050405020304" pitchFamily="18" charset="0"/>
                          <a:cs typeface="Times New Roman" panose="02020603050405020304" pitchFamily="18" charset="0"/>
                        </a:rPr>
                        <a:t>Востсибуголь</a:t>
                      </a:r>
                      <a:r>
                        <a:rPr lang="ru-RU" sz="1000" dirty="0" smtClean="0">
                          <a:latin typeface="Times New Roman" panose="02020603050405020304" pitchFamily="18" charset="0"/>
                          <a:cs typeface="Times New Roman" panose="02020603050405020304" pitchFamily="18" charset="0"/>
                        </a:rPr>
                        <a:t>»</a:t>
                      </a:r>
                      <a:endParaRPr lang="ru-RU" sz="1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80952821"/>
                  </a:ext>
                </a:extLst>
              </a:tr>
            </a:tbl>
          </a:graphicData>
        </a:graphic>
      </p:graphicFrame>
    </p:spTree>
    <p:extLst>
      <p:ext uri="{BB962C8B-B14F-4D97-AF65-F5344CB8AC3E}">
        <p14:creationId xmlns:p14="http://schemas.microsoft.com/office/powerpoint/2010/main" val="29392013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79</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14" name="Заголовок 1"/>
          <p:cNvSpPr>
            <a:spLocks noGrp="1"/>
          </p:cNvSpPr>
          <p:nvPr>
            <p:ph type="title"/>
          </p:nvPr>
        </p:nvSpPr>
        <p:spPr>
          <a:xfrm>
            <a:off x="1043608" y="1"/>
            <a:ext cx="8100392" cy="620688"/>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Предложения инвесторам</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Объект 2"/>
          <p:cNvSpPr txBox="1">
            <a:spLocks/>
          </p:cNvSpPr>
          <p:nvPr/>
        </p:nvSpPr>
        <p:spPr>
          <a:xfrm>
            <a:off x="971600" y="620689"/>
            <a:ext cx="7776864" cy="1656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Анализ текущего состояния отдельных отраслей экономики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района, возможностей для реализации направлений деятельности, улучшающих жизнь населения, ставит перед местными органами власти вопросы, требующие решения.</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Возможности для решения подобных вопросов напрямую зависят от активности представителей предпринимательства, жителей района. В связи с чем, предлагаем Вашему внимаю следующие проекты:</a:t>
            </a:r>
          </a:p>
          <a:p>
            <a:pPr marL="0" indent="450000">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1043608" y="2276872"/>
            <a:ext cx="7776864" cy="45811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C00000"/>
                </a:solidFill>
                <a:latin typeface="Times New Roman" panose="02020603050405020304" pitchFamily="18" charset="0"/>
                <a:cs typeface="Times New Roman" panose="02020603050405020304" pitchFamily="18" charset="0"/>
              </a:rPr>
              <a:t>Проект: «Создание сельскохозяйственного снабженческо-сбытового перерабатывающего потребительского кооператива </a:t>
            </a:r>
          </a:p>
          <a:p>
            <a:pPr marL="0" indent="0" algn="ctr">
              <a:lnSpc>
                <a:spcPct val="100000"/>
              </a:lnSpc>
              <a:spcBef>
                <a:spcPts val="0"/>
              </a:spcBef>
              <a:buFont typeface="Arial" panose="020B0604020202020204" pitchFamily="34" charset="0"/>
              <a:buNone/>
            </a:pPr>
            <a:r>
              <a:rPr lang="ru-RU" sz="1600" b="1" dirty="0" smtClean="0">
                <a:solidFill>
                  <a:srgbClr val="C00000"/>
                </a:solidFill>
                <a:latin typeface="Times New Roman" panose="02020603050405020304" pitchFamily="18" charset="0"/>
                <a:cs typeface="Times New Roman" panose="02020603050405020304" pitchFamily="18" charset="0"/>
              </a:rPr>
              <a:t>«Агрокомплекс «Тулунский»</a:t>
            </a:r>
          </a:p>
          <a:p>
            <a:pPr marL="0" indent="450000" algn="just">
              <a:lnSpc>
                <a:spcPct val="100000"/>
              </a:lnSpc>
              <a:spcBef>
                <a:spcPts val="0"/>
              </a:spcBef>
              <a:buFont typeface="Arial" panose="020B0604020202020204" pitchFamily="34" charset="0"/>
              <a:buNone/>
            </a:pPr>
            <a:endParaRPr lang="ru-RU" sz="1600" b="1" dirty="0" smtClean="0">
              <a:solidFill>
                <a:srgbClr val="002060"/>
              </a:solidFill>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Реализация проекта планируется на основе сельскохозяйственной потребительской кооперации крестьянских (фермерских) хозяйств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и </a:t>
            </a:r>
            <a:r>
              <a:rPr lang="ru-RU" sz="1600" dirty="0" err="1" smtClean="0">
                <a:latin typeface="Times New Roman" panose="02020603050405020304" pitchFamily="18" charset="0"/>
                <a:cs typeface="Times New Roman" panose="02020603050405020304" pitchFamily="18" charset="0"/>
              </a:rPr>
              <a:t>Куйтунского</a:t>
            </a:r>
            <a:r>
              <a:rPr lang="ru-RU" sz="1600" dirty="0" smtClean="0">
                <a:latin typeface="Times New Roman" panose="02020603050405020304" pitchFamily="18" charset="0"/>
                <a:cs typeface="Times New Roman" panose="02020603050405020304" pitchFamily="18" charset="0"/>
              </a:rPr>
              <a:t> районов.</a:t>
            </a:r>
          </a:p>
          <a:p>
            <a:pPr marL="0" indent="450000" algn="just">
              <a:lnSpc>
                <a:spcPct val="100000"/>
              </a:lnSpc>
              <a:spcBef>
                <a:spcPts val="0"/>
              </a:spcBef>
              <a:buFont typeface="Arial" panose="020B0604020202020204" pitchFamily="34" charset="0"/>
              <a:buNone/>
            </a:pPr>
            <a:r>
              <a:rPr lang="ru-RU" sz="1600" b="1" u="sng" dirty="0" smtClean="0">
                <a:solidFill>
                  <a:schemeClr val="accent4">
                    <a:lumMod val="50000"/>
                  </a:schemeClr>
                </a:solidFill>
                <a:latin typeface="Times New Roman" panose="02020603050405020304" pitchFamily="18" charset="0"/>
                <a:cs typeface="Times New Roman" panose="02020603050405020304" pitchFamily="18" charset="0"/>
              </a:rPr>
              <a:t>Цель проекта:</a:t>
            </a:r>
            <a:r>
              <a:rPr lang="ru-RU" sz="1600"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обеспечение </a:t>
            </a:r>
            <a:r>
              <a:rPr lang="ru-RU" sz="1600" dirty="0">
                <a:latin typeface="Times New Roman" panose="02020603050405020304" pitchFamily="18" charset="0"/>
                <a:cs typeface="Times New Roman" panose="02020603050405020304" pitchFamily="18" charset="0"/>
              </a:rPr>
              <a:t>условий для </a:t>
            </a:r>
            <a:r>
              <a:rPr lang="ru-RU" sz="1600" dirty="0" smtClean="0">
                <a:latin typeface="Times New Roman" panose="02020603050405020304" pitchFamily="18" charset="0"/>
                <a:cs typeface="Times New Roman" panose="02020603050405020304" pitchFamily="18" charset="0"/>
              </a:rPr>
              <a:t>эффективной </a:t>
            </a:r>
            <a:r>
              <a:rPr lang="ru-RU" sz="1600" dirty="0">
                <a:latin typeface="Times New Roman" panose="02020603050405020304" pitchFamily="18" charset="0"/>
                <a:cs typeface="Times New Roman" panose="02020603050405020304" pitchFamily="18" charset="0"/>
              </a:rPr>
              <a:t>реализации инвестиционных проектов  членами кооператива, являющимися резидентами парка за счет создания объектов инфраструктуры, предназначенных </a:t>
            </a:r>
            <a:r>
              <a:rPr lang="ru-RU" sz="1600" dirty="0" smtClean="0">
                <a:latin typeface="Times New Roman" panose="02020603050405020304" pitchFamily="18" charset="0"/>
                <a:cs typeface="Times New Roman" panose="02020603050405020304" pitchFamily="18" charset="0"/>
              </a:rPr>
              <a:t>для:</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хранения сельскохозяйственной продукции;</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первичной, вторичной, глубокой переработки сельскохозяйственной продукции;</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логистики</a:t>
            </a:r>
            <a:r>
              <a:rPr lang="ru-RU" sz="1600" i="1" dirty="0">
                <a:latin typeface="Times New Roman" panose="02020603050405020304" pitchFamily="18" charset="0"/>
                <a:cs typeface="Times New Roman" panose="02020603050405020304" pitchFamily="18" charset="0"/>
              </a:rPr>
              <a:t>, дистрибуции сырья и готовой </a:t>
            </a:r>
            <a:r>
              <a:rPr lang="ru-RU" sz="1600" i="1" dirty="0" smtClean="0">
                <a:latin typeface="Times New Roman" panose="02020603050405020304" pitchFamily="18" charset="0"/>
                <a:cs typeface="Times New Roman" panose="02020603050405020304" pitchFamily="18" charset="0"/>
              </a:rPr>
              <a:t>продукции;</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материально-технического </a:t>
            </a:r>
            <a:r>
              <a:rPr lang="ru-RU" sz="1600" i="1" dirty="0">
                <a:latin typeface="Times New Roman" panose="02020603050405020304" pitchFamily="18" charset="0"/>
                <a:cs typeface="Times New Roman" panose="02020603050405020304" pitchFamily="18" charset="0"/>
              </a:rPr>
              <a:t>снабжения и обслуживания техники (удобрения, ГСМ, запасные части</a:t>
            </a:r>
            <a:r>
              <a:rPr lang="ru-RU" sz="1600" i="1" dirty="0" smtClean="0">
                <a:latin typeface="Times New Roman" panose="02020603050405020304" pitchFamily="18" charset="0"/>
                <a:cs typeface="Times New Roman" panose="02020603050405020304" pitchFamily="18" charset="0"/>
              </a:rPr>
              <a:t>);</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лабораторного </a:t>
            </a:r>
            <a:r>
              <a:rPr lang="ru-RU" sz="1600" i="1" dirty="0">
                <a:latin typeface="Times New Roman" panose="02020603050405020304" pitchFamily="18" charset="0"/>
                <a:cs typeface="Times New Roman" panose="02020603050405020304" pitchFamily="18" charset="0"/>
              </a:rPr>
              <a:t>исследования качества продукции, произведенной малыми формами хозяйствования (СПОК и КФХ), проведение научно-исследовательской </a:t>
            </a:r>
            <a:r>
              <a:rPr lang="ru-RU" sz="1600" i="1" dirty="0" smtClean="0">
                <a:latin typeface="Times New Roman" panose="02020603050405020304" pitchFamily="18" charset="0"/>
                <a:cs typeface="Times New Roman" panose="02020603050405020304" pitchFamily="18" charset="0"/>
              </a:rPr>
              <a:t>работы;</a:t>
            </a:r>
          </a:p>
          <a:p>
            <a:pPr algn="just">
              <a:lnSpc>
                <a:spcPct val="100000"/>
              </a:lnSpc>
              <a:spcBef>
                <a:spcPts val="0"/>
              </a:spcBef>
              <a:buFont typeface="Wingdings" panose="05000000000000000000" pitchFamily="2" charset="2"/>
              <a:buChar char="ü"/>
            </a:pPr>
            <a:r>
              <a:rPr lang="ru-RU" sz="1600" i="1" dirty="0" smtClean="0">
                <a:latin typeface="Times New Roman" panose="02020603050405020304" pitchFamily="18" charset="0"/>
                <a:cs typeface="Times New Roman" panose="02020603050405020304" pitchFamily="18" charset="0"/>
              </a:rPr>
              <a:t>кредитования </a:t>
            </a:r>
            <a:r>
              <a:rPr lang="ru-RU" sz="1600" i="1" dirty="0">
                <a:latin typeface="Times New Roman" panose="02020603050405020304" pitchFamily="18" charset="0"/>
                <a:cs typeface="Times New Roman" panose="02020603050405020304" pitchFamily="18" charset="0"/>
              </a:rPr>
              <a:t>сельскохозяйственных товаропроизводителей</a:t>
            </a:r>
            <a:r>
              <a:rPr lang="ru-RU" sz="1600" i="1" dirty="0" smtClean="0">
                <a:latin typeface="Times New Roman" panose="02020603050405020304" pitchFamily="18" charset="0"/>
                <a:cs typeface="Times New Roman" panose="02020603050405020304" pitchFamily="18" charset="0"/>
              </a:rPr>
              <a:t>.</a:t>
            </a:r>
            <a:endParaRPr lang="ru-RU" sz="1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880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8100392" cy="548680"/>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Общие сведения</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899592" y="620689"/>
            <a:ext cx="7920880" cy="4032448"/>
          </a:xfrm>
        </p:spPr>
        <p:txBody>
          <a:bodyPr>
            <a:noAutofit/>
          </a:bodyPr>
          <a:lstStyle/>
          <a:p>
            <a:pPr marL="0" indent="450000" algn="just">
              <a:spcBef>
                <a:spcPts val="0"/>
              </a:spcBef>
              <a:spcAft>
                <a:spcPts val="0"/>
              </a:spcAft>
              <a:buClr>
                <a:srgbClr val="98C723"/>
              </a:buClr>
              <a:buNone/>
            </a:pPr>
            <a:r>
              <a:rPr lang="ru-RU" sz="1800" dirty="0" smtClean="0">
                <a:latin typeface="Times New Roman" panose="02020603050405020304" pitchFamily="18" charset="0"/>
                <a:cs typeface="Times New Roman" panose="02020603050405020304" pitchFamily="18" charset="0"/>
              </a:rPr>
              <a:t>Муниципальное </a:t>
            </a:r>
            <a:r>
              <a:rPr lang="ru-RU" sz="1800" dirty="0">
                <a:latin typeface="Times New Roman" panose="02020603050405020304" pitchFamily="18" charset="0"/>
                <a:cs typeface="Times New Roman" panose="02020603050405020304" pitchFamily="18" charset="0"/>
              </a:rPr>
              <a:t>образование «Тулунский район» - муниципальный район Иркутской области с административным центром в г. Тулуне, объединяющий 86 населенных </a:t>
            </a:r>
            <a:r>
              <a:rPr lang="ru-RU" sz="1800" dirty="0" smtClean="0">
                <a:latin typeface="Times New Roman" panose="02020603050405020304" pitchFamily="18" charset="0"/>
                <a:cs typeface="Times New Roman" panose="02020603050405020304" pitchFamily="18" charset="0"/>
              </a:rPr>
              <a:t>пунктов, </a:t>
            </a:r>
            <a:r>
              <a:rPr lang="ru-RU" sz="1800" dirty="0">
                <a:latin typeface="Times New Roman" panose="02020603050405020304" pitchFamily="18" charset="0"/>
                <a:cs typeface="Times New Roman" panose="02020603050405020304" pitchFamily="18" charset="0"/>
              </a:rPr>
              <a:t>и в пределах которого осуществляют местное самоуправление 24 сельских поселения. </a:t>
            </a:r>
          </a:p>
          <a:p>
            <a:pPr marL="0" lvl="0" indent="450000" algn="just">
              <a:spcBef>
                <a:spcPts val="0"/>
              </a:spcBef>
              <a:spcAft>
                <a:spcPts val="0"/>
              </a:spcAft>
              <a:buClr>
                <a:srgbClr val="98C723"/>
              </a:buClr>
              <a:buNone/>
            </a:pPr>
            <a:r>
              <a:rPr lang="ru-RU" sz="1800" dirty="0" smtClean="0">
                <a:latin typeface="Times New Roman"/>
                <a:ea typeface="Times New Roman"/>
              </a:rPr>
              <a:t>Тулунский район расположен на западе Иркутской области и граничит с </a:t>
            </a:r>
            <a:r>
              <a:rPr lang="ru-RU" sz="1800" dirty="0" err="1" smtClean="0">
                <a:solidFill>
                  <a:prstClr val="black"/>
                </a:solidFill>
                <a:latin typeface="Times New Roman"/>
                <a:ea typeface="Times New Roman"/>
              </a:rPr>
              <a:t>Куйтунским</a:t>
            </a:r>
            <a:r>
              <a:rPr lang="ru-RU" sz="1800" dirty="0">
                <a:solidFill>
                  <a:prstClr val="black"/>
                </a:solidFill>
                <a:latin typeface="Times New Roman"/>
                <a:ea typeface="Times New Roman"/>
              </a:rPr>
              <a:t>, </a:t>
            </a:r>
            <a:r>
              <a:rPr lang="ru-RU" sz="1800" dirty="0" err="1">
                <a:solidFill>
                  <a:prstClr val="black"/>
                </a:solidFill>
                <a:latin typeface="Times New Roman"/>
                <a:ea typeface="Times New Roman"/>
              </a:rPr>
              <a:t>Зиминским</a:t>
            </a:r>
            <a:r>
              <a:rPr lang="ru-RU" sz="1800" dirty="0">
                <a:solidFill>
                  <a:prstClr val="black"/>
                </a:solidFill>
                <a:latin typeface="Times New Roman"/>
                <a:ea typeface="Times New Roman"/>
              </a:rPr>
              <a:t>, </a:t>
            </a:r>
            <a:r>
              <a:rPr lang="ru-RU" sz="1800" dirty="0" err="1">
                <a:solidFill>
                  <a:prstClr val="black"/>
                </a:solidFill>
                <a:latin typeface="Times New Roman"/>
                <a:ea typeface="Times New Roman"/>
              </a:rPr>
              <a:t>Нижнеудинским</a:t>
            </a:r>
            <a:r>
              <a:rPr lang="ru-RU" sz="1800" dirty="0">
                <a:solidFill>
                  <a:prstClr val="black"/>
                </a:solidFill>
                <a:latin typeface="Times New Roman"/>
                <a:ea typeface="Times New Roman"/>
              </a:rPr>
              <a:t> и, отнесенным к северным районам, Братским районами. По отрогам </a:t>
            </a:r>
            <a:r>
              <a:rPr lang="ru-RU" sz="1800" dirty="0" err="1">
                <a:solidFill>
                  <a:prstClr val="black"/>
                </a:solidFill>
                <a:latin typeface="Times New Roman"/>
                <a:ea typeface="Times New Roman"/>
              </a:rPr>
              <a:t>Окинского</a:t>
            </a:r>
            <a:r>
              <a:rPr lang="ru-RU" sz="1800" dirty="0">
                <a:solidFill>
                  <a:prstClr val="black"/>
                </a:solidFill>
                <a:latin typeface="Times New Roman"/>
                <a:ea typeface="Times New Roman"/>
              </a:rPr>
              <a:t> хребта, на южной оконечности, район граничит с Республикой Бурятия, а по реке Ока – еще и с </a:t>
            </a:r>
            <a:r>
              <a:rPr lang="ru-RU" sz="1800" dirty="0" err="1">
                <a:solidFill>
                  <a:prstClr val="black"/>
                </a:solidFill>
                <a:latin typeface="Times New Roman"/>
                <a:ea typeface="Times New Roman"/>
              </a:rPr>
              <a:t>Заларинским</a:t>
            </a:r>
            <a:r>
              <a:rPr lang="ru-RU" sz="1800" dirty="0">
                <a:solidFill>
                  <a:prstClr val="black"/>
                </a:solidFill>
                <a:latin typeface="Times New Roman"/>
                <a:ea typeface="Times New Roman"/>
              </a:rPr>
              <a:t> районом</a:t>
            </a:r>
            <a:r>
              <a:rPr lang="ru-RU" sz="1800" dirty="0" smtClean="0">
                <a:solidFill>
                  <a:prstClr val="black"/>
                </a:solidFill>
                <a:latin typeface="Times New Roman"/>
                <a:ea typeface="Times New Roman"/>
              </a:rPr>
              <a:t>.</a:t>
            </a:r>
          </a:p>
          <a:p>
            <a:pPr marL="0" lvl="0" indent="450000" algn="just">
              <a:spcBef>
                <a:spcPts val="0"/>
              </a:spcBef>
              <a:spcAft>
                <a:spcPts val="0"/>
              </a:spcAft>
              <a:buClr>
                <a:srgbClr val="98C723"/>
              </a:buClr>
              <a:buNone/>
            </a:pPr>
            <a:r>
              <a:rPr lang="ru-RU" sz="1800" dirty="0" smtClean="0">
                <a:solidFill>
                  <a:prstClr val="black"/>
                </a:solidFill>
                <a:latin typeface="Times New Roman"/>
                <a:ea typeface="Times New Roman"/>
              </a:rPr>
              <a:t>Площадь </a:t>
            </a:r>
            <a:r>
              <a:rPr lang="ru-RU" sz="1800" dirty="0" err="1" smtClean="0">
                <a:solidFill>
                  <a:prstClr val="black"/>
                </a:solidFill>
                <a:latin typeface="Times New Roman"/>
                <a:ea typeface="Times New Roman"/>
              </a:rPr>
              <a:t>Тулунского</a:t>
            </a:r>
            <a:r>
              <a:rPr lang="ru-RU" sz="1800" dirty="0" smtClean="0">
                <a:solidFill>
                  <a:prstClr val="black"/>
                </a:solidFill>
                <a:latin typeface="Times New Roman"/>
                <a:ea typeface="Times New Roman"/>
              </a:rPr>
              <a:t> района составляет </a:t>
            </a:r>
            <a:r>
              <a:rPr lang="ru-RU" sz="1800" dirty="0">
                <a:solidFill>
                  <a:prstClr val="black"/>
                </a:solidFill>
                <a:latin typeface="Times New Roman"/>
                <a:ea typeface="Times New Roman"/>
              </a:rPr>
              <a:t>13,5 </a:t>
            </a:r>
            <a:r>
              <a:rPr lang="ru-RU" sz="1800" dirty="0" smtClean="0">
                <a:solidFill>
                  <a:prstClr val="black"/>
                </a:solidFill>
                <a:latin typeface="Times New Roman"/>
                <a:ea typeface="Times New Roman"/>
              </a:rPr>
              <a:t>тыс. км</a:t>
            </a:r>
            <a:r>
              <a:rPr lang="ru-RU" sz="1800" baseline="30000" dirty="0" smtClean="0">
                <a:solidFill>
                  <a:prstClr val="black"/>
                </a:solidFill>
                <a:latin typeface="Times New Roman"/>
                <a:ea typeface="Times New Roman"/>
              </a:rPr>
              <a:t>2</a:t>
            </a:r>
            <a:r>
              <a:rPr lang="ru-RU" sz="1800" dirty="0" smtClean="0">
                <a:solidFill>
                  <a:prstClr val="black"/>
                </a:solidFill>
                <a:latin typeface="Times New Roman"/>
                <a:ea typeface="Times New Roman"/>
              </a:rPr>
              <a:t>. </a:t>
            </a:r>
          </a:p>
          <a:p>
            <a:pPr marL="0" indent="450000" algn="just">
              <a:spcBef>
                <a:spcPts val="0"/>
              </a:spcBef>
              <a:spcAft>
                <a:spcPts val="0"/>
              </a:spcAft>
              <a:buNone/>
            </a:pPr>
            <a:r>
              <a:rPr lang="ru-RU" sz="1800" dirty="0" smtClean="0">
                <a:latin typeface="Times New Roman"/>
                <a:ea typeface="Times New Roman"/>
              </a:rPr>
              <a:t>Численность населения на 01.01.2019 г. - 24767 человек.</a:t>
            </a:r>
          </a:p>
          <a:p>
            <a:pPr marL="0" indent="450000" algn="just">
              <a:spcBef>
                <a:spcPts val="0"/>
              </a:spcBef>
              <a:spcAft>
                <a:spcPts val="0"/>
              </a:spcAft>
              <a:buNone/>
            </a:pPr>
            <a:r>
              <a:rPr lang="ru-RU" sz="1800" dirty="0" smtClean="0">
                <a:latin typeface="Times New Roman" pitchFamily="18" charset="0"/>
                <a:cs typeface="Times New Roman" pitchFamily="18" charset="0"/>
              </a:rPr>
              <a:t>Автомобильный код региона : 38  85  138</a:t>
            </a:r>
          </a:p>
          <a:p>
            <a:pPr marL="0" indent="450000" algn="just">
              <a:spcBef>
                <a:spcPts val="0"/>
              </a:spcBef>
              <a:spcAft>
                <a:spcPts val="0"/>
              </a:spcAft>
              <a:buNone/>
            </a:pPr>
            <a:r>
              <a:rPr lang="ru-RU" sz="1800" dirty="0" smtClean="0">
                <a:latin typeface="Times New Roman" pitchFamily="18" charset="0"/>
                <a:cs typeface="Times New Roman" pitchFamily="18" charset="0"/>
              </a:rPr>
              <a:t>Телефонный код: 395-30</a:t>
            </a:r>
          </a:p>
          <a:p>
            <a:pPr marL="0" indent="450000" algn="just">
              <a:spcBef>
                <a:spcPts val="0"/>
              </a:spcBef>
              <a:spcAft>
                <a:spcPts val="0"/>
              </a:spcAft>
              <a:buNone/>
            </a:pPr>
            <a:r>
              <a:rPr lang="ru-RU" sz="1800" dirty="0" smtClean="0">
                <a:latin typeface="Times New Roman" pitchFamily="18" charset="0"/>
                <a:cs typeface="Times New Roman" pitchFamily="18" charset="0"/>
              </a:rPr>
              <a:t>Часовой пояс: </a:t>
            </a:r>
            <a:r>
              <a:rPr lang="en-US" sz="1800" dirty="0" smtClean="0">
                <a:latin typeface="Times New Roman" pitchFamily="18" charset="0"/>
                <a:cs typeface="Times New Roman" pitchFamily="18" charset="0"/>
              </a:rPr>
              <a:t>MSK</a:t>
            </a:r>
            <a:r>
              <a:rPr lang="ru-RU" sz="1800" dirty="0" smtClean="0">
                <a:latin typeface="Times New Roman" pitchFamily="18" charset="0"/>
                <a:cs typeface="Times New Roman" pitchFamily="18" charset="0"/>
              </a:rPr>
              <a:t> +5</a:t>
            </a:r>
          </a:p>
        </p:txBody>
      </p:sp>
      <p:pic>
        <p:nvPicPr>
          <p:cNvPr id="1031" name="Picture 7" descr="http://tulunr.irkobl.ru/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715567"/>
            <a:ext cx="3083784" cy="3146523"/>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8</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6422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80</a:t>
            </a:fld>
            <a:endParaRPr lang="ru-RU" sz="1200" dirty="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1043608" y="0"/>
            <a:ext cx="7776864" cy="3265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r>
              <a:rPr lang="ru-RU" sz="1600" b="1" u="sng" dirty="0" smtClean="0">
                <a:solidFill>
                  <a:schemeClr val="accent4">
                    <a:lumMod val="50000"/>
                  </a:schemeClr>
                </a:solidFill>
                <a:latin typeface="Times New Roman" panose="02020603050405020304" pitchFamily="18" charset="0"/>
                <a:cs typeface="Times New Roman" panose="02020603050405020304" pitchFamily="18" charset="0"/>
              </a:rPr>
              <a:t>Меры поддержки: </a:t>
            </a:r>
          </a:p>
          <a:p>
            <a:pPr marL="0" indent="450000" algn="just">
              <a:lnSpc>
                <a:spcPct val="100000"/>
              </a:lnSpc>
              <a:spcBef>
                <a:spcPts val="0"/>
              </a:spcBef>
              <a:buFont typeface="Arial" panose="020B0604020202020204" pitchFamily="34" charset="0"/>
              <a:buNone/>
            </a:pPr>
            <a:r>
              <a:rPr lang="ru-RU" sz="1600" b="1" dirty="0" smtClean="0">
                <a:latin typeface="Times New Roman" panose="02020603050405020304" pitchFamily="18" charset="0"/>
                <a:cs typeface="Times New Roman" panose="02020603050405020304" pitchFamily="18" charset="0"/>
              </a:rPr>
              <a:t>1) на областном уровне </a:t>
            </a:r>
            <a:r>
              <a:rPr lang="ru-RU" sz="1600" dirty="0" smtClean="0">
                <a:latin typeface="Times New Roman" panose="02020603050405020304" pitchFamily="18" charset="0"/>
                <a:cs typeface="Times New Roman" panose="02020603050405020304" pitchFamily="18" charset="0"/>
              </a:rPr>
              <a:t>– предоставление субсидий из федерального и областного бюджетов в рамках реализации подпрограмм Государственной программы Иркутской области «Развитие сельского хозяйства и регулирование рынков сельскохозяйственной продукции, сырья и продовольствия» на 2019-2024 годы;</a:t>
            </a:r>
          </a:p>
          <a:p>
            <a:pPr marL="0" indent="450000" algn="just">
              <a:lnSpc>
                <a:spcPct val="100000"/>
              </a:lnSpc>
              <a:spcBef>
                <a:spcPts val="0"/>
              </a:spcBef>
              <a:buFont typeface="Arial" panose="020B0604020202020204" pitchFamily="34" charset="0"/>
              <a:buNone/>
            </a:pPr>
            <a:r>
              <a:rPr lang="ru-RU" sz="1600" b="1" dirty="0" smtClean="0">
                <a:latin typeface="Times New Roman" panose="02020603050405020304" pitchFamily="18" charset="0"/>
                <a:cs typeface="Times New Roman" panose="02020603050405020304" pitchFamily="18" charset="0"/>
              </a:rPr>
              <a:t>2) на местном уровне –</a:t>
            </a:r>
            <a:r>
              <a:rPr lang="ru-RU" sz="1600" dirty="0" smtClean="0">
                <a:latin typeface="Times New Roman" panose="02020603050405020304" pitchFamily="18" charset="0"/>
                <a:cs typeface="Times New Roman" panose="02020603050405020304" pitchFamily="18" charset="0"/>
              </a:rPr>
              <a:t> содействие обратившемуся инициатору путем:</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 предоставления соответствующих земельных участков в рамках действующего законодательства;</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оказания консультационной и методической помощи в подготовке документов, необходимых для получения субсидий (грантов);</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 ходатайства перед областными органами власти.  </a:t>
            </a:r>
            <a:endParaRPr lang="ru-RU" sz="1600" dirty="0">
              <a:latin typeface="Times New Roman" panose="02020603050405020304" pitchFamily="18" charset="0"/>
              <a:cs typeface="Times New Roman" panose="02020603050405020304" pitchFamily="18" charset="0"/>
            </a:endParaRPr>
          </a:p>
        </p:txBody>
      </p:sp>
      <p:pic>
        <p:nvPicPr>
          <p:cNvPr id="8" name="Picture 12" descr="http://www.cko.by/images/67786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0" b="90618" l="0" r="100000"/>
                    </a14:imgEffect>
                  </a14:imgLayer>
                </a14:imgProps>
              </a:ext>
              <a:ext uri="{28A0092B-C50C-407E-A947-70E740481C1C}">
                <a14:useLocalDpi xmlns:a14="http://schemas.microsoft.com/office/drawing/2010/main" val="0"/>
              </a:ext>
            </a:extLst>
          </a:blip>
          <a:srcRect/>
          <a:stretch>
            <a:fillRect/>
          </a:stretch>
        </p:blipFill>
        <p:spPr bwMode="auto">
          <a:xfrm>
            <a:off x="562020" y="3717032"/>
            <a:ext cx="1403465" cy="1440160"/>
          </a:xfrm>
          <a:prstGeom prst="rect">
            <a:avLst/>
          </a:prstGeom>
          <a:noFill/>
          <a:extLst>
            <a:ext uri="{909E8E84-426E-40DD-AFC4-6F175D3DCCD1}">
              <a14:hiddenFill xmlns:a14="http://schemas.microsoft.com/office/drawing/2010/main">
                <a:solidFill>
                  <a:srgbClr val="FFFFFF"/>
                </a:solidFill>
              </a14:hiddenFill>
            </a:ext>
          </a:extLst>
        </p:spPr>
      </p:pic>
      <p:sp>
        <p:nvSpPr>
          <p:cNvPr id="11" name="Объект 2"/>
          <p:cNvSpPr txBox="1">
            <a:spLocks/>
          </p:cNvSpPr>
          <p:nvPr/>
        </p:nvSpPr>
        <p:spPr>
          <a:xfrm>
            <a:off x="1979712" y="3265022"/>
            <a:ext cx="6840760" cy="30442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Контактные лица по вопросам сотрудничества для реализации проекта:</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1) председатель комитета по экономике и развитию предпринимательства  администрации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Трус Сергей Николаевич, тел. 8 (39530) 4-71-30, 8</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924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614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43</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88, </a:t>
            </a:r>
            <a:r>
              <a:rPr lang="en-US" sz="1600" dirty="0" smtClean="0">
                <a:latin typeface="Times New Roman" panose="02020603050405020304" pitchFamily="18" charset="0"/>
                <a:cs typeface="Times New Roman" panose="02020603050405020304" pitchFamily="18" charset="0"/>
              </a:rPr>
              <a:t>e-mail: tulunagro@yandex.ru</a:t>
            </a:r>
            <a:r>
              <a:rPr lang="ru-RU" sz="1600" dirty="0" smtClean="0">
                <a:latin typeface="Times New Roman" panose="02020603050405020304" pitchFamily="18" charset="0"/>
                <a:cs typeface="Times New Roman" panose="02020603050405020304" pitchFamily="18" charset="0"/>
              </a:rPr>
              <a:t>;</a:t>
            </a: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2) начальник управления сельского хозяйства комитета по экономике и развитию предпринимательства администрации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a:t>
            </a:r>
            <a:r>
              <a:rPr lang="ru-RU" sz="1600" dirty="0" err="1" smtClean="0">
                <a:latin typeface="Times New Roman" panose="02020603050405020304" pitchFamily="18" charset="0"/>
                <a:cs typeface="Times New Roman" panose="02020603050405020304" pitchFamily="18" charset="0"/>
              </a:rPr>
              <a:t>Лисичкина</a:t>
            </a:r>
            <a:r>
              <a:rPr lang="ru-RU" sz="1600" dirty="0" smtClean="0">
                <a:latin typeface="Times New Roman" panose="02020603050405020304" pitchFamily="18" charset="0"/>
                <a:cs typeface="Times New Roman" panose="02020603050405020304" pitchFamily="18" charset="0"/>
              </a:rPr>
              <a:t> Татьяна Михайловна, тел. 8 (39530) 4-71-29, 8-914-942-77-77, </a:t>
            </a:r>
            <a:r>
              <a:rPr lang="en-US" sz="1600" dirty="0">
                <a:latin typeface="Times New Roman" panose="02020603050405020304" pitchFamily="18" charset="0"/>
                <a:cs typeface="Times New Roman" panose="02020603050405020304" pitchFamily="18" charset="0"/>
              </a:rPr>
              <a:t>e-mail: </a:t>
            </a:r>
            <a:r>
              <a:rPr lang="en-US" sz="1600" dirty="0" smtClean="0">
                <a:latin typeface="Times New Roman" panose="02020603050405020304" pitchFamily="18" charset="0"/>
                <a:cs typeface="Times New Roman" panose="02020603050405020304" pitchFamily="18" charset="0"/>
              </a:rPr>
              <a:t>tulunagro@yandex.ru</a:t>
            </a:r>
            <a:r>
              <a:rPr lang="ru-RU" sz="1600" dirty="0" smtClean="0">
                <a:latin typeface="Times New Roman" panose="02020603050405020304" pitchFamily="18" charset="0"/>
                <a:cs typeface="Times New Roman" panose="02020603050405020304" pitchFamily="18" charset="0"/>
              </a:rPr>
              <a:t>;</a:t>
            </a: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3) Романов Евгений Николаевич, тел. 8-924-714-44-67, </a:t>
            </a:r>
            <a:r>
              <a:rPr lang="en-US" sz="1600" dirty="0" smtClean="0">
                <a:latin typeface="Times New Roman" panose="02020603050405020304" pitchFamily="18" charset="0"/>
                <a:cs typeface="Times New Roman" panose="02020603050405020304" pitchFamily="18" charset="0"/>
              </a:rPr>
              <a:t>e-mail: cm@bses.ru.</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3486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81</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9" name="Объект 2"/>
          <p:cNvSpPr txBox="1">
            <a:spLocks/>
          </p:cNvSpPr>
          <p:nvPr/>
        </p:nvSpPr>
        <p:spPr>
          <a:xfrm>
            <a:off x="1043608" y="0"/>
            <a:ext cx="7776864" cy="6021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US" sz="1600" b="1" dirty="0" smtClean="0">
              <a:solidFill>
                <a:srgbClr val="C00000"/>
              </a:solidFill>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r>
              <a:rPr lang="ru-RU" sz="1600" b="1" dirty="0" smtClean="0">
                <a:solidFill>
                  <a:srgbClr val="C00000"/>
                </a:solidFill>
                <a:latin typeface="Times New Roman" panose="02020603050405020304" pitchFamily="18" charset="0"/>
                <a:cs typeface="Times New Roman" panose="02020603050405020304" pitchFamily="18" charset="0"/>
              </a:rPr>
              <a:t>Проект: «Люди места»</a:t>
            </a:r>
          </a:p>
          <a:p>
            <a:pPr marL="0" indent="450000" algn="just">
              <a:lnSpc>
                <a:spcPct val="100000"/>
              </a:lnSpc>
              <a:spcBef>
                <a:spcPts val="0"/>
              </a:spcBef>
              <a:buFont typeface="Arial" panose="020B0604020202020204" pitchFamily="34" charset="0"/>
              <a:buNone/>
            </a:pPr>
            <a:endParaRPr lang="ru-RU" sz="1600" b="1" dirty="0">
              <a:solidFill>
                <a:srgbClr val="002060"/>
              </a:solidFill>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Туристический маршрут «Люди места» относится к категории маршрутов выходного дня и был рассчитан на три дня. Он нужен жителям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района, которых подобные активности объединяют, сплачивают и настраивают на творческий лад! И безусловно, он может быть интересен всем, у кого усиленно стучит сердечко при словах сельский, экологический, событийный туризм с глубоким погружением в жизнь российской глубинки.</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В настоящее время данное направление туризма на территории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района не развито.</a:t>
            </a:r>
          </a:p>
          <a:p>
            <a:pPr marL="0" indent="450000" algn="just">
              <a:lnSpc>
                <a:spcPct val="100000"/>
              </a:lnSpc>
              <a:spcBef>
                <a:spcPts val="0"/>
              </a:spcBef>
              <a:buFont typeface="Arial" panose="020B0604020202020204" pitchFamily="34" charset="0"/>
              <a:buNone/>
            </a:pPr>
            <a:endParaRPr lang="en-US" sz="1600" b="1" u="sng" dirty="0" smtClean="0">
              <a:solidFill>
                <a:schemeClr val="accent4">
                  <a:lumMod val="50000"/>
                </a:schemeClr>
              </a:solidFill>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r>
              <a:rPr lang="ru-RU" sz="1600" b="1" u="sng" dirty="0" smtClean="0">
                <a:solidFill>
                  <a:schemeClr val="accent4">
                    <a:lumMod val="50000"/>
                  </a:schemeClr>
                </a:solidFill>
                <a:latin typeface="Times New Roman" panose="02020603050405020304" pitchFamily="18" charset="0"/>
                <a:cs typeface="Times New Roman" panose="02020603050405020304" pitchFamily="18" charset="0"/>
              </a:rPr>
              <a:t>Цель проекта:</a:t>
            </a:r>
            <a:r>
              <a:rPr lang="ru-RU" sz="1600" b="1" dirty="0" smtClean="0">
                <a:solidFill>
                  <a:schemeClr val="accent4">
                    <a:lumMod val="50000"/>
                  </a:schemeClr>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содействие сохранению деревни, природного и культурного наследия сельской местности. развитие на территории Тулунского муниципального района сельскохозяйственной кооперации, ферм животноводческого и молочного направления, производства кормовых смесей для обеспечения сельхозпроизводителей района и частных дворов достаточной кормовой базой.</a:t>
            </a:r>
          </a:p>
          <a:p>
            <a:pPr marL="0" indent="450000" algn="just">
              <a:lnSpc>
                <a:spcPct val="100000"/>
              </a:lnSpc>
              <a:spcBef>
                <a:spcPts val="0"/>
              </a:spcBef>
              <a:buFont typeface="Arial" panose="020B0604020202020204" pitchFamily="34" charset="0"/>
              <a:buNone/>
            </a:pPr>
            <a:endParaRPr lang="en-US" sz="1600" b="1" u="sng" dirty="0" smtClean="0">
              <a:solidFill>
                <a:schemeClr val="accent4">
                  <a:lumMod val="50000"/>
                </a:schemeClr>
              </a:solidFill>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r>
              <a:rPr lang="ru-RU" sz="1600" b="1" u="sng" dirty="0" smtClean="0">
                <a:solidFill>
                  <a:schemeClr val="accent4">
                    <a:lumMod val="50000"/>
                  </a:schemeClr>
                </a:solidFill>
                <a:latin typeface="Times New Roman" panose="02020603050405020304" pitchFamily="18" charset="0"/>
                <a:cs typeface="Times New Roman" panose="02020603050405020304" pitchFamily="18" charset="0"/>
              </a:rPr>
              <a:t>Меры поддержки:</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1) организация взаимодействия с предприятиями и предпринимателями Тулунского района, помощь в привлечении квалифицированных кадров;</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2) организация экскурсий, туров выходного дня для детей и молодежи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района.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0887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82</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1979712" y="2852936"/>
            <a:ext cx="6840760" cy="26642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Контактные лица по вопросам сотрудничества для реализации проекта:</a:t>
            </a:r>
          </a:p>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1) председатель комитета по экономике и развитию предпринимательства  администрации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Трус Сергей Николаевич, тел. 8 (39530) 4-71-30, 8</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924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614</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43</a:t>
            </a:r>
            <a:r>
              <a:rPr lang="en-US" sz="1600" dirty="0" smtClean="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88, </a:t>
            </a:r>
            <a:r>
              <a:rPr lang="en-US" sz="1600" dirty="0" smtClean="0">
                <a:latin typeface="Times New Roman" panose="02020603050405020304" pitchFamily="18" charset="0"/>
                <a:cs typeface="Times New Roman" panose="02020603050405020304" pitchFamily="18" charset="0"/>
              </a:rPr>
              <a:t>e-mail: tulunagro@yandex.ru</a:t>
            </a:r>
            <a:r>
              <a:rPr lang="ru-RU" sz="1600" dirty="0" smtClean="0">
                <a:latin typeface="Times New Roman" panose="02020603050405020304" pitchFamily="18" charset="0"/>
                <a:cs typeface="Times New Roman" panose="02020603050405020304" pitchFamily="18" charset="0"/>
              </a:rPr>
              <a:t>;</a:t>
            </a: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2) заведующая отделом по развитию предпринимательства комитета по экономике и развитию предпринимательства администрации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a:t>
            </a:r>
            <a:r>
              <a:rPr lang="ru-RU" sz="1600" dirty="0" err="1" smtClean="0">
                <a:latin typeface="Times New Roman" panose="02020603050405020304" pitchFamily="18" charset="0"/>
                <a:cs typeface="Times New Roman" panose="02020603050405020304" pitchFamily="18" charset="0"/>
              </a:rPr>
              <a:t>Тасенкова</a:t>
            </a:r>
            <a:r>
              <a:rPr lang="ru-RU" sz="1600" dirty="0" smtClean="0">
                <a:latin typeface="Times New Roman" panose="02020603050405020304" pitchFamily="18" charset="0"/>
                <a:cs typeface="Times New Roman" panose="02020603050405020304" pitchFamily="18" charset="0"/>
              </a:rPr>
              <a:t> Лариса Леонидовна, тел. 8 (39530) 4-11-62, 8-950-079-49-83, </a:t>
            </a:r>
            <a:r>
              <a:rPr lang="en-US" sz="1600" dirty="0">
                <a:latin typeface="Times New Roman" panose="02020603050405020304" pitchFamily="18" charset="0"/>
                <a:cs typeface="Times New Roman" panose="02020603050405020304" pitchFamily="18" charset="0"/>
              </a:rPr>
              <a:t>e-mail: </a:t>
            </a:r>
            <a:r>
              <a:rPr lang="en-US" sz="1600" dirty="0" smtClean="0">
                <a:latin typeface="Times New Roman" panose="02020603050405020304" pitchFamily="18" charset="0"/>
                <a:cs typeface="Times New Roman" panose="02020603050405020304" pitchFamily="18" charset="0"/>
              </a:rPr>
              <a:t>tulraion.bizbes@yandex.ru</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11" name="Picture 12" descr="http://www.cko.by/images/67786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0" b="90618" l="0" r="100000"/>
                    </a14:imgEffect>
                  </a14:imgLayer>
                </a14:imgProps>
              </a:ext>
              <a:ext uri="{28A0092B-C50C-407E-A947-70E740481C1C}">
                <a14:useLocalDpi xmlns:a14="http://schemas.microsoft.com/office/drawing/2010/main" val="0"/>
              </a:ext>
            </a:extLst>
          </a:blip>
          <a:srcRect/>
          <a:stretch>
            <a:fillRect/>
          </a:stretch>
        </p:blipFill>
        <p:spPr bwMode="auto">
          <a:xfrm>
            <a:off x="539552" y="3720353"/>
            <a:ext cx="1287143" cy="1188132"/>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9912" y="116971"/>
            <a:ext cx="3563888" cy="2375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12512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lgn="ctr"/>
            <a:fld id="{6B54CF04-829E-4533-9E22-1DEDBBC55A26}" type="slidenum">
              <a:rPr lang="ru-RU" sz="1200" smtClean="0">
                <a:latin typeface="Times New Roman" panose="02020603050405020304" pitchFamily="18" charset="0"/>
                <a:cs typeface="Times New Roman" panose="02020603050405020304" pitchFamily="18" charset="0"/>
              </a:rPr>
              <a:pPr algn="ctr"/>
              <a:t>83</a:t>
            </a:fld>
            <a:endParaRPr lang="ru-RU" sz="1200" dirty="0">
              <a:latin typeface="Times New Roman" panose="02020603050405020304" pitchFamily="18" charset="0"/>
              <a:cs typeface="Times New Roman" panose="02020603050405020304" pitchFamily="18" charset="0"/>
            </a:endParaRPr>
          </a:p>
        </p:txBody>
      </p:sp>
      <p:sp>
        <p:nvSpPr>
          <p:cNvPr id="10" name="Объект 2"/>
          <p:cNvSpPr txBox="1">
            <a:spLocks/>
          </p:cNvSpPr>
          <p:nvPr/>
        </p:nvSpPr>
        <p:spPr>
          <a:xfrm>
            <a:off x="683568" y="2132856"/>
            <a:ext cx="8460432" cy="1584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ru-RU" sz="1600" b="1" dirty="0" smtClean="0">
                <a:solidFill>
                  <a:srgbClr val="0033CC"/>
                </a:solidFill>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pPr>
            <a:endParaRPr lang="ru-RU" sz="1400" dirty="0" smtClean="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952872" y="620689"/>
            <a:ext cx="7848872" cy="6237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Font typeface="Arial" panose="020B0604020202020204" pitchFamily="34" charset="0"/>
              <a:buNone/>
            </a:pPr>
            <a:r>
              <a:rPr lang="ru-RU" sz="1600" dirty="0" smtClean="0">
                <a:latin typeface="Times New Roman" panose="02020603050405020304" pitchFamily="18" charset="0"/>
                <a:cs typeface="Times New Roman" panose="02020603050405020304" pitchFamily="18" charset="0"/>
              </a:rPr>
              <a:t>По всем возникающим у Вас вопросам и предложениям Вы можете обращаться в Администрацию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a:t>
            </a:r>
          </a:p>
          <a:p>
            <a:pPr marL="0" indent="450000" algn="just">
              <a:lnSpc>
                <a:spcPct val="100000"/>
              </a:lnSpc>
              <a:spcBef>
                <a:spcPts val="0"/>
              </a:spcBef>
              <a:buFont typeface="Arial" panose="020B0604020202020204" pitchFamily="34" charset="0"/>
              <a:buNone/>
            </a:pP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Адрес: 665268, Иркутская область, г. Тулун, ул. Ленина</a:t>
            </a:r>
            <a:r>
              <a:rPr lang="ru-RU" sz="1600" dirty="0">
                <a:latin typeface="Times New Roman" panose="02020603050405020304" pitchFamily="18" charset="0"/>
                <a:cs typeface="Times New Roman" panose="02020603050405020304" pitchFamily="18" charset="0"/>
              </a:rPr>
              <a:t>, 75 </a:t>
            </a:r>
            <a:endParaRPr lang="ru-RU" sz="16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Мэр </a:t>
            </a:r>
            <a:r>
              <a:rPr lang="ru-RU" sz="1600" dirty="0" err="1">
                <a:latin typeface="Times New Roman" panose="02020603050405020304" pitchFamily="18" charset="0"/>
                <a:cs typeface="Times New Roman" panose="02020603050405020304" pitchFamily="18" charset="0"/>
              </a:rPr>
              <a:t>Тулунского</a:t>
            </a:r>
            <a:r>
              <a:rPr lang="ru-RU" sz="1600" dirty="0">
                <a:latin typeface="Times New Roman" panose="02020603050405020304" pitchFamily="18" charset="0"/>
                <a:cs typeface="Times New Roman" panose="02020603050405020304" pitchFamily="18" charset="0"/>
              </a:rPr>
              <a:t> муниципального района – </a:t>
            </a:r>
            <a:r>
              <a:rPr lang="ru-RU" sz="1600" dirty="0" err="1">
                <a:latin typeface="Times New Roman" panose="02020603050405020304" pitchFamily="18" charset="0"/>
                <a:cs typeface="Times New Roman" panose="02020603050405020304" pitchFamily="18" charset="0"/>
              </a:rPr>
              <a:t>Гильдебрант</a:t>
            </a:r>
            <a:r>
              <a:rPr lang="ru-RU" sz="1600" dirty="0">
                <a:latin typeface="Times New Roman" panose="02020603050405020304" pitchFamily="18" charset="0"/>
                <a:cs typeface="Times New Roman" panose="02020603050405020304" pitchFamily="18" charset="0"/>
              </a:rPr>
              <a:t> Михаил Иванович</a:t>
            </a:r>
            <a:endParaRPr lang="ru-RU" sz="16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Font typeface="Arial" panose="020B0604020202020204" pitchFamily="34" charset="0"/>
              <a:buNone/>
            </a:pPr>
            <a:endParaRPr lang="ru-RU" sz="16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                   тел. 8 (39530) 4-09-25</a:t>
            </a: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e-mail</a:t>
            </a:r>
            <a:r>
              <a:rPr lang="en-US" sz="1600" dirty="0">
                <a:latin typeface="Times New Roman" panose="02020603050405020304" pitchFamily="18" charset="0"/>
                <a:cs typeface="Times New Roman" panose="02020603050405020304" pitchFamily="18" charset="0"/>
              </a:rPr>
              <a:t>: mertulr@irmail.ru</a:t>
            </a: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endParaRPr lang="ru-RU" sz="16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Первый заместитель мэра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a:t>
            </a:r>
            <a:r>
              <a:rPr lang="ru-RU" sz="1600" dirty="0" err="1" smtClean="0">
                <a:latin typeface="Times New Roman" panose="02020603050405020304" pitchFamily="18" charset="0"/>
                <a:cs typeface="Times New Roman" panose="02020603050405020304" pitchFamily="18" charset="0"/>
              </a:rPr>
              <a:t>Шаяхматов</a:t>
            </a:r>
            <a:r>
              <a:rPr lang="ru-RU" sz="1600" dirty="0" smtClean="0">
                <a:latin typeface="Times New Roman" panose="02020603050405020304" pitchFamily="18" charset="0"/>
                <a:cs typeface="Times New Roman" panose="02020603050405020304" pitchFamily="18" charset="0"/>
              </a:rPr>
              <a:t> Сергей Васильевич</a:t>
            </a:r>
          </a:p>
          <a:p>
            <a:pPr marL="0" indent="450000" algn="just">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                     тел</a:t>
            </a:r>
            <a:r>
              <a:rPr lang="ru-RU" sz="1600" dirty="0">
                <a:latin typeface="Times New Roman" panose="02020603050405020304" pitchFamily="18" charset="0"/>
                <a:cs typeface="Times New Roman" panose="02020603050405020304" pitchFamily="18" charset="0"/>
              </a:rPr>
              <a:t>. 8 (39530) </a:t>
            </a:r>
            <a:r>
              <a:rPr lang="ru-RU" sz="1600" dirty="0" smtClean="0">
                <a:latin typeface="Times New Roman" panose="02020603050405020304" pitchFamily="18" charset="0"/>
                <a:cs typeface="Times New Roman" panose="02020603050405020304" pitchFamily="18" charset="0"/>
              </a:rPr>
              <a:t>4-05-56</a:t>
            </a: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e-mail</a:t>
            </a:r>
            <a:r>
              <a:rPr lang="en-US" sz="1600" dirty="0">
                <a:latin typeface="Times New Roman" panose="02020603050405020304" pitchFamily="18" charset="0"/>
                <a:cs typeface="Times New Roman" panose="02020603050405020304" pitchFamily="18" charset="0"/>
              </a:rPr>
              <a:t>: mertulr@irmail.ru</a:t>
            </a: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endParaRPr lang="ru-RU" sz="1600" dirty="0" smtClean="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Председатель комитета по экономике и развитию предпринимательства администрации </a:t>
            </a:r>
            <a:r>
              <a:rPr lang="ru-RU" sz="1600" dirty="0" err="1" smtClean="0">
                <a:latin typeface="Times New Roman" panose="02020603050405020304" pitchFamily="18" charset="0"/>
                <a:cs typeface="Times New Roman" panose="02020603050405020304" pitchFamily="18" charset="0"/>
              </a:rPr>
              <a:t>Тулунского</a:t>
            </a:r>
            <a:r>
              <a:rPr lang="ru-RU" sz="1600" dirty="0" smtClean="0">
                <a:latin typeface="Times New Roman" panose="02020603050405020304" pitchFamily="18" charset="0"/>
                <a:cs typeface="Times New Roman" panose="02020603050405020304" pitchFamily="18" charset="0"/>
              </a:rPr>
              <a:t> муниципального района – Трус Сергей Николаевич</a:t>
            </a:r>
          </a:p>
          <a:p>
            <a:pPr marL="0" indent="450000" algn="just">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a:p>
            <a:pPr marL="0" indent="450000" algn="just">
              <a:lnSpc>
                <a:spcPct val="100000"/>
              </a:lnSpc>
              <a:spcBef>
                <a:spcPts val="0"/>
              </a:spcBef>
              <a:buNone/>
            </a:pPr>
            <a:r>
              <a:rPr lang="ru-RU" sz="1600" dirty="0" smtClean="0">
                <a:latin typeface="Times New Roman" panose="02020603050405020304" pitchFamily="18" charset="0"/>
                <a:cs typeface="Times New Roman" panose="02020603050405020304" pitchFamily="18" charset="0"/>
              </a:rPr>
              <a:t>                     тел. 8 (39530) 4-71-30</a:t>
            </a:r>
          </a:p>
          <a:p>
            <a:pPr marL="0" indent="450000" algn="just">
              <a:lnSpc>
                <a:spcPct val="100000"/>
              </a:lnSpc>
              <a:spcBef>
                <a:spcPts val="0"/>
              </a:spcBef>
              <a:buNone/>
            </a:pP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e-mail: tulunagro@yandex.ru</a:t>
            </a:r>
            <a:endParaRPr lang="ru-RU" sz="1600" dirty="0">
              <a:latin typeface="Times New Roman" panose="02020603050405020304" pitchFamily="18" charset="0"/>
              <a:cs typeface="Times New Roman" panose="02020603050405020304" pitchFamily="18" charset="0"/>
            </a:endParaRPr>
          </a:p>
        </p:txBody>
      </p:sp>
      <p:pic>
        <p:nvPicPr>
          <p:cNvPr id="11" name="Picture 12" descr="http://www.cko.by/images/67786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0" b="90618" l="0" r="100000"/>
                    </a14:imgEffect>
                  </a14:imgLayer>
                </a14:imgProps>
              </a:ext>
              <a:ext uri="{28A0092B-C50C-407E-A947-70E740481C1C}">
                <a14:useLocalDpi xmlns:a14="http://schemas.microsoft.com/office/drawing/2010/main" val="0"/>
              </a:ext>
            </a:extLst>
          </a:blip>
          <a:srcRect/>
          <a:stretch>
            <a:fillRect/>
          </a:stretch>
        </p:blipFill>
        <p:spPr bwMode="auto">
          <a:xfrm>
            <a:off x="1475656" y="2365342"/>
            <a:ext cx="792088" cy="73115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a:spLocks noGrp="1"/>
          </p:cNvSpPr>
          <p:nvPr>
            <p:ph type="title"/>
          </p:nvPr>
        </p:nvSpPr>
        <p:spPr>
          <a:xfrm>
            <a:off x="1043608" y="1"/>
            <a:ext cx="8100392" cy="620688"/>
          </a:xfrm>
        </p:spPr>
        <p:txBody>
          <a:bodyPr>
            <a:normAutofit/>
          </a:bodyPr>
          <a:lstStyle/>
          <a:p>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Контакты администрации</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Объект 2"/>
          <p:cNvSpPr txBox="1">
            <a:spLocks/>
          </p:cNvSpPr>
          <p:nvPr/>
        </p:nvSpPr>
        <p:spPr>
          <a:xfrm>
            <a:off x="1124000" y="2060848"/>
            <a:ext cx="7848872" cy="7920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0000" algn="just">
              <a:lnSpc>
                <a:spcPct val="100000"/>
              </a:lnSpc>
              <a:spcBef>
                <a:spcPts val="0"/>
              </a:spcBef>
              <a:buNone/>
            </a:pPr>
            <a:endParaRPr lang="ru-RU" sz="1600" dirty="0">
              <a:latin typeface="Times New Roman" panose="02020603050405020304" pitchFamily="18" charset="0"/>
              <a:cs typeface="Times New Roman" panose="02020603050405020304" pitchFamily="18" charset="0"/>
            </a:endParaRPr>
          </a:p>
        </p:txBody>
      </p:sp>
      <p:pic>
        <p:nvPicPr>
          <p:cNvPr id="13" name="Picture 12" descr="http://www.cko.by/images/67786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0" b="90618" l="0" r="100000"/>
                    </a14:imgEffect>
                  </a14:imgLayer>
                </a14:imgProps>
              </a:ext>
              <a:ext uri="{28A0092B-C50C-407E-A947-70E740481C1C}">
                <a14:useLocalDpi xmlns:a14="http://schemas.microsoft.com/office/drawing/2010/main" val="0"/>
              </a:ext>
            </a:extLst>
          </a:blip>
          <a:srcRect/>
          <a:stretch>
            <a:fillRect/>
          </a:stretch>
        </p:blipFill>
        <p:spPr bwMode="auto">
          <a:xfrm>
            <a:off x="1619672" y="3825299"/>
            <a:ext cx="792088" cy="7311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cko.by/images/677862.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20" b="90618" l="0" r="100000"/>
                    </a14:imgEffect>
                  </a14:imgLayer>
                </a14:imgProps>
              </a:ext>
              <a:ext uri="{28A0092B-C50C-407E-A947-70E740481C1C}">
                <a14:useLocalDpi xmlns:a14="http://schemas.microsoft.com/office/drawing/2010/main" val="0"/>
              </a:ext>
            </a:extLst>
          </a:blip>
          <a:srcRect/>
          <a:stretch>
            <a:fillRect/>
          </a:stretch>
        </p:blipFill>
        <p:spPr bwMode="auto">
          <a:xfrm>
            <a:off x="1619672" y="5309438"/>
            <a:ext cx="792088" cy="73115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8638" y="5309438"/>
            <a:ext cx="1753433" cy="1447789"/>
          </a:xfrm>
          <a:prstGeom prst="rect">
            <a:avLst/>
          </a:prstGeom>
        </p:spPr>
      </p:pic>
    </p:spTree>
    <p:extLst>
      <p:ext uri="{BB962C8B-B14F-4D97-AF65-F5344CB8AC3E}">
        <p14:creationId xmlns:p14="http://schemas.microsoft.com/office/powerpoint/2010/main" val="223340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92622" y="0"/>
            <a:ext cx="8151378" cy="548680"/>
          </a:xfrm>
        </p:spPr>
        <p:txBody>
          <a:bodyPr>
            <a:noAutofit/>
          </a:bodyPr>
          <a:lstStyle/>
          <a:p>
            <a:pPr algn="ctr"/>
            <a:r>
              <a:rPr lang="ru-RU" sz="2400" b="1" dirty="0" smtClean="0">
                <a:solidFill>
                  <a:schemeClr val="accent1">
                    <a:lumMod val="50000"/>
                  </a:schemeClr>
                </a:solidFill>
                <a:effectLst/>
                <a:latin typeface="Times New Roman" panose="02020603050405020304" pitchFamily="18" charset="0"/>
                <a:cs typeface="Times New Roman" panose="02020603050405020304" pitchFamily="18" charset="0"/>
              </a:rPr>
              <a:t>Климатические условия</a:t>
            </a:r>
            <a:endParaRPr lang="ru-RU" sz="2400" b="1" dirty="0">
              <a:solidFill>
                <a:schemeClr val="accent1">
                  <a:lumMod val="50000"/>
                </a:schemeClr>
              </a:solidFill>
              <a:effectLst/>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3923928" y="692697"/>
            <a:ext cx="4896544" cy="2232248"/>
          </a:xfrm>
        </p:spPr>
        <p:txBody>
          <a:bodyPr>
            <a:noAutofit/>
          </a:bodyPr>
          <a:lstStyle/>
          <a:p>
            <a:pPr marL="0" indent="450000" algn="just">
              <a:spcBef>
                <a:spcPts val="0"/>
              </a:spcBef>
              <a:spcAft>
                <a:spcPts val="0"/>
              </a:spcAft>
              <a:buNone/>
            </a:pPr>
            <a:r>
              <a:rPr lang="ru-RU" sz="1600" dirty="0" smtClean="0">
                <a:latin typeface="Times New Roman"/>
                <a:ea typeface="Times New Roman"/>
              </a:rPr>
              <a:t>Климат </a:t>
            </a:r>
            <a:r>
              <a:rPr lang="ru-RU" sz="1600" dirty="0">
                <a:latin typeface="Times New Roman"/>
                <a:ea typeface="Times New Roman"/>
              </a:rPr>
              <a:t>района резко континентальный с продолжительной и холодной зимой. </a:t>
            </a:r>
            <a:endParaRPr lang="ru-RU" sz="1600" dirty="0" smtClean="0">
              <a:latin typeface="Times New Roman"/>
              <a:ea typeface="Times New Roman"/>
            </a:endParaRPr>
          </a:p>
          <a:p>
            <a:pPr marL="0" indent="450000" algn="just">
              <a:spcBef>
                <a:spcPts val="0"/>
              </a:spcBef>
              <a:spcAft>
                <a:spcPts val="0"/>
              </a:spcAft>
              <a:buNone/>
            </a:pPr>
            <a:r>
              <a:rPr lang="ru-RU" sz="1600" dirty="0">
                <a:latin typeface="Times New Roman"/>
                <a:ea typeface="Times New Roman"/>
              </a:rPr>
              <a:t>Средняя температура в январе от -20,5 до -22,8 </a:t>
            </a:r>
            <a:r>
              <a:rPr lang="ru-RU" sz="1600" baseline="30000" dirty="0">
                <a:latin typeface="Times New Roman"/>
                <a:ea typeface="Times New Roman"/>
              </a:rPr>
              <a:t>0</a:t>
            </a:r>
            <a:r>
              <a:rPr lang="en-US" sz="1600" dirty="0">
                <a:latin typeface="Times New Roman"/>
                <a:ea typeface="Times New Roman"/>
              </a:rPr>
              <a:t>C</a:t>
            </a:r>
            <a:r>
              <a:rPr lang="ru-RU" sz="1600" dirty="0">
                <a:latin typeface="Times New Roman"/>
                <a:ea typeface="Times New Roman"/>
              </a:rPr>
              <a:t>, в июле от +15,1 до </a:t>
            </a:r>
            <a:r>
              <a:rPr lang="ru-RU" sz="1600" dirty="0" smtClean="0">
                <a:latin typeface="Times New Roman"/>
                <a:ea typeface="Times New Roman"/>
              </a:rPr>
              <a:t>+17,3 </a:t>
            </a:r>
            <a:r>
              <a:rPr lang="ru-RU" sz="1600" baseline="30000" dirty="0">
                <a:latin typeface="Times New Roman"/>
                <a:ea typeface="Times New Roman"/>
              </a:rPr>
              <a:t>0</a:t>
            </a:r>
            <a:r>
              <a:rPr lang="en-US" sz="1600" dirty="0">
                <a:latin typeface="Times New Roman"/>
                <a:ea typeface="Times New Roman"/>
              </a:rPr>
              <a:t>C</a:t>
            </a:r>
            <a:r>
              <a:rPr lang="ru-RU" sz="1600" dirty="0">
                <a:latin typeface="Times New Roman"/>
                <a:ea typeface="Times New Roman"/>
              </a:rPr>
              <a:t>. Максимальная температура воздуха в июле +34 </a:t>
            </a:r>
            <a:r>
              <a:rPr lang="ru-RU" sz="1600" baseline="30000" dirty="0">
                <a:latin typeface="Times New Roman"/>
                <a:ea typeface="Times New Roman"/>
              </a:rPr>
              <a:t>0</a:t>
            </a:r>
            <a:r>
              <a:rPr lang="en-US" sz="1600" dirty="0">
                <a:latin typeface="Times New Roman"/>
                <a:ea typeface="Times New Roman"/>
              </a:rPr>
              <a:t>C</a:t>
            </a:r>
            <a:r>
              <a:rPr lang="ru-RU" sz="1600" dirty="0">
                <a:latin typeface="Times New Roman"/>
                <a:ea typeface="Times New Roman"/>
              </a:rPr>
              <a:t>, в январе -54 </a:t>
            </a:r>
            <a:r>
              <a:rPr lang="ru-RU" sz="1600" baseline="30000" dirty="0">
                <a:latin typeface="Times New Roman"/>
                <a:ea typeface="Times New Roman"/>
              </a:rPr>
              <a:t>0</a:t>
            </a:r>
            <a:r>
              <a:rPr lang="en-US" sz="1600" dirty="0">
                <a:latin typeface="Times New Roman"/>
                <a:ea typeface="Times New Roman"/>
              </a:rPr>
              <a:t>C</a:t>
            </a:r>
            <a:r>
              <a:rPr lang="ru-RU" sz="1600" dirty="0">
                <a:latin typeface="Times New Roman"/>
                <a:ea typeface="Times New Roman"/>
              </a:rPr>
              <a:t>. </a:t>
            </a:r>
            <a:endParaRPr lang="ru-RU" sz="1600" dirty="0" smtClean="0">
              <a:latin typeface="Times New Roman"/>
              <a:ea typeface="Times New Roman"/>
            </a:endParaRPr>
          </a:p>
          <a:p>
            <a:pPr marL="0" indent="450000" algn="just">
              <a:spcBef>
                <a:spcPts val="0"/>
              </a:spcBef>
              <a:spcAft>
                <a:spcPts val="0"/>
              </a:spcAft>
              <a:buNone/>
            </a:pPr>
            <a:r>
              <a:rPr lang="ru-RU" sz="1600" dirty="0">
                <a:latin typeface="Times New Roman"/>
                <a:ea typeface="Times New Roman"/>
              </a:rPr>
              <a:t>Средняя продолжительность вегетационного периода составляет 110-115 дней, а длительность безморозного периода досадливо мала и колеблется от 73 до 97 </a:t>
            </a:r>
            <a:r>
              <a:rPr lang="ru-RU" sz="1600" dirty="0" smtClean="0">
                <a:latin typeface="Times New Roman"/>
                <a:ea typeface="Times New Roman"/>
              </a:rPr>
              <a:t>дней. </a:t>
            </a:r>
          </a:p>
        </p:txBody>
      </p:sp>
      <p:sp>
        <p:nvSpPr>
          <p:cNvPr id="7" name="Объект 1"/>
          <p:cNvSpPr txBox="1">
            <a:spLocks/>
          </p:cNvSpPr>
          <p:nvPr/>
        </p:nvSpPr>
        <p:spPr>
          <a:xfrm>
            <a:off x="539552" y="2924945"/>
            <a:ext cx="8280920" cy="197298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450000" algn="just">
              <a:spcBef>
                <a:spcPts val="0"/>
              </a:spcBef>
              <a:buFont typeface="Wingdings 3"/>
              <a:buNone/>
            </a:pPr>
            <a:r>
              <a:rPr lang="ru-RU" sz="1600" dirty="0" smtClean="0">
                <a:latin typeface="Times New Roman" pitchFamily="18" charset="0"/>
                <a:ea typeface="Times New Roman"/>
                <a:cs typeface="Times New Roman" pitchFamily="18" charset="0"/>
              </a:rPr>
              <a:t>Первые заморозки начинаются уже в третьей декаде августа, а возвратные заморозки заканчиваются в начале второй декады июня. </a:t>
            </a:r>
          </a:p>
          <a:p>
            <a:pPr marL="0" indent="450000" algn="just">
              <a:spcBef>
                <a:spcPts val="0"/>
              </a:spcBef>
              <a:buFont typeface="Wingdings 3"/>
              <a:buNone/>
            </a:pPr>
            <a:r>
              <a:rPr lang="ru-RU" sz="1600" dirty="0" smtClean="0">
                <a:latin typeface="Times New Roman" pitchFamily="18" charset="0"/>
                <a:ea typeface="Times New Roman"/>
                <a:cs typeface="Times New Roman" pitchFamily="18" charset="0"/>
              </a:rPr>
              <a:t>На наших просторах господствуют ветры северо-западных и западных румбов. Их средняя скорость составляет 3-4 метра в секунду.</a:t>
            </a:r>
          </a:p>
          <a:p>
            <a:pPr marL="0" indent="450000" algn="just">
              <a:spcBef>
                <a:spcPts val="0"/>
              </a:spcBef>
              <a:buFont typeface="Wingdings 3"/>
              <a:buNone/>
            </a:pPr>
            <a:r>
              <a:rPr lang="ru-RU" sz="1600" dirty="0" smtClean="0">
                <a:latin typeface="Times New Roman" pitchFamily="18" charset="0"/>
                <a:ea typeface="Times New Roman"/>
                <a:cs typeface="Times New Roman" pitchFamily="18" charset="0"/>
              </a:rPr>
              <a:t>Годовое количество осадков изменяется в зависимости от высоты местности и составляет около 400 мм в районе Тулуна, и доходит до 900 мм в районе Белой Зимы. Основная часть осадков приходится на теплый период времени, за который выпадает до 85 процентов годовой нормы.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91" y="692696"/>
            <a:ext cx="2805339" cy="1933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0011" y="4797152"/>
            <a:ext cx="2424377" cy="1676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Номер слайда 3"/>
          <p:cNvSpPr>
            <a:spLocks noGrp="1"/>
          </p:cNvSpPr>
          <p:nvPr>
            <p:ph type="sldNum" sz="quarter" idx="12"/>
          </p:nvPr>
        </p:nvSpPr>
        <p:spPr/>
        <p:txBody>
          <a:bodyPr/>
          <a:lstStyle/>
          <a:p>
            <a:fld id="{6B54CF04-829E-4533-9E22-1DEDBBC55A26}" type="slidenum">
              <a:rPr lang="ru-RU" sz="1200" smtClean="0">
                <a:latin typeface="Times New Roman" panose="02020603050405020304" pitchFamily="18" charset="0"/>
                <a:cs typeface="Times New Roman" panose="02020603050405020304" pitchFamily="18" charset="0"/>
              </a:rPr>
              <a:pPr/>
              <a:t>9</a:t>
            </a:fld>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214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Параллакс</Template>
  <TotalTime>7214</TotalTime>
  <Words>18985</Words>
  <Application>Microsoft Office PowerPoint</Application>
  <PresentationFormat>Экран (4:3)</PresentationFormat>
  <Paragraphs>1073</Paragraphs>
  <Slides>83</Slides>
  <Notes>11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83</vt:i4>
      </vt:variant>
    </vt:vector>
  </HeadingPairs>
  <TitlesOfParts>
    <vt:vector size="91" baseType="lpstr">
      <vt:lpstr>Arial</vt:lpstr>
      <vt:lpstr>Arial Black</vt:lpstr>
      <vt:lpstr>Calibri</vt:lpstr>
      <vt:lpstr>Corbel</vt:lpstr>
      <vt:lpstr>Times New Roman</vt:lpstr>
      <vt:lpstr>Wingdings</vt:lpstr>
      <vt:lpstr>Wingdings 3</vt:lpstr>
      <vt:lpstr>Параллакс</vt:lpstr>
      <vt:lpstr>Презентация PowerPoint</vt:lpstr>
      <vt:lpstr>Презентация PowerPoint</vt:lpstr>
      <vt:lpstr>Содержание</vt:lpstr>
      <vt:lpstr>Презентация PowerPoint</vt:lpstr>
      <vt:lpstr>Конкурентные преимущества района</vt:lpstr>
      <vt:lpstr>Презентация PowerPoint</vt:lpstr>
      <vt:lpstr>Историческая справка</vt:lpstr>
      <vt:lpstr>Общие сведения</vt:lpstr>
      <vt:lpstr>Климатические условия</vt:lpstr>
      <vt:lpstr>Транспортная инфраструктура</vt:lpstr>
      <vt:lpstr>Природно-ресурсный потенциал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Карта минерально-сырьевой базы Тулунского района</vt:lpstr>
      <vt:lpstr>Экономика</vt:lpstr>
      <vt:lpstr>Презентация PowerPoint</vt:lpstr>
      <vt:lpstr>Презентация PowerPoint</vt:lpstr>
      <vt:lpstr>Промышленность</vt:lpstr>
      <vt:lpstr>Сельское хозяйство</vt:lpstr>
      <vt:lpstr>Показатели развития сельскохозяйственного производства</vt:lpstr>
      <vt:lpstr>Презентация PowerPoint</vt:lpstr>
      <vt:lpstr>Малый и средний бизнес</vt:lpstr>
      <vt:lpstr>Презентация PowerPoint</vt:lpstr>
      <vt:lpstr>Бюджет</vt:lpstr>
      <vt:lpstr>Социальная сфера</vt:lpstr>
      <vt:lpstr>Кадровый потенциал</vt:lpstr>
      <vt:lpstr>Демографическая ситуация</vt:lpstr>
      <vt:lpstr>Институциональная среда</vt:lpstr>
      <vt:lpstr>Опорная территория развития </vt:lpstr>
      <vt:lpstr>Инвестиционный климат</vt:lpstr>
      <vt:lpstr>Реализуемые инвестиционные проекты</vt:lpstr>
      <vt:lpstr>Презентация PowerPoint</vt:lpstr>
      <vt:lpstr>Планируемые к реализации инвестиционные проекты</vt:lpstr>
      <vt:lpstr>Презентация PowerPoint</vt:lpstr>
      <vt:lpstr>Развитие транспортной инфраструктуры</vt:lpstr>
      <vt:lpstr>Меры государственной поддержки</vt:lpstr>
      <vt:lpstr>Инфраструктура поддержки</vt:lpstr>
      <vt:lpstr>Презентация PowerPoint</vt:lpstr>
      <vt:lpstr>Презентация PowerPoint</vt:lpstr>
      <vt:lpstr>Презентация PowerPoint</vt:lpstr>
      <vt:lpstr>Презентация PowerPoint</vt:lpstr>
      <vt:lpstr>Объекты для инвесторов</vt:lpstr>
      <vt:lpstr>Характеристика производственной площадки</vt:lpstr>
      <vt:lpstr>Презентация PowerPoint</vt:lpstr>
      <vt:lpstr>Презентация PowerPoint</vt:lpstr>
      <vt:lpstr>Предложения инвесторам</vt:lpstr>
      <vt:lpstr>Презентация PowerPoint</vt:lpstr>
      <vt:lpstr>Презентация PowerPoint</vt:lpstr>
      <vt:lpstr>Презентация PowerPoint</vt:lpstr>
      <vt:lpstr>Контакты администрации</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Молоцило</cp:lastModifiedBy>
  <cp:revision>742</cp:revision>
  <cp:lastPrinted>2019-01-10T08:26:02Z</cp:lastPrinted>
  <dcterms:created xsi:type="dcterms:W3CDTF">2018-10-07T05:55:32Z</dcterms:created>
  <dcterms:modified xsi:type="dcterms:W3CDTF">2019-07-30T09:24:36Z</dcterms:modified>
</cp:coreProperties>
</file>