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diagrams/layout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charts/chart4.xml" ContentType="application/vnd.openxmlformats-officedocument.drawingml.chart+xml"/>
  <Override PartName="/ppt/charts/chart5.xml" ContentType="application/vnd.openxmlformats-officedocument.drawingml.char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9" r:id="rId4"/>
    <p:sldId id="261" r:id="rId5"/>
    <p:sldId id="262" r:id="rId6"/>
    <p:sldId id="264" r:id="rId7"/>
    <p:sldId id="265" r:id="rId8"/>
    <p:sldId id="267" r:id="rId9"/>
    <p:sldId id="268" r:id="rId10"/>
    <p:sldId id="269" r:id="rId11"/>
    <p:sldId id="273" r:id="rId12"/>
    <p:sldId id="274" r:id="rId13"/>
    <p:sldId id="275" r:id="rId14"/>
    <p:sldId id="276" r:id="rId15"/>
    <p:sldId id="283" r:id="rId16"/>
    <p:sldId id="278" r:id="rId17"/>
    <p:sldId id="281" r:id="rId18"/>
    <p:sldId id="280" r:id="rId19"/>
    <p:sldId id="282" r:id="rId20"/>
    <p:sldId id="27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81" d="100"/>
          <a:sy n="81" d="100"/>
        </p:scale>
        <p:origin x="-149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26"/>
  <c:chart>
    <c:title>
      <c:tx>
        <c:rich>
          <a:bodyPr/>
          <a:lstStyle/>
          <a:p>
            <a:pPr>
              <a:defRPr>
                <a:latin typeface="Times New Roman" pitchFamily="18" charset="0"/>
                <a:cs typeface="Times New Roman" pitchFamily="18" charset="0"/>
              </a:defRPr>
            </a:pPr>
            <a:r>
              <a:rPr lang="ru-RU">
                <a:latin typeface="Times New Roman" pitchFamily="18" charset="0"/>
                <a:cs typeface="Times New Roman" pitchFamily="18" charset="0"/>
              </a:rPr>
              <a:t>Объем выручки от реализации продукции, работ, услуг, </a:t>
            </a:r>
          </a:p>
          <a:p>
            <a:pPr>
              <a:defRPr>
                <a:latin typeface="Times New Roman" pitchFamily="18" charset="0"/>
                <a:cs typeface="Times New Roman" pitchFamily="18" charset="0"/>
              </a:defRPr>
            </a:pPr>
            <a:r>
              <a:rPr lang="ru-RU">
                <a:latin typeface="Times New Roman" pitchFamily="18" charset="0"/>
                <a:cs typeface="Times New Roman" pitchFamily="18" charset="0"/>
              </a:rPr>
              <a:t>млн. руб.</a:t>
            </a:r>
          </a:p>
        </c:rich>
      </c:tx>
      <c:layout/>
    </c:title>
    <c:plotArea>
      <c:layout/>
      <c:barChart>
        <c:barDir val="col"/>
        <c:grouping val="clustered"/>
        <c:ser>
          <c:idx val="0"/>
          <c:order val="0"/>
          <c:tx>
            <c:strRef>
              <c:f>Лист1!$B$1</c:f>
              <c:strCache>
                <c:ptCount val="1"/>
                <c:pt idx="0">
                  <c:v>Объем выручки от реализации продукции (работ, услуг)</c:v>
                </c:pt>
              </c:strCache>
            </c:strRef>
          </c:tx>
          <c:dLbls>
            <c:dLbl>
              <c:idx val="2"/>
              <c:layout>
                <c:manualLayout>
                  <c:x val="4.6782262241384133E-3"/>
                  <c:y val="-1.7418278102305132E-2"/>
                </c:manualLayout>
              </c:layout>
              <c:showVal val="1"/>
            </c:dLbl>
            <c:dLbl>
              <c:idx val="3"/>
              <c:layout/>
              <c:tx>
                <c:rich>
                  <a:bodyPr/>
                  <a:lstStyle/>
                  <a:p>
                    <a:r>
                      <a:rPr lang="ru-RU" dirty="0" smtClean="0"/>
                      <a:t>42758,2</a:t>
                    </a:r>
                    <a:endParaRPr lang="en-US" dirty="0"/>
                  </a:p>
                </c:rich>
              </c:tx>
              <c:showVal val="1"/>
            </c:dLbl>
            <c:showVal val="1"/>
          </c:dLbls>
          <c:cat>
            <c:strRef>
              <c:f>Лист1!$A$2:$A$5</c:f>
              <c:strCache>
                <c:ptCount val="4"/>
                <c:pt idx="0">
                  <c:v>2020 г.</c:v>
                </c:pt>
                <c:pt idx="1">
                  <c:v>2021 г.</c:v>
                </c:pt>
                <c:pt idx="2">
                  <c:v>2022 г.</c:v>
                </c:pt>
                <c:pt idx="3">
                  <c:v>2023 г.</c:v>
                </c:pt>
              </c:strCache>
            </c:strRef>
          </c:cat>
          <c:val>
            <c:numRef>
              <c:f>Лист1!$B$2:$B$5</c:f>
              <c:numCache>
                <c:formatCode>General</c:formatCode>
                <c:ptCount val="4"/>
                <c:pt idx="0">
                  <c:v>27175.9</c:v>
                </c:pt>
                <c:pt idx="1">
                  <c:v>36012.199999999997</c:v>
                </c:pt>
                <c:pt idx="2">
                  <c:v>37516.400000000001</c:v>
                </c:pt>
                <c:pt idx="3">
                  <c:v>42758.2</c:v>
                </c:pt>
              </c:numCache>
            </c:numRef>
          </c:val>
        </c:ser>
        <c:axId val="59655296"/>
        <c:axId val="85517824"/>
      </c:barChart>
      <c:catAx>
        <c:axId val="59655296"/>
        <c:scaling>
          <c:orientation val="minMax"/>
        </c:scaling>
        <c:axPos val="b"/>
        <c:tickLblPos val="nextTo"/>
        <c:crossAx val="85517824"/>
        <c:crosses val="autoZero"/>
        <c:auto val="1"/>
        <c:lblAlgn val="ctr"/>
        <c:lblOffset val="100"/>
      </c:catAx>
      <c:valAx>
        <c:axId val="85517824"/>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59655296"/>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31"/>
  <c:chart>
    <c:title>
      <c:tx>
        <c:rich>
          <a:bodyPr/>
          <a:lstStyle/>
          <a:p>
            <a:pPr>
              <a:defRPr>
                <a:latin typeface="Times New Roman" pitchFamily="18" charset="0"/>
                <a:cs typeface="Times New Roman" pitchFamily="18" charset="0"/>
              </a:defRPr>
            </a:pPr>
            <a:r>
              <a:rPr lang="ru-RU">
                <a:latin typeface="Times New Roman" pitchFamily="18" charset="0"/>
                <a:cs typeface="Times New Roman" pitchFamily="18" charset="0"/>
              </a:rPr>
              <a:t>Объем добытой нефти, тыс.тонн</a:t>
            </a:r>
          </a:p>
        </c:rich>
      </c:tx>
      <c:layout/>
    </c:title>
    <c:plotArea>
      <c:layout/>
      <c:barChart>
        <c:barDir val="col"/>
        <c:grouping val="clustered"/>
        <c:ser>
          <c:idx val="0"/>
          <c:order val="0"/>
          <c:tx>
            <c:strRef>
              <c:f>Лист1!$B$1</c:f>
              <c:strCache>
                <c:ptCount val="1"/>
                <c:pt idx="0">
                  <c:v>Объем добытой нефти</c:v>
                </c:pt>
              </c:strCache>
            </c:strRef>
          </c:tx>
          <c:dLbls>
            <c:dLbl>
              <c:idx val="2"/>
              <c:layout>
                <c:manualLayout>
                  <c:x val="4.6783298288836771E-3"/>
                  <c:y val="-1.7418278102305052E-2"/>
                </c:manualLayout>
              </c:layout>
              <c:showVal val="1"/>
            </c:dLbl>
            <c:dLbl>
              <c:idx val="3"/>
              <c:layout/>
              <c:tx>
                <c:rich>
                  <a:bodyPr/>
                  <a:lstStyle/>
                  <a:p>
                    <a:r>
                      <a:rPr lang="ru-RU" dirty="0" smtClean="0"/>
                      <a:t>790,5</a:t>
                    </a:r>
                    <a:endParaRPr lang="en-US" dirty="0"/>
                  </a:p>
                </c:rich>
              </c:tx>
              <c:showVal val="1"/>
            </c:dLbl>
            <c:showVal val="1"/>
          </c:dLbls>
          <c:cat>
            <c:strRef>
              <c:f>Лист1!$A$2:$A$5</c:f>
              <c:strCache>
                <c:ptCount val="4"/>
                <c:pt idx="0">
                  <c:v>2020 г.</c:v>
                </c:pt>
                <c:pt idx="1">
                  <c:v>2021 г.</c:v>
                </c:pt>
                <c:pt idx="2">
                  <c:v>2022 г.</c:v>
                </c:pt>
                <c:pt idx="3">
                  <c:v>2023 г.</c:v>
                </c:pt>
              </c:strCache>
            </c:strRef>
          </c:cat>
          <c:val>
            <c:numRef>
              <c:f>Лист1!$B$2:$B$5</c:f>
              <c:numCache>
                <c:formatCode>General</c:formatCode>
                <c:ptCount val="4"/>
                <c:pt idx="0">
                  <c:v>1102.82</c:v>
                </c:pt>
                <c:pt idx="1">
                  <c:v>572.6</c:v>
                </c:pt>
                <c:pt idx="2">
                  <c:v>885</c:v>
                </c:pt>
                <c:pt idx="3">
                  <c:v>790.5</c:v>
                </c:pt>
              </c:numCache>
            </c:numRef>
          </c:val>
        </c:ser>
        <c:axId val="95091328"/>
        <c:axId val="95137152"/>
      </c:barChart>
      <c:catAx>
        <c:axId val="95091328"/>
        <c:scaling>
          <c:orientation val="minMax"/>
        </c:scaling>
        <c:axPos val="b"/>
        <c:tickLblPos val="nextTo"/>
        <c:crossAx val="95137152"/>
        <c:crosses val="autoZero"/>
        <c:auto val="1"/>
        <c:lblAlgn val="ctr"/>
        <c:lblOffset val="100"/>
      </c:catAx>
      <c:valAx>
        <c:axId val="95137152"/>
        <c:scaling>
          <c:orientation val="minMax"/>
        </c:scaling>
        <c:axPos val="l"/>
        <c:majorGridlines/>
        <c:numFmt formatCode="General" sourceLinked="1"/>
        <c:tickLblPos val="nextTo"/>
        <c:crossAx val="95091328"/>
        <c:crosses val="autoZero"/>
        <c:crossBetween val="between"/>
      </c:valAx>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latin typeface="Times New Roman" pitchFamily="18" charset="0"/>
                <a:cs typeface="Times New Roman" pitchFamily="18" charset="0"/>
              </a:defRPr>
            </a:pPr>
            <a:r>
              <a:rPr lang="ru-RU" dirty="0">
                <a:latin typeface="Times New Roman" pitchFamily="18" charset="0"/>
                <a:cs typeface="Times New Roman" pitchFamily="18" charset="0"/>
              </a:rPr>
              <a:t>Количество </a:t>
            </a:r>
            <a:r>
              <a:rPr lang="ru-RU" dirty="0" smtClean="0">
                <a:latin typeface="Times New Roman" pitchFamily="18" charset="0"/>
                <a:cs typeface="Times New Roman" pitchFamily="18" charset="0"/>
              </a:rPr>
              <a:t>предприятий, </a:t>
            </a:r>
          </a:p>
          <a:p>
            <a:pPr>
              <a:defRPr>
                <a:latin typeface="Times New Roman" pitchFamily="18" charset="0"/>
                <a:cs typeface="Times New Roman" pitchFamily="18" charset="0"/>
              </a:defRPr>
            </a:pPr>
            <a:r>
              <a:rPr lang="ru-RU" dirty="0" smtClean="0">
                <a:latin typeface="Times New Roman" pitchFamily="18" charset="0"/>
                <a:cs typeface="Times New Roman" pitchFamily="18" charset="0"/>
              </a:rPr>
              <a:t>единиц</a:t>
            </a:r>
            <a:endParaRPr lang="ru-RU" dirty="0">
              <a:latin typeface="Times New Roman" pitchFamily="18" charset="0"/>
              <a:cs typeface="Times New Roman" pitchFamily="18" charset="0"/>
            </a:endParaRPr>
          </a:p>
        </c:rich>
      </c:tx>
      <c:layout/>
    </c:title>
    <c:view3D>
      <c:rotX val="30"/>
      <c:perspective val="30"/>
    </c:view3D>
    <c:plotArea>
      <c:layout/>
      <c:pie3DChart>
        <c:varyColors val="1"/>
        <c:ser>
          <c:idx val="0"/>
          <c:order val="0"/>
          <c:tx>
            <c:strRef>
              <c:f>Лист1!$B$1</c:f>
              <c:strCache>
                <c:ptCount val="1"/>
                <c:pt idx="0">
                  <c:v>Количество предприятий</c:v>
                </c:pt>
              </c:strCache>
            </c:strRef>
          </c:tx>
          <c:explosion val="25"/>
          <c:dLbls>
            <c:dLbl>
              <c:idx val="1"/>
              <c:layout>
                <c:manualLayout>
                  <c:x val="-4.0894787683871434E-2"/>
                  <c:y val="-1.7374506565133421E-3"/>
                </c:manualLayout>
              </c:layout>
              <c:showVal val="1"/>
            </c:dLbl>
            <c:dLbl>
              <c:idx val="4"/>
              <c:layout>
                <c:manualLayout>
                  <c:x val="-2.6114604241502169E-2"/>
                  <c:y val="2.8332260141661299E-4"/>
                </c:manualLayout>
              </c:layout>
              <c:showVal val="1"/>
            </c:dLbl>
            <c:dLbl>
              <c:idx val="5"/>
              <c:layout>
                <c:manualLayout>
                  <c:x val="1.339954534674549E-3"/>
                  <c:y val="-4.2954543333613301E-2"/>
                </c:manualLayout>
              </c:layout>
              <c:showVal val="1"/>
            </c:dLbl>
            <c:dLbl>
              <c:idx val="6"/>
              <c:layout>
                <c:manualLayout>
                  <c:x val="4.1933857399298516E-2"/>
                  <c:y val="-7.1461500415278519E-3"/>
                </c:manualLayout>
              </c:layout>
              <c:showVal val="1"/>
            </c:dLbl>
            <c:showVal val="1"/>
            <c:showLeaderLines val="1"/>
          </c:dLbls>
          <c:cat>
            <c:strRef>
              <c:f>Лист1!$A$2:$A$8</c:f>
              <c:strCache>
                <c:ptCount val="7"/>
                <c:pt idx="0">
                  <c:v>сельское хозяйство</c:v>
                </c:pt>
                <c:pt idx="1">
                  <c:v>лес</c:v>
                </c:pt>
                <c:pt idx="2">
                  <c:v>ЖКХ</c:v>
                </c:pt>
                <c:pt idx="3">
                  <c:v>строительство </c:v>
                </c:pt>
                <c:pt idx="4">
                  <c:v>торговля</c:v>
                </c:pt>
                <c:pt idx="5">
                  <c:v>транспорт</c:v>
                </c:pt>
                <c:pt idx="6">
                  <c:v>прочие</c:v>
                </c:pt>
              </c:strCache>
            </c:strRef>
          </c:cat>
          <c:val>
            <c:numRef>
              <c:f>Лист1!$B$2:$B$8</c:f>
              <c:numCache>
                <c:formatCode>General</c:formatCode>
                <c:ptCount val="7"/>
                <c:pt idx="0">
                  <c:v>2</c:v>
                </c:pt>
                <c:pt idx="1">
                  <c:v>14</c:v>
                </c:pt>
                <c:pt idx="2">
                  <c:v>7</c:v>
                </c:pt>
                <c:pt idx="3">
                  <c:v>8</c:v>
                </c:pt>
                <c:pt idx="4">
                  <c:v>39</c:v>
                </c:pt>
                <c:pt idx="5">
                  <c:v>10</c:v>
                </c:pt>
                <c:pt idx="6">
                  <c:v>20</c:v>
                </c:pt>
              </c:numCache>
            </c:numRef>
          </c:val>
        </c:ser>
      </c:pie3DChart>
    </c:plotArea>
    <c:legend>
      <c:legendPos val="r"/>
      <c:layout/>
      <c:txPr>
        <a:bodyPr/>
        <a:lstStyle/>
        <a:p>
          <a:pPr>
            <a:defRPr sz="1600">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Заработная плата, тыс. рублей</a:t>
            </a:r>
          </a:p>
        </c:rich>
      </c:tx>
      <c:layout/>
    </c:title>
    <c:plotArea>
      <c:layout/>
      <c:lineChart>
        <c:grouping val="standard"/>
        <c:ser>
          <c:idx val="0"/>
          <c:order val="0"/>
          <c:tx>
            <c:strRef>
              <c:f>Лист1!$B$1</c:f>
              <c:strCache>
                <c:ptCount val="1"/>
                <c:pt idx="0">
                  <c:v>Ряд 1</c:v>
                </c:pt>
              </c:strCache>
            </c:strRef>
          </c:tx>
          <c:dLbls>
            <c:showVal val="1"/>
          </c:dLbls>
          <c:cat>
            <c:numRef>
              <c:f>Лист1!$A$2:$A$5</c:f>
              <c:numCache>
                <c:formatCode>General</c:formatCode>
                <c:ptCount val="4"/>
                <c:pt idx="0">
                  <c:v>2020</c:v>
                </c:pt>
                <c:pt idx="1">
                  <c:v>2021</c:v>
                </c:pt>
                <c:pt idx="2">
                  <c:v>2022</c:v>
                </c:pt>
                <c:pt idx="3">
                  <c:v>2023</c:v>
                </c:pt>
              </c:numCache>
            </c:numRef>
          </c:cat>
          <c:val>
            <c:numRef>
              <c:f>Лист1!$B$2:$B$5</c:f>
              <c:numCache>
                <c:formatCode>General</c:formatCode>
                <c:ptCount val="4"/>
                <c:pt idx="0">
                  <c:v>58.9</c:v>
                </c:pt>
                <c:pt idx="1">
                  <c:v>60.7</c:v>
                </c:pt>
                <c:pt idx="2">
                  <c:v>72.8</c:v>
                </c:pt>
                <c:pt idx="3">
                  <c:v>89.1</c:v>
                </c:pt>
              </c:numCache>
            </c:numRef>
          </c:val>
        </c:ser>
        <c:marker val="1"/>
        <c:axId val="117495296"/>
        <c:axId val="117496832"/>
      </c:lineChart>
      <c:catAx>
        <c:axId val="117495296"/>
        <c:scaling>
          <c:orientation val="minMax"/>
        </c:scaling>
        <c:axPos val="b"/>
        <c:numFmt formatCode="General" sourceLinked="1"/>
        <c:tickLblPos val="nextTo"/>
        <c:crossAx val="117496832"/>
        <c:crosses val="autoZero"/>
        <c:auto val="1"/>
        <c:lblAlgn val="ctr"/>
        <c:lblOffset val="100"/>
      </c:catAx>
      <c:valAx>
        <c:axId val="117496832"/>
        <c:scaling>
          <c:orientation val="minMax"/>
        </c:scaling>
        <c:axPos val="l"/>
        <c:majorGridlines/>
        <c:numFmt formatCode="General" sourceLinked="1"/>
        <c:tickLblPos val="nextTo"/>
        <c:crossAx val="117495296"/>
        <c:crosses val="autoZero"/>
        <c:crossBetween val="between"/>
      </c:valAx>
    </c:plotArea>
    <c:plotVisOnly val="1"/>
  </c:chart>
  <c:txPr>
    <a:bodyPr/>
    <a:lstStyle/>
    <a:p>
      <a:pPr>
        <a:defRPr sz="1800">
          <a:latin typeface="Times New Roman" pitchFamily="18" charset="0"/>
          <a:cs typeface="Times New Roman" pitchFamily="18" charset="0"/>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рождаемость</c:v>
                </c:pt>
              </c:strCache>
            </c:strRef>
          </c:tx>
          <c:cat>
            <c:strRef>
              <c:f>Лист1!$A$2:$A$3</c:f>
              <c:strCache>
                <c:ptCount val="2"/>
                <c:pt idx="0">
                  <c:v>2022 год</c:v>
                </c:pt>
                <c:pt idx="1">
                  <c:v>2023 год</c:v>
                </c:pt>
              </c:strCache>
            </c:strRef>
          </c:cat>
          <c:val>
            <c:numRef>
              <c:f>Лист1!$B$2:$B$3</c:f>
              <c:numCache>
                <c:formatCode>General</c:formatCode>
                <c:ptCount val="2"/>
                <c:pt idx="0">
                  <c:v>147</c:v>
                </c:pt>
                <c:pt idx="1">
                  <c:v>108</c:v>
                </c:pt>
              </c:numCache>
            </c:numRef>
          </c:val>
        </c:ser>
        <c:ser>
          <c:idx val="1"/>
          <c:order val="1"/>
          <c:tx>
            <c:strRef>
              <c:f>Лист1!$C$1</c:f>
              <c:strCache>
                <c:ptCount val="1"/>
                <c:pt idx="0">
                  <c:v>смертность</c:v>
                </c:pt>
              </c:strCache>
            </c:strRef>
          </c:tx>
          <c:cat>
            <c:strRef>
              <c:f>Лист1!$A$2:$A$3</c:f>
              <c:strCache>
                <c:ptCount val="2"/>
                <c:pt idx="0">
                  <c:v>2022 год</c:v>
                </c:pt>
                <c:pt idx="1">
                  <c:v>2023 год</c:v>
                </c:pt>
              </c:strCache>
            </c:strRef>
          </c:cat>
          <c:val>
            <c:numRef>
              <c:f>Лист1!$C$2:$C$3</c:f>
              <c:numCache>
                <c:formatCode>General</c:formatCode>
                <c:ptCount val="2"/>
                <c:pt idx="0">
                  <c:v>257</c:v>
                </c:pt>
                <c:pt idx="1">
                  <c:v>269</c:v>
                </c:pt>
              </c:numCache>
            </c:numRef>
          </c:val>
        </c:ser>
        <c:ser>
          <c:idx val="2"/>
          <c:order val="2"/>
          <c:tx>
            <c:strRef>
              <c:f>Лист1!$D$1</c:f>
              <c:strCache>
                <c:ptCount val="1"/>
                <c:pt idx="0">
                  <c:v>миграция</c:v>
                </c:pt>
              </c:strCache>
            </c:strRef>
          </c:tx>
          <c:cat>
            <c:strRef>
              <c:f>Лист1!$A$2:$A$3</c:f>
              <c:strCache>
                <c:ptCount val="2"/>
                <c:pt idx="0">
                  <c:v>2022 год</c:v>
                </c:pt>
                <c:pt idx="1">
                  <c:v>2023 год</c:v>
                </c:pt>
              </c:strCache>
            </c:strRef>
          </c:cat>
          <c:val>
            <c:numRef>
              <c:f>Лист1!$D$2:$D$3</c:f>
              <c:numCache>
                <c:formatCode>General</c:formatCode>
                <c:ptCount val="2"/>
                <c:pt idx="0">
                  <c:v>129</c:v>
                </c:pt>
                <c:pt idx="1">
                  <c:v>168</c:v>
                </c:pt>
              </c:numCache>
            </c:numRef>
          </c:val>
        </c:ser>
        <c:shape val="box"/>
        <c:axId val="118068352"/>
        <c:axId val="118069888"/>
        <c:axId val="0"/>
      </c:bar3DChart>
      <c:catAx>
        <c:axId val="118068352"/>
        <c:scaling>
          <c:orientation val="minMax"/>
        </c:scaling>
        <c:axPos val="b"/>
        <c:numFmt formatCode="General" sourceLinked="1"/>
        <c:tickLblPos val="nextTo"/>
        <c:txPr>
          <a:bodyPr/>
          <a:lstStyle/>
          <a:p>
            <a:pPr>
              <a:defRPr>
                <a:latin typeface="Times New Roman" pitchFamily="18" charset="0"/>
                <a:cs typeface="Times New Roman" pitchFamily="18" charset="0"/>
              </a:defRPr>
            </a:pPr>
            <a:endParaRPr lang="ru-RU"/>
          </a:p>
        </c:txPr>
        <c:crossAx val="118069888"/>
        <c:crosses val="autoZero"/>
        <c:auto val="1"/>
        <c:lblAlgn val="ctr"/>
        <c:lblOffset val="100"/>
      </c:catAx>
      <c:valAx>
        <c:axId val="118069888"/>
        <c:scaling>
          <c:orientation val="minMax"/>
        </c:scaling>
        <c:axPos val="l"/>
        <c:majorGridlines/>
        <c:numFmt formatCode="General" sourceLinked="1"/>
        <c:tickLblPos val="nextTo"/>
        <c:txPr>
          <a:bodyPr/>
          <a:lstStyle/>
          <a:p>
            <a:pPr>
              <a:defRPr>
                <a:latin typeface="Times New Roman" pitchFamily="18" charset="0"/>
                <a:cs typeface="Times New Roman" pitchFamily="18" charset="0"/>
              </a:defRPr>
            </a:pPr>
            <a:endParaRPr lang="ru-RU"/>
          </a:p>
        </c:txPr>
        <c:crossAx val="118068352"/>
        <c:crosses val="autoZero"/>
        <c:crossBetween val="between"/>
      </c:valAx>
    </c:plotArea>
    <c:legend>
      <c:legendPos val="r"/>
      <c:layout>
        <c:manualLayout>
          <c:xMode val="edge"/>
          <c:yMode val="edge"/>
          <c:x val="0.61627799237892045"/>
          <c:y val="0.28077376288440842"/>
          <c:w val="0.36593776963717289"/>
          <c:h val="0.43845247423118738"/>
        </c:manualLayout>
      </c:layout>
      <c:txPr>
        <a:bodyPr/>
        <a:lstStyle/>
        <a:p>
          <a:pPr>
            <a:defRPr>
              <a:latin typeface="Times New Roman" pitchFamily="18" charset="0"/>
              <a:cs typeface="Times New Roman" pitchFamily="18" charset="0"/>
            </a:defRPr>
          </a:pPr>
          <a:endParaRPr lang="ru-RU"/>
        </a:p>
      </c:txPr>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latin typeface="Times New Roman" pitchFamily="18" charset="0"/>
                <a:cs typeface="Times New Roman" pitchFamily="18" charset="0"/>
              </a:defRPr>
            </a:pPr>
            <a:r>
              <a:rPr lang="ru-RU" sz="1200" dirty="0" smtClean="0">
                <a:latin typeface="Times New Roman" pitchFamily="18" charset="0"/>
                <a:cs typeface="Times New Roman" pitchFamily="18" charset="0"/>
              </a:rPr>
              <a:t>Численность</a:t>
            </a:r>
            <a:r>
              <a:rPr lang="ru-RU"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населения, тыс. чел.</a:t>
            </a:r>
            <a:endParaRPr lang="ru-RU" sz="1200" dirty="0">
              <a:latin typeface="Times New Roman" pitchFamily="18" charset="0"/>
              <a:cs typeface="Times New Roman" pitchFamily="18" charset="0"/>
            </a:endParaRPr>
          </a:p>
        </c:rich>
      </c:tx>
      <c:layout/>
    </c:title>
    <c:plotArea>
      <c:layout>
        <c:manualLayout>
          <c:layoutTarget val="inner"/>
          <c:xMode val="edge"/>
          <c:yMode val="edge"/>
          <c:x val="0.19068665511376082"/>
          <c:y val="0.18533203617122623"/>
          <c:w val="0.76497904447946541"/>
          <c:h val="0.54090959993280852"/>
        </c:manualLayout>
      </c:layout>
      <c:lineChart>
        <c:grouping val="stacked"/>
        <c:ser>
          <c:idx val="0"/>
          <c:order val="0"/>
          <c:tx>
            <c:strRef>
              <c:f>Лист1!$B$1</c:f>
              <c:strCache>
                <c:ptCount val="1"/>
                <c:pt idx="0">
                  <c:v>Ряд 1</c:v>
                </c:pt>
              </c:strCache>
            </c:strRef>
          </c:tx>
          <c:cat>
            <c:strRef>
              <c:f>Лист1!$A$2:$A$8</c:f>
              <c:strCache>
                <c:ptCount val="7"/>
                <c:pt idx="0">
                  <c:v>01.01.2018 г.</c:v>
                </c:pt>
                <c:pt idx="1">
                  <c:v>01.01.2019 г.</c:v>
                </c:pt>
                <c:pt idx="2">
                  <c:v>01.01.2020 г.</c:v>
                </c:pt>
                <c:pt idx="3">
                  <c:v>01.01.2021 г.</c:v>
                </c:pt>
                <c:pt idx="4">
                  <c:v>01.01.2022 г.</c:v>
                </c:pt>
                <c:pt idx="5">
                  <c:v>01.01.2023 г.</c:v>
                </c:pt>
                <c:pt idx="6">
                  <c:v>01.01.2024 г.</c:v>
                </c:pt>
              </c:strCache>
            </c:strRef>
          </c:cat>
          <c:val>
            <c:numRef>
              <c:f>Лист1!$B$2:$B$8</c:f>
              <c:numCache>
                <c:formatCode>General</c:formatCode>
                <c:ptCount val="7"/>
                <c:pt idx="0">
                  <c:v>17.524999999999999</c:v>
                </c:pt>
                <c:pt idx="1">
                  <c:v>17.257000000000001</c:v>
                </c:pt>
                <c:pt idx="2">
                  <c:v>17.129000000000001</c:v>
                </c:pt>
                <c:pt idx="3">
                  <c:v>17.018000000000001</c:v>
                </c:pt>
                <c:pt idx="4">
                  <c:v>16.710999999999999</c:v>
                </c:pt>
                <c:pt idx="5">
                  <c:v>15.876000000000008</c:v>
                </c:pt>
                <c:pt idx="6">
                  <c:v>15.936</c:v>
                </c:pt>
              </c:numCache>
            </c:numRef>
          </c:val>
        </c:ser>
        <c:marker val="1"/>
        <c:axId val="118232960"/>
        <c:axId val="118234496"/>
      </c:lineChart>
      <c:catAx>
        <c:axId val="118232960"/>
        <c:scaling>
          <c:orientation val="minMax"/>
        </c:scaling>
        <c:axPos val="b"/>
        <c:numFmt formatCode="dd/mm/yyyy" sourceLinked="1"/>
        <c:tickLblPos val="nextTo"/>
        <c:txPr>
          <a:bodyPr/>
          <a:lstStyle/>
          <a:p>
            <a:pPr>
              <a:defRPr sz="1200">
                <a:latin typeface="Times New Roman" pitchFamily="18" charset="0"/>
                <a:cs typeface="Times New Roman" pitchFamily="18" charset="0"/>
              </a:defRPr>
            </a:pPr>
            <a:endParaRPr lang="ru-RU"/>
          </a:p>
        </c:txPr>
        <c:crossAx val="118234496"/>
        <c:crosses val="autoZero"/>
        <c:auto val="1"/>
        <c:lblAlgn val="ctr"/>
        <c:lblOffset val="100"/>
      </c:catAx>
      <c:valAx>
        <c:axId val="118234496"/>
        <c:scaling>
          <c:orientation val="minMax"/>
        </c:scaling>
        <c:axPos val="l"/>
        <c:majorGridlines/>
        <c:numFmt formatCode="General" sourceLinked="1"/>
        <c:tickLblPos val="nextTo"/>
        <c:txPr>
          <a:bodyPr/>
          <a:lstStyle/>
          <a:p>
            <a:pPr>
              <a:defRPr sz="1600">
                <a:latin typeface="Times New Roman" pitchFamily="18" charset="0"/>
                <a:cs typeface="Times New Roman" pitchFamily="18" charset="0"/>
              </a:defRPr>
            </a:pPr>
            <a:endParaRPr lang="ru-RU"/>
          </a:p>
        </c:txPr>
        <c:crossAx val="118232960"/>
        <c:crosses val="autoZero"/>
        <c:crossBetween val="between"/>
      </c:valAx>
    </c:plotArea>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44A2F-2987-40D8-8C91-57A1070DBDBC}"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EFC37DAD-C8F9-46DD-883E-93849172537C}">
      <dgm:prSet phldrT="[Текст]"/>
      <dgm:spPr/>
      <dgm:t>
        <a:bodyPr/>
        <a:lstStyle/>
        <a:p>
          <a:r>
            <a:rPr lang="ru-RU" dirty="0" smtClean="0">
              <a:latin typeface="Times New Roman" pitchFamily="18" charset="0"/>
              <a:cs typeface="Times New Roman" pitchFamily="18" charset="0"/>
            </a:rPr>
            <a:t>образование</a:t>
          </a:r>
          <a:endParaRPr lang="ru-RU" dirty="0">
            <a:latin typeface="Times New Roman" pitchFamily="18" charset="0"/>
            <a:cs typeface="Times New Roman" pitchFamily="18" charset="0"/>
          </a:endParaRPr>
        </a:p>
      </dgm:t>
    </dgm:pt>
    <dgm:pt modelId="{5BDD7391-A154-4500-990B-F1FDBEF1AAC0}" type="parTrans" cxnId="{661B15B8-BC34-41C8-A0C3-8762F54A0018}">
      <dgm:prSet/>
      <dgm:spPr/>
      <dgm:t>
        <a:bodyPr/>
        <a:lstStyle/>
        <a:p>
          <a:endParaRPr lang="ru-RU"/>
        </a:p>
      </dgm:t>
    </dgm:pt>
    <dgm:pt modelId="{8C66C504-7A69-4DE1-954C-A50F937223FB}" type="sibTrans" cxnId="{661B15B8-BC34-41C8-A0C3-8762F54A0018}">
      <dgm:prSet/>
      <dgm:spPr/>
      <dgm:t>
        <a:bodyPr/>
        <a:lstStyle/>
        <a:p>
          <a:endParaRPr lang="ru-RU"/>
        </a:p>
      </dgm:t>
    </dgm:pt>
    <dgm:pt modelId="{3984155E-B808-42A5-BE5F-0313ABE4FD0A}">
      <dgm:prSet phldrT="[Текст]" custT="1"/>
      <dgm:spPr/>
      <dgm:t>
        <a:bodyPr/>
        <a:lstStyle/>
        <a:p>
          <a:pPr marL="57150" indent="0"/>
          <a:r>
            <a:rPr lang="ru-RU" sz="1000" dirty="0" smtClean="0">
              <a:latin typeface="Times New Roman" pitchFamily="18" charset="0"/>
              <a:cs typeface="Times New Roman" pitchFamily="18" charset="0"/>
            </a:rPr>
            <a:t>8 средних школ, </a:t>
          </a:r>
          <a:endParaRPr lang="ru-RU" sz="1000" dirty="0">
            <a:latin typeface="Times New Roman" pitchFamily="18" charset="0"/>
            <a:cs typeface="Times New Roman" pitchFamily="18" charset="0"/>
          </a:endParaRPr>
        </a:p>
      </dgm:t>
    </dgm:pt>
    <dgm:pt modelId="{0EC70937-85FD-4D6F-B7B2-963F617056C3}" type="parTrans" cxnId="{229DD3DD-6BCD-435B-9771-0FCAA68C742C}">
      <dgm:prSet/>
      <dgm:spPr/>
      <dgm:t>
        <a:bodyPr/>
        <a:lstStyle/>
        <a:p>
          <a:endParaRPr lang="ru-RU"/>
        </a:p>
      </dgm:t>
    </dgm:pt>
    <dgm:pt modelId="{4C3669CD-D2D3-4BA1-801B-A40BBE9B3712}" type="sibTrans" cxnId="{229DD3DD-6BCD-435B-9771-0FCAA68C742C}">
      <dgm:prSet/>
      <dgm:spPr/>
      <dgm:t>
        <a:bodyPr/>
        <a:lstStyle/>
        <a:p>
          <a:endParaRPr lang="ru-RU"/>
        </a:p>
      </dgm:t>
    </dgm:pt>
    <dgm:pt modelId="{21742AE9-70A9-4C05-AC9B-554BA3A59AF2}">
      <dgm:prSet phldrT="[Текст]"/>
      <dgm:spPr/>
      <dgm:t>
        <a:bodyPr/>
        <a:lstStyle/>
        <a:p>
          <a:pPr defTabSz="682625"/>
          <a:r>
            <a:rPr lang="ru-RU" dirty="0" smtClean="0">
              <a:latin typeface="Times New Roman" pitchFamily="18" charset="0"/>
              <a:cs typeface="Times New Roman" pitchFamily="18" charset="0"/>
            </a:rPr>
            <a:t>здравоохранение</a:t>
          </a:r>
          <a:endParaRPr lang="ru-RU" dirty="0">
            <a:latin typeface="Times New Roman" pitchFamily="18" charset="0"/>
            <a:cs typeface="Times New Roman" pitchFamily="18" charset="0"/>
          </a:endParaRPr>
        </a:p>
      </dgm:t>
    </dgm:pt>
    <dgm:pt modelId="{6B6B3E96-176D-4860-9E14-A59651762DA7}" type="parTrans" cxnId="{664145FD-4921-44D2-A991-2661FC68ECF0}">
      <dgm:prSet/>
      <dgm:spPr/>
      <dgm:t>
        <a:bodyPr/>
        <a:lstStyle/>
        <a:p>
          <a:endParaRPr lang="ru-RU"/>
        </a:p>
      </dgm:t>
    </dgm:pt>
    <dgm:pt modelId="{BACA3665-6C66-447A-8A51-D0F6C5E34E92}" type="sibTrans" cxnId="{664145FD-4921-44D2-A991-2661FC68ECF0}">
      <dgm:prSet/>
      <dgm:spPr/>
      <dgm:t>
        <a:bodyPr/>
        <a:lstStyle/>
        <a:p>
          <a:endParaRPr lang="ru-RU"/>
        </a:p>
      </dgm:t>
    </dgm:pt>
    <dgm:pt modelId="{781865E0-2EF2-4E0B-ACE3-D0674EA3CCDF}">
      <dgm:prSet phldrT="[Текст]" custT="1"/>
      <dgm:spPr/>
      <dgm:t>
        <a:bodyPr/>
        <a:lstStyle/>
        <a:p>
          <a:r>
            <a:rPr lang="ru-RU" sz="1000" dirty="0" smtClean="0">
              <a:latin typeface="Times New Roman" pitchFamily="18" charset="0"/>
              <a:cs typeface="Times New Roman" pitchFamily="18" charset="0"/>
            </a:rPr>
            <a:t>1 районная больница</a:t>
          </a:r>
          <a:endParaRPr lang="ru-RU" sz="1000" dirty="0">
            <a:latin typeface="Times New Roman" pitchFamily="18" charset="0"/>
            <a:cs typeface="Times New Roman" pitchFamily="18" charset="0"/>
          </a:endParaRPr>
        </a:p>
      </dgm:t>
    </dgm:pt>
    <dgm:pt modelId="{4DAF249B-017D-486C-B8EC-94454EA818C6}" type="parTrans" cxnId="{7FBEFEA6-230D-4C77-A2A6-0F05A4A3F5DC}">
      <dgm:prSet/>
      <dgm:spPr/>
      <dgm:t>
        <a:bodyPr/>
        <a:lstStyle/>
        <a:p>
          <a:endParaRPr lang="ru-RU"/>
        </a:p>
      </dgm:t>
    </dgm:pt>
    <dgm:pt modelId="{55432CFA-F31E-42EE-ACAA-6547E7952A1A}" type="sibTrans" cxnId="{7FBEFEA6-230D-4C77-A2A6-0F05A4A3F5DC}">
      <dgm:prSet/>
      <dgm:spPr/>
      <dgm:t>
        <a:bodyPr/>
        <a:lstStyle/>
        <a:p>
          <a:endParaRPr lang="ru-RU"/>
        </a:p>
      </dgm:t>
    </dgm:pt>
    <dgm:pt modelId="{D07BB738-5A8D-4F8A-BC19-FA53A8F6E5B6}">
      <dgm:prSet phldrT="[Текст]"/>
      <dgm:spPr/>
      <dgm:t>
        <a:bodyPr/>
        <a:lstStyle/>
        <a:p>
          <a:r>
            <a:rPr lang="ru-RU" dirty="0" smtClean="0">
              <a:latin typeface="Times New Roman" pitchFamily="18" charset="0"/>
              <a:cs typeface="Times New Roman" pitchFamily="18" charset="0"/>
            </a:rPr>
            <a:t>культура</a:t>
          </a:r>
          <a:endParaRPr lang="ru-RU" dirty="0">
            <a:latin typeface="Times New Roman" pitchFamily="18" charset="0"/>
            <a:cs typeface="Times New Roman" pitchFamily="18" charset="0"/>
          </a:endParaRPr>
        </a:p>
      </dgm:t>
    </dgm:pt>
    <dgm:pt modelId="{95233EC5-6349-4270-8681-D9DEE5FAC9F8}" type="parTrans" cxnId="{42C61DAB-EA3E-4FB1-9BF2-24A4FDA45DC9}">
      <dgm:prSet/>
      <dgm:spPr/>
      <dgm:t>
        <a:bodyPr/>
        <a:lstStyle/>
        <a:p>
          <a:endParaRPr lang="ru-RU"/>
        </a:p>
      </dgm:t>
    </dgm:pt>
    <dgm:pt modelId="{006DC880-063A-4DFA-98DF-539E35B772DB}" type="sibTrans" cxnId="{42C61DAB-EA3E-4FB1-9BF2-24A4FDA45DC9}">
      <dgm:prSet/>
      <dgm:spPr/>
      <dgm:t>
        <a:bodyPr/>
        <a:lstStyle/>
        <a:p>
          <a:endParaRPr lang="ru-RU"/>
        </a:p>
      </dgm:t>
    </dgm:pt>
    <dgm:pt modelId="{CF909CD5-A45F-4525-82AD-BDCDE62B59D1}">
      <dgm:prSet phldrT="[Текст]" custT="1"/>
      <dgm:spPr/>
      <dgm:t>
        <a:bodyPr/>
        <a:lstStyle/>
        <a:p>
          <a:pPr marL="57150" indent="0"/>
          <a:r>
            <a:rPr lang="ru-RU" sz="1000" dirty="0" smtClean="0">
              <a:latin typeface="Times New Roman" pitchFamily="18" charset="0"/>
              <a:cs typeface="Times New Roman" pitchFamily="18" charset="0"/>
            </a:rPr>
            <a:t>8 интегрированных </a:t>
          </a:r>
          <a:r>
            <a:rPr lang="ru-RU" sz="1000" dirty="0" err="1" smtClean="0">
              <a:latin typeface="Times New Roman" pitchFamily="18" charset="0"/>
              <a:cs typeface="Times New Roman" pitchFamily="18" charset="0"/>
            </a:rPr>
            <a:t>культурно-досуговых</a:t>
          </a:r>
          <a:r>
            <a:rPr lang="ru-RU" sz="1000" dirty="0" smtClean="0">
              <a:latin typeface="Times New Roman" pitchFamily="18" charset="0"/>
              <a:cs typeface="Times New Roman" pitchFamily="18" charset="0"/>
            </a:rPr>
            <a:t> учреждений на уровне поселений, </a:t>
          </a:r>
          <a:endParaRPr lang="ru-RU" sz="1000" dirty="0">
            <a:latin typeface="Times New Roman" pitchFamily="18" charset="0"/>
            <a:cs typeface="Times New Roman" pitchFamily="18" charset="0"/>
          </a:endParaRPr>
        </a:p>
      </dgm:t>
    </dgm:pt>
    <dgm:pt modelId="{E8641C34-3105-44FB-AF04-77B2D4224169}" type="parTrans" cxnId="{854DABF0-19BB-42F1-A1F8-893F043176AB}">
      <dgm:prSet/>
      <dgm:spPr/>
      <dgm:t>
        <a:bodyPr/>
        <a:lstStyle/>
        <a:p>
          <a:endParaRPr lang="ru-RU"/>
        </a:p>
      </dgm:t>
    </dgm:pt>
    <dgm:pt modelId="{C0DBFD0E-486A-43A9-AFAA-CE5604CBC547}" type="sibTrans" cxnId="{854DABF0-19BB-42F1-A1F8-893F043176AB}">
      <dgm:prSet/>
      <dgm:spPr/>
      <dgm:t>
        <a:bodyPr/>
        <a:lstStyle/>
        <a:p>
          <a:endParaRPr lang="ru-RU"/>
        </a:p>
      </dgm:t>
    </dgm:pt>
    <dgm:pt modelId="{88DB3EDE-A837-4CE6-B56E-D6C50B3DC1CB}">
      <dgm:prSet custT="1"/>
      <dgm:spPr/>
      <dgm:t>
        <a:bodyPr/>
        <a:lstStyle/>
        <a:p>
          <a:pPr marL="57150" indent="0"/>
          <a:r>
            <a:rPr lang="ru-RU" sz="1000" dirty="0" smtClean="0">
              <a:latin typeface="Times New Roman" pitchFamily="18" charset="0"/>
              <a:cs typeface="Times New Roman" pitchFamily="18" charset="0"/>
            </a:rPr>
            <a:t>5 основных школы, </a:t>
          </a:r>
          <a:endParaRPr lang="ru-RU" sz="1000" dirty="0">
            <a:latin typeface="Times New Roman" pitchFamily="18" charset="0"/>
            <a:cs typeface="Times New Roman" pitchFamily="18" charset="0"/>
          </a:endParaRPr>
        </a:p>
      </dgm:t>
    </dgm:pt>
    <dgm:pt modelId="{7C0CF3FD-484C-43C6-9BC7-372716D54428}" type="parTrans" cxnId="{83E84776-F325-4C03-9B9B-AA2B9AD68FF0}">
      <dgm:prSet/>
      <dgm:spPr/>
      <dgm:t>
        <a:bodyPr/>
        <a:lstStyle/>
        <a:p>
          <a:endParaRPr lang="ru-RU"/>
        </a:p>
      </dgm:t>
    </dgm:pt>
    <dgm:pt modelId="{DA5B2378-75A6-4A55-BCF6-88B53B22C28E}" type="sibTrans" cxnId="{83E84776-F325-4C03-9B9B-AA2B9AD68FF0}">
      <dgm:prSet/>
      <dgm:spPr/>
      <dgm:t>
        <a:bodyPr/>
        <a:lstStyle/>
        <a:p>
          <a:endParaRPr lang="ru-RU"/>
        </a:p>
      </dgm:t>
    </dgm:pt>
    <dgm:pt modelId="{B342175A-FE64-4FC1-9A7C-AC9AE95EB9B6}">
      <dgm:prSet custT="1"/>
      <dgm:spPr/>
      <dgm:t>
        <a:bodyPr/>
        <a:lstStyle/>
        <a:p>
          <a:pPr marL="57150" indent="0"/>
          <a:r>
            <a:rPr lang="ru-RU" sz="1000" dirty="0" smtClean="0">
              <a:latin typeface="Times New Roman" pitchFamily="18" charset="0"/>
              <a:cs typeface="Times New Roman" pitchFamily="18" charset="0"/>
            </a:rPr>
            <a:t>1 начальная школа, </a:t>
          </a:r>
          <a:endParaRPr lang="ru-RU" sz="1000" dirty="0">
            <a:latin typeface="Times New Roman" pitchFamily="18" charset="0"/>
            <a:cs typeface="Times New Roman" pitchFamily="18" charset="0"/>
          </a:endParaRPr>
        </a:p>
      </dgm:t>
    </dgm:pt>
    <dgm:pt modelId="{5723B430-CBB1-473A-9844-852D5F65F977}" type="parTrans" cxnId="{69284BC6-FB30-40BF-96CC-16E8A0DDDEEE}">
      <dgm:prSet/>
      <dgm:spPr/>
      <dgm:t>
        <a:bodyPr/>
        <a:lstStyle/>
        <a:p>
          <a:endParaRPr lang="ru-RU"/>
        </a:p>
      </dgm:t>
    </dgm:pt>
    <dgm:pt modelId="{83446901-0CA9-49B5-9AC5-C1D638D86A49}" type="sibTrans" cxnId="{69284BC6-FB30-40BF-96CC-16E8A0DDDEEE}">
      <dgm:prSet/>
      <dgm:spPr/>
      <dgm:t>
        <a:bodyPr/>
        <a:lstStyle/>
        <a:p>
          <a:endParaRPr lang="ru-RU"/>
        </a:p>
      </dgm:t>
    </dgm:pt>
    <dgm:pt modelId="{C3344C39-5A05-4AA4-BEF2-AAFB76BB0962}">
      <dgm:prSet custT="1"/>
      <dgm:spPr/>
      <dgm:t>
        <a:bodyPr/>
        <a:lstStyle/>
        <a:p>
          <a:pPr marL="57150" indent="0"/>
          <a:r>
            <a:rPr lang="ru-RU" sz="1000" dirty="0" smtClean="0">
              <a:latin typeface="Times New Roman" pitchFamily="18" charset="0"/>
              <a:cs typeface="Times New Roman" pitchFamily="18" charset="0"/>
            </a:rPr>
            <a:t>12 дошкольных учреждений, </a:t>
          </a:r>
          <a:endParaRPr lang="ru-RU" sz="1000" dirty="0">
            <a:latin typeface="Times New Roman" pitchFamily="18" charset="0"/>
            <a:cs typeface="Times New Roman" pitchFamily="18" charset="0"/>
          </a:endParaRPr>
        </a:p>
      </dgm:t>
    </dgm:pt>
    <dgm:pt modelId="{D424624A-832B-4F8F-9C99-983C0DC3E865}" type="parTrans" cxnId="{A78AD5FF-C890-479C-9B1E-2C1DA94C527F}">
      <dgm:prSet/>
      <dgm:spPr/>
      <dgm:t>
        <a:bodyPr/>
        <a:lstStyle/>
        <a:p>
          <a:endParaRPr lang="ru-RU"/>
        </a:p>
      </dgm:t>
    </dgm:pt>
    <dgm:pt modelId="{D7A01835-15B7-4289-933C-F9B7580C48E7}" type="sibTrans" cxnId="{A78AD5FF-C890-479C-9B1E-2C1DA94C527F}">
      <dgm:prSet/>
      <dgm:spPr/>
      <dgm:t>
        <a:bodyPr/>
        <a:lstStyle/>
        <a:p>
          <a:endParaRPr lang="ru-RU"/>
        </a:p>
      </dgm:t>
    </dgm:pt>
    <dgm:pt modelId="{362F0D3F-2F6B-4871-BE61-0021A55CB67B}">
      <dgm:prSet custT="1"/>
      <dgm:spPr/>
      <dgm:t>
        <a:bodyPr/>
        <a:lstStyle/>
        <a:p>
          <a:pPr marL="87313" indent="0">
            <a:tabLst>
              <a:tab pos="182563" algn="l"/>
            </a:tabLst>
          </a:pPr>
          <a:r>
            <a:rPr lang="ru-RU" sz="1000" dirty="0" smtClean="0">
              <a:latin typeface="Times New Roman" pitchFamily="18" charset="0"/>
              <a:cs typeface="Times New Roman" pitchFamily="18" charset="0"/>
            </a:rPr>
            <a:t>1 учреждение дополнительного образования МАОУ ДОД ДЮЦ «Гармония», </a:t>
          </a:r>
          <a:endParaRPr lang="ru-RU" sz="1000" dirty="0">
            <a:latin typeface="Times New Roman" pitchFamily="18" charset="0"/>
            <a:cs typeface="Times New Roman" pitchFamily="18" charset="0"/>
          </a:endParaRPr>
        </a:p>
      </dgm:t>
    </dgm:pt>
    <dgm:pt modelId="{4FA272E4-17CB-493C-A857-AC91D83854D7}" type="parTrans" cxnId="{4EEF1F7A-D3C6-4355-9AB8-322DB260183D}">
      <dgm:prSet/>
      <dgm:spPr/>
      <dgm:t>
        <a:bodyPr/>
        <a:lstStyle/>
        <a:p>
          <a:endParaRPr lang="ru-RU"/>
        </a:p>
      </dgm:t>
    </dgm:pt>
    <dgm:pt modelId="{E159D3D3-E3EA-470D-B530-413D91D36AC0}" type="sibTrans" cxnId="{4EEF1F7A-D3C6-4355-9AB8-322DB260183D}">
      <dgm:prSet/>
      <dgm:spPr/>
      <dgm:t>
        <a:bodyPr/>
        <a:lstStyle/>
        <a:p>
          <a:endParaRPr lang="ru-RU"/>
        </a:p>
      </dgm:t>
    </dgm:pt>
    <dgm:pt modelId="{50E475AF-D624-47E2-B596-09F5BE87C5D8}">
      <dgm:prSet custT="1"/>
      <dgm:spPr/>
      <dgm:t>
        <a:bodyPr/>
        <a:lstStyle/>
        <a:p>
          <a:pPr marL="57150" indent="0"/>
          <a:r>
            <a:rPr lang="ru-RU" sz="1000" dirty="0" smtClean="0">
              <a:latin typeface="Times New Roman" pitchFamily="18" charset="0"/>
              <a:cs typeface="Times New Roman" pitchFamily="18" charset="0"/>
            </a:rPr>
            <a:t>ГОКУ ИО «Специальная (коррекционная) школа – интернат г. Киренска», </a:t>
          </a:r>
          <a:endParaRPr lang="ru-RU" sz="1000" dirty="0">
            <a:latin typeface="Times New Roman" pitchFamily="18" charset="0"/>
            <a:cs typeface="Times New Roman" pitchFamily="18" charset="0"/>
          </a:endParaRPr>
        </a:p>
      </dgm:t>
    </dgm:pt>
    <dgm:pt modelId="{E4BCDD46-B1EF-4273-AD39-3F4E437C5183}" type="parTrans" cxnId="{0B86C9C6-28CB-4525-A534-0EB666C642BF}">
      <dgm:prSet/>
      <dgm:spPr/>
      <dgm:t>
        <a:bodyPr/>
        <a:lstStyle/>
        <a:p>
          <a:endParaRPr lang="ru-RU"/>
        </a:p>
      </dgm:t>
    </dgm:pt>
    <dgm:pt modelId="{7BC9D0C7-689A-49C2-A10D-29E16245043F}" type="sibTrans" cxnId="{0B86C9C6-28CB-4525-A534-0EB666C642BF}">
      <dgm:prSet/>
      <dgm:spPr/>
      <dgm:t>
        <a:bodyPr/>
        <a:lstStyle/>
        <a:p>
          <a:endParaRPr lang="ru-RU"/>
        </a:p>
      </dgm:t>
    </dgm:pt>
    <dgm:pt modelId="{49109CA5-2428-472B-A356-92F71527F821}">
      <dgm:prSet custT="1"/>
      <dgm:spPr/>
      <dgm:t>
        <a:bodyPr/>
        <a:lstStyle/>
        <a:p>
          <a:pPr marL="57150" indent="0"/>
          <a:r>
            <a:rPr lang="ru-RU" sz="1000" dirty="0" smtClean="0">
              <a:latin typeface="Times New Roman" pitchFamily="18" charset="0"/>
              <a:cs typeface="Times New Roman" pitchFamily="18" charset="0"/>
            </a:rPr>
            <a:t>1 учреждение профессионального образования – ОГБОУ СПО «Киренский профессионально-педагогический колледж». </a:t>
          </a:r>
          <a:endParaRPr lang="ru-RU" sz="1000" dirty="0">
            <a:latin typeface="Times New Roman" pitchFamily="18" charset="0"/>
            <a:cs typeface="Times New Roman" pitchFamily="18" charset="0"/>
          </a:endParaRPr>
        </a:p>
      </dgm:t>
    </dgm:pt>
    <dgm:pt modelId="{EC40D286-E38A-44F1-8670-63CE330967ED}" type="parTrans" cxnId="{791C61B4-B7BF-44CC-ADDD-EEEA06903DD4}">
      <dgm:prSet/>
      <dgm:spPr/>
      <dgm:t>
        <a:bodyPr/>
        <a:lstStyle/>
        <a:p>
          <a:endParaRPr lang="ru-RU"/>
        </a:p>
      </dgm:t>
    </dgm:pt>
    <dgm:pt modelId="{44A0D8BA-3673-4633-BC8C-BBD461E63A7D}" type="sibTrans" cxnId="{791C61B4-B7BF-44CC-ADDD-EEEA06903DD4}">
      <dgm:prSet/>
      <dgm:spPr/>
      <dgm:t>
        <a:bodyPr/>
        <a:lstStyle/>
        <a:p>
          <a:endParaRPr lang="ru-RU"/>
        </a:p>
      </dgm:t>
    </dgm:pt>
    <dgm:pt modelId="{A1C7F0DD-8649-44CA-9F8F-06B02384BDC3}">
      <dgm:prSet custT="1"/>
      <dgm:spPr/>
      <dgm:t>
        <a:bodyPr/>
        <a:lstStyle/>
        <a:p>
          <a:r>
            <a:rPr lang="ru-RU" sz="1000" dirty="0" smtClean="0">
              <a:latin typeface="Times New Roman" pitchFamily="18" charset="0"/>
              <a:cs typeface="Times New Roman" pitchFamily="18" charset="0"/>
            </a:rPr>
            <a:t>16 фельдшерско-акушерских пунктов</a:t>
          </a:r>
          <a:endParaRPr lang="ru-RU" sz="1000" dirty="0">
            <a:latin typeface="Times New Roman" pitchFamily="18" charset="0"/>
            <a:cs typeface="Times New Roman" pitchFamily="18" charset="0"/>
          </a:endParaRPr>
        </a:p>
      </dgm:t>
    </dgm:pt>
    <dgm:pt modelId="{A8C27656-A930-4E38-BD1A-F83C7177D70E}" type="parTrans" cxnId="{27BA41AA-81BD-4C9F-8137-BE1504418C9B}">
      <dgm:prSet/>
      <dgm:spPr/>
      <dgm:t>
        <a:bodyPr/>
        <a:lstStyle/>
        <a:p>
          <a:endParaRPr lang="ru-RU"/>
        </a:p>
      </dgm:t>
    </dgm:pt>
    <dgm:pt modelId="{75408C4F-8C73-4748-A8F3-D4CC5471B1F9}" type="sibTrans" cxnId="{27BA41AA-81BD-4C9F-8137-BE1504418C9B}">
      <dgm:prSet/>
      <dgm:spPr/>
      <dgm:t>
        <a:bodyPr/>
        <a:lstStyle/>
        <a:p>
          <a:endParaRPr lang="ru-RU"/>
        </a:p>
      </dgm:t>
    </dgm:pt>
    <dgm:pt modelId="{0E9D3FE4-5CE4-4BC6-A6AC-2D97CC6AE7DF}">
      <dgm:prSet custT="1"/>
      <dgm:spPr/>
      <dgm:t>
        <a:bodyPr/>
        <a:lstStyle/>
        <a:p>
          <a:pPr marL="87313" indent="0"/>
          <a:r>
            <a:rPr lang="ru-RU" sz="1000" dirty="0" smtClean="0">
              <a:latin typeface="Times New Roman" pitchFamily="18" charset="0"/>
              <a:cs typeface="Times New Roman" pitchFamily="18" charset="0"/>
            </a:rPr>
            <a:t>МКУ «</a:t>
          </a:r>
          <a:r>
            <a:rPr lang="ru-RU" sz="1000" dirty="0" err="1" smtClean="0">
              <a:latin typeface="Times New Roman" pitchFamily="18" charset="0"/>
              <a:cs typeface="Times New Roman" pitchFamily="18" charset="0"/>
            </a:rPr>
            <a:t>Межпоселенческая</a:t>
          </a:r>
          <a:r>
            <a:rPr lang="ru-RU" sz="1000" dirty="0" smtClean="0">
              <a:latin typeface="Times New Roman" pitchFamily="18" charset="0"/>
              <a:cs typeface="Times New Roman" pitchFamily="18" charset="0"/>
            </a:rPr>
            <a:t> библиотека» МО Киренский район, </a:t>
          </a:r>
          <a:endParaRPr lang="ru-RU" sz="1000" dirty="0">
            <a:latin typeface="Times New Roman" pitchFamily="18" charset="0"/>
            <a:cs typeface="Times New Roman" pitchFamily="18" charset="0"/>
          </a:endParaRPr>
        </a:p>
      </dgm:t>
    </dgm:pt>
    <dgm:pt modelId="{5DE74EE1-E19D-4942-998A-617C1165DF63}" type="parTrans" cxnId="{7F3134F4-7652-465F-89EB-E6702A05D038}">
      <dgm:prSet/>
      <dgm:spPr/>
      <dgm:t>
        <a:bodyPr/>
        <a:lstStyle/>
        <a:p>
          <a:endParaRPr lang="ru-RU"/>
        </a:p>
      </dgm:t>
    </dgm:pt>
    <dgm:pt modelId="{78AEF09E-FCB7-4749-92F3-EB18414E55BC}" type="sibTrans" cxnId="{7F3134F4-7652-465F-89EB-E6702A05D038}">
      <dgm:prSet/>
      <dgm:spPr/>
      <dgm:t>
        <a:bodyPr/>
        <a:lstStyle/>
        <a:p>
          <a:endParaRPr lang="ru-RU"/>
        </a:p>
      </dgm:t>
    </dgm:pt>
    <dgm:pt modelId="{72636D21-87A5-4D2A-98D8-EA93C6C153AC}">
      <dgm:prSet custT="1"/>
      <dgm:spPr/>
      <dgm:t>
        <a:bodyPr/>
        <a:lstStyle/>
        <a:p>
          <a:pPr marL="57150" indent="0"/>
          <a:r>
            <a:rPr lang="ru-RU" sz="1000" dirty="0" smtClean="0">
              <a:latin typeface="Times New Roman" pitchFamily="18" charset="0"/>
              <a:cs typeface="Times New Roman" pitchFamily="18" charset="0"/>
            </a:rPr>
            <a:t>МКУК «Историко-краеведческий музей», </a:t>
          </a:r>
          <a:endParaRPr lang="ru-RU" sz="1000" dirty="0">
            <a:latin typeface="Times New Roman" pitchFamily="18" charset="0"/>
            <a:cs typeface="Times New Roman" pitchFamily="18" charset="0"/>
          </a:endParaRPr>
        </a:p>
      </dgm:t>
    </dgm:pt>
    <dgm:pt modelId="{287289E8-C165-4D90-A40C-8AF1D19AD657}" type="parTrans" cxnId="{A8FFACEB-F9A9-49AD-BE22-C7886E2E8B4F}">
      <dgm:prSet/>
      <dgm:spPr/>
      <dgm:t>
        <a:bodyPr/>
        <a:lstStyle/>
        <a:p>
          <a:endParaRPr lang="ru-RU"/>
        </a:p>
      </dgm:t>
    </dgm:pt>
    <dgm:pt modelId="{974A1D2D-E35C-4130-851C-D823454547AE}" type="sibTrans" cxnId="{A8FFACEB-F9A9-49AD-BE22-C7886E2E8B4F}">
      <dgm:prSet/>
      <dgm:spPr/>
      <dgm:t>
        <a:bodyPr/>
        <a:lstStyle/>
        <a:p>
          <a:endParaRPr lang="ru-RU"/>
        </a:p>
      </dgm:t>
    </dgm:pt>
    <dgm:pt modelId="{AD2C699B-D825-4FAB-94A5-C02A57EDD83C}">
      <dgm:prSet custT="1"/>
      <dgm:spPr/>
      <dgm:t>
        <a:bodyPr/>
        <a:lstStyle/>
        <a:p>
          <a:pPr marL="57150" indent="0"/>
          <a:r>
            <a:rPr lang="ru-RU" sz="1000" dirty="0" smtClean="0">
              <a:latin typeface="Times New Roman" pitchFamily="18" charset="0"/>
              <a:cs typeface="Times New Roman" pitchFamily="18" charset="0"/>
            </a:rPr>
            <a:t>МКУК «Методический центр народного творчества и досуга «Звезда», </a:t>
          </a:r>
          <a:endParaRPr lang="ru-RU" sz="1000" dirty="0">
            <a:latin typeface="Times New Roman" pitchFamily="18" charset="0"/>
            <a:cs typeface="Times New Roman" pitchFamily="18" charset="0"/>
          </a:endParaRPr>
        </a:p>
      </dgm:t>
    </dgm:pt>
    <dgm:pt modelId="{B5F3895E-423B-458A-98C5-F6B3E79E2D32}" type="parTrans" cxnId="{34FBF052-6F33-47A1-A1D2-57A3BA0224E4}">
      <dgm:prSet/>
      <dgm:spPr/>
      <dgm:t>
        <a:bodyPr/>
        <a:lstStyle/>
        <a:p>
          <a:endParaRPr lang="ru-RU"/>
        </a:p>
      </dgm:t>
    </dgm:pt>
    <dgm:pt modelId="{D72EEC34-5022-4C62-ABA8-54C3279ADA03}" type="sibTrans" cxnId="{34FBF052-6F33-47A1-A1D2-57A3BA0224E4}">
      <dgm:prSet/>
      <dgm:spPr/>
      <dgm:t>
        <a:bodyPr/>
        <a:lstStyle/>
        <a:p>
          <a:endParaRPr lang="ru-RU"/>
        </a:p>
      </dgm:t>
    </dgm:pt>
    <dgm:pt modelId="{41A461E7-7F9F-4DF8-B1E6-42A8CB474C1B}">
      <dgm:prSet custT="1"/>
      <dgm:spPr/>
      <dgm:t>
        <a:bodyPr/>
        <a:lstStyle/>
        <a:p>
          <a:pPr marL="57150" indent="0"/>
          <a:r>
            <a:rPr lang="ru-RU" sz="1000" dirty="0" smtClean="0">
              <a:latin typeface="Times New Roman" pitchFamily="18" charset="0"/>
              <a:cs typeface="Times New Roman" pitchFamily="18" charset="0"/>
            </a:rPr>
            <a:t>МКОУ ДО  «Детская школа искусств им. </a:t>
          </a:r>
          <a:r>
            <a:rPr lang="ru-RU" sz="1000" dirty="0" err="1" smtClean="0">
              <a:latin typeface="Times New Roman" pitchFamily="18" charset="0"/>
              <a:cs typeface="Times New Roman" pitchFamily="18" charset="0"/>
            </a:rPr>
            <a:t>А.В.Кузакова</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dgm:t>
    </dgm:pt>
    <dgm:pt modelId="{B0B08C89-AE6F-450A-AF2A-06E6E2664495}" type="parTrans" cxnId="{967AA28F-B6D0-4CB4-B1B2-E3F8146E60DA}">
      <dgm:prSet/>
      <dgm:spPr/>
      <dgm:t>
        <a:bodyPr/>
        <a:lstStyle/>
        <a:p>
          <a:endParaRPr lang="ru-RU"/>
        </a:p>
      </dgm:t>
    </dgm:pt>
    <dgm:pt modelId="{2CF2BFD3-0150-4643-9F84-5749D43E71F9}" type="sibTrans" cxnId="{967AA28F-B6D0-4CB4-B1B2-E3F8146E60DA}">
      <dgm:prSet/>
      <dgm:spPr/>
      <dgm:t>
        <a:bodyPr/>
        <a:lstStyle/>
        <a:p>
          <a:endParaRPr lang="ru-RU"/>
        </a:p>
      </dgm:t>
    </dgm:pt>
    <dgm:pt modelId="{1FEFFBAE-8A5F-4B98-A986-D1BDE9AFA0C2}">
      <dgm:prSet phldrT="[Текст]" custT="1"/>
      <dgm:spPr/>
      <dgm:t>
        <a:bodyPr/>
        <a:lstStyle/>
        <a:p>
          <a:pPr marL="57150" indent="0"/>
          <a:endParaRPr lang="ru-RU" sz="1000" dirty="0"/>
        </a:p>
      </dgm:t>
    </dgm:pt>
    <dgm:pt modelId="{6FA32A15-8200-45AD-9FB2-AD44E646ADFC}" type="parTrans" cxnId="{776F03F6-5F6C-4114-B2E7-5F4460066B54}">
      <dgm:prSet/>
      <dgm:spPr/>
      <dgm:t>
        <a:bodyPr/>
        <a:lstStyle/>
        <a:p>
          <a:endParaRPr lang="ru-RU"/>
        </a:p>
      </dgm:t>
    </dgm:pt>
    <dgm:pt modelId="{B6FD0391-DBD5-400D-B8BE-299619ABCC0D}" type="sibTrans" cxnId="{776F03F6-5F6C-4114-B2E7-5F4460066B54}">
      <dgm:prSet/>
      <dgm:spPr/>
      <dgm:t>
        <a:bodyPr/>
        <a:lstStyle/>
        <a:p>
          <a:endParaRPr lang="ru-RU"/>
        </a:p>
      </dgm:t>
    </dgm:pt>
    <dgm:pt modelId="{405FE258-5A84-4697-B14E-97937CCBE341}">
      <dgm:prSet phldrT="[Текст]" custT="1"/>
      <dgm:spPr/>
      <dgm:t>
        <a:bodyPr/>
        <a:lstStyle/>
        <a:p>
          <a:pPr marL="57150" indent="0"/>
          <a:endParaRPr lang="ru-RU" sz="1000" dirty="0"/>
        </a:p>
      </dgm:t>
    </dgm:pt>
    <dgm:pt modelId="{FED6D121-0EA1-4F2D-8DAD-236F2D382EC1}" type="parTrans" cxnId="{93CDC559-7BBC-438E-B7D5-DECBD9DE311C}">
      <dgm:prSet/>
      <dgm:spPr/>
      <dgm:t>
        <a:bodyPr/>
        <a:lstStyle/>
        <a:p>
          <a:endParaRPr lang="ru-RU"/>
        </a:p>
      </dgm:t>
    </dgm:pt>
    <dgm:pt modelId="{BA77D682-BF07-49B5-A0E6-D7F4AF32C8BC}" type="sibTrans" cxnId="{93CDC559-7BBC-438E-B7D5-DECBD9DE311C}">
      <dgm:prSet/>
      <dgm:spPr/>
      <dgm:t>
        <a:bodyPr/>
        <a:lstStyle/>
        <a:p>
          <a:endParaRPr lang="ru-RU"/>
        </a:p>
      </dgm:t>
    </dgm:pt>
    <dgm:pt modelId="{8F29B104-6835-4F98-884A-E84A1516CB89}">
      <dgm:prSet phldrT="[Текст]" custT="1"/>
      <dgm:spPr/>
      <dgm:t>
        <a:bodyPr/>
        <a:lstStyle/>
        <a:p>
          <a:pPr marL="57150" indent="0"/>
          <a:endParaRPr lang="ru-RU" sz="1000" dirty="0"/>
        </a:p>
      </dgm:t>
    </dgm:pt>
    <dgm:pt modelId="{F49A70DA-A252-412C-BF31-E0322E0FE351}" type="parTrans" cxnId="{07DBF75D-8347-46C6-8FCF-AC18B2BD4FEC}">
      <dgm:prSet/>
      <dgm:spPr/>
      <dgm:t>
        <a:bodyPr/>
        <a:lstStyle/>
        <a:p>
          <a:endParaRPr lang="ru-RU"/>
        </a:p>
      </dgm:t>
    </dgm:pt>
    <dgm:pt modelId="{64F929F4-8C5C-4EFD-9F6C-6D002B44DC87}" type="sibTrans" cxnId="{07DBF75D-8347-46C6-8FCF-AC18B2BD4FEC}">
      <dgm:prSet/>
      <dgm:spPr/>
      <dgm:t>
        <a:bodyPr/>
        <a:lstStyle/>
        <a:p>
          <a:endParaRPr lang="ru-RU"/>
        </a:p>
      </dgm:t>
    </dgm:pt>
    <dgm:pt modelId="{B8083C7B-7F12-4849-8B0F-54BAFE653FE4}">
      <dgm:prSet phldrT="[Текст]" custT="1"/>
      <dgm:spPr/>
      <dgm:t>
        <a:bodyPr/>
        <a:lstStyle/>
        <a:p>
          <a:pPr marL="57150" indent="0"/>
          <a:endParaRPr lang="ru-RU" sz="800" dirty="0"/>
        </a:p>
      </dgm:t>
    </dgm:pt>
    <dgm:pt modelId="{65EF9412-625B-4595-A2BE-843A6B517485}" type="parTrans" cxnId="{DB67470F-AE4B-4C03-B715-96242781B8AC}">
      <dgm:prSet/>
      <dgm:spPr/>
      <dgm:t>
        <a:bodyPr/>
        <a:lstStyle/>
        <a:p>
          <a:endParaRPr lang="ru-RU"/>
        </a:p>
      </dgm:t>
    </dgm:pt>
    <dgm:pt modelId="{DA341D25-3735-432B-AD70-A1F9CBB64A53}" type="sibTrans" cxnId="{DB67470F-AE4B-4C03-B715-96242781B8AC}">
      <dgm:prSet/>
      <dgm:spPr/>
      <dgm:t>
        <a:bodyPr/>
        <a:lstStyle/>
        <a:p>
          <a:endParaRPr lang="ru-RU"/>
        </a:p>
      </dgm:t>
    </dgm:pt>
    <dgm:pt modelId="{7EA01686-2526-4D5D-A860-58AF48A8E5E6}">
      <dgm:prSet phldrT="[Текст]" custT="1"/>
      <dgm:spPr/>
      <dgm:t>
        <a:bodyPr/>
        <a:lstStyle/>
        <a:p>
          <a:pPr marL="57150" indent="0"/>
          <a:endParaRPr lang="ru-RU" sz="800" dirty="0"/>
        </a:p>
      </dgm:t>
    </dgm:pt>
    <dgm:pt modelId="{8ED185B1-4BD2-4FDB-9457-8F2522B77474}" type="parTrans" cxnId="{6ACD7867-FFD9-4CF2-A1F1-082001AE6180}">
      <dgm:prSet/>
      <dgm:spPr/>
      <dgm:t>
        <a:bodyPr/>
        <a:lstStyle/>
        <a:p>
          <a:endParaRPr lang="ru-RU"/>
        </a:p>
      </dgm:t>
    </dgm:pt>
    <dgm:pt modelId="{FC00C619-3FCD-443F-A5E5-DF01848519C8}" type="sibTrans" cxnId="{6ACD7867-FFD9-4CF2-A1F1-082001AE6180}">
      <dgm:prSet/>
      <dgm:spPr/>
      <dgm:t>
        <a:bodyPr/>
        <a:lstStyle/>
        <a:p>
          <a:endParaRPr lang="ru-RU"/>
        </a:p>
      </dgm:t>
    </dgm:pt>
    <dgm:pt modelId="{4321DF5C-E029-45B1-A27D-9455FCA8A041}">
      <dgm:prSet phldrT="[Текст]" custT="1"/>
      <dgm:spPr/>
      <dgm:t>
        <a:bodyPr/>
        <a:lstStyle/>
        <a:p>
          <a:endParaRPr lang="ru-RU" sz="1000" dirty="0">
            <a:latin typeface="Times New Roman" pitchFamily="18" charset="0"/>
            <a:cs typeface="Times New Roman" pitchFamily="18" charset="0"/>
          </a:endParaRPr>
        </a:p>
      </dgm:t>
    </dgm:pt>
    <dgm:pt modelId="{3D825147-A060-4991-852D-CDE8A87E34C4}" type="parTrans" cxnId="{7BD5FBFE-2F56-4A8F-A727-11C04BA9D116}">
      <dgm:prSet/>
      <dgm:spPr/>
      <dgm:t>
        <a:bodyPr/>
        <a:lstStyle/>
        <a:p>
          <a:endParaRPr lang="ru-RU"/>
        </a:p>
      </dgm:t>
    </dgm:pt>
    <dgm:pt modelId="{138ECEAA-6DC1-437D-9058-BA97A074F486}" type="sibTrans" cxnId="{7BD5FBFE-2F56-4A8F-A727-11C04BA9D116}">
      <dgm:prSet/>
      <dgm:spPr/>
      <dgm:t>
        <a:bodyPr/>
        <a:lstStyle/>
        <a:p>
          <a:endParaRPr lang="ru-RU"/>
        </a:p>
      </dgm:t>
    </dgm:pt>
    <dgm:pt modelId="{17136A9E-05BC-400C-B6CA-D09127F7CBE5}">
      <dgm:prSet phldrT="[Текст]" custT="1"/>
      <dgm:spPr/>
      <dgm:t>
        <a:bodyPr/>
        <a:lstStyle/>
        <a:p>
          <a:endParaRPr lang="ru-RU" sz="1000" dirty="0">
            <a:latin typeface="Times New Roman" pitchFamily="18" charset="0"/>
            <a:cs typeface="Times New Roman" pitchFamily="18" charset="0"/>
          </a:endParaRPr>
        </a:p>
      </dgm:t>
    </dgm:pt>
    <dgm:pt modelId="{B2644AE4-140C-4ECF-B4F9-E4F1FB8CC3E4}" type="parTrans" cxnId="{D2DDCF4F-C718-4E59-AE5D-133321AF3493}">
      <dgm:prSet/>
      <dgm:spPr/>
      <dgm:t>
        <a:bodyPr/>
        <a:lstStyle/>
        <a:p>
          <a:endParaRPr lang="ru-RU"/>
        </a:p>
      </dgm:t>
    </dgm:pt>
    <dgm:pt modelId="{A84006AF-E9CF-42A2-8AFB-DD27B2E6EE54}" type="sibTrans" cxnId="{D2DDCF4F-C718-4E59-AE5D-133321AF3493}">
      <dgm:prSet/>
      <dgm:spPr/>
      <dgm:t>
        <a:bodyPr/>
        <a:lstStyle/>
        <a:p>
          <a:endParaRPr lang="ru-RU"/>
        </a:p>
      </dgm:t>
    </dgm:pt>
    <dgm:pt modelId="{EBD942C9-8B18-4EF0-B7A6-E0FDF6C5D20F}">
      <dgm:prSet phldrT="[Текст]" custT="1"/>
      <dgm:spPr/>
      <dgm:t>
        <a:bodyPr/>
        <a:lstStyle/>
        <a:p>
          <a:endParaRPr lang="ru-RU" sz="1000" dirty="0">
            <a:latin typeface="Times New Roman" pitchFamily="18" charset="0"/>
            <a:cs typeface="Times New Roman" pitchFamily="18" charset="0"/>
          </a:endParaRPr>
        </a:p>
      </dgm:t>
    </dgm:pt>
    <dgm:pt modelId="{8DC4C55B-628D-410F-9756-97BFD63A0C48}" type="parTrans" cxnId="{530806F3-DCE5-4725-A28D-907742DBB1C6}">
      <dgm:prSet/>
      <dgm:spPr/>
      <dgm:t>
        <a:bodyPr/>
        <a:lstStyle/>
        <a:p>
          <a:endParaRPr lang="ru-RU"/>
        </a:p>
      </dgm:t>
    </dgm:pt>
    <dgm:pt modelId="{760DF62E-46AB-4FA3-B3EB-DDC1B6A9985A}" type="sibTrans" cxnId="{530806F3-DCE5-4725-A28D-907742DBB1C6}">
      <dgm:prSet/>
      <dgm:spPr/>
      <dgm:t>
        <a:bodyPr/>
        <a:lstStyle/>
        <a:p>
          <a:endParaRPr lang="ru-RU"/>
        </a:p>
      </dgm:t>
    </dgm:pt>
    <dgm:pt modelId="{B32417BD-6F01-4E43-A0D2-60C782366D19}">
      <dgm:prSet phldrT="[Текст]" custT="1"/>
      <dgm:spPr/>
      <dgm:t>
        <a:bodyPr/>
        <a:lstStyle/>
        <a:p>
          <a:endParaRPr lang="ru-RU" sz="1000" dirty="0">
            <a:latin typeface="Times New Roman" pitchFamily="18" charset="0"/>
            <a:cs typeface="Times New Roman" pitchFamily="18" charset="0"/>
          </a:endParaRPr>
        </a:p>
      </dgm:t>
    </dgm:pt>
    <dgm:pt modelId="{D0709B94-99A9-496E-ADC8-F565A0BB1361}" type="parTrans" cxnId="{27B82703-9AB1-488B-A5DB-870CB87921D3}">
      <dgm:prSet/>
      <dgm:spPr/>
      <dgm:t>
        <a:bodyPr/>
        <a:lstStyle/>
        <a:p>
          <a:endParaRPr lang="ru-RU"/>
        </a:p>
      </dgm:t>
    </dgm:pt>
    <dgm:pt modelId="{E8A197BD-236C-4A11-8039-D50990541B92}" type="sibTrans" cxnId="{27B82703-9AB1-488B-A5DB-870CB87921D3}">
      <dgm:prSet/>
      <dgm:spPr/>
      <dgm:t>
        <a:bodyPr/>
        <a:lstStyle/>
        <a:p>
          <a:endParaRPr lang="ru-RU"/>
        </a:p>
      </dgm:t>
    </dgm:pt>
    <dgm:pt modelId="{0F5573F8-B74B-4355-BF5F-337B57638168}">
      <dgm:prSet phldrT="[Текст]" custT="1"/>
      <dgm:spPr/>
      <dgm:t>
        <a:bodyPr/>
        <a:lstStyle/>
        <a:p>
          <a:endParaRPr lang="ru-RU" sz="1000" dirty="0">
            <a:latin typeface="Times New Roman" pitchFamily="18" charset="0"/>
            <a:cs typeface="Times New Roman" pitchFamily="18" charset="0"/>
          </a:endParaRPr>
        </a:p>
      </dgm:t>
    </dgm:pt>
    <dgm:pt modelId="{DC95328E-C77C-453F-A850-52BA244DE2DF}" type="parTrans" cxnId="{35A74B12-3C7B-442D-973B-9D9B9490BEA1}">
      <dgm:prSet/>
      <dgm:spPr/>
      <dgm:t>
        <a:bodyPr/>
        <a:lstStyle/>
        <a:p>
          <a:endParaRPr lang="ru-RU"/>
        </a:p>
      </dgm:t>
    </dgm:pt>
    <dgm:pt modelId="{F6C20D21-1B94-48B5-AE5E-3E62A7D79458}" type="sibTrans" cxnId="{35A74B12-3C7B-442D-973B-9D9B9490BEA1}">
      <dgm:prSet/>
      <dgm:spPr/>
      <dgm:t>
        <a:bodyPr/>
        <a:lstStyle/>
        <a:p>
          <a:endParaRPr lang="ru-RU"/>
        </a:p>
      </dgm:t>
    </dgm:pt>
    <dgm:pt modelId="{0B8F4220-F8FC-4E2B-8124-AC10BB674157}">
      <dgm:prSet phldrT="[Текст]" custT="1"/>
      <dgm:spPr/>
      <dgm:t>
        <a:bodyPr/>
        <a:lstStyle/>
        <a:p>
          <a:pPr marL="57150" indent="0"/>
          <a:endParaRPr lang="ru-RU" sz="1000" dirty="0">
            <a:latin typeface="Times New Roman" pitchFamily="18" charset="0"/>
            <a:cs typeface="Times New Roman" pitchFamily="18" charset="0"/>
          </a:endParaRPr>
        </a:p>
      </dgm:t>
    </dgm:pt>
    <dgm:pt modelId="{642E23A9-D8FD-4616-A79A-0CEF997CDA19}" type="parTrans" cxnId="{E721B9C8-6E19-4E72-9B21-3D94584028F0}">
      <dgm:prSet/>
      <dgm:spPr/>
      <dgm:t>
        <a:bodyPr/>
        <a:lstStyle/>
        <a:p>
          <a:endParaRPr lang="ru-RU"/>
        </a:p>
      </dgm:t>
    </dgm:pt>
    <dgm:pt modelId="{DD4E4D25-07D7-4B9D-8899-7ACA7C3A1447}" type="sibTrans" cxnId="{E721B9C8-6E19-4E72-9B21-3D94584028F0}">
      <dgm:prSet/>
      <dgm:spPr/>
      <dgm:t>
        <a:bodyPr/>
        <a:lstStyle/>
        <a:p>
          <a:endParaRPr lang="ru-RU"/>
        </a:p>
      </dgm:t>
    </dgm:pt>
    <dgm:pt modelId="{822696F3-8480-43A7-884F-D8760DD853D8}">
      <dgm:prSet phldrT="[Текст]" custT="1"/>
      <dgm:spPr/>
      <dgm:t>
        <a:bodyPr/>
        <a:lstStyle/>
        <a:p>
          <a:pPr marL="57150" indent="0"/>
          <a:endParaRPr lang="ru-RU" sz="1000" dirty="0">
            <a:latin typeface="Times New Roman" pitchFamily="18" charset="0"/>
            <a:cs typeface="Times New Roman" pitchFamily="18" charset="0"/>
          </a:endParaRPr>
        </a:p>
      </dgm:t>
    </dgm:pt>
    <dgm:pt modelId="{5A71FE99-67CE-450B-875D-3A7DA16A1169}" type="parTrans" cxnId="{581809ED-7D32-4188-BCE6-5E16C66F2DE6}">
      <dgm:prSet/>
      <dgm:spPr/>
      <dgm:t>
        <a:bodyPr/>
        <a:lstStyle/>
        <a:p>
          <a:endParaRPr lang="ru-RU"/>
        </a:p>
      </dgm:t>
    </dgm:pt>
    <dgm:pt modelId="{82C8BCE5-5B45-4672-8889-190F1223A710}" type="sibTrans" cxnId="{581809ED-7D32-4188-BCE6-5E16C66F2DE6}">
      <dgm:prSet/>
      <dgm:spPr/>
      <dgm:t>
        <a:bodyPr/>
        <a:lstStyle/>
        <a:p>
          <a:endParaRPr lang="ru-RU"/>
        </a:p>
      </dgm:t>
    </dgm:pt>
    <dgm:pt modelId="{D4091279-ADDF-476C-AE51-DC74424636EA}">
      <dgm:prSet phldrT="[Текст]" custT="1"/>
      <dgm:spPr/>
      <dgm:t>
        <a:bodyPr/>
        <a:lstStyle/>
        <a:p>
          <a:pPr marL="57150" indent="0"/>
          <a:endParaRPr lang="ru-RU" sz="1000" dirty="0">
            <a:latin typeface="Times New Roman" pitchFamily="18" charset="0"/>
            <a:cs typeface="Times New Roman" pitchFamily="18" charset="0"/>
          </a:endParaRPr>
        </a:p>
      </dgm:t>
    </dgm:pt>
    <dgm:pt modelId="{D3F623C0-EF10-4793-AAD5-8E00CFDC75A2}" type="parTrans" cxnId="{6E3BF2E8-E67A-4697-9F02-6E0B48BC0D56}">
      <dgm:prSet/>
      <dgm:spPr/>
      <dgm:t>
        <a:bodyPr/>
        <a:lstStyle/>
        <a:p>
          <a:endParaRPr lang="ru-RU"/>
        </a:p>
      </dgm:t>
    </dgm:pt>
    <dgm:pt modelId="{E36B2693-774F-43BF-979C-3A91D5018927}" type="sibTrans" cxnId="{6E3BF2E8-E67A-4697-9F02-6E0B48BC0D56}">
      <dgm:prSet/>
      <dgm:spPr/>
      <dgm:t>
        <a:bodyPr/>
        <a:lstStyle/>
        <a:p>
          <a:endParaRPr lang="ru-RU"/>
        </a:p>
      </dgm:t>
    </dgm:pt>
    <dgm:pt modelId="{136A62AD-BF7E-4AE6-9FA1-440D0A38C37A}" type="pres">
      <dgm:prSet presAssocID="{D1B44A2F-2987-40D8-8C91-57A1070DBDBC}" presName="Name0" presStyleCnt="0">
        <dgm:presLayoutVars>
          <dgm:chMax val="7"/>
          <dgm:dir/>
          <dgm:animLvl val="lvl"/>
          <dgm:resizeHandles val="exact"/>
        </dgm:presLayoutVars>
      </dgm:prSet>
      <dgm:spPr/>
      <dgm:t>
        <a:bodyPr/>
        <a:lstStyle/>
        <a:p>
          <a:endParaRPr lang="ru-RU"/>
        </a:p>
      </dgm:t>
    </dgm:pt>
    <dgm:pt modelId="{D5513EBC-90BA-4053-8663-0D8C5E851AE2}" type="pres">
      <dgm:prSet presAssocID="{EFC37DAD-C8F9-46DD-883E-93849172537C}" presName="circle1" presStyleLbl="node1" presStyleIdx="0" presStyleCnt="3" custLinFactNeighborX="2870" custLinFactNeighborY="0"/>
      <dgm:spPr/>
    </dgm:pt>
    <dgm:pt modelId="{55F9EE48-D7F1-4DA3-9B1C-6126E7F9C9F9}" type="pres">
      <dgm:prSet presAssocID="{EFC37DAD-C8F9-46DD-883E-93849172537C}" presName="space" presStyleCnt="0"/>
      <dgm:spPr/>
    </dgm:pt>
    <dgm:pt modelId="{0D1B7AEA-1C02-44A3-A461-615168D05D45}" type="pres">
      <dgm:prSet presAssocID="{EFC37DAD-C8F9-46DD-883E-93849172537C}" presName="rect1" presStyleLbl="alignAcc1" presStyleIdx="0" presStyleCnt="3" custLinFactNeighborX="737" custLinFactNeighborY="582"/>
      <dgm:spPr/>
      <dgm:t>
        <a:bodyPr/>
        <a:lstStyle/>
        <a:p>
          <a:endParaRPr lang="ru-RU"/>
        </a:p>
      </dgm:t>
    </dgm:pt>
    <dgm:pt modelId="{E598F43D-3387-4350-89B9-DFE2B664D8AE}" type="pres">
      <dgm:prSet presAssocID="{21742AE9-70A9-4C05-AC9B-554BA3A59AF2}" presName="vertSpace2" presStyleLbl="node1" presStyleIdx="0" presStyleCnt="3"/>
      <dgm:spPr/>
    </dgm:pt>
    <dgm:pt modelId="{1803B55A-4F46-4B73-BBF1-072D0FDC7D25}" type="pres">
      <dgm:prSet presAssocID="{21742AE9-70A9-4C05-AC9B-554BA3A59AF2}" presName="circle2" presStyleLbl="node1" presStyleIdx="1" presStyleCnt="3" custScaleY="86707" custLinFactNeighborX="1192" custLinFactNeighborY="20974"/>
      <dgm:spPr/>
    </dgm:pt>
    <dgm:pt modelId="{016CFEC3-5FF6-420C-8150-481228566825}" type="pres">
      <dgm:prSet presAssocID="{21742AE9-70A9-4C05-AC9B-554BA3A59AF2}" presName="rect2" presStyleLbl="alignAcc1" presStyleIdx="1" presStyleCnt="3" custScaleY="54589" custLinFactNeighborX="737" custLinFactNeighborY="-1732"/>
      <dgm:spPr/>
      <dgm:t>
        <a:bodyPr/>
        <a:lstStyle/>
        <a:p>
          <a:endParaRPr lang="ru-RU"/>
        </a:p>
      </dgm:t>
    </dgm:pt>
    <dgm:pt modelId="{F4C4E712-A649-4C41-8815-6896F4F5119A}" type="pres">
      <dgm:prSet presAssocID="{D07BB738-5A8D-4F8A-BC19-FA53A8F6E5B6}" presName="vertSpace3" presStyleLbl="node1" presStyleIdx="1" presStyleCnt="3"/>
      <dgm:spPr/>
    </dgm:pt>
    <dgm:pt modelId="{92EE25B6-2222-422F-8C2F-4C8C614271D5}" type="pres">
      <dgm:prSet presAssocID="{D07BB738-5A8D-4F8A-BC19-FA53A8F6E5B6}" presName="circle3" presStyleLbl="node1" presStyleIdx="2" presStyleCnt="3" custScaleY="125511" custLinFactNeighborX="4444" custLinFactNeighborY="21104"/>
      <dgm:spPr/>
    </dgm:pt>
    <dgm:pt modelId="{8B51C9E9-2D53-4599-AE0E-4581172B3805}" type="pres">
      <dgm:prSet presAssocID="{D07BB738-5A8D-4F8A-BC19-FA53A8F6E5B6}" presName="rect3" presStyleLbl="alignAcc1" presStyleIdx="2" presStyleCnt="3" custScaleY="127010" custLinFactNeighborX="737" custLinFactNeighborY="18807"/>
      <dgm:spPr/>
      <dgm:t>
        <a:bodyPr/>
        <a:lstStyle/>
        <a:p>
          <a:endParaRPr lang="ru-RU"/>
        </a:p>
      </dgm:t>
    </dgm:pt>
    <dgm:pt modelId="{6AE5138D-E987-48A2-8C62-23BA34C6CEA1}" type="pres">
      <dgm:prSet presAssocID="{EFC37DAD-C8F9-46DD-883E-93849172537C}" presName="rect1ParTx" presStyleLbl="alignAcc1" presStyleIdx="2" presStyleCnt="3">
        <dgm:presLayoutVars>
          <dgm:chMax val="1"/>
          <dgm:bulletEnabled val="1"/>
        </dgm:presLayoutVars>
      </dgm:prSet>
      <dgm:spPr/>
      <dgm:t>
        <a:bodyPr/>
        <a:lstStyle/>
        <a:p>
          <a:endParaRPr lang="ru-RU"/>
        </a:p>
      </dgm:t>
    </dgm:pt>
    <dgm:pt modelId="{C7B9DB70-BC6F-415B-81CA-ED2A9989367F}" type="pres">
      <dgm:prSet presAssocID="{EFC37DAD-C8F9-46DD-883E-93849172537C}" presName="rect1ChTx" presStyleLbl="alignAcc1" presStyleIdx="2" presStyleCnt="3" custScaleX="111709">
        <dgm:presLayoutVars>
          <dgm:bulletEnabled val="1"/>
        </dgm:presLayoutVars>
      </dgm:prSet>
      <dgm:spPr/>
      <dgm:t>
        <a:bodyPr/>
        <a:lstStyle/>
        <a:p>
          <a:endParaRPr lang="ru-RU"/>
        </a:p>
      </dgm:t>
    </dgm:pt>
    <dgm:pt modelId="{CF24617E-C6AA-4084-993A-EB8DADA20FC7}" type="pres">
      <dgm:prSet presAssocID="{21742AE9-70A9-4C05-AC9B-554BA3A59AF2}" presName="rect2ParTx" presStyleLbl="alignAcc1" presStyleIdx="2" presStyleCnt="3">
        <dgm:presLayoutVars>
          <dgm:chMax val="1"/>
          <dgm:bulletEnabled val="1"/>
        </dgm:presLayoutVars>
      </dgm:prSet>
      <dgm:spPr/>
      <dgm:t>
        <a:bodyPr/>
        <a:lstStyle/>
        <a:p>
          <a:endParaRPr lang="ru-RU"/>
        </a:p>
      </dgm:t>
    </dgm:pt>
    <dgm:pt modelId="{753B361D-BF1E-4283-8636-A3873E92FD85}" type="pres">
      <dgm:prSet presAssocID="{21742AE9-70A9-4C05-AC9B-554BA3A59AF2}" presName="rect2ChTx" presStyleLbl="alignAcc1" presStyleIdx="2" presStyleCnt="3" custScaleX="106798">
        <dgm:presLayoutVars>
          <dgm:bulletEnabled val="1"/>
        </dgm:presLayoutVars>
      </dgm:prSet>
      <dgm:spPr/>
      <dgm:t>
        <a:bodyPr/>
        <a:lstStyle/>
        <a:p>
          <a:endParaRPr lang="ru-RU"/>
        </a:p>
      </dgm:t>
    </dgm:pt>
    <dgm:pt modelId="{56D0ABD7-E77D-4F5C-9723-2B18E056F447}" type="pres">
      <dgm:prSet presAssocID="{D07BB738-5A8D-4F8A-BC19-FA53A8F6E5B6}" presName="rect3ParTx" presStyleLbl="alignAcc1" presStyleIdx="2" presStyleCnt="3">
        <dgm:presLayoutVars>
          <dgm:chMax val="1"/>
          <dgm:bulletEnabled val="1"/>
        </dgm:presLayoutVars>
      </dgm:prSet>
      <dgm:spPr/>
      <dgm:t>
        <a:bodyPr/>
        <a:lstStyle/>
        <a:p>
          <a:endParaRPr lang="ru-RU"/>
        </a:p>
      </dgm:t>
    </dgm:pt>
    <dgm:pt modelId="{ED7341EC-4A06-4372-AC8E-13003C23125E}" type="pres">
      <dgm:prSet presAssocID="{D07BB738-5A8D-4F8A-BC19-FA53A8F6E5B6}" presName="rect3ChTx" presStyleLbl="alignAcc1" presStyleIdx="2" presStyleCnt="3" custScaleX="113595" custScaleY="100000">
        <dgm:presLayoutVars>
          <dgm:bulletEnabled val="1"/>
        </dgm:presLayoutVars>
      </dgm:prSet>
      <dgm:spPr/>
      <dgm:t>
        <a:bodyPr/>
        <a:lstStyle/>
        <a:p>
          <a:endParaRPr lang="ru-RU"/>
        </a:p>
      </dgm:t>
    </dgm:pt>
  </dgm:ptLst>
  <dgm:cxnLst>
    <dgm:cxn modelId="{8FD68373-B4E9-4E63-A98D-4E33096C558F}" type="presOf" srcId="{0F5573F8-B74B-4355-BF5F-337B57638168}" destId="{753B361D-BF1E-4283-8636-A3873E92FD85}" srcOrd="0" destOrd="4" presId="urn:microsoft.com/office/officeart/2005/8/layout/target3"/>
    <dgm:cxn modelId="{776F03F6-5F6C-4114-B2E7-5F4460066B54}" srcId="{D07BB738-5A8D-4F8A-BC19-FA53A8F6E5B6}" destId="{1FEFFBAE-8A5F-4B98-A986-D1BDE9AFA0C2}" srcOrd="0" destOrd="0" parTransId="{6FA32A15-8200-45AD-9FB2-AD44E646ADFC}" sibTransId="{B6FD0391-DBD5-400D-B8BE-299619ABCC0D}"/>
    <dgm:cxn modelId="{6E3BF2E8-E67A-4697-9F02-6E0B48BC0D56}" srcId="{EFC37DAD-C8F9-46DD-883E-93849172537C}" destId="{D4091279-ADDF-476C-AE51-DC74424636EA}" srcOrd="4" destOrd="0" parTransId="{D3F623C0-EF10-4793-AAD5-8E00CFDC75A2}" sibTransId="{E36B2693-774F-43BF-979C-3A91D5018927}"/>
    <dgm:cxn modelId="{DB67470F-AE4B-4C03-B715-96242781B8AC}" srcId="{EFC37DAD-C8F9-46DD-883E-93849172537C}" destId="{B8083C7B-7F12-4849-8B0F-54BAFE653FE4}" srcOrd="0" destOrd="0" parTransId="{65EF9412-625B-4595-A2BE-843A6B517485}" sibTransId="{DA341D25-3735-432B-AD70-A1F9CBB64A53}"/>
    <dgm:cxn modelId="{69284BC6-FB30-40BF-96CC-16E8A0DDDEEE}" srcId="{EFC37DAD-C8F9-46DD-883E-93849172537C}" destId="{B342175A-FE64-4FC1-9A7C-AC9AE95EB9B6}" srcOrd="7" destOrd="0" parTransId="{5723B430-CBB1-473A-9844-852D5F65F977}" sibTransId="{83446901-0CA9-49B5-9AC5-C1D638D86A49}"/>
    <dgm:cxn modelId="{531D0898-2855-4E7B-AC5A-F39BCEDCD77B}" type="presOf" srcId="{B8083C7B-7F12-4849-8B0F-54BAFE653FE4}" destId="{C7B9DB70-BC6F-415B-81CA-ED2A9989367F}" srcOrd="0" destOrd="0" presId="urn:microsoft.com/office/officeart/2005/8/layout/target3"/>
    <dgm:cxn modelId="{99C63A69-65C1-4F54-A380-0D6786E75E73}" type="presOf" srcId="{CF909CD5-A45F-4525-82AD-BDCDE62B59D1}" destId="{ED7341EC-4A06-4372-AC8E-13003C23125E}" srcOrd="0" destOrd="3" presId="urn:microsoft.com/office/officeart/2005/8/layout/target3"/>
    <dgm:cxn modelId="{E660CA00-CE00-44B3-9835-4B75BAA2F214}" type="presOf" srcId="{3984155E-B808-42A5-BE5F-0313ABE4FD0A}" destId="{C7B9DB70-BC6F-415B-81CA-ED2A9989367F}" srcOrd="0" destOrd="5" presId="urn:microsoft.com/office/officeart/2005/8/layout/target3"/>
    <dgm:cxn modelId="{42C61DAB-EA3E-4FB1-9BF2-24A4FDA45DC9}" srcId="{D1B44A2F-2987-40D8-8C91-57A1070DBDBC}" destId="{D07BB738-5A8D-4F8A-BC19-FA53A8F6E5B6}" srcOrd="2" destOrd="0" parTransId="{95233EC5-6349-4270-8681-D9DEE5FAC9F8}" sibTransId="{006DC880-063A-4DFA-98DF-539E35B772DB}"/>
    <dgm:cxn modelId="{83E84776-F325-4C03-9B9B-AA2B9AD68FF0}" srcId="{EFC37DAD-C8F9-46DD-883E-93849172537C}" destId="{88DB3EDE-A837-4CE6-B56E-D6C50B3DC1CB}" srcOrd="6" destOrd="0" parTransId="{7C0CF3FD-484C-43C6-9BC7-372716D54428}" sibTransId="{DA5B2378-75A6-4A55-BCF6-88B53B22C28E}"/>
    <dgm:cxn modelId="{9E3FEC1F-6E0D-4D3F-8FB2-8FCED10A9C03}" type="presOf" srcId="{EFC37DAD-C8F9-46DD-883E-93849172537C}" destId="{0D1B7AEA-1C02-44A3-A461-615168D05D45}" srcOrd="0" destOrd="0" presId="urn:microsoft.com/office/officeart/2005/8/layout/target3"/>
    <dgm:cxn modelId="{704C717E-74AB-42D2-9E26-3E9538C26CA8}" type="presOf" srcId="{0E9D3FE4-5CE4-4BC6-A6AC-2D97CC6AE7DF}" destId="{ED7341EC-4A06-4372-AC8E-13003C23125E}" srcOrd="0" destOrd="4" presId="urn:microsoft.com/office/officeart/2005/8/layout/target3"/>
    <dgm:cxn modelId="{4E9CD9D4-D021-4FB9-9DE4-215341D69059}" type="presOf" srcId="{D07BB738-5A8D-4F8A-BC19-FA53A8F6E5B6}" destId="{8B51C9E9-2D53-4599-AE0E-4581172B3805}" srcOrd="0" destOrd="0" presId="urn:microsoft.com/office/officeart/2005/8/layout/target3"/>
    <dgm:cxn modelId="{967AA28F-B6D0-4CB4-B1B2-E3F8146E60DA}" srcId="{D07BB738-5A8D-4F8A-BC19-FA53A8F6E5B6}" destId="{41A461E7-7F9F-4DF8-B1E6-42A8CB474C1B}" srcOrd="7" destOrd="0" parTransId="{B0B08C89-AE6F-450A-AF2A-06E6E2664495}" sibTransId="{2CF2BFD3-0150-4643-9F84-5749D43E71F9}"/>
    <dgm:cxn modelId="{7F42DBC5-A664-4F4B-8E56-D1FAB0393145}" type="presOf" srcId="{781865E0-2EF2-4E0B-ACE3-D0674EA3CCDF}" destId="{753B361D-BF1E-4283-8636-A3873E92FD85}" srcOrd="0" destOrd="5" presId="urn:microsoft.com/office/officeart/2005/8/layout/target3"/>
    <dgm:cxn modelId="{13437C62-7CDC-45DB-8BBA-2D4507FFD702}" type="presOf" srcId="{21742AE9-70A9-4C05-AC9B-554BA3A59AF2}" destId="{CF24617E-C6AA-4084-993A-EB8DADA20FC7}" srcOrd="1" destOrd="0" presId="urn:microsoft.com/office/officeart/2005/8/layout/target3"/>
    <dgm:cxn modelId="{791C61B4-B7BF-44CC-ADDD-EEEA06903DD4}" srcId="{EFC37DAD-C8F9-46DD-883E-93849172537C}" destId="{49109CA5-2428-472B-A356-92F71527F821}" srcOrd="11" destOrd="0" parTransId="{EC40D286-E38A-44F1-8670-63CE330967ED}" sibTransId="{44A0D8BA-3673-4633-BC8C-BBD461E63A7D}"/>
    <dgm:cxn modelId="{93CDC559-7BBC-438E-B7D5-DECBD9DE311C}" srcId="{D07BB738-5A8D-4F8A-BC19-FA53A8F6E5B6}" destId="{405FE258-5A84-4697-B14E-97937CCBE341}" srcOrd="1" destOrd="0" parTransId="{FED6D121-0EA1-4F2D-8DAD-236F2D382EC1}" sibTransId="{BA77D682-BF07-49B5-A0E6-D7F4AF32C8BC}"/>
    <dgm:cxn modelId="{7FBEFEA6-230D-4C77-A2A6-0F05A4A3F5DC}" srcId="{21742AE9-70A9-4C05-AC9B-554BA3A59AF2}" destId="{781865E0-2EF2-4E0B-ACE3-D0674EA3CCDF}" srcOrd="5" destOrd="0" parTransId="{4DAF249B-017D-486C-B8EC-94454EA818C6}" sibTransId="{55432CFA-F31E-42EE-ACAA-6547E7952A1A}"/>
    <dgm:cxn modelId="{5038651C-EC2D-4DD7-A853-F906D832AC1B}" type="presOf" srcId="{362F0D3F-2F6B-4871-BE61-0021A55CB67B}" destId="{C7B9DB70-BC6F-415B-81CA-ED2A9989367F}" srcOrd="0" destOrd="9" presId="urn:microsoft.com/office/officeart/2005/8/layout/target3"/>
    <dgm:cxn modelId="{661B15B8-BC34-41C8-A0C3-8762F54A0018}" srcId="{D1B44A2F-2987-40D8-8C91-57A1070DBDBC}" destId="{EFC37DAD-C8F9-46DD-883E-93849172537C}" srcOrd="0" destOrd="0" parTransId="{5BDD7391-A154-4500-990B-F1FDBEF1AAC0}" sibTransId="{8C66C504-7A69-4DE1-954C-A50F937223FB}"/>
    <dgm:cxn modelId="{7F3134F4-7652-465F-89EB-E6702A05D038}" srcId="{D07BB738-5A8D-4F8A-BC19-FA53A8F6E5B6}" destId="{0E9D3FE4-5CE4-4BC6-A6AC-2D97CC6AE7DF}" srcOrd="4" destOrd="0" parTransId="{5DE74EE1-E19D-4942-998A-617C1165DF63}" sibTransId="{78AEF09E-FCB7-4749-92F3-EB18414E55BC}"/>
    <dgm:cxn modelId="{1F3E9D78-7000-4F35-A290-63483DBC1C7B}" type="presOf" srcId="{49109CA5-2428-472B-A356-92F71527F821}" destId="{C7B9DB70-BC6F-415B-81CA-ED2A9989367F}" srcOrd="0" destOrd="11" presId="urn:microsoft.com/office/officeart/2005/8/layout/target3"/>
    <dgm:cxn modelId="{27B82703-9AB1-488B-A5DB-870CB87921D3}" srcId="{21742AE9-70A9-4C05-AC9B-554BA3A59AF2}" destId="{B32417BD-6F01-4E43-A0D2-60C782366D19}" srcOrd="3" destOrd="0" parTransId="{D0709B94-99A9-496E-ADC8-F565A0BB1361}" sibTransId="{E8A197BD-236C-4A11-8039-D50990541B92}"/>
    <dgm:cxn modelId="{B6D0AC2A-0E13-48AC-AF0B-3792CC59DDFA}" type="presOf" srcId="{41A461E7-7F9F-4DF8-B1E6-42A8CB474C1B}" destId="{ED7341EC-4A06-4372-AC8E-13003C23125E}" srcOrd="0" destOrd="7" presId="urn:microsoft.com/office/officeart/2005/8/layout/target3"/>
    <dgm:cxn modelId="{57B56003-99D6-4B90-B2D1-B0210BDB37BE}" type="presOf" srcId="{1FEFFBAE-8A5F-4B98-A986-D1BDE9AFA0C2}" destId="{ED7341EC-4A06-4372-AC8E-13003C23125E}" srcOrd="0" destOrd="0" presId="urn:microsoft.com/office/officeart/2005/8/layout/target3"/>
    <dgm:cxn modelId="{B5F3D57A-4A06-45B3-A187-BF038B6B2FE1}" type="presOf" srcId="{4321DF5C-E029-45B1-A27D-9455FCA8A041}" destId="{753B361D-BF1E-4283-8636-A3873E92FD85}" srcOrd="0" destOrd="0" presId="urn:microsoft.com/office/officeart/2005/8/layout/target3"/>
    <dgm:cxn modelId="{11A23182-6C88-4CF8-8CA5-05924C3B0528}" type="presOf" srcId="{405FE258-5A84-4697-B14E-97937CCBE341}" destId="{ED7341EC-4A06-4372-AC8E-13003C23125E}" srcOrd="0" destOrd="1" presId="urn:microsoft.com/office/officeart/2005/8/layout/target3"/>
    <dgm:cxn modelId="{78934FA2-3ACC-46BE-A4F3-B5A081D9B084}" type="presOf" srcId="{822696F3-8480-43A7-884F-D8760DD853D8}" destId="{C7B9DB70-BC6F-415B-81CA-ED2A9989367F}" srcOrd="0" destOrd="3" presId="urn:microsoft.com/office/officeart/2005/8/layout/target3"/>
    <dgm:cxn modelId="{90BFB505-286A-457D-BA8F-FFE37DA76216}" type="presOf" srcId="{21742AE9-70A9-4C05-AC9B-554BA3A59AF2}" destId="{016CFEC3-5FF6-420C-8150-481228566825}" srcOrd="0" destOrd="0" presId="urn:microsoft.com/office/officeart/2005/8/layout/target3"/>
    <dgm:cxn modelId="{581809ED-7D32-4188-BCE6-5E16C66F2DE6}" srcId="{EFC37DAD-C8F9-46DD-883E-93849172537C}" destId="{822696F3-8480-43A7-884F-D8760DD853D8}" srcOrd="3" destOrd="0" parTransId="{5A71FE99-67CE-450B-875D-3A7DA16A1169}" sibTransId="{82C8BCE5-5B45-4672-8889-190F1223A710}"/>
    <dgm:cxn modelId="{D378C5D9-C5AB-4C08-9E36-4412C4F3EC7D}" type="presOf" srcId="{D4091279-ADDF-476C-AE51-DC74424636EA}" destId="{C7B9DB70-BC6F-415B-81CA-ED2A9989367F}" srcOrd="0" destOrd="4" presId="urn:microsoft.com/office/officeart/2005/8/layout/target3"/>
    <dgm:cxn modelId="{F23F2116-EF8B-43E1-BEBD-21215FA37ED5}" type="presOf" srcId="{EFC37DAD-C8F9-46DD-883E-93849172537C}" destId="{6AE5138D-E987-48A2-8C62-23BA34C6CEA1}" srcOrd="1" destOrd="0" presId="urn:microsoft.com/office/officeart/2005/8/layout/target3"/>
    <dgm:cxn modelId="{FF29D818-12DF-4F62-851C-74F1632CE185}" type="presOf" srcId="{EBD942C9-8B18-4EF0-B7A6-E0FDF6C5D20F}" destId="{753B361D-BF1E-4283-8636-A3873E92FD85}" srcOrd="0" destOrd="2" presId="urn:microsoft.com/office/officeart/2005/8/layout/target3"/>
    <dgm:cxn modelId="{07DBF75D-8347-46C6-8FCF-AC18B2BD4FEC}" srcId="{D07BB738-5A8D-4F8A-BC19-FA53A8F6E5B6}" destId="{8F29B104-6835-4F98-884A-E84A1516CB89}" srcOrd="2" destOrd="0" parTransId="{F49A70DA-A252-412C-BF31-E0322E0FE351}" sibTransId="{64F929F4-8C5C-4EFD-9F6C-6D002B44DC87}"/>
    <dgm:cxn modelId="{530806F3-DCE5-4725-A28D-907742DBB1C6}" srcId="{21742AE9-70A9-4C05-AC9B-554BA3A59AF2}" destId="{EBD942C9-8B18-4EF0-B7A6-E0FDF6C5D20F}" srcOrd="2" destOrd="0" parTransId="{8DC4C55B-628D-410F-9756-97BFD63A0C48}" sibTransId="{760DF62E-46AB-4FA3-B3EB-DDC1B6A9985A}"/>
    <dgm:cxn modelId="{229DD3DD-6BCD-435B-9771-0FCAA68C742C}" srcId="{EFC37DAD-C8F9-46DD-883E-93849172537C}" destId="{3984155E-B808-42A5-BE5F-0313ABE4FD0A}" srcOrd="5" destOrd="0" parTransId="{0EC70937-85FD-4D6F-B7B2-963F617056C3}" sibTransId="{4C3669CD-D2D3-4BA1-801B-A40BBE9B3712}"/>
    <dgm:cxn modelId="{1FA5E17C-1988-4859-B9D3-0420303C108C}" type="presOf" srcId="{50E475AF-D624-47E2-B596-09F5BE87C5D8}" destId="{C7B9DB70-BC6F-415B-81CA-ED2A9989367F}" srcOrd="0" destOrd="10" presId="urn:microsoft.com/office/officeart/2005/8/layout/target3"/>
    <dgm:cxn modelId="{664145FD-4921-44D2-A991-2661FC68ECF0}" srcId="{D1B44A2F-2987-40D8-8C91-57A1070DBDBC}" destId="{21742AE9-70A9-4C05-AC9B-554BA3A59AF2}" srcOrd="1" destOrd="0" parTransId="{6B6B3E96-176D-4860-9E14-A59651762DA7}" sibTransId="{BACA3665-6C66-447A-8A51-D0F6C5E34E92}"/>
    <dgm:cxn modelId="{34FBF052-6F33-47A1-A1D2-57A3BA0224E4}" srcId="{D07BB738-5A8D-4F8A-BC19-FA53A8F6E5B6}" destId="{AD2C699B-D825-4FAB-94A5-C02A57EDD83C}" srcOrd="6" destOrd="0" parTransId="{B5F3895E-423B-458A-98C5-F6B3E79E2D32}" sibTransId="{D72EEC34-5022-4C62-ABA8-54C3279ADA03}"/>
    <dgm:cxn modelId="{4EEF1F7A-D3C6-4355-9AB8-322DB260183D}" srcId="{EFC37DAD-C8F9-46DD-883E-93849172537C}" destId="{362F0D3F-2F6B-4871-BE61-0021A55CB67B}" srcOrd="9" destOrd="0" parTransId="{4FA272E4-17CB-493C-A857-AC91D83854D7}" sibTransId="{E159D3D3-E3EA-470D-B530-413D91D36AC0}"/>
    <dgm:cxn modelId="{6ACD7867-FFD9-4CF2-A1F1-082001AE6180}" srcId="{EFC37DAD-C8F9-46DD-883E-93849172537C}" destId="{7EA01686-2526-4D5D-A860-58AF48A8E5E6}" srcOrd="1" destOrd="0" parTransId="{8ED185B1-4BD2-4FDB-9457-8F2522B77474}" sibTransId="{FC00C619-3FCD-443F-A5E5-DF01848519C8}"/>
    <dgm:cxn modelId="{35A74B12-3C7B-442D-973B-9D9B9490BEA1}" srcId="{21742AE9-70A9-4C05-AC9B-554BA3A59AF2}" destId="{0F5573F8-B74B-4355-BF5F-337B57638168}" srcOrd="4" destOrd="0" parTransId="{DC95328E-C77C-453F-A850-52BA244DE2DF}" sibTransId="{F6C20D21-1B94-48B5-AE5E-3E62A7D79458}"/>
    <dgm:cxn modelId="{0B86C9C6-28CB-4525-A534-0EB666C642BF}" srcId="{EFC37DAD-C8F9-46DD-883E-93849172537C}" destId="{50E475AF-D624-47E2-B596-09F5BE87C5D8}" srcOrd="10" destOrd="0" parTransId="{E4BCDD46-B1EF-4273-AD39-3F4E437C5183}" sibTransId="{7BC9D0C7-689A-49C2-A10D-29E16245043F}"/>
    <dgm:cxn modelId="{E721B9C8-6E19-4E72-9B21-3D94584028F0}" srcId="{EFC37DAD-C8F9-46DD-883E-93849172537C}" destId="{0B8F4220-F8FC-4E2B-8124-AC10BB674157}" srcOrd="2" destOrd="0" parTransId="{642E23A9-D8FD-4616-A79A-0CEF997CDA19}" sibTransId="{DD4E4D25-07D7-4B9D-8899-7ACA7C3A1447}"/>
    <dgm:cxn modelId="{ECF7CCEC-751A-48B8-BEDD-9696AA7779BD}" type="presOf" srcId="{AD2C699B-D825-4FAB-94A5-C02A57EDD83C}" destId="{ED7341EC-4A06-4372-AC8E-13003C23125E}" srcOrd="0" destOrd="6" presId="urn:microsoft.com/office/officeart/2005/8/layout/target3"/>
    <dgm:cxn modelId="{EDCEE579-D0C3-4C5E-A1D5-5621EDC66C0C}" type="presOf" srcId="{0B8F4220-F8FC-4E2B-8124-AC10BB674157}" destId="{C7B9DB70-BC6F-415B-81CA-ED2A9989367F}" srcOrd="0" destOrd="2" presId="urn:microsoft.com/office/officeart/2005/8/layout/target3"/>
    <dgm:cxn modelId="{7BD5FBFE-2F56-4A8F-A727-11C04BA9D116}" srcId="{21742AE9-70A9-4C05-AC9B-554BA3A59AF2}" destId="{4321DF5C-E029-45B1-A27D-9455FCA8A041}" srcOrd="0" destOrd="0" parTransId="{3D825147-A060-4991-852D-CDE8A87E34C4}" sibTransId="{138ECEAA-6DC1-437D-9058-BA97A074F486}"/>
    <dgm:cxn modelId="{BC8CF385-F052-4A15-A42F-C06814CC081E}" type="presOf" srcId="{D1B44A2F-2987-40D8-8C91-57A1070DBDBC}" destId="{136A62AD-BF7E-4AE6-9FA1-440D0A38C37A}" srcOrd="0" destOrd="0" presId="urn:microsoft.com/office/officeart/2005/8/layout/target3"/>
    <dgm:cxn modelId="{25DFF88A-A0BB-445C-8500-29B885BB4EBD}" type="presOf" srcId="{88DB3EDE-A837-4CE6-B56E-D6C50B3DC1CB}" destId="{C7B9DB70-BC6F-415B-81CA-ED2A9989367F}" srcOrd="0" destOrd="6" presId="urn:microsoft.com/office/officeart/2005/8/layout/target3"/>
    <dgm:cxn modelId="{854DABF0-19BB-42F1-A1F8-893F043176AB}" srcId="{D07BB738-5A8D-4F8A-BC19-FA53A8F6E5B6}" destId="{CF909CD5-A45F-4525-82AD-BDCDE62B59D1}" srcOrd="3" destOrd="0" parTransId="{E8641C34-3105-44FB-AF04-77B2D4224169}" sibTransId="{C0DBFD0E-486A-43A9-AFAA-CE5604CBC547}"/>
    <dgm:cxn modelId="{A78AD5FF-C890-479C-9B1E-2C1DA94C527F}" srcId="{EFC37DAD-C8F9-46DD-883E-93849172537C}" destId="{C3344C39-5A05-4AA4-BEF2-AAFB76BB0962}" srcOrd="8" destOrd="0" parTransId="{D424624A-832B-4F8F-9C99-983C0DC3E865}" sibTransId="{D7A01835-15B7-4289-933C-F9B7580C48E7}"/>
    <dgm:cxn modelId="{1CFB8C4F-38E5-4575-ADAB-DF19B3EB980F}" type="presOf" srcId="{A1C7F0DD-8649-44CA-9F8F-06B02384BDC3}" destId="{753B361D-BF1E-4283-8636-A3873E92FD85}" srcOrd="0" destOrd="6" presId="urn:microsoft.com/office/officeart/2005/8/layout/target3"/>
    <dgm:cxn modelId="{3860DDB0-BF3A-4415-98DA-8630D806D81B}" type="presOf" srcId="{D07BB738-5A8D-4F8A-BC19-FA53A8F6E5B6}" destId="{56D0ABD7-E77D-4F5C-9723-2B18E056F447}" srcOrd="1" destOrd="0" presId="urn:microsoft.com/office/officeart/2005/8/layout/target3"/>
    <dgm:cxn modelId="{27BA41AA-81BD-4C9F-8137-BE1504418C9B}" srcId="{21742AE9-70A9-4C05-AC9B-554BA3A59AF2}" destId="{A1C7F0DD-8649-44CA-9F8F-06B02384BDC3}" srcOrd="6" destOrd="0" parTransId="{A8C27656-A930-4E38-BD1A-F83C7177D70E}" sibTransId="{75408C4F-8C73-4748-A8F3-D4CC5471B1F9}"/>
    <dgm:cxn modelId="{5B79CB60-F200-491D-9165-2E514E94E970}" type="presOf" srcId="{72636D21-87A5-4D2A-98D8-EA93C6C153AC}" destId="{ED7341EC-4A06-4372-AC8E-13003C23125E}" srcOrd="0" destOrd="5" presId="urn:microsoft.com/office/officeart/2005/8/layout/target3"/>
    <dgm:cxn modelId="{0816776A-16BF-4771-AF55-580024287C17}" type="presOf" srcId="{B32417BD-6F01-4E43-A0D2-60C782366D19}" destId="{753B361D-BF1E-4283-8636-A3873E92FD85}" srcOrd="0" destOrd="3" presId="urn:microsoft.com/office/officeart/2005/8/layout/target3"/>
    <dgm:cxn modelId="{B1946DC1-3C58-48DC-8880-067C9718D972}" type="presOf" srcId="{7EA01686-2526-4D5D-A860-58AF48A8E5E6}" destId="{C7B9DB70-BC6F-415B-81CA-ED2A9989367F}" srcOrd="0" destOrd="1" presId="urn:microsoft.com/office/officeart/2005/8/layout/target3"/>
    <dgm:cxn modelId="{79F15B8C-D0E2-46BA-A3AA-6FBAEFFFE2DB}" type="presOf" srcId="{C3344C39-5A05-4AA4-BEF2-AAFB76BB0962}" destId="{C7B9DB70-BC6F-415B-81CA-ED2A9989367F}" srcOrd="0" destOrd="8" presId="urn:microsoft.com/office/officeart/2005/8/layout/target3"/>
    <dgm:cxn modelId="{D2DDCF4F-C718-4E59-AE5D-133321AF3493}" srcId="{21742AE9-70A9-4C05-AC9B-554BA3A59AF2}" destId="{17136A9E-05BC-400C-B6CA-D09127F7CBE5}" srcOrd="1" destOrd="0" parTransId="{B2644AE4-140C-4ECF-B4F9-E4F1FB8CC3E4}" sibTransId="{A84006AF-E9CF-42A2-8AFB-DD27B2E6EE54}"/>
    <dgm:cxn modelId="{1FF15A74-FC00-4B5A-BFAB-5BCED37D7797}" type="presOf" srcId="{B342175A-FE64-4FC1-9A7C-AC9AE95EB9B6}" destId="{C7B9DB70-BC6F-415B-81CA-ED2A9989367F}" srcOrd="0" destOrd="7" presId="urn:microsoft.com/office/officeart/2005/8/layout/target3"/>
    <dgm:cxn modelId="{C2C2FB34-98AF-4BE3-8198-B25B9ADD46B6}" type="presOf" srcId="{17136A9E-05BC-400C-B6CA-D09127F7CBE5}" destId="{753B361D-BF1E-4283-8636-A3873E92FD85}" srcOrd="0" destOrd="1" presId="urn:microsoft.com/office/officeart/2005/8/layout/target3"/>
    <dgm:cxn modelId="{5E5A8DD8-A7E2-45AC-A443-594A89C86067}" type="presOf" srcId="{8F29B104-6835-4F98-884A-E84A1516CB89}" destId="{ED7341EC-4A06-4372-AC8E-13003C23125E}" srcOrd="0" destOrd="2" presId="urn:microsoft.com/office/officeart/2005/8/layout/target3"/>
    <dgm:cxn modelId="{A8FFACEB-F9A9-49AD-BE22-C7886E2E8B4F}" srcId="{D07BB738-5A8D-4F8A-BC19-FA53A8F6E5B6}" destId="{72636D21-87A5-4D2A-98D8-EA93C6C153AC}" srcOrd="5" destOrd="0" parTransId="{287289E8-C165-4D90-A40C-8AF1D19AD657}" sibTransId="{974A1D2D-E35C-4130-851C-D823454547AE}"/>
    <dgm:cxn modelId="{C87D81C2-67E1-4E7E-AE72-6E9934C79AA1}" type="presParOf" srcId="{136A62AD-BF7E-4AE6-9FA1-440D0A38C37A}" destId="{D5513EBC-90BA-4053-8663-0D8C5E851AE2}" srcOrd="0" destOrd="0" presId="urn:microsoft.com/office/officeart/2005/8/layout/target3"/>
    <dgm:cxn modelId="{DF42C984-FA5B-4D3D-895B-9591825A742F}" type="presParOf" srcId="{136A62AD-BF7E-4AE6-9FA1-440D0A38C37A}" destId="{55F9EE48-D7F1-4DA3-9B1C-6126E7F9C9F9}" srcOrd="1" destOrd="0" presId="urn:microsoft.com/office/officeart/2005/8/layout/target3"/>
    <dgm:cxn modelId="{2118F5BD-C827-4753-A503-2541AF3C7ADF}" type="presParOf" srcId="{136A62AD-BF7E-4AE6-9FA1-440D0A38C37A}" destId="{0D1B7AEA-1C02-44A3-A461-615168D05D45}" srcOrd="2" destOrd="0" presId="urn:microsoft.com/office/officeart/2005/8/layout/target3"/>
    <dgm:cxn modelId="{FAB20DD7-FFBA-4545-8E83-0D05338EA94F}" type="presParOf" srcId="{136A62AD-BF7E-4AE6-9FA1-440D0A38C37A}" destId="{E598F43D-3387-4350-89B9-DFE2B664D8AE}" srcOrd="3" destOrd="0" presId="urn:microsoft.com/office/officeart/2005/8/layout/target3"/>
    <dgm:cxn modelId="{800980A5-C73C-4026-ADC3-8E83EBE43784}" type="presParOf" srcId="{136A62AD-BF7E-4AE6-9FA1-440D0A38C37A}" destId="{1803B55A-4F46-4B73-BBF1-072D0FDC7D25}" srcOrd="4" destOrd="0" presId="urn:microsoft.com/office/officeart/2005/8/layout/target3"/>
    <dgm:cxn modelId="{A70BE717-CE06-45C8-94C5-2C8A6060C7DC}" type="presParOf" srcId="{136A62AD-BF7E-4AE6-9FA1-440D0A38C37A}" destId="{016CFEC3-5FF6-420C-8150-481228566825}" srcOrd="5" destOrd="0" presId="urn:microsoft.com/office/officeart/2005/8/layout/target3"/>
    <dgm:cxn modelId="{0624DF40-FE63-4340-9EAD-F84255FFC635}" type="presParOf" srcId="{136A62AD-BF7E-4AE6-9FA1-440D0A38C37A}" destId="{F4C4E712-A649-4C41-8815-6896F4F5119A}" srcOrd="6" destOrd="0" presId="urn:microsoft.com/office/officeart/2005/8/layout/target3"/>
    <dgm:cxn modelId="{D49796AA-7409-4200-B36B-E21EEC5C8479}" type="presParOf" srcId="{136A62AD-BF7E-4AE6-9FA1-440D0A38C37A}" destId="{92EE25B6-2222-422F-8C2F-4C8C614271D5}" srcOrd="7" destOrd="0" presId="urn:microsoft.com/office/officeart/2005/8/layout/target3"/>
    <dgm:cxn modelId="{BDD55C5D-9A55-49F6-AA1A-175656D58D81}" type="presParOf" srcId="{136A62AD-BF7E-4AE6-9FA1-440D0A38C37A}" destId="{8B51C9E9-2D53-4599-AE0E-4581172B3805}" srcOrd="8" destOrd="0" presId="urn:microsoft.com/office/officeart/2005/8/layout/target3"/>
    <dgm:cxn modelId="{C3711283-8771-4CB7-A6FC-FA98C0563994}" type="presParOf" srcId="{136A62AD-BF7E-4AE6-9FA1-440D0A38C37A}" destId="{6AE5138D-E987-48A2-8C62-23BA34C6CEA1}" srcOrd="9" destOrd="0" presId="urn:microsoft.com/office/officeart/2005/8/layout/target3"/>
    <dgm:cxn modelId="{599762B9-A59A-4C1E-8A78-4278CCBC765A}" type="presParOf" srcId="{136A62AD-BF7E-4AE6-9FA1-440D0A38C37A}" destId="{C7B9DB70-BC6F-415B-81CA-ED2A9989367F}" srcOrd="10" destOrd="0" presId="urn:microsoft.com/office/officeart/2005/8/layout/target3"/>
    <dgm:cxn modelId="{BC273FFA-E9D5-4A2B-8201-7995B6CD13FF}" type="presParOf" srcId="{136A62AD-BF7E-4AE6-9FA1-440D0A38C37A}" destId="{CF24617E-C6AA-4084-993A-EB8DADA20FC7}" srcOrd="11" destOrd="0" presId="urn:microsoft.com/office/officeart/2005/8/layout/target3"/>
    <dgm:cxn modelId="{40146D8E-1722-48C4-8FDF-5E77AD9C2215}" type="presParOf" srcId="{136A62AD-BF7E-4AE6-9FA1-440D0A38C37A}" destId="{753B361D-BF1E-4283-8636-A3873E92FD85}" srcOrd="12" destOrd="0" presId="urn:microsoft.com/office/officeart/2005/8/layout/target3"/>
    <dgm:cxn modelId="{509F08E2-9BA2-4CB8-BC1D-C3F9A29BCC5A}" type="presParOf" srcId="{136A62AD-BF7E-4AE6-9FA1-440D0A38C37A}" destId="{56D0ABD7-E77D-4F5C-9723-2B18E056F447}" srcOrd="13" destOrd="0" presId="urn:microsoft.com/office/officeart/2005/8/layout/target3"/>
    <dgm:cxn modelId="{BF47E975-15BA-4476-9F86-C84286FF6540}" type="presParOf" srcId="{136A62AD-BF7E-4AE6-9FA1-440D0A38C37A}" destId="{ED7341EC-4A06-4372-AC8E-13003C23125E}"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B981F-6BB5-415B-88CD-E9F586B2F3A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1B207CFF-4316-41C6-BEC5-0502AA60FCEA}">
      <dgm:prSet phldrT="[Текст]" custT="1"/>
      <dgm:spPr>
        <a:solidFill>
          <a:srgbClr val="00B050"/>
        </a:solidFill>
      </dgm:spPr>
      <dgm:t>
        <a:bodyPr/>
        <a:lstStyle/>
        <a:p>
          <a:r>
            <a:rPr lang="ru-RU" sz="1400" dirty="0" smtClean="0">
              <a:latin typeface="Times New Roman" pitchFamily="18" charset="0"/>
              <a:cs typeface="Times New Roman" pitchFamily="18" charset="0"/>
            </a:rPr>
            <a:t>Разработка </a:t>
          </a:r>
          <a:r>
            <a:rPr lang="ru-RU" sz="1400" dirty="0" err="1" smtClean="0">
              <a:latin typeface="Times New Roman" pitchFamily="18" charset="0"/>
              <a:cs typeface="Times New Roman" pitchFamily="18" charset="0"/>
            </a:rPr>
            <a:t>Дулисьминского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нефтегазоканденсатного</a:t>
          </a:r>
          <a:r>
            <a:rPr lang="ru-RU" sz="1400" dirty="0" smtClean="0">
              <a:latin typeface="Times New Roman" pitchFamily="18" charset="0"/>
              <a:cs typeface="Times New Roman" pitchFamily="18" charset="0"/>
            </a:rPr>
            <a:t> месторождения (ЗАО «НК </a:t>
          </a:r>
          <a:r>
            <a:rPr lang="ru-RU" sz="1400" dirty="0" err="1" smtClean="0">
              <a:latin typeface="Times New Roman" pitchFamily="18" charset="0"/>
              <a:cs typeface="Times New Roman" pitchFamily="18" charset="0"/>
            </a:rPr>
            <a:t>Дулисьма</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dgm:t>
    </dgm:pt>
    <dgm:pt modelId="{12A86B17-75F7-4CF0-97E1-CA376F255902}" type="parTrans" cxnId="{172A7C18-74B5-4A93-A551-880C6FBA5AB6}">
      <dgm:prSet/>
      <dgm:spPr/>
      <dgm:t>
        <a:bodyPr/>
        <a:lstStyle/>
        <a:p>
          <a:endParaRPr lang="ru-RU"/>
        </a:p>
      </dgm:t>
    </dgm:pt>
    <dgm:pt modelId="{18D8749F-B08A-41D4-AD1F-03427BB6187D}" type="sibTrans" cxnId="{172A7C18-74B5-4A93-A551-880C6FBA5AB6}">
      <dgm:prSet/>
      <dgm:spPr/>
      <dgm:t>
        <a:bodyPr/>
        <a:lstStyle/>
        <a:p>
          <a:endParaRPr lang="ru-RU"/>
        </a:p>
      </dgm:t>
    </dgm:pt>
    <dgm:pt modelId="{33D0499F-812D-41B8-9411-53A684BB94F8}">
      <dgm:prSet phldrT="[Текст]"/>
      <dgm:spPr/>
      <dgm:t>
        <a:bodyPr/>
        <a:lstStyle/>
        <a:p>
          <a:r>
            <a:rPr lang="ru-RU" dirty="0" smtClean="0">
              <a:latin typeface="Times New Roman" pitchFamily="18" charset="0"/>
              <a:cs typeface="Times New Roman" pitchFamily="18" charset="0"/>
            </a:rPr>
            <a:t>Объём инвестиций за весь период реализации 134453,0 млн. руб. </a:t>
          </a:r>
          <a:endParaRPr lang="ru-RU" dirty="0">
            <a:latin typeface="Times New Roman" pitchFamily="18" charset="0"/>
            <a:cs typeface="Times New Roman" pitchFamily="18" charset="0"/>
          </a:endParaRPr>
        </a:p>
      </dgm:t>
    </dgm:pt>
    <dgm:pt modelId="{F9B7C398-E8D4-428D-959C-15D308068B40}" type="parTrans" cxnId="{0788F45D-5C49-4E72-9CF4-9051D34F4B43}">
      <dgm:prSet/>
      <dgm:spPr/>
      <dgm:t>
        <a:bodyPr/>
        <a:lstStyle/>
        <a:p>
          <a:endParaRPr lang="ru-RU"/>
        </a:p>
      </dgm:t>
    </dgm:pt>
    <dgm:pt modelId="{45BEEDCC-7085-464D-8F98-8EE740D640B6}" type="sibTrans" cxnId="{0788F45D-5C49-4E72-9CF4-9051D34F4B43}">
      <dgm:prSet/>
      <dgm:spPr/>
      <dgm:t>
        <a:bodyPr/>
        <a:lstStyle/>
        <a:p>
          <a:endParaRPr lang="ru-RU"/>
        </a:p>
      </dgm:t>
    </dgm:pt>
    <dgm:pt modelId="{9DC09CC1-5B20-419A-88D5-ED686F70099E}">
      <dgm:prSet phldrT="[Текст]" custT="1"/>
      <dgm:spPr>
        <a:solidFill>
          <a:srgbClr val="00B050"/>
        </a:solidFill>
      </dgm:spPr>
      <dgm:t>
        <a:bodyPr/>
        <a:lstStyle/>
        <a:p>
          <a:r>
            <a:rPr lang="ru-RU" sz="1400" dirty="0" smtClean="0">
              <a:latin typeface="Times New Roman" pitchFamily="18" charset="0"/>
              <a:cs typeface="Times New Roman" pitchFamily="18" charset="0"/>
            </a:rPr>
            <a:t>Геологическое изучение </a:t>
          </a:r>
          <a:r>
            <a:rPr lang="ru-RU" sz="1400" dirty="0" err="1" smtClean="0">
              <a:latin typeface="Times New Roman" pitchFamily="18" charset="0"/>
              <a:cs typeface="Times New Roman" pitchFamily="18" charset="0"/>
            </a:rPr>
            <a:t>Западно-Аянского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нефтегазоканденсатного</a:t>
          </a:r>
          <a:r>
            <a:rPr lang="ru-RU" sz="1400" dirty="0" smtClean="0">
              <a:latin typeface="Times New Roman" pitchFamily="18" charset="0"/>
              <a:cs typeface="Times New Roman" pitchFamily="18" charset="0"/>
            </a:rPr>
            <a:t> месторождения (ООО «</a:t>
          </a:r>
          <a:r>
            <a:rPr lang="ru-RU" sz="1400" dirty="0" err="1" smtClean="0">
              <a:latin typeface="Times New Roman" pitchFamily="18" charset="0"/>
              <a:cs typeface="Times New Roman" pitchFamily="18" charset="0"/>
            </a:rPr>
            <a:t>ИНК-НефтеГазГеология</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0CFF48BA-6E89-41BE-BC73-DF7C68853A0B}" type="parTrans" cxnId="{449ABB55-278F-4DD4-90B1-A01C221CB823}">
      <dgm:prSet/>
      <dgm:spPr/>
      <dgm:t>
        <a:bodyPr/>
        <a:lstStyle/>
        <a:p>
          <a:endParaRPr lang="ru-RU"/>
        </a:p>
      </dgm:t>
    </dgm:pt>
    <dgm:pt modelId="{024EDE4C-5D5D-4EFF-B831-0DF379C78A1B}" type="sibTrans" cxnId="{449ABB55-278F-4DD4-90B1-A01C221CB823}">
      <dgm:prSet/>
      <dgm:spPr/>
      <dgm:t>
        <a:bodyPr/>
        <a:lstStyle/>
        <a:p>
          <a:endParaRPr lang="ru-RU"/>
        </a:p>
      </dgm:t>
    </dgm:pt>
    <dgm:pt modelId="{3998A9B8-8E16-4E29-88FB-1787600199E1}">
      <dgm:prSet phldrT="[Текст]"/>
      <dgm:spPr/>
      <dgm:t>
        <a:bodyPr/>
        <a:lstStyle/>
        <a:p>
          <a:r>
            <a:rPr lang="ru-RU" dirty="0" smtClean="0">
              <a:latin typeface="Times New Roman" pitchFamily="18" charset="0"/>
              <a:cs typeface="Times New Roman" pitchFamily="18" charset="0"/>
            </a:rPr>
            <a:t>Объём инвестиций за весь период реализации  37289 млн. руб.</a:t>
          </a:r>
          <a:endParaRPr lang="ru-RU" dirty="0">
            <a:latin typeface="Times New Roman" pitchFamily="18" charset="0"/>
            <a:cs typeface="Times New Roman" pitchFamily="18" charset="0"/>
          </a:endParaRPr>
        </a:p>
      </dgm:t>
    </dgm:pt>
    <dgm:pt modelId="{359EDA35-919A-4E37-8518-CCA50B2C02A3}" type="parTrans" cxnId="{8169BDB3-9415-4715-B486-E50C475D424D}">
      <dgm:prSet/>
      <dgm:spPr/>
      <dgm:t>
        <a:bodyPr/>
        <a:lstStyle/>
        <a:p>
          <a:endParaRPr lang="ru-RU"/>
        </a:p>
      </dgm:t>
    </dgm:pt>
    <dgm:pt modelId="{7BC50529-BCFB-4B6B-B5AD-307E22E46C35}" type="sibTrans" cxnId="{8169BDB3-9415-4715-B486-E50C475D424D}">
      <dgm:prSet/>
      <dgm:spPr/>
      <dgm:t>
        <a:bodyPr/>
        <a:lstStyle/>
        <a:p>
          <a:endParaRPr lang="ru-RU"/>
        </a:p>
      </dgm:t>
    </dgm:pt>
    <dgm:pt modelId="{A59BE1D5-8A44-4FC2-B630-06378C3C8A58}" type="pres">
      <dgm:prSet presAssocID="{9C4B981F-6BB5-415B-88CD-E9F586B2F3A6}" presName="Name0" presStyleCnt="0">
        <dgm:presLayoutVars>
          <dgm:dir/>
          <dgm:animLvl val="lvl"/>
          <dgm:resizeHandles/>
        </dgm:presLayoutVars>
      </dgm:prSet>
      <dgm:spPr/>
      <dgm:t>
        <a:bodyPr/>
        <a:lstStyle/>
        <a:p>
          <a:endParaRPr lang="ru-RU"/>
        </a:p>
      </dgm:t>
    </dgm:pt>
    <dgm:pt modelId="{6263D055-C41B-4456-ABE8-2B83EF119F13}" type="pres">
      <dgm:prSet presAssocID="{1B207CFF-4316-41C6-BEC5-0502AA60FCEA}" presName="linNode" presStyleCnt="0"/>
      <dgm:spPr/>
    </dgm:pt>
    <dgm:pt modelId="{5C4CADE5-FC93-4D67-9C3B-E5BF73E607B3}" type="pres">
      <dgm:prSet presAssocID="{1B207CFF-4316-41C6-BEC5-0502AA60FCEA}" presName="parentShp" presStyleLbl="node1" presStyleIdx="0" presStyleCnt="2" custScaleY="102550">
        <dgm:presLayoutVars>
          <dgm:bulletEnabled val="1"/>
        </dgm:presLayoutVars>
      </dgm:prSet>
      <dgm:spPr/>
      <dgm:t>
        <a:bodyPr/>
        <a:lstStyle/>
        <a:p>
          <a:endParaRPr lang="ru-RU"/>
        </a:p>
      </dgm:t>
    </dgm:pt>
    <dgm:pt modelId="{AD262E9F-8D93-427F-91D8-40E692111A96}" type="pres">
      <dgm:prSet presAssocID="{1B207CFF-4316-41C6-BEC5-0502AA60FCEA}" presName="childShp" presStyleLbl="bgAccFollowNode1" presStyleIdx="0" presStyleCnt="2">
        <dgm:presLayoutVars>
          <dgm:bulletEnabled val="1"/>
        </dgm:presLayoutVars>
      </dgm:prSet>
      <dgm:spPr/>
      <dgm:t>
        <a:bodyPr/>
        <a:lstStyle/>
        <a:p>
          <a:endParaRPr lang="ru-RU"/>
        </a:p>
      </dgm:t>
    </dgm:pt>
    <dgm:pt modelId="{74E8F6D6-D039-4124-B5E3-A611781A51E7}" type="pres">
      <dgm:prSet presAssocID="{18D8749F-B08A-41D4-AD1F-03427BB6187D}" presName="spacing" presStyleCnt="0"/>
      <dgm:spPr/>
    </dgm:pt>
    <dgm:pt modelId="{C2A62948-2F50-4965-B478-90FE081FB0B6}" type="pres">
      <dgm:prSet presAssocID="{9DC09CC1-5B20-419A-88D5-ED686F70099E}" presName="linNode" presStyleCnt="0"/>
      <dgm:spPr/>
    </dgm:pt>
    <dgm:pt modelId="{EE02B14D-009B-472B-9C70-0CF7590F5A97}" type="pres">
      <dgm:prSet presAssocID="{9DC09CC1-5B20-419A-88D5-ED686F70099E}" presName="parentShp" presStyleLbl="node1" presStyleIdx="1" presStyleCnt="2" custScaleY="116886">
        <dgm:presLayoutVars>
          <dgm:bulletEnabled val="1"/>
        </dgm:presLayoutVars>
      </dgm:prSet>
      <dgm:spPr/>
      <dgm:t>
        <a:bodyPr/>
        <a:lstStyle/>
        <a:p>
          <a:endParaRPr lang="ru-RU"/>
        </a:p>
      </dgm:t>
    </dgm:pt>
    <dgm:pt modelId="{C1F54E13-F4D1-4960-A110-FF225F0F9F32}" type="pres">
      <dgm:prSet presAssocID="{9DC09CC1-5B20-419A-88D5-ED686F70099E}" presName="childShp" presStyleLbl="bgAccFollowNode1" presStyleIdx="1" presStyleCnt="2">
        <dgm:presLayoutVars>
          <dgm:bulletEnabled val="1"/>
        </dgm:presLayoutVars>
      </dgm:prSet>
      <dgm:spPr/>
      <dgm:t>
        <a:bodyPr/>
        <a:lstStyle/>
        <a:p>
          <a:endParaRPr lang="ru-RU"/>
        </a:p>
      </dgm:t>
    </dgm:pt>
  </dgm:ptLst>
  <dgm:cxnLst>
    <dgm:cxn modelId="{449ABB55-278F-4DD4-90B1-A01C221CB823}" srcId="{9C4B981F-6BB5-415B-88CD-E9F586B2F3A6}" destId="{9DC09CC1-5B20-419A-88D5-ED686F70099E}" srcOrd="1" destOrd="0" parTransId="{0CFF48BA-6E89-41BE-BC73-DF7C68853A0B}" sibTransId="{024EDE4C-5D5D-4EFF-B831-0DF379C78A1B}"/>
    <dgm:cxn modelId="{45A422C6-8161-4546-B8BE-78EB1BC1DCAB}" type="presOf" srcId="{9C4B981F-6BB5-415B-88CD-E9F586B2F3A6}" destId="{A59BE1D5-8A44-4FC2-B630-06378C3C8A58}" srcOrd="0" destOrd="0" presId="urn:microsoft.com/office/officeart/2005/8/layout/vList6"/>
    <dgm:cxn modelId="{64BB6313-751D-47DC-A9AF-CE7D202C2ED6}" type="presOf" srcId="{3998A9B8-8E16-4E29-88FB-1787600199E1}" destId="{C1F54E13-F4D1-4960-A110-FF225F0F9F32}" srcOrd="0" destOrd="0" presId="urn:microsoft.com/office/officeart/2005/8/layout/vList6"/>
    <dgm:cxn modelId="{0788F45D-5C49-4E72-9CF4-9051D34F4B43}" srcId="{1B207CFF-4316-41C6-BEC5-0502AA60FCEA}" destId="{33D0499F-812D-41B8-9411-53A684BB94F8}" srcOrd="0" destOrd="0" parTransId="{F9B7C398-E8D4-428D-959C-15D308068B40}" sibTransId="{45BEEDCC-7085-464D-8F98-8EE740D640B6}"/>
    <dgm:cxn modelId="{89D4279A-8D48-40BD-9907-48D8E472AE11}" type="presOf" srcId="{33D0499F-812D-41B8-9411-53A684BB94F8}" destId="{AD262E9F-8D93-427F-91D8-40E692111A96}" srcOrd="0" destOrd="0" presId="urn:microsoft.com/office/officeart/2005/8/layout/vList6"/>
    <dgm:cxn modelId="{172A7C18-74B5-4A93-A551-880C6FBA5AB6}" srcId="{9C4B981F-6BB5-415B-88CD-E9F586B2F3A6}" destId="{1B207CFF-4316-41C6-BEC5-0502AA60FCEA}" srcOrd="0" destOrd="0" parTransId="{12A86B17-75F7-4CF0-97E1-CA376F255902}" sibTransId="{18D8749F-B08A-41D4-AD1F-03427BB6187D}"/>
    <dgm:cxn modelId="{9B05FA1D-2F14-4A62-973E-9024CCE91E1B}" type="presOf" srcId="{9DC09CC1-5B20-419A-88D5-ED686F70099E}" destId="{EE02B14D-009B-472B-9C70-0CF7590F5A97}" srcOrd="0" destOrd="0" presId="urn:microsoft.com/office/officeart/2005/8/layout/vList6"/>
    <dgm:cxn modelId="{6C108BF8-26A8-4373-BB12-8F599334D182}" type="presOf" srcId="{1B207CFF-4316-41C6-BEC5-0502AA60FCEA}" destId="{5C4CADE5-FC93-4D67-9C3B-E5BF73E607B3}" srcOrd="0" destOrd="0" presId="urn:microsoft.com/office/officeart/2005/8/layout/vList6"/>
    <dgm:cxn modelId="{8169BDB3-9415-4715-B486-E50C475D424D}" srcId="{9DC09CC1-5B20-419A-88D5-ED686F70099E}" destId="{3998A9B8-8E16-4E29-88FB-1787600199E1}" srcOrd="0" destOrd="0" parTransId="{359EDA35-919A-4E37-8518-CCA50B2C02A3}" sibTransId="{7BC50529-BCFB-4B6B-B5AD-307E22E46C35}"/>
    <dgm:cxn modelId="{3809F648-7D4F-4BA7-9D31-97E94D9B4985}" type="presParOf" srcId="{A59BE1D5-8A44-4FC2-B630-06378C3C8A58}" destId="{6263D055-C41B-4456-ABE8-2B83EF119F13}" srcOrd="0" destOrd="0" presId="urn:microsoft.com/office/officeart/2005/8/layout/vList6"/>
    <dgm:cxn modelId="{FA6E4EA6-5E22-44AE-B1FF-F7DDD3EFDAAF}" type="presParOf" srcId="{6263D055-C41B-4456-ABE8-2B83EF119F13}" destId="{5C4CADE5-FC93-4D67-9C3B-E5BF73E607B3}" srcOrd="0" destOrd="0" presId="urn:microsoft.com/office/officeart/2005/8/layout/vList6"/>
    <dgm:cxn modelId="{BC2E8E75-114C-4C30-B0BF-7EA308C17A69}" type="presParOf" srcId="{6263D055-C41B-4456-ABE8-2B83EF119F13}" destId="{AD262E9F-8D93-427F-91D8-40E692111A96}" srcOrd="1" destOrd="0" presId="urn:microsoft.com/office/officeart/2005/8/layout/vList6"/>
    <dgm:cxn modelId="{8CBC0064-2283-48CD-9751-885E8D7E8C22}" type="presParOf" srcId="{A59BE1D5-8A44-4FC2-B630-06378C3C8A58}" destId="{74E8F6D6-D039-4124-B5E3-A611781A51E7}" srcOrd="1" destOrd="0" presId="urn:microsoft.com/office/officeart/2005/8/layout/vList6"/>
    <dgm:cxn modelId="{028224F5-3BB8-48D8-86D2-791190A2A2BC}" type="presParOf" srcId="{A59BE1D5-8A44-4FC2-B630-06378C3C8A58}" destId="{C2A62948-2F50-4965-B478-90FE081FB0B6}" srcOrd="2" destOrd="0" presId="urn:microsoft.com/office/officeart/2005/8/layout/vList6"/>
    <dgm:cxn modelId="{34E1668E-258B-4AB4-954F-535EFEBB7A34}" type="presParOf" srcId="{C2A62948-2F50-4965-B478-90FE081FB0B6}" destId="{EE02B14D-009B-472B-9C70-0CF7590F5A97}" srcOrd="0" destOrd="0" presId="urn:microsoft.com/office/officeart/2005/8/layout/vList6"/>
    <dgm:cxn modelId="{8D7808DB-5F35-4200-A425-4C0F4D5198F4}" type="presParOf" srcId="{C2A62948-2F50-4965-B478-90FE081FB0B6}" destId="{C1F54E13-F4D1-4960-A110-FF225F0F9F3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B981F-6BB5-415B-88CD-E9F586B2F3A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1B207CFF-4316-41C6-BEC5-0502AA60FCEA}">
      <dgm:prSet phldrT="[Текст]" custT="1"/>
      <dgm:spPr>
        <a:solidFill>
          <a:srgbClr val="00B050"/>
        </a:solidFill>
      </dgm:spPr>
      <dgm:t>
        <a:bodyPr/>
        <a:lstStyle/>
        <a:p>
          <a:r>
            <a:rPr lang="ru-RU" sz="1400" dirty="0" smtClean="0">
              <a:latin typeface="Times New Roman" pitchFamily="18" charset="0"/>
              <a:cs typeface="Times New Roman" pitchFamily="18" charset="0"/>
            </a:rPr>
            <a:t>Геологическое изучение </a:t>
          </a:r>
          <a:r>
            <a:rPr lang="ru-RU" sz="1400" dirty="0" err="1" smtClean="0">
              <a:latin typeface="Times New Roman" pitchFamily="18" charset="0"/>
              <a:cs typeface="Times New Roman" pitchFamily="18" charset="0"/>
            </a:rPr>
            <a:t>Ярактинского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нефтегазоканденсатного</a:t>
          </a:r>
          <a:r>
            <a:rPr lang="ru-RU" sz="1400" dirty="0" smtClean="0">
              <a:latin typeface="Times New Roman" pitchFamily="18" charset="0"/>
              <a:cs typeface="Times New Roman" pitchFamily="18" charset="0"/>
            </a:rPr>
            <a:t> месторождения (ООО «</a:t>
          </a:r>
          <a:r>
            <a:rPr lang="ru-RU" sz="1400" dirty="0" err="1" smtClean="0">
              <a:latin typeface="Times New Roman" pitchFamily="18" charset="0"/>
              <a:cs typeface="Times New Roman" pitchFamily="18" charset="0"/>
            </a:rPr>
            <a:t>ИНК-НефтеГазГеология</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dgm:t>
    </dgm:pt>
    <dgm:pt modelId="{12A86B17-75F7-4CF0-97E1-CA376F255902}" type="parTrans" cxnId="{172A7C18-74B5-4A93-A551-880C6FBA5AB6}">
      <dgm:prSet/>
      <dgm:spPr/>
      <dgm:t>
        <a:bodyPr/>
        <a:lstStyle/>
        <a:p>
          <a:endParaRPr lang="ru-RU"/>
        </a:p>
      </dgm:t>
    </dgm:pt>
    <dgm:pt modelId="{18D8749F-B08A-41D4-AD1F-03427BB6187D}" type="sibTrans" cxnId="{172A7C18-74B5-4A93-A551-880C6FBA5AB6}">
      <dgm:prSet/>
      <dgm:spPr/>
      <dgm:t>
        <a:bodyPr/>
        <a:lstStyle/>
        <a:p>
          <a:endParaRPr lang="ru-RU"/>
        </a:p>
      </dgm:t>
    </dgm:pt>
    <dgm:pt modelId="{33D0499F-812D-41B8-9411-53A684BB94F8}">
      <dgm:prSet phldrT="[Текст]"/>
      <dgm:spPr/>
      <dgm:t>
        <a:bodyPr/>
        <a:lstStyle/>
        <a:p>
          <a:r>
            <a:rPr lang="ru-RU" dirty="0" smtClean="0">
              <a:latin typeface="Times New Roman" pitchFamily="18" charset="0"/>
              <a:cs typeface="Times New Roman" pitchFamily="18" charset="0"/>
            </a:rPr>
            <a:t>Объём инвестиций за весь период реализации 21816 млн. руб. </a:t>
          </a:r>
          <a:endParaRPr lang="ru-RU" dirty="0">
            <a:latin typeface="Times New Roman" pitchFamily="18" charset="0"/>
            <a:cs typeface="Times New Roman" pitchFamily="18" charset="0"/>
          </a:endParaRPr>
        </a:p>
      </dgm:t>
    </dgm:pt>
    <dgm:pt modelId="{F9B7C398-E8D4-428D-959C-15D308068B40}" type="parTrans" cxnId="{0788F45D-5C49-4E72-9CF4-9051D34F4B43}">
      <dgm:prSet/>
      <dgm:spPr/>
      <dgm:t>
        <a:bodyPr/>
        <a:lstStyle/>
        <a:p>
          <a:endParaRPr lang="ru-RU"/>
        </a:p>
      </dgm:t>
    </dgm:pt>
    <dgm:pt modelId="{45BEEDCC-7085-464D-8F98-8EE740D640B6}" type="sibTrans" cxnId="{0788F45D-5C49-4E72-9CF4-9051D34F4B43}">
      <dgm:prSet/>
      <dgm:spPr/>
      <dgm:t>
        <a:bodyPr/>
        <a:lstStyle/>
        <a:p>
          <a:endParaRPr lang="ru-RU"/>
        </a:p>
      </dgm:t>
    </dgm:pt>
    <dgm:pt modelId="{3998A9B8-8E16-4E29-88FB-1787600199E1}">
      <dgm:prSet phldrT="[Текст]"/>
      <dgm:spPr/>
      <dgm:t>
        <a:bodyPr/>
        <a:lstStyle/>
        <a:p>
          <a:r>
            <a:rPr lang="ru-RU" dirty="0" smtClean="0">
              <a:latin typeface="Times New Roman" pitchFamily="18" charset="0"/>
              <a:cs typeface="Times New Roman" pitchFamily="18" charset="0"/>
            </a:rPr>
            <a:t>Объём инвестиций за весь период реализации  1947 млн. руб.</a:t>
          </a:r>
          <a:endParaRPr lang="ru-RU" dirty="0">
            <a:latin typeface="Times New Roman" pitchFamily="18" charset="0"/>
            <a:cs typeface="Times New Roman" pitchFamily="18" charset="0"/>
          </a:endParaRPr>
        </a:p>
      </dgm:t>
    </dgm:pt>
    <dgm:pt modelId="{7BC50529-BCFB-4B6B-B5AD-307E22E46C35}" type="sibTrans" cxnId="{8169BDB3-9415-4715-B486-E50C475D424D}">
      <dgm:prSet/>
      <dgm:spPr/>
      <dgm:t>
        <a:bodyPr/>
        <a:lstStyle/>
        <a:p>
          <a:endParaRPr lang="ru-RU"/>
        </a:p>
      </dgm:t>
    </dgm:pt>
    <dgm:pt modelId="{359EDA35-919A-4E37-8518-CCA50B2C02A3}" type="parTrans" cxnId="{8169BDB3-9415-4715-B486-E50C475D424D}">
      <dgm:prSet/>
      <dgm:spPr/>
      <dgm:t>
        <a:bodyPr/>
        <a:lstStyle/>
        <a:p>
          <a:endParaRPr lang="ru-RU"/>
        </a:p>
      </dgm:t>
    </dgm:pt>
    <dgm:pt modelId="{9DC09CC1-5B20-419A-88D5-ED686F70099E}">
      <dgm:prSet phldrT="[Текст]" custT="1"/>
      <dgm:spPr>
        <a:solidFill>
          <a:srgbClr val="00B050"/>
        </a:solidFill>
      </dgm:spPr>
      <dgm:t>
        <a:bodyPr/>
        <a:lstStyle/>
        <a:p>
          <a:r>
            <a:rPr lang="ru-RU" sz="1400" dirty="0" smtClean="0">
              <a:latin typeface="Times New Roman" pitchFamily="18" charset="0"/>
              <a:cs typeface="Times New Roman" pitchFamily="18" charset="0"/>
            </a:rPr>
            <a:t>Реконструкция системы теплоснабжения «Правого берега» г. Киренск с переводом </a:t>
          </a:r>
          <a:r>
            <a:rPr lang="ru-RU" sz="1400" dirty="0" err="1" smtClean="0">
              <a:latin typeface="Times New Roman" pitchFamily="18" charset="0"/>
              <a:cs typeface="Times New Roman" pitchFamily="18" charset="0"/>
            </a:rPr>
            <a:t>теплоисточников</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биотопливо</a:t>
          </a:r>
          <a:r>
            <a:rPr lang="ru-RU" sz="1400" dirty="0" smtClean="0">
              <a:latin typeface="Times New Roman" pitchFamily="18" charset="0"/>
              <a:cs typeface="Times New Roman" pitchFamily="18" charset="0"/>
            </a:rPr>
            <a:t> - древесная щепа/природный газ (ООО «</a:t>
          </a:r>
          <a:r>
            <a:rPr lang="ru-RU" sz="1400" dirty="0" err="1" smtClean="0">
              <a:latin typeface="Times New Roman" pitchFamily="18" charset="0"/>
              <a:cs typeface="Times New Roman" pitchFamily="18" charset="0"/>
            </a:rPr>
            <a:t>КиренскТеплоРесурс</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dgm:t>
    </dgm:pt>
    <dgm:pt modelId="{024EDE4C-5D5D-4EFF-B831-0DF379C78A1B}" type="sibTrans" cxnId="{449ABB55-278F-4DD4-90B1-A01C221CB823}">
      <dgm:prSet/>
      <dgm:spPr/>
      <dgm:t>
        <a:bodyPr/>
        <a:lstStyle/>
        <a:p>
          <a:endParaRPr lang="ru-RU"/>
        </a:p>
      </dgm:t>
    </dgm:pt>
    <dgm:pt modelId="{0CFF48BA-6E89-41BE-BC73-DF7C68853A0B}" type="parTrans" cxnId="{449ABB55-278F-4DD4-90B1-A01C221CB823}">
      <dgm:prSet/>
      <dgm:spPr/>
      <dgm:t>
        <a:bodyPr/>
        <a:lstStyle/>
        <a:p>
          <a:endParaRPr lang="ru-RU"/>
        </a:p>
      </dgm:t>
    </dgm:pt>
    <dgm:pt modelId="{A59BE1D5-8A44-4FC2-B630-06378C3C8A58}" type="pres">
      <dgm:prSet presAssocID="{9C4B981F-6BB5-415B-88CD-E9F586B2F3A6}" presName="Name0" presStyleCnt="0">
        <dgm:presLayoutVars>
          <dgm:dir/>
          <dgm:animLvl val="lvl"/>
          <dgm:resizeHandles/>
        </dgm:presLayoutVars>
      </dgm:prSet>
      <dgm:spPr/>
      <dgm:t>
        <a:bodyPr/>
        <a:lstStyle/>
        <a:p>
          <a:endParaRPr lang="ru-RU"/>
        </a:p>
      </dgm:t>
    </dgm:pt>
    <dgm:pt modelId="{6263D055-C41B-4456-ABE8-2B83EF119F13}" type="pres">
      <dgm:prSet presAssocID="{1B207CFF-4316-41C6-BEC5-0502AA60FCEA}" presName="linNode" presStyleCnt="0"/>
      <dgm:spPr/>
    </dgm:pt>
    <dgm:pt modelId="{5C4CADE5-FC93-4D67-9C3B-E5BF73E607B3}" type="pres">
      <dgm:prSet presAssocID="{1B207CFF-4316-41C6-BEC5-0502AA60FCEA}" presName="parentShp" presStyleLbl="node1" presStyleIdx="0" presStyleCnt="2" custScaleY="114651">
        <dgm:presLayoutVars>
          <dgm:bulletEnabled val="1"/>
        </dgm:presLayoutVars>
      </dgm:prSet>
      <dgm:spPr/>
      <dgm:t>
        <a:bodyPr/>
        <a:lstStyle/>
        <a:p>
          <a:endParaRPr lang="ru-RU"/>
        </a:p>
      </dgm:t>
    </dgm:pt>
    <dgm:pt modelId="{AD262E9F-8D93-427F-91D8-40E692111A96}" type="pres">
      <dgm:prSet presAssocID="{1B207CFF-4316-41C6-BEC5-0502AA60FCEA}" presName="childShp" presStyleLbl="bgAccFollowNode1" presStyleIdx="0" presStyleCnt="2">
        <dgm:presLayoutVars>
          <dgm:bulletEnabled val="1"/>
        </dgm:presLayoutVars>
      </dgm:prSet>
      <dgm:spPr/>
      <dgm:t>
        <a:bodyPr/>
        <a:lstStyle/>
        <a:p>
          <a:endParaRPr lang="ru-RU"/>
        </a:p>
      </dgm:t>
    </dgm:pt>
    <dgm:pt modelId="{74E8F6D6-D039-4124-B5E3-A611781A51E7}" type="pres">
      <dgm:prSet presAssocID="{18D8749F-B08A-41D4-AD1F-03427BB6187D}" presName="spacing" presStyleCnt="0"/>
      <dgm:spPr/>
    </dgm:pt>
    <dgm:pt modelId="{C2A62948-2F50-4965-B478-90FE081FB0B6}" type="pres">
      <dgm:prSet presAssocID="{9DC09CC1-5B20-419A-88D5-ED686F70099E}" presName="linNode" presStyleCnt="0"/>
      <dgm:spPr/>
    </dgm:pt>
    <dgm:pt modelId="{EE02B14D-009B-472B-9C70-0CF7590F5A97}" type="pres">
      <dgm:prSet presAssocID="{9DC09CC1-5B20-419A-88D5-ED686F70099E}" presName="parentShp" presStyleLbl="node1" presStyleIdx="1" presStyleCnt="2" custScaleY="122395">
        <dgm:presLayoutVars>
          <dgm:bulletEnabled val="1"/>
        </dgm:presLayoutVars>
      </dgm:prSet>
      <dgm:spPr/>
      <dgm:t>
        <a:bodyPr/>
        <a:lstStyle/>
        <a:p>
          <a:endParaRPr lang="ru-RU"/>
        </a:p>
      </dgm:t>
    </dgm:pt>
    <dgm:pt modelId="{C1F54E13-F4D1-4960-A110-FF225F0F9F32}" type="pres">
      <dgm:prSet presAssocID="{9DC09CC1-5B20-419A-88D5-ED686F70099E}" presName="childShp" presStyleLbl="bgAccFollowNode1" presStyleIdx="1" presStyleCnt="2">
        <dgm:presLayoutVars>
          <dgm:bulletEnabled val="1"/>
        </dgm:presLayoutVars>
      </dgm:prSet>
      <dgm:spPr/>
      <dgm:t>
        <a:bodyPr/>
        <a:lstStyle/>
        <a:p>
          <a:endParaRPr lang="ru-RU"/>
        </a:p>
      </dgm:t>
    </dgm:pt>
  </dgm:ptLst>
  <dgm:cxnLst>
    <dgm:cxn modelId="{83ACC89E-1ADF-47EC-A3D2-06F15D680B2A}" type="presOf" srcId="{33D0499F-812D-41B8-9411-53A684BB94F8}" destId="{AD262E9F-8D93-427F-91D8-40E692111A96}" srcOrd="0" destOrd="0" presId="urn:microsoft.com/office/officeart/2005/8/layout/vList6"/>
    <dgm:cxn modelId="{449ABB55-278F-4DD4-90B1-A01C221CB823}" srcId="{9C4B981F-6BB5-415B-88CD-E9F586B2F3A6}" destId="{9DC09CC1-5B20-419A-88D5-ED686F70099E}" srcOrd="1" destOrd="0" parTransId="{0CFF48BA-6E89-41BE-BC73-DF7C68853A0B}" sibTransId="{024EDE4C-5D5D-4EFF-B831-0DF379C78A1B}"/>
    <dgm:cxn modelId="{10030764-6E0C-4C18-A8B6-DE15B3BFCD62}" type="presOf" srcId="{9DC09CC1-5B20-419A-88D5-ED686F70099E}" destId="{EE02B14D-009B-472B-9C70-0CF7590F5A97}" srcOrd="0" destOrd="0" presId="urn:microsoft.com/office/officeart/2005/8/layout/vList6"/>
    <dgm:cxn modelId="{0788F45D-5C49-4E72-9CF4-9051D34F4B43}" srcId="{1B207CFF-4316-41C6-BEC5-0502AA60FCEA}" destId="{33D0499F-812D-41B8-9411-53A684BB94F8}" srcOrd="0" destOrd="0" parTransId="{F9B7C398-E8D4-428D-959C-15D308068B40}" sibTransId="{45BEEDCC-7085-464D-8F98-8EE740D640B6}"/>
    <dgm:cxn modelId="{7A23DA47-0701-49B3-9A4A-129F60C6FAC3}" type="presOf" srcId="{3998A9B8-8E16-4E29-88FB-1787600199E1}" destId="{C1F54E13-F4D1-4960-A110-FF225F0F9F32}" srcOrd="0" destOrd="0" presId="urn:microsoft.com/office/officeart/2005/8/layout/vList6"/>
    <dgm:cxn modelId="{F9BD285C-95F6-440F-9CB8-0718547D6616}" type="presOf" srcId="{1B207CFF-4316-41C6-BEC5-0502AA60FCEA}" destId="{5C4CADE5-FC93-4D67-9C3B-E5BF73E607B3}" srcOrd="0" destOrd="0" presId="urn:microsoft.com/office/officeart/2005/8/layout/vList6"/>
    <dgm:cxn modelId="{172A7C18-74B5-4A93-A551-880C6FBA5AB6}" srcId="{9C4B981F-6BB5-415B-88CD-E9F586B2F3A6}" destId="{1B207CFF-4316-41C6-BEC5-0502AA60FCEA}" srcOrd="0" destOrd="0" parTransId="{12A86B17-75F7-4CF0-97E1-CA376F255902}" sibTransId="{18D8749F-B08A-41D4-AD1F-03427BB6187D}"/>
    <dgm:cxn modelId="{14498A6D-4488-4AE9-B9F4-4AE60D3B9DDA}" type="presOf" srcId="{9C4B981F-6BB5-415B-88CD-E9F586B2F3A6}" destId="{A59BE1D5-8A44-4FC2-B630-06378C3C8A58}" srcOrd="0" destOrd="0" presId="urn:microsoft.com/office/officeart/2005/8/layout/vList6"/>
    <dgm:cxn modelId="{8169BDB3-9415-4715-B486-E50C475D424D}" srcId="{9DC09CC1-5B20-419A-88D5-ED686F70099E}" destId="{3998A9B8-8E16-4E29-88FB-1787600199E1}" srcOrd="0" destOrd="0" parTransId="{359EDA35-919A-4E37-8518-CCA50B2C02A3}" sibTransId="{7BC50529-BCFB-4B6B-B5AD-307E22E46C35}"/>
    <dgm:cxn modelId="{7917D003-353E-4159-B074-FD45EE269533}" type="presParOf" srcId="{A59BE1D5-8A44-4FC2-B630-06378C3C8A58}" destId="{6263D055-C41B-4456-ABE8-2B83EF119F13}" srcOrd="0" destOrd="0" presId="urn:microsoft.com/office/officeart/2005/8/layout/vList6"/>
    <dgm:cxn modelId="{E40CBD2B-416B-49D0-88B9-5F6C80905FB2}" type="presParOf" srcId="{6263D055-C41B-4456-ABE8-2B83EF119F13}" destId="{5C4CADE5-FC93-4D67-9C3B-E5BF73E607B3}" srcOrd="0" destOrd="0" presId="urn:microsoft.com/office/officeart/2005/8/layout/vList6"/>
    <dgm:cxn modelId="{044F2B89-C1F3-481E-BC6F-4E385CA4646E}" type="presParOf" srcId="{6263D055-C41B-4456-ABE8-2B83EF119F13}" destId="{AD262E9F-8D93-427F-91D8-40E692111A96}" srcOrd="1" destOrd="0" presId="urn:microsoft.com/office/officeart/2005/8/layout/vList6"/>
    <dgm:cxn modelId="{692D535E-BA4A-4261-BF14-D2C2619B3288}" type="presParOf" srcId="{A59BE1D5-8A44-4FC2-B630-06378C3C8A58}" destId="{74E8F6D6-D039-4124-B5E3-A611781A51E7}" srcOrd="1" destOrd="0" presId="urn:microsoft.com/office/officeart/2005/8/layout/vList6"/>
    <dgm:cxn modelId="{EAFA3B98-310E-48BD-AD23-252D3D11A10B}" type="presParOf" srcId="{A59BE1D5-8A44-4FC2-B630-06378C3C8A58}" destId="{C2A62948-2F50-4965-B478-90FE081FB0B6}" srcOrd="2" destOrd="0" presId="urn:microsoft.com/office/officeart/2005/8/layout/vList6"/>
    <dgm:cxn modelId="{98164E93-A145-4E2D-91DD-0ABE7069E680}" type="presParOf" srcId="{C2A62948-2F50-4965-B478-90FE081FB0B6}" destId="{EE02B14D-009B-472B-9C70-0CF7590F5A97}" srcOrd="0" destOrd="0" presId="urn:microsoft.com/office/officeart/2005/8/layout/vList6"/>
    <dgm:cxn modelId="{7A8D0A5C-EBCD-4F0D-A03A-DFCD30233740}" type="presParOf" srcId="{C2A62948-2F50-4965-B478-90FE081FB0B6}" destId="{C1F54E13-F4D1-4960-A110-FF225F0F9F32}"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513EBC-90BA-4053-8663-0D8C5E851AE2}">
      <dsp:nvSpPr>
        <dsp:cNvPr id="0" name=""/>
        <dsp:cNvSpPr/>
      </dsp:nvSpPr>
      <dsp:spPr>
        <a:xfrm>
          <a:off x="42849" y="0"/>
          <a:ext cx="4911741" cy="4911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B7AEA-1C02-44A3-A461-615168D05D45}">
      <dsp:nvSpPr>
        <dsp:cNvPr id="0" name=""/>
        <dsp:cNvSpPr/>
      </dsp:nvSpPr>
      <dsp:spPr>
        <a:xfrm>
          <a:off x="2400305" y="0"/>
          <a:ext cx="5773729" cy="49117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Times New Roman" pitchFamily="18" charset="0"/>
              <a:cs typeface="Times New Roman" pitchFamily="18" charset="0"/>
            </a:rPr>
            <a:t>образование</a:t>
          </a:r>
          <a:endParaRPr lang="ru-RU" sz="2900" kern="1200" dirty="0">
            <a:latin typeface="Times New Roman" pitchFamily="18" charset="0"/>
            <a:cs typeface="Times New Roman" pitchFamily="18" charset="0"/>
          </a:endParaRPr>
        </a:p>
      </dsp:txBody>
      <dsp:txXfrm>
        <a:off x="2400305" y="0"/>
        <a:ext cx="2886864" cy="1473525"/>
      </dsp:txXfrm>
    </dsp:sp>
    <dsp:sp modelId="{1803B55A-4F46-4B73-BBF1-072D0FDC7D25}">
      <dsp:nvSpPr>
        <dsp:cNvPr id="0" name=""/>
        <dsp:cNvSpPr/>
      </dsp:nvSpPr>
      <dsp:spPr>
        <a:xfrm>
          <a:off x="799495" y="2143147"/>
          <a:ext cx="3192628" cy="276823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CFEC3-5FF6-420C-8150-481228566825}">
      <dsp:nvSpPr>
        <dsp:cNvPr id="0" name=""/>
        <dsp:cNvSpPr/>
      </dsp:nvSpPr>
      <dsp:spPr>
        <a:xfrm>
          <a:off x="2400305" y="2143131"/>
          <a:ext cx="5773729" cy="174282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682625">
            <a:lnSpc>
              <a:spcPct val="90000"/>
            </a:lnSpc>
            <a:spcBef>
              <a:spcPct val="0"/>
            </a:spcBef>
            <a:spcAft>
              <a:spcPct val="35000"/>
            </a:spcAft>
          </a:pPr>
          <a:r>
            <a:rPr lang="ru-RU" sz="2900" kern="1200" dirty="0" smtClean="0">
              <a:latin typeface="Times New Roman" pitchFamily="18" charset="0"/>
              <a:cs typeface="Times New Roman" pitchFamily="18" charset="0"/>
            </a:rPr>
            <a:t>здравоохранение</a:t>
          </a:r>
          <a:endParaRPr lang="ru-RU" sz="2900" kern="1200" dirty="0">
            <a:latin typeface="Times New Roman" pitchFamily="18" charset="0"/>
            <a:cs typeface="Times New Roman" pitchFamily="18" charset="0"/>
          </a:endParaRPr>
        </a:p>
      </dsp:txBody>
      <dsp:txXfrm>
        <a:off x="2400305" y="2143131"/>
        <a:ext cx="2886864" cy="804380"/>
      </dsp:txXfrm>
    </dsp:sp>
    <dsp:sp modelId="{92EE25B6-2222-422F-8C2F-4C8C614271D5}">
      <dsp:nvSpPr>
        <dsp:cNvPr id="0" name=""/>
        <dsp:cNvSpPr/>
      </dsp:nvSpPr>
      <dsp:spPr>
        <a:xfrm>
          <a:off x="1686476" y="3070062"/>
          <a:ext cx="1473520" cy="184943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1C9E9-2D53-4599-AE0E-4581172B3805}">
      <dsp:nvSpPr>
        <dsp:cNvPr id="0" name=""/>
        <dsp:cNvSpPr/>
      </dsp:nvSpPr>
      <dsp:spPr>
        <a:xfrm>
          <a:off x="2400305" y="3025172"/>
          <a:ext cx="5773729" cy="1871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Times New Roman" pitchFamily="18" charset="0"/>
              <a:cs typeface="Times New Roman" pitchFamily="18" charset="0"/>
            </a:rPr>
            <a:t>культура</a:t>
          </a:r>
          <a:endParaRPr lang="ru-RU" sz="2900" kern="1200" dirty="0">
            <a:latin typeface="Times New Roman" pitchFamily="18" charset="0"/>
            <a:cs typeface="Times New Roman" pitchFamily="18" charset="0"/>
          </a:endParaRPr>
        </a:p>
      </dsp:txBody>
      <dsp:txXfrm>
        <a:off x="2400305" y="3025172"/>
        <a:ext cx="2886864" cy="1871518"/>
      </dsp:txXfrm>
    </dsp:sp>
    <dsp:sp modelId="{C7B9DB70-BC6F-415B-81CA-ED2A9989367F}">
      <dsp:nvSpPr>
        <dsp:cNvPr id="0" name=""/>
        <dsp:cNvSpPr/>
      </dsp:nvSpPr>
      <dsp:spPr>
        <a:xfrm>
          <a:off x="5075606" y="0"/>
          <a:ext cx="3224887" cy="147352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0" algn="l" defTabSz="355600">
            <a:lnSpc>
              <a:spcPct val="90000"/>
            </a:lnSpc>
            <a:spcBef>
              <a:spcPct val="0"/>
            </a:spcBef>
            <a:spcAft>
              <a:spcPct val="15000"/>
            </a:spcAft>
            <a:buChar char="••"/>
          </a:pPr>
          <a:endParaRPr lang="ru-RU" sz="800" kern="1200" dirty="0"/>
        </a:p>
        <a:p>
          <a:pPr marL="57150" lvl="1" indent="0" algn="l" defTabSz="355600">
            <a:lnSpc>
              <a:spcPct val="90000"/>
            </a:lnSpc>
            <a:spcBef>
              <a:spcPct val="0"/>
            </a:spcBef>
            <a:spcAft>
              <a:spcPct val="15000"/>
            </a:spcAft>
            <a:buChar char="••"/>
          </a:pPr>
          <a:endParaRPr lang="ru-RU" sz="800" kern="1200" dirty="0"/>
        </a:p>
        <a:p>
          <a:pPr marL="57150" lvl="1" indent="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8 средних школ,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5 основных школы,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1 начальная школа,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12 дошкольных учреждений, </a:t>
          </a:r>
          <a:endParaRPr lang="ru-RU" sz="1000" kern="1200" dirty="0">
            <a:latin typeface="Times New Roman" pitchFamily="18" charset="0"/>
            <a:cs typeface="Times New Roman" pitchFamily="18" charset="0"/>
          </a:endParaRPr>
        </a:p>
        <a:p>
          <a:pPr marL="87313" lvl="1" indent="0" algn="l" defTabSz="444500">
            <a:lnSpc>
              <a:spcPct val="90000"/>
            </a:lnSpc>
            <a:spcBef>
              <a:spcPct val="0"/>
            </a:spcBef>
            <a:spcAft>
              <a:spcPct val="15000"/>
            </a:spcAft>
            <a:buChar char="••"/>
            <a:tabLst>
              <a:tab pos="182563" algn="l"/>
            </a:tabLst>
          </a:pPr>
          <a:r>
            <a:rPr lang="ru-RU" sz="1000" kern="1200" dirty="0" smtClean="0">
              <a:latin typeface="Times New Roman" pitchFamily="18" charset="0"/>
              <a:cs typeface="Times New Roman" pitchFamily="18" charset="0"/>
            </a:rPr>
            <a:t>1 учреждение дополнительного образования МАОУ ДОД ДЮЦ «Гармония»,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ГОКУ ИО «Специальная (коррекционная) школа – интернат г. Киренска»,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1 учреждение профессионального образования – ОГБОУ СПО «Киренский профессионально-педагогический колледж». </a:t>
          </a:r>
          <a:endParaRPr lang="ru-RU" sz="1000" kern="1200" dirty="0">
            <a:latin typeface="Times New Roman" pitchFamily="18" charset="0"/>
            <a:cs typeface="Times New Roman" pitchFamily="18" charset="0"/>
          </a:endParaRPr>
        </a:p>
      </dsp:txBody>
      <dsp:txXfrm>
        <a:off x="5075606" y="0"/>
        <a:ext cx="3224887" cy="1473525"/>
      </dsp:txXfrm>
    </dsp:sp>
    <dsp:sp modelId="{753B361D-BF1E-4283-8636-A3873E92FD85}">
      <dsp:nvSpPr>
        <dsp:cNvPr id="0" name=""/>
        <dsp:cNvSpPr/>
      </dsp:nvSpPr>
      <dsp:spPr>
        <a:xfrm>
          <a:off x="5146493" y="1473525"/>
          <a:ext cx="3083113" cy="14735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ru-RU"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1 районная больница</a:t>
          </a:r>
          <a:endParaRPr lang="ru-RU"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16 фельдшерско-акушерских пунктов</a:t>
          </a:r>
          <a:endParaRPr lang="ru-RU" sz="1000" kern="1200" dirty="0">
            <a:latin typeface="Times New Roman" pitchFamily="18" charset="0"/>
            <a:cs typeface="Times New Roman" pitchFamily="18" charset="0"/>
          </a:endParaRPr>
        </a:p>
      </dsp:txBody>
      <dsp:txXfrm>
        <a:off x="5146493" y="1473525"/>
        <a:ext cx="3083113" cy="1473520"/>
      </dsp:txXfrm>
    </dsp:sp>
    <dsp:sp modelId="{ED7341EC-4A06-4372-AC8E-13003C23125E}">
      <dsp:nvSpPr>
        <dsp:cNvPr id="0" name=""/>
        <dsp:cNvSpPr/>
      </dsp:nvSpPr>
      <dsp:spPr>
        <a:xfrm>
          <a:off x="5048383" y="2947046"/>
          <a:ext cx="3279334" cy="14735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0" algn="l" defTabSz="444500">
            <a:lnSpc>
              <a:spcPct val="90000"/>
            </a:lnSpc>
            <a:spcBef>
              <a:spcPct val="0"/>
            </a:spcBef>
            <a:spcAft>
              <a:spcPct val="15000"/>
            </a:spcAft>
            <a:buChar char="••"/>
          </a:pPr>
          <a:endParaRPr lang="ru-RU" sz="1000" kern="1200" dirty="0"/>
        </a:p>
        <a:p>
          <a:pPr marL="57150" lvl="1" indent="0" algn="l" defTabSz="444500">
            <a:lnSpc>
              <a:spcPct val="90000"/>
            </a:lnSpc>
            <a:spcBef>
              <a:spcPct val="0"/>
            </a:spcBef>
            <a:spcAft>
              <a:spcPct val="15000"/>
            </a:spcAft>
            <a:buChar char="••"/>
          </a:pPr>
          <a:endParaRPr lang="ru-RU" sz="1000" kern="1200" dirty="0"/>
        </a:p>
        <a:p>
          <a:pPr marL="57150" lvl="1" indent="0" algn="l" defTabSz="444500">
            <a:lnSpc>
              <a:spcPct val="90000"/>
            </a:lnSpc>
            <a:spcBef>
              <a:spcPct val="0"/>
            </a:spcBef>
            <a:spcAft>
              <a:spcPct val="15000"/>
            </a:spcAft>
            <a:buChar char="••"/>
          </a:pPr>
          <a:endParaRPr lang="ru-RU" sz="1000" kern="1200" dirty="0"/>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8 интегрированных </a:t>
          </a:r>
          <a:r>
            <a:rPr lang="ru-RU" sz="1000" kern="1200" dirty="0" err="1" smtClean="0">
              <a:latin typeface="Times New Roman" pitchFamily="18" charset="0"/>
              <a:cs typeface="Times New Roman" pitchFamily="18" charset="0"/>
            </a:rPr>
            <a:t>культурно-досуговых</a:t>
          </a:r>
          <a:r>
            <a:rPr lang="ru-RU" sz="1000" kern="1200" dirty="0" smtClean="0">
              <a:latin typeface="Times New Roman" pitchFamily="18" charset="0"/>
              <a:cs typeface="Times New Roman" pitchFamily="18" charset="0"/>
            </a:rPr>
            <a:t> учреждений на уровне поселений, </a:t>
          </a:r>
          <a:endParaRPr lang="ru-RU" sz="1000" kern="1200" dirty="0">
            <a:latin typeface="Times New Roman" pitchFamily="18" charset="0"/>
            <a:cs typeface="Times New Roman" pitchFamily="18" charset="0"/>
          </a:endParaRPr>
        </a:p>
        <a:p>
          <a:pPr marL="87313"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МКУ «</a:t>
          </a:r>
          <a:r>
            <a:rPr lang="ru-RU" sz="1000" kern="1200" dirty="0" err="1" smtClean="0">
              <a:latin typeface="Times New Roman" pitchFamily="18" charset="0"/>
              <a:cs typeface="Times New Roman" pitchFamily="18" charset="0"/>
            </a:rPr>
            <a:t>Межпоселенческая</a:t>
          </a:r>
          <a:r>
            <a:rPr lang="ru-RU" sz="1000" kern="1200" dirty="0" smtClean="0">
              <a:latin typeface="Times New Roman" pitchFamily="18" charset="0"/>
              <a:cs typeface="Times New Roman" pitchFamily="18" charset="0"/>
            </a:rPr>
            <a:t> библиотека» МО Киренский район,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МКУК «Историко-краеведческий музей»,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МКУК «Методический центр народного творчества и досуга «Звезда», </a:t>
          </a:r>
          <a:endParaRPr lang="ru-RU" sz="1000" kern="1200" dirty="0">
            <a:latin typeface="Times New Roman" pitchFamily="18" charset="0"/>
            <a:cs typeface="Times New Roman" pitchFamily="18" charset="0"/>
          </a:endParaRPr>
        </a:p>
        <a:p>
          <a:pPr marL="57150" lvl="1" indent="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МКОУ ДО  «Детская школа искусств им. </a:t>
          </a:r>
          <a:r>
            <a:rPr lang="ru-RU" sz="1000" kern="1200" dirty="0" err="1" smtClean="0">
              <a:latin typeface="Times New Roman" pitchFamily="18" charset="0"/>
              <a:cs typeface="Times New Roman" pitchFamily="18" charset="0"/>
            </a:rPr>
            <a:t>А.В.Кузакова</a:t>
          </a:r>
          <a:r>
            <a:rPr lang="ru-RU" sz="1000" kern="1200" dirty="0" smtClean="0">
              <a:latin typeface="Times New Roman" pitchFamily="18" charset="0"/>
              <a:cs typeface="Times New Roman" pitchFamily="18" charset="0"/>
            </a:rPr>
            <a:t>»). </a:t>
          </a:r>
          <a:endParaRPr lang="ru-RU" sz="1000" kern="1200" dirty="0">
            <a:latin typeface="Times New Roman" pitchFamily="18" charset="0"/>
            <a:cs typeface="Times New Roman" pitchFamily="18" charset="0"/>
          </a:endParaRPr>
        </a:p>
      </dsp:txBody>
      <dsp:txXfrm>
        <a:off x="5048383" y="2947046"/>
        <a:ext cx="3279334" cy="14735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62E9F-8D93-427F-91D8-40E692111A96}">
      <dsp:nvSpPr>
        <dsp:cNvPr id="0" name=""/>
        <dsp:cNvSpPr/>
      </dsp:nvSpPr>
      <dsp:spPr>
        <a:xfrm>
          <a:off x="3053884" y="11425"/>
          <a:ext cx="4575236" cy="84307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Объём инвестиций за весь период реализации 134453,0 млн. руб. </a:t>
          </a:r>
          <a:endParaRPr lang="ru-RU" sz="2100" kern="1200" dirty="0">
            <a:latin typeface="Times New Roman" pitchFamily="18" charset="0"/>
            <a:cs typeface="Times New Roman" pitchFamily="18" charset="0"/>
          </a:endParaRPr>
        </a:p>
      </dsp:txBody>
      <dsp:txXfrm>
        <a:off x="3053884" y="11425"/>
        <a:ext cx="4575236" cy="843073"/>
      </dsp:txXfrm>
    </dsp:sp>
    <dsp:sp modelId="{5C4CADE5-FC93-4D67-9C3B-E5BF73E607B3}">
      <dsp:nvSpPr>
        <dsp:cNvPr id="0" name=""/>
        <dsp:cNvSpPr/>
      </dsp:nvSpPr>
      <dsp:spPr>
        <a:xfrm>
          <a:off x="3726" y="676"/>
          <a:ext cx="3050157" cy="86457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Разработка </a:t>
          </a:r>
          <a:r>
            <a:rPr lang="ru-RU" sz="1400" kern="1200" dirty="0" err="1" smtClean="0">
              <a:latin typeface="Times New Roman" pitchFamily="18" charset="0"/>
              <a:cs typeface="Times New Roman" pitchFamily="18" charset="0"/>
            </a:rPr>
            <a:t>Дулисьминского</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нефтегазоканденсатного</a:t>
          </a:r>
          <a:r>
            <a:rPr lang="ru-RU" sz="1400" kern="1200" dirty="0" smtClean="0">
              <a:latin typeface="Times New Roman" pitchFamily="18" charset="0"/>
              <a:cs typeface="Times New Roman" pitchFamily="18" charset="0"/>
            </a:rPr>
            <a:t> месторождения (ЗАО «НК </a:t>
          </a:r>
          <a:r>
            <a:rPr lang="ru-RU" sz="1400" kern="1200" dirty="0" err="1" smtClean="0">
              <a:latin typeface="Times New Roman" pitchFamily="18" charset="0"/>
              <a:cs typeface="Times New Roman" pitchFamily="18" charset="0"/>
            </a:rPr>
            <a:t>Дулисьма</a:t>
          </a:r>
          <a:r>
            <a:rPr lang="ru-RU" sz="1400" kern="1200" dirty="0" smtClean="0">
              <a:latin typeface="Times New Roman" pitchFamily="18" charset="0"/>
              <a:cs typeface="Times New Roman" pitchFamily="18" charset="0"/>
            </a:rPr>
            <a:t>) </a:t>
          </a:r>
          <a:endParaRPr lang="ru-RU" sz="1400" kern="1200" dirty="0">
            <a:latin typeface="Times New Roman" pitchFamily="18" charset="0"/>
            <a:cs typeface="Times New Roman" pitchFamily="18" charset="0"/>
          </a:endParaRPr>
        </a:p>
      </dsp:txBody>
      <dsp:txXfrm>
        <a:off x="3726" y="676"/>
        <a:ext cx="3050157" cy="864571"/>
      </dsp:txXfrm>
    </dsp:sp>
    <dsp:sp modelId="{C1F54E13-F4D1-4960-A110-FF225F0F9F32}">
      <dsp:nvSpPr>
        <dsp:cNvPr id="0" name=""/>
        <dsp:cNvSpPr/>
      </dsp:nvSpPr>
      <dsp:spPr>
        <a:xfrm>
          <a:off x="3053884" y="1020735"/>
          <a:ext cx="4575236" cy="84307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Объём инвестиций за весь период реализации  37289 млн. руб.</a:t>
          </a:r>
          <a:endParaRPr lang="ru-RU" sz="2100" kern="1200" dirty="0">
            <a:latin typeface="Times New Roman" pitchFamily="18" charset="0"/>
            <a:cs typeface="Times New Roman" pitchFamily="18" charset="0"/>
          </a:endParaRPr>
        </a:p>
      </dsp:txBody>
      <dsp:txXfrm>
        <a:off x="3053884" y="1020735"/>
        <a:ext cx="4575236" cy="843073"/>
      </dsp:txXfrm>
    </dsp:sp>
    <dsp:sp modelId="{EE02B14D-009B-472B-9C70-0CF7590F5A97}">
      <dsp:nvSpPr>
        <dsp:cNvPr id="0" name=""/>
        <dsp:cNvSpPr/>
      </dsp:nvSpPr>
      <dsp:spPr>
        <a:xfrm>
          <a:off x="3726" y="949555"/>
          <a:ext cx="3050157" cy="985434"/>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Геологическое изучение </a:t>
          </a:r>
          <a:r>
            <a:rPr lang="ru-RU" sz="1400" kern="1200" dirty="0" err="1" smtClean="0">
              <a:latin typeface="Times New Roman" pitchFamily="18" charset="0"/>
              <a:cs typeface="Times New Roman" pitchFamily="18" charset="0"/>
            </a:rPr>
            <a:t>Западно-Аянского</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нефтегазоканденсатного</a:t>
          </a:r>
          <a:r>
            <a:rPr lang="ru-RU" sz="1400" kern="1200" dirty="0" smtClean="0">
              <a:latin typeface="Times New Roman" pitchFamily="18" charset="0"/>
              <a:cs typeface="Times New Roman" pitchFamily="18" charset="0"/>
            </a:rPr>
            <a:t> месторождения (ООО «</a:t>
          </a:r>
          <a:r>
            <a:rPr lang="ru-RU" sz="1400" kern="1200" dirty="0" err="1" smtClean="0">
              <a:latin typeface="Times New Roman" pitchFamily="18" charset="0"/>
              <a:cs typeface="Times New Roman" pitchFamily="18" charset="0"/>
            </a:rPr>
            <a:t>ИНК-НефтеГазГеология</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3726" y="949555"/>
        <a:ext cx="3050157" cy="9854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62E9F-8D93-427F-91D8-40E692111A96}">
      <dsp:nvSpPr>
        <dsp:cNvPr id="0" name=""/>
        <dsp:cNvSpPr/>
      </dsp:nvSpPr>
      <dsp:spPr>
        <a:xfrm>
          <a:off x="3082694" y="71545"/>
          <a:ext cx="4618399" cy="95725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Объём инвестиций за весь период реализации 21816 млн. руб. </a:t>
          </a:r>
          <a:endParaRPr lang="ru-RU" sz="2100" kern="1200" dirty="0">
            <a:latin typeface="Times New Roman" pitchFamily="18" charset="0"/>
            <a:cs typeface="Times New Roman" pitchFamily="18" charset="0"/>
          </a:endParaRPr>
        </a:p>
      </dsp:txBody>
      <dsp:txXfrm>
        <a:off x="3082694" y="71545"/>
        <a:ext cx="4618399" cy="957259"/>
      </dsp:txXfrm>
    </dsp:sp>
    <dsp:sp modelId="{5C4CADE5-FC93-4D67-9C3B-E5BF73E607B3}">
      <dsp:nvSpPr>
        <dsp:cNvPr id="0" name=""/>
        <dsp:cNvSpPr/>
      </dsp:nvSpPr>
      <dsp:spPr>
        <a:xfrm>
          <a:off x="3762" y="1421"/>
          <a:ext cx="3078932" cy="109750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Геологическое изучение </a:t>
          </a:r>
          <a:r>
            <a:rPr lang="ru-RU" sz="1400" kern="1200" dirty="0" err="1" smtClean="0">
              <a:latin typeface="Times New Roman" pitchFamily="18" charset="0"/>
              <a:cs typeface="Times New Roman" pitchFamily="18" charset="0"/>
            </a:rPr>
            <a:t>Ярактинского</a:t>
          </a:r>
          <a:r>
            <a:rPr lang="ru-RU" sz="1400" kern="1200" dirty="0" smtClean="0">
              <a:latin typeface="Times New Roman" pitchFamily="18" charset="0"/>
              <a:cs typeface="Times New Roman" pitchFamily="18" charset="0"/>
            </a:rPr>
            <a:t> </a:t>
          </a:r>
          <a:r>
            <a:rPr lang="ru-RU" sz="1400" kern="1200" dirty="0" err="1" smtClean="0">
              <a:latin typeface="Times New Roman" pitchFamily="18" charset="0"/>
              <a:cs typeface="Times New Roman" pitchFamily="18" charset="0"/>
            </a:rPr>
            <a:t>нефтегазоканденсатного</a:t>
          </a:r>
          <a:r>
            <a:rPr lang="ru-RU" sz="1400" kern="1200" dirty="0" smtClean="0">
              <a:latin typeface="Times New Roman" pitchFamily="18" charset="0"/>
              <a:cs typeface="Times New Roman" pitchFamily="18" charset="0"/>
            </a:rPr>
            <a:t> месторождения (ООО «</a:t>
          </a:r>
          <a:r>
            <a:rPr lang="ru-RU" sz="1400" kern="1200" dirty="0" err="1" smtClean="0">
              <a:latin typeface="Times New Roman" pitchFamily="18" charset="0"/>
              <a:cs typeface="Times New Roman" pitchFamily="18" charset="0"/>
            </a:rPr>
            <a:t>ИНК-НефтеГазГеология</a:t>
          </a:r>
          <a:r>
            <a:rPr lang="ru-RU" sz="1400" kern="1200" dirty="0" smtClean="0">
              <a:latin typeface="Times New Roman" pitchFamily="18" charset="0"/>
              <a:cs typeface="Times New Roman" pitchFamily="18" charset="0"/>
            </a:rPr>
            <a:t>») </a:t>
          </a:r>
          <a:endParaRPr lang="ru-RU" sz="1400" kern="1200" dirty="0">
            <a:latin typeface="Times New Roman" pitchFamily="18" charset="0"/>
            <a:cs typeface="Times New Roman" pitchFamily="18" charset="0"/>
          </a:endParaRPr>
        </a:p>
      </dsp:txBody>
      <dsp:txXfrm>
        <a:off x="3762" y="1421"/>
        <a:ext cx="3078932" cy="1097507"/>
      </dsp:txXfrm>
    </dsp:sp>
    <dsp:sp modelId="{C1F54E13-F4D1-4960-A110-FF225F0F9F32}">
      <dsp:nvSpPr>
        <dsp:cNvPr id="0" name=""/>
        <dsp:cNvSpPr/>
      </dsp:nvSpPr>
      <dsp:spPr>
        <a:xfrm>
          <a:off x="3082694" y="1301844"/>
          <a:ext cx="4618399" cy="95725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Объём инвестиций за весь период реализации  1947 млн. руб.</a:t>
          </a:r>
          <a:endParaRPr lang="ru-RU" sz="2100" kern="1200" dirty="0">
            <a:latin typeface="Times New Roman" pitchFamily="18" charset="0"/>
            <a:cs typeface="Times New Roman" pitchFamily="18" charset="0"/>
          </a:endParaRPr>
        </a:p>
      </dsp:txBody>
      <dsp:txXfrm>
        <a:off x="3082694" y="1301844"/>
        <a:ext cx="4618399" cy="957259"/>
      </dsp:txXfrm>
    </dsp:sp>
    <dsp:sp modelId="{EE02B14D-009B-472B-9C70-0CF7590F5A97}">
      <dsp:nvSpPr>
        <dsp:cNvPr id="0" name=""/>
        <dsp:cNvSpPr/>
      </dsp:nvSpPr>
      <dsp:spPr>
        <a:xfrm>
          <a:off x="3762" y="1194654"/>
          <a:ext cx="3078932" cy="117163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Реконструкция системы теплоснабжения «Правого берега» г. Киренск с переводом </a:t>
          </a:r>
          <a:r>
            <a:rPr lang="ru-RU" sz="1400" kern="1200" dirty="0" err="1" smtClean="0">
              <a:latin typeface="Times New Roman" pitchFamily="18" charset="0"/>
              <a:cs typeface="Times New Roman" pitchFamily="18" charset="0"/>
            </a:rPr>
            <a:t>теплоисточников</a:t>
          </a:r>
          <a:r>
            <a:rPr lang="ru-RU" sz="1400" kern="1200" dirty="0" smtClean="0">
              <a:latin typeface="Times New Roman" pitchFamily="18" charset="0"/>
              <a:cs typeface="Times New Roman" pitchFamily="18" charset="0"/>
            </a:rPr>
            <a:t> на </a:t>
          </a:r>
          <a:r>
            <a:rPr lang="ru-RU" sz="1400" kern="1200" dirty="0" err="1" smtClean="0">
              <a:latin typeface="Times New Roman" pitchFamily="18" charset="0"/>
              <a:cs typeface="Times New Roman" pitchFamily="18" charset="0"/>
            </a:rPr>
            <a:t>биотопливо</a:t>
          </a:r>
          <a:r>
            <a:rPr lang="ru-RU" sz="1400" kern="1200" dirty="0" smtClean="0">
              <a:latin typeface="Times New Roman" pitchFamily="18" charset="0"/>
              <a:cs typeface="Times New Roman" pitchFamily="18" charset="0"/>
            </a:rPr>
            <a:t> - древесная щепа/природный газ (ООО «</a:t>
          </a:r>
          <a:r>
            <a:rPr lang="ru-RU" sz="1400" kern="1200" dirty="0" err="1" smtClean="0">
              <a:latin typeface="Times New Roman" pitchFamily="18" charset="0"/>
              <a:cs typeface="Times New Roman" pitchFamily="18" charset="0"/>
            </a:rPr>
            <a:t>КиренскТеплоРесурс</a:t>
          </a:r>
          <a:r>
            <a:rPr lang="ru-RU" sz="1400" kern="1200" dirty="0" smtClean="0">
              <a:latin typeface="Times New Roman" pitchFamily="18" charset="0"/>
              <a:cs typeface="Times New Roman" pitchFamily="18" charset="0"/>
            </a:rPr>
            <a:t>»)</a:t>
          </a:r>
          <a:endParaRPr lang="ru-RU" sz="1400" kern="1200" dirty="0">
            <a:latin typeface="Times New Roman" pitchFamily="18" charset="0"/>
            <a:cs typeface="Times New Roman" pitchFamily="18" charset="0"/>
          </a:endParaRPr>
        </a:p>
      </dsp:txBody>
      <dsp:txXfrm>
        <a:off x="3762" y="1194654"/>
        <a:ext cx="3078932" cy="117163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BB0E7-0DB3-43FC-B402-F12D68F9F4CC}" type="datetimeFigureOut">
              <a:rPr lang="ru-RU" smtClean="0"/>
              <a:pPr/>
              <a:t>17.01.2025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E4C0F2-4880-45C7-B20F-64391BF0658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DE4C0F2-4880-45C7-B20F-64391BF06581}"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3B2942-A1BC-4A53-9C1C-D5B8B96F71A8}" type="slidenum">
              <a:rPr lang="ru-RU" smtClean="0"/>
              <a:pPr/>
              <a:t>16</a:t>
            </a:fld>
            <a:endParaRPr lang="ru-RU"/>
          </a:p>
        </p:txBody>
      </p:sp>
    </p:spTree>
    <p:extLst>
      <p:ext uri="{BB962C8B-B14F-4D97-AF65-F5344CB8AC3E}">
        <p14:creationId xmlns:p14="http://schemas.microsoft.com/office/powerpoint/2010/main" xmlns="" val="39695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3B2942-A1BC-4A53-9C1C-D5B8B96F71A8}" type="slidenum">
              <a:rPr lang="ru-RU" smtClean="0"/>
              <a:pPr/>
              <a:t>17</a:t>
            </a:fld>
            <a:endParaRPr lang="ru-RU"/>
          </a:p>
        </p:txBody>
      </p:sp>
    </p:spTree>
    <p:extLst>
      <p:ext uri="{BB962C8B-B14F-4D97-AF65-F5344CB8AC3E}">
        <p14:creationId xmlns:p14="http://schemas.microsoft.com/office/powerpoint/2010/main" xmlns="" val="22830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3B2942-A1BC-4A53-9C1C-D5B8B96F71A8}" type="slidenum">
              <a:rPr lang="ru-RU" smtClean="0"/>
              <a:pPr/>
              <a:t>18</a:t>
            </a:fld>
            <a:endParaRPr lang="ru-RU"/>
          </a:p>
        </p:txBody>
      </p:sp>
    </p:spTree>
    <p:extLst>
      <p:ext uri="{BB962C8B-B14F-4D97-AF65-F5344CB8AC3E}">
        <p14:creationId xmlns:p14="http://schemas.microsoft.com/office/powerpoint/2010/main" xmlns="" val="144592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3B2942-A1BC-4A53-9C1C-D5B8B96F71A8}" type="slidenum">
              <a:rPr lang="ru-RU" smtClean="0"/>
              <a:pPr/>
              <a:t>19</a:t>
            </a:fld>
            <a:endParaRPr lang="ru-RU"/>
          </a:p>
        </p:txBody>
      </p:sp>
    </p:spTree>
    <p:extLst>
      <p:ext uri="{BB962C8B-B14F-4D97-AF65-F5344CB8AC3E}">
        <p14:creationId xmlns:p14="http://schemas.microsoft.com/office/powerpoint/2010/main" xmlns="" val="38390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hyperlink" Target="https://invest.gov.ru/"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kirenskadm@yandex.ru" TargetMode="External"/><Relationship Id="rId2" Type="http://schemas.openxmlformats.org/officeDocument/2006/relationships/hyperlink" Target="mailto:chudinova.admkir@rambler.ru" TargetMode="External"/><Relationship Id="rId1" Type="http://schemas.openxmlformats.org/officeDocument/2006/relationships/slideLayout" Target="../slideLayouts/slideLayout2.xml"/><Relationship Id="rId5" Type="http://schemas.openxmlformats.org/officeDocument/2006/relationships/hyperlink" Target="mailto:prognoz-kir@yandex.ru@yandex.ru" TargetMode="External"/><Relationship Id="rId4" Type="http://schemas.openxmlformats.org/officeDocument/2006/relationships/hyperlink" Target="mailto:kirenraion@govirk.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0"/>
            <a:ext cx="7772400" cy="1470025"/>
          </a:xfrm>
        </p:spPr>
        <p:txBody>
          <a:bodyPr>
            <a:normAutofit/>
          </a:bodyPr>
          <a:lstStyle/>
          <a:p>
            <a:pPr algn="ctr"/>
            <a:r>
              <a:rPr lang="ru-RU" dirty="0" smtClean="0">
                <a:latin typeface="Times New Roman" pitchFamily="18" charset="0"/>
                <a:cs typeface="Times New Roman" pitchFamily="18" charset="0"/>
              </a:rPr>
              <a:t>Инвестиционный профиль</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728" y="3143248"/>
            <a:ext cx="6400800" cy="1638296"/>
          </a:xfrm>
        </p:spPr>
        <p:txBody>
          <a:bodyPr/>
          <a:lstStyle/>
          <a:p>
            <a:pPr algn="ctr"/>
            <a:r>
              <a:rPr lang="ru-RU" dirty="0" smtClean="0">
                <a:solidFill>
                  <a:schemeClr val="bg1">
                    <a:lumMod val="95000"/>
                  </a:schemeClr>
                </a:solidFill>
                <a:latin typeface="Times New Roman" pitchFamily="18" charset="0"/>
                <a:cs typeface="Times New Roman" pitchFamily="18" charset="0"/>
              </a:rPr>
              <a:t>Муниципального образования Киренский район</a:t>
            </a:r>
            <a:endParaRPr lang="ru-RU" dirty="0">
              <a:solidFill>
                <a:schemeClr val="bg1">
                  <a:lumMod val="9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Малый и средний бизнес</a:t>
            </a:r>
            <a:endParaRPr lang="ru-RU" sz="3200"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457200" y="1142984"/>
          <a:ext cx="5186370" cy="5072098"/>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6" name="Содержимое 2"/>
          <p:cNvSpPr txBox="1">
            <a:spLocks/>
          </p:cNvSpPr>
          <p:nvPr/>
        </p:nvSpPr>
        <p:spPr>
          <a:xfrm>
            <a:off x="5508104" y="1484784"/>
            <a:ext cx="3430767" cy="4896544"/>
          </a:xfrm>
          <a:prstGeom prst="rect">
            <a:avLst/>
          </a:prstGeom>
        </p:spPr>
        <p:txBody>
          <a:bodyPr vert="horz" lIns="91440" tIns="45720" rIns="91440" bIns="45720" rtlCol="0">
            <a:noAutofit/>
          </a:bodyPr>
          <a:lstStyle/>
          <a:p>
            <a:pPr algn="just"/>
            <a:r>
              <a:rPr lang="ru-RU" sz="1600" dirty="0" smtClean="0">
                <a:latin typeface="Times New Roman" pitchFamily="18" charset="0"/>
                <a:cs typeface="Times New Roman" pitchFamily="18" charset="0"/>
              </a:rPr>
              <a:t>Бизнес сообщество Киренского района в 2023 году насчитывало 100 малых и средних предприятий, 290 индивидуальных предпринимателей, 832 </a:t>
            </a:r>
            <a:r>
              <a:rPr lang="ru-RU" sz="1600" dirty="0" err="1" smtClean="0">
                <a:latin typeface="Times New Roman" pitchFamily="18" charset="0"/>
                <a:cs typeface="Times New Roman" pitchFamily="18" charset="0"/>
              </a:rPr>
              <a:t>самозанятых</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граждана</a:t>
            </a:r>
            <a:r>
              <a:rPr lang="ru-RU" sz="1600" dirty="0" smtClean="0">
                <a:latin typeface="Times New Roman" pitchFamily="18" charset="0"/>
                <a:cs typeface="Times New Roman" pitchFamily="18" charset="0"/>
              </a:rPr>
              <a:t>. Большая часть предприятий занята в торговле. </a:t>
            </a:r>
          </a:p>
          <a:p>
            <a:pPr algn="just"/>
            <a:r>
              <a:rPr lang="ru-RU" sz="1600" dirty="0" smtClean="0">
                <a:latin typeface="Times New Roman" pitchFamily="18" charset="0"/>
                <a:cs typeface="Times New Roman" pitchFamily="18" charset="0"/>
              </a:rPr>
              <a:t>В сфере малого и среднего предпринимательства на постоянной основе работает 1,47 тыс. человек, что составляет 16,5 % от общей численности занятых в экономике. </a:t>
            </a:r>
          </a:p>
          <a:p>
            <a:pPr algn="just"/>
            <a:r>
              <a:rPr lang="ru-RU" sz="1600" dirty="0" smtClean="0">
                <a:latin typeface="Times New Roman" pitchFamily="18" charset="0"/>
                <a:cs typeface="Times New Roman" pitchFamily="18" charset="0"/>
              </a:rPr>
              <a:t>Выручка от продажи товаров, продукции, работ, услуг предприятий малого бизнеса  составила в 2023 г. – 3106,1 млн. руб., доля  в общей сумме выручки – 7,2 %.</a:t>
            </a:r>
            <a:endParaRPr kumimoji="0" lang="ru-RU"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Социальная сфера</a:t>
            </a:r>
            <a:endParaRPr lang="ru-RU" sz="3200" dirty="0"/>
          </a:p>
        </p:txBody>
      </p:sp>
      <p:graphicFrame>
        <p:nvGraphicFramePr>
          <p:cNvPr id="4" name="Содержимое 3"/>
          <p:cNvGraphicFramePr>
            <a:graphicFrameLocks noGrp="1"/>
          </p:cNvGraphicFramePr>
          <p:nvPr>
            <p:ph idx="1"/>
          </p:nvPr>
        </p:nvGraphicFramePr>
        <p:xfrm>
          <a:off x="428596" y="1714488"/>
          <a:ext cx="8229600" cy="491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2910" y="1285860"/>
            <a:ext cx="8080161"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Социальная сфера Киренского района характеризуется как достаточно развитая</a:t>
            </a:r>
          </a:p>
          <a:p>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Кадровый потенциал</a:t>
            </a:r>
            <a:endParaRPr lang="ru-RU" sz="3200" dirty="0"/>
          </a:p>
        </p:txBody>
      </p:sp>
      <p:sp>
        <p:nvSpPr>
          <p:cNvPr id="4" name="Содержимое 3"/>
          <p:cNvSpPr>
            <a:spLocks noGrp="1"/>
          </p:cNvSpPr>
          <p:nvPr>
            <p:ph sz="half" idx="2"/>
          </p:nvPr>
        </p:nvSpPr>
        <p:spPr>
          <a:xfrm>
            <a:off x="457200" y="1714488"/>
            <a:ext cx="4040188" cy="4411675"/>
          </a:xfrm>
        </p:spPr>
        <p:txBody>
          <a:bodyPr>
            <a:normAutofit fontScale="85000" lnSpcReduction="20000"/>
          </a:bodyPr>
          <a:lstStyle/>
          <a:p>
            <a:pPr indent="449580" algn="just"/>
            <a:r>
              <a:rPr lang="ru-RU" dirty="0" smtClean="0">
                <a:latin typeface="Times New Roman" pitchFamily="18" charset="0"/>
                <a:ea typeface="Times New Roman" panose="02020603050405020304" pitchFamily="18" charset="0"/>
                <a:cs typeface="Times New Roman" pitchFamily="18" charset="0"/>
              </a:rPr>
              <a:t>Среднесписочная численность работающих – 8,89 тыс.человек.</a:t>
            </a:r>
          </a:p>
          <a:p>
            <a:pPr indent="449580" algn="just">
              <a:spcAft>
                <a:spcPts val="0"/>
              </a:spcAft>
            </a:pPr>
            <a:r>
              <a:rPr lang="ru-RU" dirty="0" smtClean="0">
                <a:latin typeface="Times New Roman" pitchFamily="18" charset="0"/>
                <a:ea typeface="Times New Roman" panose="02020603050405020304" pitchFamily="18" charset="0"/>
                <a:cs typeface="Times New Roman" pitchFamily="18" charset="0"/>
              </a:rPr>
              <a:t>Среднемесячная  заработная плата - 89111 рублей.</a:t>
            </a:r>
          </a:p>
          <a:p>
            <a:pPr indent="449580" algn="just">
              <a:spcAft>
                <a:spcPts val="0"/>
              </a:spcAft>
            </a:pPr>
            <a:r>
              <a:rPr lang="ru-RU" dirty="0" smtClean="0">
                <a:latin typeface="Times New Roman" pitchFamily="18" charset="0"/>
                <a:ea typeface="Times New Roman" panose="02020603050405020304" pitchFamily="18" charset="0"/>
                <a:cs typeface="Times New Roman" pitchFamily="18" charset="0"/>
              </a:rPr>
              <a:t>Уровень регистрируемой безработицы  составил 2,2 % к трудоспособному населению. В банке вакансий центра занятости населения присутствуют более 100 вакансий, требуются медицинские  работники, педагоги, водители, продавцы и работники других профессий.</a:t>
            </a:r>
          </a:p>
          <a:p>
            <a:pPr indent="449580" algn="just">
              <a:spcAft>
                <a:spcPts val="0"/>
              </a:spcAft>
            </a:pPr>
            <a:endParaRPr lang="ru-RU" dirty="0" smtClean="0">
              <a:latin typeface="Arial" panose="020B0604020202020204" pitchFamily="34" charset="0"/>
              <a:ea typeface="Times New Roman" panose="02020603050405020304" pitchFamily="18" charset="0"/>
              <a:cs typeface="Arial" panose="020B0604020202020204" pitchFamily="34" charset="0"/>
            </a:endParaRPr>
          </a:p>
          <a:p>
            <a:endParaRPr lang="ru-RU" dirty="0"/>
          </a:p>
        </p:txBody>
      </p:sp>
      <p:graphicFrame>
        <p:nvGraphicFramePr>
          <p:cNvPr id="7" name="Содержимое 6"/>
          <p:cNvGraphicFramePr>
            <a:graphicFrameLocks noGrp="1"/>
          </p:cNvGraphicFramePr>
          <p:nvPr>
            <p:ph sz="quarter" idx="4"/>
          </p:nvPr>
        </p:nvGraphicFramePr>
        <p:xfrm>
          <a:off x="4645025" y="1428736"/>
          <a:ext cx="4041775" cy="471490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Демографическая ситуация</a:t>
            </a:r>
            <a:endParaRPr lang="ru-RU" sz="3200" dirty="0"/>
          </a:p>
        </p:txBody>
      </p:sp>
      <p:sp>
        <p:nvSpPr>
          <p:cNvPr id="4" name="Содержимое 3"/>
          <p:cNvSpPr>
            <a:spLocks noGrp="1"/>
          </p:cNvSpPr>
          <p:nvPr>
            <p:ph sz="half" idx="2"/>
          </p:nvPr>
        </p:nvSpPr>
        <p:spPr>
          <a:xfrm>
            <a:off x="428596" y="1142984"/>
            <a:ext cx="4040188" cy="2286015"/>
          </a:xfrm>
        </p:spPr>
        <p:txBody>
          <a:bodyPr>
            <a:noAutofit/>
          </a:bodyPr>
          <a:lstStyle/>
          <a:p>
            <a:pPr indent="449580" algn="just"/>
            <a:r>
              <a:rPr lang="ru-RU" sz="1400" dirty="0" smtClean="0">
                <a:latin typeface="Times New Roman" pitchFamily="18" charset="0"/>
                <a:cs typeface="Times New Roman" pitchFamily="18" charset="0"/>
              </a:rPr>
              <a:t>Численность населения Киренского района на 01.01.2024 г. составила 15,936 тыс. человек, что на 60 человек превышает  прошлогодний показатель. Рост произошёл за счёт положительной миграции (168 чел.), которая перекрыла естественную убыль населения</a:t>
            </a:r>
            <a:r>
              <a:rPr lang="ru-RU" sz="1200" dirty="0" smtClean="0"/>
              <a:t>.  </a:t>
            </a:r>
            <a:endParaRPr lang="ru-RU" sz="1200" dirty="0"/>
          </a:p>
        </p:txBody>
      </p:sp>
      <p:graphicFrame>
        <p:nvGraphicFramePr>
          <p:cNvPr id="6" name="Содержимое 5"/>
          <p:cNvGraphicFramePr>
            <a:graphicFrameLocks noGrp="1"/>
          </p:cNvGraphicFramePr>
          <p:nvPr>
            <p:ph sz="quarter" idx="4"/>
          </p:nvPr>
        </p:nvGraphicFramePr>
        <p:xfrm>
          <a:off x="4645025" y="2174875"/>
          <a:ext cx="4284693"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899592" y="3428976"/>
          <a:ext cx="3437519" cy="34290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rgbClr val="0070C0"/>
                </a:solidFill>
                <a:latin typeface="Times New Roman" pitchFamily="18" charset="0"/>
                <a:cs typeface="Times New Roman" pitchFamily="18" charset="0"/>
              </a:rPr>
              <a:t>Инвестиционный</a:t>
            </a:r>
            <a:r>
              <a:rPr lang="ru-RU" dirty="0" smtClean="0">
                <a:solidFill>
                  <a:srgbClr val="0070C0"/>
                </a:solidFill>
                <a:latin typeface="Times New Roman" pitchFamily="18" charset="0"/>
                <a:cs typeface="Times New Roman" pitchFamily="18" charset="0"/>
              </a:rPr>
              <a:t> </a:t>
            </a:r>
            <a:r>
              <a:rPr lang="ru-RU" sz="3200" dirty="0" smtClean="0">
                <a:solidFill>
                  <a:srgbClr val="0070C0"/>
                </a:solidFill>
                <a:latin typeface="Times New Roman" pitchFamily="18" charset="0"/>
                <a:cs typeface="Times New Roman" pitchFamily="18" charset="0"/>
              </a:rPr>
              <a:t>климат</a:t>
            </a:r>
            <a:endParaRPr lang="ru-RU" sz="3200" dirty="0"/>
          </a:p>
        </p:txBody>
      </p:sp>
      <p:sp>
        <p:nvSpPr>
          <p:cNvPr id="3" name="Содержимое 2"/>
          <p:cNvSpPr>
            <a:spLocks noGrp="1"/>
          </p:cNvSpPr>
          <p:nvPr>
            <p:ph idx="1"/>
          </p:nvPr>
        </p:nvSpPr>
        <p:spPr>
          <a:xfrm>
            <a:off x="428596" y="1285861"/>
            <a:ext cx="8229600" cy="1071569"/>
          </a:xfrm>
        </p:spPr>
        <p:txBody>
          <a:bodyPr>
            <a:normAutofit fontScale="92500" lnSpcReduction="20000"/>
          </a:bodyPr>
          <a:lstStyle/>
          <a:p>
            <a:pPr algn="just"/>
            <a:r>
              <a:rPr lang="ru-RU" sz="1900" dirty="0" smtClean="0">
                <a:latin typeface="Times New Roman" pitchFamily="18" charset="0"/>
                <a:cs typeface="Times New Roman" pitchFamily="18" charset="0"/>
              </a:rPr>
              <a:t>Объём инвестиций в основной капитал, по данным </a:t>
            </a:r>
            <a:r>
              <a:rPr lang="ru-RU" sz="1900" dirty="0" err="1" smtClean="0">
                <a:latin typeface="Times New Roman" pitchFamily="18" charset="0"/>
                <a:cs typeface="Times New Roman" pitchFamily="18" charset="0"/>
              </a:rPr>
              <a:t>Иркутскстат</a:t>
            </a:r>
            <a:r>
              <a:rPr lang="ru-RU" sz="1900" dirty="0" smtClean="0">
                <a:latin typeface="Times New Roman" pitchFamily="18" charset="0"/>
                <a:cs typeface="Times New Roman" pitchFamily="18" charset="0"/>
              </a:rPr>
              <a:t>,  в 2023 г. составил 2345,7 млн. руб., что  выше 2022 г. на 18,7 %.</a:t>
            </a:r>
          </a:p>
          <a:p>
            <a:pPr algn="just"/>
            <a:r>
              <a:rPr lang="ru-RU" sz="1900" dirty="0" smtClean="0">
                <a:latin typeface="Times New Roman" pitchFamily="18" charset="0"/>
                <a:cs typeface="Times New Roman" pitchFamily="18" charset="0"/>
              </a:rPr>
              <a:t>Кроме этого, на территории Киренского района реализуется  крупные инвестиционные проекты.</a:t>
            </a:r>
          </a:p>
          <a:p>
            <a:endParaRPr lang="ru-RU" dirty="0"/>
          </a:p>
        </p:txBody>
      </p:sp>
      <p:graphicFrame>
        <p:nvGraphicFramePr>
          <p:cNvPr id="4" name="Схема 3"/>
          <p:cNvGraphicFramePr/>
          <p:nvPr/>
        </p:nvGraphicFramePr>
        <p:xfrm>
          <a:off x="899592" y="2276872"/>
          <a:ext cx="7632848" cy="1935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899592" y="4293096"/>
          <a:ext cx="7704856" cy="23677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971924" cy="1143000"/>
          </a:xfrm>
        </p:spPr>
        <p:txBody>
          <a:bodyPr>
            <a:normAutofit/>
          </a:bodyPr>
          <a:lstStyle/>
          <a:p>
            <a:r>
              <a:rPr lang="ru-RU" sz="2400" dirty="0" smtClean="0">
                <a:latin typeface="Times New Roman" pitchFamily="18" charset="0"/>
                <a:cs typeface="Times New Roman" pitchFamily="18" charset="0"/>
              </a:rPr>
              <a:t>Перспективные инвестиционные проекты:</a:t>
            </a:r>
            <a:endParaRPr lang="ru-RU" sz="24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357158" y="1500174"/>
            <a:ext cx="4286280" cy="5000660"/>
          </a:xfrm>
        </p:spPr>
        <p:txBody>
          <a:bodyPr>
            <a:noAutofit/>
          </a:bodyPr>
          <a:lstStyle/>
          <a:p>
            <a:r>
              <a:rPr lang="ru-RU" sz="1400" dirty="0" smtClean="0">
                <a:latin typeface="Times New Roman" pitchFamily="18" charset="0"/>
                <a:cs typeface="Times New Roman" pitchFamily="18" charset="0"/>
              </a:rPr>
              <a:t>Освоение </a:t>
            </a:r>
            <a:r>
              <a:rPr lang="ru-RU" sz="1400" dirty="0" err="1" smtClean="0">
                <a:latin typeface="Times New Roman" pitchFamily="18" charset="0"/>
                <a:cs typeface="Times New Roman" pitchFamily="18" charset="0"/>
              </a:rPr>
              <a:t>Пилюдинской</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Ичорской</a:t>
            </a:r>
            <a:r>
              <a:rPr lang="ru-RU" sz="1400" dirty="0" smtClean="0">
                <a:latin typeface="Times New Roman" pitchFamily="18" charset="0"/>
                <a:cs typeface="Times New Roman" pitchFamily="18" charset="0"/>
              </a:rPr>
              <a:t> нефтегазоконденсатных площадок, путём строительства нефтепровода до НПС № 9. Владелец лицензии - ОАО «</a:t>
            </a:r>
            <a:r>
              <a:rPr lang="ru-RU" sz="1400" dirty="0" err="1" smtClean="0">
                <a:latin typeface="Times New Roman" pitchFamily="18" charset="0"/>
                <a:cs typeface="Times New Roman" pitchFamily="18" charset="0"/>
              </a:rPr>
              <a:t>Сургутнефтегаз</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Строительство </a:t>
            </a:r>
            <a:r>
              <a:rPr lang="ru-RU" sz="1400" dirty="0" err="1" smtClean="0">
                <a:latin typeface="Times New Roman" pitchFamily="18" charset="0"/>
                <a:cs typeface="Times New Roman" pitchFamily="18" charset="0"/>
              </a:rPr>
              <a:t>виноводочного</a:t>
            </a:r>
            <a:r>
              <a:rPr lang="ru-RU" sz="1400" dirty="0" smtClean="0">
                <a:latin typeface="Times New Roman" pitchFamily="18" charset="0"/>
                <a:cs typeface="Times New Roman" pitchFamily="18" charset="0"/>
              </a:rPr>
              <a:t> завода;</a:t>
            </a:r>
          </a:p>
          <a:p>
            <a:r>
              <a:rPr lang="ru-RU" sz="1400" dirty="0" smtClean="0">
                <a:latin typeface="Times New Roman" pitchFamily="18" charset="0"/>
                <a:cs typeface="Times New Roman" pitchFamily="18" charset="0"/>
              </a:rPr>
              <a:t>Строительство узкоколейной железнодорожной ветки от ст. </a:t>
            </a:r>
            <a:r>
              <a:rPr lang="ru-RU" sz="1400" dirty="0" err="1" smtClean="0">
                <a:latin typeface="Times New Roman" pitchFamily="18" charset="0"/>
                <a:cs typeface="Times New Roman" pitchFamily="18" charset="0"/>
              </a:rPr>
              <a:t>Небель</a:t>
            </a:r>
            <a:r>
              <a:rPr lang="ru-RU" sz="1400" dirty="0" smtClean="0">
                <a:latin typeface="Times New Roman" pitchFamily="18" charset="0"/>
                <a:cs typeface="Times New Roman" pitchFamily="18" charset="0"/>
              </a:rPr>
              <a:t> до с. Красноярово;</a:t>
            </a:r>
          </a:p>
          <a:p>
            <a:r>
              <a:rPr lang="ru-RU" sz="1400" dirty="0" smtClean="0">
                <a:latin typeface="Times New Roman" pitchFamily="18" charset="0"/>
                <a:cs typeface="Times New Roman" pitchFamily="18" charset="0"/>
              </a:rPr>
              <a:t>Строительство в с. Красноярово грузового причала для организации работы </a:t>
            </a:r>
            <a:r>
              <a:rPr lang="ru-RU" sz="1400" dirty="0" err="1" smtClean="0">
                <a:latin typeface="Times New Roman" pitchFamily="18" charset="0"/>
                <a:cs typeface="Times New Roman" pitchFamily="18" charset="0"/>
              </a:rPr>
              <a:t>погрузо</a:t>
            </a:r>
            <a:r>
              <a:rPr lang="ru-RU" sz="1400" dirty="0" smtClean="0">
                <a:latin typeface="Times New Roman" pitchFamily="18" charset="0"/>
                <a:cs typeface="Times New Roman" pitchFamily="18" charset="0"/>
              </a:rPr>
              <a:t> - разгрузочного узла для решения вопроса организации Северного завоза и снабжения р.Саха (Якутия) грузами;</a:t>
            </a:r>
          </a:p>
          <a:p>
            <a:r>
              <a:rPr lang="ru-RU" sz="1400" dirty="0" smtClean="0">
                <a:latin typeface="Times New Roman" pitchFamily="18" charset="0"/>
                <a:cs typeface="Times New Roman" pitchFamily="18" charset="0"/>
              </a:rPr>
              <a:t>Строительство ПС-35/10 кВ и BЛ135 кВ «</a:t>
            </a:r>
            <a:r>
              <a:rPr lang="ru-RU" sz="1400" dirty="0" err="1" smtClean="0">
                <a:latin typeface="Times New Roman" pitchFamily="18" charset="0"/>
                <a:cs typeface="Times New Roman" pitchFamily="18" charset="0"/>
              </a:rPr>
              <a:t>Кривошапкино</a:t>
            </a:r>
            <a:r>
              <a:rPr lang="ru-RU" sz="1400" dirty="0" smtClean="0">
                <a:latin typeface="Times New Roman" pitchFamily="18" charset="0"/>
                <a:cs typeface="Times New Roman" pitchFamily="18" charset="0"/>
              </a:rPr>
              <a:t> - Аэропорт» для обеспечения бесперебойного и качественного снабжения электроэнергией населения и объектов социальной сферы г. Киренска;</a:t>
            </a:r>
          </a:p>
          <a:p>
            <a:r>
              <a:rPr lang="ru-RU" sz="1400" dirty="0" smtClean="0">
                <a:latin typeface="Times New Roman" pitchFamily="18" charset="0"/>
                <a:cs typeface="Times New Roman" pitchFamily="18" charset="0"/>
              </a:rPr>
              <a:t>Реконструкция искусственной взлётно-посадочной полосы на аэродроме г. Киренска</a:t>
            </a:r>
          </a:p>
          <a:p>
            <a:endParaRPr lang="ru-RU" sz="14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3438" y="2786058"/>
            <a:ext cx="4038600" cy="3471874"/>
          </a:xfrm>
        </p:spPr>
        <p:txBody>
          <a:bodyPr>
            <a:normAutofit/>
          </a:bodyPr>
          <a:lstStyle/>
          <a:p>
            <a:pPr>
              <a:buNone/>
            </a:pPr>
            <a:endParaRPr lang="ru-RU" sz="20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a:p>
            <a:pPr lvl="0"/>
            <a:r>
              <a:rPr lang="ru-RU" sz="1400" dirty="0" smtClean="0">
                <a:latin typeface="Times New Roman" pitchFamily="18" charset="0"/>
                <a:cs typeface="Times New Roman" pitchFamily="18" charset="0"/>
              </a:rPr>
              <a:t>Строительство стоматологической клиники;</a:t>
            </a:r>
          </a:p>
          <a:p>
            <a:pPr lvl="0"/>
            <a:endParaRPr lang="ru-RU" sz="1400" dirty="0" smtClean="0">
              <a:latin typeface="Times New Roman" pitchFamily="18" charset="0"/>
              <a:cs typeface="Times New Roman" pitchFamily="18" charset="0"/>
            </a:endParaRPr>
          </a:p>
          <a:p>
            <a:pPr lvl="0"/>
            <a:r>
              <a:rPr lang="ru-RU" sz="1400" dirty="0" smtClean="0">
                <a:latin typeface="Times New Roman" pitchFamily="18" charset="0"/>
                <a:cs typeface="Times New Roman" pitchFamily="18" charset="0"/>
              </a:rPr>
              <a:t>Строительство молочного завода;</a:t>
            </a:r>
          </a:p>
          <a:p>
            <a:pPr lvl="0"/>
            <a:endParaRPr lang="ru-RU" sz="1400" dirty="0" smtClean="0">
              <a:latin typeface="Times New Roman" pitchFamily="18" charset="0"/>
              <a:cs typeface="Times New Roman" pitchFamily="18" charset="0"/>
            </a:endParaRPr>
          </a:p>
          <a:p>
            <a:pPr lvl="0"/>
            <a:r>
              <a:rPr lang="ru-RU" sz="1400" dirty="0" smtClean="0">
                <a:latin typeface="Times New Roman" pitchFamily="18" charset="0"/>
                <a:cs typeface="Times New Roman" pitchFamily="18" charset="0"/>
              </a:rPr>
              <a:t>Строительство очистных сооружений в м/р. Центральный г. Киренска;</a:t>
            </a:r>
          </a:p>
          <a:p>
            <a:pPr lvl="0">
              <a:buNone/>
            </a:pPr>
            <a:endParaRPr lang="ru-RU" sz="1400" dirty="0" smtClean="0">
              <a:latin typeface="Times New Roman" pitchFamily="18" charset="0"/>
              <a:cs typeface="Times New Roman" pitchFamily="18" charset="0"/>
            </a:endParaRPr>
          </a:p>
          <a:p>
            <a:pPr lvl="0"/>
            <a:r>
              <a:rPr lang="ru-RU" sz="1400" dirty="0" smtClean="0">
                <a:latin typeface="Times New Roman" pitchFamily="18" charset="0"/>
                <a:cs typeface="Times New Roman" pitchFamily="18" charset="0"/>
              </a:rPr>
              <a:t>Строительство овощехранилища.</a:t>
            </a:r>
          </a:p>
          <a:p>
            <a:pPr>
              <a:buNone/>
            </a:pPr>
            <a:endParaRPr lang="ru-RU" sz="1800" dirty="0">
              <a:latin typeface="Times New Roman" pitchFamily="18" charset="0"/>
              <a:cs typeface="Times New Roman" pitchFamily="18" charset="0"/>
            </a:endParaRPr>
          </a:p>
        </p:txBody>
      </p:sp>
      <p:sp>
        <p:nvSpPr>
          <p:cNvPr id="5" name="Заголовок 1"/>
          <p:cNvSpPr txBox="1">
            <a:spLocks/>
          </p:cNvSpPr>
          <p:nvPr/>
        </p:nvSpPr>
        <p:spPr>
          <a:xfrm>
            <a:off x="4786314" y="428604"/>
            <a:ext cx="3971924" cy="2071702"/>
          </a:xfrm>
          <a:prstGeom prst="rect">
            <a:avLst/>
          </a:prstGeom>
        </p:spPr>
        <p:txBody>
          <a:bodyPr vert="horz" lIns="91440" tIns="45720" rIns="91440" bIns="45720" rtlCol="0" anchor="ctr">
            <a:noAutofit/>
          </a:bodyPr>
          <a:lstStyle/>
          <a:p>
            <a:pPr lvl="0" algn="ctr">
              <a:spcBef>
                <a:spcPct val="0"/>
              </a:spcBef>
            </a:pPr>
            <a:r>
              <a:rPr lang="ru-RU" sz="2400" dirty="0" smtClean="0">
                <a:latin typeface="Times New Roman" pitchFamily="18" charset="0"/>
                <a:cs typeface="Times New Roman" pitchFamily="18" charset="0"/>
              </a:rPr>
              <a:t>Потребности, возможные к реализации в сфере государственного частного партнёрства на территории Киренского муниципального района:</a:t>
            </a:r>
            <a:endParaRPr kumimoji="0" lang="ru-RU"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Прямоугольник 5"/>
          <p:cNvSpPr/>
          <p:nvPr/>
        </p:nvSpPr>
        <p:spPr>
          <a:xfrm>
            <a:off x="251520" y="6093296"/>
            <a:ext cx="8960530" cy="646331"/>
          </a:xfrm>
          <a:prstGeom prst="rect">
            <a:avLst/>
          </a:prstGeom>
        </p:spPr>
        <p:txBody>
          <a:bodyPr wrap="none">
            <a:spAutoFit/>
          </a:bodyPr>
          <a:lstStyle/>
          <a:p>
            <a:r>
              <a:rPr lang="ru-RU" b="1" dirty="0" smtClean="0"/>
              <a:t>Свободные инвестиционные площадки можно посмотреть здесь: </a:t>
            </a:r>
            <a:r>
              <a:rPr lang="en-US" b="1" dirty="0" smtClean="0">
                <a:hlinkClick r:id="rId2"/>
              </a:rPr>
              <a:t>https</a:t>
            </a:r>
            <a:r>
              <a:rPr lang="en-US" b="1" dirty="0" smtClean="0">
                <a:hlinkClick r:id="rId2"/>
              </a:rPr>
              <a:t>://invest.gov.ru</a:t>
            </a:r>
            <a:r>
              <a:rPr lang="en-US" b="1" dirty="0" smtClean="0">
                <a:hlinkClick r:id="rId2"/>
              </a:rPr>
              <a:t>/</a:t>
            </a:r>
            <a:endParaRPr lang="ru-RU" b="1" dirty="0" smtClean="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28860" y="785794"/>
            <a:ext cx="6510749" cy="1892166"/>
          </a:xfrm>
        </p:spPr>
        <p:txBody>
          <a:bodyPr>
            <a:normAutofit fontScale="77500" lnSpcReduction="20000"/>
          </a:bodyPr>
          <a:lstStyle/>
          <a:p>
            <a:pPr marL="0" indent="0">
              <a:buNone/>
            </a:pPr>
            <a:r>
              <a:rPr lang="ru-RU" sz="2100" b="1" dirty="0" smtClean="0">
                <a:solidFill>
                  <a:schemeClr val="accent6">
                    <a:lumMod val="50000"/>
                  </a:schemeClr>
                </a:solidFill>
                <a:latin typeface="Arial" panose="020B0604020202020204" pitchFamily="34" charset="0"/>
                <a:cs typeface="Arial" panose="020B0604020202020204" pitchFamily="34" charset="0"/>
              </a:rPr>
              <a:t>     </a:t>
            </a:r>
            <a:r>
              <a:rPr lang="ru-RU" sz="2100" b="1" u="sng" dirty="0" smtClean="0">
                <a:solidFill>
                  <a:schemeClr val="accent6">
                    <a:lumMod val="50000"/>
                  </a:schemeClr>
                </a:solidFill>
                <a:latin typeface="Times New Roman" pitchFamily="18" charset="0"/>
                <a:cs typeface="Times New Roman" pitchFamily="18" charset="0"/>
              </a:rPr>
              <a:t>АО «Корпорация развития Иркутской области»</a:t>
            </a:r>
            <a:r>
              <a:rPr lang="ru-RU" sz="2100" b="1" u="sng" dirty="0">
                <a:solidFill>
                  <a:schemeClr val="accent6">
                    <a:lumMod val="50000"/>
                  </a:schemeClr>
                </a:solidFill>
                <a:latin typeface="Times New Roman" pitchFamily="18" charset="0"/>
                <a:cs typeface="Times New Roman" pitchFamily="18" charset="0"/>
              </a:rPr>
              <a:t> </a:t>
            </a:r>
            <a:endParaRPr lang="ru-RU" sz="2100" b="1" u="sng" dirty="0" smtClean="0">
              <a:solidFill>
                <a:schemeClr val="accent6">
                  <a:lumMod val="50000"/>
                </a:schemeClr>
              </a:solidFill>
              <a:latin typeface="Times New Roman" pitchFamily="18" charset="0"/>
              <a:cs typeface="Times New Roman" pitchFamily="18" charset="0"/>
            </a:endParaRPr>
          </a:p>
          <a:p>
            <a:pPr marL="0" indent="0" algn="just">
              <a:buNone/>
            </a:pPr>
            <a:r>
              <a:rPr lang="ru-RU" sz="2100" dirty="0" smtClean="0">
                <a:solidFill>
                  <a:schemeClr val="accent6">
                    <a:lumMod val="50000"/>
                  </a:schemeClr>
                </a:solidFill>
                <a:latin typeface="Times New Roman" pitchFamily="18" charset="0"/>
                <a:cs typeface="Times New Roman" pitchFamily="18" charset="0"/>
              </a:rPr>
              <a:t>     Занимается </a:t>
            </a:r>
            <a:r>
              <a:rPr lang="ru-RU" sz="2100" dirty="0">
                <a:solidFill>
                  <a:schemeClr val="accent6">
                    <a:lumMod val="50000"/>
                  </a:schemeClr>
                </a:solidFill>
                <a:latin typeface="Times New Roman" pitchFamily="18" charset="0"/>
                <a:cs typeface="Times New Roman" pitchFamily="18" charset="0"/>
              </a:rPr>
              <a:t>реализацией инвестиционных проектов на территории </a:t>
            </a:r>
            <a:r>
              <a:rPr lang="ru-RU" sz="2100" dirty="0" smtClean="0">
                <a:solidFill>
                  <a:schemeClr val="accent6">
                    <a:lumMod val="50000"/>
                  </a:schemeClr>
                </a:solidFill>
                <a:latin typeface="Times New Roman" pitchFamily="18" charset="0"/>
                <a:cs typeface="Times New Roman" pitchFamily="18" charset="0"/>
              </a:rPr>
              <a:t>Иркутской области. Направления деятельности: создание и управление индустриальными парками</a:t>
            </a:r>
            <a:r>
              <a:rPr lang="en-US" sz="2100" dirty="0" smtClean="0">
                <a:solidFill>
                  <a:schemeClr val="accent6">
                    <a:lumMod val="50000"/>
                  </a:schemeClr>
                </a:solidFill>
                <a:latin typeface="Times New Roman" pitchFamily="18" charset="0"/>
                <a:cs typeface="Times New Roman" pitchFamily="18" charset="0"/>
              </a:rPr>
              <a:t>;</a:t>
            </a:r>
            <a:r>
              <a:rPr lang="ru-RU" sz="2100" dirty="0" smtClean="0">
                <a:solidFill>
                  <a:schemeClr val="accent6">
                    <a:lumMod val="50000"/>
                  </a:schemeClr>
                </a:solidFill>
                <a:latin typeface="Times New Roman" pitchFamily="18" charset="0"/>
                <a:cs typeface="Times New Roman" pitchFamily="18" charset="0"/>
              </a:rPr>
              <a:t> разработка, экспертиза, , финансирование, реализация инвестиционных проектов, обеспечение реализации государственно-частного партнерства.</a:t>
            </a:r>
          </a:p>
          <a:p>
            <a:pPr marL="0" indent="0" algn="just">
              <a:buNone/>
            </a:pPr>
            <a:r>
              <a:rPr lang="ru-RU" sz="2100" dirty="0" smtClean="0">
                <a:solidFill>
                  <a:schemeClr val="accent6">
                    <a:lumMod val="50000"/>
                  </a:schemeClr>
                </a:solidFill>
                <a:latin typeface="Times New Roman" pitchFamily="18" charset="0"/>
                <a:cs typeface="Times New Roman" pitchFamily="18" charset="0"/>
              </a:rPr>
              <a:t>      Адрес: 664025</a:t>
            </a:r>
            <a:r>
              <a:rPr lang="ru-RU" sz="2100" dirty="0">
                <a:solidFill>
                  <a:schemeClr val="accent6">
                    <a:lumMod val="50000"/>
                  </a:schemeClr>
                </a:solidFill>
                <a:latin typeface="Times New Roman" pitchFamily="18" charset="0"/>
                <a:cs typeface="Times New Roman" pitchFamily="18" charset="0"/>
              </a:rPr>
              <a:t>, </a:t>
            </a:r>
            <a:r>
              <a:rPr lang="ru-RU" sz="2100" dirty="0" smtClean="0">
                <a:solidFill>
                  <a:schemeClr val="accent6">
                    <a:lumMod val="50000"/>
                  </a:schemeClr>
                </a:solidFill>
                <a:latin typeface="Times New Roman" pitchFamily="18" charset="0"/>
                <a:cs typeface="Times New Roman" pitchFamily="18" charset="0"/>
              </a:rPr>
              <a:t>Иркутск, ул. Свердлова, 10, оф. 5.9, тел</a:t>
            </a:r>
            <a:r>
              <a:rPr lang="ru-RU" sz="2100" dirty="0">
                <a:solidFill>
                  <a:schemeClr val="accent6">
                    <a:lumMod val="50000"/>
                  </a:schemeClr>
                </a:solidFill>
                <a:latin typeface="Times New Roman" pitchFamily="18" charset="0"/>
                <a:cs typeface="Times New Roman" pitchFamily="18" charset="0"/>
              </a:rPr>
              <a:t>.: +7 (3952) </a:t>
            </a:r>
            <a:r>
              <a:rPr lang="ru-RU" sz="2100" dirty="0" smtClean="0">
                <a:solidFill>
                  <a:schemeClr val="accent6">
                    <a:lumMod val="50000"/>
                  </a:schemeClr>
                </a:solidFill>
                <a:latin typeface="Times New Roman" pitchFamily="18" charset="0"/>
                <a:cs typeface="Times New Roman" pitchFamily="18" charset="0"/>
              </a:rPr>
              <a:t>255-811, e-</a:t>
            </a:r>
            <a:r>
              <a:rPr lang="ru-RU" sz="2100" dirty="0" err="1" smtClean="0">
                <a:solidFill>
                  <a:schemeClr val="accent6">
                    <a:lumMod val="50000"/>
                  </a:schemeClr>
                </a:solidFill>
                <a:latin typeface="Times New Roman" pitchFamily="18" charset="0"/>
                <a:cs typeface="Times New Roman" pitchFamily="18" charset="0"/>
              </a:rPr>
              <a:t>mail</a:t>
            </a:r>
            <a:r>
              <a:rPr lang="ru-RU" sz="2100" dirty="0" smtClean="0">
                <a:solidFill>
                  <a:schemeClr val="accent6">
                    <a:lumMod val="50000"/>
                  </a:schemeClr>
                </a:solidFill>
                <a:latin typeface="Times New Roman" pitchFamily="18" charset="0"/>
                <a:cs typeface="Times New Roman" pitchFamily="18" charset="0"/>
              </a:rPr>
              <a:t>: </a:t>
            </a:r>
            <a:r>
              <a:rPr lang="en-US" sz="2100" dirty="0" smtClean="0">
                <a:solidFill>
                  <a:schemeClr val="accent6">
                    <a:lumMod val="50000"/>
                  </a:schemeClr>
                </a:solidFill>
                <a:latin typeface="Times New Roman" pitchFamily="18" charset="0"/>
                <a:cs typeface="Times New Roman" pitchFamily="18" charset="0"/>
              </a:rPr>
              <a:t>irkutsk@aokrio.ru</a:t>
            </a:r>
            <a:r>
              <a:rPr lang="ru-RU" sz="2100" dirty="0" smtClean="0">
                <a:solidFill>
                  <a:schemeClr val="accent6">
                    <a:lumMod val="50000"/>
                  </a:schemeClr>
                </a:solidFill>
                <a:latin typeface="Times New Roman" pitchFamily="18" charset="0"/>
                <a:cs typeface="Times New Roman" pitchFamily="18" charset="0"/>
              </a:rPr>
              <a:t>, сайт: </a:t>
            </a:r>
            <a:r>
              <a:rPr lang="en-US" sz="2100" dirty="0">
                <a:solidFill>
                  <a:schemeClr val="accent6">
                    <a:lumMod val="50000"/>
                  </a:schemeClr>
                </a:solidFill>
                <a:latin typeface="Times New Roman" pitchFamily="18" charset="0"/>
                <a:cs typeface="Times New Roman" pitchFamily="18" charset="0"/>
              </a:rPr>
              <a:t>http://</a:t>
            </a:r>
            <a:r>
              <a:rPr lang="en-US" sz="2100" dirty="0" smtClean="0">
                <a:solidFill>
                  <a:schemeClr val="accent6">
                    <a:lumMod val="50000"/>
                  </a:schemeClr>
                </a:solidFill>
                <a:latin typeface="Times New Roman" pitchFamily="18" charset="0"/>
                <a:cs typeface="Times New Roman" pitchFamily="18" charset="0"/>
              </a:rPr>
              <a:t>aokrio.ru</a:t>
            </a:r>
            <a:endParaRPr lang="ru-RU" sz="2100" dirty="0" smtClean="0">
              <a:solidFill>
                <a:schemeClr val="accent6">
                  <a:lumMod val="50000"/>
                </a:schemeClr>
              </a:solidFill>
              <a:latin typeface="Times New Roman" pitchFamily="18" charset="0"/>
              <a:cs typeface="Times New Roman" pitchFamily="18" charset="0"/>
            </a:endParaRPr>
          </a:p>
          <a:p>
            <a:pPr marL="0" indent="0">
              <a:buNone/>
            </a:pPr>
            <a:endParaRPr lang="ru-RU" dirty="0" smtClean="0"/>
          </a:p>
          <a:p>
            <a:pPr marL="0" indent="0">
              <a:buNone/>
            </a:pPr>
            <a:endParaRPr lang="ru-RU" dirty="0" smtClean="0"/>
          </a:p>
          <a:p>
            <a:pPr marL="0" indent="0">
              <a:buNone/>
            </a:pPr>
            <a:endParaRPr lang="ru-RU" dirty="0" smtClean="0"/>
          </a:p>
          <a:p>
            <a:pPr marL="0" indent="0">
              <a:buNone/>
            </a:pPr>
            <a:endParaRPr lang="ru-RU" dirty="0"/>
          </a:p>
        </p:txBody>
      </p:sp>
      <p:sp>
        <p:nvSpPr>
          <p:cNvPr id="9" name="Заголовок 1"/>
          <p:cNvSpPr>
            <a:spLocks noGrp="1"/>
          </p:cNvSpPr>
          <p:nvPr>
            <p:ph type="title"/>
          </p:nvPr>
        </p:nvSpPr>
        <p:spPr>
          <a:xfrm>
            <a:off x="628650" y="-214407"/>
            <a:ext cx="7886700" cy="1143432"/>
          </a:xfrm>
        </p:spPr>
        <p:txBody>
          <a:bodyPr>
            <a:normAutofit/>
          </a:bodyPr>
          <a:lstStyle/>
          <a:p>
            <a:r>
              <a:rPr lang="ru-RU" sz="3200" dirty="0" smtClean="0">
                <a:solidFill>
                  <a:srgbClr val="0070C0"/>
                </a:solidFill>
                <a:latin typeface="Times New Roman" pitchFamily="18" charset="0"/>
                <a:cs typeface="Times New Roman" pitchFamily="18" charset="0"/>
              </a:rPr>
              <a:t>Инфраструктура поддержки</a:t>
            </a:r>
            <a:endParaRPr lang="ru-RU" sz="3000" dirty="0">
              <a:solidFill>
                <a:srgbClr val="008000"/>
              </a:solidFill>
            </a:endParaRPr>
          </a:p>
        </p:txBody>
      </p:sp>
      <p:pic>
        <p:nvPicPr>
          <p:cNvPr id="1028" name="Picture 4" descr="http://aokrio.ru/bitrix/templates/irkutsk_main/img/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651" y="840958"/>
            <a:ext cx="1581275" cy="1523512"/>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0" name="Объект 2"/>
          <p:cNvSpPr txBox="1">
            <a:spLocks/>
          </p:cNvSpPr>
          <p:nvPr/>
        </p:nvSpPr>
        <p:spPr>
          <a:xfrm>
            <a:off x="2494650" y="4050218"/>
            <a:ext cx="6240675" cy="2013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dirty="0" smtClean="0"/>
          </a:p>
          <a:p>
            <a:pPr marL="0" indent="0">
              <a:buFont typeface="Arial" panose="020B0604020202020204" pitchFamily="34" charset="0"/>
              <a:buNone/>
            </a:pPr>
            <a:endParaRPr lang="ru-RU" dirty="0" smtClean="0"/>
          </a:p>
          <a:p>
            <a:pPr marL="0" indent="0">
              <a:buFont typeface="Arial" panose="020B0604020202020204" pitchFamily="34" charset="0"/>
              <a:buNone/>
            </a:pPr>
            <a:endParaRPr lang="ru-RU" dirty="0" smtClean="0"/>
          </a:p>
          <a:p>
            <a:pPr marL="0" indent="0">
              <a:buFont typeface="Arial" panose="020B0604020202020204" pitchFamily="34" charset="0"/>
              <a:buNone/>
            </a:pPr>
            <a:endParaRPr lang="ru-RU" dirty="0"/>
          </a:p>
        </p:txBody>
      </p:sp>
      <p:sp>
        <p:nvSpPr>
          <p:cNvPr id="12" name="Объект 2"/>
          <p:cNvSpPr txBox="1">
            <a:spLocks/>
          </p:cNvSpPr>
          <p:nvPr/>
        </p:nvSpPr>
        <p:spPr>
          <a:xfrm>
            <a:off x="293034" y="2745207"/>
            <a:ext cx="6681447" cy="216489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2600" b="1" dirty="0" smtClean="0">
                <a:solidFill>
                  <a:schemeClr val="accent6">
                    <a:lumMod val="50000"/>
                  </a:schemeClr>
                </a:solidFill>
                <a:latin typeface="Arial" panose="020B0604020202020204" pitchFamily="34" charset="0"/>
                <a:cs typeface="Arial" panose="020B0604020202020204" pitchFamily="34" charset="0"/>
              </a:rPr>
              <a:t>     </a:t>
            </a:r>
            <a:r>
              <a:rPr lang="ru-RU" sz="2600" b="1" u="sng" dirty="0" smtClean="0">
                <a:solidFill>
                  <a:schemeClr val="accent6">
                    <a:lumMod val="50000"/>
                  </a:schemeClr>
                </a:solidFill>
                <a:latin typeface="Times New Roman" pitchFamily="18" charset="0"/>
                <a:cs typeface="Times New Roman" pitchFamily="18" charset="0"/>
              </a:rPr>
              <a:t>ГАУ «Иркутский областной многофункциональный центр предоставления государственных и муниципальных услуг» </a:t>
            </a:r>
          </a:p>
          <a:p>
            <a:pPr marL="0" indent="0" algn="just">
              <a:buNone/>
            </a:pPr>
            <a:r>
              <a:rPr lang="ru-RU" sz="2600" dirty="0" smtClean="0">
                <a:solidFill>
                  <a:schemeClr val="accent6">
                    <a:lumMod val="50000"/>
                  </a:schemeClr>
                </a:solidFill>
                <a:latin typeface="Times New Roman" pitchFamily="18" charset="0"/>
                <a:cs typeface="Times New Roman" pitchFamily="18" charset="0"/>
              </a:rPr>
              <a:t>     Предоставляет </a:t>
            </a:r>
            <a:r>
              <a:rPr lang="ru-RU" sz="2600" dirty="0">
                <a:solidFill>
                  <a:schemeClr val="accent6">
                    <a:lumMod val="50000"/>
                  </a:schemeClr>
                </a:solidFill>
                <a:latin typeface="Times New Roman" pitchFamily="18" charset="0"/>
                <a:cs typeface="Times New Roman" pitchFamily="18" charset="0"/>
              </a:rPr>
              <a:t>более 220 услуг федерального, регионального и муниципального уровней для юридических лиц и индивидуальных предпринимателей,  а также лиц, желающих заняться </a:t>
            </a:r>
            <a:r>
              <a:rPr lang="ru-RU" sz="2600" dirty="0" smtClean="0">
                <a:solidFill>
                  <a:schemeClr val="accent6">
                    <a:lumMod val="50000"/>
                  </a:schemeClr>
                </a:solidFill>
                <a:latin typeface="Times New Roman" pitchFamily="18" charset="0"/>
                <a:cs typeface="Times New Roman" pitchFamily="18" charset="0"/>
              </a:rPr>
              <a:t>бизнесом по принципу «одного окна». </a:t>
            </a:r>
          </a:p>
          <a:p>
            <a:pPr marL="0" indent="0" algn="just">
              <a:buNone/>
            </a:pPr>
            <a:r>
              <a:rPr lang="ru-RU" sz="2600" dirty="0" smtClean="0">
                <a:solidFill>
                  <a:schemeClr val="accent6">
                    <a:lumMod val="50000"/>
                  </a:schemeClr>
                </a:solidFill>
                <a:latin typeface="Times New Roman" pitchFamily="18" charset="0"/>
                <a:cs typeface="Times New Roman" pitchFamily="18" charset="0"/>
              </a:rPr>
              <a:t>     Адрес: для корреспонденции - 664056</a:t>
            </a:r>
            <a:r>
              <a:rPr lang="ru-RU" sz="2600" dirty="0">
                <a:solidFill>
                  <a:schemeClr val="accent6">
                    <a:lumMod val="50000"/>
                  </a:schemeClr>
                </a:solidFill>
                <a:latin typeface="Times New Roman" pitchFamily="18" charset="0"/>
                <a:cs typeface="Times New Roman" pitchFamily="18" charset="0"/>
              </a:rPr>
              <a:t>, г. Иркутск, ул. Мухиной, </a:t>
            </a:r>
            <a:r>
              <a:rPr lang="ru-RU" sz="2600" dirty="0" smtClean="0">
                <a:solidFill>
                  <a:schemeClr val="accent6">
                    <a:lumMod val="50000"/>
                  </a:schemeClr>
                </a:solidFill>
                <a:latin typeface="Times New Roman" pitchFamily="18" charset="0"/>
                <a:cs typeface="Times New Roman" pitchFamily="18" charset="0"/>
              </a:rPr>
              <a:t>2А, местонахождения – г. Иркутск, ул. Пискунова</a:t>
            </a:r>
            <a:r>
              <a:rPr lang="ru-RU" sz="2600" dirty="0">
                <a:solidFill>
                  <a:schemeClr val="accent6">
                    <a:lumMod val="50000"/>
                  </a:schemeClr>
                </a:solidFill>
                <a:latin typeface="Times New Roman" pitchFamily="18" charset="0"/>
                <a:cs typeface="Times New Roman" pitchFamily="18" charset="0"/>
              </a:rPr>
              <a:t>, 160, </a:t>
            </a:r>
            <a:r>
              <a:rPr lang="ru-RU" sz="2600" dirty="0" smtClean="0">
                <a:solidFill>
                  <a:schemeClr val="accent6">
                    <a:lumMod val="50000"/>
                  </a:schemeClr>
                </a:solidFill>
                <a:latin typeface="Times New Roman" pitchFamily="18" charset="0"/>
                <a:cs typeface="Times New Roman" pitchFamily="18" charset="0"/>
              </a:rPr>
              <a:t>тел.: 8 </a:t>
            </a:r>
            <a:r>
              <a:rPr lang="ru-RU" sz="2600" dirty="0">
                <a:solidFill>
                  <a:schemeClr val="accent6">
                    <a:lumMod val="50000"/>
                  </a:schemeClr>
                </a:solidFill>
                <a:latin typeface="Times New Roman" pitchFamily="18" charset="0"/>
                <a:cs typeface="Times New Roman" pitchFamily="18" charset="0"/>
              </a:rPr>
              <a:t>(3952) </a:t>
            </a:r>
            <a:r>
              <a:rPr lang="ru-RU" sz="2600" dirty="0" smtClean="0">
                <a:solidFill>
                  <a:schemeClr val="accent6">
                    <a:lumMod val="50000"/>
                  </a:schemeClr>
                </a:solidFill>
                <a:latin typeface="Times New Roman" pitchFamily="18" charset="0"/>
                <a:cs typeface="Times New Roman" pitchFamily="18" charset="0"/>
              </a:rPr>
              <a:t>260-988, </a:t>
            </a:r>
            <a:r>
              <a:rPr lang="en-US" sz="2600" dirty="0" smtClean="0">
                <a:solidFill>
                  <a:schemeClr val="accent6">
                    <a:lumMod val="50000"/>
                  </a:schemeClr>
                </a:solidFill>
                <a:latin typeface="Times New Roman" pitchFamily="18" charset="0"/>
                <a:cs typeface="Times New Roman" pitchFamily="18" charset="0"/>
              </a:rPr>
              <a:t>e-mail</a:t>
            </a:r>
            <a:r>
              <a:rPr lang="ru-RU" sz="2600" dirty="0" smtClean="0">
                <a:solidFill>
                  <a:schemeClr val="accent6">
                    <a:lumMod val="50000"/>
                  </a:schemeClr>
                </a:solidFill>
                <a:latin typeface="Times New Roman" pitchFamily="18" charset="0"/>
                <a:cs typeface="Times New Roman" pitchFamily="18" charset="0"/>
              </a:rPr>
              <a:t>: </a:t>
            </a:r>
            <a:r>
              <a:rPr lang="en-US" sz="2600" dirty="0" smtClean="0">
                <a:solidFill>
                  <a:schemeClr val="accent6">
                    <a:lumMod val="50000"/>
                  </a:schemeClr>
                </a:solidFill>
                <a:latin typeface="Times New Roman" pitchFamily="18" charset="0"/>
                <a:cs typeface="Times New Roman" pitchFamily="18" charset="0"/>
              </a:rPr>
              <a:t>info@mfc38.ru</a:t>
            </a:r>
            <a:r>
              <a:rPr lang="ru-RU" sz="2600" dirty="0" smtClean="0">
                <a:solidFill>
                  <a:schemeClr val="accent6">
                    <a:lumMod val="50000"/>
                  </a:schemeClr>
                </a:solidFill>
                <a:latin typeface="Times New Roman" pitchFamily="18" charset="0"/>
                <a:cs typeface="Times New Roman" pitchFamily="18" charset="0"/>
              </a:rPr>
              <a:t>, сайт: </a:t>
            </a:r>
            <a:r>
              <a:rPr lang="en-US" sz="2600" dirty="0">
                <a:solidFill>
                  <a:schemeClr val="accent6">
                    <a:lumMod val="50000"/>
                  </a:schemeClr>
                </a:solidFill>
                <a:latin typeface="Times New Roman" pitchFamily="18" charset="0"/>
                <a:cs typeface="Times New Roman" pitchFamily="18" charset="0"/>
              </a:rPr>
              <a:t>http://</a:t>
            </a:r>
            <a:r>
              <a:rPr lang="ru-RU" sz="2600" dirty="0" smtClean="0">
                <a:solidFill>
                  <a:schemeClr val="accent6">
                    <a:lumMod val="50000"/>
                  </a:schemeClr>
                </a:solidFill>
                <a:latin typeface="Times New Roman" pitchFamily="18" charset="0"/>
                <a:cs typeface="Times New Roman" pitchFamily="18" charset="0"/>
              </a:rPr>
              <a:t>мфц38.рф. В Киренске ул. Красноармейская д. 2А</a:t>
            </a:r>
          </a:p>
          <a:p>
            <a:pPr marL="0" indent="0">
              <a:buNone/>
            </a:pPr>
            <a:endParaRPr lang="ru-RU" sz="2600" dirty="0" smtClean="0">
              <a:solidFill>
                <a:schemeClr val="accent6">
                  <a:lumMod val="50000"/>
                </a:schemeClr>
              </a:solidFill>
              <a:latin typeface="Arial" panose="020B0604020202020204" pitchFamily="34" charset="0"/>
              <a:cs typeface="Arial" panose="020B0604020202020204" pitchFamily="34" charset="0"/>
            </a:endParaRPr>
          </a:p>
          <a:p>
            <a:pPr marL="0" indent="0">
              <a:buNone/>
            </a:pPr>
            <a:endParaRPr lang="ru-RU" dirty="0" smtClean="0"/>
          </a:p>
          <a:p>
            <a:pPr marL="0" indent="0">
              <a:buFont typeface="Arial" panose="020B0604020202020204" pitchFamily="34" charset="0"/>
              <a:buNone/>
            </a:pPr>
            <a:endParaRPr lang="ru-RU" dirty="0" smtClean="0"/>
          </a:p>
          <a:p>
            <a:pPr marL="0" indent="0">
              <a:buFont typeface="Arial" panose="020B0604020202020204" pitchFamily="34" charset="0"/>
              <a:buNone/>
            </a:pPr>
            <a:endParaRPr lang="ru-RU" dirty="0" smtClean="0"/>
          </a:p>
          <a:p>
            <a:pPr marL="0" indent="0">
              <a:buFont typeface="Arial" panose="020B0604020202020204" pitchFamily="34" charset="0"/>
              <a:buNone/>
            </a:pPr>
            <a:endParaRPr lang="ru-RU" dirty="0"/>
          </a:p>
        </p:txBody>
      </p:sp>
      <p:sp>
        <p:nvSpPr>
          <p:cNvPr id="7" name="AutoShape 6" descr="&amp;Mcy;&amp;ocy;&amp;icy; &amp;dcy;&amp;ocy;&amp;kcy;&amp;ucy;&amp;mcy;&amp;iecy;&amp;ncy;&amp;tcy;&amp;ycy;-&amp;Gcy;&amp;ocy;&amp;scy;&amp;ucy;&amp;dcy;&amp;acy;&amp;rcy;&amp;scy;&amp;tcy;&amp;vcy;&amp;iecy;&amp;ncy;&amp;ncy;&amp;ycy;&amp;iecy; &amp;icy; &amp;mcy;&amp;ucy;&amp;ncy;&amp;icy;&amp;tscy;&amp;icy;&amp;pcy;&amp;acy;&amp;lcy;&amp;softcy;&amp;ncy;&amp;ycy;&amp;iecy; &amp;ucy;&amp;scy;&amp;lcy;&amp;ucy;&amp;gcy;&amp;icy;"/>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irkobl.ru/sites/society/gosuslugi/MFC/company_bloc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3768" y="2714620"/>
            <a:ext cx="1598537" cy="1717832"/>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3" name="Picture 2" descr="http://irk-cpp.ru/wp-content/themes/irkcpp/images/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5282" y="5019033"/>
            <a:ext cx="1765166" cy="1280131"/>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4" name="Объект 2"/>
          <p:cNvSpPr txBox="1">
            <a:spLocks/>
          </p:cNvSpPr>
          <p:nvPr/>
        </p:nvSpPr>
        <p:spPr>
          <a:xfrm>
            <a:off x="2209926" y="4843657"/>
            <a:ext cx="6334562" cy="196388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1700" b="1" u="sng" dirty="0" smtClean="0">
                <a:solidFill>
                  <a:schemeClr val="accent6">
                    <a:lumMod val="50000"/>
                  </a:schemeClr>
                </a:solidFill>
                <a:latin typeface="Times New Roman" pitchFamily="18" charset="0"/>
                <a:cs typeface="Times New Roman" pitchFamily="18" charset="0"/>
              </a:rPr>
              <a:t>     Фонд «Центр поддержки субъектов малого и среднего</a:t>
            </a:r>
            <a:r>
              <a:rPr lang="ru-RU" sz="1700" b="1" dirty="0" smtClean="0">
                <a:solidFill>
                  <a:schemeClr val="accent6">
                    <a:lumMod val="50000"/>
                  </a:schemeClr>
                </a:solidFill>
                <a:latin typeface="Times New Roman" pitchFamily="18" charset="0"/>
                <a:cs typeface="Times New Roman" pitchFamily="18" charset="0"/>
              </a:rPr>
              <a:t> </a:t>
            </a:r>
            <a:r>
              <a:rPr lang="ru-RU" sz="1700" b="1" u="sng" dirty="0" smtClean="0">
                <a:solidFill>
                  <a:schemeClr val="accent6">
                    <a:lumMod val="50000"/>
                  </a:schemeClr>
                </a:solidFill>
                <a:latin typeface="Times New Roman" pitchFamily="18" charset="0"/>
                <a:cs typeface="Times New Roman" pitchFamily="18" charset="0"/>
              </a:rPr>
              <a:t>предпринимательства Иркутской области»</a:t>
            </a:r>
          </a:p>
          <a:p>
            <a:pPr marL="0" indent="0" algn="just">
              <a:buFont typeface="Arial" panose="020B0604020202020204" pitchFamily="34" charset="0"/>
              <a:buNone/>
            </a:pPr>
            <a:r>
              <a:rPr lang="ru-RU" sz="1700" dirty="0" smtClean="0">
                <a:solidFill>
                  <a:schemeClr val="accent6">
                    <a:lumMod val="50000"/>
                  </a:schemeClr>
                </a:solidFill>
                <a:latin typeface="Times New Roman" pitchFamily="18" charset="0"/>
                <a:cs typeface="Times New Roman" pitchFamily="18" charset="0"/>
              </a:rPr>
              <a:t>     Оказывает информационно-консультационные услуги, осуществляет проведение для малых и средних предприятий семинаров, конференций и т.п.</a:t>
            </a:r>
          </a:p>
          <a:p>
            <a:pPr marL="0" indent="0" algn="just">
              <a:buFont typeface="Arial" panose="020B0604020202020204" pitchFamily="34" charset="0"/>
              <a:buNone/>
            </a:pPr>
            <a:r>
              <a:rPr lang="ru-RU" sz="1700" dirty="0" smtClean="0">
                <a:solidFill>
                  <a:schemeClr val="accent6">
                    <a:lumMod val="50000"/>
                  </a:schemeClr>
                </a:solidFill>
                <a:latin typeface="Times New Roman" pitchFamily="18" charset="0"/>
                <a:cs typeface="Times New Roman" pitchFamily="18" charset="0"/>
              </a:rPr>
              <a:t>     Адрес: 664011, г. Иркутск, ул. Рабочая, 2а, оф. 421 (бизнес-центр «Премьер»), тел.: +7 (3952) 43-64-54, </a:t>
            </a:r>
            <a:r>
              <a:rPr lang="en-US" sz="1700" dirty="0" smtClean="0">
                <a:solidFill>
                  <a:schemeClr val="accent6">
                    <a:lumMod val="50000"/>
                  </a:schemeClr>
                </a:solidFill>
                <a:latin typeface="Times New Roman" pitchFamily="18" charset="0"/>
                <a:cs typeface="Times New Roman" pitchFamily="18" charset="0"/>
              </a:rPr>
              <a:t>e-mail</a:t>
            </a:r>
            <a:r>
              <a:rPr lang="ru-RU" sz="1700" dirty="0" smtClean="0">
                <a:solidFill>
                  <a:schemeClr val="accent6">
                    <a:lumMod val="50000"/>
                  </a:schemeClr>
                </a:solidFill>
                <a:latin typeface="Times New Roman" pitchFamily="18" charset="0"/>
                <a:cs typeface="Times New Roman" pitchFamily="18" charset="0"/>
              </a:rPr>
              <a:t>: </a:t>
            </a:r>
            <a:r>
              <a:rPr lang="en-US" sz="1700" dirty="0" smtClean="0">
                <a:solidFill>
                  <a:schemeClr val="accent6">
                    <a:lumMod val="50000"/>
                  </a:schemeClr>
                </a:solidFill>
                <a:latin typeface="Times New Roman" pitchFamily="18" charset="0"/>
                <a:cs typeface="Times New Roman" pitchFamily="18" charset="0"/>
              </a:rPr>
              <a:t>cpp-irkobl@mail.ru</a:t>
            </a:r>
            <a:r>
              <a:rPr lang="ru-RU" sz="1700" dirty="0" smtClean="0">
                <a:solidFill>
                  <a:schemeClr val="accent6">
                    <a:lumMod val="50000"/>
                  </a:schemeClr>
                </a:solidFill>
                <a:latin typeface="Times New Roman" pitchFamily="18" charset="0"/>
                <a:cs typeface="Times New Roman" pitchFamily="18" charset="0"/>
              </a:rPr>
              <a:t>, сайт: </a:t>
            </a:r>
            <a:r>
              <a:rPr lang="en-US" sz="1700" dirty="0" smtClean="0">
                <a:solidFill>
                  <a:schemeClr val="accent6">
                    <a:lumMod val="50000"/>
                  </a:schemeClr>
                </a:solidFill>
                <a:latin typeface="Times New Roman" pitchFamily="18" charset="0"/>
                <a:cs typeface="Times New Roman" pitchFamily="18" charset="0"/>
              </a:rPr>
              <a:t>http://irk-cpp.ru</a:t>
            </a:r>
            <a:endParaRPr lang="ru-RU" sz="1700" dirty="0" smtClean="0">
              <a:solidFill>
                <a:schemeClr val="accent6">
                  <a:lumMod val="50000"/>
                </a:schemeClr>
              </a:solidFill>
              <a:latin typeface="Times New Roman" pitchFamily="18" charset="0"/>
              <a:cs typeface="Times New Roman" pitchFamily="18" charset="0"/>
            </a:endParaRPr>
          </a:p>
          <a:p>
            <a:pPr marL="0" indent="0">
              <a:buFont typeface="Arial" panose="020B0604020202020204" pitchFamily="34" charset="0"/>
              <a:buNone/>
            </a:pPr>
            <a:endParaRPr lang="ru-RU" dirty="0" smtClean="0"/>
          </a:p>
        </p:txBody>
      </p:sp>
    </p:spTree>
    <p:extLst>
      <p:ext uri="{BB962C8B-B14F-4D97-AF65-F5344CB8AC3E}">
        <p14:creationId xmlns:p14="http://schemas.microsoft.com/office/powerpoint/2010/main" xmlns="" val="291186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rci38.ru/sites/all/themes/rci/logo.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0" b="100000" l="0" r="31522"/>
                    </a14:imgEffect>
                  </a14:imgLayer>
                </a14:imgProps>
              </a:ext>
              <a:ext uri="{28A0092B-C50C-407E-A947-70E740481C1C}">
                <a14:useLocalDpi xmlns:a14="http://schemas.microsoft.com/office/drawing/2010/main" xmlns="" val="0"/>
              </a:ext>
            </a:extLst>
          </a:blip>
          <a:srcRect r="64168"/>
          <a:stretch/>
        </p:blipFill>
        <p:spPr bwMode="auto">
          <a:xfrm>
            <a:off x="677960" y="304800"/>
            <a:ext cx="1163688" cy="1396324"/>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Объект 2"/>
          <p:cNvSpPr txBox="1">
            <a:spLocks/>
          </p:cNvSpPr>
          <p:nvPr/>
        </p:nvSpPr>
        <p:spPr>
          <a:xfrm>
            <a:off x="1982814" y="204401"/>
            <a:ext cx="7121305" cy="2477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1600" b="1" dirty="0" smtClean="0">
                <a:solidFill>
                  <a:schemeClr val="accent6">
                    <a:lumMod val="50000"/>
                  </a:schemeClr>
                </a:solidFill>
                <a:latin typeface="Times New Roman" pitchFamily="18" charset="0"/>
                <a:cs typeface="Times New Roman" pitchFamily="18" charset="0"/>
              </a:rPr>
              <a:t>     </a:t>
            </a:r>
            <a:r>
              <a:rPr lang="ru-RU" sz="1600" b="1" u="sng" dirty="0" smtClean="0">
                <a:solidFill>
                  <a:schemeClr val="accent6">
                    <a:lumMod val="50000"/>
                  </a:schemeClr>
                </a:solidFill>
                <a:latin typeface="Times New Roman" pitchFamily="18" charset="0"/>
                <a:cs typeface="Times New Roman" pitchFamily="18" charset="0"/>
              </a:rPr>
              <a:t>Региональный центр инжиниринга (подразделение фонда «Центр поддержки субъектов малого и среднего предпринимательства в Иркутской области»</a:t>
            </a:r>
          </a:p>
          <a:p>
            <a:pPr marL="0" indent="0" algn="just">
              <a:buNone/>
            </a:pPr>
            <a:r>
              <a:rPr lang="ru-RU" sz="1600" dirty="0" smtClean="0">
                <a:solidFill>
                  <a:schemeClr val="accent6">
                    <a:lumMod val="50000"/>
                  </a:schemeClr>
                </a:solidFill>
                <a:latin typeface="Times New Roman" pitchFamily="18" charset="0"/>
                <a:cs typeface="Times New Roman" pitchFamily="18" charset="0"/>
              </a:rPr>
              <a:t>     Является научно-технологическим, консультационным  и проектно-инжиниринговым центром (инженерно-консультационные, расчетно-аналитические, проектно-конструкторские услуги, антикризисный консалтинг, технический, управленческий и финансовый аудит).</a:t>
            </a:r>
          </a:p>
          <a:p>
            <a:pPr marL="0" indent="0" algn="just" fontAlgn="base">
              <a:buNone/>
            </a:pPr>
            <a:r>
              <a:rPr lang="ru-RU" sz="1600" dirty="0" smtClean="0">
                <a:solidFill>
                  <a:schemeClr val="accent6">
                    <a:lumMod val="50000"/>
                  </a:schemeClr>
                </a:solidFill>
                <a:latin typeface="Times New Roman" pitchFamily="18" charset="0"/>
                <a:cs typeface="Times New Roman" pitchFamily="18" charset="0"/>
              </a:rPr>
              <a:t>     Адрес: 664011, г. Иркутск, ул. Рабочая, д. 2а, офис 420 (Бизнес Центр «ПРЕМЬЕР»), тел.: 8 (3952) 43-64-71, </a:t>
            </a:r>
            <a:r>
              <a:rPr lang="en-US" sz="1600" dirty="0" smtClean="0">
                <a:solidFill>
                  <a:schemeClr val="accent6">
                    <a:lumMod val="50000"/>
                  </a:schemeClr>
                </a:solidFill>
                <a:latin typeface="Times New Roman" pitchFamily="18" charset="0"/>
                <a:cs typeface="Times New Roman" pitchFamily="18" charset="0"/>
              </a:rPr>
              <a:t>e</a:t>
            </a:r>
            <a:r>
              <a:rPr lang="ru-RU" sz="1600" dirty="0" smtClean="0">
                <a:solidFill>
                  <a:schemeClr val="accent6">
                    <a:lumMod val="50000"/>
                  </a:schemeClr>
                </a:solidFill>
                <a:latin typeface="Times New Roman" pitchFamily="18" charset="0"/>
                <a:cs typeface="Times New Roman" pitchFamily="18" charset="0"/>
              </a:rPr>
              <a:t>-</a:t>
            </a:r>
            <a:r>
              <a:rPr lang="ru-RU" sz="1600" dirty="0" err="1" smtClean="0">
                <a:solidFill>
                  <a:schemeClr val="accent6">
                    <a:lumMod val="50000"/>
                  </a:schemeClr>
                </a:solidFill>
                <a:latin typeface="Times New Roman" pitchFamily="18" charset="0"/>
                <a:cs typeface="Times New Roman" pitchFamily="18" charset="0"/>
              </a:rPr>
              <a:t>mail</a:t>
            </a:r>
            <a:r>
              <a:rPr lang="ru-RU" sz="1600" dirty="0" smtClean="0">
                <a:solidFill>
                  <a:schemeClr val="accent6">
                    <a:lumMod val="50000"/>
                  </a:schemeClr>
                </a:solidFill>
                <a:latin typeface="Times New Roman" pitchFamily="18" charset="0"/>
                <a:cs typeface="Times New Roman" pitchFamily="18" charset="0"/>
              </a:rPr>
              <a:t>: </a:t>
            </a:r>
            <a:r>
              <a:rPr lang="en-US" sz="1600" dirty="0" smtClean="0">
                <a:solidFill>
                  <a:schemeClr val="accent6">
                    <a:lumMod val="50000"/>
                  </a:schemeClr>
                </a:solidFill>
                <a:latin typeface="Times New Roman" pitchFamily="18" charset="0"/>
                <a:cs typeface="Times New Roman" pitchFamily="18" charset="0"/>
              </a:rPr>
              <a:t>info@rci38.ru</a:t>
            </a:r>
            <a:r>
              <a:rPr lang="ru-RU" sz="1600" dirty="0" smtClean="0">
                <a:solidFill>
                  <a:schemeClr val="accent6">
                    <a:lumMod val="50000"/>
                  </a:schemeClr>
                </a:solidFill>
                <a:latin typeface="Times New Roman" pitchFamily="18" charset="0"/>
                <a:cs typeface="Times New Roman" pitchFamily="18" charset="0"/>
              </a:rPr>
              <a:t>, сайт: </a:t>
            </a:r>
            <a:r>
              <a:rPr lang="en-US" sz="1600" dirty="0" smtClean="0">
                <a:solidFill>
                  <a:schemeClr val="accent6">
                    <a:lumMod val="50000"/>
                  </a:schemeClr>
                </a:solidFill>
                <a:latin typeface="Times New Roman" pitchFamily="18" charset="0"/>
                <a:cs typeface="Times New Roman" pitchFamily="18" charset="0"/>
              </a:rPr>
              <a:t>http://rci38.ru</a:t>
            </a:r>
            <a:endParaRPr lang="ru-RU" sz="1600" dirty="0">
              <a:solidFill>
                <a:schemeClr val="accent6">
                  <a:lumMod val="50000"/>
                </a:schemeClr>
              </a:solidFill>
              <a:latin typeface="Times New Roman" pitchFamily="18" charset="0"/>
              <a:cs typeface="Times New Roman" pitchFamily="18" charset="0"/>
            </a:endParaRPr>
          </a:p>
        </p:txBody>
      </p:sp>
      <p:sp>
        <p:nvSpPr>
          <p:cNvPr id="8" name="Объект 2"/>
          <p:cNvSpPr txBox="1">
            <a:spLocks/>
          </p:cNvSpPr>
          <p:nvPr/>
        </p:nvSpPr>
        <p:spPr>
          <a:xfrm>
            <a:off x="298686" y="2682240"/>
            <a:ext cx="7872337" cy="179832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b="1" dirty="0" smtClean="0">
                <a:solidFill>
                  <a:schemeClr val="accent6">
                    <a:lumMod val="50000"/>
                  </a:schemeClr>
                </a:solidFill>
                <a:latin typeface="Arial" panose="020B0604020202020204" pitchFamily="34" charset="0"/>
                <a:cs typeface="Arial" panose="020B0604020202020204" pitchFamily="34" charset="0"/>
              </a:rPr>
              <a:t>     </a:t>
            </a:r>
            <a:r>
              <a:rPr lang="ru-RU" sz="2900" b="1" u="sng" dirty="0" smtClean="0">
                <a:solidFill>
                  <a:schemeClr val="accent6">
                    <a:lumMod val="50000"/>
                  </a:schemeClr>
                </a:solidFill>
                <a:latin typeface="Times New Roman" pitchFamily="18" charset="0"/>
                <a:cs typeface="Times New Roman" pitchFamily="18" charset="0"/>
              </a:rPr>
              <a:t>Торгово-промышленная палата Восточной Сибири</a:t>
            </a:r>
          </a:p>
          <a:p>
            <a:pPr marL="0" indent="0" algn="just">
              <a:buFont typeface="Arial" panose="020B0604020202020204" pitchFamily="34" charset="0"/>
              <a:buNone/>
            </a:pPr>
            <a:r>
              <a:rPr lang="ru-RU" sz="2900" dirty="0" smtClean="0">
                <a:solidFill>
                  <a:schemeClr val="accent6">
                    <a:lumMod val="50000"/>
                  </a:schemeClr>
                </a:solidFill>
                <a:latin typeface="Times New Roman" pitchFamily="18" charset="0"/>
                <a:cs typeface="Times New Roman" pitchFamily="18" charset="0"/>
              </a:rPr>
              <a:t>     Осуществляет предоставление и защиту интересов бизнеса, содействует урегулированию споров между хозяйствующими субъектами, развитию системы образования и подготовки кадров для предпринимательской деятельности, развитие инфраструктуры информационного обеспечения предпринимательства. </a:t>
            </a:r>
          </a:p>
          <a:p>
            <a:pPr marL="0" indent="0" algn="just">
              <a:buNone/>
            </a:pPr>
            <a:r>
              <a:rPr lang="ru-RU" sz="2900" dirty="0" smtClean="0">
                <a:solidFill>
                  <a:schemeClr val="accent6">
                    <a:lumMod val="50000"/>
                  </a:schemeClr>
                </a:solidFill>
                <a:latin typeface="Times New Roman" pitchFamily="18" charset="0"/>
                <a:cs typeface="Times New Roman" pitchFamily="18" charset="0"/>
              </a:rPr>
              <a:t>     Адрес: 664003, г. Иркутск, ул. </a:t>
            </a:r>
            <a:r>
              <a:rPr lang="ru-RU" sz="2900" dirty="0" err="1" smtClean="0">
                <a:solidFill>
                  <a:schemeClr val="accent6">
                    <a:lumMod val="50000"/>
                  </a:schemeClr>
                </a:solidFill>
                <a:latin typeface="Times New Roman" pitchFamily="18" charset="0"/>
                <a:cs typeface="Times New Roman" pitchFamily="18" charset="0"/>
              </a:rPr>
              <a:t>Сухэ-Батора</a:t>
            </a:r>
            <a:r>
              <a:rPr lang="ru-RU" sz="2900" dirty="0" smtClean="0">
                <a:solidFill>
                  <a:schemeClr val="accent6">
                    <a:lumMod val="50000"/>
                  </a:schemeClr>
                </a:solidFill>
                <a:latin typeface="Times New Roman" pitchFamily="18" charset="0"/>
                <a:cs typeface="Times New Roman" pitchFamily="18" charset="0"/>
              </a:rPr>
              <a:t>, 16, тел.: 8 (3952) 33-50-60, </a:t>
            </a:r>
            <a:r>
              <a:rPr lang="en-US" sz="2900" dirty="0" smtClean="0">
                <a:solidFill>
                  <a:schemeClr val="accent6">
                    <a:lumMod val="50000"/>
                  </a:schemeClr>
                </a:solidFill>
                <a:latin typeface="Times New Roman" pitchFamily="18" charset="0"/>
                <a:cs typeface="Times New Roman" pitchFamily="18" charset="0"/>
              </a:rPr>
              <a:t>e-mail</a:t>
            </a:r>
            <a:r>
              <a:rPr lang="ru-RU" sz="2900" dirty="0" smtClean="0">
                <a:solidFill>
                  <a:schemeClr val="accent6">
                    <a:lumMod val="50000"/>
                  </a:schemeClr>
                </a:solidFill>
                <a:latin typeface="Times New Roman" pitchFamily="18" charset="0"/>
                <a:cs typeface="Times New Roman" pitchFamily="18" charset="0"/>
              </a:rPr>
              <a:t>: </a:t>
            </a:r>
            <a:r>
              <a:rPr lang="en-US" sz="2900" dirty="0">
                <a:solidFill>
                  <a:schemeClr val="accent6">
                    <a:lumMod val="50000"/>
                  </a:schemeClr>
                </a:solidFill>
                <a:latin typeface="Times New Roman" pitchFamily="18" charset="0"/>
                <a:cs typeface="Times New Roman" pitchFamily="18" charset="0"/>
              </a:rPr>
              <a:t>info@tppvs.ru</a:t>
            </a:r>
            <a:r>
              <a:rPr lang="ru-RU" sz="2900" dirty="0" smtClean="0">
                <a:solidFill>
                  <a:schemeClr val="accent6">
                    <a:lumMod val="50000"/>
                  </a:schemeClr>
                </a:solidFill>
                <a:latin typeface="Times New Roman" pitchFamily="18" charset="0"/>
                <a:cs typeface="Times New Roman" pitchFamily="18" charset="0"/>
              </a:rPr>
              <a:t>, сайт: </a:t>
            </a:r>
            <a:r>
              <a:rPr lang="en-US" sz="2900" dirty="0">
                <a:solidFill>
                  <a:schemeClr val="accent6">
                    <a:lumMod val="50000"/>
                  </a:schemeClr>
                </a:solidFill>
                <a:latin typeface="Times New Roman" pitchFamily="18" charset="0"/>
                <a:cs typeface="Times New Roman" pitchFamily="18" charset="0"/>
              </a:rPr>
              <a:t>http://vs.tpprf.ru</a:t>
            </a:r>
            <a:endParaRPr lang="ru-RU" sz="2900" dirty="0">
              <a:solidFill>
                <a:schemeClr val="accent6">
                  <a:lumMod val="50000"/>
                </a:schemeClr>
              </a:solidFill>
              <a:latin typeface="Times New Roman" pitchFamily="18" charset="0"/>
              <a:cs typeface="Times New Roman" pitchFamily="18" charset="0"/>
            </a:endParaRPr>
          </a:p>
        </p:txBody>
      </p:sp>
      <p:pic>
        <p:nvPicPr>
          <p:cNvPr id="9" name="Picture 2" descr="http://vs.tpprf.ru/local/templates/tpprf_chamber/images/logo-uni.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26730" y="2682241"/>
            <a:ext cx="760800" cy="1427675"/>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0" name="Picture 6" descr="Российский союз промышленников и предпринимателей"/>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84705"/>
          <a:stretch/>
        </p:blipFill>
        <p:spPr bwMode="auto">
          <a:xfrm>
            <a:off x="524153" y="4672221"/>
            <a:ext cx="1036456" cy="1365804"/>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1" name="Объект 2"/>
          <p:cNvSpPr txBox="1">
            <a:spLocks/>
          </p:cNvSpPr>
          <p:nvPr/>
        </p:nvSpPr>
        <p:spPr>
          <a:xfrm>
            <a:off x="1798097" y="4357694"/>
            <a:ext cx="7345903" cy="2377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u="sng"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6">
                    <a:lumMod val="50000"/>
                  </a:schemeClr>
                </a:solidFill>
                <a:latin typeface="Times New Roman" pitchFamily="18" charset="0"/>
                <a:cs typeface="Times New Roman" pitchFamily="18" charset="0"/>
              </a:rPr>
              <a:t>Иркутская региональная ассоциация работодателей «Партнерство товаропроизводителей и предпринимателей»</a:t>
            </a:r>
          </a:p>
          <a:p>
            <a:pPr marL="0" indent="0">
              <a:buNone/>
            </a:pPr>
            <a:r>
              <a:rPr lang="ru-RU" sz="1600" dirty="0" smtClean="0">
                <a:solidFill>
                  <a:schemeClr val="accent6">
                    <a:lumMod val="50000"/>
                  </a:schemeClr>
                </a:solidFill>
                <a:latin typeface="Times New Roman" pitchFamily="18" charset="0"/>
                <a:cs typeface="Times New Roman" pitchFamily="18" charset="0"/>
              </a:rPr>
              <a:t>     Основные задачи: выработка </a:t>
            </a:r>
            <a:r>
              <a:rPr lang="ru-RU" sz="1600" dirty="0">
                <a:solidFill>
                  <a:schemeClr val="accent6">
                    <a:lumMod val="50000"/>
                  </a:schemeClr>
                </a:solidFill>
                <a:latin typeface="Times New Roman" pitchFamily="18" charset="0"/>
                <a:cs typeface="Times New Roman" pitchFamily="18" charset="0"/>
              </a:rPr>
              <a:t>единой позиции </a:t>
            </a:r>
            <a:r>
              <a:rPr lang="ru-RU" sz="1600" dirty="0" err="1" smtClean="0">
                <a:solidFill>
                  <a:schemeClr val="accent6">
                    <a:lumMod val="50000"/>
                  </a:schemeClr>
                </a:solidFill>
                <a:latin typeface="Times New Roman" pitchFamily="18" charset="0"/>
                <a:cs typeface="Times New Roman" pitchFamily="18" charset="0"/>
              </a:rPr>
              <a:t>оваропроизводителей</a:t>
            </a:r>
            <a:r>
              <a:rPr lang="ru-RU" sz="1600" dirty="0" smtClean="0">
                <a:solidFill>
                  <a:schemeClr val="accent6">
                    <a:lumMod val="50000"/>
                  </a:schemeClr>
                </a:solidFill>
                <a:latin typeface="Times New Roman" pitchFamily="18" charset="0"/>
                <a:cs typeface="Times New Roman" pitchFamily="18" charset="0"/>
              </a:rPr>
              <a:t> </a:t>
            </a:r>
            <a:r>
              <a:rPr lang="ru-RU" sz="1600" dirty="0">
                <a:solidFill>
                  <a:schemeClr val="accent6">
                    <a:lumMod val="50000"/>
                  </a:schemeClr>
                </a:solidFill>
                <a:latin typeface="Times New Roman" pitchFamily="18" charset="0"/>
                <a:cs typeface="Times New Roman" pitchFamily="18" charset="0"/>
              </a:rPr>
              <a:t>в решении социально-экономических вопросов</a:t>
            </a:r>
            <a:r>
              <a:rPr lang="ru-RU" sz="1600" dirty="0" smtClean="0">
                <a:solidFill>
                  <a:schemeClr val="accent6">
                    <a:lumMod val="50000"/>
                  </a:schemeClr>
                </a:solidFill>
                <a:latin typeface="Times New Roman" pitchFamily="18" charset="0"/>
                <a:cs typeface="Times New Roman" pitchFamily="18" charset="0"/>
              </a:rPr>
              <a:t>; защита </a:t>
            </a:r>
            <a:r>
              <a:rPr lang="ru-RU" sz="1600" dirty="0">
                <a:solidFill>
                  <a:schemeClr val="accent6">
                    <a:lumMod val="50000"/>
                  </a:schemeClr>
                </a:solidFill>
                <a:latin typeface="Times New Roman" pitchFamily="18" charset="0"/>
                <a:cs typeface="Times New Roman" pitchFamily="18" charset="0"/>
              </a:rPr>
              <a:t>интересов региональных товаропроизводителей</a:t>
            </a:r>
            <a:r>
              <a:rPr lang="ru-RU" sz="1600" dirty="0" smtClean="0">
                <a:solidFill>
                  <a:schemeClr val="accent6">
                    <a:lumMod val="50000"/>
                  </a:schemeClr>
                </a:solidFill>
                <a:latin typeface="Times New Roman" pitchFamily="18" charset="0"/>
                <a:cs typeface="Times New Roman" pitchFamily="18" charset="0"/>
              </a:rPr>
              <a:t>; выстраивание взаимоотношений </a:t>
            </a:r>
            <a:r>
              <a:rPr lang="ru-RU" sz="1600" dirty="0">
                <a:solidFill>
                  <a:schemeClr val="accent6">
                    <a:lumMod val="50000"/>
                  </a:schemeClr>
                </a:solidFill>
                <a:latin typeface="Times New Roman" pitchFamily="18" charset="0"/>
                <a:cs typeface="Times New Roman" pitchFamily="18" charset="0"/>
              </a:rPr>
              <a:t>бизнеса с </a:t>
            </a:r>
            <a:r>
              <a:rPr lang="ru-RU" sz="1600" dirty="0" smtClean="0">
                <a:solidFill>
                  <a:schemeClr val="accent6">
                    <a:lumMod val="50000"/>
                  </a:schemeClr>
                </a:solidFill>
                <a:latin typeface="Times New Roman" pitchFamily="18" charset="0"/>
                <a:cs typeface="Times New Roman" pitchFamily="18" charset="0"/>
              </a:rPr>
              <a:t>властью.</a:t>
            </a:r>
          </a:p>
          <a:p>
            <a:pPr marL="0" indent="0">
              <a:buNone/>
            </a:pPr>
            <a:r>
              <a:rPr lang="ru-RU" sz="1600" dirty="0" smtClean="0">
                <a:solidFill>
                  <a:schemeClr val="accent6">
                    <a:lumMod val="50000"/>
                  </a:schemeClr>
                </a:solidFill>
                <a:latin typeface="Times New Roman" pitchFamily="18" charset="0"/>
                <a:cs typeface="Times New Roman" pitchFamily="18" charset="0"/>
              </a:rPr>
              <a:t>     Адрес: 664035, г. Иркутск, ул. Рабочего Штаба, 15, тел.: 8 (3952) 200-054, </a:t>
            </a:r>
            <a:r>
              <a:rPr lang="en-US" sz="1600" dirty="0" smtClean="0">
                <a:solidFill>
                  <a:schemeClr val="accent6">
                    <a:lumMod val="50000"/>
                  </a:schemeClr>
                </a:solidFill>
                <a:latin typeface="Times New Roman" pitchFamily="18" charset="0"/>
                <a:cs typeface="Times New Roman" pitchFamily="18" charset="0"/>
              </a:rPr>
              <a:t>e-mail</a:t>
            </a:r>
            <a:r>
              <a:rPr lang="ru-RU" sz="1600" dirty="0" smtClean="0">
                <a:solidFill>
                  <a:schemeClr val="accent6">
                    <a:lumMod val="50000"/>
                  </a:schemeClr>
                </a:solidFill>
                <a:latin typeface="Times New Roman" pitchFamily="18" charset="0"/>
                <a:cs typeface="Times New Roman" pitchFamily="18" charset="0"/>
              </a:rPr>
              <a:t>: </a:t>
            </a:r>
            <a:r>
              <a:rPr lang="en-US" sz="1600" dirty="0">
                <a:solidFill>
                  <a:schemeClr val="accent6">
                    <a:lumMod val="50000"/>
                  </a:schemeClr>
                </a:solidFill>
                <a:latin typeface="Times New Roman" pitchFamily="18" charset="0"/>
                <a:cs typeface="Times New Roman" pitchFamily="18" charset="0"/>
              </a:rPr>
              <a:t>irorpt@gmail.com</a:t>
            </a:r>
            <a:r>
              <a:rPr lang="ru-RU" sz="1600" dirty="0" smtClean="0">
                <a:solidFill>
                  <a:schemeClr val="accent6">
                    <a:lumMod val="50000"/>
                  </a:schemeClr>
                </a:solidFill>
                <a:latin typeface="Times New Roman" pitchFamily="18" charset="0"/>
                <a:cs typeface="Times New Roman" pitchFamily="18" charset="0"/>
              </a:rPr>
              <a:t>, сайт: </a:t>
            </a:r>
            <a:r>
              <a:rPr lang="en-US" sz="1600" dirty="0">
                <a:solidFill>
                  <a:schemeClr val="accent6">
                    <a:lumMod val="50000"/>
                  </a:schemeClr>
                </a:solidFill>
                <a:latin typeface="Times New Roman" pitchFamily="18" charset="0"/>
                <a:cs typeface="Times New Roman" pitchFamily="18" charset="0"/>
              </a:rPr>
              <a:t>http://nptip.rspp.ru</a:t>
            </a:r>
            <a:endParaRPr lang="ru-RU" sz="16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32972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txBox="1">
            <a:spLocks/>
          </p:cNvSpPr>
          <p:nvPr/>
        </p:nvSpPr>
        <p:spPr>
          <a:xfrm>
            <a:off x="536795" y="201805"/>
            <a:ext cx="6110366" cy="1798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1600" b="1" dirty="0" smtClean="0">
                <a:solidFill>
                  <a:schemeClr val="accent6">
                    <a:lumMod val="50000"/>
                  </a:schemeClr>
                </a:solidFill>
                <a:latin typeface="Times New Roman" pitchFamily="18" charset="0"/>
                <a:cs typeface="Times New Roman" pitchFamily="18" charset="0"/>
              </a:rPr>
              <a:t>     </a:t>
            </a:r>
            <a:r>
              <a:rPr lang="ru-RU" sz="1600" b="1" u="sng" dirty="0" smtClean="0">
                <a:solidFill>
                  <a:schemeClr val="accent6">
                    <a:lumMod val="50000"/>
                  </a:schemeClr>
                </a:solidFill>
                <a:latin typeface="Times New Roman" pitchFamily="18" charset="0"/>
                <a:cs typeface="Times New Roman" pitchFamily="18" charset="0"/>
              </a:rPr>
              <a:t>Центр консультаций малого бизнеса</a:t>
            </a:r>
          </a:p>
          <a:p>
            <a:pPr marL="0" indent="0" algn="just">
              <a:buFont typeface="Arial" panose="020B0604020202020204" pitchFamily="34" charset="0"/>
              <a:buNone/>
            </a:pPr>
            <a:r>
              <a:rPr lang="ru-RU" sz="1600" dirty="0" smtClean="0">
                <a:solidFill>
                  <a:schemeClr val="accent6">
                    <a:lumMod val="50000"/>
                  </a:schemeClr>
                </a:solidFill>
                <a:latin typeface="Times New Roman" pitchFamily="18" charset="0"/>
                <a:cs typeface="Times New Roman" pitchFamily="18" charset="0"/>
              </a:rPr>
              <a:t>     Оказывает бесплатные консультации для субъектов малого и среднего бизнеса в Иркутской области на основании заключенного с Фондом «Центр поддержки предпринимательства в Иркутской области» контракта</a:t>
            </a:r>
          </a:p>
          <a:p>
            <a:pPr marL="0" indent="0" algn="just">
              <a:buFont typeface="Arial" panose="020B0604020202020204" pitchFamily="34" charset="0"/>
              <a:buNone/>
            </a:pPr>
            <a:r>
              <a:rPr lang="ru-RU" sz="1600" dirty="0" smtClean="0">
                <a:solidFill>
                  <a:schemeClr val="accent6">
                    <a:lumMod val="50000"/>
                  </a:schemeClr>
                </a:solidFill>
                <a:latin typeface="Times New Roman" pitchFamily="18" charset="0"/>
                <a:cs typeface="Times New Roman" pitchFamily="18" charset="0"/>
              </a:rPr>
              <a:t>     Адреса: г. Иркутск, ул. Свердлова, 41, 1 этаж</a:t>
            </a:r>
            <a:r>
              <a:rPr lang="en-US" sz="1600" dirty="0" smtClean="0">
                <a:solidFill>
                  <a:schemeClr val="accent6">
                    <a:lumMod val="50000"/>
                  </a:schemeClr>
                </a:solidFill>
                <a:latin typeface="Times New Roman" pitchFamily="18" charset="0"/>
                <a:cs typeface="Times New Roman" pitchFamily="18" charset="0"/>
              </a:rPr>
              <a:t>;</a:t>
            </a:r>
            <a:r>
              <a:rPr lang="ru-RU" sz="1600" dirty="0" smtClean="0">
                <a:solidFill>
                  <a:schemeClr val="accent6">
                    <a:lumMod val="50000"/>
                  </a:schemeClr>
                </a:solidFill>
                <a:latin typeface="Times New Roman" pitchFamily="18" charset="0"/>
                <a:cs typeface="Times New Roman" pitchFamily="18" charset="0"/>
              </a:rPr>
              <a:t> г. Иркутск, ул. Партизанская, 49, 4 этаж</a:t>
            </a:r>
            <a:r>
              <a:rPr lang="en-US" sz="1600" dirty="0" smtClean="0">
                <a:solidFill>
                  <a:schemeClr val="accent6">
                    <a:lumMod val="50000"/>
                  </a:schemeClr>
                </a:solidFill>
                <a:latin typeface="Times New Roman" pitchFamily="18" charset="0"/>
                <a:cs typeface="Times New Roman" pitchFamily="18" charset="0"/>
              </a:rPr>
              <a:t>;</a:t>
            </a:r>
            <a:r>
              <a:rPr lang="ru-RU" sz="1600" dirty="0" smtClean="0">
                <a:solidFill>
                  <a:schemeClr val="accent6">
                    <a:lumMod val="50000"/>
                  </a:schemeClr>
                </a:solidFill>
                <a:latin typeface="Times New Roman" pitchFamily="18" charset="0"/>
                <a:cs typeface="Times New Roman" pitchFamily="18" charset="0"/>
              </a:rPr>
              <a:t> тел.: 8 (3952) 26-08-08, 78-00-00, </a:t>
            </a:r>
            <a:r>
              <a:rPr lang="en-US" sz="1600" dirty="0" smtClean="0">
                <a:solidFill>
                  <a:schemeClr val="accent6">
                    <a:lumMod val="50000"/>
                  </a:schemeClr>
                </a:solidFill>
                <a:latin typeface="Times New Roman" pitchFamily="18" charset="0"/>
                <a:cs typeface="Times New Roman" pitchFamily="18" charset="0"/>
              </a:rPr>
              <a:t>e-mail</a:t>
            </a:r>
            <a:r>
              <a:rPr lang="ru-RU" sz="1600" dirty="0" smtClean="0">
                <a:solidFill>
                  <a:schemeClr val="accent6">
                    <a:lumMod val="50000"/>
                  </a:schemeClr>
                </a:solidFill>
                <a:latin typeface="Times New Roman" pitchFamily="18" charset="0"/>
                <a:cs typeface="Times New Roman" pitchFamily="18" charset="0"/>
              </a:rPr>
              <a:t>: </a:t>
            </a:r>
            <a:r>
              <a:rPr lang="en-US" sz="1600" dirty="0" smtClean="0">
                <a:solidFill>
                  <a:schemeClr val="accent6">
                    <a:lumMod val="50000"/>
                  </a:schemeClr>
                </a:solidFill>
                <a:latin typeface="Times New Roman" pitchFamily="18" charset="0"/>
                <a:cs typeface="Times New Roman" pitchFamily="18" charset="0"/>
              </a:rPr>
              <a:t>office@cmb-irk.ru</a:t>
            </a:r>
            <a:r>
              <a:rPr lang="ru-RU" sz="1600" dirty="0" smtClean="0">
                <a:solidFill>
                  <a:schemeClr val="accent6">
                    <a:lumMod val="50000"/>
                  </a:schemeClr>
                </a:solidFill>
                <a:latin typeface="Times New Roman" pitchFamily="18" charset="0"/>
                <a:cs typeface="Times New Roman" pitchFamily="18" charset="0"/>
              </a:rPr>
              <a:t>, сайт: </a:t>
            </a:r>
            <a:r>
              <a:rPr lang="en-US" sz="1600" dirty="0" smtClean="0">
                <a:solidFill>
                  <a:schemeClr val="accent6">
                    <a:lumMod val="50000"/>
                  </a:schemeClr>
                </a:solidFill>
                <a:latin typeface="Times New Roman" pitchFamily="18" charset="0"/>
                <a:cs typeface="Times New Roman" pitchFamily="18" charset="0"/>
              </a:rPr>
              <a:t>http://cmb-irk.ru</a:t>
            </a:r>
            <a:endParaRPr lang="ru-RU" sz="1600" dirty="0" smtClean="0">
              <a:solidFill>
                <a:schemeClr val="accent6">
                  <a:lumMod val="50000"/>
                </a:schemeClr>
              </a:solidFill>
              <a:latin typeface="Times New Roman" pitchFamily="18" charset="0"/>
              <a:cs typeface="Times New Roman" pitchFamily="18" charset="0"/>
            </a:endParaRPr>
          </a:p>
        </p:txBody>
      </p:sp>
      <p:pic>
        <p:nvPicPr>
          <p:cNvPr id="10" name="Рисунок 9"/>
          <p:cNvPicPr>
            <a:picLocks noChangeAspect="1"/>
          </p:cNvPicPr>
          <p:nvPr/>
        </p:nvPicPr>
        <p:blipFill rotWithShape="1">
          <a:blip r:embed="rId3" cstate="print"/>
          <a:srcRect l="12751" t="13433" r="65664" b="74782"/>
          <a:stretch/>
        </p:blipFill>
        <p:spPr>
          <a:xfrm>
            <a:off x="6897474" y="361805"/>
            <a:ext cx="1978128" cy="1081157"/>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Объект 2"/>
          <p:cNvSpPr>
            <a:spLocks noGrp="1"/>
          </p:cNvSpPr>
          <p:nvPr>
            <p:ph idx="1"/>
          </p:nvPr>
        </p:nvSpPr>
        <p:spPr>
          <a:xfrm>
            <a:off x="1679190" y="2214553"/>
            <a:ext cx="7320275" cy="2290763"/>
          </a:xfrm>
        </p:spPr>
        <p:txBody>
          <a:bodyPr>
            <a:normAutofit/>
          </a:bodyPr>
          <a:lstStyle/>
          <a:p>
            <a:pPr marL="0" indent="0">
              <a:buNone/>
            </a:pPr>
            <a:r>
              <a:rPr lang="ru-RU" sz="1800" b="1"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6">
                    <a:lumMod val="50000"/>
                  </a:schemeClr>
                </a:solidFill>
                <a:latin typeface="Times New Roman" pitchFamily="18" charset="0"/>
                <a:cs typeface="Times New Roman" pitchFamily="18" charset="0"/>
              </a:rPr>
              <a:t>Фонд поддержки субъектов малого и среднего предпринимательства «Иркутский областной гарантийный фонд»</a:t>
            </a:r>
          </a:p>
          <a:p>
            <a:pPr marL="0" indent="0" algn="just">
              <a:buNone/>
            </a:pPr>
            <a:r>
              <a:rPr lang="ru-RU" sz="1600" dirty="0" smtClean="0">
                <a:solidFill>
                  <a:schemeClr val="accent6">
                    <a:lumMod val="50000"/>
                  </a:schemeClr>
                </a:solidFill>
                <a:latin typeface="Times New Roman" pitchFamily="18" charset="0"/>
                <a:cs typeface="Times New Roman" pitchFamily="18" charset="0"/>
              </a:rPr>
              <a:t>     Обеспечивает возможности доступа субъектов малого и среднего предпринимательства Иркутской области к кредитным и иным финансовым ресурсам путем предоставления поручительств по их обязательствам, основанным на кредитных договорах, договорах банковской гарантии</a:t>
            </a:r>
          </a:p>
          <a:p>
            <a:pPr marL="0" indent="0">
              <a:buNone/>
            </a:pPr>
            <a:r>
              <a:rPr lang="ru-RU" sz="1600" dirty="0" smtClean="0">
                <a:solidFill>
                  <a:schemeClr val="accent6">
                    <a:lumMod val="50000"/>
                  </a:schemeClr>
                </a:solidFill>
                <a:latin typeface="Times New Roman" pitchFamily="18" charset="0"/>
                <a:cs typeface="Times New Roman" pitchFamily="18" charset="0"/>
              </a:rPr>
              <a:t>     Адрес: 664011, г. Иркутск, ул. Рабочая 2а/4, </a:t>
            </a:r>
            <a:r>
              <a:rPr lang="ru-RU" sz="1600" dirty="0" err="1" smtClean="0">
                <a:solidFill>
                  <a:schemeClr val="accent6">
                    <a:lumMod val="50000"/>
                  </a:schemeClr>
                </a:solidFill>
                <a:latin typeface="Times New Roman" pitchFamily="18" charset="0"/>
                <a:cs typeface="Times New Roman" pitchFamily="18" charset="0"/>
              </a:rPr>
              <a:t>оф</a:t>
            </a:r>
            <a:r>
              <a:rPr lang="ru-RU" sz="1600" dirty="0" smtClean="0">
                <a:solidFill>
                  <a:schemeClr val="accent6">
                    <a:lumMod val="50000"/>
                  </a:schemeClr>
                </a:solidFill>
                <a:latin typeface="Times New Roman" pitchFamily="18" charset="0"/>
                <a:cs typeface="Times New Roman" pitchFamily="18" charset="0"/>
              </a:rPr>
              <a:t>. 501, тел.: 8 (3952) 25-85-20, </a:t>
            </a:r>
            <a:r>
              <a:rPr lang="en-US" sz="1600" dirty="0" smtClean="0">
                <a:solidFill>
                  <a:schemeClr val="accent6">
                    <a:lumMod val="50000"/>
                  </a:schemeClr>
                </a:solidFill>
                <a:latin typeface="Times New Roman" pitchFamily="18" charset="0"/>
                <a:cs typeface="Times New Roman" pitchFamily="18" charset="0"/>
              </a:rPr>
              <a:t>e-mail</a:t>
            </a:r>
            <a:r>
              <a:rPr lang="ru-RU" sz="1600" dirty="0" smtClean="0">
                <a:solidFill>
                  <a:schemeClr val="accent6">
                    <a:lumMod val="50000"/>
                  </a:schemeClr>
                </a:solidFill>
                <a:latin typeface="Times New Roman" pitchFamily="18" charset="0"/>
                <a:cs typeface="Times New Roman" pitchFamily="18" charset="0"/>
              </a:rPr>
              <a:t>: </a:t>
            </a:r>
            <a:r>
              <a:rPr lang="en-US" sz="1600" dirty="0" smtClean="0">
                <a:solidFill>
                  <a:schemeClr val="accent6">
                    <a:lumMod val="50000"/>
                  </a:schemeClr>
                </a:solidFill>
                <a:latin typeface="Times New Roman" pitchFamily="18" charset="0"/>
                <a:cs typeface="Times New Roman" pitchFamily="18" charset="0"/>
              </a:rPr>
              <a:t>info@fondirk.ru</a:t>
            </a:r>
            <a:r>
              <a:rPr lang="ru-RU" sz="1600" dirty="0" smtClean="0">
                <a:solidFill>
                  <a:schemeClr val="accent6">
                    <a:lumMod val="50000"/>
                  </a:schemeClr>
                </a:solidFill>
                <a:latin typeface="Times New Roman" pitchFamily="18" charset="0"/>
                <a:cs typeface="Times New Roman" pitchFamily="18" charset="0"/>
              </a:rPr>
              <a:t>, сайт: </a:t>
            </a:r>
            <a:r>
              <a:rPr lang="en-US" sz="1600" dirty="0" smtClean="0">
                <a:solidFill>
                  <a:schemeClr val="accent6">
                    <a:lumMod val="50000"/>
                  </a:schemeClr>
                </a:solidFill>
                <a:latin typeface="Times New Roman" pitchFamily="18" charset="0"/>
                <a:cs typeface="Times New Roman" pitchFamily="18" charset="0"/>
              </a:rPr>
              <a:t>http://fondirk.ru</a:t>
            </a:r>
            <a:r>
              <a:rPr lang="ru-RU" sz="1600" dirty="0" smtClean="0">
                <a:solidFill>
                  <a:schemeClr val="accent6">
                    <a:lumMod val="50000"/>
                  </a:schemeClr>
                </a:solidFill>
                <a:latin typeface="Times New Roman" pitchFamily="18" charset="0"/>
                <a:cs typeface="Times New Roman" pitchFamily="18" charset="0"/>
              </a:rPr>
              <a:t>.</a:t>
            </a:r>
            <a:endParaRPr lang="ru-RU" sz="1600" dirty="0">
              <a:solidFill>
                <a:schemeClr val="accent6">
                  <a:lumMod val="50000"/>
                </a:schemeClr>
              </a:solidFill>
              <a:latin typeface="Times New Roman" pitchFamily="18" charset="0"/>
              <a:cs typeface="Times New Roman" pitchFamily="18" charset="0"/>
            </a:endParaRPr>
          </a:p>
        </p:txBody>
      </p:sp>
      <p:pic>
        <p:nvPicPr>
          <p:cNvPr id="9" name="Picture 2" descr="Logotex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596" y="2500306"/>
            <a:ext cx="1120139" cy="1622100"/>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1" name="Picture 2" descr="Центр сертификации, стандартизации и испытаний Иркутской области"/>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90192"/>
          <a:stretch/>
        </p:blipFill>
        <p:spPr bwMode="auto">
          <a:xfrm>
            <a:off x="7155927" y="4697895"/>
            <a:ext cx="1298207" cy="1700308"/>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2" name="Объект 2"/>
          <p:cNvSpPr txBox="1">
            <a:spLocks/>
          </p:cNvSpPr>
          <p:nvPr/>
        </p:nvSpPr>
        <p:spPr>
          <a:xfrm>
            <a:off x="147257" y="4589879"/>
            <a:ext cx="6861411" cy="2184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1800" b="1"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6">
                    <a:lumMod val="50000"/>
                  </a:schemeClr>
                </a:solidFill>
                <a:latin typeface="Times New Roman" pitchFamily="18" charset="0"/>
                <a:cs typeface="Times New Roman" pitchFamily="18" charset="0"/>
              </a:rPr>
              <a:t>Центр сертификации, стандартизации и испытаний </a:t>
            </a:r>
          </a:p>
          <a:p>
            <a:pPr marL="0" indent="0" algn="just">
              <a:buNone/>
            </a:pPr>
            <a:r>
              <a:rPr lang="ru-RU" sz="1600" dirty="0" smtClean="0">
                <a:solidFill>
                  <a:schemeClr val="accent6">
                    <a:lumMod val="50000"/>
                  </a:schemeClr>
                </a:solidFill>
                <a:latin typeface="Times New Roman" pitchFamily="18" charset="0"/>
                <a:cs typeface="Times New Roman" pitchFamily="18" charset="0"/>
              </a:rPr>
              <a:t>     Оказывает технологическую поддержку машиностроительным предприятиям, инжиниринговые и консультационные услуги, входной/выходной контроль и испытания материалов и изделий, аттестацию и сертификацию технологических процессов и производств.</a:t>
            </a:r>
          </a:p>
          <a:p>
            <a:pPr marL="0" indent="0" algn="just" fontAlgn="base">
              <a:buNone/>
            </a:pPr>
            <a:r>
              <a:rPr lang="ru-RU" sz="1600" dirty="0" smtClean="0">
                <a:solidFill>
                  <a:schemeClr val="accent6">
                    <a:lumMod val="50000"/>
                  </a:schemeClr>
                </a:solidFill>
                <a:latin typeface="Times New Roman" pitchFamily="18" charset="0"/>
                <a:cs typeface="Times New Roman" pitchFamily="18" charset="0"/>
              </a:rPr>
              <a:t>     Адрес: 664011, г. Иркутск, ул. Рабочая, д. 2а/4, офис 407, тел.: +7 (3952) 78-25-52, </a:t>
            </a:r>
            <a:r>
              <a:rPr lang="en-US" sz="1600" dirty="0" smtClean="0">
                <a:solidFill>
                  <a:schemeClr val="accent6">
                    <a:lumMod val="50000"/>
                  </a:schemeClr>
                </a:solidFill>
                <a:latin typeface="Times New Roman" pitchFamily="18" charset="0"/>
                <a:cs typeface="Times New Roman" pitchFamily="18" charset="0"/>
              </a:rPr>
              <a:t>e</a:t>
            </a:r>
            <a:r>
              <a:rPr lang="ru-RU" sz="1600" dirty="0" smtClean="0">
                <a:solidFill>
                  <a:schemeClr val="accent6">
                    <a:lumMod val="50000"/>
                  </a:schemeClr>
                </a:solidFill>
                <a:latin typeface="Times New Roman" pitchFamily="18" charset="0"/>
                <a:cs typeface="Times New Roman" pitchFamily="18" charset="0"/>
              </a:rPr>
              <a:t>-</a:t>
            </a:r>
            <a:r>
              <a:rPr lang="ru-RU" sz="1600" dirty="0" err="1" smtClean="0">
                <a:solidFill>
                  <a:schemeClr val="accent6">
                    <a:lumMod val="50000"/>
                  </a:schemeClr>
                </a:solidFill>
                <a:latin typeface="Times New Roman" pitchFamily="18" charset="0"/>
                <a:cs typeface="Times New Roman" pitchFamily="18" charset="0"/>
              </a:rPr>
              <a:t>mail</a:t>
            </a:r>
            <a:r>
              <a:rPr lang="ru-RU" sz="1600" dirty="0" smtClean="0">
                <a:solidFill>
                  <a:schemeClr val="accent6">
                    <a:lumMod val="50000"/>
                  </a:schemeClr>
                </a:solidFill>
                <a:latin typeface="Times New Roman" pitchFamily="18" charset="0"/>
                <a:cs typeface="Times New Roman" pitchFamily="18" charset="0"/>
              </a:rPr>
              <a:t>: </a:t>
            </a:r>
            <a:r>
              <a:rPr lang="en-US" sz="1600" dirty="0" smtClean="0">
                <a:solidFill>
                  <a:schemeClr val="accent6">
                    <a:lumMod val="50000"/>
                  </a:schemeClr>
                </a:solidFill>
                <a:latin typeface="Times New Roman" pitchFamily="18" charset="0"/>
                <a:cs typeface="Times New Roman" pitchFamily="18" charset="0"/>
              </a:rPr>
              <a:t>mail@ciskp.ru</a:t>
            </a:r>
            <a:r>
              <a:rPr lang="ru-RU" sz="1600" dirty="0" smtClean="0">
                <a:solidFill>
                  <a:schemeClr val="accent6">
                    <a:lumMod val="50000"/>
                  </a:schemeClr>
                </a:solidFill>
                <a:latin typeface="Times New Roman" pitchFamily="18" charset="0"/>
                <a:cs typeface="Times New Roman" pitchFamily="18" charset="0"/>
              </a:rPr>
              <a:t>, сайт: </a:t>
            </a:r>
            <a:r>
              <a:rPr lang="en-US" sz="1600" dirty="0">
                <a:solidFill>
                  <a:schemeClr val="accent6">
                    <a:lumMod val="50000"/>
                  </a:schemeClr>
                </a:solidFill>
                <a:latin typeface="Times New Roman" pitchFamily="18" charset="0"/>
                <a:cs typeface="Times New Roman" pitchFamily="18" charset="0"/>
              </a:rPr>
              <a:t>http://ciskp.ru</a:t>
            </a:r>
            <a:endParaRPr lang="ru-RU" sz="16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25761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8842" y="246704"/>
            <a:ext cx="6861411" cy="2328856"/>
          </a:xfrm>
        </p:spPr>
        <p:txBody>
          <a:bodyPr>
            <a:normAutofit/>
          </a:bodyPr>
          <a:lstStyle/>
          <a:p>
            <a:pPr marL="0" indent="0">
              <a:buNone/>
            </a:pPr>
            <a:r>
              <a:rPr lang="ru-RU" sz="1800" b="1"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6">
                    <a:lumMod val="50000"/>
                  </a:schemeClr>
                </a:solidFill>
                <a:latin typeface="Times New Roman" pitchFamily="18" charset="0"/>
                <a:cs typeface="Times New Roman" pitchFamily="18" charset="0"/>
              </a:rPr>
              <a:t>Совет по развитию малого и среднего предпринимательства при Правительстве Иркутской области</a:t>
            </a:r>
          </a:p>
          <a:p>
            <a:pPr marL="0" indent="0" algn="just">
              <a:buNone/>
            </a:pPr>
            <a:r>
              <a:rPr lang="ru-RU" sz="1600" dirty="0" smtClean="0">
                <a:solidFill>
                  <a:schemeClr val="accent6">
                    <a:lumMod val="50000"/>
                  </a:schemeClr>
                </a:solidFill>
                <a:latin typeface="Times New Roman" pitchFamily="18" charset="0"/>
                <a:cs typeface="Times New Roman" pitchFamily="18" charset="0"/>
              </a:rPr>
              <a:t>     Разрабатывает меры для благоприятных условий развития предпринимательства на территории области</a:t>
            </a:r>
            <a:r>
              <a:rPr lang="en-US" sz="1600" dirty="0" smtClean="0">
                <a:solidFill>
                  <a:schemeClr val="accent6">
                    <a:lumMod val="50000"/>
                  </a:schemeClr>
                </a:solidFill>
                <a:latin typeface="Times New Roman" pitchFamily="18" charset="0"/>
                <a:cs typeface="Times New Roman" pitchFamily="18" charset="0"/>
              </a:rPr>
              <a:t>;</a:t>
            </a:r>
            <a:r>
              <a:rPr lang="ru-RU" sz="1600" dirty="0" smtClean="0">
                <a:solidFill>
                  <a:schemeClr val="accent6">
                    <a:lumMod val="50000"/>
                  </a:schemeClr>
                </a:solidFill>
                <a:latin typeface="Times New Roman" pitchFamily="18" charset="0"/>
                <a:cs typeface="Times New Roman" pitchFamily="18" charset="0"/>
              </a:rPr>
              <a:t> вырабатывает рекомендации по защите прав и законных интересов предпринимателей</a:t>
            </a:r>
            <a:r>
              <a:rPr lang="en-US" sz="1600" dirty="0" smtClean="0">
                <a:solidFill>
                  <a:schemeClr val="accent6">
                    <a:lumMod val="50000"/>
                  </a:schemeClr>
                </a:solidFill>
                <a:latin typeface="Times New Roman" pitchFamily="18" charset="0"/>
                <a:cs typeface="Times New Roman" pitchFamily="18" charset="0"/>
              </a:rPr>
              <a:t>;</a:t>
            </a:r>
            <a:r>
              <a:rPr lang="ru-RU" sz="1600" dirty="0" smtClean="0">
                <a:solidFill>
                  <a:schemeClr val="accent6">
                    <a:lumMod val="50000"/>
                  </a:schemeClr>
                </a:solidFill>
                <a:latin typeface="Times New Roman" pitchFamily="18" charset="0"/>
                <a:cs typeface="Times New Roman" pitchFamily="18" charset="0"/>
              </a:rPr>
              <a:t> рассматривает проекты, претендующие на получение мер государственной поддержки.</a:t>
            </a:r>
          </a:p>
          <a:p>
            <a:pPr marL="0" indent="0">
              <a:buNone/>
            </a:pPr>
            <a:r>
              <a:rPr lang="ru-RU" sz="1600" dirty="0" smtClean="0">
                <a:solidFill>
                  <a:schemeClr val="accent6">
                    <a:lumMod val="50000"/>
                  </a:schemeClr>
                </a:solidFill>
                <a:latin typeface="Times New Roman" pitchFamily="18" charset="0"/>
                <a:cs typeface="Times New Roman" pitchFamily="18" charset="0"/>
              </a:rPr>
              <a:t>     Адрес: 664027, г. Иркутск, ул. Горького, 31, тел.: 8 (3952) 25-62-44</a:t>
            </a:r>
            <a:endParaRPr lang="ru-RU" sz="1600" dirty="0">
              <a:solidFill>
                <a:schemeClr val="accent6">
                  <a:lumMod val="50000"/>
                </a:schemeClr>
              </a:solidFill>
              <a:latin typeface="Times New Roman" pitchFamily="18" charset="0"/>
              <a:cs typeface="Times New Roman" pitchFamily="18" charset="0"/>
            </a:endParaRPr>
          </a:p>
        </p:txBody>
      </p:sp>
      <p:pic>
        <p:nvPicPr>
          <p:cNvPr id="1028" name="Picture 4" descr="http://www.voopik.ru/upload/iblock/64d/gerb_irkutskaya_oblast1.gif"/>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0" b="100000" l="9524" r="93016"/>
                    </a14:imgEffect>
                  </a14:imgLayer>
                </a14:imgProps>
              </a:ext>
              <a:ext uri="{28A0092B-C50C-407E-A947-70E740481C1C}">
                <a14:useLocalDpi xmlns:a14="http://schemas.microsoft.com/office/drawing/2010/main" xmlns="" val="0"/>
              </a:ext>
            </a:extLst>
          </a:blip>
          <a:srcRect l="10260" r="8684"/>
          <a:stretch/>
        </p:blipFill>
        <p:spPr bwMode="auto">
          <a:xfrm>
            <a:off x="734936" y="322824"/>
            <a:ext cx="1280160" cy="1570933"/>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0" name="Объект 2"/>
          <p:cNvSpPr txBox="1">
            <a:spLocks/>
          </p:cNvSpPr>
          <p:nvPr/>
        </p:nvSpPr>
        <p:spPr>
          <a:xfrm>
            <a:off x="357158" y="2428868"/>
            <a:ext cx="6861411" cy="2328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dirty="0" smtClean="0">
                <a:latin typeface="Arial" panose="020B0604020202020204" pitchFamily="34" charset="0"/>
                <a:cs typeface="Arial" panose="020B0604020202020204" pitchFamily="34" charset="0"/>
              </a:rPr>
              <a:t>     </a:t>
            </a:r>
            <a:r>
              <a:rPr lang="ru-RU" sz="1600" b="1" u="sng" dirty="0" err="1" smtClean="0">
                <a:solidFill>
                  <a:schemeClr val="accent6">
                    <a:lumMod val="50000"/>
                  </a:schemeClr>
                </a:solidFill>
                <a:latin typeface="Times New Roman" pitchFamily="18" charset="0"/>
                <a:cs typeface="Times New Roman" pitchFamily="18" charset="0"/>
              </a:rPr>
              <a:t>Некомерческая</a:t>
            </a:r>
            <a:r>
              <a:rPr lang="ru-RU" sz="1600" b="1" u="sng" dirty="0" smtClean="0">
                <a:solidFill>
                  <a:schemeClr val="accent6">
                    <a:lumMod val="50000"/>
                  </a:schemeClr>
                </a:solidFill>
                <a:latin typeface="Times New Roman" pitchFamily="18" charset="0"/>
                <a:cs typeface="Times New Roman" pitchFamily="18" charset="0"/>
              </a:rPr>
              <a:t> </a:t>
            </a:r>
            <a:r>
              <a:rPr lang="ru-RU" sz="1600" b="1" u="sng" dirty="0" err="1" smtClean="0">
                <a:solidFill>
                  <a:schemeClr val="accent6">
                    <a:lumMod val="50000"/>
                  </a:schemeClr>
                </a:solidFill>
                <a:latin typeface="Times New Roman" pitchFamily="18" charset="0"/>
                <a:cs typeface="Times New Roman" pitchFamily="18" charset="0"/>
              </a:rPr>
              <a:t>Микрокредитная</a:t>
            </a:r>
            <a:r>
              <a:rPr lang="ru-RU" sz="1600" b="1" u="sng" dirty="0" smtClean="0">
                <a:solidFill>
                  <a:schemeClr val="accent6">
                    <a:lumMod val="50000"/>
                  </a:schemeClr>
                </a:solidFill>
                <a:latin typeface="Times New Roman" pitchFamily="18" charset="0"/>
                <a:cs typeface="Times New Roman" pitchFamily="18" charset="0"/>
              </a:rPr>
              <a:t> компания «Фонд </a:t>
            </a:r>
            <a:r>
              <a:rPr lang="ru-RU" sz="1600" b="1" u="sng" dirty="0" err="1" smtClean="0">
                <a:solidFill>
                  <a:schemeClr val="accent6">
                    <a:lumMod val="50000"/>
                  </a:schemeClr>
                </a:solidFill>
                <a:latin typeface="Times New Roman" pitchFamily="18" charset="0"/>
                <a:cs typeface="Times New Roman" pitchFamily="18" charset="0"/>
              </a:rPr>
              <a:t>микрокредитования</a:t>
            </a:r>
            <a:r>
              <a:rPr lang="ru-RU" sz="1600" b="1" u="sng" dirty="0" smtClean="0">
                <a:solidFill>
                  <a:schemeClr val="accent6">
                    <a:lumMod val="50000"/>
                  </a:schemeClr>
                </a:solidFill>
                <a:latin typeface="Times New Roman" pitchFamily="18" charset="0"/>
                <a:cs typeface="Times New Roman" pitchFamily="18" charset="0"/>
              </a:rPr>
              <a:t> Иркутской области» </a:t>
            </a:r>
          </a:p>
          <a:p>
            <a:pPr marL="0" indent="0" algn="just">
              <a:buFont typeface="Arial" panose="020B0604020202020204" pitchFamily="34" charset="0"/>
              <a:buNone/>
            </a:pPr>
            <a:r>
              <a:rPr lang="ru-RU" sz="1600" dirty="0" smtClean="0">
                <a:solidFill>
                  <a:schemeClr val="accent6">
                    <a:lumMod val="50000"/>
                  </a:schemeClr>
                </a:solidFill>
                <a:latin typeface="Times New Roman" pitchFamily="18" charset="0"/>
                <a:cs typeface="Times New Roman" pitchFamily="18" charset="0"/>
              </a:rPr>
              <a:t>     </a:t>
            </a:r>
            <a:r>
              <a:rPr lang="ru-RU" sz="1600" dirty="0" err="1" smtClean="0">
                <a:solidFill>
                  <a:schemeClr val="accent6">
                    <a:lumMod val="50000"/>
                  </a:schemeClr>
                </a:solidFill>
                <a:latin typeface="Times New Roman" pitchFamily="18" charset="0"/>
                <a:cs typeface="Times New Roman" pitchFamily="18" charset="0"/>
              </a:rPr>
              <a:t>Микрофинансовая</a:t>
            </a:r>
            <a:r>
              <a:rPr lang="ru-RU" sz="1600" dirty="0" smtClean="0">
                <a:solidFill>
                  <a:schemeClr val="accent6">
                    <a:lumMod val="50000"/>
                  </a:schemeClr>
                </a:solidFill>
                <a:latin typeface="Times New Roman" pitchFamily="18" charset="0"/>
                <a:cs typeface="Times New Roman" pitchFamily="18" charset="0"/>
              </a:rPr>
              <a:t> деятельность по предоставлению </a:t>
            </a:r>
            <a:r>
              <a:rPr lang="ru-RU" sz="1600" dirty="0" err="1" smtClean="0">
                <a:solidFill>
                  <a:schemeClr val="accent6">
                    <a:lumMod val="50000"/>
                  </a:schemeClr>
                </a:solidFill>
                <a:latin typeface="Times New Roman" pitchFamily="18" charset="0"/>
                <a:cs typeface="Times New Roman" pitchFamily="18" charset="0"/>
              </a:rPr>
              <a:t>микрозаймов</a:t>
            </a:r>
            <a:r>
              <a:rPr lang="ru-RU" sz="1600" dirty="0" smtClean="0">
                <a:solidFill>
                  <a:schemeClr val="accent6">
                    <a:lumMod val="50000"/>
                  </a:schemeClr>
                </a:solidFill>
                <a:latin typeface="Times New Roman" pitchFamily="18" charset="0"/>
                <a:cs typeface="Times New Roman" pitchFamily="18" charset="0"/>
              </a:rPr>
              <a:t> субъектам малого и среднего предпринимательства Иркутской области. Информационная, организационная, консультационная поддержка предпринимателей Иркутской области</a:t>
            </a:r>
          </a:p>
          <a:p>
            <a:pPr marL="0" indent="0">
              <a:buNone/>
            </a:pPr>
            <a:r>
              <a:rPr lang="ru-RU" sz="1600" dirty="0" smtClean="0">
                <a:solidFill>
                  <a:schemeClr val="accent6">
                    <a:lumMod val="50000"/>
                  </a:schemeClr>
                </a:solidFill>
                <a:latin typeface="Times New Roman" pitchFamily="18" charset="0"/>
                <a:cs typeface="Times New Roman" pitchFamily="18" charset="0"/>
              </a:rPr>
              <a:t>     Адрес: г. Иркутск, бул. Гагарина, д.40, офис 100 тел. 8-3952-34-33-29, 8-950-139-94-48 сайт: </a:t>
            </a:r>
            <a:r>
              <a:rPr lang="en-US" sz="1600" dirty="0" smtClean="0">
                <a:solidFill>
                  <a:schemeClr val="accent6">
                    <a:lumMod val="50000"/>
                  </a:schemeClr>
                </a:solidFill>
                <a:latin typeface="Times New Roman" pitchFamily="18" charset="0"/>
                <a:cs typeface="Times New Roman" pitchFamily="18" charset="0"/>
              </a:rPr>
              <a:t>www.mfoirk.ru</a:t>
            </a:r>
            <a:r>
              <a:rPr lang="ru-RU" sz="1600" dirty="0" smtClean="0">
                <a:solidFill>
                  <a:schemeClr val="accent6">
                    <a:lumMod val="50000"/>
                  </a:schemeClr>
                </a:solidFill>
                <a:latin typeface="Times New Roman" pitchFamily="18" charset="0"/>
                <a:cs typeface="Times New Roman" pitchFamily="18" charset="0"/>
              </a:rPr>
              <a:t>, </a:t>
            </a:r>
            <a:r>
              <a:rPr lang="en-US" sz="1600" dirty="0" smtClean="0">
                <a:solidFill>
                  <a:schemeClr val="accent6">
                    <a:lumMod val="50000"/>
                  </a:schemeClr>
                </a:solidFill>
                <a:latin typeface="Times New Roman" pitchFamily="18" charset="0"/>
                <a:cs typeface="Times New Roman" pitchFamily="18" charset="0"/>
              </a:rPr>
              <a:t> e-mail: k@mfoirk.ru</a:t>
            </a:r>
            <a:endParaRPr lang="ru-RU" sz="1600" dirty="0">
              <a:solidFill>
                <a:schemeClr val="accent6">
                  <a:lumMod val="50000"/>
                </a:schemeClr>
              </a:solidFill>
              <a:latin typeface="Times New Roman" pitchFamily="18" charset="0"/>
              <a:cs typeface="Times New Roman" pitchFamily="18" charset="0"/>
            </a:endParaRPr>
          </a:p>
        </p:txBody>
      </p:sp>
      <p:sp>
        <p:nvSpPr>
          <p:cNvPr id="8" name="Прямоугольник 7"/>
          <p:cNvSpPr/>
          <p:nvPr/>
        </p:nvSpPr>
        <p:spPr>
          <a:xfrm>
            <a:off x="2214546" y="4714884"/>
            <a:ext cx="6572296" cy="1631216"/>
          </a:xfrm>
          <a:prstGeom prst="rect">
            <a:avLst/>
          </a:prstGeom>
        </p:spPr>
        <p:txBody>
          <a:bodyPr wrap="square">
            <a:spAutoFit/>
          </a:bodyPr>
          <a:lstStyle/>
          <a:p>
            <a:r>
              <a:rPr lang="ru-RU" sz="1600" b="1" u="sng" dirty="0" smtClean="0">
                <a:solidFill>
                  <a:schemeClr val="accent6">
                    <a:lumMod val="50000"/>
                  </a:schemeClr>
                </a:solidFill>
                <a:latin typeface="Times New Roman" pitchFamily="18" charset="0"/>
                <a:cs typeface="Times New Roman" pitchFamily="18" charset="0"/>
              </a:rPr>
              <a:t>Отдел по экономике администрации Киренского муниципального района</a:t>
            </a:r>
          </a:p>
          <a:p>
            <a:r>
              <a:rPr lang="ru-RU" sz="1600" dirty="0" smtClean="0">
                <a:solidFill>
                  <a:schemeClr val="accent6">
                    <a:lumMod val="50000"/>
                  </a:schemeClr>
                </a:solidFill>
                <a:latin typeface="Times New Roman" pitchFamily="18" charset="0"/>
                <a:cs typeface="Times New Roman" pitchFamily="18" charset="0"/>
              </a:rPr>
              <a:t>Информационная, консультационная поддержка.</a:t>
            </a:r>
          </a:p>
          <a:p>
            <a:pPr algn="just"/>
            <a:r>
              <a:rPr lang="ru-RU" sz="1600" dirty="0" smtClean="0">
                <a:solidFill>
                  <a:schemeClr val="accent6">
                    <a:lumMod val="50000"/>
                  </a:schemeClr>
                </a:solidFill>
                <a:latin typeface="Times New Roman" pitchFamily="18" charset="0"/>
                <a:cs typeface="Times New Roman" pitchFamily="18" charset="0"/>
              </a:rPr>
              <a:t>     Адрес: 666703, г. Киренск, ул. Красноармейская, д.5, тел. 8-964-658-09-49, 8-964-658-09-61 </a:t>
            </a:r>
            <a:r>
              <a:rPr lang="en-US" sz="1600" dirty="0" smtClean="0">
                <a:solidFill>
                  <a:schemeClr val="accent6">
                    <a:lumMod val="50000"/>
                  </a:schemeClr>
                </a:solidFill>
                <a:latin typeface="Times New Roman" pitchFamily="18" charset="0"/>
                <a:cs typeface="Times New Roman" pitchFamily="18" charset="0"/>
              </a:rPr>
              <a:t>e-mail: kirenskadm@yandex.ru, prognoz-kir@yandex.ru</a:t>
            </a:r>
            <a:endParaRPr lang="ru-RU" sz="1600" dirty="0"/>
          </a:p>
        </p:txBody>
      </p:sp>
      <p:pic>
        <p:nvPicPr>
          <p:cNvPr id="12" name="Picture 4" descr="http://www.voopik.ru/upload/iblock/64d/gerb_irkutskaya_oblast1.gif"/>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0" b="100000" l="9524" r="93016"/>
                    </a14:imgEffect>
                  </a14:imgLayer>
                </a14:imgProps>
              </a:ext>
              <a:ext uri="{28A0092B-C50C-407E-A947-70E740481C1C}">
                <a14:useLocalDpi xmlns:a14="http://schemas.microsoft.com/office/drawing/2010/main" xmlns="" val="0"/>
              </a:ext>
            </a:extLst>
          </a:blip>
          <a:srcRect l="10260" r="8684"/>
          <a:stretch/>
        </p:blipFill>
        <p:spPr bwMode="auto">
          <a:xfrm>
            <a:off x="7358082" y="2786058"/>
            <a:ext cx="1280160" cy="1570933"/>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 name="Picture 3" descr="C:\Users\Lykova\Desktop\buklet.png"/>
          <p:cNvPicPr>
            <a:picLocks noChangeAspect="1" noChangeArrowheads="1"/>
          </p:cNvPicPr>
          <p:nvPr/>
        </p:nvPicPr>
        <p:blipFill>
          <a:blip r:embed="rId5" cstate="print"/>
          <a:srcRect/>
          <a:stretch>
            <a:fillRect/>
          </a:stretch>
        </p:blipFill>
        <p:spPr bwMode="auto">
          <a:xfrm rot="16200000">
            <a:off x="7259353" y="2973083"/>
            <a:ext cx="1483342" cy="1143008"/>
          </a:xfrm>
          <a:prstGeom prst="rect">
            <a:avLst/>
          </a:prstGeom>
          <a:noFill/>
        </p:spPr>
      </p:pic>
      <p:pic>
        <p:nvPicPr>
          <p:cNvPr id="13" name="Picture 4" descr="http://www.voopik.ru/upload/iblock/64d/gerb_irkutskaya_oblast1.gif"/>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0" b="100000" l="9524" r="93016"/>
                    </a14:imgEffect>
                  </a14:imgLayer>
                </a14:imgProps>
              </a:ext>
              <a:ext uri="{28A0092B-C50C-407E-A947-70E740481C1C}">
                <a14:useLocalDpi xmlns:a14="http://schemas.microsoft.com/office/drawing/2010/main" xmlns="" val="0"/>
              </a:ext>
            </a:extLst>
          </a:blip>
          <a:srcRect l="10260" r="8684"/>
          <a:stretch/>
        </p:blipFill>
        <p:spPr bwMode="auto">
          <a:xfrm>
            <a:off x="642910" y="4643446"/>
            <a:ext cx="1214446" cy="1570933"/>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4" name="Picture 3" descr="C:\Users\Lykova\Desktop\Киренск\11.jpg"/>
          <p:cNvPicPr>
            <a:picLocks noChangeAspect="1" noChangeArrowheads="1"/>
          </p:cNvPicPr>
          <p:nvPr/>
        </p:nvPicPr>
        <p:blipFill>
          <a:blip r:embed="rId6" cstate="print"/>
          <a:srcRect/>
          <a:stretch>
            <a:fillRect/>
          </a:stretch>
        </p:blipFill>
        <p:spPr bwMode="auto">
          <a:xfrm>
            <a:off x="642910" y="4643446"/>
            <a:ext cx="1214446" cy="1571636"/>
          </a:xfrm>
          <a:prstGeom prst="rect">
            <a:avLst/>
          </a:prstGeom>
          <a:noFill/>
        </p:spPr>
      </p:pic>
    </p:spTree>
    <p:extLst>
      <p:ext uri="{BB962C8B-B14F-4D97-AF65-F5344CB8AC3E}">
        <p14:creationId xmlns:p14="http://schemas.microsoft.com/office/powerpoint/2010/main" xmlns="" val="125159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Историческая справка</a:t>
            </a:r>
            <a:endParaRPr lang="ru-RU" sz="3200" dirty="0">
              <a:solidFill>
                <a:srgbClr val="0070C0"/>
              </a:solidFill>
              <a:latin typeface="Times New Roman" pitchFamily="18" charset="0"/>
              <a:cs typeface="Times New Roman" pitchFamily="18" charset="0"/>
            </a:endParaRPr>
          </a:p>
        </p:txBody>
      </p:sp>
      <p:sp useBgFill="1">
        <p:nvSpPr>
          <p:cNvPr id="3" name="Содержимое 2"/>
          <p:cNvSpPr>
            <a:spLocks noGrp="1"/>
          </p:cNvSpPr>
          <p:nvPr>
            <p:ph idx="4294967295"/>
          </p:nvPr>
        </p:nvSpPr>
        <p:spPr>
          <a:xfrm>
            <a:off x="0" y="1285875"/>
            <a:ext cx="9001125" cy="1928813"/>
          </a:xfrm>
        </p:spPr>
        <p:txBody>
          <a:bodyPr>
            <a:noAutofit/>
          </a:bodyPr>
          <a:lstStyle/>
          <a:p>
            <a:pPr algn="just">
              <a:buNone/>
            </a:pPr>
            <a:r>
              <a:rPr lang="ru-RU" sz="1200" dirty="0" smtClean="0"/>
              <a:t>		</a:t>
            </a:r>
            <a:r>
              <a:rPr lang="ru-RU" sz="1200" dirty="0" smtClean="0">
                <a:latin typeface="Times New Roman" pitchFamily="18" charset="0"/>
                <a:cs typeface="Times New Roman" pitchFamily="18" charset="0"/>
              </a:rPr>
              <a:t>Дату 1631 год можно считать началом, когда на месте будущего города Киренска – центра нашего района – появились первые оседлые жители. Это были промышленные люди, которые построили здесь первые зимовья для жилья, часовню, склады и лабазы.</a:t>
            </a:r>
          </a:p>
          <a:p>
            <a:pPr algn="just">
              <a:buNone/>
            </a:pPr>
            <a:r>
              <a:rPr lang="ru-RU" sz="1200" dirty="0" smtClean="0">
                <a:latin typeface="Times New Roman" pitchFamily="18" charset="0"/>
                <a:cs typeface="Times New Roman" pitchFamily="18" charset="0"/>
              </a:rPr>
              <a:t>		По этой земле, перенося все тяготы и лишения, прошли отважные землепроходцы: </a:t>
            </a:r>
            <a:r>
              <a:rPr lang="ru-RU" sz="1200" dirty="0" err="1" smtClean="0">
                <a:latin typeface="Times New Roman" pitchFamily="18" charset="0"/>
                <a:cs typeface="Times New Roman" pitchFamily="18" charset="0"/>
              </a:rPr>
              <a:t>Пянда</a:t>
            </a:r>
            <a:r>
              <a:rPr lang="ru-RU" sz="1200" dirty="0" smtClean="0">
                <a:latin typeface="Times New Roman" pitchFamily="18" charset="0"/>
                <a:cs typeface="Times New Roman" pitchFamily="18" charset="0"/>
              </a:rPr>
              <a:t>, Бугор, Бекетов, Дежнев, Хабаров и др. Киренск многое видел на своем веку. Его негромкая слава хранит имена тех, кто составляет гордость и славу России. </a:t>
            </a:r>
          </a:p>
          <a:p>
            <a:pPr algn="just">
              <a:buNone/>
            </a:pPr>
            <a:r>
              <a:rPr lang="ru-RU" sz="1200" dirty="0" smtClean="0">
                <a:latin typeface="Times New Roman" pitchFamily="18" charset="0"/>
                <a:cs typeface="Times New Roman" pitchFamily="18" charset="0"/>
              </a:rPr>
              <a:t>		В 1775 году Указом Екатерины Киренский острог был преобразован в город. С этого времени идет летоисчисление города и окружающих его земель. С именем нашего города связана судьба знаменитого землепроходца Хабарова, четырехсотлетие которого широко отмечено </a:t>
            </a:r>
            <a:r>
              <a:rPr lang="ru-RU" sz="1200" dirty="0" err="1" smtClean="0">
                <a:latin typeface="Times New Roman" pitchFamily="18" charset="0"/>
                <a:cs typeface="Times New Roman" pitchFamily="18" charset="0"/>
              </a:rPr>
              <a:t>киренчанами</a:t>
            </a:r>
            <a:r>
              <a:rPr lang="ru-RU" sz="1200" dirty="0" smtClean="0">
                <a:latin typeface="Times New Roman" pitchFamily="18" charset="0"/>
                <a:cs typeface="Times New Roman" pitchFamily="18" charset="0"/>
              </a:rPr>
              <a:t> в 2003 году. Именно Хабаров, положил начало земледелию и промышленности на Лене. Через Киренск пролегли пути исследователей Севера: Черского, Седова, </a:t>
            </a:r>
            <a:r>
              <a:rPr lang="ru-RU" sz="1200" dirty="0" err="1" smtClean="0">
                <a:latin typeface="Times New Roman" pitchFamily="18" charset="0"/>
                <a:cs typeface="Times New Roman" pitchFamily="18" charset="0"/>
              </a:rPr>
              <a:t>Чекановского</a:t>
            </a:r>
            <a:r>
              <a:rPr lang="ru-RU" sz="1200" dirty="0" smtClean="0">
                <a:latin typeface="Times New Roman" pitchFamily="18" charset="0"/>
                <a:cs typeface="Times New Roman" pitchFamily="18" charset="0"/>
              </a:rPr>
              <a:t>, Обручева и др. </a:t>
            </a:r>
            <a:endParaRPr lang="ru-RU"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tretch>
            <a:fillRect/>
          </a:stretch>
        </p:blipFill>
        <p:spPr bwMode="auto">
          <a:xfrm>
            <a:off x="4572000" y="3500438"/>
            <a:ext cx="4422777" cy="2786058"/>
          </a:xfrm>
          <a:prstGeom prst="rect">
            <a:avLst/>
          </a:prstGeom>
          <a:noFill/>
          <a:ln w="9525">
            <a:noFill/>
            <a:miter lim="800000"/>
            <a:headEnd/>
            <a:tailEnd/>
          </a:ln>
          <a:effectLst/>
        </p:spPr>
      </p:pic>
      <p:sp>
        <p:nvSpPr>
          <p:cNvPr id="18" name="Прямоугольник 17"/>
          <p:cNvSpPr/>
          <p:nvPr/>
        </p:nvSpPr>
        <p:spPr>
          <a:xfrm>
            <a:off x="357158" y="3214686"/>
            <a:ext cx="4214842" cy="3231654"/>
          </a:xfrm>
          <a:prstGeom prst="rect">
            <a:avLst/>
          </a:prstGeom>
        </p:spPr>
        <p:txBody>
          <a:bodyPr wrap="square">
            <a:spAutoFit/>
          </a:bodyPr>
          <a:lstStyle/>
          <a:p>
            <a:pPr algn="just">
              <a:buNone/>
            </a:pPr>
            <a:r>
              <a:rPr lang="ru-RU" sz="1200" dirty="0" smtClean="0">
                <a:latin typeface="Times New Roman" pitchFamily="18" charset="0"/>
                <a:cs typeface="Times New Roman" pitchFamily="18" charset="0"/>
              </a:rPr>
              <a:t>                История декабристов тоже не обошла киренскую землю. До сих пор памятником истории и архитектурного наследия стоит в центре города дом декабриста Голицына, долгое время проживающего здесь в ссылке. </a:t>
            </a:r>
          </a:p>
          <a:p>
            <a:pPr algn="just">
              <a:buNone/>
            </a:pPr>
            <a:r>
              <a:rPr lang="ru-RU" sz="1200" dirty="0" smtClean="0">
                <a:latin typeface="Times New Roman" pitchFamily="18" charset="0"/>
                <a:cs typeface="Times New Roman" pitchFamily="18" charset="0"/>
              </a:rPr>
              <a:t>                Дата образования района – 1929 год. Неузнаваемо преобразился Киренск в </a:t>
            </a:r>
            <a:r>
              <a:rPr lang="en-US" sz="1200" dirty="0" smtClean="0">
                <a:latin typeface="Times New Roman" pitchFamily="18" charset="0"/>
                <a:cs typeface="Times New Roman" pitchFamily="18" charset="0"/>
              </a:rPr>
              <a:t>XX</a:t>
            </a:r>
            <a:r>
              <a:rPr lang="ru-RU" sz="1200" dirty="0" smtClean="0">
                <a:latin typeface="Times New Roman" pitchFamily="18" charset="0"/>
                <a:cs typeface="Times New Roman" pitchFamily="18" charset="0"/>
              </a:rPr>
              <a:t> веке. Более двух веков стоит он, привольно раскинувшись на берегах Лены и </a:t>
            </a:r>
            <a:r>
              <a:rPr lang="ru-RU" sz="1200" dirty="0" err="1" smtClean="0">
                <a:latin typeface="Times New Roman" pitchFamily="18" charset="0"/>
                <a:cs typeface="Times New Roman" pitchFamily="18" charset="0"/>
              </a:rPr>
              <a:t>Киренги</a:t>
            </a:r>
            <a:r>
              <a:rPr lang="ru-RU" sz="1200" dirty="0" smtClean="0">
                <a:latin typeface="Times New Roman" pitchFamily="18" charset="0"/>
                <a:cs typeface="Times New Roman" pitchFamily="18" charset="0"/>
              </a:rPr>
              <a:t>, строится, растет, мужает. Все, кто бывает в Киренске, любуются не только его природной красотой, многоводьем, но и отмечают его архитектурную особенность. Здесь органично сочетаются старина и современность, прошлые века  и наше время. История Киренского района тоже богата и интересна.  На территории района много сел, которым исполнилось более 350 лет. Киренск дал стране много выдающихся, заслуженных людей. Один из них - хирург с мировым именем, занесенный в Книгу рекордов </a:t>
            </a:r>
            <a:r>
              <a:rPr lang="ru-RU" sz="1200" dirty="0" err="1" smtClean="0">
                <a:latin typeface="Times New Roman" pitchFamily="18" charset="0"/>
                <a:cs typeface="Times New Roman" pitchFamily="18" charset="0"/>
              </a:rPr>
              <a:t>Гиннесса</a:t>
            </a:r>
            <a:r>
              <a:rPr lang="ru-RU" sz="1200" dirty="0" smtClean="0">
                <a:latin typeface="Times New Roman" pitchFamily="18" charset="0"/>
                <a:cs typeface="Times New Roman" pitchFamily="18" charset="0"/>
              </a:rPr>
              <a:t>, академик Федор Григорьевич Углов.</a:t>
            </a:r>
            <a:endParaRPr lang="ru-RU" sz="12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Контакты</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1"/>
            <a:ext cx="8229600" cy="1540767"/>
          </a:xfrm>
        </p:spPr>
        <p:txBody>
          <a:bodyPr>
            <a:normAutofit fontScale="62500" lnSpcReduction="20000"/>
          </a:bodyPr>
          <a:lstStyle/>
          <a:p>
            <a:pPr>
              <a:buNone/>
            </a:pPr>
            <a:r>
              <a:rPr lang="ru-RU" sz="3600" b="1" dirty="0" smtClean="0"/>
              <a:t>Инвестиционный управляющий:</a:t>
            </a:r>
          </a:p>
          <a:p>
            <a:pPr>
              <a:buNone/>
            </a:pPr>
            <a:r>
              <a:rPr lang="ru-RU" sz="3600" dirty="0" err="1" smtClean="0"/>
              <a:t>Чудинова</a:t>
            </a:r>
            <a:r>
              <a:rPr lang="ru-RU" sz="3600" dirty="0" smtClean="0"/>
              <a:t> Елена Александровна – заместитель мэра Киренского муниципального района по экономике и финансам</a:t>
            </a:r>
          </a:p>
          <a:p>
            <a:pPr>
              <a:buNone/>
            </a:pPr>
            <a:r>
              <a:rPr lang="ru-RU" sz="3600" dirty="0" smtClean="0"/>
              <a:t>Т. 89646580940 </a:t>
            </a:r>
            <a:r>
              <a:rPr lang="en-US" sz="3600" dirty="0" smtClean="0"/>
              <a:t>E-mail</a:t>
            </a:r>
            <a:r>
              <a:rPr lang="ru-RU" sz="3600" dirty="0" smtClean="0"/>
              <a:t>: </a:t>
            </a:r>
            <a:r>
              <a:rPr lang="en-US" sz="3600" dirty="0" smtClean="0">
                <a:hlinkClick r:id="rId2"/>
              </a:rPr>
              <a:t>chudinova.admkir@rambler.ru</a:t>
            </a:r>
            <a:endParaRPr lang="ru-RU" sz="3600" dirty="0" smtClean="0"/>
          </a:p>
          <a:p>
            <a:pPr>
              <a:buNone/>
            </a:pPr>
            <a:endParaRPr lang="ru-RU" dirty="0"/>
          </a:p>
        </p:txBody>
      </p:sp>
      <p:sp>
        <p:nvSpPr>
          <p:cNvPr id="5" name="Содержимое 2"/>
          <p:cNvSpPr txBox="1">
            <a:spLocks/>
          </p:cNvSpPr>
          <p:nvPr/>
        </p:nvSpPr>
        <p:spPr>
          <a:xfrm>
            <a:off x="539552" y="3284984"/>
            <a:ext cx="8229600" cy="18002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0" i="0" u="none" strike="noStrike" kern="1200" cap="none" spc="0" normalizeH="0" baseline="0" noProof="0" dirty="0" smtClean="0">
                <a:ln>
                  <a:noFill/>
                </a:ln>
                <a:solidFill>
                  <a:schemeClr val="tx1"/>
                </a:solidFill>
                <a:effectLst/>
                <a:uLnTx/>
                <a:uFillTx/>
                <a:latin typeface="+mn-lt"/>
                <a:ea typeface="+mn-ea"/>
                <a:cs typeface="+mn-cs"/>
              </a:rPr>
              <a:t>Первый Заместитель мэра Киренского муниципального района – председатель комитета по социальной политике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0" i="0" u="none" strike="noStrike" kern="1200" cap="none" spc="0" normalizeH="0" baseline="0" noProof="0" dirty="0" smtClean="0">
                <a:ln>
                  <a:noFill/>
                </a:ln>
                <a:solidFill>
                  <a:schemeClr val="tx1"/>
                </a:solidFill>
                <a:effectLst/>
                <a:uLnTx/>
                <a:uFillTx/>
                <a:latin typeface="+mn-lt"/>
                <a:ea typeface="+mn-ea"/>
                <a:cs typeface="+mn-cs"/>
              </a:rPr>
              <a:t> Воробьев Александр Викторович</a:t>
            </a:r>
          </a:p>
          <a:p>
            <a:pPr marL="342900" lvl="0" indent="-342900">
              <a:spcBef>
                <a:spcPct val="20000"/>
              </a:spcBef>
            </a:pPr>
            <a:r>
              <a:rPr kumimoji="0" lang="ru-RU" sz="3600" b="0" i="0" u="none" strike="noStrike" kern="1200" cap="none" spc="0" normalizeH="0" baseline="0" noProof="0" dirty="0" smtClean="0">
                <a:ln>
                  <a:noFill/>
                </a:ln>
                <a:solidFill>
                  <a:schemeClr val="tx1"/>
                </a:solidFill>
                <a:effectLst/>
                <a:uLnTx/>
                <a:uFillTx/>
                <a:latin typeface="+mn-lt"/>
                <a:ea typeface="+mn-ea"/>
                <a:cs typeface="+mn-cs"/>
              </a:rPr>
              <a:t>Т. 83956843887 </a:t>
            </a:r>
            <a:r>
              <a:rPr kumimoji="0" lang="en-US" sz="3600" b="0" i="0" u="none" strike="noStrike" kern="1200" cap="none" spc="0" normalizeH="0" baseline="0" noProof="0" dirty="0" smtClean="0">
                <a:ln>
                  <a:noFill/>
                </a:ln>
                <a:solidFill>
                  <a:schemeClr val="tx1"/>
                </a:solidFill>
                <a:effectLst/>
                <a:uLnTx/>
                <a:uFillTx/>
                <a:latin typeface="+mn-lt"/>
                <a:ea typeface="+mn-ea"/>
                <a:cs typeface="+mn-cs"/>
              </a:rPr>
              <a:t>E-mail</a:t>
            </a:r>
            <a:r>
              <a:rPr kumimoji="0" lang="ru-RU" sz="3600" b="0" i="0" u="none" strike="noStrike" kern="1200" cap="none" spc="0" normalizeH="0" baseline="0" noProof="0" dirty="0" smtClean="0">
                <a:ln>
                  <a:noFill/>
                </a:ln>
                <a:solidFill>
                  <a:schemeClr val="tx1"/>
                </a:solidFill>
                <a:effectLst/>
                <a:uLnTx/>
                <a:uFillTx/>
                <a:latin typeface="+mn-lt"/>
                <a:ea typeface="+mn-ea"/>
                <a:cs typeface="+mn-cs"/>
              </a:rPr>
              <a:t>: </a:t>
            </a:r>
            <a:r>
              <a:rPr lang="en-US" sz="3600" dirty="0" smtClean="0">
                <a:hlinkClick r:id="rId3"/>
              </a:rPr>
              <a:t>kirenskadm@yandex.ru</a:t>
            </a:r>
            <a:r>
              <a:rPr lang="ru-RU" sz="3600" dirty="0" smtClean="0"/>
              <a:t>, </a:t>
            </a:r>
          </a:p>
          <a:p>
            <a:pPr marL="342900" lvl="0" indent="-342900">
              <a:spcBef>
                <a:spcPct val="20000"/>
              </a:spcBef>
            </a:pPr>
            <a:r>
              <a:rPr lang="ru-RU" sz="3600" dirty="0" smtClean="0"/>
              <a:t>                                          </a:t>
            </a:r>
            <a:r>
              <a:rPr lang="en-US" sz="3600" dirty="0" smtClean="0">
                <a:hlinkClick r:id="rId4"/>
              </a:rPr>
              <a:t>kirenraion@govirk.ru</a:t>
            </a:r>
            <a:endParaRPr lang="ru-RU" sz="3600" dirty="0" smtClean="0"/>
          </a:p>
          <a:p>
            <a:pPr marL="342900" lvl="0" indent="-342900">
              <a:spcBef>
                <a:spcPct val="20000"/>
              </a:spcBef>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Содержимое 2"/>
          <p:cNvSpPr txBox="1">
            <a:spLocks/>
          </p:cNvSpPr>
          <p:nvPr/>
        </p:nvSpPr>
        <p:spPr>
          <a:xfrm>
            <a:off x="467544" y="5085184"/>
            <a:ext cx="8373616" cy="118072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300" b="0" i="0" u="none" strike="noStrike" kern="1200" cap="none" spc="0" normalizeH="0" baseline="0" noProof="0" dirty="0" smtClean="0">
                <a:ln>
                  <a:noFill/>
                </a:ln>
                <a:solidFill>
                  <a:schemeClr val="tx1"/>
                </a:solidFill>
                <a:effectLst/>
                <a:uLnTx/>
                <a:uFillTx/>
                <a:latin typeface="+mn-lt"/>
                <a:ea typeface="+mn-ea"/>
                <a:cs typeface="+mn-cs"/>
              </a:rPr>
              <a:t>Начальник отдела по экономике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300" b="0" i="0" u="none" strike="noStrike" kern="1200" cap="none" spc="0" normalizeH="0" baseline="0" noProof="0" dirty="0" smtClean="0">
                <a:ln>
                  <a:noFill/>
                </a:ln>
                <a:solidFill>
                  <a:schemeClr val="tx1"/>
                </a:solidFill>
                <a:effectLst/>
                <a:uLnTx/>
                <a:uFillTx/>
                <a:latin typeface="+mn-lt"/>
                <a:ea typeface="+mn-ea"/>
                <a:cs typeface="+mn-cs"/>
              </a:rPr>
              <a:t>Синькова Марина Рудольфовна</a:t>
            </a:r>
          </a:p>
          <a:p>
            <a:pPr marL="342900" lvl="0" indent="-342900">
              <a:spcBef>
                <a:spcPct val="20000"/>
              </a:spcBef>
            </a:pPr>
            <a:r>
              <a:rPr kumimoji="0" lang="ru-RU" sz="2300" b="0" i="0" u="none" strike="noStrike" kern="1200" cap="none" spc="0" normalizeH="0" baseline="0" noProof="0" dirty="0" smtClean="0">
                <a:ln>
                  <a:noFill/>
                </a:ln>
                <a:solidFill>
                  <a:schemeClr val="tx1"/>
                </a:solidFill>
                <a:effectLst/>
                <a:uLnTx/>
                <a:uFillTx/>
                <a:latin typeface="+mn-lt"/>
                <a:ea typeface="+mn-ea"/>
                <a:cs typeface="+mn-cs"/>
              </a:rPr>
              <a:t>Т. 89646580949 </a:t>
            </a:r>
            <a:r>
              <a:rPr kumimoji="0" lang="en-US" sz="2300" b="0" i="0" u="none" strike="noStrike" kern="1200" cap="none" spc="0" normalizeH="0" baseline="0" noProof="0" dirty="0" smtClean="0">
                <a:ln>
                  <a:noFill/>
                </a:ln>
                <a:solidFill>
                  <a:schemeClr val="tx1"/>
                </a:solidFill>
                <a:effectLst/>
                <a:uLnTx/>
                <a:uFillTx/>
                <a:latin typeface="+mn-lt"/>
                <a:ea typeface="+mn-ea"/>
                <a:cs typeface="+mn-cs"/>
              </a:rPr>
              <a:t>E-mail</a:t>
            </a:r>
            <a:r>
              <a:rPr kumimoji="0" lang="ru-RU" sz="2300" b="0" i="0" u="none" strike="noStrike" kern="1200" cap="none" spc="0" normalizeH="0" baseline="0" noProof="0" dirty="0" smtClean="0">
                <a:ln>
                  <a:noFill/>
                </a:ln>
                <a:solidFill>
                  <a:schemeClr val="tx1"/>
                </a:solidFill>
                <a:effectLst/>
                <a:uLnTx/>
                <a:uFillTx/>
                <a:latin typeface="+mn-lt"/>
                <a:ea typeface="+mn-ea"/>
                <a:cs typeface="+mn-cs"/>
              </a:rPr>
              <a:t>: </a:t>
            </a:r>
            <a:r>
              <a:rPr lang="en-US" sz="2300" dirty="0" smtClean="0">
                <a:hlinkClick r:id="rId5"/>
              </a:rPr>
              <a:t>prognoz-kir@yandex.ru</a:t>
            </a:r>
            <a:endParaRPr kumimoji="0" lang="ru-RU" sz="23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endParaRPr kumimoji="0" lang="ru-RU"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Общие сведения</a:t>
            </a:r>
            <a:endParaRPr lang="ru-RU" sz="3200" dirty="0">
              <a:solidFill>
                <a:srgbClr val="0070C0"/>
              </a:solidFill>
              <a:latin typeface="Times New Roman" pitchFamily="18" charset="0"/>
              <a:cs typeface="Times New Roman" pitchFamily="18" charset="0"/>
            </a:endParaRPr>
          </a:p>
        </p:txBody>
      </p:sp>
      <p:sp useBgFill="1">
        <p:nvSpPr>
          <p:cNvPr id="3" name="Содержимое 2"/>
          <p:cNvSpPr>
            <a:spLocks noGrp="1"/>
          </p:cNvSpPr>
          <p:nvPr>
            <p:ph idx="4294967295"/>
          </p:nvPr>
        </p:nvSpPr>
        <p:spPr>
          <a:xfrm>
            <a:off x="4643438" y="5357813"/>
            <a:ext cx="4500562" cy="1214437"/>
          </a:xfrm>
        </p:spPr>
        <p:txBody>
          <a:bodyPr>
            <a:noAutofit/>
          </a:bodyPr>
          <a:lstStyle/>
          <a:p>
            <a:pPr algn="just">
              <a:buNone/>
            </a:pPr>
            <a:r>
              <a:rPr lang="ru-RU" sz="1200" dirty="0" smtClean="0"/>
              <a:t>		</a:t>
            </a:r>
            <a:endParaRPr lang="ru-RU" sz="1200" dirty="0">
              <a:latin typeface="Times New Roman" pitchFamily="18" charset="0"/>
              <a:cs typeface="Times New Roman" pitchFamily="18" charset="0"/>
            </a:endParaRPr>
          </a:p>
        </p:txBody>
      </p:sp>
      <p:sp>
        <p:nvSpPr>
          <p:cNvPr id="18" name="Прямоугольник 17"/>
          <p:cNvSpPr/>
          <p:nvPr/>
        </p:nvSpPr>
        <p:spPr>
          <a:xfrm>
            <a:off x="4500562" y="1142984"/>
            <a:ext cx="4214842" cy="5632311"/>
          </a:xfrm>
          <a:prstGeom prst="rect">
            <a:avLst/>
          </a:prstGeom>
        </p:spPr>
        <p:txBody>
          <a:bodyPr wrap="square">
            <a:spAutoFit/>
          </a:bodyPr>
          <a:lstStyle/>
          <a:p>
            <a:pPr algn="just">
              <a:buFont typeface="Arial" pitchFamily="34" charset="0"/>
              <a:buChar char="•"/>
            </a:pPr>
            <a:r>
              <a:rPr lang="ru-RU" sz="1200" dirty="0" smtClean="0">
                <a:latin typeface="Times New Roman" pitchFamily="18" charset="0"/>
                <a:cs typeface="Times New Roman" pitchFamily="18" charset="0"/>
              </a:rPr>
              <a:t> Киренский район – один из северных районов Иркутской области, отнесенных к районам Крайнего Севера и приравненным к ним местностям с ограниченными сроками завоза грузов (продукции). </a:t>
            </a:r>
          </a:p>
          <a:p>
            <a:pPr algn="just"/>
            <a:r>
              <a:rPr lang="ru-RU" sz="1200" dirty="0" smtClean="0">
                <a:latin typeface="Times New Roman" pitchFamily="18" charset="0"/>
                <a:cs typeface="Times New Roman" pitchFamily="18" charset="0"/>
              </a:rPr>
              <a:t> </a:t>
            </a:r>
          </a:p>
          <a:p>
            <a:pPr algn="just">
              <a:buFont typeface="Arial" pitchFamily="34" charset="0"/>
              <a:buChar char="•"/>
            </a:pPr>
            <a:r>
              <a:rPr lang="ru-RU" sz="1200" dirty="0" smtClean="0">
                <a:latin typeface="Times New Roman" pitchFamily="18" charset="0"/>
                <a:cs typeface="Times New Roman" pitchFamily="18" charset="0"/>
              </a:rPr>
              <a:t> Площадь Киренского района 43,87 тыс. км2.</a:t>
            </a:r>
          </a:p>
          <a:p>
            <a:pPr algn="just">
              <a:buFont typeface="Arial" pitchFamily="34" charset="0"/>
              <a:buChar char="•"/>
            </a:pPr>
            <a:endParaRPr lang="ru-RU" sz="1200" dirty="0" smtClean="0">
              <a:latin typeface="Times New Roman" pitchFamily="18" charset="0"/>
              <a:cs typeface="Times New Roman" pitchFamily="18" charset="0"/>
            </a:endParaRPr>
          </a:p>
          <a:p>
            <a:pPr algn="just">
              <a:buFont typeface="Arial" pitchFamily="34" charset="0"/>
              <a:buChar char="•"/>
            </a:pPr>
            <a:r>
              <a:rPr lang="ru-RU" sz="1200" dirty="0" smtClean="0">
                <a:latin typeface="Times New Roman" pitchFamily="18" charset="0"/>
                <a:cs typeface="Times New Roman" pitchFamily="18" charset="0"/>
              </a:rPr>
              <a:t> Он расположен в северо-восточной части области, соседствуя на востоке с </a:t>
            </a:r>
            <a:r>
              <a:rPr lang="ru-RU" sz="1200" dirty="0" err="1" smtClean="0">
                <a:latin typeface="Times New Roman" pitchFamily="18" charset="0"/>
                <a:cs typeface="Times New Roman" pitchFamily="18" charset="0"/>
              </a:rPr>
              <a:t>Мамско-Чуйским</a:t>
            </a:r>
            <a:r>
              <a:rPr lang="ru-RU" sz="1200" dirty="0" smtClean="0">
                <a:latin typeface="Times New Roman" pitchFamily="18" charset="0"/>
                <a:cs typeface="Times New Roman" pitchFamily="18" charset="0"/>
              </a:rPr>
              <a:t>, на северо-западе с </a:t>
            </a:r>
            <a:r>
              <a:rPr lang="ru-RU" sz="1200" dirty="0" err="1" smtClean="0">
                <a:latin typeface="Times New Roman" pitchFamily="18" charset="0"/>
                <a:cs typeface="Times New Roman" pitchFamily="18" charset="0"/>
              </a:rPr>
              <a:t>Катангским</a:t>
            </a:r>
            <a:r>
              <a:rPr lang="ru-RU" sz="1200" dirty="0" smtClean="0">
                <a:latin typeface="Times New Roman" pitchFamily="18" charset="0"/>
                <a:cs typeface="Times New Roman" pitchFamily="18" charset="0"/>
              </a:rPr>
              <a:t>, на севере с республикой Якутия (Саха), на западе с </a:t>
            </a:r>
            <a:r>
              <a:rPr lang="ru-RU" sz="1200" dirty="0" err="1" smtClean="0">
                <a:latin typeface="Times New Roman" pitchFamily="18" charset="0"/>
                <a:cs typeface="Times New Roman" pitchFamily="18" charset="0"/>
              </a:rPr>
              <a:t>Усть-Кутским</a:t>
            </a:r>
            <a:r>
              <a:rPr lang="ru-RU" sz="1200" dirty="0" smtClean="0">
                <a:latin typeface="Times New Roman" pitchFamily="18" charset="0"/>
                <a:cs typeface="Times New Roman" pitchFamily="18" charset="0"/>
              </a:rPr>
              <a:t>, на юге с </a:t>
            </a:r>
            <a:r>
              <a:rPr lang="ru-RU" sz="1200" dirty="0" err="1" smtClean="0">
                <a:latin typeface="Times New Roman" pitchFamily="18" charset="0"/>
                <a:cs typeface="Times New Roman" pitchFamily="18" charset="0"/>
              </a:rPr>
              <a:t>Казачинско-Ленским</a:t>
            </a:r>
            <a:r>
              <a:rPr lang="ru-RU" sz="1200" dirty="0" smtClean="0">
                <a:latin typeface="Times New Roman" pitchFamily="18" charset="0"/>
                <a:cs typeface="Times New Roman" pitchFamily="18" charset="0"/>
              </a:rPr>
              <a:t> районом и республикой Бурятия. </a:t>
            </a:r>
          </a:p>
          <a:p>
            <a:pPr algn="just"/>
            <a:endParaRPr lang="ru-RU" sz="1200" dirty="0" smtClean="0">
              <a:latin typeface="Times New Roman" pitchFamily="18" charset="0"/>
              <a:cs typeface="Times New Roman" pitchFamily="18" charset="0"/>
            </a:endParaRPr>
          </a:p>
          <a:p>
            <a:pPr algn="just">
              <a:buFont typeface="Arial" pitchFamily="34" charset="0"/>
              <a:buChar char="•"/>
            </a:pPr>
            <a:r>
              <a:rPr lang="ru-RU" sz="1200" dirty="0" smtClean="0">
                <a:latin typeface="Times New Roman" pitchFamily="18" charset="0"/>
                <a:cs typeface="Times New Roman" pitchFamily="18" charset="0"/>
              </a:rPr>
              <a:t> Киренский район – система, включающая в себя 10 муниципальных образований, два из них имеют статус городского поселения, семь сельского и один – муниципального района. На территории района находятся 1 город, 1 поселок городского типа и 40 сельских населенных пункта.</a:t>
            </a:r>
          </a:p>
          <a:p>
            <a:pPr algn="just">
              <a:buFont typeface="Arial" pitchFamily="34" charset="0"/>
              <a:buChar char="•"/>
            </a:pPr>
            <a:endParaRPr lang="ru-RU" sz="1200" dirty="0" smtClean="0">
              <a:latin typeface="Times New Roman" pitchFamily="18" charset="0"/>
              <a:cs typeface="Times New Roman" pitchFamily="18" charset="0"/>
            </a:endParaRPr>
          </a:p>
          <a:p>
            <a:pPr algn="just">
              <a:buFont typeface="Arial" pitchFamily="34" charset="0"/>
              <a:buChar char="•"/>
            </a:pPr>
            <a:r>
              <a:rPr lang="ru-RU" sz="1200" dirty="0" smtClean="0">
                <a:latin typeface="Times New Roman" pitchFamily="18" charset="0"/>
                <a:cs typeface="Times New Roman" pitchFamily="18" charset="0"/>
              </a:rPr>
              <a:t> Численность населения Киренского района – 15936 человек (на 01.01.2024 г. ) в т.ч. городское – 12512 человека, сельское – 3424 человека</a:t>
            </a:r>
          </a:p>
          <a:p>
            <a:pPr algn="just">
              <a:buFont typeface="Arial" pitchFamily="34" charset="0"/>
              <a:buChar char="•"/>
            </a:pPr>
            <a:endParaRPr lang="ru-RU" sz="1200" dirty="0" smtClean="0">
              <a:latin typeface="Times New Roman" pitchFamily="18" charset="0"/>
              <a:cs typeface="Times New Roman" pitchFamily="18" charset="0"/>
            </a:endParaRPr>
          </a:p>
          <a:p>
            <a:pPr algn="just">
              <a:buFont typeface="Arial" pitchFamily="34" charset="0"/>
              <a:buChar char="•"/>
            </a:pPr>
            <a:r>
              <a:rPr lang="ru-RU" sz="1200" dirty="0" smtClean="0">
                <a:latin typeface="Times New Roman" pitchFamily="18" charset="0"/>
                <a:cs typeface="Times New Roman" pitchFamily="18" charset="0"/>
              </a:rPr>
              <a:t> Телефонный код: 395-68 </a:t>
            </a:r>
          </a:p>
          <a:p>
            <a:pPr algn="just">
              <a:buFont typeface="Arial" pitchFamily="34" charset="0"/>
              <a:buChar char="•"/>
            </a:pPr>
            <a:endParaRPr lang="ru-RU" sz="1200" dirty="0" smtClean="0">
              <a:latin typeface="Times New Roman" pitchFamily="18" charset="0"/>
              <a:cs typeface="Times New Roman" pitchFamily="18" charset="0"/>
            </a:endParaRPr>
          </a:p>
          <a:p>
            <a:pPr algn="just">
              <a:buNone/>
            </a:pPr>
            <a:r>
              <a:rPr lang="ru-RU" sz="1200" dirty="0" smtClean="0">
                <a:latin typeface="Times New Roman" pitchFamily="18" charset="0"/>
                <a:cs typeface="Times New Roman" pitchFamily="18" charset="0"/>
              </a:rPr>
              <a:t>• Часовой пояс: MSK +5</a:t>
            </a:r>
          </a:p>
          <a:p>
            <a:pPr algn="just">
              <a:buNone/>
            </a:pPr>
            <a:endParaRPr lang="ru-RU" sz="1200" dirty="0" smtClean="0">
              <a:latin typeface="Times New Roman" pitchFamily="18" charset="0"/>
              <a:cs typeface="Times New Roman" pitchFamily="18" charset="0"/>
            </a:endParaRPr>
          </a:p>
          <a:p>
            <a:pPr algn="just">
              <a:buNone/>
            </a:pPr>
            <a:r>
              <a:rPr lang="ru-RU" sz="1200" dirty="0" smtClean="0">
                <a:latin typeface="Times New Roman" pitchFamily="18" charset="0"/>
                <a:cs typeface="Times New Roman" pitchFamily="18" charset="0"/>
              </a:rPr>
              <a:t> • Административный центр: г  Киренск. </a:t>
            </a:r>
          </a:p>
          <a:p>
            <a:pPr>
              <a:buFont typeface="Arial" pitchFamily="34" charset="0"/>
              <a:buChar char="•"/>
            </a:pPr>
            <a:endParaRPr lang="ru-RU" sz="1200" dirty="0" smtClean="0">
              <a:latin typeface="Times New Roman" pitchFamily="18" charset="0"/>
              <a:cs typeface="Times New Roman" pitchFamily="18" charset="0"/>
            </a:endParaRPr>
          </a:p>
        </p:txBody>
      </p:sp>
      <p:pic>
        <p:nvPicPr>
          <p:cNvPr id="15362" name="Picture 2" descr="Киренский район"/>
          <p:cNvPicPr>
            <a:picLocks noChangeAspect="1" noChangeArrowheads="1"/>
          </p:cNvPicPr>
          <p:nvPr/>
        </p:nvPicPr>
        <p:blipFill>
          <a:blip r:embed="rId2" cstate="print"/>
          <a:srcRect/>
          <a:stretch>
            <a:fillRect/>
          </a:stretch>
        </p:blipFill>
        <p:spPr bwMode="auto">
          <a:xfrm>
            <a:off x="500034" y="1142984"/>
            <a:ext cx="4026254" cy="52864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Климат</a:t>
            </a:r>
            <a:endParaRPr lang="ru-RU" sz="3200" dirty="0">
              <a:solidFill>
                <a:srgbClr val="0070C0"/>
              </a:solidFill>
              <a:latin typeface="Times New Roman" pitchFamily="18" charset="0"/>
              <a:cs typeface="Times New Roman" pitchFamily="18" charset="0"/>
            </a:endParaRPr>
          </a:p>
        </p:txBody>
      </p:sp>
      <p:sp useBgFill="1">
        <p:nvSpPr>
          <p:cNvPr id="3" name="Содержимое 2"/>
          <p:cNvSpPr>
            <a:spLocks noGrp="1"/>
          </p:cNvSpPr>
          <p:nvPr>
            <p:ph idx="4294967295"/>
          </p:nvPr>
        </p:nvSpPr>
        <p:spPr>
          <a:xfrm>
            <a:off x="0" y="1285875"/>
            <a:ext cx="9001125" cy="1928813"/>
          </a:xfrm>
        </p:spPr>
        <p:txBody>
          <a:bodyPr>
            <a:noAutofit/>
          </a:bodyPr>
          <a:lstStyle/>
          <a:p>
            <a:pPr algn="just">
              <a:buNone/>
            </a:pPr>
            <a:r>
              <a:rPr lang="ru-RU" sz="1200" dirty="0" smtClean="0"/>
              <a:t>		</a:t>
            </a:r>
            <a:r>
              <a:rPr lang="ru-RU" sz="1200" dirty="0" smtClean="0">
                <a:latin typeface="Times New Roman" pitchFamily="18" charset="0"/>
                <a:cs typeface="Times New Roman" pitchFamily="18" charset="0"/>
              </a:rPr>
              <a:t> </a:t>
            </a:r>
            <a:r>
              <a:rPr lang="x-none" sz="1200" smtClean="0">
                <a:latin typeface="Times New Roman" pitchFamily="18" charset="0"/>
                <a:cs typeface="Times New Roman" pitchFamily="18" charset="0"/>
              </a:rPr>
              <a:t>Климат Киренского муниципального района резкоконтинентальный, с долгой зимой и коротким летом. </a:t>
            </a:r>
            <a:endParaRPr lang="ru-RU" sz="1200" dirty="0" smtClean="0">
              <a:latin typeface="Times New Roman" pitchFamily="18" charset="0"/>
              <a:cs typeface="Times New Roman" pitchFamily="18" charset="0"/>
            </a:endParaRPr>
          </a:p>
          <a:p>
            <a:pPr algn="just">
              <a:buNone/>
            </a:pPr>
            <a:r>
              <a:rPr lang="ru-RU" sz="1200" dirty="0" smtClean="0">
                <a:latin typeface="Times New Roman" pitchFamily="18" charset="0"/>
                <a:cs typeface="Times New Roman" pitchFamily="18" charset="0"/>
              </a:rPr>
              <a:t>		З</a:t>
            </a:r>
            <a:r>
              <a:rPr lang="x-none" sz="1200" smtClean="0">
                <a:latin typeface="Times New Roman" pitchFamily="18" charset="0"/>
                <a:cs typeface="Times New Roman" pitchFamily="18" charset="0"/>
              </a:rPr>
              <a:t>има длится в среднем 190-195 дней, начиная с середины сентября и заканчивая концом апреля. В это время года устанавливается повышенное давление (Сибирско-Монгольский антициклон), низкие температуры воздуха, небольшое количество осадков. Среднемесячная температура воздуха в январе по метеостанции Киренск (по среднемноголетним данным) составляет – </a:t>
            </a:r>
            <a:r>
              <a:rPr lang="ru-RU" sz="1200" dirty="0" smtClean="0">
                <a:latin typeface="Times New Roman" pitchFamily="18" charset="0"/>
                <a:cs typeface="Times New Roman" pitchFamily="18" charset="0"/>
              </a:rPr>
              <a:t>26-28</a:t>
            </a:r>
            <a:r>
              <a:rPr lang="x-none" sz="1200" smtClean="0">
                <a:latin typeface="Times New Roman" pitchFamily="18" charset="0"/>
                <a:cs typeface="Times New Roman" pitchFamily="18" charset="0"/>
              </a:rPr>
              <a:t>°С, минимальная температура воздуха зимой отмечалась в Киренске -58°С. Зимние осадки составляют 25-30% от годовой суммы, которая колеблется по годам от 270 до 420 мм (в горах до 700мм). Мощность снежного покрова в среднем составляет 25-35 см, в горах – до 60 см. </a:t>
            </a:r>
            <a:endParaRPr lang="ru-RU" sz="1200" dirty="0" smtClean="0">
              <a:latin typeface="Times New Roman" pitchFamily="18" charset="0"/>
              <a:cs typeface="Times New Roman" pitchFamily="18" charset="0"/>
            </a:endParaRPr>
          </a:p>
          <a:p>
            <a:pPr algn="just">
              <a:buNone/>
            </a:pPr>
            <a:r>
              <a:rPr lang="ru-RU" sz="1200" dirty="0" smtClean="0">
                <a:latin typeface="Times New Roman" pitchFamily="18" charset="0"/>
                <a:cs typeface="Times New Roman" pitchFamily="18" charset="0"/>
              </a:rPr>
              <a:t>		</a:t>
            </a:r>
            <a:r>
              <a:rPr lang="x-none" sz="1200" smtClean="0">
                <a:latin typeface="Times New Roman" pitchFamily="18" charset="0"/>
                <a:cs typeface="Times New Roman" pitchFamily="18" charset="0"/>
              </a:rPr>
              <a:t>Лето наступает в конце мая, завершается в конце августа, начале сентября, а общая его продолжительность составляет 85-90 дней. Средняя температура воздуха по</a:t>
            </a:r>
            <a:endParaRPr lang="ru-RU"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tretch>
            <a:fillRect/>
          </a:stretch>
        </p:blipFill>
        <p:spPr bwMode="auto">
          <a:xfrm>
            <a:off x="3836589" y="2928934"/>
            <a:ext cx="5036343" cy="3357562"/>
          </a:xfrm>
          <a:prstGeom prst="rect">
            <a:avLst/>
          </a:prstGeom>
          <a:noFill/>
          <a:ln w="9525">
            <a:noFill/>
            <a:miter lim="800000"/>
            <a:headEnd/>
            <a:tailEnd/>
          </a:ln>
          <a:effectLst/>
        </p:spPr>
      </p:pic>
      <p:sp>
        <p:nvSpPr>
          <p:cNvPr id="18" name="Прямоугольник 17"/>
          <p:cNvSpPr/>
          <p:nvPr/>
        </p:nvSpPr>
        <p:spPr>
          <a:xfrm>
            <a:off x="357158" y="3000372"/>
            <a:ext cx="3286148" cy="3416320"/>
          </a:xfrm>
          <a:prstGeom prst="rect">
            <a:avLst/>
          </a:prstGeom>
        </p:spPr>
        <p:txBody>
          <a:bodyPr wrap="square">
            <a:spAutoFit/>
          </a:bodyPr>
          <a:lstStyle/>
          <a:p>
            <a:pPr algn="just">
              <a:buNone/>
            </a:pPr>
            <a:r>
              <a:rPr lang="x-none" sz="1200" smtClean="0">
                <a:latin typeface="Times New Roman" pitchFamily="18" charset="0"/>
                <a:cs typeface="Times New Roman" pitchFamily="18" charset="0"/>
              </a:rPr>
              <a:t>метеостанции</a:t>
            </a:r>
            <a:r>
              <a:rPr lang="ru-RU" sz="1200" dirty="0" smtClean="0">
                <a:latin typeface="Times New Roman" pitchFamily="18" charset="0"/>
                <a:cs typeface="Times New Roman" pitchFamily="18" charset="0"/>
              </a:rPr>
              <a:t> </a:t>
            </a:r>
            <a:r>
              <a:rPr lang="x-none" sz="1200" smtClean="0">
                <a:latin typeface="Times New Roman" pitchFamily="18" charset="0"/>
                <a:cs typeface="Times New Roman" pitchFamily="18" charset="0"/>
              </a:rPr>
              <a:t>Киренск колеблется в пределах 17°-19°С</a:t>
            </a:r>
            <a:r>
              <a:rPr lang="ru-RU" sz="1200" dirty="0" smtClean="0">
                <a:latin typeface="Times New Roman" pitchFamily="18" charset="0"/>
                <a:cs typeface="Times New Roman" pitchFamily="18" charset="0"/>
              </a:rPr>
              <a:t>, </a:t>
            </a:r>
            <a:r>
              <a:rPr lang="x-none" sz="1200" smtClean="0">
                <a:latin typeface="Times New Roman" pitchFamily="18" charset="0"/>
                <a:cs typeface="Times New Roman" pitchFamily="18" charset="0"/>
              </a:rPr>
              <a:t>максимальная летняя температура в Киренске отмечена равной +37°С. На лето приходится небольшая доля годовых осадков – до 55-60%. Иногда они выпадают интенсивно, или на протяжении 2-3 суток, что ведет к повышению уровня воды в реках вплоть до наводнения. </a:t>
            </a:r>
            <a:endParaRPr lang="ru-RU" sz="1200" dirty="0" smtClean="0">
              <a:latin typeface="Times New Roman" pitchFamily="18" charset="0"/>
              <a:cs typeface="Times New Roman" pitchFamily="18" charset="0"/>
            </a:endParaRPr>
          </a:p>
          <a:p>
            <a:pPr algn="just">
              <a:buNone/>
            </a:pPr>
            <a:r>
              <a:rPr lang="ru-RU" sz="1200" dirty="0" smtClean="0">
                <a:latin typeface="Times New Roman" pitchFamily="18" charset="0"/>
                <a:cs typeface="Times New Roman" pitchFamily="18" charset="0"/>
              </a:rPr>
              <a:t>              </a:t>
            </a:r>
            <a:r>
              <a:rPr lang="x-none" sz="1200" smtClean="0">
                <a:latin typeface="Times New Roman" pitchFamily="18" charset="0"/>
                <a:cs typeface="Times New Roman" pitchFamily="18" charset="0"/>
              </a:rPr>
              <a:t>Переходные сезоны года – весна и осень – заметно укорочены с продолжительностью 35-45 дней. Именно в эти сезоны года отмечаются наиболее частые ветры, сила которых может достигать иногда 20-25 м/сек при средних показателях 3-5 м/сек.</a:t>
            </a:r>
            <a:endParaRPr lang="ru-RU" sz="1200" dirty="0" smtClean="0">
              <a:latin typeface="Times New Roman" pitchFamily="18" charset="0"/>
              <a:cs typeface="Times New Roman" pitchFamily="18" charset="0"/>
            </a:endParaRPr>
          </a:p>
          <a:p>
            <a:pPr algn="just">
              <a:buNone/>
            </a:pPr>
            <a:r>
              <a:rPr lang="ru-RU" sz="1200" dirty="0" smtClean="0">
                <a:latin typeface="Times New Roman" pitchFamily="18" charset="0"/>
                <a:cs typeface="Times New Roman" pitchFamily="18" charset="0"/>
              </a:rPr>
              <a:t>                </a:t>
            </a:r>
            <a:r>
              <a:rPr lang="x-none" sz="1200" smtClean="0">
                <a:latin typeface="Times New Roman" pitchFamily="18" charset="0"/>
                <a:cs typeface="Times New Roman" pitchFamily="18" charset="0"/>
              </a:rPr>
              <a:t>В целом Киренский муниципальный район в климатическом отношении расположен в зоне ограниченного и рискованного земледелия.</a:t>
            </a:r>
            <a:endParaRPr lang="ru-RU" sz="1200"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Растительность</a:t>
            </a:r>
            <a:endParaRPr lang="ru-RU" sz="3200" dirty="0">
              <a:solidFill>
                <a:srgbClr val="0070C0"/>
              </a:solidFill>
              <a:latin typeface="Times New Roman" pitchFamily="18" charset="0"/>
              <a:cs typeface="Times New Roman" pitchFamily="18" charset="0"/>
            </a:endParaRPr>
          </a:p>
        </p:txBody>
      </p:sp>
      <p:sp useBgFill="1">
        <p:nvSpPr>
          <p:cNvPr id="3" name="Содержимое 2"/>
          <p:cNvSpPr>
            <a:spLocks noGrp="1"/>
          </p:cNvSpPr>
          <p:nvPr>
            <p:ph idx="4294967295"/>
          </p:nvPr>
        </p:nvSpPr>
        <p:spPr>
          <a:xfrm>
            <a:off x="0" y="1285875"/>
            <a:ext cx="9001125" cy="1928813"/>
          </a:xfrm>
        </p:spPr>
        <p:txBody>
          <a:bodyPr>
            <a:noAutofit/>
          </a:bodyPr>
          <a:lstStyle/>
          <a:p>
            <a:pPr algn="just">
              <a:buNone/>
            </a:pPr>
            <a:r>
              <a:rPr lang="ru-RU" sz="1200" dirty="0" smtClean="0"/>
              <a:t>	</a:t>
            </a:r>
            <a:r>
              <a:rPr lang="ru-RU" sz="1200" dirty="0" smtClean="0">
                <a:latin typeface="Times New Roman" pitchFamily="18" charset="0"/>
                <a:cs typeface="Times New Roman" pitchFamily="18" charset="0"/>
              </a:rPr>
              <a:t>	 </a:t>
            </a:r>
            <a:r>
              <a:rPr lang="x-none" sz="1200" smtClean="0">
                <a:latin typeface="Times New Roman" pitchFamily="18" charset="0"/>
                <a:cs typeface="Times New Roman" pitchFamily="18" charset="0"/>
              </a:rPr>
              <a:t>В растительном покрове Киренского муниципального района господствует ее таежный тип. На севере и северо-востоке этого муниципального образования проходит граница средней тайги с лиственничными, лиственнично-сосновыми и сосновыми лесами. На юго-востоке, в хребте Акиткан, растительность сменяется по вертикали: нижняя и средняя часть гор занята лиственничной тайгой, выше по склонам леса редеют, к ним примешивается кедровый стланик – это горная лесотундра; верхняя, самая высокая часть хребта древесной растительности не имеет, здесь расположена гольцовая зона с мохово-лишайниковой и травянисто-кустарничковой растительностью. Таким образом, на территории района в древостое преобладают хвойные породы, но необходимо добавить, что к ним часто примешиваются и лиственные: березы, тополя, осина, ольха и др. Древесные ресурсы района превышают 700 млн.м3, причем высока доля наиболее ценных хвойных пород – 93,1%. Расчетная лесосека является одной из самых значительных в области – 5,307 млн.м3. Фактическая заготовка в последний год составила 789,5 тыс.м3.</a:t>
            </a:r>
            <a:endParaRPr lang="ru-RU" sz="12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tretch>
            <a:fillRect/>
          </a:stretch>
        </p:blipFill>
        <p:spPr bwMode="auto">
          <a:xfrm>
            <a:off x="398483" y="3357562"/>
            <a:ext cx="5036343" cy="3166122"/>
          </a:xfrm>
          <a:prstGeom prst="rect">
            <a:avLst/>
          </a:prstGeom>
          <a:noFill/>
          <a:ln w="9525">
            <a:noFill/>
            <a:miter lim="800000"/>
            <a:headEnd/>
            <a:tailEnd/>
          </a:ln>
          <a:effectLst/>
        </p:spPr>
      </p:pic>
      <p:sp>
        <p:nvSpPr>
          <p:cNvPr id="18" name="Прямоугольник 17"/>
          <p:cNvSpPr/>
          <p:nvPr/>
        </p:nvSpPr>
        <p:spPr>
          <a:xfrm rot="10800000" flipV="1">
            <a:off x="5500694" y="3857628"/>
            <a:ext cx="3286148" cy="2308324"/>
          </a:xfrm>
          <a:prstGeom prst="rect">
            <a:avLst/>
          </a:prstGeom>
        </p:spPr>
        <p:txBody>
          <a:bodyPr wrap="square">
            <a:spAutoFit/>
          </a:bodyPr>
          <a:lstStyle/>
          <a:p>
            <a:pPr algn="just"/>
            <a:r>
              <a:rPr lang="ru-RU" sz="1200" dirty="0" smtClean="0">
                <a:latin typeface="Times New Roman" pitchFamily="18" charset="0"/>
                <a:cs typeface="Times New Roman" pitchFamily="18" charset="0"/>
              </a:rPr>
              <a:t>Леса расположены преимущественно на землях лесного фонда. Однако они могут произрастать на неэффективно используемых по основному назначению сельскохозяйственных землях и на землях иных категорий. Леса выполняют также защитную функцию, ограждая территории загрязненные техногенными выбросами от мест проживания человека (селитебных территорий) и особо ценных объектов живой природы. </a:t>
            </a:r>
          </a:p>
          <a:p>
            <a:pPr algn="just">
              <a:buNone/>
            </a:pPr>
            <a:endParaRPr lang="ru-RU" sz="1200"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3200" dirty="0" smtClean="0">
                <a:solidFill>
                  <a:srgbClr val="0070C0"/>
                </a:solidFill>
                <a:latin typeface="Times New Roman" pitchFamily="18" charset="0"/>
                <a:cs typeface="Times New Roman" pitchFamily="18" charset="0"/>
              </a:rPr>
              <a:t>Природно-ресурсный потенциал</a:t>
            </a:r>
            <a:endParaRPr lang="ru-RU" sz="3200" dirty="0">
              <a:solidFill>
                <a:srgbClr val="0070C0"/>
              </a:solidFill>
              <a:latin typeface="Times New Roman" pitchFamily="18" charset="0"/>
              <a:cs typeface="Times New Roman" pitchFamily="18" charset="0"/>
            </a:endParaRPr>
          </a:p>
        </p:txBody>
      </p:sp>
      <p:sp useBgFill="1">
        <p:nvSpPr>
          <p:cNvPr id="3" name="Содержимое 2"/>
          <p:cNvSpPr>
            <a:spLocks noGrp="1"/>
          </p:cNvSpPr>
          <p:nvPr>
            <p:ph idx="4294967295"/>
          </p:nvPr>
        </p:nvSpPr>
        <p:spPr>
          <a:xfrm>
            <a:off x="0" y="1071563"/>
            <a:ext cx="9001125" cy="2143125"/>
          </a:xfrm>
        </p:spPr>
        <p:txBody>
          <a:bodyPr>
            <a:noAutofit/>
          </a:bodyPr>
          <a:lstStyle/>
          <a:p>
            <a:pPr>
              <a:buNone/>
            </a:pPr>
            <a:r>
              <a:rPr lang="ru-RU" sz="1200" dirty="0" smtClean="0"/>
              <a:t>	</a:t>
            </a:r>
            <a:r>
              <a:rPr lang="ru-RU" sz="1200" dirty="0" smtClean="0">
                <a:latin typeface="Times New Roman" pitchFamily="18" charset="0"/>
                <a:cs typeface="Times New Roman" pitchFamily="18" charset="0"/>
              </a:rPr>
              <a:t> В Киренском районе располагается несколько богатых месторождений полезных ископаемых, основные из них</a:t>
            </a:r>
            <a:r>
              <a:rPr lang="ru-RU" sz="1200" b="1" dirty="0" smtClean="0">
                <a:latin typeface="Times New Roman" pitchFamily="18" charset="0"/>
                <a:cs typeface="Times New Roman" pitchFamily="18" charset="0"/>
              </a:rPr>
              <a:t> :</a:t>
            </a:r>
          </a:p>
          <a:p>
            <a:pPr algn="just">
              <a:buNone/>
            </a:pPr>
            <a:endParaRPr lang="ru-RU" sz="1200" dirty="0" smtClean="0">
              <a:latin typeface="Times New Roman" pitchFamily="18" charset="0"/>
              <a:cs typeface="Times New Roman" pitchFamily="18" charset="0"/>
            </a:endParaRPr>
          </a:p>
          <a:p>
            <a:pPr algn="just"/>
            <a:r>
              <a:rPr lang="ru-RU" sz="1200" b="1" dirty="0" err="1" smtClean="0">
                <a:latin typeface="Times New Roman" pitchFamily="18" charset="0"/>
                <a:cs typeface="Times New Roman" pitchFamily="18" charset="0"/>
              </a:rPr>
              <a:t>Дулисьминское</a:t>
            </a:r>
            <a:r>
              <a:rPr lang="ru-RU" sz="1200" b="1" dirty="0" smtClean="0">
                <a:latin typeface="Times New Roman" pitchFamily="18" charset="0"/>
                <a:cs typeface="Times New Roman" pitchFamily="18" charset="0"/>
              </a:rPr>
              <a:t> нефтегазоконденсатное месторождение</a:t>
            </a:r>
            <a:r>
              <a:rPr lang="ru-RU" sz="1200" dirty="0" smtClean="0">
                <a:latin typeface="Times New Roman" pitchFamily="18" charset="0"/>
                <a:cs typeface="Times New Roman" pitchFamily="18" charset="0"/>
              </a:rPr>
              <a:t> расположено в бассейне р. </a:t>
            </a:r>
            <a:r>
              <a:rPr lang="ru-RU" sz="1200" dirty="0" err="1" smtClean="0">
                <a:latin typeface="Times New Roman" pitchFamily="18" charset="0"/>
                <a:cs typeface="Times New Roman" pitchFamily="18" charset="0"/>
              </a:rPr>
              <a:t>Дулисьма</a:t>
            </a:r>
            <a:r>
              <a:rPr lang="ru-RU" sz="1200" dirty="0" smtClean="0">
                <a:latin typeface="Times New Roman" pitchFamily="18" charset="0"/>
                <a:cs typeface="Times New Roman" pitchFamily="18" charset="0"/>
              </a:rPr>
              <a:t> – левом притоке Нижней Тунгуски, в 90 км к северо-востоку от районного центра. Оно располагает наиболее значительными запасами природного газа – 50,3 млрд.м3 по категории С1 и 18 млрд. м3 по категории С2.</a:t>
            </a:r>
          </a:p>
          <a:p>
            <a:pPr algn="just"/>
            <a:endParaRPr lang="ru-RU" sz="1200" dirty="0" smtClean="0">
              <a:latin typeface="Times New Roman" pitchFamily="18" charset="0"/>
              <a:cs typeface="Times New Roman" pitchFamily="18" charset="0"/>
            </a:endParaRPr>
          </a:p>
          <a:p>
            <a:pPr algn="just"/>
            <a:r>
              <a:rPr lang="ru-RU" sz="1200" b="1" dirty="0" err="1" smtClean="0">
                <a:latin typeface="Times New Roman" pitchFamily="18" charset="0"/>
                <a:cs typeface="Times New Roman" pitchFamily="18" charset="0"/>
              </a:rPr>
              <a:t>Аянское</a:t>
            </a:r>
            <a:r>
              <a:rPr lang="ru-RU" sz="1200" b="1" dirty="0" smtClean="0">
                <a:latin typeface="Times New Roman" pitchFamily="18" charset="0"/>
                <a:cs typeface="Times New Roman" pitchFamily="18" charset="0"/>
              </a:rPr>
              <a:t> газоконденсатное месторождение</a:t>
            </a:r>
            <a:r>
              <a:rPr lang="ru-RU" sz="1200" dirty="0" smtClean="0">
                <a:latin typeface="Times New Roman" pitchFamily="18" charset="0"/>
                <a:cs typeface="Times New Roman" pitchFamily="18" charset="0"/>
              </a:rPr>
              <a:t> расположено в бассейне р. </a:t>
            </a:r>
            <a:r>
              <a:rPr lang="ru-RU" sz="1200" dirty="0" err="1" smtClean="0">
                <a:latin typeface="Times New Roman" pitchFamily="18" charset="0"/>
                <a:cs typeface="Times New Roman" pitchFamily="18" charset="0"/>
              </a:rPr>
              <a:t>Аян</a:t>
            </a:r>
            <a:r>
              <a:rPr lang="ru-RU" sz="1200" dirty="0" smtClean="0">
                <a:latin typeface="Times New Roman" pitchFamily="18" charset="0"/>
                <a:cs typeface="Times New Roman" pitchFamily="18" charset="0"/>
              </a:rPr>
              <a:t> – левый приток Нижней Тунгуски, к западу-северо-западу от г. </a:t>
            </a:r>
            <a:r>
              <a:rPr lang="ru-RU" sz="1200" dirty="0" err="1" smtClean="0">
                <a:latin typeface="Times New Roman" pitchFamily="18" charset="0"/>
                <a:cs typeface="Times New Roman" pitchFamily="18" charset="0"/>
              </a:rPr>
              <a:t>КиренскИзвлекаемые</a:t>
            </a:r>
            <a:r>
              <a:rPr lang="ru-RU" sz="1200" dirty="0" smtClean="0">
                <a:latin typeface="Times New Roman" pitchFamily="18" charset="0"/>
                <a:cs typeface="Times New Roman" pitchFamily="18" charset="0"/>
              </a:rPr>
              <a:t> запасы газа по категории С1 составляют 10,2 млрд.м3. Площадь участка более 15000 га.</a:t>
            </a:r>
          </a:p>
          <a:p>
            <a:pPr algn="just"/>
            <a:endParaRPr lang="ru-RU" sz="1200" dirty="0" smtClean="0">
              <a:latin typeface="Times New Roman" pitchFamily="18" charset="0"/>
              <a:cs typeface="Times New Roman" pitchFamily="18" charset="0"/>
            </a:endParaRPr>
          </a:p>
          <a:p>
            <a:pPr algn="just"/>
            <a:r>
              <a:rPr lang="ru-RU" sz="1200" b="1" dirty="0" err="1" smtClean="0">
                <a:latin typeface="Times New Roman" pitchFamily="18" charset="0"/>
                <a:cs typeface="Times New Roman" pitchFamily="18" charset="0"/>
              </a:rPr>
              <a:t>Марковское</a:t>
            </a:r>
            <a:r>
              <a:rPr lang="ru-RU" sz="1200" b="1" dirty="0" smtClean="0">
                <a:latin typeface="Times New Roman" pitchFamily="18" charset="0"/>
                <a:cs typeface="Times New Roman" pitchFamily="18" charset="0"/>
              </a:rPr>
              <a:t> месторождение углеводородного сырья</a:t>
            </a:r>
            <a:r>
              <a:rPr lang="ru-RU" sz="1200" dirty="0" smtClean="0">
                <a:latin typeface="Times New Roman" pitchFamily="18" charset="0"/>
                <a:cs typeface="Times New Roman" pitchFamily="18" charset="0"/>
              </a:rPr>
              <a:t> расположено в юго-западной части Киренского муниципального района. Запасы нефти составляют 20 млн. т.</a:t>
            </a:r>
          </a:p>
          <a:p>
            <a:endParaRPr lang="ru-RU"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tretch>
            <a:fillRect/>
          </a:stretch>
        </p:blipFill>
        <p:spPr bwMode="auto">
          <a:xfrm>
            <a:off x="3786182" y="3357562"/>
            <a:ext cx="5036343" cy="2853927"/>
          </a:xfrm>
          <a:prstGeom prst="rect">
            <a:avLst/>
          </a:prstGeom>
          <a:noFill/>
          <a:ln w="9525">
            <a:noFill/>
            <a:miter lim="800000"/>
            <a:headEnd/>
            <a:tailEnd/>
          </a:ln>
          <a:effectLst/>
        </p:spPr>
      </p:pic>
      <p:sp>
        <p:nvSpPr>
          <p:cNvPr id="6" name="TextBox 5"/>
          <p:cNvSpPr txBox="1"/>
          <p:nvPr/>
        </p:nvSpPr>
        <p:spPr>
          <a:xfrm>
            <a:off x="0" y="3429000"/>
            <a:ext cx="3571868" cy="3231654"/>
          </a:xfrm>
          <a:prstGeom prst="rect">
            <a:avLst/>
          </a:prstGeom>
          <a:noFill/>
        </p:spPr>
        <p:txBody>
          <a:bodyPr wrap="square" rtlCol="0">
            <a:spAutoFit/>
          </a:bodyPr>
          <a:lstStyle/>
          <a:p>
            <a:pPr marL="355600" indent="-355600" algn="just">
              <a:buFont typeface="Arial" pitchFamily="34" charset="0"/>
              <a:buChar char="•"/>
            </a:pPr>
            <a:r>
              <a:rPr lang="ru-RU" sz="1200" b="1" dirty="0" err="1" smtClean="0">
                <a:latin typeface="Times New Roman" pitchFamily="18" charset="0"/>
                <a:cs typeface="Times New Roman" pitchFamily="18" charset="0"/>
              </a:rPr>
              <a:t>Пилюдинское</a:t>
            </a:r>
            <a:r>
              <a:rPr lang="ru-RU" sz="1200" b="1" dirty="0" smtClean="0">
                <a:latin typeface="Times New Roman" pitchFamily="18" charset="0"/>
                <a:cs typeface="Times New Roman" pitchFamily="18" charset="0"/>
              </a:rPr>
              <a:t> месторождение</a:t>
            </a:r>
            <a:r>
              <a:rPr lang="ru-RU" sz="1200" dirty="0" smtClean="0">
                <a:latin typeface="Times New Roman" pitchFamily="18" charset="0"/>
                <a:cs typeface="Times New Roman" pitchFamily="18" charset="0"/>
              </a:rPr>
              <a:t> расположено на севере Киренского муниципального района, в 80 км к северо-востоку от Киренска. Нефть залегает на глубине 1760 м. Извлекаемые запасы нефти составляют 0,5 млн. т. по категории С</a:t>
            </a:r>
            <a:r>
              <a:rPr lang="ru-RU" sz="1200" baseline="-25000" dirty="0" smtClean="0">
                <a:latin typeface="Times New Roman" pitchFamily="18" charset="0"/>
                <a:cs typeface="Times New Roman" pitchFamily="18" charset="0"/>
              </a:rPr>
              <a:t>1</a:t>
            </a:r>
            <a:r>
              <a:rPr lang="ru-RU" sz="1200" b="1" dirty="0" smtClean="0">
                <a:latin typeface="Times New Roman" pitchFamily="18" charset="0"/>
                <a:cs typeface="Times New Roman" pitchFamily="18" charset="0"/>
              </a:rPr>
              <a:t> </a:t>
            </a:r>
          </a:p>
          <a:p>
            <a:pPr marL="355600" indent="-355600" algn="just">
              <a:buFont typeface="Arial" pitchFamily="34" charset="0"/>
              <a:buChar char="•"/>
            </a:pPr>
            <a:endParaRPr lang="ru-RU" sz="1200" dirty="0" smtClean="0">
              <a:latin typeface="Times New Roman" pitchFamily="18" charset="0"/>
              <a:cs typeface="Times New Roman" pitchFamily="18" charset="0"/>
            </a:endParaRPr>
          </a:p>
          <a:p>
            <a:pPr marL="355600" indent="-355600" algn="just">
              <a:buFont typeface="Arial" pitchFamily="34" charset="0"/>
              <a:buChar char="•"/>
            </a:pPr>
            <a:r>
              <a:rPr lang="ru-RU" sz="1200" b="1" dirty="0" err="1" smtClean="0">
                <a:latin typeface="Times New Roman" pitchFamily="18" charset="0"/>
                <a:cs typeface="Times New Roman" pitchFamily="18" charset="0"/>
              </a:rPr>
              <a:t>Ярактинское</a:t>
            </a:r>
            <a:r>
              <a:rPr lang="ru-RU" sz="1200" b="1" dirty="0" smtClean="0">
                <a:latin typeface="Times New Roman" pitchFamily="18" charset="0"/>
                <a:cs typeface="Times New Roman" pitchFamily="18" charset="0"/>
              </a:rPr>
              <a:t> нефтегазоконденсатное месторождение</a:t>
            </a:r>
            <a:r>
              <a:rPr lang="ru-RU" sz="1200" dirty="0" smtClean="0">
                <a:latin typeface="Times New Roman" pitchFamily="18" charset="0"/>
                <a:cs typeface="Times New Roman" pitchFamily="18" charset="0"/>
              </a:rPr>
              <a:t>. </a:t>
            </a:r>
          </a:p>
          <a:p>
            <a:pPr marL="355600" indent="-355600" algn="just">
              <a:buFont typeface="Arial" pitchFamily="34" charset="0"/>
              <a:buChar char="•"/>
            </a:pPr>
            <a:endParaRPr lang="ru-RU" sz="1200" dirty="0" smtClean="0">
              <a:latin typeface="Times New Roman" pitchFamily="18" charset="0"/>
              <a:cs typeface="Times New Roman" pitchFamily="18" charset="0"/>
            </a:endParaRPr>
          </a:p>
          <a:p>
            <a:pPr marL="355600" indent="-355600" algn="just">
              <a:buFont typeface="Arial" pitchFamily="34" charset="0"/>
              <a:buChar char="•"/>
            </a:pPr>
            <a:r>
              <a:rPr lang="ru-RU" sz="1200" b="1" dirty="0" err="1" smtClean="0">
                <a:latin typeface="Times New Roman" pitchFamily="18" charset="0"/>
                <a:cs typeface="Times New Roman" pitchFamily="18" charset="0"/>
              </a:rPr>
              <a:t>Ичерский</a:t>
            </a:r>
            <a:r>
              <a:rPr lang="ru-RU" sz="1200" b="1" dirty="0" smtClean="0">
                <a:latin typeface="Times New Roman" pitchFamily="18" charset="0"/>
                <a:cs typeface="Times New Roman" pitchFamily="18" charset="0"/>
              </a:rPr>
              <a:t> участок недр</a:t>
            </a:r>
            <a:r>
              <a:rPr lang="ru-RU" sz="1200" dirty="0" smtClean="0">
                <a:latin typeface="Times New Roman" pitchFamily="18" charset="0"/>
                <a:cs typeface="Times New Roman" pitchFamily="18" charset="0"/>
              </a:rPr>
              <a:t> ИРК 14431 НР Часть </a:t>
            </a:r>
            <a:r>
              <a:rPr lang="ru-RU" sz="1200" dirty="0" err="1" smtClean="0">
                <a:latin typeface="Times New Roman" pitchFamily="18" charset="0"/>
                <a:cs typeface="Times New Roman" pitchFamily="18" charset="0"/>
              </a:rPr>
              <a:t>Ичерского</a:t>
            </a:r>
            <a:r>
              <a:rPr lang="ru-RU" sz="1200" dirty="0" smtClean="0">
                <a:latin typeface="Times New Roman" pitchFamily="18" charset="0"/>
                <a:cs typeface="Times New Roman" pitchFamily="18" charset="0"/>
              </a:rPr>
              <a:t> участка недр расположена в северной части Киренского муниципального района. Площадь участка более 196000 га.</a:t>
            </a:r>
          </a:p>
          <a:p>
            <a:pPr marL="355600" indent="-355600">
              <a:buFont typeface="Arial" pitchFamily="34" charset="0"/>
              <a:buChar char="•"/>
            </a:pPr>
            <a:endParaRPr lang="ru-RU" sz="1200" dirty="0" smtClean="0">
              <a:latin typeface="Times New Roman" pitchFamily="18" charset="0"/>
              <a:cs typeface="Times New Roman" pitchFamily="18" charset="0"/>
            </a:endParaRPr>
          </a:p>
          <a:p>
            <a:pPr marL="355600" indent="-355600"/>
            <a:r>
              <a:rPr lang="ru-RU" sz="1200" b="1"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pPr marL="355600" indent="-355600">
              <a:buFont typeface="Arial" pitchFamily="34" charset="0"/>
              <a:buChar char="•"/>
            </a:pPr>
            <a:endParaRPr lang="ru-RU" sz="1200"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28596" y="714356"/>
            <a:ext cx="8229600" cy="4525963"/>
          </a:xfrm>
        </p:spPr>
        <p:txBody>
          <a:bodyPr>
            <a:normAutofit/>
          </a:bodyPr>
          <a:lstStyle/>
          <a:p>
            <a:pPr algn="just"/>
            <a:r>
              <a:rPr lang="ru-RU" sz="1200" b="1" dirty="0" err="1" smtClean="0">
                <a:latin typeface="Times New Roman" pitchFamily="18" charset="0"/>
                <a:cs typeface="Times New Roman" pitchFamily="18" charset="0"/>
              </a:rPr>
              <a:t>Рассохинский</a:t>
            </a:r>
            <a:r>
              <a:rPr lang="ru-RU" sz="1200" b="1" dirty="0" smtClean="0">
                <a:latin typeface="Times New Roman" pitchFamily="18" charset="0"/>
                <a:cs typeface="Times New Roman" pitchFamily="18" charset="0"/>
              </a:rPr>
              <a:t> участок недр</a:t>
            </a:r>
            <a:r>
              <a:rPr lang="ru-RU" sz="1200" dirty="0" smtClean="0">
                <a:latin typeface="Times New Roman" pitchFamily="18" charset="0"/>
                <a:cs typeface="Times New Roman" pitchFamily="18" charset="0"/>
              </a:rPr>
              <a:t> ИРК 02347 НР Часть </a:t>
            </a:r>
            <a:r>
              <a:rPr lang="ru-RU" sz="1200" dirty="0" err="1" smtClean="0">
                <a:latin typeface="Times New Roman" pitchFamily="18" charset="0"/>
                <a:cs typeface="Times New Roman" pitchFamily="18" charset="0"/>
              </a:rPr>
              <a:t>Рассохинского</a:t>
            </a:r>
            <a:r>
              <a:rPr lang="ru-RU" sz="1200" dirty="0" smtClean="0">
                <a:latin typeface="Times New Roman" pitchFamily="18" charset="0"/>
                <a:cs typeface="Times New Roman" pitchFamily="18" charset="0"/>
              </a:rPr>
              <a:t> участка недр расположена на севере Киренского муниципального района. Площадь участка более 232000 га. </a:t>
            </a:r>
            <a:r>
              <a:rPr lang="ru-RU" sz="1200" b="1" dirty="0" smtClean="0">
                <a:latin typeface="Times New Roman" pitchFamily="18" charset="0"/>
                <a:cs typeface="Times New Roman" pitchFamily="18" charset="0"/>
              </a:rPr>
              <a:t>Киренский участок недр </a:t>
            </a:r>
            <a:r>
              <a:rPr lang="ru-RU" sz="1200" dirty="0" smtClean="0">
                <a:latin typeface="Times New Roman" pitchFamily="18" charset="0"/>
                <a:cs typeface="Times New Roman" pitchFamily="18" charset="0"/>
              </a:rPr>
              <a:t>ИРК 15270 НР расположен в центральной части Киренского муниципального района. </a:t>
            </a:r>
          </a:p>
          <a:p>
            <a:pPr algn="just">
              <a:buNone/>
            </a:pPr>
            <a:endParaRPr lang="ru-RU" sz="1200" dirty="0" smtClean="0">
              <a:latin typeface="Times New Roman" pitchFamily="18" charset="0"/>
              <a:cs typeface="Times New Roman" pitchFamily="18" charset="0"/>
            </a:endParaRPr>
          </a:p>
          <a:p>
            <a:pPr algn="just"/>
            <a:r>
              <a:rPr lang="ru-RU" sz="1200" b="1" dirty="0" err="1" smtClean="0">
                <a:latin typeface="Times New Roman" pitchFamily="18" charset="0"/>
                <a:cs typeface="Times New Roman" pitchFamily="18" charset="0"/>
              </a:rPr>
              <a:t>Ромашихинский</a:t>
            </a:r>
            <a:r>
              <a:rPr lang="ru-RU" sz="1200" b="1" dirty="0" smtClean="0">
                <a:latin typeface="Times New Roman" pitchFamily="18" charset="0"/>
                <a:cs typeface="Times New Roman" pitchFamily="18" charset="0"/>
              </a:rPr>
              <a:t> участок недр</a:t>
            </a:r>
            <a:r>
              <a:rPr lang="ru-RU" sz="1200" dirty="0" smtClean="0">
                <a:latin typeface="Times New Roman" pitchFamily="18" charset="0"/>
                <a:cs typeface="Times New Roman" pitchFamily="18" charset="0"/>
              </a:rPr>
              <a:t> ИРК 15334 НП На севере Киренского муниципального района расположена часть </a:t>
            </a:r>
            <a:r>
              <a:rPr lang="ru-RU" sz="1200" dirty="0" err="1" smtClean="0">
                <a:latin typeface="Times New Roman" pitchFamily="18" charset="0"/>
                <a:cs typeface="Times New Roman" pitchFamily="18" charset="0"/>
              </a:rPr>
              <a:t>Ромашихинского</a:t>
            </a:r>
            <a:r>
              <a:rPr lang="ru-RU" sz="1200" dirty="0" smtClean="0">
                <a:latin typeface="Times New Roman" pitchFamily="18" charset="0"/>
                <a:cs typeface="Times New Roman" pitchFamily="18" charset="0"/>
              </a:rPr>
              <a:t> участка недр по добыче нефти, горючего газа. Площадь участка более 422000 га.</a:t>
            </a:r>
          </a:p>
          <a:p>
            <a:pPr algn="just"/>
            <a:endParaRPr lang="ru-RU" sz="1200" dirty="0" smtClean="0">
              <a:latin typeface="Times New Roman" pitchFamily="18" charset="0"/>
              <a:cs typeface="Times New Roman" pitchFamily="18" charset="0"/>
            </a:endParaRPr>
          </a:p>
          <a:p>
            <a:pPr algn="just"/>
            <a:r>
              <a:rPr lang="ru-RU" sz="1200" b="1" dirty="0" err="1" smtClean="0">
                <a:latin typeface="Times New Roman" pitchFamily="18" charset="0"/>
                <a:cs typeface="Times New Roman" pitchFamily="18" charset="0"/>
              </a:rPr>
              <a:t>Потаповская</a:t>
            </a:r>
            <a:r>
              <a:rPr lang="ru-RU" sz="1200" b="1" dirty="0" smtClean="0">
                <a:latin typeface="Times New Roman" pitchFamily="18" charset="0"/>
                <a:cs typeface="Times New Roman" pitchFamily="18" charset="0"/>
              </a:rPr>
              <a:t> площадь</a:t>
            </a:r>
            <a:r>
              <a:rPr lang="ru-RU" sz="1200" dirty="0" smtClean="0">
                <a:latin typeface="Times New Roman" pitchFamily="18" charset="0"/>
                <a:cs typeface="Times New Roman" pitchFamily="18" charset="0"/>
              </a:rPr>
              <a:t> ИРК 02730 НР расположена в юго-западной части Киренского муниципального района. Площадь участка более 2000 га.</a:t>
            </a:r>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На западе Киренского муниципального района расположена </a:t>
            </a:r>
            <a:r>
              <a:rPr lang="ru-RU" sz="1200" b="1" dirty="0" smtClean="0">
                <a:latin typeface="Times New Roman" pitchFamily="18" charset="0"/>
                <a:cs typeface="Times New Roman" pitchFamily="18" charset="0"/>
              </a:rPr>
              <a:t>часть </a:t>
            </a:r>
            <a:r>
              <a:rPr lang="ru-RU" sz="1200" b="1" dirty="0" err="1" smtClean="0">
                <a:latin typeface="Times New Roman" pitchFamily="18" charset="0"/>
                <a:cs typeface="Times New Roman" pitchFamily="18" charset="0"/>
              </a:rPr>
              <a:t>Аянского</a:t>
            </a:r>
            <a:r>
              <a:rPr lang="ru-RU" sz="1200" b="1" dirty="0" smtClean="0">
                <a:latin typeface="Times New Roman" pitchFamily="18" charset="0"/>
                <a:cs typeface="Times New Roman" pitchFamily="18" charset="0"/>
              </a:rPr>
              <a:t> (Западного)</a:t>
            </a:r>
            <a:r>
              <a:rPr lang="ru-RU" sz="1200" dirty="0" smtClean="0">
                <a:latin typeface="Times New Roman" pitchFamily="18" charset="0"/>
                <a:cs typeface="Times New Roman" pitchFamily="18" charset="0"/>
              </a:rPr>
              <a:t> участка недр по добыче нефти, горючего газа, конденсата. Площадь участка более 16000 га.</a:t>
            </a:r>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Участок </a:t>
            </a:r>
            <a:r>
              <a:rPr lang="ru-RU" sz="1200" b="1" dirty="0" err="1" smtClean="0">
                <a:latin typeface="Times New Roman" pitchFamily="18" charset="0"/>
                <a:cs typeface="Times New Roman" pitchFamily="18" charset="0"/>
              </a:rPr>
              <a:t>Северо-Марковский</a:t>
            </a:r>
            <a:r>
              <a:rPr lang="ru-RU" sz="1200" dirty="0" smtClean="0">
                <a:latin typeface="Times New Roman" pitchFamily="18" charset="0"/>
                <a:cs typeface="Times New Roman" pitchFamily="18" charset="0"/>
              </a:rPr>
              <a:t> расположен на территории </a:t>
            </a:r>
            <a:r>
              <a:rPr lang="ru-RU" sz="1200" dirty="0" err="1" smtClean="0">
                <a:latin typeface="Times New Roman" pitchFamily="18" charset="0"/>
                <a:cs typeface="Times New Roman" pitchFamily="18" charset="0"/>
              </a:rPr>
              <a:t>Усть-Кутского</a:t>
            </a:r>
            <a:r>
              <a:rPr lang="ru-RU" sz="1200" dirty="0" smtClean="0">
                <a:latin typeface="Times New Roman" pitchFamily="18" charset="0"/>
                <a:cs typeface="Times New Roman" pitchFamily="18" charset="0"/>
              </a:rPr>
              <a:t> и Киренского районов Иркутской области. Площадь участка – 2797 </a:t>
            </a:r>
            <a:r>
              <a:rPr lang="ru-RU" sz="1200" dirty="0" err="1" smtClean="0">
                <a:latin typeface="Times New Roman" pitchFamily="18" charset="0"/>
                <a:cs typeface="Times New Roman" pitchFamily="18" charset="0"/>
              </a:rPr>
              <a:t>кв</a:t>
            </a:r>
            <a:r>
              <a:rPr lang="ru-RU" sz="1200" dirty="0" smtClean="0">
                <a:latin typeface="Times New Roman" pitchFamily="18" charset="0"/>
                <a:cs typeface="Times New Roman" pitchFamily="18" charset="0"/>
              </a:rPr>
              <a:t> км.</a:t>
            </a:r>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Сырьевая база промышленности строительных материалов района располагает двумя месторождениями легкоплавких глин и суглинков: Киренское (в 1,5 км южнее райцентра) с балансовыми запасами сырья 0,5 млн. м3 и Алексеевское (в 5 км к северо-востоку от одноименного поселка) с балансовыми запасами сырья 0,2 млн. м3 и </a:t>
            </a:r>
            <a:r>
              <a:rPr lang="ru-RU" sz="1200" dirty="0" err="1" smtClean="0">
                <a:latin typeface="Times New Roman" pitchFamily="18" charset="0"/>
                <a:cs typeface="Times New Roman" pitchFamily="18" charset="0"/>
              </a:rPr>
              <a:t>Шороховским</a:t>
            </a:r>
            <a:r>
              <a:rPr lang="ru-RU" sz="1200" dirty="0" smtClean="0">
                <a:latin typeface="Times New Roman" pitchFamily="18" charset="0"/>
                <a:cs typeface="Times New Roman" pitchFamily="18" charset="0"/>
              </a:rPr>
              <a:t> месторождением цементного сырья, находящимся в резерве.</a:t>
            </a:r>
          </a:p>
          <a:p>
            <a:pPr algn="just"/>
            <a:endParaRPr lang="ru-RU" sz="12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Экономика</a:t>
            </a:r>
            <a:endParaRPr lang="ru-RU" sz="3200" dirty="0">
              <a:solidFill>
                <a:srgbClr val="0070C0"/>
              </a:solidFill>
              <a:latin typeface="Times New Roman" pitchFamily="18" charset="0"/>
              <a:cs typeface="Times New Roman" pitchFamily="18" charset="0"/>
            </a:endParaRPr>
          </a:p>
        </p:txBody>
      </p:sp>
      <p:sp useBgFill="1">
        <p:nvSpPr>
          <p:cNvPr id="3" name="Содержимое 2"/>
          <p:cNvSpPr>
            <a:spLocks noGrp="1"/>
          </p:cNvSpPr>
          <p:nvPr>
            <p:ph idx="4294967295"/>
          </p:nvPr>
        </p:nvSpPr>
        <p:spPr>
          <a:xfrm>
            <a:off x="6084168" y="1844824"/>
            <a:ext cx="2520280" cy="4464496"/>
          </a:xfrm>
        </p:spPr>
        <p:txBody>
          <a:bodyPr>
            <a:noAutofit/>
          </a:bodyPr>
          <a:lstStyle/>
          <a:p>
            <a:pPr algn="just">
              <a:buNone/>
            </a:pPr>
            <a:r>
              <a:rPr lang="ru-RU" sz="1200" dirty="0" smtClean="0">
                <a:latin typeface="Times New Roman" pitchFamily="18" charset="0"/>
                <a:cs typeface="Times New Roman" pitchFamily="18" charset="0"/>
              </a:rPr>
              <a:t>	</a:t>
            </a:r>
          </a:p>
          <a:p>
            <a:pPr algn="just">
              <a:buNone/>
            </a:pPr>
            <a:endParaRPr lang="ru-RU" sz="1200" dirty="0" smtClean="0">
              <a:latin typeface="Times New Roman" pitchFamily="18" charset="0"/>
              <a:cs typeface="Times New Roman" pitchFamily="18" charset="0"/>
            </a:endParaRPr>
          </a:p>
          <a:p>
            <a:pPr algn="just">
              <a:buNone/>
            </a:pPr>
            <a:endParaRPr lang="ru-RU"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	В последние годы наблюдается рост общего объема выручки от реализации продукции, работ, услуг,  в связи с увеличением  выручки по всем отраслям экономики</a:t>
            </a:r>
          </a:p>
          <a:p>
            <a:pPr algn="just">
              <a:buNone/>
            </a:pPr>
            <a:endParaRPr lang="ru-RU" sz="1600" dirty="0" smtClean="0">
              <a:latin typeface="Times New Roman" pitchFamily="18" charset="0"/>
              <a:cs typeface="Times New Roman" pitchFamily="18" charset="0"/>
            </a:endParaRPr>
          </a:p>
        </p:txBody>
      </p:sp>
      <p:graphicFrame>
        <p:nvGraphicFramePr>
          <p:cNvPr id="6" name="Диаграмма 5"/>
          <p:cNvGraphicFramePr/>
          <p:nvPr/>
        </p:nvGraphicFramePr>
        <p:xfrm>
          <a:off x="785786" y="1397000"/>
          <a:ext cx="4572032" cy="510383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0070C0"/>
                </a:solidFill>
                <a:latin typeface="Times New Roman" pitchFamily="18" charset="0"/>
                <a:cs typeface="Times New Roman" pitchFamily="18" charset="0"/>
              </a:rPr>
              <a:t>Промышленность</a:t>
            </a:r>
            <a:endParaRPr lang="ru-RU" sz="3200" dirty="0">
              <a:solidFill>
                <a:srgbClr val="0070C0"/>
              </a:solidFill>
              <a:latin typeface="Times New Roman" pitchFamily="18" charset="0"/>
              <a:cs typeface="Times New Roman" pitchFamily="18" charset="0"/>
            </a:endParaRPr>
          </a:p>
        </p:txBody>
      </p:sp>
      <p:sp useBgFill="1">
        <p:nvSpPr>
          <p:cNvPr id="3" name="Содержимое 2"/>
          <p:cNvSpPr>
            <a:spLocks noGrp="1"/>
          </p:cNvSpPr>
          <p:nvPr>
            <p:ph idx="4294967295"/>
          </p:nvPr>
        </p:nvSpPr>
        <p:spPr>
          <a:xfrm>
            <a:off x="0" y="1412776"/>
            <a:ext cx="3214678" cy="5040560"/>
          </a:xfrm>
        </p:spPr>
        <p:txBody>
          <a:bodyPr>
            <a:noAutofit/>
          </a:bodyPr>
          <a:lstStyle/>
          <a:p>
            <a:pPr algn="just">
              <a:buNone/>
            </a:pPr>
            <a:r>
              <a:rPr lang="ru-RU" sz="1200" dirty="0" smtClean="0"/>
              <a:t>	</a:t>
            </a:r>
            <a:r>
              <a:rPr lang="ru-RU" sz="1200" dirty="0" smtClean="0">
                <a:latin typeface="Times New Roman" pitchFamily="18" charset="0"/>
                <a:cs typeface="Times New Roman" pitchFamily="18" charset="0"/>
              </a:rPr>
              <a:t>Промышленность представлена предприятиями осуществляющими добычу полезных ископаемых, выработку и распределение тепловой энергии.</a:t>
            </a:r>
          </a:p>
          <a:p>
            <a:pPr algn="just">
              <a:buNone/>
            </a:pPr>
            <a:r>
              <a:rPr lang="ru-RU" sz="1200" dirty="0" smtClean="0">
                <a:latin typeface="Times New Roman" pitchFamily="18" charset="0"/>
                <a:cs typeface="Times New Roman" pitchFamily="18" charset="0"/>
              </a:rPr>
              <a:t>	На территории Киренского района в 2020-2023 г. добычу нефти осуществляли ООО «</a:t>
            </a:r>
            <a:r>
              <a:rPr lang="ru-RU" sz="1200" dirty="0" err="1" smtClean="0">
                <a:latin typeface="Times New Roman" pitchFamily="18" charset="0"/>
                <a:cs typeface="Times New Roman" pitchFamily="18" charset="0"/>
              </a:rPr>
              <a:t>ИНК-НефтеГазГеология</a:t>
            </a:r>
            <a:r>
              <a:rPr lang="ru-RU" sz="1200" dirty="0" smtClean="0">
                <a:latin typeface="Times New Roman" pitchFamily="18" charset="0"/>
                <a:cs typeface="Times New Roman" pitchFamily="18" charset="0"/>
              </a:rPr>
              <a:t>»  и ЗАО «НК </a:t>
            </a:r>
            <a:r>
              <a:rPr lang="ru-RU" sz="1200" dirty="0" err="1" smtClean="0">
                <a:latin typeface="Times New Roman" pitchFamily="18" charset="0"/>
                <a:cs typeface="Times New Roman" pitchFamily="18" charset="0"/>
              </a:rPr>
              <a:t>Дулисьма</a:t>
            </a:r>
            <a:r>
              <a:rPr lang="ru-RU" sz="1200" dirty="0" smtClean="0">
                <a:latin typeface="Times New Roman" pitchFamily="18" charset="0"/>
                <a:cs typeface="Times New Roman" pitchFamily="18" charset="0"/>
              </a:rPr>
              <a:t>». Выработку и распределение </a:t>
            </a:r>
            <a:r>
              <a:rPr lang="ru-RU" sz="1200" dirty="0" err="1" smtClean="0">
                <a:latin typeface="Times New Roman" pitchFamily="18" charset="0"/>
                <a:cs typeface="Times New Roman" pitchFamily="18" charset="0"/>
              </a:rPr>
              <a:t>теповой</a:t>
            </a:r>
            <a:r>
              <a:rPr lang="ru-RU" sz="1200" dirty="0" smtClean="0">
                <a:latin typeface="Times New Roman" pitchFamily="18" charset="0"/>
                <a:cs typeface="Times New Roman" pitchFamily="18" charset="0"/>
              </a:rPr>
              <a:t> энергии осуществляют 7 малых предприятий.</a:t>
            </a:r>
          </a:p>
          <a:p>
            <a:pPr algn="just">
              <a:buNone/>
            </a:pPr>
            <a:r>
              <a:rPr lang="ru-RU" sz="1200" dirty="0" smtClean="0">
                <a:latin typeface="Times New Roman" pitchFamily="18" charset="0"/>
                <a:cs typeface="Times New Roman" pitchFamily="18" charset="0"/>
              </a:rPr>
              <a:t>	В структуре выручки наибольший вес имеет выручка по добыче полезных ископаемых – 82,4 % (35237,6 млн. руб.), именно она задаёт тенденцию изменения общей выручки по Киренскому району в целом. </a:t>
            </a:r>
          </a:p>
          <a:p>
            <a:pPr algn="just">
              <a:buNone/>
            </a:pPr>
            <a:r>
              <a:rPr lang="ru-RU" sz="1200" dirty="0" smtClean="0">
                <a:latin typeface="Times New Roman" pitchFamily="18" charset="0"/>
                <a:cs typeface="Times New Roman" pitchFamily="18" charset="0"/>
              </a:rPr>
              <a:t>	До 2020 г. нефтедобывающие предприятия наращивали объёмы добычи нефти, но в связи с договоренностью стран ОПЕК о сокращении добычи, в 2021 г. добыто на 48 %  меньше, в 2022 г. объем добычи чуть вырос, а в 2023 г. вновь снизился  на 10,7%.</a:t>
            </a:r>
          </a:p>
          <a:p>
            <a:pPr>
              <a:buNone/>
            </a:pPr>
            <a:r>
              <a:rPr lang="ru-RU" sz="1200" dirty="0" smtClean="0">
                <a:latin typeface="Times New Roman" pitchFamily="18" charset="0"/>
                <a:cs typeface="Times New Roman" pitchFamily="18" charset="0"/>
              </a:rPr>
              <a:t>.</a:t>
            </a:r>
          </a:p>
        </p:txBody>
      </p:sp>
      <p:sp>
        <p:nvSpPr>
          <p:cNvPr id="18" name="Прямоугольник 17"/>
          <p:cNvSpPr/>
          <p:nvPr/>
        </p:nvSpPr>
        <p:spPr>
          <a:xfrm rot="10800000" flipV="1">
            <a:off x="5500694" y="5423899"/>
            <a:ext cx="3286148" cy="461665"/>
          </a:xfrm>
          <a:prstGeom prst="rect">
            <a:avLst/>
          </a:prstGeom>
        </p:spPr>
        <p:txBody>
          <a:bodyPr wrap="square">
            <a:spAutoFit/>
          </a:bodyPr>
          <a:lstStyle/>
          <a:p>
            <a:pPr algn="just"/>
            <a:r>
              <a:rPr lang="ru-RU" sz="1200" dirty="0" smtClean="0">
                <a:latin typeface="Times New Roman" pitchFamily="18" charset="0"/>
                <a:cs typeface="Times New Roman" pitchFamily="18" charset="0"/>
              </a:rPr>
              <a:t> </a:t>
            </a:r>
          </a:p>
          <a:p>
            <a:pPr algn="just">
              <a:buNone/>
            </a:pPr>
            <a:endParaRPr lang="ru-RU" sz="1200" dirty="0" smtClean="0">
              <a:latin typeface="Times New Roman" pitchFamily="18" charset="0"/>
              <a:cs typeface="Times New Roman" pitchFamily="18" charset="0"/>
            </a:endParaRPr>
          </a:p>
        </p:txBody>
      </p:sp>
      <p:graphicFrame>
        <p:nvGraphicFramePr>
          <p:cNvPr id="6" name="Диаграмма 5"/>
          <p:cNvGraphicFramePr/>
          <p:nvPr/>
        </p:nvGraphicFramePr>
        <p:xfrm>
          <a:off x="4071934" y="1214422"/>
          <a:ext cx="4572032" cy="5103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4125</TotalTime>
  <Words>2189</Words>
  <Application>Microsoft Office PowerPoint</Application>
  <PresentationFormat>Экран (4:3)</PresentationFormat>
  <Paragraphs>206</Paragraphs>
  <Slides>20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Инвестиционный профиль</vt:lpstr>
      <vt:lpstr>Историческая справка</vt:lpstr>
      <vt:lpstr>Общие сведения</vt:lpstr>
      <vt:lpstr>Климат</vt:lpstr>
      <vt:lpstr>Растительность</vt:lpstr>
      <vt:lpstr>Природно-ресурсный потенциал</vt:lpstr>
      <vt:lpstr>Слайд 7</vt:lpstr>
      <vt:lpstr>Экономика</vt:lpstr>
      <vt:lpstr>Промышленность</vt:lpstr>
      <vt:lpstr>Малый и средний бизнес</vt:lpstr>
      <vt:lpstr>Социальная сфера</vt:lpstr>
      <vt:lpstr>Кадровый потенциал</vt:lpstr>
      <vt:lpstr>Демографическая ситуация</vt:lpstr>
      <vt:lpstr>Инвестиционный климат</vt:lpstr>
      <vt:lpstr>Перспективные инвестиционные проекты:</vt:lpstr>
      <vt:lpstr>Инфраструктура поддержки</vt:lpstr>
      <vt:lpstr>Слайд 17</vt:lpstr>
      <vt:lpstr>Слайд 18</vt:lpstr>
      <vt:lpstr>Слайд 19</vt:lpstr>
      <vt:lpstr>Контакты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Инвестиционный паспорт</dc:title>
  <dc:creator>Lykova</dc:creator>
  <cp:lastModifiedBy>Пользователь</cp:lastModifiedBy>
  <cp:revision>195</cp:revision>
  <dcterms:created xsi:type="dcterms:W3CDTF">2017-06-22T05:46:54Z</dcterms:created>
  <dcterms:modified xsi:type="dcterms:W3CDTF">2025-01-17T07:02:38Z</dcterms:modified>
</cp:coreProperties>
</file>