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2" r:id="rId2"/>
    <p:sldId id="276" r:id="rId3"/>
    <p:sldId id="295" r:id="rId4"/>
    <p:sldId id="294" r:id="rId5"/>
    <p:sldId id="268" r:id="rId6"/>
    <p:sldId id="298" r:id="rId7"/>
    <p:sldId id="293" r:id="rId8"/>
    <p:sldId id="297" r:id="rId9"/>
    <p:sldId id="287" r:id="rId10"/>
    <p:sldId id="291" r:id="rId11"/>
    <p:sldId id="296" r:id="rId12"/>
    <p:sldId id="290" r:id="rId13"/>
  </p:sldIdLst>
  <p:sldSz cx="12192000" cy="6858000"/>
  <p:notesSz cx="6858000" cy="994727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725" userDrawn="1">
          <p15:clr>
            <a:srgbClr val="A4A3A4"/>
          </p15:clr>
        </p15:guide>
        <p15:guide id="3" orient="horz" pos="278" userDrawn="1">
          <p15:clr>
            <a:srgbClr val="A4A3A4"/>
          </p15:clr>
        </p15:guide>
        <p15:guide id="4" pos="3817" userDrawn="1">
          <p15:clr>
            <a:srgbClr val="A4A3A4"/>
          </p15:clr>
        </p15:guide>
        <p15:guide id="6" pos="4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009"/>
    <a:srgbClr val="EBAC07"/>
    <a:srgbClr val="548235"/>
    <a:srgbClr val="BFBFBF"/>
    <a:srgbClr val="838383"/>
    <a:srgbClr val="B9A57F"/>
    <a:srgbClr val="ACA69A"/>
    <a:srgbClr val="F0F0F0"/>
    <a:srgbClr val="81921D"/>
    <a:srgbClr val="486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68" autoAdjust="0"/>
    <p:restoredTop sz="94660"/>
  </p:normalViewPr>
  <p:slideViewPr>
    <p:cSldViewPr snapToGrid="0">
      <p:cViewPr>
        <p:scale>
          <a:sx n="114" d="100"/>
          <a:sy n="114" d="100"/>
        </p:scale>
        <p:origin x="4476" y="480"/>
      </p:cViewPr>
      <p:guideLst>
        <p:guide orient="horz" pos="3725"/>
        <p:guide orient="horz" pos="278"/>
        <p:guide pos="3817"/>
        <p:guide pos="438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image" Target="../media/image8.png"/><Relationship Id="rId1" Type="http://schemas.openxmlformats.org/officeDocument/2006/relationships/image" Target="../media/image9.png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openxmlformats.org/officeDocument/2006/relationships/image" Target="../media/image8.png"/><Relationship Id="rId1" Type="http://schemas.openxmlformats.org/officeDocument/2006/relationships/image" Target="../media/image9.png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31624215970576E-2"/>
          <c:y val="2.4926029287103073E-2"/>
          <c:w val="0.75278630488205955"/>
          <c:h val="0.9501479414257938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ПСН</c:v>
                </c:pt>
                <c:pt idx="1">
                  <c:v>УСН</c:v>
                </c:pt>
                <c:pt idx="2">
                  <c:v>НДФЛ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58.3</c:v>
                </c:pt>
                <c:pt idx="1">
                  <c:v>389.4</c:v>
                </c:pt>
                <c:pt idx="2" formatCode="#,##0.00">
                  <c:v>6314.7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6EA-4E71-BC52-79542441CD3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ПСН</c:v>
                </c:pt>
                <c:pt idx="1">
                  <c:v>УСН</c:v>
                </c:pt>
                <c:pt idx="2">
                  <c:v>НДФЛ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77.8</c:v>
                </c:pt>
                <c:pt idx="1">
                  <c:v>484.6</c:v>
                </c:pt>
                <c:pt idx="2" formatCode="#,##0.00">
                  <c:v>2105.1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A6EA-4E71-BC52-79542441CD3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7"/>
        <c:overlap val="5"/>
        <c:axId val="83668992"/>
        <c:axId val="142264576"/>
      </c:barChart>
      <c:catAx>
        <c:axId val="836689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2264576"/>
        <c:crosses val="autoZero"/>
        <c:auto val="1"/>
        <c:lblAlgn val="ctr"/>
        <c:lblOffset val="100"/>
        <c:noMultiLvlLbl val="0"/>
      </c:catAx>
      <c:valAx>
        <c:axId val="1422645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3668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315497180187474E-3"/>
          <c:y val="2.4926007158613563E-2"/>
          <c:w val="0.78810254704176552"/>
          <c:h val="0.9501479414257938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1">
                  <c:v>ЕСХН</c:v>
                </c:pt>
                <c:pt idx="2">
                  <c:v>ЕНВД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1">
                  <c:v>21.4</c:v>
                </c:pt>
                <c:pt idx="2">
                  <c:v>23.7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255-44D3-B4D6-63FBF944027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1">
                  <c:v>ЕСХН</c:v>
                </c:pt>
                <c:pt idx="2">
                  <c:v>ЕНВД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1">
                  <c:v>82.4</c:v>
                </c:pt>
                <c:pt idx="2">
                  <c:v>95.1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6255-44D3-B4D6-63FBF944027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07625472"/>
        <c:axId val="142266880"/>
      </c:barChart>
      <c:catAx>
        <c:axId val="1076254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2266880"/>
        <c:crosses val="autoZero"/>
        <c:auto val="1"/>
        <c:lblAlgn val="ctr"/>
        <c:lblOffset val="100"/>
        <c:noMultiLvlLbl val="0"/>
      </c:catAx>
      <c:valAx>
        <c:axId val="142266880"/>
        <c:scaling>
          <c:orientation val="minMax"/>
        </c:scaling>
        <c:delete val="1"/>
        <c:axPos val="b"/>
        <c:numFmt formatCode="#,##0.0" sourceLinked="1"/>
        <c:majorTickMark val="none"/>
        <c:minorTickMark val="none"/>
        <c:tickLblPos val="nextTo"/>
        <c:crossAx val="107625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31624215970576E-2"/>
          <c:y val="2.4926029287103073E-2"/>
          <c:w val="0.78810254704176552"/>
          <c:h val="0.9501479414257938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2262133689985855E-3"/>
                  <c:y val="1.462533638942824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</a:t>
                    </a:r>
                    <a:r>
                      <a:rPr lang="en-US" baseline="0" dirty="0"/>
                      <a:t> 828,1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238-4976-BC39-CB31E83719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latin typeface="Microsoft YaHei" panose="020B0503020204020204" pitchFamily="34" charset="-122"/>
                    <a:ea typeface="Microsoft YaHei" panose="020B0503020204020204" pitchFamily="34" charset="-122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всего</c:v>
                </c:pt>
              </c:strCache>
            </c:strRef>
          </c:cat>
          <c:val>
            <c:numRef>
              <c:f>Sheet1!$B$2</c:f>
              <c:numCache>
                <c:formatCode>#,##0.0</c:formatCode>
                <c:ptCount val="1"/>
                <c:pt idx="0">
                  <c:v>6807.5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3A2-4DC9-BD36-F6CA77F4CA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470300467629279E-4"/>
                  <c:y val="-9.0640106498556632E-3"/>
                </c:manualLayout>
              </c:layout>
              <c:tx>
                <c:rich>
                  <a:bodyPr/>
                  <a:lstStyle/>
                  <a:p>
                    <a:pPr>
                      <a:defRPr sz="2000" b="1" kern="1700" baseline="0">
                        <a:latin typeface="Microsoft YaHei" panose="020B0503020204020204" pitchFamily="34" charset="-122"/>
                        <a:ea typeface="Microsoft YaHei" panose="020B0503020204020204" pitchFamily="34" charset="-122"/>
                      </a:defRPr>
                    </a:pPr>
                    <a:r>
                      <a:rPr lang="en-US" sz="2000" b="1" kern="1700" baseline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rPr>
                      <a:t>2 845,0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3095783086656066"/>
                      <c:h val="0.1921823826834265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A3A2-4DC9-BD36-F6CA77F4CA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latin typeface="Microsoft YaHei" panose="020B0503020204020204" pitchFamily="34" charset="-122"/>
                    <a:ea typeface="Microsoft YaHei" panose="020B0503020204020204" pitchFamily="34" charset="-122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всего</c:v>
                </c:pt>
              </c:strCache>
            </c:strRef>
          </c:cat>
          <c:val>
            <c:numRef>
              <c:f>Sheet1!$C$2</c:f>
              <c:numCache>
                <c:formatCode>#,##0.0</c:formatCode>
                <c:ptCount val="1"/>
                <c:pt idx="0">
                  <c:v>2845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A3A2-4DC9-BD36-F6CA77F4CAD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24274688"/>
        <c:axId val="142268608"/>
      </c:barChart>
      <c:catAx>
        <c:axId val="1242746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2268608"/>
        <c:crosses val="autoZero"/>
        <c:auto val="1"/>
        <c:lblAlgn val="ctr"/>
        <c:lblOffset val="100"/>
        <c:noMultiLvlLbl val="0"/>
      </c:catAx>
      <c:valAx>
        <c:axId val="142268608"/>
        <c:scaling>
          <c:orientation val="minMax"/>
        </c:scaling>
        <c:delete val="1"/>
        <c:axPos val="b"/>
        <c:numFmt formatCode="#,##0.0" sourceLinked="1"/>
        <c:majorTickMark val="none"/>
        <c:minorTickMark val="none"/>
        <c:tickLblPos val="nextTo"/>
        <c:crossAx val="124274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0.52831</cdr:x>
      <cdr:y>0.08861</cdr:y>
    </cdr:from>
    <cdr:to>
      <cdr:x>0.80768</cdr:x>
      <cdr:y>0.17224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92109" y="529515"/>
          <a:ext cx="1106311" cy="4998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b="1" dirty="0"/>
            <a:t>2 105,1</a:t>
          </a:r>
        </a:p>
      </cdr:txBody>
    </cdr:sp>
  </cdr:relSizeAnchor>
  <cdr:relSizeAnchor xmlns:cdr="http://schemas.openxmlformats.org/drawingml/2006/chartDrawing">
    <cdr:from>
      <cdr:x>0.67416</cdr:x>
      <cdr:y>0.19515</cdr:y>
    </cdr:from>
    <cdr:to>
      <cdr:x>1</cdr:x>
      <cdr:y>0.27879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752234" y="1166216"/>
          <a:ext cx="1330255" cy="4998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400" b="1" dirty="0"/>
            <a:t> 6 335,3</a:t>
          </a:r>
        </a:p>
      </cdr:txBody>
    </cdr:sp>
  </cdr:relSizeAnchor>
  <cdr:relSizeAnchor xmlns:cdr="http://schemas.openxmlformats.org/drawingml/2006/chartDrawing">
    <cdr:from>
      <cdr:x>0.24586</cdr:x>
      <cdr:y>0.41597</cdr:y>
    </cdr:from>
    <cdr:to>
      <cdr:x>0.47257</cdr:x>
      <cdr:y>0.48644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003713" y="2485826"/>
          <a:ext cx="925544" cy="4211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b="1" dirty="0"/>
            <a:t>484,6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0.60609</cdr:x>
      <cdr:y>0.50264</cdr:y>
    </cdr:from>
    <cdr:to>
      <cdr:x>1</cdr:x>
      <cdr:y>0.58375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08725" y="2868551"/>
          <a:ext cx="915543" cy="4629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zh-CN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400" b="1" dirty="0"/>
            <a:t>21,4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0.0445</cdr:x>
      <cdr:y>0.28345</cdr:y>
    </cdr:from>
    <cdr:to>
      <cdr:x>0.30988</cdr:x>
      <cdr:y>0.5025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5CC0C8C7-16E0-04DD-BEB7-2EFE3DCC9BB6}"/>
            </a:ext>
          </a:extLst>
        </cdr:cNvPr>
        <cdr:cNvSpPr txBox="1"/>
      </cdr:nvSpPr>
      <cdr:spPr>
        <a:xfrm xmlns:a="http://schemas.openxmlformats.org/drawingml/2006/main">
          <a:off x="240733" y="698957"/>
          <a:ext cx="1435813" cy="5401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200" b="0" spc="-150" dirty="0">
              <a:solidFill>
                <a:schemeClr val="tx1"/>
              </a:solidFill>
            </a:rPr>
            <a:t>01.07.2023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498" cy="498714"/>
          </a:xfrm>
          <a:prstGeom prst="rect">
            <a:avLst/>
          </a:prstGeom>
        </p:spPr>
        <p:txBody>
          <a:bodyPr vert="horz" lIns="91868" tIns="45933" rIns="91868" bIns="4593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3892" y="1"/>
            <a:ext cx="2972498" cy="498714"/>
          </a:xfrm>
          <a:prstGeom prst="rect">
            <a:avLst/>
          </a:prstGeom>
        </p:spPr>
        <p:txBody>
          <a:bodyPr vert="horz" lIns="91868" tIns="45933" rIns="91868" bIns="45933" rtlCol="0"/>
          <a:lstStyle>
            <a:lvl1pPr algn="r">
              <a:defRPr sz="1200"/>
            </a:lvl1pPr>
          </a:lstStyle>
          <a:p>
            <a:fld id="{198CE63F-7D66-4766-8CC2-2CC87C5BBBA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4600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68" tIns="45933" rIns="91868" bIns="4593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964" y="4787017"/>
            <a:ext cx="5486078" cy="3916650"/>
          </a:xfrm>
          <a:prstGeom prst="rect">
            <a:avLst/>
          </a:prstGeom>
        </p:spPr>
        <p:txBody>
          <a:bodyPr vert="horz" lIns="91868" tIns="45933" rIns="91868" bIns="4593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563"/>
            <a:ext cx="2972498" cy="498714"/>
          </a:xfrm>
          <a:prstGeom prst="rect">
            <a:avLst/>
          </a:prstGeom>
        </p:spPr>
        <p:txBody>
          <a:bodyPr vert="horz" lIns="91868" tIns="45933" rIns="91868" bIns="4593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3892" y="9448563"/>
            <a:ext cx="2972498" cy="498714"/>
          </a:xfrm>
          <a:prstGeom prst="rect">
            <a:avLst/>
          </a:prstGeom>
        </p:spPr>
        <p:txBody>
          <a:bodyPr vert="horz" lIns="91868" tIns="45933" rIns="91868" bIns="45933" rtlCol="0" anchor="b"/>
          <a:lstStyle>
            <a:lvl1pPr algn="r">
              <a:defRPr sz="1200"/>
            </a:lvl1pPr>
          </a:lstStyle>
          <a:p>
            <a:fld id="{1B2B2A86-21A7-4103-A062-1E896EEDC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889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B2A86-21A7-4103-A062-1E896EEDC2C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000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B2A86-21A7-4103-A062-1E896EEDC2C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48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E86E7-0054-4D0E-9D40-B1F3B3FD7CE0}" type="datetimeFigureOut">
              <a:rPr lang="zh-CN" altLang="en-US" smtClean="0"/>
              <a:pPr/>
              <a:t>2024/8/27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05DC-64FB-4451-8EF2-19BCCA5B13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39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E86E7-0054-4D0E-9D40-B1F3B3FD7CE0}" type="datetimeFigureOut">
              <a:rPr lang="zh-CN" altLang="en-US" smtClean="0"/>
              <a:pPr/>
              <a:t>2024/8/27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05DC-64FB-4451-8EF2-19BCCA5B13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986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E86E7-0054-4D0E-9D40-B1F3B3FD7CE0}" type="datetimeFigureOut">
              <a:rPr lang="zh-CN" altLang="en-US" smtClean="0"/>
              <a:pPr/>
              <a:t>2024/8/27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05DC-64FB-4451-8EF2-19BCCA5B13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145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623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E86E7-0054-4D0E-9D40-B1F3B3FD7CE0}" type="datetimeFigureOut">
              <a:rPr lang="zh-CN" altLang="en-US" smtClean="0"/>
              <a:pPr/>
              <a:t>2024/8/27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05DC-64FB-4451-8EF2-19BCCA5B13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162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E86E7-0054-4D0E-9D40-B1F3B3FD7CE0}" type="datetimeFigureOut">
              <a:rPr lang="zh-CN" altLang="en-US" smtClean="0"/>
              <a:pPr/>
              <a:t>2024/8/27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05DC-64FB-4451-8EF2-19BCCA5B13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425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E86E7-0054-4D0E-9D40-B1F3B3FD7CE0}" type="datetimeFigureOut">
              <a:rPr lang="zh-CN" altLang="en-US" smtClean="0"/>
              <a:pPr/>
              <a:t>2024/8/27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05DC-64FB-4451-8EF2-19BCCA5B13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147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E86E7-0054-4D0E-9D40-B1F3B3FD7CE0}" type="datetimeFigureOut">
              <a:rPr lang="zh-CN" altLang="en-US" smtClean="0"/>
              <a:pPr/>
              <a:t>2024/8/27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05DC-64FB-4451-8EF2-19BCCA5B13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912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E86E7-0054-4D0E-9D40-B1F3B3FD7CE0}" type="datetimeFigureOut">
              <a:rPr lang="zh-CN" altLang="en-US" smtClean="0"/>
              <a:pPr/>
              <a:t>2024/8/27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05DC-64FB-4451-8EF2-19BCCA5B13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24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290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E86E7-0054-4D0E-9D40-B1F3B3FD7CE0}" type="datetimeFigureOut">
              <a:rPr lang="zh-CN" altLang="en-US" smtClean="0"/>
              <a:pPr/>
              <a:t>2024/8/27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05DC-64FB-4451-8EF2-19BCCA5B13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604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E86E7-0054-4D0E-9D40-B1F3B3FD7CE0}" type="datetimeFigureOut">
              <a:rPr lang="zh-CN" altLang="en-US" smtClean="0"/>
              <a:pPr/>
              <a:t>2024/8/27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A05DC-64FB-4451-8EF2-19BCCA5B13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370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E86E7-0054-4D0E-9D40-B1F3B3FD7CE0}" type="datetimeFigureOut">
              <a:rPr lang="zh-CN" altLang="en-US" smtClean="0"/>
              <a:pPr/>
              <a:t>2024/8/27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A05DC-64FB-4451-8EF2-19BCCA5B13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5059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9118AB3-A856-B83F-18FE-7947AD1B325F}"/>
              </a:ext>
            </a:extLst>
          </p:cNvPr>
          <p:cNvSpPr/>
          <p:nvPr/>
        </p:nvSpPr>
        <p:spPr>
          <a:xfrm>
            <a:off x="6792686" y="0"/>
            <a:ext cx="2206171" cy="2206171"/>
          </a:xfrm>
          <a:prstGeom prst="rect">
            <a:avLst/>
          </a:prstGeom>
          <a:solidFill>
            <a:srgbClr val="7FB256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69F66508-DE6D-7ADE-12BD-4F506B78F16D}"/>
              </a:ext>
            </a:extLst>
          </p:cNvPr>
          <p:cNvSpPr/>
          <p:nvPr/>
        </p:nvSpPr>
        <p:spPr>
          <a:xfrm>
            <a:off x="9644744" y="718457"/>
            <a:ext cx="2206171" cy="2206171"/>
          </a:xfrm>
          <a:prstGeom prst="rect">
            <a:avLst/>
          </a:prstGeom>
          <a:solidFill>
            <a:srgbClr val="C0D56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BC9B160F-E73B-C3E1-4850-8407350829D0}"/>
              </a:ext>
            </a:extLst>
          </p:cNvPr>
          <p:cNvSpPr/>
          <p:nvPr/>
        </p:nvSpPr>
        <p:spPr>
          <a:xfrm>
            <a:off x="9987644" y="3429001"/>
            <a:ext cx="1962150" cy="1962150"/>
          </a:xfrm>
          <a:prstGeom prst="rect">
            <a:avLst/>
          </a:prstGeom>
          <a:solidFill>
            <a:srgbClr val="33692B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BB4FAA6B-B2D4-B404-D90C-6F4DE4A3F43A}"/>
              </a:ext>
            </a:extLst>
          </p:cNvPr>
          <p:cNvSpPr/>
          <p:nvPr/>
        </p:nvSpPr>
        <p:spPr>
          <a:xfrm>
            <a:off x="7480895" y="4613869"/>
            <a:ext cx="2910372" cy="2506749"/>
          </a:xfrm>
          <a:prstGeom prst="rect">
            <a:avLst/>
          </a:prstGeom>
          <a:solidFill>
            <a:srgbClr val="448E3A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612A1E7A-BEB5-783D-6E8C-A1C863B9BD66}"/>
              </a:ext>
            </a:extLst>
          </p:cNvPr>
          <p:cNvSpPr/>
          <p:nvPr/>
        </p:nvSpPr>
        <p:spPr>
          <a:xfrm>
            <a:off x="6642396" y="3120118"/>
            <a:ext cx="2040338" cy="2040338"/>
          </a:xfrm>
          <a:prstGeom prst="rect">
            <a:avLst/>
          </a:prstGeom>
          <a:solidFill>
            <a:srgbClr val="CDBF69">
              <a:alpha val="6549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19C5B959-2B61-2137-100A-91402D053269}"/>
              </a:ext>
            </a:extLst>
          </p:cNvPr>
          <p:cNvSpPr/>
          <p:nvPr/>
        </p:nvSpPr>
        <p:spPr>
          <a:xfrm>
            <a:off x="7975576" y="1595038"/>
            <a:ext cx="2040338" cy="2040338"/>
          </a:xfrm>
          <a:prstGeom prst="rect">
            <a:avLst/>
          </a:prstGeom>
          <a:solidFill>
            <a:schemeClr val="accent4">
              <a:lumMod val="20000"/>
              <a:lumOff val="80000"/>
              <a:alpha val="6549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86BE6952-31E6-2509-8DAD-AC58B068AD8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50000"/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文本框 33">
            <a:extLst>
              <a:ext uri="{FF2B5EF4-FFF2-40B4-BE49-F238E27FC236}">
                <a16:creationId xmlns:a16="http://schemas.microsoft.com/office/drawing/2014/main" xmlns="" id="{6121C869-3B4F-A134-7DF0-4E07707C4E87}"/>
              </a:ext>
            </a:extLst>
          </p:cNvPr>
          <p:cNvSpPr txBox="1"/>
          <p:nvPr/>
        </p:nvSpPr>
        <p:spPr>
          <a:xfrm>
            <a:off x="175592" y="1498048"/>
            <a:ext cx="71350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8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Исполнение </a:t>
            </a:r>
            <a:endParaRPr lang="ru-RU" altLang="zh-CN" sz="8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ru-RU" altLang="zh-CN" sz="8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бюджета</a:t>
            </a:r>
            <a:endParaRPr lang="zh-CN" altLang="en-US" sz="8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7F8BEF99-D024-BDBB-47A2-1F10D172E9C5}"/>
              </a:ext>
            </a:extLst>
          </p:cNvPr>
          <p:cNvCxnSpPr>
            <a:cxnSpLocks/>
          </p:cNvCxnSpPr>
          <p:nvPr/>
        </p:nvCxnSpPr>
        <p:spPr>
          <a:xfrm>
            <a:off x="342900" y="4140287"/>
            <a:ext cx="6057900" cy="0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37">
            <a:extLst>
              <a:ext uri="{FF2B5EF4-FFF2-40B4-BE49-F238E27FC236}">
                <a16:creationId xmlns:a16="http://schemas.microsoft.com/office/drawing/2014/main" xmlns="" id="{CD273364-2A3D-4916-F42D-8CA3F28181E1}"/>
              </a:ext>
            </a:extLst>
          </p:cNvPr>
          <p:cNvSpPr txBox="1"/>
          <p:nvPr/>
        </p:nvSpPr>
        <p:spPr>
          <a:xfrm>
            <a:off x="2762250" y="4330875"/>
            <a:ext cx="3698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I</a:t>
            </a:r>
            <a:r>
              <a:rPr lang="ru-RU" altLang="zh-CN" sz="3200" b="1" dirty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 полугодие 2024</a:t>
            </a:r>
            <a:endParaRPr lang="zh-CN" altLang="en-US" sz="3200" b="1" dirty="0">
              <a:solidFill>
                <a:srgbClr val="FFFFFF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" name="矩形 39">
            <a:extLst>
              <a:ext uri="{FF2B5EF4-FFF2-40B4-BE49-F238E27FC236}">
                <a16:creationId xmlns:a16="http://schemas.microsoft.com/office/drawing/2014/main" xmlns="" id="{9CB64036-09DE-83E5-69FD-602E93B3E428}"/>
              </a:ext>
            </a:extLst>
          </p:cNvPr>
          <p:cNvSpPr/>
          <p:nvPr/>
        </p:nvSpPr>
        <p:spPr>
          <a:xfrm>
            <a:off x="6476821" y="5396556"/>
            <a:ext cx="48958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Тулунский </a:t>
            </a:r>
          </a:p>
          <a:p>
            <a:pPr algn="ctr"/>
            <a:r>
              <a:rPr lang="ru-RU" altLang="zh-CN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муниципальный </a:t>
            </a:r>
          </a:p>
          <a:p>
            <a:pPr algn="ctr"/>
            <a:r>
              <a:rPr lang="ru-RU" altLang="zh-CN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район</a:t>
            </a:r>
            <a:endParaRPr lang="zh-CN" altLang="en-US" sz="24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A36A2BD-5B03-5A68-40AA-CC10305A0F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2" t="42645" r="38853" b="27394"/>
          <a:stretch/>
        </p:blipFill>
        <p:spPr>
          <a:xfrm>
            <a:off x="10192424" y="724603"/>
            <a:ext cx="1829033" cy="20547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416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31">
            <a:extLst>
              <a:ext uri="{FF2B5EF4-FFF2-40B4-BE49-F238E27FC236}">
                <a16:creationId xmlns:a16="http://schemas.microsoft.com/office/drawing/2014/main" xmlns="" id="{B68DE35C-6CBB-C4EC-7D09-D5EC69DE366D}"/>
              </a:ext>
            </a:extLst>
          </p:cNvPr>
          <p:cNvSpPr/>
          <p:nvPr/>
        </p:nvSpPr>
        <p:spPr>
          <a:xfrm rot="5400000">
            <a:off x="2080264" y="2657460"/>
            <a:ext cx="6732000" cy="1417084"/>
          </a:xfrm>
          <a:prstGeom prst="homePlate">
            <a:avLst>
              <a:gd name="adj" fmla="val 20824"/>
            </a:avLst>
          </a:prstGeom>
          <a:gradFill flip="none" rotWithShape="1">
            <a:gsLst>
              <a:gs pos="42000">
                <a:srgbClr val="7BA65E"/>
              </a:gs>
              <a:gs pos="6145">
                <a:schemeClr val="accent6">
                  <a:lumMod val="75000"/>
                </a:schemeClr>
              </a:gs>
              <a:gs pos="73000">
                <a:srgbClr val="FFE009"/>
              </a:gs>
            </a:gsLst>
            <a:lin ang="2400000" scaled="0"/>
            <a:tileRect/>
          </a:gradFill>
          <a:ln>
            <a:noFill/>
          </a:ln>
          <a:effectLst>
            <a:outerShdw blurRad="508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>
                <a:gsLst>
                  <a:gs pos="0">
                    <a:srgbClr val="C00000"/>
                  </a:gs>
                  <a:gs pos="100000">
                    <a:srgbClr val="F42400"/>
                  </a:gs>
                </a:gsLst>
                <a:lin ang="3000000" scaled="0"/>
              </a:gradFill>
            </a:endParaRPr>
          </a:p>
        </p:txBody>
      </p:sp>
      <p:sp>
        <p:nvSpPr>
          <p:cNvPr id="15" name="矩形 31">
            <a:extLst>
              <a:ext uri="{FF2B5EF4-FFF2-40B4-BE49-F238E27FC236}">
                <a16:creationId xmlns:a16="http://schemas.microsoft.com/office/drawing/2014/main" xmlns="" id="{FE6B3616-53CD-EFC7-FFFC-8E22EB237D45}"/>
              </a:ext>
            </a:extLst>
          </p:cNvPr>
          <p:cNvSpPr/>
          <p:nvPr/>
        </p:nvSpPr>
        <p:spPr>
          <a:xfrm rot="5400000">
            <a:off x="5109370" y="2639463"/>
            <a:ext cx="6696000" cy="1417082"/>
          </a:xfrm>
          <a:prstGeom prst="homePlate">
            <a:avLst>
              <a:gd name="adj" fmla="val 20824"/>
            </a:avLst>
          </a:prstGeom>
          <a:gradFill flip="none" rotWithShape="1">
            <a:gsLst>
              <a:gs pos="42000">
                <a:srgbClr val="7BA65E"/>
              </a:gs>
              <a:gs pos="6145">
                <a:schemeClr val="accent6">
                  <a:lumMod val="75000"/>
                </a:schemeClr>
              </a:gs>
              <a:gs pos="73000">
                <a:srgbClr val="FFE009"/>
              </a:gs>
            </a:gsLst>
            <a:lin ang="2400000" scaled="0"/>
            <a:tileRect/>
          </a:gradFill>
          <a:ln>
            <a:noFill/>
          </a:ln>
          <a:effectLst>
            <a:outerShdw blurRad="508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>
                <a:gsLst>
                  <a:gs pos="0">
                    <a:srgbClr val="C00000"/>
                  </a:gs>
                  <a:gs pos="100000">
                    <a:srgbClr val="F42400"/>
                  </a:gs>
                </a:gsLst>
                <a:lin ang="3000000" scaled="0"/>
              </a:gradFill>
            </a:endParaRP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xmlns="" id="{36FB3A91-6C23-17FD-E497-3DC8403E18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550004"/>
              </p:ext>
            </p:extLst>
          </p:nvPr>
        </p:nvGraphicFramePr>
        <p:xfrm>
          <a:off x="2" y="767577"/>
          <a:ext cx="6320971" cy="6160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7178">
                  <a:extLst>
                    <a:ext uri="{9D8B030D-6E8A-4147-A177-3AD203B41FA5}">
                      <a16:colId xmlns:a16="http://schemas.microsoft.com/office/drawing/2014/main" xmlns="" val="193588583"/>
                    </a:ext>
                  </a:extLst>
                </a:gridCol>
                <a:gridCol w="1677562">
                  <a:extLst>
                    <a:ext uri="{9D8B030D-6E8A-4147-A177-3AD203B41FA5}">
                      <a16:colId xmlns:a16="http://schemas.microsoft.com/office/drawing/2014/main" xmlns="" val="3265533679"/>
                    </a:ext>
                  </a:extLst>
                </a:gridCol>
                <a:gridCol w="1576231">
                  <a:extLst>
                    <a:ext uri="{9D8B030D-6E8A-4147-A177-3AD203B41FA5}">
                      <a16:colId xmlns:a16="http://schemas.microsoft.com/office/drawing/2014/main" xmlns="" val="3914130171"/>
                    </a:ext>
                  </a:extLst>
                </a:gridCol>
              </a:tblGrid>
              <a:tr h="140020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spc="-15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Исполнено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spc="-100" baseline="0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(структура расходов)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spc="-100" baseline="0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% исполнения </a:t>
                      </a:r>
                    </a:p>
                    <a:p>
                      <a:pPr algn="ctr"/>
                      <a:endParaRPr lang="ru-RU" sz="1800" b="1" spc="-100" baseline="0" dirty="0">
                        <a:solidFill>
                          <a:schemeClr val="bg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49334869"/>
                  </a:ext>
                </a:extLst>
              </a:tr>
              <a:tr h="674980">
                <a:tc>
                  <a:txBody>
                    <a:bodyPr/>
                    <a:lstStyle/>
                    <a:p>
                      <a:pPr algn="r"/>
                      <a:r>
                        <a:rPr lang="ru-RU" sz="20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З/плата с начислениями на нее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spc="-1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716 465,1</a:t>
                      </a:r>
                    </a:p>
                  </a:txBody>
                  <a:tcPr anchor="b">
                    <a:lnL w="12700" cmpd="sng">
                      <a:noFill/>
                    </a:lnL>
                    <a:lnR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71,5</a:t>
                      </a:r>
                    </a:p>
                  </a:txBody>
                  <a:tcPr anchor="b">
                    <a:lnL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73708922"/>
                  </a:ext>
                </a:extLst>
              </a:tr>
              <a:tr h="40048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МБТ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153 451,4</a:t>
                      </a:r>
                    </a:p>
                  </a:txBody>
                  <a:tcPr anchor="b">
                    <a:lnL w="12700" cmpd="sng">
                      <a:noFill/>
                    </a:lnL>
                    <a:lnR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15,3</a:t>
                      </a:r>
                    </a:p>
                  </a:txBody>
                  <a:tcPr anchor="b">
                    <a:lnL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27947168"/>
                  </a:ext>
                </a:extLst>
              </a:tr>
              <a:tr h="42099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Коммунальные услуги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34 915,5</a:t>
                      </a:r>
                    </a:p>
                  </a:txBody>
                  <a:tcPr anchor="b">
                    <a:lnL w="12700" cmpd="sng">
                      <a:noFill/>
                    </a:lnL>
                    <a:lnR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3,5</a:t>
                      </a:r>
                    </a:p>
                  </a:txBody>
                  <a:tcPr anchor="b">
                    <a:lnL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7498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Содержание имущества</a:t>
                      </a:r>
                      <a:endParaRPr lang="ru-RU" sz="2000" b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28 398,2</a:t>
                      </a:r>
                    </a:p>
                  </a:txBody>
                  <a:tcPr anchor="b">
                    <a:lnL w="12700" cmpd="sng">
                      <a:noFill/>
                    </a:lnL>
                    <a:lnR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2,8</a:t>
                      </a:r>
                    </a:p>
                  </a:txBody>
                  <a:tcPr anchor="b">
                    <a:lnL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048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Расходы на питание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27 749,0</a:t>
                      </a:r>
                    </a:p>
                  </a:txBody>
                  <a:tcPr anchor="b">
                    <a:lnL w="12700" cmpd="sng">
                      <a:noFill/>
                    </a:lnL>
                    <a:lnR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2,7</a:t>
                      </a:r>
                    </a:p>
                  </a:txBody>
                  <a:tcPr anchor="b">
                    <a:lnL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86085942"/>
                  </a:ext>
                </a:extLst>
              </a:tr>
              <a:tr h="67093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Прочие работы и услуги  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10 363,8</a:t>
                      </a:r>
                    </a:p>
                  </a:txBody>
                  <a:tcPr anchor="b">
                    <a:lnL w="12700" cmpd="sng">
                      <a:noFill/>
                    </a:lnL>
                    <a:lnR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1,0</a:t>
                      </a:r>
                    </a:p>
                  </a:txBody>
                  <a:tcPr anchor="b">
                    <a:lnL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32008203"/>
                  </a:ext>
                </a:extLst>
              </a:tr>
              <a:tr h="67093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Основные средства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7 294,0</a:t>
                      </a:r>
                    </a:p>
                  </a:txBody>
                  <a:tcPr anchor="b">
                    <a:lnL w="12700" cmpd="sng">
                      <a:noFill/>
                    </a:lnL>
                    <a:lnR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0,7</a:t>
                      </a:r>
                    </a:p>
                  </a:txBody>
                  <a:tcPr anchor="b">
                    <a:lnL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7093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Пенсионное обеспечение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5 947,8</a:t>
                      </a:r>
                    </a:p>
                    <a:p>
                      <a:pPr algn="ctr"/>
                      <a:endParaRPr lang="ru-RU" sz="20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b">
                    <a:lnL w="12700" cmpd="sng">
                      <a:noFill/>
                    </a:lnL>
                    <a:lnR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0,6</a:t>
                      </a:r>
                    </a:p>
                    <a:p>
                      <a:pPr algn="ctr"/>
                      <a:endParaRPr lang="ru-RU" sz="20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b">
                    <a:lnL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xmlns="" id="{46A5AEE1-EFB8-AA10-553C-3D4B5A837E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236289"/>
              </p:ext>
            </p:extLst>
          </p:nvPr>
        </p:nvGraphicFramePr>
        <p:xfrm>
          <a:off x="6174486" y="843644"/>
          <a:ext cx="6120000" cy="57209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4091">
                  <a:extLst>
                    <a:ext uri="{9D8B030D-6E8A-4147-A177-3AD203B41FA5}">
                      <a16:colId xmlns:a16="http://schemas.microsoft.com/office/drawing/2014/main" xmlns="" val="3265533679"/>
                    </a:ext>
                  </a:extLst>
                </a:gridCol>
                <a:gridCol w="1713467">
                  <a:extLst>
                    <a:ext uri="{9D8B030D-6E8A-4147-A177-3AD203B41FA5}">
                      <a16:colId xmlns:a16="http://schemas.microsoft.com/office/drawing/2014/main" xmlns="" val="3914130171"/>
                    </a:ext>
                  </a:extLst>
                </a:gridCol>
                <a:gridCol w="2992442">
                  <a:extLst>
                    <a:ext uri="{9D8B030D-6E8A-4147-A177-3AD203B41FA5}">
                      <a16:colId xmlns:a16="http://schemas.microsoft.com/office/drawing/2014/main" xmlns="" val="1372333336"/>
                    </a:ext>
                  </a:extLst>
                </a:gridCol>
              </a:tblGrid>
              <a:tr h="1198849">
                <a:tc>
                  <a:txBody>
                    <a:bodyPr/>
                    <a:lstStyle/>
                    <a:p>
                      <a:pPr algn="ctr"/>
                      <a:r>
                        <a:rPr lang="ru-RU" sz="1800" b="1" spc="-15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Исполнено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spc="-100" baseline="0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(структура расходов)</a:t>
                      </a:r>
                    </a:p>
                    <a:p>
                      <a:pPr algn="ctr"/>
                      <a:r>
                        <a:rPr lang="ru-RU" sz="1800" b="1" spc="-100" baseline="0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% исполнения </a:t>
                      </a:r>
                    </a:p>
                  </a:txBody>
                  <a:tcPr anchor="ctr">
                    <a:lnL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spc="-100" baseline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49334869"/>
                  </a:ext>
                </a:extLst>
              </a:tr>
              <a:tr h="475734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5 693,3</a:t>
                      </a:r>
                    </a:p>
                  </a:txBody>
                  <a:tcPr anchor="b">
                    <a:lnL w="12700" cmpd="sng">
                      <a:noFill/>
                    </a:lnL>
                    <a:lnR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0,6</a:t>
                      </a:r>
                    </a:p>
                  </a:txBody>
                  <a:tcPr anchor="b">
                    <a:lnL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ГСМ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19835796"/>
                  </a:ext>
                </a:extLst>
              </a:tr>
              <a:tr h="1014410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3 405,2</a:t>
                      </a:r>
                    </a:p>
                  </a:txBody>
                  <a:tcPr anchor="b">
                    <a:lnL w="12700" cmpd="sng">
                      <a:noFill/>
                    </a:lnL>
                    <a:lnR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0,3</a:t>
                      </a:r>
                    </a:p>
                  </a:txBody>
                  <a:tcPr anchor="b">
                    <a:lnL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Увеличение материальных запасов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13013273"/>
                  </a:ext>
                </a:extLst>
              </a:tr>
              <a:tr h="7383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2 093,4</a:t>
                      </a:r>
                    </a:p>
                    <a:p>
                      <a:pPr algn="ctr"/>
                      <a:endParaRPr lang="ru-RU" sz="20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b">
                    <a:lnL w="12700" cmpd="sng">
                      <a:noFill/>
                    </a:lnL>
                    <a:lnR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0,2</a:t>
                      </a:r>
                    </a:p>
                    <a:p>
                      <a:pPr algn="ctr"/>
                      <a:endParaRPr lang="ru-RU" sz="20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b">
                    <a:lnL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Котельно-печное топливо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45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648,8</a:t>
                      </a:r>
                    </a:p>
                  </a:txBody>
                  <a:tcPr anchor="b">
                    <a:lnL w="12700" cmpd="sng">
                      <a:noFill/>
                    </a:lnL>
                    <a:lnR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0,1</a:t>
                      </a:r>
                    </a:p>
                  </a:txBody>
                  <a:tcPr anchor="b">
                    <a:lnL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Транспортные услуги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87621505"/>
                  </a:ext>
                </a:extLst>
              </a:tr>
              <a:tr h="417308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594,4</a:t>
                      </a:r>
                    </a:p>
                  </a:txBody>
                  <a:tcPr anchor="b">
                    <a:lnL w="12700" cmpd="sng">
                      <a:noFill/>
                    </a:lnL>
                    <a:lnR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0,1</a:t>
                      </a:r>
                    </a:p>
                  </a:txBody>
                  <a:tcPr anchor="b">
                    <a:lnL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Услуги связи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7308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506,7</a:t>
                      </a:r>
                    </a:p>
                  </a:txBody>
                  <a:tcPr anchor="b">
                    <a:lnL w="12700" cmpd="sng">
                      <a:noFill/>
                    </a:lnL>
                    <a:lnR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0,1</a:t>
                      </a:r>
                    </a:p>
                  </a:txBody>
                  <a:tcPr anchor="b">
                    <a:lnL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Выплаты физ. лицам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14410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481,6</a:t>
                      </a:r>
                    </a:p>
                  </a:txBody>
                  <a:tcPr anchor="b">
                    <a:lnL w="12700" cmpd="sng">
                      <a:noFill/>
                    </a:lnL>
                    <a:lnR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0,1</a:t>
                      </a:r>
                    </a:p>
                  </a:txBody>
                  <a:tcPr anchor="b">
                    <a:lnL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Уплата налогов, сборов, гос. пошлины,</a:t>
                      </a:r>
                      <a:r>
                        <a:rPr lang="ru-RU" sz="2000" b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</a:t>
                      </a:r>
                      <a:endParaRPr lang="ru-RU" sz="20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73156623"/>
                  </a:ext>
                </a:extLst>
              </a:tr>
            </a:tbl>
          </a:graphicData>
        </a:graphic>
      </p:graphicFrame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48C58E2D-3B9F-2A7A-0AA5-7E1CA52F5A95}"/>
              </a:ext>
            </a:extLst>
          </p:cNvPr>
          <p:cNvGrpSpPr/>
          <p:nvPr/>
        </p:nvGrpSpPr>
        <p:grpSpPr>
          <a:xfrm>
            <a:off x="1" y="229847"/>
            <a:ext cx="12641941" cy="613797"/>
            <a:chOff x="1" y="229847"/>
            <a:chExt cx="12641941" cy="613797"/>
          </a:xfrm>
        </p:grpSpPr>
        <p:sp>
          <p:nvSpPr>
            <p:cNvPr id="5" name="矩形 10">
              <a:extLst>
                <a:ext uri="{FF2B5EF4-FFF2-40B4-BE49-F238E27FC236}">
                  <a16:creationId xmlns:a16="http://schemas.microsoft.com/office/drawing/2014/main" xmlns="" id="{C6106D84-B6CD-3426-D585-6420661C5A11}"/>
                </a:ext>
              </a:extLst>
            </p:cNvPr>
            <p:cNvSpPr/>
            <p:nvPr/>
          </p:nvSpPr>
          <p:spPr>
            <a:xfrm>
              <a:off x="1" y="229847"/>
              <a:ext cx="12641941" cy="613797"/>
            </a:xfrm>
            <a:prstGeom prst="rect">
              <a:avLst/>
            </a:prstGeom>
            <a:gradFill flip="none" rotWithShape="1">
              <a:gsLst>
                <a:gs pos="39000">
                  <a:srgbClr val="7FB256"/>
                </a:gs>
                <a:gs pos="89000">
                  <a:schemeClr val="bg1">
                    <a:alpha val="4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6" name="文本框 1">
              <a:extLst>
                <a:ext uri="{FF2B5EF4-FFF2-40B4-BE49-F238E27FC236}">
                  <a16:creationId xmlns:a16="http://schemas.microsoft.com/office/drawing/2014/main" xmlns="" id="{B0FB2F1B-CC53-C4AF-5ECD-C735A14C8862}"/>
                </a:ext>
              </a:extLst>
            </p:cNvPr>
            <p:cNvSpPr txBox="1"/>
            <p:nvPr/>
          </p:nvSpPr>
          <p:spPr>
            <a:xfrm>
              <a:off x="242775" y="305912"/>
              <a:ext cx="104687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solidFill>
                    <a:schemeClr val="tx1">
                      <a:lumMod val="90000"/>
                      <a:lumOff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Структура расходов по экономическому содержанию, </a:t>
              </a:r>
              <a:r>
                <a:rPr lang="ru-RU" sz="2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тыс.₽</a:t>
              </a:r>
              <a:endParaRPr lang="ru-RU" sz="2400" b="1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7" name="文本框 36">
              <a:extLst>
                <a:ext uri="{FF2B5EF4-FFF2-40B4-BE49-F238E27FC236}">
                  <a16:creationId xmlns:a16="http://schemas.microsoft.com/office/drawing/2014/main" xmlns="" id="{9CAF9AEE-B9AD-A9B7-1F6B-B381025310B8}"/>
                </a:ext>
              </a:extLst>
            </p:cNvPr>
            <p:cNvSpPr txBox="1"/>
            <p:nvPr/>
          </p:nvSpPr>
          <p:spPr>
            <a:xfrm>
              <a:off x="11148788" y="277429"/>
              <a:ext cx="10402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2800" dirty="0">
                  <a:solidFill>
                    <a:srgbClr val="33692B"/>
                  </a:solidFill>
                  <a:latin typeface="Century Gothic" panose="020B0502020202020204" pitchFamily="34" charset="0"/>
                </a:rPr>
                <a:t>09</a:t>
              </a:r>
              <a:endParaRPr lang="zh-CN" altLang="en-US" sz="2800" dirty="0">
                <a:solidFill>
                  <a:srgbClr val="33692B"/>
                </a:solidFill>
                <a:latin typeface="Century Gothic" panose="020B0502020202020204" pitchFamily="34" charset="0"/>
              </a:endParaRPr>
            </a:p>
          </p:txBody>
        </p:sp>
      </p:grpSp>
      <p:cxnSp>
        <p:nvCxnSpPr>
          <p:cNvPr id="9" name="直接连接符 25">
            <a:extLst>
              <a:ext uri="{FF2B5EF4-FFF2-40B4-BE49-F238E27FC236}">
                <a16:creationId xmlns:a16="http://schemas.microsoft.com/office/drawing/2014/main" xmlns="" id="{F9493551-3C2C-4CA2-B909-676D96B2509D}"/>
              </a:ext>
            </a:extLst>
          </p:cNvPr>
          <p:cNvCxnSpPr>
            <a:cxnSpLocks/>
          </p:cNvCxnSpPr>
          <p:nvPr/>
        </p:nvCxnSpPr>
        <p:spPr>
          <a:xfrm>
            <a:off x="1508399" y="2110617"/>
            <a:ext cx="9247584" cy="0"/>
          </a:xfrm>
          <a:prstGeom prst="line">
            <a:avLst/>
          </a:prstGeom>
          <a:noFill/>
          <a:ln w="28575" cap="flat" cmpd="sng" algn="ctr">
            <a:solidFill>
              <a:schemeClr val="accent6">
                <a:lumMod val="50000"/>
              </a:schemeClr>
            </a:solidFill>
            <a:prstDash val="solid"/>
          </a:ln>
          <a:effectLst/>
        </p:spPr>
      </p:cxnSp>
      <p:cxnSp>
        <p:nvCxnSpPr>
          <p:cNvPr id="10" name="直接连接符 24">
            <a:extLst>
              <a:ext uri="{FF2B5EF4-FFF2-40B4-BE49-F238E27FC236}">
                <a16:creationId xmlns:a16="http://schemas.microsoft.com/office/drawing/2014/main" xmlns="" id="{8B668EEF-8B07-9294-354D-3FA4B668AC57}"/>
              </a:ext>
            </a:extLst>
          </p:cNvPr>
          <p:cNvCxnSpPr>
            <a:cxnSpLocks/>
          </p:cNvCxnSpPr>
          <p:nvPr/>
        </p:nvCxnSpPr>
        <p:spPr>
          <a:xfrm>
            <a:off x="3037642" y="1541938"/>
            <a:ext cx="0" cy="5316062"/>
          </a:xfrm>
          <a:prstGeom prst="line">
            <a:avLst/>
          </a:prstGeom>
          <a:noFill/>
          <a:ln w="28575" cap="flat" cmpd="sng" algn="ctr">
            <a:solidFill>
              <a:schemeClr val="accent6">
                <a:lumMod val="50000"/>
              </a:schemeClr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57403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矩形 31">
            <a:extLst>
              <a:ext uri="{FF2B5EF4-FFF2-40B4-BE49-F238E27FC236}">
                <a16:creationId xmlns:a16="http://schemas.microsoft.com/office/drawing/2014/main" xmlns="" id="{C6E17F45-7856-4CE8-55CA-02EE2B422575}"/>
              </a:ext>
            </a:extLst>
          </p:cNvPr>
          <p:cNvSpPr/>
          <p:nvPr/>
        </p:nvSpPr>
        <p:spPr>
          <a:xfrm>
            <a:off x="-3118941" y="-779128"/>
            <a:ext cx="6398787" cy="6398787"/>
          </a:xfrm>
          <a:prstGeom prst="ellipse">
            <a:avLst/>
          </a:prstGeom>
          <a:gradFill flip="none" rotWithShape="1">
            <a:gsLst>
              <a:gs pos="42000">
                <a:srgbClr val="7BA65E"/>
              </a:gs>
              <a:gs pos="6145">
                <a:schemeClr val="accent6">
                  <a:lumMod val="75000"/>
                </a:schemeClr>
              </a:gs>
              <a:gs pos="73000">
                <a:srgbClr val="FFE009"/>
              </a:gs>
            </a:gsLst>
            <a:lin ang="2400000" scaled="0"/>
            <a:tileRect/>
          </a:gradFill>
          <a:ln>
            <a:noFill/>
          </a:ln>
          <a:effectLst>
            <a:outerShdw blurRad="508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>
                <a:gsLst>
                  <a:gs pos="0">
                    <a:srgbClr val="C00000"/>
                  </a:gs>
                  <a:gs pos="100000">
                    <a:srgbClr val="F42400"/>
                  </a:gs>
                </a:gsLst>
                <a:lin ang="3000000" scaled="0"/>
              </a:gradFill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A618603E-8F66-FFA0-0532-1D1BBC63FC28}"/>
              </a:ext>
            </a:extLst>
          </p:cNvPr>
          <p:cNvGrpSpPr/>
          <p:nvPr/>
        </p:nvGrpSpPr>
        <p:grpSpPr>
          <a:xfrm>
            <a:off x="2" y="229847"/>
            <a:ext cx="12386682" cy="613797"/>
            <a:chOff x="2" y="229847"/>
            <a:chExt cx="12386682" cy="613797"/>
          </a:xfrm>
        </p:grpSpPr>
        <p:sp>
          <p:nvSpPr>
            <p:cNvPr id="9" name="矩形 10">
              <a:extLst>
                <a:ext uri="{FF2B5EF4-FFF2-40B4-BE49-F238E27FC236}">
                  <a16:creationId xmlns:a16="http://schemas.microsoft.com/office/drawing/2014/main" xmlns="" id="{B20C981A-6006-03FF-901C-51AB98CD35C6}"/>
                </a:ext>
              </a:extLst>
            </p:cNvPr>
            <p:cNvSpPr/>
            <p:nvPr/>
          </p:nvSpPr>
          <p:spPr>
            <a:xfrm>
              <a:off x="2" y="229847"/>
              <a:ext cx="12386682" cy="613797"/>
            </a:xfrm>
            <a:prstGeom prst="rect">
              <a:avLst/>
            </a:prstGeom>
            <a:gradFill flip="none" rotWithShape="1">
              <a:gsLst>
                <a:gs pos="39000">
                  <a:srgbClr val="7FB256"/>
                </a:gs>
                <a:gs pos="89000">
                  <a:schemeClr val="bg1">
                    <a:alpha val="4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10" name="文本框 1">
              <a:extLst>
                <a:ext uri="{FF2B5EF4-FFF2-40B4-BE49-F238E27FC236}">
                  <a16:creationId xmlns:a16="http://schemas.microsoft.com/office/drawing/2014/main" xmlns="" id="{9D7BA58B-3FE2-D234-306F-669B4B0F40AD}"/>
                </a:ext>
              </a:extLst>
            </p:cNvPr>
            <p:cNvSpPr txBox="1"/>
            <p:nvPr/>
          </p:nvSpPr>
          <p:spPr>
            <a:xfrm>
              <a:off x="242776" y="305912"/>
              <a:ext cx="67422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Просроченная задолженность, </a:t>
              </a:r>
              <a:r>
                <a:rPr lang="ru-RU" sz="2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тыс.₽</a:t>
              </a:r>
            </a:p>
          </p:txBody>
        </p:sp>
        <p:sp>
          <p:nvSpPr>
            <p:cNvPr id="11" name="文本框 36">
              <a:extLst>
                <a:ext uri="{FF2B5EF4-FFF2-40B4-BE49-F238E27FC236}">
                  <a16:creationId xmlns:a16="http://schemas.microsoft.com/office/drawing/2014/main" xmlns="" id="{FE2E1E25-D9CB-0CDB-36E3-61A1FBE9E70E}"/>
                </a:ext>
              </a:extLst>
            </p:cNvPr>
            <p:cNvSpPr txBox="1"/>
            <p:nvPr/>
          </p:nvSpPr>
          <p:spPr>
            <a:xfrm>
              <a:off x="11148788" y="277429"/>
              <a:ext cx="10402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2800">
                  <a:solidFill>
                    <a:srgbClr val="33692B"/>
                  </a:solidFill>
                  <a:latin typeface="Century Gothic" panose="020B0502020202020204" pitchFamily="34" charset="0"/>
                </a:rPr>
                <a:t>10</a:t>
              </a:r>
              <a:endParaRPr lang="zh-CN" altLang="en-US" sz="2800" dirty="0">
                <a:solidFill>
                  <a:srgbClr val="33692B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xmlns="" id="{5BA95F12-3248-876B-8C35-A83ADFA5ADB0}"/>
              </a:ext>
            </a:extLst>
          </p:cNvPr>
          <p:cNvGrpSpPr/>
          <p:nvPr/>
        </p:nvGrpSpPr>
        <p:grpSpPr>
          <a:xfrm>
            <a:off x="7867650" y="679550"/>
            <a:ext cx="3176720" cy="1384995"/>
            <a:chOff x="406472" y="1578801"/>
            <a:chExt cx="3176720" cy="1384995"/>
          </a:xfrm>
        </p:grpSpPr>
        <p:sp>
          <p:nvSpPr>
            <p:cNvPr id="63" name="Rectangle 53">
              <a:extLst>
                <a:ext uri="{FF2B5EF4-FFF2-40B4-BE49-F238E27FC236}">
                  <a16:creationId xmlns:a16="http://schemas.microsoft.com/office/drawing/2014/main" xmlns="" id="{76896364-FC70-341C-1DFB-98FFF5A84B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392" y="2370898"/>
              <a:ext cx="2535184" cy="72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endParaRPr lang="zh-CN" altLang="zh-CN" sz="2133">
                <a:solidFill>
                  <a:srgbClr val="000000"/>
                </a:solidFill>
                <a:sym typeface="宋体" pitchFamily="2" charset="-122"/>
              </a:endParaRPr>
            </a:p>
          </p:txBody>
        </p:sp>
        <p:sp>
          <p:nvSpPr>
            <p:cNvPr id="64" name="TextBox 86">
              <a:extLst>
                <a:ext uri="{FF2B5EF4-FFF2-40B4-BE49-F238E27FC236}">
                  <a16:creationId xmlns:a16="http://schemas.microsoft.com/office/drawing/2014/main" xmlns="" id="{75D0FAD8-5CDD-4C57-9E0F-7081797BB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472" y="1578801"/>
              <a:ext cx="317672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altLang="zh-CN" sz="5400" dirty="0">
                  <a:solidFill>
                    <a:schemeClr val="accent6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  <a:sym typeface="Arial" pitchFamily="34" charset="0"/>
                </a:rPr>
                <a:t>8 174,5</a:t>
              </a:r>
              <a:endParaRPr lang="zh-CN" altLang="en-US" sz="5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65" name="矩形 1">
              <a:extLst>
                <a:ext uri="{FF2B5EF4-FFF2-40B4-BE49-F238E27FC236}">
                  <a16:creationId xmlns:a16="http://schemas.microsoft.com/office/drawing/2014/main" xmlns="" id="{14842ED2-61A1-A922-0BC1-D85F6CD7F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161" y="2502131"/>
              <a:ext cx="2673359" cy="461665"/>
            </a:xfrm>
            <a:prstGeom prst="rect">
              <a:avLst/>
            </a:prstGeom>
            <a:noFill/>
            <a:ln w="9525" cmpd="sng">
              <a:noFill/>
              <a:bevel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ru-RU" altLang="zh-CN" sz="2400" dirty="0"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на 01.01.2024г.</a:t>
              </a:r>
              <a:endParaRPr lang="zh-CN" altLang="en-US" sz="2400" dirty="0"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xmlns="" id="{03CE1A1B-F156-9437-3370-73E38F8FAD93}"/>
              </a:ext>
            </a:extLst>
          </p:cNvPr>
          <p:cNvGrpSpPr/>
          <p:nvPr/>
        </p:nvGrpSpPr>
        <p:grpSpPr>
          <a:xfrm>
            <a:off x="3451292" y="2210819"/>
            <a:ext cx="3176720" cy="1350307"/>
            <a:chOff x="8877605" y="3133899"/>
            <a:chExt cx="3176720" cy="1384995"/>
          </a:xfrm>
        </p:grpSpPr>
        <p:sp>
          <p:nvSpPr>
            <p:cNvPr id="70" name="Rectangle 53">
              <a:extLst>
                <a:ext uri="{FF2B5EF4-FFF2-40B4-BE49-F238E27FC236}">
                  <a16:creationId xmlns:a16="http://schemas.microsoft.com/office/drawing/2014/main" xmlns="" id="{488F4CDE-2C85-DA43-96C5-B1391CF954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34561" y="3912452"/>
              <a:ext cx="2535184" cy="72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endParaRPr lang="zh-CN" altLang="zh-CN" sz="2133">
                <a:solidFill>
                  <a:srgbClr val="000000"/>
                </a:solidFill>
                <a:sym typeface="宋体" pitchFamily="2" charset="-122"/>
              </a:endParaRPr>
            </a:p>
          </p:txBody>
        </p:sp>
        <p:sp>
          <p:nvSpPr>
            <p:cNvPr id="71" name="TextBox 86">
              <a:extLst>
                <a:ext uri="{FF2B5EF4-FFF2-40B4-BE49-F238E27FC236}">
                  <a16:creationId xmlns:a16="http://schemas.microsoft.com/office/drawing/2014/main" xmlns="" id="{4511C8B4-2490-7C83-1626-093FD522DA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77605" y="3133899"/>
              <a:ext cx="3049096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altLang="zh-CN" sz="5400" dirty="0">
                  <a:solidFill>
                    <a:schemeClr val="accent6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  <a:sym typeface="Arial" pitchFamily="34" charset="0"/>
                </a:rPr>
                <a:t>4 195,0</a:t>
              </a:r>
              <a:endParaRPr lang="zh-CN" altLang="en-US" sz="5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72" name="矩形 1">
              <a:extLst>
                <a:ext uri="{FF2B5EF4-FFF2-40B4-BE49-F238E27FC236}">
                  <a16:creationId xmlns:a16="http://schemas.microsoft.com/office/drawing/2014/main" xmlns="" id="{BEED846D-9CE8-C9F9-225C-7C09A28766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0966" y="4057229"/>
              <a:ext cx="2673359" cy="461665"/>
            </a:xfrm>
            <a:prstGeom prst="rect">
              <a:avLst/>
            </a:prstGeom>
            <a:noFill/>
            <a:ln w="9525" cmpd="sng">
              <a:noFill/>
              <a:bevel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ru-RU" altLang="zh-CN" sz="2400" dirty="0"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на 01.07.2024г.</a:t>
              </a:r>
              <a:endParaRPr lang="zh-CN" altLang="en-US" sz="2400" dirty="0"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73" name="Полилиния: фигура 72">
            <a:extLst>
              <a:ext uri="{FF2B5EF4-FFF2-40B4-BE49-F238E27FC236}">
                <a16:creationId xmlns:a16="http://schemas.microsoft.com/office/drawing/2014/main" xmlns="" id="{D00DC392-3842-55A7-6B5F-15B5917D163F}"/>
              </a:ext>
            </a:extLst>
          </p:cNvPr>
          <p:cNvSpPr/>
          <p:nvPr/>
        </p:nvSpPr>
        <p:spPr>
          <a:xfrm flipV="1">
            <a:off x="3279846" y="2210819"/>
            <a:ext cx="7868942" cy="1777284"/>
          </a:xfrm>
          <a:custGeom>
            <a:avLst/>
            <a:gdLst>
              <a:gd name="connsiteX0" fmla="*/ 0 w 4978244"/>
              <a:gd name="connsiteY0" fmla="*/ 70533 h 2167748"/>
              <a:gd name="connsiteX1" fmla="*/ 2081719 w 4978244"/>
              <a:gd name="connsiteY1" fmla="*/ 206720 h 2167748"/>
              <a:gd name="connsiteX2" fmla="*/ 2801566 w 4978244"/>
              <a:gd name="connsiteY2" fmla="*/ 1811784 h 2167748"/>
              <a:gd name="connsiteX3" fmla="*/ 4834647 w 4978244"/>
              <a:gd name="connsiteY3" fmla="*/ 2142524 h 2167748"/>
              <a:gd name="connsiteX4" fmla="*/ 4815191 w 4978244"/>
              <a:gd name="connsiteY4" fmla="*/ 2152252 h 2167748"/>
              <a:gd name="connsiteX0" fmla="*/ 0 w 5034823"/>
              <a:gd name="connsiteY0" fmla="*/ 188511 h 2071118"/>
              <a:gd name="connsiteX1" fmla="*/ 2138298 w 5034823"/>
              <a:gd name="connsiteY1" fmla="*/ 110090 h 2071118"/>
              <a:gd name="connsiteX2" fmla="*/ 2858145 w 5034823"/>
              <a:gd name="connsiteY2" fmla="*/ 1715154 h 2071118"/>
              <a:gd name="connsiteX3" fmla="*/ 4891226 w 5034823"/>
              <a:gd name="connsiteY3" fmla="*/ 2045894 h 2071118"/>
              <a:gd name="connsiteX4" fmla="*/ 4871770 w 5034823"/>
              <a:gd name="connsiteY4" fmla="*/ 2055622 h 2071118"/>
              <a:gd name="connsiteX0" fmla="*/ 0 w 4942884"/>
              <a:gd name="connsiteY0" fmla="*/ 142070 h 2096213"/>
              <a:gd name="connsiteX1" fmla="*/ 2046359 w 4942884"/>
              <a:gd name="connsiteY1" fmla="*/ 135185 h 2096213"/>
              <a:gd name="connsiteX2" fmla="*/ 2766206 w 4942884"/>
              <a:gd name="connsiteY2" fmla="*/ 1740249 h 2096213"/>
              <a:gd name="connsiteX3" fmla="*/ 4799287 w 4942884"/>
              <a:gd name="connsiteY3" fmla="*/ 2070989 h 2096213"/>
              <a:gd name="connsiteX4" fmla="*/ 4779831 w 4942884"/>
              <a:gd name="connsiteY4" fmla="*/ 2080717 h 2096213"/>
              <a:gd name="connsiteX0" fmla="*/ 0 w 4942884"/>
              <a:gd name="connsiteY0" fmla="*/ 59103 h 2013246"/>
              <a:gd name="connsiteX1" fmla="*/ 2046359 w 4942884"/>
              <a:gd name="connsiteY1" fmla="*/ 204232 h 2013246"/>
              <a:gd name="connsiteX2" fmla="*/ 2766206 w 4942884"/>
              <a:gd name="connsiteY2" fmla="*/ 1657282 h 2013246"/>
              <a:gd name="connsiteX3" fmla="*/ 4799287 w 4942884"/>
              <a:gd name="connsiteY3" fmla="*/ 1988022 h 2013246"/>
              <a:gd name="connsiteX4" fmla="*/ 4779831 w 4942884"/>
              <a:gd name="connsiteY4" fmla="*/ 1997750 h 2013246"/>
              <a:gd name="connsiteX0" fmla="*/ 0 w 4964373"/>
              <a:gd name="connsiteY0" fmla="*/ 59103 h 2319662"/>
              <a:gd name="connsiteX1" fmla="*/ 2046359 w 4964373"/>
              <a:gd name="connsiteY1" fmla="*/ 204232 h 2319662"/>
              <a:gd name="connsiteX2" fmla="*/ 2766206 w 4964373"/>
              <a:gd name="connsiteY2" fmla="*/ 1657282 h 2319662"/>
              <a:gd name="connsiteX3" fmla="*/ 4799287 w 4964373"/>
              <a:gd name="connsiteY3" fmla="*/ 1988022 h 2319662"/>
              <a:gd name="connsiteX4" fmla="*/ 4857626 w 4964373"/>
              <a:gd name="connsiteY4" fmla="*/ 2319662 h 2319662"/>
              <a:gd name="connsiteX0" fmla="*/ 0 w 4799287"/>
              <a:gd name="connsiteY0" fmla="*/ 59103 h 1988022"/>
              <a:gd name="connsiteX1" fmla="*/ 2046359 w 4799287"/>
              <a:gd name="connsiteY1" fmla="*/ 204232 h 1988022"/>
              <a:gd name="connsiteX2" fmla="*/ 2766206 w 4799287"/>
              <a:gd name="connsiteY2" fmla="*/ 1657282 h 1988022"/>
              <a:gd name="connsiteX3" fmla="*/ 4799287 w 4799287"/>
              <a:gd name="connsiteY3" fmla="*/ 1988022 h 1988022"/>
              <a:gd name="connsiteX0" fmla="*/ 0 w 5322636"/>
              <a:gd name="connsiteY0" fmla="*/ 59103 h 1917114"/>
              <a:gd name="connsiteX1" fmla="*/ 2046359 w 5322636"/>
              <a:gd name="connsiteY1" fmla="*/ 204232 h 1917114"/>
              <a:gd name="connsiteX2" fmla="*/ 2766206 w 5322636"/>
              <a:gd name="connsiteY2" fmla="*/ 1657282 h 1917114"/>
              <a:gd name="connsiteX3" fmla="*/ 5322636 w 5322636"/>
              <a:gd name="connsiteY3" fmla="*/ 1916486 h 1917114"/>
              <a:gd name="connsiteX0" fmla="*/ 0 w 5322636"/>
              <a:gd name="connsiteY0" fmla="*/ 65735 h 1963223"/>
              <a:gd name="connsiteX1" fmla="*/ 2046359 w 5322636"/>
              <a:gd name="connsiteY1" fmla="*/ 210864 h 1963223"/>
              <a:gd name="connsiteX2" fmla="*/ 2723773 w 5322636"/>
              <a:gd name="connsiteY2" fmla="*/ 1789101 h 1963223"/>
              <a:gd name="connsiteX3" fmla="*/ 5322636 w 5322636"/>
              <a:gd name="connsiteY3" fmla="*/ 1923118 h 1963223"/>
              <a:gd name="connsiteX0" fmla="*/ 0 w 5322636"/>
              <a:gd name="connsiteY0" fmla="*/ 60491 h 1921761"/>
              <a:gd name="connsiteX1" fmla="*/ 2046359 w 5322636"/>
              <a:gd name="connsiteY1" fmla="*/ 205620 h 1921761"/>
              <a:gd name="connsiteX2" fmla="*/ 2865219 w 5322636"/>
              <a:gd name="connsiteY2" fmla="*/ 1685495 h 1921761"/>
              <a:gd name="connsiteX3" fmla="*/ 5322636 w 5322636"/>
              <a:gd name="connsiteY3" fmla="*/ 1917874 h 1921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2636" h="1921761">
                <a:moveTo>
                  <a:pt x="0" y="60491"/>
                </a:moveTo>
                <a:cubicBezTo>
                  <a:pt x="807395" y="-16520"/>
                  <a:pt x="1568823" y="-65214"/>
                  <a:pt x="2046359" y="205620"/>
                </a:cubicBezTo>
                <a:cubicBezTo>
                  <a:pt x="2523896" y="476454"/>
                  <a:pt x="2319173" y="1400119"/>
                  <a:pt x="2865219" y="1685495"/>
                </a:cubicBezTo>
                <a:cubicBezTo>
                  <a:pt x="3411265" y="1970871"/>
                  <a:pt x="5322636" y="1917874"/>
                  <a:pt x="5322636" y="1917874"/>
                </a:cubicBezTo>
              </a:path>
            </a:pathLst>
          </a:custGeom>
          <a:noFill/>
          <a:ln w="231775">
            <a:solidFill>
              <a:srgbClr val="FFE009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0749EC38-23B8-C2C0-0B3F-8A27C142A60D}"/>
              </a:ext>
            </a:extLst>
          </p:cNvPr>
          <p:cNvSpPr txBox="1"/>
          <p:nvPr/>
        </p:nvSpPr>
        <p:spPr>
          <a:xfrm>
            <a:off x="80452" y="2031997"/>
            <a:ext cx="41732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Дебиторская задолженность</a:t>
            </a:r>
          </a:p>
          <a:p>
            <a:r>
              <a:rPr lang="ru-RU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-3 979,5</a:t>
            </a:r>
            <a:r>
              <a:rPr lang="en-US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/>
            </a:r>
            <a:br>
              <a:rPr lang="en-US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endParaRPr lang="en-US" sz="28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6" name="矩形 31">
            <a:extLst>
              <a:ext uri="{FF2B5EF4-FFF2-40B4-BE49-F238E27FC236}">
                <a16:creationId xmlns:a16="http://schemas.microsoft.com/office/drawing/2014/main" xmlns="" id="{ACE52AAB-D873-549F-FAB1-B9877176FFA0}"/>
              </a:ext>
            </a:extLst>
          </p:cNvPr>
          <p:cNvSpPr/>
          <p:nvPr/>
        </p:nvSpPr>
        <p:spPr>
          <a:xfrm rot="1447428">
            <a:off x="8211669" y="4116236"/>
            <a:ext cx="7145521" cy="7145521"/>
          </a:xfrm>
          <a:prstGeom prst="ellipse">
            <a:avLst/>
          </a:prstGeom>
          <a:gradFill flip="none" rotWithShape="1">
            <a:gsLst>
              <a:gs pos="42000">
                <a:srgbClr val="7BA65E"/>
              </a:gs>
              <a:gs pos="6145">
                <a:schemeClr val="accent6">
                  <a:lumMod val="75000"/>
                </a:schemeClr>
              </a:gs>
              <a:gs pos="73000">
                <a:srgbClr val="FFE009"/>
              </a:gs>
            </a:gsLst>
            <a:lin ang="2400000" scaled="0"/>
            <a:tileRect/>
          </a:gradFill>
          <a:ln>
            <a:noFill/>
          </a:ln>
          <a:effectLst>
            <a:outerShdw blurRad="508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>
                <a:gsLst>
                  <a:gs pos="0">
                    <a:srgbClr val="C00000"/>
                  </a:gs>
                  <a:gs pos="100000">
                    <a:srgbClr val="F42400"/>
                  </a:gs>
                </a:gsLst>
                <a:lin ang="3000000" scaled="0"/>
              </a:gra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36A92A20-FEDE-F666-A0F6-00D480C7680A}"/>
              </a:ext>
            </a:extLst>
          </p:cNvPr>
          <p:cNvSpPr txBox="1"/>
          <p:nvPr/>
        </p:nvSpPr>
        <p:spPr>
          <a:xfrm>
            <a:off x="8112570" y="5047895"/>
            <a:ext cx="390068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Кредиторская задолженность</a:t>
            </a:r>
          </a:p>
          <a:p>
            <a:pPr algn="r"/>
            <a:r>
              <a:rPr lang="ru-RU" sz="2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+</a:t>
            </a:r>
            <a:r>
              <a:rPr lang="ru-RU" sz="2600" b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4 661,3</a:t>
            </a:r>
            <a:endParaRPr lang="en-US" sz="2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0" name="Полилиния: фигура 72">
            <a:extLst>
              <a:ext uri="{FF2B5EF4-FFF2-40B4-BE49-F238E27FC236}">
                <a16:creationId xmlns:a16="http://schemas.microsoft.com/office/drawing/2014/main" xmlns="" id="{D00DC392-3842-55A7-6B5F-15B5917D163F}"/>
              </a:ext>
            </a:extLst>
          </p:cNvPr>
          <p:cNvSpPr/>
          <p:nvPr/>
        </p:nvSpPr>
        <p:spPr>
          <a:xfrm rot="10800000" flipV="1">
            <a:off x="1865014" y="4731016"/>
            <a:ext cx="7690906" cy="1777285"/>
          </a:xfrm>
          <a:custGeom>
            <a:avLst/>
            <a:gdLst>
              <a:gd name="connsiteX0" fmla="*/ 0 w 4978244"/>
              <a:gd name="connsiteY0" fmla="*/ 70533 h 2167748"/>
              <a:gd name="connsiteX1" fmla="*/ 2081719 w 4978244"/>
              <a:gd name="connsiteY1" fmla="*/ 206720 h 2167748"/>
              <a:gd name="connsiteX2" fmla="*/ 2801566 w 4978244"/>
              <a:gd name="connsiteY2" fmla="*/ 1811784 h 2167748"/>
              <a:gd name="connsiteX3" fmla="*/ 4834647 w 4978244"/>
              <a:gd name="connsiteY3" fmla="*/ 2142524 h 2167748"/>
              <a:gd name="connsiteX4" fmla="*/ 4815191 w 4978244"/>
              <a:gd name="connsiteY4" fmla="*/ 2152252 h 2167748"/>
              <a:gd name="connsiteX0" fmla="*/ 0 w 5034823"/>
              <a:gd name="connsiteY0" fmla="*/ 188511 h 2071118"/>
              <a:gd name="connsiteX1" fmla="*/ 2138298 w 5034823"/>
              <a:gd name="connsiteY1" fmla="*/ 110090 h 2071118"/>
              <a:gd name="connsiteX2" fmla="*/ 2858145 w 5034823"/>
              <a:gd name="connsiteY2" fmla="*/ 1715154 h 2071118"/>
              <a:gd name="connsiteX3" fmla="*/ 4891226 w 5034823"/>
              <a:gd name="connsiteY3" fmla="*/ 2045894 h 2071118"/>
              <a:gd name="connsiteX4" fmla="*/ 4871770 w 5034823"/>
              <a:gd name="connsiteY4" fmla="*/ 2055622 h 2071118"/>
              <a:gd name="connsiteX0" fmla="*/ 0 w 4942884"/>
              <a:gd name="connsiteY0" fmla="*/ 142070 h 2096213"/>
              <a:gd name="connsiteX1" fmla="*/ 2046359 w 4942884"/>
              <a:gd name="connsiteY1" fmla="*/ 135185 h 2096213"/>
              <a:gd name="connsiteX2" fmla="*/ 2766206 w 4942884"/>
              <a:gd name="connsiteY2" fmla="*/ 1740249 h 2096213"/>
              <a:gd name="connsiteX3" fmla="*/ 4799287 w 4942884"/>
              <a:gd name="connsiteY3" fmla="*/ 2070989 h 2096213"/>
              <a:gd name="connsiteX4" fmla="*/ 4779831 w 4942884"/>
              <a:gd name="connsiteY4" fmla="*/ 2080717 h 2096213"/>
              <a:gd name="connsiteX0" fmla="*/ 0 w 4942884"/>
              <a:gd name="connsiteY0" fmla="*/ 59103 h 2013246"/>
              <a:gd name="connsiteX1" fmla="*/ 2046359 w 4942884"/>
              <a:gd name="connsiteY1" fmla="*/ 204232 h 2013246"/>
              <a:gd name="connsiteX2" fmla="*/ 2766206 w 4942884"/>
              <a:gd name="connsiteY2" fmla="*/ 1657282 h 2013246"/>
              <a:gd name="connsiteX3" fmla="*/ 4799287 w 4942884"/>
              <a:gd name="connsiteY3" fmla="*/ 1988022 h 2013246"/>
              <a:gd name="connsiteX4" fmla="*/ 4779831 w 4942884"/>
              <a:gd name="connsiteY4" fmla="*/ 1997750 h 2013246"/>
              <a:gd name="connsiteX0" fmla="*/ 0 w 4964373"/>
              <a:gd name="connsiteY0" fmla="*/ 59103 h 2319662"/>
              <a:gd name="connsiteX1" fmla="*/ 2046359 w 4964373"/>
              <a:gd name="connsiteY1" fmla="*/ 204232 h 2319662"/>
              <a:gd name="connsiteX2" fmla="*/ 2766206 w 4964373"/>
              <a:gd name="connsiteY2" fmla="*/ 1657282 h 2319662"/>
              <a:gd name="connsiteX3" fmla="*/ 4799287 w 4964373"/>
              <a:gd name="connsiteY3" fmla="*/ 1988022 h 2319662"/>
              <a:gd name="connsiteX4" fmla="*/ 4857626 w 4964373"/>
              <a:gd name="connsiteY4" fmla="*/ 2319662 h 2319662"/>
              <a:gd name="connsiteX0" fmla="*/ 0 w 4799287"/>
              <a:gd name="connsiteY0" fmla="*/ 59103 h 1988022"/>
              <a:gd name="connsiteX1" fmla="*/ 2046359 w 4799287"/>
              <a:gd name="connsiteY1" fmla="*/ 204232 h 1988022"/>
              <a:gd name="connsiteX2" fmla="*/ 2766206 w 4799287"/>
              <a:gd name="connsiteY2" fmla="*/ 1657282 h 1988022"/>
              <a:gd name="connsiteX3" fmla="*/ 4799287 w 4799287"/>
              <a:gd name="connsiteY3" fmla="*/ 1988022 h 1988022"/>
              <a:gd name="connsiteX0" fmla="*/ 0 w 5322636"/>
              <a:gd name="connsiteY0" fmla="*/ 59103 h 1917114"/>
              <a:gd name="connsiteX1" fmla="*/ 2046359 w 5322636"/>
              <a:gd name="connsiteY1" fmla="*/ 204232 h 1917114"/>
              <a:gd name="connsiteX2" fmla="*/ 2766206 w 5322636"/>
              <a:gd name="connsiteY2" fmla="*/ 1657282 h 1917114"/>
              <a:gd name="connsiteX3" fmla="*/ 5322636 w 5322636"/>
              <a:gd name="connsiteY3" fmla="*/ 1916486 h 1917114"/>
              <a:gd name="connsiteX0" fmla="*/ 0 w 5322636"/>
              <a:gd name="connsiteY0" fmla="*/ 65735 h 1963223"/>
              <a:gd name="connsiteX1" fmla="*/ 2046359 w 5322636"/>
              <a:gd name="connsiteY1" fmla="*/ 210864 h 1963223"/>
              <a:gd name="connsiteX2" fmla="*/ 2723773 w 5322636"/>
              <a:gd name="connsiteY2" fmla="*/ 1789101 h 1963223"/>
              <a:gd name="connsiteX3" fmla="*/ 5322636 w 5322636"/>
              <a:gd name="connsiteY3" fmla="*/ 1923118 h 1963223"/>
              <a:gd name="connsiteX0" fmla="*/ 0 w 5322636"/>
              <a:gd name="connsiteY0" fmla="*/ 60491 h 1921761"/>
              <a:gd name="connsiteX1" fmla="*/ 2046359 w 5322636"/>
              <a:gd name="connsiteY1" fmla="*/ 205620 h 1921761"/>
              <a:gd name="connsiteX2" fmla="*/ 2865219 w 5322636"/>
              <a:gd name="connsiteY2" fmla="*/ 1685495 h 1921761"/>
              <a:gd name="connsiteX3" fmla="*/ 5322636 w 5322636"/>
              <a:gd name="connsiteY3" fmla="*/ 1917874 h 1921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2636" h="1921761">
                <a:moveTo>
                  <a:pt x="0" y="60491"/>
                </a:moveTo>
                <a:cubicBezTo>
                  <a:pt x="807395" y="-16520"/>
                  <a:pt x="1568823" y="-65214"/>
                  <a:pt x="2046359" y="205620"/>
                </a:cubicBezTo>
                <a:cubicBezTo>
                  <a:pt x="2523896" y="476454"/>
                  <a:pt x="2319173" y="1400119"/>
                  <a:pt x="2865219" y="1685495"/>
                </a:cubicBezTo>
                <a:cubicBezTo>
                  <a:pt x="3411265" y="1970871"/>
                  <a:pt x="5322636" y="1917874"/>
                  <a:pt x="5322636" y="1917874"/>
                </a:cubicBezTo>
              </a:path>
            </a:pathLst>
          </a:custGeom>
          <a:noFill/>
          <a:ln w="231775">
            <a:solidFill>
              <a:schemeClr val="accent6">
                <a:lumMod val="75000"/>
              </a:schemeClr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xmlns="" id="{5BA95F12-3248-876B-8C35-A83ADFA5ADB0}"/>
              </a:ext>
            </a:extLst>
          </p:cNvPr>
          <p:cNvGrpSpPr/>
          <p:nvPr/>
        </p:nvGrpSpPr>
        <p:grpSpPr>
          <a:xfrm>
            <a:off x="1965872" y="4998862"/>
            <a:ext cx="3296031" cy="1341695"/>
            <a:chOff x="406472" y="1578801"/>
            <a:chExt cx="3296031" cy="1341695"/>
          </a:xfrm>
        </p:grpSpPr>
        <p:sp>
          <p:nvSpPr>
            <p:cNvPr id="22" name="Rectangle 53">
              <a:extLst>
                <a:ext uri="{FF2B5EF4-FFF2-40B4-BE49-F238E27FC236}">
                  <a16:creationId xmlns:a16="http://schemas.microsoft.com/office/drawing/2014/main" xmlns="" id="{76896364-FC70-341C-1DFB-98FFF5A84B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7319" y="2370898"/>
              <a:ext cx="2535184" cy="72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endParaRPr lang="zh-CN" altLang="zh-CN" sz="2133">
                <a:solidFill>
                  <a:srgbClr val="000000"/>
                </a:solidFill>
                <a:sym typeface="宋体" pitchFamily="2" charset="-122"/>
              </a:endParaRPr>
            </a:p>
          </p:txBody>
        </p:sp>
        <p:sp>
          <p:nvSpPr>
            <p:cNvPr id="23" name="TextBox 86">
              <a:extLst>
                <a:ext uri="{FF2B5EF4-FFF2-40B4-BE49-F238E27FC236}">
                  <a16:creationId xmlns:a16="http://schemas.microsoft.com/office/drawing/2014/main" xmlns="" id="{75D0FAD8-5CDD-4C57-9E0F-7081797BB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472" y="1578801"/>
              <a:ext cx="317672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altLang="zh-CN" sz="5400" dirty="0">
                  <a:solidFill>
                    <a:schemeClr val="accent6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  <a:sym typeface="Arial" pitchFamily="34" charset="0"/>
                </a:rPr>
                <a:t>0,0</a:t>
              </a:r>
              <a:endParaRPr lang="zh-CN" altLang="en-US" sz="5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4" name="矩形 1">
              <a:extLst>
                <a:ext uri="{FF2B5EF4-FFF2-40B4-BE49-F238E27FC236}">
                  <a16:creationId xmlns:a16="http://schemas.microsoft.com/office/drawing/2014/main" xmlns="" id="{14842ED2-61A1-A922-0BC1-D85F6CD7F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9144" y="2458831"/>
              <a:ext cx="2673359" cy="461665"/>
            </a:xfrm>
            <a:prstGeom prst="rect">
              <a:avLst/>
            </a:prstGeom>
            <a:noFill/>
            <a:ln w="9525" cmpd="sng">
              <a:noFill/>
              <a:bevel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ru-RU" altLang="zh-CN" sz="2400" dirty="0"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на 01.01.2024г.</a:t>
              </a:r>
              <a:endParaRPr lang="zh-CN" altLang="en-US" sz="2400" dirty="0"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03CE1A1B-F156-9437-3370-73E38F8FAD93}"/>
              </a:ext>
            </a:extLst>
          </p:cNvPr>
          <p:cNvGrpSpPr/>
          <p:nvPr/>
        </p:nvGrpSpPr>
        <p:grpSpPr>
          <a:xfrm>
            <a:off x="7849077" y="2818079"/>
            <a:ext cx="3176720" cy="1391781"/>
            <a:chOff x="8877605" y="3133899"/>
            <a:chExt cx="3176720" cy="1384995"/>
          </a:xfrm>
        </p:grpSpPr>
        <p:sp>
          <p:nvSpPr>
            <p:cNvPr id="26" name="Rectangle 53">
              <a:extLst>
                <a:ext uri="{FF2B5EF4-FFF2-40B4-BE49-F238E27FC236}">
                  <a16:creationId xmlns:a16="http://schemas.microsoft.com/office/drawing/2014/main" xmlns="" id="{488F4CDE-2C85-DA43-96C5-B1391CF954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8373" y="3889996"/>
              <a:ext cx="2535184" cy="72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endParaRPr lang="zh-CN" altLang="zh-CN" sz="2133">
                <a:solidFill>
                  <a:srgbClr val="000000"/>
                </a:solidFill>
                <a:sym typeface="宋体" pitchFamily="2" charset="-122"/>
              </a:endParaRPr>
            </a:p>
          </p:txBody>
        </p:sp>
        <p:sp>
          <p:nvSpPr>
            <p:cNvPr id="27" name="TextBox 86">
              <a:extLst>
                <a:ext uri="{FF2B5EF4-FFF2-40B4-BE49-F238E27FC236}">
                  <a16:creationId xmlns:a16="http://schemas.microsoft.com/office/drawing/2014/main" xmlns="" id="{4511C8B4-2490-7C83-1626-093FD522DA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77605" y="3133899"/>
              <a:ext cx="317672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altLang="zh-CN" sz="5400" dirty="0">
                  <a:solidFill>
                    <a:schemeClr val="accent6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  <a:sym typeface="Arial" pitchFamily="34" charset="0"/>
                </a:rPr>
                <a:t>4 661,3</a:t>
              </a:r>
              <a:endParaRPr lang="zh-CN" altLang="en-US" sz="5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8" name="矩形 1">
              <a:extLst>
                <a:ext uri="{FF2B5EF4-FFF2-40B4-BE49-F238E27FC236}">
                  <a16:creationId xmlns:a16="http://schemas.microsoft.com/office/drawing/2014/main" xmlns="" id="{BEED846D-9CE8-C9F9-225C-7C09A28766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0966" y="4057229"/>
              <a:ext cx="2673359" cy="461665"/>
            </a:xfrm>
            <a:prstGeom prst="rect">
              <a:avLst/>
            </a:prstGeom>
            <a:noFill/>
            <a:ln w="9525" cmpd="sng">
              <a:noFill/>
              <a:bevel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ru-RU" altLang="zh-CN" sz="2400" dirty="0"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на 01.07.2024г.</a:t>
              </a:r>
              <a:endParaRPr lang="zh-CN" altLang="en-US" sz="2400" dirty="0"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251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29A4596-AB5B-6FA3-667A-6C2270DA458B}"/>
              </a:ext>
            </a:extLst>
          </p:cNvPr>
          <p:cNvSpPr/>
          <p:nvPr/>
        </p:nvSpPr>
        <p:spPr>
          <a:xfrm>
            <a:off x="-36512" y="44450"/>
            <a:ext cx="12192000" cy="6858000"/>
          </a:xfrm>
          <a:prstGeom prst="rect">
            <a:avLst/>
          </a:prstGeom>
          <a:solidFill>
            <a:schemeClr val="accent6">
              <a:lumMod val="50000"/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95325" y="1534458"/>
            <a:ext cx="101922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  <a:effectLst>
                  <a:reflection stA="37000" endPos="48000" dir="5400000" sy="-100000" algn="bl" rotWithShape="0"/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Спасибо </a:t>
            </a:r>
          </a:p>
          <a:p>
            <a:pPr algn="ctr"/>
            <a:r>
              <a:rPr lang="ru-RU" sz="6000" b="1" dirty="0">
                <a:solidFill>
                  <a:schemeClr val="bg1"/>
                </a:solidFill>
                <a:effectLst>
                  <a:reflection stA="37000" endPos="48000" dir="5400000" sy="-100000" algn="bl" rotWithShape="0"/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за внимание!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517546D9-68D0-9464-A2E1-175E449D5A57}"/>
              </a:ext>
            </a:extLst>
          </p:cNvPr>
          <p:cNvCxnSpPr>
            <a:cxnSpLocks/>
          </p:cNvCxnSpPr>
          <p:nvPr/>
        </p:nvCxnSpPr>
        <p:spPr>
          <a:xfrm>
            <a:off x="695325" y="1073237"/>
            <a:ext cx="10925175" cy="0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76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椭圆 2">
            <a:extLst>
              <a:ext uri="{FF2B5EF4-FFF2-40B4-BE49-F238E27FC236}">
                <a16:creationId xmlns:a16="http://schemas.microsoft.com/office/drawing/2014/main" xmlns="" id="{A868B638-32EA-7D76-B066-36C3620F4D7E}"/>
              </a:ext>
            </a:extLst>
          </p:cNvPr>
          <p:cNvSpPr/>
          <p:nvPr/>
        </p:nvSpPr>
        <p:spPr>
          <a:xfrm>
            <a:off x="8681345" y="1245015"/>
            <a:ext cx="2728929" cy="2728927"/>
          </a:xfrm>
          <a:prstGeom prst="ellipse">
            <a:avLst/>
          </a:prstGeom>
          <a:solidFill>
            <a:srgbClr val="F2F2F1"/>
          </a:solidFill>
          <a:ln>
            <a:noFill/>
          </a:ln>
          <a:effectLst>
            <a:glow rad="2540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5" name="椭圆 2">
            <a:extLst>
              <a:ext uri="{FF2B5EF4-FFF2-40B4-BE49-F238E27FC236}">
                <a16:creationId xmlns:a16="http://schemas.microsoft.com/office/drawing/2014/main" xmlns="" id="{373FB3C9-A876-2AB8-19D4-952847538E22}"/>
              </a:ext>
            </a:extLst>
          </p:cNvPr>
          <p:cNvSpPr/>
          <p:nvPr/>
        </p:nvSpPr>
        <p:spPr>
          <a:xfrm>
            <a:off x="8822929" y="1395661"/>
            <a:ext cx="2445761" cy="24457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0" name="椭圆 2">
            <a:extLst>
              <a:ext uri="{FF2B5EF4-FFF2-40B4-BE49-F238E27FC236}">
                <a16:creationId xmlns:a16="http://schemas.microsoft.com/office/drawing/2014/main" xmlns="" id="{75CD7A99-4288-39DA-2CB3-CC3DFBE1227B}"/>
              </a:ext>
            </a:extLst>
          </p:cNvPr>
          <p:cNvSpPr/>
          <p:nvPr/>
        </p:nvSpPr>
        <p:spPr>
          <a:xfrm>
            <a:off x="4752472" y="1245015"/>
            <a:ext cx="2728929" cy="2728927"/>
          </a:xfrm>
          <a:prstGeom prst="ellipse">
            <a:avLst/>
          </a:prstGeom>
          <a:solidFill>
            <a:srgbClr val="F2F2F1"/>
          </a:solidFill>
          <a:ln>
            <a:noFill/>
          </a:ln>
          <a:effectLst>
            <a:glow rad="2540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7" name="椭圆 2">
            <a:extLst>
              <a:ext uri="{FF2B5EF4-FFF2-40B4-BE49-F238E27FC236}">
                <a16:creationId xmlns:a16="http://schemas.microsoft.com/office/drawing/2014/main" xmlns="" id="{64037CF1-C6DA-A814-3DB8-AC5CFB2103E3}"/>
              </a:ext>
            </a:extLst>
          </p:cNvPr>
          <p:cNvSpPr/>
          <p:nvPr/>
        </p:nvSpPr>
        <p:spPr>
          <a:xfrm>
            <a:off x="4894056" y="1403389"/>
            <a:ext cx="2445761" cy="24457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9" name="Полилиния: фигура 28">
            <a:extLst>
              <a:ext uri="{FF2B5EF4-FFF2-40B4-BE49-F238E27FC236}">
                <a16:creationId xmlns:a16="http://schemas.microsoft.com/office/drawing/2014/main" xmlns="" id="{F4746F57-9AD4-16F3-3EC0-90E3AD01E302}"/>
              </a:ext>
            </a:extLst>
          </p:cNvPr>
          <p:cNvSpPr/>
          <p:nvPr/>
        </p:nvSpPr>
        <p:spPr>
          <a:xfrm rot="1870359">
            <a:off x="6261247" y="1545816"/>
            <a:ext cx="243905" cy="1275491"/>
          </a:xfrm>
          <a:custGeom>
            <a:avLst/>
            <a:gdLst>
              <a:gd name="connsiteX0" fmla="*/ 229395 w 518490"/>
              <a:gd name="connsiteY0" fmla="*/ 0 h 1267128"/>
              <a:gd name="connsiteX1" fmla="*/ 484396 w 518490"/>
              <a:gd name="connsiteY1" fmla="*/ 25706 h 1267128"/>
              <a:gd name="connsiteX2" fmla="*/ 518490 w 518490"/>
              <a:gd name="connsiteY2" fmla="*/ 34473 h 1267128"/>
              <a:gd name="connsiteX3" fmla="*/ 244332 w 518490"/>
              <a:gd name="connsiteY3" fmla="*/ 1267128 h 1267128"/>
              <a:gd name="connsiteX4" fmla="*/ 0 w 518490"/>
              <a:gd name="connsiteY4" fmla="*/ 21798 h 1267128"/>
              <a:gd name="connsiteX5" fmla="*/ 100026 w 518490"/>
              <a:gd name="connsiteY5" fmla="*/ 6533 h 1267128"/>
              <a:gd name="connsiteX6" fmla="*/ 229395 w 518490"/>
              <a:gd name="connsiteY6" fmla="*/ 0 h 126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8490" h="1267128">
                <a:moveTo>
                  <a:pt x="229395" y="0"/>
                </a:moveTo>
                <a:cubicBezTo>
                  <a:pt x="316745" y="0"/>
                  <a:pt x="402028" y="8852"/>
                  <a:pt x="484396" y="25706"/>
                </a:cubicBezTo>
                <a:lnTo>
                  <a:pt x="518490" y="34473"/>
                </a:lnTo>
                <a:lnTo>
                  <a:pt x="244332" y="1267128"/>
                </a:lnTo>
                <a:lnTo>
                  <a:pt x="0" y="21798"/>
                </a:lnTo>
                <a:lnTo>
                  <a:pt x="100026" y="6533"/>
                </a:lnTo>
                <a:cubicBezTo>
                  <a:pt x="142562" y="2213"/>
                  <a:pt x="185720" y="0"/>
                  <a:pt x="229395" y="0"/>
                </a:cubicBezTo>
                <a:close/>
              </a:path>
            </a:pathLst>
          </a:custGeom>
          <a:solidFill>
            <a:srgbClr val="C0D5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850702" y="1245015"/>
            <a:ext cx="2728929" cy="2728927"/>
          </a:xfrm>
          <a:prstGeom prst="ellipse">
            <a:avLst/>
          </a:prstGeom>
          <a:solidFill>
            <a:srgbClr val="F2F2F1"/>
          </a:solidFill>
          <a:ln>
            <a:noFill/>
          </a:ln>
          <a:effectLst>
            <a:glow rad="2540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6" name="文本框 21"/>
          <p:cNvSpPr txBox="1"/>
          <p:nvPr/>
        </p:nvSpPr>
        <p:spPr>
          <a:xfrm>
            <a:off x="225130" y="4179168"/>
            <a:ext cx="3800799" cy="955640"/>
          </a:xfrm>
          <a:prstGeom prst="rect">
            <a:avLst/>
          </a:prstGeom>
          <a:noFill/>
        </p:spPr>
        <p:txBody>
          <a:bodyPr wrap="square" lIns="68576" tIns="34287" rIns="68576" bIns="34287">
            <a:spAutoFit/>
          </a:bodyPr>
          <a:lstStyle/>
          <a:p>
            <a:pPr algn="ctr" defTabSz="685749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微软雅黑" pitchFamily="34" charset="-122"/>
              </a:rPr>
              <a:t>ПЛАН – 78 543,9 тыс.₽</a:t>
            </a:r>
          </a:p>
          <a:p>
            <a:pPr algn="ctr" defTabSz="685749">
              <a:lnSpc>
                <a:spcPct val="120000"/>
              </a:lnSpc>
              <a:defRPr/>
            </a:pPr>
            <a:r>
              <a:rPr lang="ru-RU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微软雅黑" pitchFamily="34" charset="-122"/>
              </a:rPr>
              <a:t>ФАКТ – 80 412,6 тыс.₽</a:t>
            </a:r>
          </a:p>
        </p:txBody>
      </p:sp>
      <p:sp>
        <p:nvSpPr>
          <p:cNvPr id="39" name="文本框 21"/>
          <p:cNvSpPr txBox="1"/>
          <p:nvPr/>
        </p:nvSpPr>
        <p:spPr>
          <a:xfrm>
            <a:off x="3567367" y="5653962"/>
            <a:ext cx="4989385" cy="955640"/>
          </a:xfrm>
          <a:prstGeom prst="rect">
            <a:avLst/>
          </a:prstGeom>
          <a:noFill/>
        </p:spPr>
        <p:txBody>
          <a:bodyPr wrap="square" lIns="68576" tIns="34287" rIns="68576" bIns="34287">
            <a:spAutoFit/>
          </a:bodyPr>
          <a:lstStyle/>
          <a:p>
            <a:pPr algn="ctr" defTabSz="685749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2400" b="1" dirty="0">
                <a:solidFill>
                  <a:srgbClr val="33692B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微软雅黑" pitchFamily="34" charset="-122"/>
              </a:rPr>
              <a:t>ПЛАН – </a:t>
            </a:r>
            <a:r>
              <a:rPr lang="en-US" altLang="zh-CN" sz="2400" b="1" dirty="0">
                <a:solidFill>
                  <a:srgbClr val="33692B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微软雅黑" pitchFamily="34" charset="-122"/>
              </a:rPr>
              <a:t>1 00</a:t>
            </a:r>
            <a:r>
              <a:rPr lang="ru-RU" altLang="zh-CN" sz="2400" b="1" dirty="0">
                <a:solidFill>
                  <a:srgbClr val="33692B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微软雅黑" pitchFamily="34" charset="-122"/>
              </a:rPr>
              <a:t>1 666,4 тыс.₽</a:t>
            </a:r>
          </a:p>
          <a:p>
            <a:pPr algn="ctr" defTabSz="685749">
              <a:lnSpc>
                <a:spcPct val="120000"/>
              </a:lnSpc>
              <a:defRPr/>
            </a:pPr>
            <a:r>
              <a:rPr lang="ru-RU" altLang="zh-CN" sz="2400" b="1" dirty="0">
                <a:solidFill>
                  <a:srgbClr val="33692B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微软雅黑" pitchFamily="34" charset="-122"/>
              </a:rPr>
              <a:t>ФАКТ – 1 008 413,6 тыс.₽</a:t>
            </a:r>
          </a:p>
        </p:txBody>
      </p:sp>
      <p:sp>
        <p:nvSpPr>
          <p:cNvPr id="7" name="Дуга 6">
            <a:extLst>
              <a:ext uri="{FF2B5EF4-FFF2-40B4-BE49-F238E27FC236}">
                <a16:creationId xmlns:a16="http://schemas.microsoft.com/office/drawing/2014/main" xmlns="" id="{C35358BF-36CD-E623-1CE5-75AF600B4E67}"/>
              </a:ext>
            </a:extLst>
          </p:cNvPr>
          <p:cNvSpPr/>
          <p:nvPr/>
        </p:nvSpPr>
        <p:spPr>
          <a:xfrm>
            <a:off x="1059602" y="1564312"/>
            <a:ext cx="2270347" cy="2270346"/>
          </a:xfrm>
          <a:prstGeom prst="arc">
            <a:avLst>
              <a:gd name="adj1" fmla="val 16153351"/>
              <a:gd name="adj2" fmla="val 17359493"/>
            </a:avLst>
          </a:prstGeom>
          <a:noFill/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xmlns="" id="{9A4100A9-F2EA-A49E-E5C0-D7B826850D87}"/>
              </a:ext>
            </a:extLst>
          </p:cNvPr>
          <p:cNvGrpSpPr/>
          <p:nvPr/>
        </p:nvGrpSpPr>
        <p:grpSpPr>
          <a:xfrm>
            <a:off x="2" y="229847"/>
            <a:ext cx="12191998" cy="613797"/>
            <a:chOff x="2" y="229847"/>
            <a:chExt cx="12191998" cy="613797"/>
          </a:xfrm>
        </p:grpSpPr>
        <p:sp>
          <p:nvSpPr>
            <p:cNvPr id="11" name="矩形 10"/>
            <p:cNvSpPr/>
            <p:nvPr/>
          </p:nvSpPr>
          <p:spPr>
            <a:xfrm>
              <a:off x="2" y="229847"/>
              <a:ext cx="12191998" cy="613797"/>
            </a:xfrm>
            <a:prstGeom prst="rect">
              <a:avLst/>
            </a:prstGeom>
            <a:gradFill flip="none" rotWithShape="1">
              <a:gsLst>
                <a:gs pos="39000">
                  <a:srgbClr val="7FB256"/>
                </a:gs>
                <a:gs pos="89000">
                  <a:schemeClr val="bg1">
                    <a:alpha val="4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242776" y="305912"/>
              <a:ext cx="67422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2400" b="1" cap="all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ДОХОДЫ бюджета за </a:t>
              </a:r>
              <a:r>
                <a:rPr lang="en-US" altLang="zh-CN" sz="2400" b="1" cap="all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 </a:t>
              </a:r>
              <a:r>
                <a:rPr lang="ru-RU" altLang="zh-CN" sz="2400" b="1" cap="all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полугодие</a:t>
              </a:r>
              <a:endParaRPr lang="zh-CN" altLang="en-US" sz="2400" b="1" cap="all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1148788" y="277429"/>
              <a:ext cx="10402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2800" dirty="0">
                  <a:solidFill>
                    <a:srgbClr val="33692B"/>
                  </a:solidFill>
                  <a:latin typeface="Century Gothic" panose="020B0502020202020204" pitchFamily="34" charset="0"/>
                </a:rPr>
                <a:t>02</a:t>
              </a:r>
              <a:endParaRPr lang="zh-CN" altLang="en-US" sz="2800" dirty="0">
                <a:solidFill>
                  <a:srgbClr val="33692B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xmlns="" id="{AD730C44-A51D-2EFE-0D08-F942862957B7}"/>
              </a:ext>
            </a:extLst>
          </p:cNvPr>
          <p:cNvGrpSpPr/>
          <p:nvPr/>
        </p:nvGrpSpPr>
        <p:grpSpPr>
          <a:xfrm>
            <a:off x="4146353" y="1250562"/>
            <a:ext cx="3883123" cy="3884246"/>
            <a:chOff x="160872" y="1698584"/>
            <a:chExt cx="3883123" cy="3884246"/>
          </a:xfrm>
        </p:grpSpPr>
        <p:sp>
          <p:nvSpPr>
            <p:cNvPr id="28" name="文本框 20">
              <a:extLst>
                <a:ext uri="{FF2B5EF4-FFF2-40B4-BE49-F238E27FC236}">
                  <a16:creationId xmlns:a16="http://schemas.microsoft.com/office/drawing/2014/main" xmlns="" id="{C6956DFE-C437-E2A5-8ECD-857986E4CB1C}"/>
                </a:ext>
              </a:extLst>
            </p:cNvPr>
            <p:cNvSpPr txBox="1"/>
            <p:nvPr/>
          </p:nvSpPr>
          <p:spPr>
            <a:xfrm>
              <a:off x="934674" y="2924936"/>
              <a:ext cx="2200135" cy="807907"/>
            </a:xfrm>
            <a:prstGeom prst="rect">
              <a:avLst/>
            </a:prstGeom>
            <a:noFill/>
          </p:spPr>
          <p:txBody>
            <a:bodyPr wrap="square" lIns="68576" tIns="34287" rIns="68576" bIns="34287">
              <a:spAutoFit/>
            </a:bodyPr>
            <a:lstStyle/>
            <a:p>
              <a:pPr algn="r" defTabSz="68574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zh-CN" sz="2400" b="1" spc="-100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rPr>
                <a:t>Неналоговые доходы</a:t>
              </a:r>
              <a:endParaRPr lang="en-US" altLang="zh-CN" sz="2400" b="1" spc="-1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4" name="椭圆 76">
              <a:extLst>
                <a:ext uri="{FF2B5EF4-FFF2-40B4-BE49-F238E27FC236}">
                  <a16:creationId xmlns:a16="http://schemas.microsoft.com/office/drawing/2014/main" xmlns="" id="{475E0F84-98F3-0D65-34F8-7665D0139DC9}"/>
                </a:ext>
              </a:extLst>
            </p:cNvPr>
            <p:cNvSpPr/>
            <p:nvPr/>
          </p:nvSpPr>
          <p:spPr>
            <a:xfrm>
              <a:off x="928754" y="1698584"/>
              <a:ext cx="1040237" cy="10402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sx="101000" sy="101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5" name="文本框 21">
              <a:extLst>
                <a:ext uri="{FF2B5EF4-FFF2-40B4-BE49-F238E27FC236}">
                  <a16:creationId xmlns:a16="http://schemas.microsoft.com/office/drawing/2014/main" xmlns="" id="{F3BA9A65-9B63-B583-B15D-048B806E8A85}"/>
                </a:ext>
              </a:extLst>
            </p:cNvPr>
            <p:cNvSpPr txBox="1"/>
            <p:nvPr/>
          </p:nvSpPr>
          <p:spPr>
            <a:xfrm>
              <a:off x="160872" y="4627190"/>
              <a:ext cx="3883123" cy="955640"/>
            </a:xfrm>
            <a:prstGeom prst="rect">
              <a:avLst/>
            </a:prstGeom>
            <a:noFill/>
          </p:spPr>
          <p:txBody>
            <a:bodyPr wrap="square" lIns="68576" tIns="34287" rIns="68576" bIns="34287">
              <a:spAutoFit/>
            </a:bodyPr>
            <a:lstStyle/>
            <a:p>
              <a:pPr algn="ctr" defTabSz="685749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zh-CN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微软雅黑" pitchFamily="34" charset="-122"/>
                </a:rPr>
                <a:t>ПЛАН – 21 047,3 тыс.₽</a:t>
              </a:r>
            </a:p>
            <a:p>
              <a:pPr algn="ctr" defTabSz="685749">
                <a:lnSpc>
                  <a:spcPct val="120000"/>
                </a:lnSpc>
                <a:defRPr/>
              </a:pPr>
              <a:r>
                <a:rPr lang="ru-RU" altLang="zh-CN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微软雅黑" pitchFamily="34" charset="-122"/>
                </a:rPr>
                <a:t>ФАКТ – 12 122,6 тыс.₽</a:t>
              </a:r>
            </a:p>
          </p:txBody>
        </p:sp>
      </p:grpSp>
      <p:sp>
        <p:nvSpPr>
          <p:cNvPr id="34" name="文本框 21">
            <a:extLst>
              <a:ext uri="{FF2B5EF4-FFF2-40B4-BE49-F238E27FC236}">
                <a16:creationId xmlns:a16="http://schemas.microsoft.com/office/drawing/2014/main" xmlns="" id="{1CB416D9-A374-474A-76E4-E00C3E185203}"/>
              </a:ext>
            </a:extLst>
          </p:cNvPr>
          <p:cNvSpPr txBox="1"/>
          <p:nvPr/>
        </p:nvSpPr>
        <p:spPr>
          <a:xfrm>
            <a:off x="7991376" y="4179168"/>
            <a:ext cx="3972024" cy="955640"/>
          </a:xfrm>
          <a:prstGeom prst="rect">
            <a:avLst/>
          </a:prstGeom>
          <a:noFill/>
        </p:spPr>
        <p:txBody>
          <a:bodyPr wrap="square" lIns="68576" tIns="34287" rIns="68576" bIns="34287">
            <a:spAutoFit/>
          </a:bodyPr>
          <a:lstStyle/>
          <a:p>
            <a:pPr algn="ctr" defTabSz="685749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微软雅黑" pitchFamily="34" charset="-122"/>
              </a:rPr>
              <a:t>ПЛАН – 902 075,2 тыс.₽</a:t>
            </a:r>
          </a:p>
          <a:p>
            <a:pPr algn="ctr" defTabSz="685749">
              <a:lnSpc>
                <a:spcPct val="120000"/>
              </a:lnSpc>
              <a:defRPr/>
            </a:pPr>
            <a:r>
              <a:rPr lang="ru-RU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微软雅黑" pitchFamily="34" charset="-122"/>
              </a:rPr>
              <a:t>ФАКТ – 915 878,4 тыс.₽</a:t>
            </a:r>
          </a:p>
        </p:txBody>
      </p:sp>
      <p:grpSp>
        <p:nvGrpSpPr>
          <p:cNvPr id="41" name="组合 2">
            <a:extLst>
              <a:ext uri="{FF2B5EF4-FFF2-40B4-BE49-F238E27FC236}">
                <a16:creationId xmlns:a16="http://schemas.microsoft.com/office/drawing/2014/main" xmlns="" id="{8EE81D3B-5DAB-7DF0-7B77-7212EDF817D3}"/>
              </a:ext>
            </a:extLst>
          </p:cNvPr>
          <p:cNvGrpSpPr/>
          <p:nvPr/>
        </p:nvGrpSpPr>
        <p:grpSpPr>
          <a:xfrm>
            <a:off x="2045185" y="5740148"/>
            <a:ext cx="1283975" cy="601302"/>
            <a:chOff x="767443" y="4333221"/>
            <a:chExt cx="767047" cy="510955"/>
          </a:xfrm>
        </p:grpSpPr>
        <p:sp>
          <p:nvSpPr>
            <p:cNvPr id="42" name="圆角矩形 15">
              <a:extLst>
                <a:ext uri="{FF2B5EF4-FFF2-40B4-BE49-F238E27FC236}">
                  <a16:creationId xmlns:a16="http://schemas.microsoft.com/office/drawing/2014/main" xmlns="" id="{754ACD8F-EF36-7D88-0D7D-2709E6DE35EA}"/>
                </a:ext>
              </a:extLst>
            </p:cNvPr>
            <p:cNvSpPr/>
            <p:nvPr/>
          </p:nvSpPr>
          <p:spPr>
            <a:xfrm>
              <a:off x="767443" y="4333221"/>
              <a:ext cx="767047" cy="510955"/>
            </a:xfrm>
            <a:prstGeom prst="roundRect">
              <a:avLst>
                <a:gd name="adj" fmla="val 2939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/>
            </a:p>
          </p:txBody>
        </p:sp>
        <p:sp>
          <p:nvSpPr>
            <p:cNvPr id="43" name="TextBox 61">
              <a:extLst>
                <a:ext uri="{FF2B5EF4-FFF2-40B4-BE49-F238E27FC236}">
                  <a16:creationId xmlns:a16="http://schemas.microsoft.com/office/drawing/2014/main" xmlns="" id="{C9F57F0A-244A-CD43-F4AE-48D7CF144F2B}"/>
                </a:ext>
              </a:extLst>
            </p:cNvPr>
            <p:cNvSpPr txBox="1"/>
            <p:nvPr/>
          </p:nvSpPr>
          <p:spPr>
            <a:xfrm>
              <a:off x="839680" y="4432041"/>
              <a:ext cx="622572" cy="2876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altLang="zh-CN" sz="2200" b="1" dirty="0">
                  <a:solidFill>
                    <a:srgbClr val="FFFFFF"/>
                  </a:solidFill>
                  <a:latin typeface="Century Gothic" panose="020B0502020202020204" pitchFamily="34" charset="0"/>
                  <a:ea typeface="微软雅黑" pitchFamily="34" charset="-122"/>
                </a:rPr>
                <a:t>ВСЕГО: </a:t>
              </a:r>
              <a:endParaRPr lang="zh-CN" altLang="en-US" sz="2200" b="1" dirty="0">
                <a:solidFill>
                  <a:srgbClr val="FFFFFF"/>
                </a:solidFill>
                <a:latin typeface="Century Gothic" panose="020B0502020202020204" pitchFamily="34" charset="0"/>
                <a:ea typeface="微软雅黑" pitchFamily="34" charset="-122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F098F15-D1FD-0477-1947-959B47C18D1A}"/>
              </a:ext>
            </a:extLst>
          </p:cNvPr>
          <p:cNvSpPr txBox="1"/>
          <p:nvPr/>
        </p:nvSpPr>
        <p:spPr>
          <a:xfrm>
            <a:off x="4960101" y="1532273"/>
            <a:ext cx="96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3369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2400" dirty="0">
                <a:solidFill>
                  <a:srgbClr val="3369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2400" dirty="0">
                <a:solidFill>
                  <a:srgbClr val="3369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2%</a:t>
            </a:r>
          </a:p>
        </p:txBody>
      </p:sp>
      <p:sp>
        <p:nvSpPr>
          <p:cNvPr id="19" name="椭圆 2">
            <a:extLst>
              <a:ext uri="{FF2B5EF4-FFF2-40B4-BE49-F238E27FC236}">
                <a16:creationId xmlns:a16="http://schemas.microsoft.com/office/drawing/2014/main" xmlns="" id="{560D6852-18EB-12FE-08E7-1AACC74784F1}"/>
              </a:ext>
            </a:extLst>
          </p:cNvPr>
          <p:cNvSpPr/>
          <p:nvPr/>
        </p:nvSpPr>
        <p:spPr>
          <a:xfrm>
            <a:off x="992286" y="1403389"/>
            <a:ext cx="2445761" cy="24457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xmlns="" id="{4D09700F-9867-5365-C813-222210DFDA94}"/>
              </a:ext>
            </a:extLst>
          </p:cNvPr>
          <p:cNvSpPr/>
          <p:nvPr/>
        </p:nvSpPr>
        <p:spPr>
          <a:xfrm rot="2000022">
            <a:off x="2260704" y="1558112"/>
            <a:ext cx="423373" cy="1313339"/>
          </a:xfrm>
          <a:custGeom>
            <a:avLst/>
            <a:gdLst>
              <a:gd name="connsiteX0" fmla="*/ 229395 w 518490"/>
              <a:gd name="connsiteY0" fmla="*/ 0 h 1267128"/>
              <a:gd name="connsiteX1" fmla="*/ 484396 w 518490"/>
              <a:gd name="connsiteY1" fmla="*/ 25706 h 1267128"/>
              <a:gd name="connsiteX2" fmla="*/ 518490 w 518490"/>
              <a:gd name="connsiteY2" fmla="*/ 34473 h 1267128"/>
              <a:gd name="connsiteX3" fmla="*/ 244332 w 518490"/>
              <a:gd name="connsiteY3" fmla="*/ 1267128 h 1267128"/>
              <a:gd name="connsiteX4" fmla="*/ 0 w 518490"/>
              <a:gd name="connsiteY4" fmla="*/ 21798 h 1267128"/>
              <a:gd name="connsiteX5" fmla="*/ 100026 w 518490"/>
              <a:gd name="connsiteY5" fmla="*/ 6533 h 1267128"/>
              <a:gd name="connsiteX6" fmla="*/ 229395 w 518490"/>
              <a:gd name="connsiteY6" fmla="*/ 0 h 126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8490" h="1267128">
                <a:moveTo>
                  <a:pt x="229395" y="0"/>
                </a:moveTo>
                <a:cubicBezTo>
                  <a:pt x="316745" y="0"/>
                  <a:pt x="402028" y="8852"/>
                  <a:pt x="484396" y="25706"/>
                </a:cubicBezTo>
                <a:lnTo>
                  <a:pt x="518490" y="34473"/>
                </a:lnTo>
                <a:lnTo>
                  <a:pt x="244332" y="1267128"/>
                </a:lnTo>
                <a:lnTo>
                  <a:pt x="0" y="21798"/>
                </a:lnTo>
                <a:lnTo>
                  <a:pt x="100026" y="6533"/>
                </a:lnTo>
                <a:cubicBezTo>
                  <a:pt x="142562" y="2213"/>
                  <a:pt x="185720" y="0"/>
                  <a:pt x="229395" y="0"/>
                </a:cubicBezTo>
                <a:close/>
              </a:path>
            </a:pathLst>
          </a:custGeom>
          <a:solidFill>
            <a:srgbClr val="336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5" name="文本框 20"/>
          <p:cNvSpPr txBox="1"/>
          <p:nvPr/>
        </p:nvSpPr>
        <p:spPr>
          <a:xfrm>
            <a:off x="1037032" y="2476914"/>
            <a:ext cx="2200135" cy="1146462"/>
          </a:xfrm>
          <a:prstGeom prst="rect">
            <a:avLst/>
          </a:prstGeom>
          <a:noFill/>
        </p:spPr>
        <p:txBody>
          <a:bodyPr wrap="square" lIns="68576" tIns="34287" rIns="68576" bIns="34287">
            <a:spAutoFit/>
          </a:bodyPr>
          <a:lstStyle/>
          <a:p>
            <a:pPr algn="r" defTabSz="6857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2400" b="1" spc="-1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Налоговые доходы</a:t>
            </a:r>
          </a:p>
          <a:p>
            <a:pPr algn="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200" b="1" spc="-100" dirty="0"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7" name="椭圆 76"/>
          <p:cNvSpPr/>
          <p:nvPr/>
        </p:nvSpPr>
        <p:spPr>
          <a:xfrm>
            <a:off x="1031112" y="1250562"/>
            <a:ext cx="1040237" cy="104023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397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84E1B3A-918C-468E-07DF-97E8EA2057EA}"/>
              </a:ext>
            </a:extLst>
          </p:cNvPr>
          <p:cNvSpPr txBox="1"/>
          <p:nvPr/>
        </p:nvSpPr>
        <p:spPr>
          <a:xfrm>
            <a:off x="1081171" y="1519909"/>
            <a:ext cx="96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3369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8,0%</a:t>
            </a:r>
          </a:p>
        </p:txBody>
      </p:sp>
      <p:sp>
        <p:nvSpPr>
          <p:cNvPr id="49" name="Полилиния: фигура 48">
            <a:extLst>
              <a:ext uri="{FF2B5EF4-FFF2-40B4-BE49-F238E27FC236}">
                <a16:creationId xmlns:a16="http://schemas.microsoft.com/office/drawing/2014/main" xmlns="" id="{861A941D-B63E-7B79-6751-30BC2BE3F3E4}"/>
              </a:ext>
            </a:extLst>
          </p:cNvPr>
          <p:cNvSpPr/>
          <p:nvPr/>
        </p:nvSpPr>
        <p:spPr>
          <a:xfrm>
            <a:off x="8911809" y="1461757"/>
            <a:ext cx="2268000" cy="2268000"/>
          </a:xfrm>
          <a:custGeom>
            <a:avLst/>
            <a:gdLst>
              <a:gd name="connsiteX0" fmla="*/ 1134634 w 2334258"/>
              <a:gd name="connsiteY0" fmla="*/ 0 h 2332617"/>
              <a:gd name="connsiteX1" fmla="*/ 1136365 w 2334258"/>
              <a:gd name="connsiteY1" fmla="*/ 1243427 h 2332617"/>
              <a:gd name="connsiteX2" fmla="*/ 1133966 w 2334258"/>
              <a:gd name="connsiteY2" fmla="*/ 1248866 h 2332617"/>
              <a:gd name="connsiteX3" fmla="*/ 1136368 w 2334258"/>
              <a:gd name="connsiteY3" fmla="*/ 1245385 h 2332617"/>
              <a:gd name="connsiteX4" fmla="*/ 1136383 w 2334258"/>
              <a:gd name="connsiteY4" fmla="*/ 1256064 h 2332617"/>
              <a:gd name="connsiteX5" fmla="*/ 1149307 w 2334258"/>
              <a:gd name="connsiteY5" fmla="*/ 1226640 h 2332617"/>
              <a:gd name="connsiteX6" fmla="*/ 1845950 w 2334258"/>
              <a:gd name="connsiteY6" fmla="*/ 217329 h 2332617"/>
              <a:gd name="connsiteX7" fmla="*/ 1909532 w 2334258"/>
              <a:gd name="connsiteY7" fmla="*/ 264875 h 2332617"/>
              <a:gd name="connsiteX8" fmla="*/ 2334258 w 2334258"/>
              <a:gd name="connsiteY8" fmla="*/ 1165488 h 2332617"/>
              <a:gd name="connsiteX9" fmla="*/ 1167129 w 2334258"/>
              <a:gd name="connsiteY9" fmla="*/ 2332617 h 2332617"/>
              <a:gd name="connsiteX10" fmla="*/ 0 w 2334258"/>
              <a:gd name="connsiteY10" fmla="*/ 1165488 h 2332617"/>
              <a:gd name="connsiteX11" fmla="*/ 1047797 w 2334258"/>
              <a:gd name="connsiteY11" fmla="*/ 4385 h 2332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34258" h="2332617">
                <a:moveTo>
                  <a:pt x="1134634" y="0"/>
                </a:moveTo>
                <a:lnTo>
                  <a:pt x="1136365" y="1243427"/>
                </a:lnTo>
                <a:lnTo>
                  <a:pt x="1133966" y="1248866"/>
                </a:lnTo>
                <a:lnTo>
                  <a:pt x="1136368" y="1245385"/>
                </a:lnTo>
                <a:lnTo>
                  <a:pt x="1136383" y="1256064"/>
                </a:lnTo>
                <a:lnTo>
                  <a:pt x="1149307" y="1226640"/>
                </a:lnTo>
                <a:lnTo>
                  <a:pt x="1845950" y="217329"/>
                </a:lnTo>
                <a:lnTo>
                  <a:pt x="1909532" y="264875"/>
                </a:lnTo>
                <a:cubicBezTo>
                  <a:pt x="2168923" y="478943"/>
                  <a:pt x="2334258" y="802907"/>
                  <a:pt x="2334258" y="1165488"/>
                </a:cubicBezTo>
                <a:cubicBezTo>
                  <a:pt x="2334258" y="1810076"/>
                  <a:pt x="1811717" y="2332617"/>
                  <a:pt x="1167129" y="2332617"/>
                </a:cubicBezTo>
                <a:cubicBezTo>
                  <a:pt x="522541" y="2332617"/>
                  <a:pt x="0" y="1810076"/>
                  <a:pt x="0" y="1165488"/>
                </a:cubicBezTo>
                <a:cubicBezTo>
                  <a:pt x="0" y="561187"/>
                  <a:pt x="459265" y="64154"/>
                  <a:pt x="1047797" y="4385"/>
                </a:cubicBezTo>
                <a:close/>
              </a:path>
            </a:pathLst>
          </a:custGeom>
          <a:solidFill>
            <a:srgbClr val="7FB2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0" name="文本框 20">
            <a:extLst>
              <a:ext uri="{FF2B5EF4-FFF2-40B4-BE49-F238E27FC236}">
                <a16:creationId xmlns:a16="http://schemas.microsoft.com/office/drawing/2014/main" xmlns="" id="{95918A82-7A65-1D01-DCD0-B0F2D57B7D4F}"/>
              </a:ext>
            </a:extLst>
          </p:cNvPr>
          <p:cNvSpPr txBox="1"/>
          <p:nvPr/>
        </p:nvSpPr>
        <p:spPr>
          <a:xfrm>
            <a:off x="8622008" y="2476914"/>
            <a:ext cx="2420457" cy="807907"/>
          </a:xfrm>
          <a:prstGeom prst="rect">
            <a:avLst/>
          </a:prstGeom>
          <a:noFill/>
        </p:spPr>
        <p:txBody>
          <a:bodyPr wrap="square" lIns="68576" tIns="34287" rIns="68576" bIns="34287">
            <a:spAutoFit/>
          </a:bodyPr>
          <a:lstStyle/>
          <a:p>
            <a:pPr algn="r" defTabSz="6857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2300" b="1" spc="-2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Безвозмездные</a:t>
            </a:r>
          </a:p>
          <a:p>
            <a:pPr algn="r" defTabSz="6857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2300" b="1" spc="-2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поступления</a:t>
            </a:r>
            <a:endParaRPr lang="en-US" altLang="zh-CN" sz="2300" b="1" spc="-200" dirty="0"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3" name="椭圆 76">
            <a:extLst>
              <a:ext uri="{FF2B5EF4-FFF2-40B4-BE49-F238E27FC236}">
                <a16:creationId xmlns:a16="http://schemas.microsoft.com/office/drawing/2014/main" xmlns="" id="{26E9F460-D67D-5CE6-EDCB-E61D6B198CB1}"/>
              </a:ext>
            </a:extLst>
          </p:cNvPr>
          <p:cNvSpPr/>
          <p:nvPr/>
        </p:nvSpPr>
        <p:spPr>
          <a:xfrm>
            <a:off x="8797358" y="1250562"/>
            <a:ext cx="1040237" cy="104023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397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B3E270D3-E17F-09F3-F96D-00B84AB1B6B0}"/>
              </a:ext>
            </a:extLst>
          </p:cNvPr>
          <p:cNvSpPr txBox="1"/>
          <p:nvPr/>
        </p:nvSpPr>
        <p:spPr>
          <a:xfrm>
            <a:off x="8843224" y="1532273"/>
            <a:ext cx="96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3369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90,8%</a:t>
            </a:r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xmlns="" id="{3A975384-B06D-9C72-CBFD-4E001608E01A}"/>
              </a:ext>
            </a:extLst>
          </p:cNvPr>
          <p:cNvCxnSpPr>
            <a:cxnSpLocks/>
          </p:cNvCxnSpPr>
          <p:nvPr/>
        </p:nvCxnSpPr>
        <p:spPr>
          <a:xfrm flipV="1">
            <a:off x="8392659" y="5505255"/>
            <a:ext cx="0" cy="1041528"/>
          </a:xfrm>
          <a:prstGeom prst="straightConnector1">
            <a:avLst/>
          </a:prstGeom>
          <a:ln w="38100">
            <a:gradFill>
              <a:gsLst>
                <a:gs pos="18000">
                  <a:srgbClr val="454545"/>
                </a:gs>
                <a:gs pos="100000">
                  <a:srgbClr val="7BA65E"/>
                </a:gs>
              </a:gsLst>
              <a:lin ang="5400000" scaled="1"/>
            </a:gra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84F8DA9-E381-F64C-0979-B88EF35724AC}"/>
              </a:ext>
            </a:extLst>
          </p:cNvPr>
          <p:cNvSpPr txBox="1"/>
          <p:nvPr/>
        </p:nvSpPr>
        <p:spPr>
          <a:xfrm>
            <a:off x="8402387" y="5692177"/>
            <a:ext cx="2036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33692B"/>
                </a:solidFill>
              </a:rPr>
              <a:t>+6 747,2тыс.₽ 100,7%</a:t>
            </a:r>
          </a:p>
        </p:txBody>
      </p:sp>
    </p:spTree>
    <p:extLst>
      <p:ext uri="{BB962C8B-B14F-4D97-AF65-F5344CB8AC3E}">
        <p14:creationId xmlns:p14="http://schemas.microsoft.com/office/powerpoint/2010/main" val="277610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E10E3DB6-71CB-36C0-AAF0-9E4018EE027E}"/>
              </a:ext>
            </a:extLst>
          </p:cNvPr>
          <p:cNvGrpSpPr/>
          <p:nvPr/>
        </p:nvGrpSpPr>
        <p:grpSpPr>
          <a:xfrm>
            <a:off x="2" y="229847"/>
            <a:ext cx="12191998" cy="613797"/>
            <a:chOff x="2" y="229847"/>
            <a:chExt cx="12191998" cy="613797"/>
          </a:xfrm>
        </p:grpSpPr>
        <p:sp>
          <p:nvSpPr>
            <p:cNvPr id="9" name="矩形 10">
              <a:extLst>
                <a:ext uri="{FF2B5EF4-FFF2-40B4-BE49-F238E27FC236}">
                  <a16:creationId xmlns:a16="http://schemas.microsoft.com/office/drawing/2014/main" xmlns="" id="{1B642B8E-E485-EA53-DFAF-BB4CED91055C}"/>
                </a:ext>
              </a:extLst>
            </p:cNvPr>
            <p:cNvSpPr/>
            <p:nvPr/>
          </p:nvSpPr>
          <p:spPr>
            <a:xfrm>
              <a:off x="2" y="229847"/>
              <a:ext cx="12191998" cy="613797"/>
            </a:xfrm>
            <a:prstGeom prst="rect">
              <a:avLst/>
            </a:prstGeom>
            <a:gradFill flip="none" rotWithShape="1">
              <a:gsLst>
                <a:gs pos="39000">
                  <a:srgbClr val="7FB256"/>
                </a:gs>
                <a:gs pos="89000">
                  <a:schemeClr val="bg1">
                    <a:alpha val="4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10" name="文本框 1">
              <a:extLst>
                <a:ext uri="{FF2B5EF4-FFF2-40B4-BE49-F238E27FC236}">
                  <a16:creationId xmlns:a16="http://schemas.microsoft.com/office/drawing/2014/main" xmlns="" id="{38ABACC6-38F1-D895-7EA9-C853879642B8}"/>
                </a:ext>
              </a:extLst>
            </p:cNvPr>
            <p:cNvSpPr txBox="1"/>
            <p:nvPr/>
          </p:nvSpPr>
          <p:spPr>
            <a:xfrm>
              <a:off x="242775" y="305912"/>
              <a:ext cx="119492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2400" b="1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Выполнение плана в разрезе доходных источников, </a:t>
              </a:r>
              <a:r>
                <a:rPr lang="ru-RU" altLang="zh-CN" sz="22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тыс.₽</a:t>
              </a:r>
              <a:endParaRPr lang="zh-CN" altLang="en-US" sz="2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文本框 36">
              <a:extLst>
                <a:ext uri="{FF2B5EF4-FFF2-40B4-BE49-F238E27FC236}">
                  <a16:creationId xmlns:a16="http://schemas.microsoft.com/office/drawing/2014/main" xmlns="" id="{924CBA51-EB4B-EB6C-3E79-11F77A30BF8F}"/>
                </a:ext>
              </a:extLst>
            </p:cNvPr>
            <p:cNvSpPr txBox="1"/>
            <p:nvPr/>
          </p:nvSpPr>
          <p:spPr>
            <a:xfrm>
              <a:off x="11148788" y="277429"/>
              <a:ext cx="10402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2800" dirty="0">
                  <a:solidFill>
                    <a:srgbClr val="33692B"/>
                  </a:solidFill>
                  <a:latin typeface="Century Gothic" panose="020B0502020202020204" pitchFamily="34" charset="0"/>
                </a:rPr>
                <a:t>03</a:t>
              </a:r>
              <a:endParaRPr lang="zh-CN" altLang="en-US" sz="2800" dirty="0">
                <a:solidFill>
                  <a:srgbClr val="33692B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xmlns="" id="{4A20AEE4-D3EB-DA51-5C84-6CE2B6A6D79B}"/>
              </a:ext>
            </a:extLst>
          </p:cNvPr>
          <p:cNvGrpSpPr/>
          <p:nvPr/>
        </p:nvGrpSpPr>
        <p:grpSpPr>
          <a:xfrm>
            <a:off x="1116967" y="919709"/>
            <a:ext cx="1696083" cy="6230391"/>
            <a:chOff x="335917" y="919709"/>
            <a:chExt cx="2686683" cy="6230391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xmlns="" id="{789CE358-DDC2-8BF4-79E1-507B8ACEE06F}"/>
                </a:ext>
              </a:extLst>
            </p:cNvPr>
            <p:cNvSpPr/>
            <p:nvPr/>
          </p:nvSpPr>
          <p:spPr>
            <a:xfrm>
              <a:off x="854844" y="1004863"/>
              <a:ext cx="177921" cy="26466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xmlns="" id="{E666E427-DAC0-92F3-D09B-4AE7EC0B5D04}"/>
                </a:ext>
              </a:extLst>
            </p:cNvPr>
            <p:cNvSpPr/>
            <p:nvPr/>
          </p:nvSpPr>
          <p:spPr>
            <a:xfrm>
              <a:off x="2328186" y="1003921"/>
              <a:ext cx="177921" cy="26466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Прямоугольник: скругленные углы 54">
              <a:extLst>
                <a:ext uri="{FF2B5EF4-FFF2-40B4-BE49-F238E27FC236}">
                  <a16:creationId xmlns:a16="http://schemas.microsoft.com/office/drawing/2014/main" xmlns="" id="{2F1B8A60-507A-B356-AE65-9BEEBB87CC13}"/>
                </a:ext>
              </a:extLst>
            </p:cNvPr>
            <p:cNvSpPr/>
            <p:nvPr/>
          </p:nvSpPr>
          <p:spPr>
            <a:xfrm>
              <a:off x="452690" y="1076102"/>
              <a:ext cx="2455570" cy="84211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Полилиния: фигура 55">
              <a:extLst>
                <a:ext uri="{FF2B5EF4-FFF2-40B4-BE49-F238E27FC236}">
                  <a16:creationId xmlns:a16="http://schemas.microsoft.com/office/drawing/2014/main" xmlns="" id="{C3FA3CCF-3647-0F7C-70F8-1D4A573C06D6}"/>
                </a:ext>
              </a:extLst>
            </p:cNvPr>
            <p:cNvSpPr/>
            <p:nvPr/>
          </p:nvSpPr>
          <p:spPr>
            <a:xfrm>
              <a:off x="943805" y="1003921"/>
              <a:ext cx="1473342" cy="144363"/>
            </a:xfrm>
            <a:custGeom>
              <a:avLst/>
              <a:gdLst>
                <a:gd name="connsiteX0" fmla="*/ 0 w 2295000"/>
                <a:gd name="connsiteY0" fmla="*/ 0 h 270000"/>
                <a:gd name="connsiteX1" fmla="*/ 45001 w 2295000"/>
                <a:gd name="connsiteY1" fmla="*/ 0 h 270000"/>
                <a:gd name="connsiteX2" fmla="*/ 2249999 w 2295000"/>
                <a:gd name="connsiteY2" fmla="*/ 0 h 270000"/>
                <a:gd name="connsiteX3" fmla="*/ 2295000 w 2295000"/>
                <a:gd name="connsiteY3" fmla="*/ 0 h 270000"/>
                <a:gd name="connsiteX4" fmla="*/ 2295000 w 2295000"/>
                <a:gd name="connsiteY4" fmla="*/ 45001 h 270000"/>
                <a:gd name="connsiteX5" fmla="*/ 2295000 w 2295000"/>
                <a:gd name="connsiteY5" fmla="*/ 90000 h 270000"/>
                <a:gd name="connsiteX6" fmla="*/ 2295000 w 2295000"/>
                <a:gd name="connsiteY6" fmla="*/ 224999 h 270000"/>
                <a:gd name="connsiteX7" fmla="*/ 2249999 w 2295000"/>
                <a:gd name="connsiteY7" fmla="*/ 270000 h 270000"/>
                <a:gd name="connsiteX8" fmla="*/ 45001 w 2295000"/>
                <a:gd name="connsiteY8" fmla="*/ 270000 h 270000"/>
                <a:gd name="connsiteX9" fmla="*/ 0 w 2295000"/>
                <a:gd name="connsiteY9" fmla="*/ 224999 h 270000"/>
                <a:gd name="connsiteX10" fmla="*/ 0 w 2295000"/>
                <a:gd name="connsiteY10" fmla="*/ 90000 h 270000"/>
                <a:gd name="connsiteX11" fmla="*/ 0 w 2295000"/>
                <a:gd name="connsiteY11" fmla="*/ 45001 h 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95000" h="270000">
                  <a:moveTo>
                    <a:pt x="0" y="0"/>
                  </a:moveTo>
                  <a:lnTo>
                    <a:pt x="45001" y="0"/>
                  </a:lnTo>
                  <a:lnTo>
                    <a:pt x="2249999" y="0"/>
                  </a:lnTo>
                  <a:lnTo>
                    <a:pt x="2295000" y="0"/>
                  </a:lnTo>
                  <a:lnTo>
                    <a:pt x="2295000" y="45001"/>
                  </a:lnTo>
                  <a:lnTo>
                    <a:pt x="2295000" y="90000"/>
                  </a:lnTo>
                  <a:lnTo>
                    <a:pt x="2295000" y="224999"/>
                  </a:lnTo>
                  <a:cubicBezTo>
                    <a:pt x="2295000" y="249852"/>
                    <a:pt x="2274852" y="270000"/>
                    <a:pt x="2249999" y="270000"/>
                  </a:cubicBezTo>
                  <a:lnTo>
                    <a:pt x="45001" y="270000"/>
                  </a:lnTo>
                  <a:cubicBezTo>
                    <a:pt x="20148" y="270000"/>
                    <a:pt x="0" y="249852"/>
                    <a:pt x="0" y="224999"/>
                  </a:cubicBezTo>
                  <a:lnTo>
                    <a:pt x="0" y="90000"/>
                  </a:lnTo>
                  <a:lnTo>
                    <a:pt x="0" y="45001"/>
                  </a:lnTo>
                  <a:close/>
                </a:path>
              </a:pathLst>
            </a:custGeom>
            <a:solidFill>
              <a:srgbClr val="FFE0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xmlns="" id="{B524A8B1-667F-07F4-B8F8-179F34ADF8C0}"/>
                </a:ext>
              </a:extLst>
            </p:cNvPr>
            <p:cNvSpPr/>
            <p:nvPr/>
          </p:nvSpPr>
          <p:spPr>
            <a:xfrm>
              <a:off x="1452372" y="919709"/>
              <a:ext cx="456207" cy="288000"/>
            </a:xfrm>
            <a:prstGeom prst="ellipse">
              <a:avLst/>
            </a:prstGeom>
            <a:solidFill>
              <a:srgbClr val="FFE009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Полилиния: фигура 57">
              <a:extLst>
                <a:ext uri="{FF2B5EF4-FFF2-40B4-BE49-F238E27FC236}">
                  <a16:creationId xmlns:a16="http://schemas.microsoft.com/office/drawing/2014/main" xmlns="" id="{E8653C9A-532B-A2A4-5D0E-05147183672C}"/>
                </a:ext>
              </a:extLst>
            </p:cNvPr>
            <p:cNvSpPr/>
            <p:nvPr/>
          </p:nvSpPr>
          <p:spPr>
            <a:xfrm>
              <a:off x="454580" y="1450520"/>
              <a:ext cx="2450707" cy="467696"/>
            </a:xfrm>
            <a:custGeom>
              <a:avLst/>
              <a:gdLst>
                <a:gd name="connsiteX0" fmla="*/ 281 w 3817425"/>
                <a:gd name="connsiteY0" fmla="*/ 0 h 874728"/>
                <a:gd name="connsiteX1" fmla="*/ 3817425 w 3817425"/>
                <a:gd name="connsiteY1" fmla="*/ 0 h 874728"/>
                <a:gd name="connsiteX2" fmla="*/ 3817425 w 3817425"/>
                <a:gd name="connsiteY2" fmla="*/ 561514 h 874728"/>
                <a:gd name="connsiteX3" fmla="*/ 3817425 w 3817425"/>
                <a:gd name="connsiteY3" fmla="*/ 565051 h 874728"/>
                <a:gd name="connsiteX4" fmla="*/ 3816711 w 3817425"/>
                <a:gd name="connsiteY4" fmla="*/ 565051 h 874728"/>
                <a:gd name="connsiteX5" fmla="*/ 3792811 w 3817425"/>
                <a:gd name="connsiteY5" fmla="*/ 683431 h 874728"/>
                <a:gd name="connsiteX6" fmla="*/ 3504211 w 3817425"/>
                <a:gd name="connsiteY6" fmla="*/ 874728 h 874728"/>
                <a:gd name="connsiteX7" fmla="*/ 3497773 w 3817425"/>
                <a:gd name="connsiteY7" fmla="*/ 874079 h 874728"/>
                <a:gd name="connsiteX8" fmla="*/ 319652 w 3817425"/>
                <a:gd name="connsiteY8" fmla="*/ 874079 h 874728"/>
                <a:gd name="connsiteX9" fmla="*/ 313214 w 3817425"/>
                <a:gd name="connsiteY9" fmla="*/ 874728 h 874728"/>
                <a:gd name="connsiteX10" fmla="*/ 24614 w 3817425"/>
                <a:gd name="connsiteY10" fmla="*/ 683431 h 874728"/>
                <a:gd name="connsiteX11" fmla="*/ 714 w 3817425"/>
                <a:gd name="connsiteY11" fmla="*/ 565051 h 874728"/>
                <a:gd name="connsiteX12" fmla="*/ 281 w 3817425"/>
                <a:gd name="connsiteY12" fmla="*/ 565051 h 874728"/>
                <a:gd name="connsiteX13" fmla="*/ 281 w 3817425"/>
                <a:gd name="connsiteY13" fmla="*/ 562907 h 874728"/>
                <a:gd name="connsiteX14" fmla="*/ 0 w 3817425"/>
                <a:gd name="connsiteY14" fmla="*/ 561514 h 874728"/>
                <a:gd name="connsiteX15" fmla="*/ 281 w 3817425"/>
                <a:gd name="connsiteY15" fmla="*/ 560121 h 874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17425" h="874728">
                  <a:moveTo>
                    <a:pt x="281" y="0"/>
                  </a:moveTo>
                  <a:lnTo>
                    <a:pt x="3817425" y="0"/>
                  </a:lnTo>
                  <a:lnTo>
                    <a:pt x="3817425" y="561514"/>
                  </a:lnTo>
                  <a:lnTo>
                    <a:pt x="3817425" y="565051"/>
                  </a:lnTo>
                  <a:lnTo>
                    <a:pt x="3816711" y="565051"/>
                  </a:lnTo>
                  <a:lnTo>
                    <a:pt x="3792811" y="683431"/>
                  </a:lnTo>
                  <a:cubicBezTo>
                    <a:pt x="3745263" y="795848"/>
                    <a:pt x="3633948" y="874728"/>
                    <a:pt x="3504211" y="874728"/>
                  </a:cubicBezTo>
                  <a:lnTo>
                    <a:pt x="3497773" y="874079"/>
                  </a:lnTo>
                  <a:lnTo>
                    <a:pt x="319652" y="874079"/>
                  </a:lnTo>
                  <a:lnTo>
                    <a:pt x="313214" y="874728"/>
                  </a:lnTo>
                  <a:cubicBezTo>
                    <a:pt x="183477" y="874728"/>
                    <a:pt x="72162" y="795848"/>
                    <a:pt x="24614" y="683431"/>
                  </a:cubicBezTo>
                  <a:lnTo>
                    <a:pt x="714" y="565051"/>
                  </a:lnTo>
                  <a:lnTo>
                    <a:pt x="281" y="565051"/>
                  </a:lnTo>
                  <a:lnTo>
                    <a:pt x="281" y="562907"/>
                  </a:lnTo>
                  <a:lnTo>
                    <a:pt x="0" y="561514"/>
                  </a:lnTo>
                  <a:lnTo>
                    <a:pt x="281" y="5601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3E59365F-F671-05C8-172B-0B4C7FF3D300}"/>
                </a:ext>
              </a:extLst>
            </p:cNvPr>
            <p:cNvSpPr/>
            <p:nvPr/>
          </p:nvSpPr>
          <p:spPr>
            <a:xfrm>
              <a:off x="335917" y="1454916"/>
              <a:ext cx="2686683" cy="5695184"/>
            </a:xfrm>
            <a:prstGeom prst="rect">
              <a:avLst/>
            </a:prstGeom>
            <a:gradFill>
              <a:gsLst>
                <a:gs pos="64000">
                  <a:schemeClr val="accent4">
                    <a:lumMod val="40000"/>
                    <a:lumOff val="60000"/>
                    <a:alpha val="30000"/>
                  </a:schemeClr>
                </a:gs>
                <a:gs pos="20000">
                  <a:srgbClr val="FFE009">
                    <a:alpha val="61000"/>
                  </a:srgbClr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xmlns="" id="{6EE69E02-CA4F-99DE-0C22-1EFEC0AEB5EF}"/>
                </a:ext>
              </a:extLst>
            </p:cNvPr>
            <p:cNvSpPr/>
            <p:nvPr/>
          </p:nvSpPr>
          <p:spPr>
            <a:xfrm>
              <a:off x="452775" y="1567528"/>
              <a:ext cx="419538" cy="3494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xmlns="" id="{9CDE9C5D-FA08-30E0-AAAF-E8B62A26F4DE}"/>
                </a:ext>
              </a:extLst>
            </p:cNvPr>
            <p:cNvSpPr/>
            <p:nvPr/>
          </p:nvSpPr>
          <p:spPr>
            <a:xfrm>
              <a:off x="2485749" y="1567528"/>
              <a:ext cx="419538" cy="3494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                     </a:t>
              </a:r>
              <a:endParaRPr lang="ru-RU" dirty="0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156F4BDE-A0F6-37CF-B0C4-A7884E2DD566}"/>
                </a:ext>
              </a:extLst>
            </p:cNvPr>
            <p:cNvSpPr/>
            <p:nvPr/>
          </p:nvSpPr>
          <p:spPr>
            <a:xfrm>
              <a:off x="657957" y="1567529"/>
              <a:ext cx="2046551" cy="3494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xmlns="" id="{73EB463B-4CA0-6180-08FC-B516CB5A1F44}"/>
                </a:ext>
              </a:extLst>
            </p:cNvPr>
            <p:cNvSpPr/>
            <p:nvPr/>
          </p:nvSpPr>
          <p:spPr>
            <a:xfrm>
              <a:off x="453231" y="1449247"/>
              <a:ext cx="2452056" cy="2998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    </a:t>
              </a:r>
              <a:endParaRPr lang="ru-RU" dirty="0"/>
            </a:p>
          </p:txBody>
        </p:sp>
        <p:sp>
          <p:nvSpPr>
            <p:cNvPr id="23" name="Полилиния: фигура 63">
              <a:extLst>
                <a:ext uri="{FF2B5EF4-FFF2-40B4-BE49-F238E27FC236}">
                  <a16:creationId xmlns:a16="http://schemas.microsoft.com/office/drawing/2014/main" xmlns="" id="{54626F37-5FB0-2E22-4DC9-C38EDA02BB48}"/>
                </a:ext>
              </a:extLst>
            </p:cNvPr>
            <p:cNvSpPr/>
            <p:nvPr/>
          </p:nvSpPr>
          <p:spPr>
            <a:xfrm>
              <a:off x="452776" y="1450520"/>
              <a:ext cx="2452513" cy="467697"/>
            </a:xfrm>
            <a:custGeom>
              <a:avLst/>
              <a:gdLst>
                <a:gd name="connsiteX0" fmla="*/ 711 w 3820238"/>
                <a:gd name="connsiteY0" fmla="*/ 0 h 874729"/>
                <a:gd name="connsiteX1" fmla="*/ 3820236 w 3820238"/>
                <a:gd name="connsiteY1" fmla="*/ 0 h 874729"/>
                <a:gd name="connsiteX2" fmla="*/ 3820236 w 3820238"/>
                <a:gd name="connsiteY2" fmla="*/ 547965 h 874729"/>
                <a:gd name="connsiteX3" fmla="*/ 3820238 w 3820238"/>
                <a:gd name="connsiteY3" fmla="*/ 547975 h 874729"/>
                <a:gd name="connsiteX4" fmla="*/ 3820236 w 3820238"/>
                <a:gd name="connsiteY4" fmla="*/ 547985 h 874729"/>
                <a:gd name="connsiteX5" fmla="*/ 3820236 w 3820238"/>
                <a:gd name="connsiteY5" fmla="*/ 560728 h 874729"/>
                <a:gd name="connsiteX6" fmla="*/ 3817664 w 3820238"/>
                <a:gd name="connsiteY6" fmla="*/ 560728 h 874729"/>
                <a:gd name="connsiteX7" fmla="*/ 3794560 w 3820238"/>
                <a:gd name="connsiteY7" fmla="*/ 675162 h 874729"/>
                <a:gd name="connsiteX8" fmla="*/ 3559337 w 3820238"/>
                <a:gd name="connsiteY8" fmla="*/ 868091 h 874729"/>
                <a:gd name="connsiteX9" fmla="*/ 3507487 w 3820238"/>
                <a:gd name="connsiteY9" fmla="*/ 873317 h 874729"/>
                <a:gd name="connsiteX10" fmla="*/ 3507487 w 3820238"/>
                <a:gd name="connsiteY10" fmla="*/ 874729 h 874729"/>
                <a:gd name="connsiteX11" fmla="*/ 3493484 w 3820238"/>
                <a:gd name="connsiteY11" fmla="*/ 874729 h 874729"/>
                <a:gd name="connsiteX12" fmla="*/ 326754 w 3820238"/>
                <a:gd name="connsiteY12" fmla="*/ 874729 h 874729"/>
                <a:gd name="connsiteX13" fmla="*/ 319609 w 3820238"/>
                <a:gd name="connsiteY13" fmla="*/ 874729 h 874729"/>
                <a:gd name="connsiteX14" fmla="*/ 319609 w 3820238"/>
                <a:gd name="connsiteY14" fmla="*/ 874009 h 874729"/>
                <a:gd name="connsiteX15" fmla="*/ 260902 w 3820238"/>
                <a:gd name="connsiteY15" fmla="*/ 868091 h 874729"/>
                <a:gd name="connsiteX16" fmla="*/ 19827 w 3820238"/>
                <a:gd name="connsiteY16" fmla="*/ 660324 h 874729"/>
                <a:gd name="connsiteX17" fmla="*/ 2251 w 3820238"/>
                <a:gd name="connsiteY17" fmla="*/ 560728 h 874729"/>
                <a:gd name="connsiteX18" fmla="*/ 711 w 3820238"/>
                <a:gd name="connsiteY18" fmla="*/ 560728 h 874729"/>
                <a:gd name="connsiteX19" fmla="*/ 711 w 3820238"/>
                <a:gd name="connsiteY19" fmla="*/ 552004 h 874729"/>
                <a:gd name="connsiteX20" fmla="*/ 0 w 3820238"/>
                <a:gd name="connsiteY20" fmla="*/ 547975 h 874729"/>
                <a:gd name="connsiteX21" fmla="*/ 711 w 3820238"/>
                <a:gd name="connsiteY21" fmla="*/ 543946 h 874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820238" h="874729">
                  <a:moveTo>
                    <a:pt x="711" y="0"/>
                  </a:moveTo>
                  <a:lnTo>
                    <a:pt x="3820236" y="0"/>
                  </a:lnTo>
                  <a:lnTo>
                    <a:pt x="3820236" y="547965"/>
                  </a:lnTo>
                  <a:lnTo>
                    <a:pt x="3820238" y="547975"/>
                  </a:lnTo>
                  <a:lnTo>
                    <a:pt x="3820236" y="547985"/>
                  </a:lnTo>
                  <a:lnTo>
                    <a:pt x="3820236" y="560728"/>
                  </a:lnTo>
                  <a:lnTo>
                    <a:pt x="3817664" y="560728"/>
                  </a:lnTo>
                  <a:lnTo>
                    <a:pt x="3794560" y="675162"/>
                  </a:lnTo>
                  <a:cubicBezTo>
                    <a:pt x="3753224" y="772893"/>
                    <a:pt x="3665691" y="846327"/>
                    <a:pt x="3559337" y="868091"/>
                  </a:cubicBezTo>
                  <a:lnTo>
                    <a:pt x="3507487" y="873317"/>
                  </a:lnTo>
                  <a:lnTo>
                    <a:pt x="3507487" y="874729"/>
                  </a:lnTo>
                  <a:lnTo>
                    <a:pt x="3493484" y="874729"/>
                  </a:lnTo>
                  <a:lnTo>
                    <a:pt x="326754" y="874729"/>
                  </a:lnTo>
                  <a:lnTo>
                    <a:pt x="319609" y="874729"/>
                  </a:lnTo>
                  <a:lnTo>
                    <a:pt x="319609" y="874009"/>
                  </a:lnTo>
                  <a:lnTo>
                    <a:pt x="260902" y="868091"/>
                  </a:lnTo>
                  <a:cubicBezTo>
                    <a:pt x="149230" y="845239"/>
                    <a:pt x="58308" y="765420"/>
                    <a:pt x="19827" y="660324"/>
                  </a:cubicBezTo>
                  <a:lnTo>
                    <a:pt x="2251" y="560728"/>
                  </a:lnTo>
                  <a:lnTo>
                    <a:pt x="711" y="560728"/>
                  </a:lnTo>
                  <a:lnTo>
                    <a:pt x="711" y="552004"/>
                  </a:lnTo>
                  <a:lnTo>
                    <a:pt x="0" y="547975"/>
                  </a:lnTo>
                  <a:lnTo>
                    <a:pt x="711" y="5439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xmlns="" id="{78CC8834-473D-D794-3423-0FA1E0A88A71}"/>
              </a:ext>
            </a:extLst>
          </p:cNvPr>
          <p:cNvGrpSpPr/>
          <p:nvPr/>
        </p:nvGrpSpPr>
        <p:grpSpPr>
          <a:xfrm>
            <a:off x="4495167" y="919709"/>
            <a:ext cx="1696083" cy="6230391"/>
            <a:chOff x="335917" y="919709"/>
            <a:chExt cx="2686683" cy="6230391"/>
          </a:xfrm>
        </p:grpSpPr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xmlns="" id="{33CBD51A-6B2F-160C-3CA9-D3B079CD41E7}"/>
                </a:ext>
              </a:extLst>
            </p:cNvPr>
            <p:cNvSpPr/>
            <p:nvPr/>
          </p:nvSpPr>
          <p:spPr>
            <a:xfrm>
              <a:off x="854844" y="1004863"/>
              <a:ext cx="177921" cy="26466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xmlns="" id="{8C1E04A1-7F51-02FA-A6DF-C85D2C9FE2BD}"/>
                </a:ext>
              </a:extLst>
            </p:cNvPr>
            <p:cNvSpPr/>
            <p:nvPr/>
          </p:nvSpPr>
          <p:spPr>
            <a:xfrm>
              <a:off x="2328186" y="1003921"/>
              <a:ext cx="177921" cy="26466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0" name="Прямоугольник: скругленные углы 54">
              <a:extLst>
                <a:ext uri="{FF2B5EF4-FFF2-40B4-BE49-F238E27FC236}">
                  <a16:creationId xmlns:a16="http://schemas.microsoft.com/office/drawing/2014/main" xmlns="" id="{6409E7EF-95F8-A5B2-A42B-E3A524357590}"/>
                </a:ext>
              </a:extLst>
            </p:cNvPr>
            <p:cNvSpPr/>
            <p:nvPr/>
          </p:nvSpPr>
          <p:spPr>
            <a:xfrm>
              <a:off x="452690" y="1076102"/>
              <a:ext cx="2455570" cy="84211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Полилиния: фигура 55">
              <a:extLst>
                <a:ext uri="{FF2B5EF4-FFF2-40B4-BE49-F238E27FC236}">
                  <a16:creationId xmlns:a16="http://schemas.microsoft.com/office/drawing/2014/main" xmlns="" id="{ABBC247F-26CE-0D55-DD49-686196D006C2}"/>
                </a:ext>
              </a:extLst>
            </p:cNvPr>
            <p:cNvSpPr/>
            <p:nvPr/>
          </p:nvSpPr>
          <p:spPr>
            <a:xfrm>
              <a:off x="943805" y="1003921"/>
              <a:ext cx="1473342" cy="144363"/>
            </a:xfrm>
            <a:custGeom>
              <a:avLst/>
              <a:gdLst>
                <a:gd name="connsiteX0" fmla="*/ 0 w 2295000"/>
                <a:gd name="connsiteY0" fmla="*/ 0 h 270000"/>
                <a:gd name="connsiteX1" fmla="*/ 45001 w 2295000"/>
                <a:gd name="connsiteY1" fmla="*/ 0 h 270000"/>
                <a:gd name="connsiteX2" fmla="*/ 2249999 w 2295000"/>
                <a:gd name="connsiteY2" fmla="*/ 0 h 270000"/>
                <a:gd name="connsiteX3" fmla="*/ 2295000 w 2295000"/>
                <a:gd name="connsiteY3" fmla="*/ 0 h 270000"/>
                <a:gd name="connsiteX4" fmla="*/ 2295000 w 2295000"/>
                <a:gd name="connsiteY4" fmla="*/ 45001 h 270000"/>
                <a:gd name="connsiteX5" fmla="*/ 2295000 w 2295000"/>
                <a:gd name="connsiteY5" fmla="*/ 90000 h 270000"/>
                <a:gd name="connsiteX6" fmla="*/ 2295000 w 2295000"/>
                <a:gd name="connsiteY6" fmla="*/ 224999 h 270000"/>
                <a:gd name="connsiteX7" fmla="*/ 2249999 w 2295000"/>
                <a:gd name="connsiteY7" fmla="*/ 270000 h 270000"/>
                <a:gd name="connsiteX8" fmla="*/ 45001 w 2295000"/>
                <a:gd name="connsiteY8" fmla="*/ 270000 h 270000"/>
                <a:gd name="connsiteX9" fmla="*/ 0 w 2295000"/>
                <a:gd name="connsiteY9" fmla="*/ 224999 h 270000"/>
                <a:gd name="connsiteX10" fmla="*/ 0 w 2295000"/>
                <a:gd name="connsiteY10" fmla="*/ 90000 h 270000"/>
                <a:gd name="connsiteX11" fmla="*/ 0 w 2295000"/>
                <a:gd name="connsiteY11" fmla="*/ 45001 h 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95000" h="270000">
                  <a:moveTo>
                    <a:pt x="0" y="0"/>
                  </a:moveTo>
                  <a:lnTo>
                    <a:pt x="45001" y="0"/>
                  </a:lnTo>
                  <a:lnTo>
                    <a:pt x="2249999" y="0"/>
                  </a:lnTo>
                  <a:lnTo>
                    <a:pt x="2295000" y="0"/>
                  </a:lnTo>
                  <a:lnTo>
                    <a:pt x="2295000" y="45001"/>
                  </a:lnTo>
                  <a:lnTo>
                    <a:pt x="2295000" y="90000"/>
                  </a:lnTo>
                  <a:lnTo>
                    <a:pt x="2295000" y="224999"/>
                  </a:lnTo>
                  <a:cubicBezTo>
                    <a:pt x="2295000" y="249852"/>
                    <a:pt x="2274852" y="270000"/>
                    <a:pt x="2249999" y="270000"/>
                  </a:cubicBezTo>
                  <a:lnTo>
                    <a:pt x="45001" y="270000"/>
                  </a:lnTo>
                  <a:cubicBezTo>
                    <a:pt x="20148" y="270000"/>
                    <a:pt x="0" y="249852"/>
                    <a:pt x="0" y="224999"/>
                  </a:cubicBezTo>
                  <a:lnTo>
                    <a:pt x="0" y="90000"/>
                  </a:lnTo>
                  <a:lnTo>
                    <a:pt x="0" y="4500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xmlns="" id="{FB020425-7495-84DA-AA40-B794F9B13CC2}"/>
                </a:ext>
              </a:extLst>
            </p:cNvPr>
            <p:cNvSpPr/>
            <p:nvPr/>
          </p:nvSpPr>
          <p:spPr>
            <a:xfrm>
              <a:off x="1452372" y="919709"/>
              <a:ext cx="456207" cy="28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Полилиния: фигура 57">
              <a:extLst>
                <a:ext uri="{FF2B5EF4-FFF2-40B4-BE49-F238E27FC236}">
                  <a16:creationId xmlns:a16="http://schemas.microsoft.com/office/drawing/2014/main" xmlns="" id="{0B1FEBA0-AF93-FCEB-A036-D02916E8DA55}"/>
                </a:ext>
              </a:extLst>
            </p:cNvPr>
            <p:cNvSpPr/>
            <p:nvPr/>
          </p:nvSpPr>
          <p:spPr>
            <a:xfrm>
              <a:off x="454580" y="1450520"/>
              <a:ext cx="2450707" cy="467696"/>
            </a:xfrm>
            <a:custGeom>
              <a:avLst/>
              <a:gdLst>
                <a:gd name="connsiteX0" fmla="*/ 281 w 3817425"/>
                <a:gd name="connsiteY0" fmla="*/ 0 h 874728"/>
                <a:gd name="connsiteX1" fmla="*/ 3817425 w 3817425"/>
                <a:gd name="connsiteY1" fmla="*/ 0 h 874728"/>
                <a:gd name="connsiteX2" fmla="*/ 3817425 w 3817425"/>
                <a:gd name="connsiteY2" fmla="*/ 561514 h 874728"/>
                <a:gd name="connsiteX3" fmla="*/ 3817425 w 3817425"/>
                <a:gd name="connsiteY3" fmla="*/ 565051 h 874728"/>
                <a:gd name="connsiteX4" fmla="*/ 3816711 w 3817425"/>
                <a:gd name="connsiteY4" fmla="*/ 565051 h 874728"/>
                <a:gd name="connsiteX5" fmla="*/ 3792811 w 3817425"/>
                <a:gd name="connsiteY5" fmla="*/ 683431 h 874728"/>
                <a:gd name="connsiteX6" fmla="*/ 3504211 w 3817425"/>
                <a:gd name="connsiteY6" fmla="*/ 874728 h 874728"/>
                <a:gd name="connsiteX7" fmla="*/ 3497773 w 3817425"/>
                <a:gd name="connsiteY7" fmla="*/ 874079 h 874728"/>
                <a:gd name="connsiteX8" fmla="*/ 319652 w 3817425"/>
                <a:gd name="connsiteY8" fmla="*/ 874079 h 874728"/>
                <a:gd name="connsiteX9" fmla="*/ 313214 w 3817425"/>
                <a:gd name="connsiteY9" fmla="*/ 874728 h 874728"/>
                <a:gd name="connsiteX10" fmla="*/ 24614 w 3817425"/>
                <a:gd name="connsiteY10" fmla="*/ 683431 h 874728"/>
                <a:gd name="connsiteX11" fmla="*/ 714 w 3817425"/>
                <a:gd name="connsiteY11" fmla="*/ 565051 h 874728"/>
                <a:gd name="connsiteX12" fmla="*/ 281 w 3817425"/>
                <a:gd name="connsiteY12" fmla="*/ 565051 h 874728"/>
                <a:gd name="connsiteX13" fmla="*/ 281 w 3817425"/>
                <a:gd name="connsiteY13" fmla="*/ 562907 h 874728"/>
                <a:gd name="connsiteX14" fmla="*/ 0 w 3817425"/>
                <a:gd name="connsiteY14" fmla="*/ 561514 h 874728"/>
                <a:gd name="connsiteX15" fmla="*/ 281 w 3817425"/>
                <a:gd name="connsiteY15" fmla="*/ 560121 h 874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17425" h="874728">
                  <a:moveTo>
                    <a:pt x="281" y="0"/>
                  </a:moveTo>
                  <a:lnTo>
                    <a:pt x="3817425" y="0"/>
                  </a:lnTo>
                  <a:lnTo>
                    <a:pt x="3817425" y="561514"/>
                  </a:lnTo>
                  <a:lnTo>
                    <a:pt x="3817425" y="565051"/>
                  </a:lnTo>
                  <a:lnTo>
                    <a:pt x="3816711" y="565051"/>
                  </a:lnTo>
                  <a:lnTo>
                    <a:pt x="3792811" y="683431"/>
                  </a:lnTo>
                  <a:cubicBezTo>
                    <a:pt x="3745263" y="795848"/>
                    <a:pt x="3633948" y="874728"/>
                    <a:pt x="3504211" y="874728"/>
                  </a:cubicBezTo>
                  <a:lnTo>
                    <a:pt x="3497773" y="874079"/>
                  </a:lnTo>
                  <a:lnTo>
                    <a:pt x="319652" y="874079"/>
                  </a:lnTo>
                  <a:lnTo>
                    <a:pt x="313214" y="874728"/>
                  </a:lnTo>
                  <a:cubicBezTo>
                    <a:pt x="183477" y="874728"/>
                    <a:pt x="72162" y="795848"/>
                    <a:pt x="24614" y="683431"/>
                  </a:cubicBezTo>
                  <a:lnTo>
                    <a:pt x="714" y="565051"/>
                  </a:lnTo>
                  <a:lnTo>
                    <a:pt x="281" y="565051"/>
                  </a:lnTo>
                  <a:lnTo>
                    <a:pt x="281" y="562907"/>
                  </a:lnTo>
                  <a:lnTo>
                    <a:pt x="0" y="561514"/>
                  </a:lnTo>
                  <a:lnTo>
                    <a:pt x="281" y="5601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xmlns="" id="{C2032918-3FCB-E0FF-E464-6B209BB0E220}"/>
                </a:ext>
              </a:extLst>
            </p:cNvPr>
            <p:cNvSpPr/>
            <p:nvPr/>
          </p:nvSpPr>
          <p:spPr>
            <a:xfrm>
              <a:off x="335917" y="1454916"/>
              <a:ext cx="2686683" cy="5695184"/>
            </a:xfrm>
            <a:prstGeom prst="rect">
              <a:avLst/>
            </a:prstGeom>
            <a:gradFill>
              <a:gsLst>
                <a:gs pos="64000">
                  <a:schemeClr val="accent6">
                    <a:lumMod val="20000"/>
                    <a:lumOff val="80000"/>
                  </a:schemeClr>
                </a:gs>
                <a:gs pos="19000">
                  <a:schemeClr val="accent6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xmlns="" id="{C12910AA-E11D-1F4F-4E0C-6CA2D0190266}"/>
                </a:ext>
              </a:extLst>
            </p:cNvPr>
            <p:cNvSpPr/>
            <p:nvPr/>
          </p:nvSpPr>
          <p:spPr>
            <a:xfrm>
              <a:off x="452775" y="1567528"/>
              <a:ext cx="419538" cy="3494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xmlns="" id="{3521AC4A-F1D5-E00C-E274-1FA7FE82F30E}"/>
                </a:ext>
              </a:extLst>
            </p:cNvPr>
            <p:cNvSpPr/>
            <p:nvPr/>
          </p:nvSpPr>
          <p:spPr>
            <a:xfrm>
              <a:off x="2485749" y="1567528"/>
              <a:ext cx="419538" cy="3494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                     </a:t>
              </a:r>
              <a:endParaRPr lang="ru-RU" dirty="0"/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xmlns="" id="{55AF5C53-C99D-E6F5-C71D-CEBF44F679B4}"/>
                </a:ext>
              </a:extLst>
            </p:cNvPr>
            <p:cNvSpPr/>
            <p:nvPr/>
          </p:nvSpPr>
          <p:spPr>
            <a:xfrm>
              <a:off x="657957" y="1567529"/>
              <a:ext cx="2046551" cy="3494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xmlns="" id="{E56009DA-2961-2AC5-7BEF-A5987E020F2D}"/>
                </a:ext>
              </a:extLst>
            </p:cNvPr>
            <p:cNvSpPr/>
            <p:nvPr/>
          </p:nvSpPr>
          <p:spPr>
            <a:xfrm>
              <a:off x="453231" y="1449247"/>
              <a:ext cx="2452056" cy="2998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    </a:t>
              </a:r>
              <a:endParaRPr lang="ru-RU" dirty="0"/>
            </a:p>
          </p:txBody>
        </p:sp>
        <p:sp>
          <p:nvSpPr>
            <p:cNvPr id="39" name="Полилиния: фигура 63">
              <a:extLst>
                <a:ext uri="{FF2B5EF4-FFF2-40B4-BE49-F238E27FC236}">
                  <a16:creationId xmlns:a16="http://schemas.microsoft.com/office/drawing/2014/main" xmlns="" id="{95FF92BD-82AE-B9B5-2436-959B27AB3234}"/>
                </a:ext>
              </a:extLst>
            </p:cNvPr>
            <p:cNvSpPr/>
            <p:nvPr/>
          </p:nvSpPr>
          <p:spPr>
            <a:xfrm>
              <a:off x="452776" y="1450520"/>
              <a:ext cx="2452513" cy="467697"/>
            </a:xfrm>
            <a:custGeom>
              <a:avLst/>
              <a:gdLst>
                <a:gd name="connsiteX0" fmla="*/ 711 w 3820238"/>
                <a:gd name="connsiteY0" fmla="*/ 0 h 874729"/>
                <a:gd name="connsiteX1" fmla="*/ 3820236 w 3820238"/>
                <a:gd name="connsiteY1" fmla="*/ 0 h 874729"/>
                <a:gd name="connsiteX2" fmla="*/ 3820236 w 3820238"/>
                <a:gd name="connsiteY2" fmla="*/ 547965 h 874729"/>
                <a:gd name="connsiteX3" fmla="*/ 3820238 w 3820238"/>
                <a:gd name="connsiteY3" fmla="*/ 547975 h 874729"/>
                <a:gd name="connsiteX4" fmla="*/ 3820236 w 3820238"/>
                <a:gd name="connsiteY4" fmla="*/ 547985 h 874729"/>
                <a:gd name="connsiteX5" fmla="*/ 3820236 w 3820238"/>
                <a:gd name="connsiteY5" fmla="*/ 560728 h 874729"/>
                <a:gd name="connsiteX6" fmla="*/ 3817664 w 3820238"/>
                <a:gd name="connsiteY6" fmla="*/ 560728 h 874729"/>
                <a:gd name="connsiteX7" fmla="*/ 3794560 w 3820238"/>
                <a:gd name="connsiteY7" fmla="*/ 675162 h 874729"/>
                <a:gd name="connsiteX8" fmla="*/ 3559337 w 3820238"/>
                <a:gd name="connsiteY8" fmla="*/ 868091 h 874729"/>
                <a:gd name="connsiteX9" fmla="*/ 3507487 w 3820238"/>
                <a:gd name="connsiteY9" fmla="*/ 873317 h 874729"/>
                <a:gd name="connsiteX10" fmla="*/ 3507487 w 3820238"/>
                <a:gd name="connsiteY10" fmla="*/ 874729 h 874729"/>
                <a:gd name="connsiteX11" fmla="*/ 3493484 w 3820238"/>
                <a:gd name="connsiteY11" fmla="*/ 874729 h 874729"/>
                <a:gd name="connsiteX12" fmla="*/ 326754 w 3820238"/>
                <a:gd name="connsiteY12" fmla="*/ 874729 h 874729"/>
                <a:gd name="connsiteX13" fmla="*/ 319609 w 3820238"/>
                <a:gd name="connsiteY13" fmla="*/ 874729 h 874729"/>
                <a:gd name="connsiteX14" fmla="*/ 319609 w 3820238"/>
                <a:gd name="connsiteY14" fmla="*/ 874009 h 874729"/>
                <a:gd name="connsiteX15" fmla="*/ 260902 w 3820238"/>
                <a:gd name="connsiteY15" fmla="*/ 868091 h 874729"/>
                <a:gd name="connsiteX16" fmla="*/ 19827 w 3820238"/>
                <a:gd name="connsiteY16" fmla="*/ 660324 h 874729"/>
                <a:gd name="connsiteX17" fmla="*/ 2251 w 3820238"/>
                <a:gd name="connsiteY17" fmla="*/ 560728 h 874729"/>
                <a:gd name="connsiteX18" fmla="*/ 711 w 3820238"/>
                <a:gd name="connsiteY18" fmla="*/ 560728 h 874729"/>
                <a:gd name="connsiteX19" fmla="*/ 711 w 3820238"/>
                <a:gd name="connsiteY19" fmla="*/ 552004 h 874729"/>
                <a:gd name="connsiteX20" fmla="*/ 0 w 3820238"/>
                <a:gd name="connsiteY20" fmla="*/ 547975 h 874729"/>
                <a:gd name="connsiteX21" fmla="*/ 711 w 3820238"/>
                <a:gd name="connsiteY21" fmla="*/ 543946 h 874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820238" h="874729">
                  <a:moveTo>
                    <a:pt x="711" y="0"/>
                  </a:moveTo>
                  <a:lnTo>
                    <a:pt x="3820236" y="0"/>
                  </a:lnTo>
                  <a:lnTo>
                    <a:pt x="3820236" y="547965"/>
                  </a:lnTo>
                  <a:lnTo>
                    <a:pt x="3820238" y="547975"/>
                  </a:lnTo>
                  <a:lnTo>
                    <a:pt x="3820236" y="547985"/>
                  </a:lnTo>
                  <a:lnTo>
                    <a:pt x="3820236" y="560728"/>
                  </a:lnTo>
                  <a:lnTo>
                    <a:pt x="3817664" y="560728"/>
                  </a:lnTo>
                  <a:lnTo>
                    <a:pt x="3794560" y="675162"/>
                  </a:lnTo>
                  <a:cubicBezTo>
                    <a:pt x="3753224" y="772893"/>
                    <a:pt x="3665691" y="846327"/>
                    <a:pt x="3559337" y="868091"/>
                  </a:cubicBezTo>
                  <a:lnTo>
                    <a:pt x="3507487" y="873317"/>
                  </a:lnTo>
                  <a:lnTo>
                    <a:pt x="3507487" y="874729"/>
                  </a:lnTo>
                  <a:lnTo>
                    <a:pt x="3493484" y="874729"/>
                  </a:lnTo>
                  <a:lnTo>
                    <a:pt x="326754" y="874729"/>
                  </a:lnTo>
                  <a:lnTo>
                    <a:pt x="319609" y="874729"/>
                  </a:lnTo>
                  <a:lnTo>
                    <a:pt x="319609" y="874009"/>
                  </a:lnTo>
                  <a:lnTo>
                    <a:pt x="260902" y="868091"/>
                  </a:lnTo>
                  <a:cubicBezTo>
                    <a:pt x="149230" y="845239"/>
                    <a:pt x="58308" y="765420"/>
                    <a:pt x="19827" y="660324"/>
                  </a:cubicBezTo>
                  <a:lnTo>
                    <a:pt x="2251" y="560728"/>
                  </a:lnTo>
                  <a:lnTo>
                    <a:pt x="711" y="560728"/>
                  </a:lnTo>
                  <a:lnTo>
                    <a:pt x="711" y="552004"/>
                  </a:lnTo>
                  <a:lnTo>
                    <a:pt x="0" y="547975"/>
                  </a:lnTo>
                  <a:lnTo>
                    <a:pt x="711" y="5439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</p:grpSp>
      <p:graphicFrame>
        <p:nvGraphicFramePr>
          <p:cNvPr id="25" name="Таблица 24">
            <a:extLst>
              <a:ext uri="{FF2B5EF4-FFF2-40B4-BE49-F238E27FC236}">
                <a16:creationId xmlns:a16="http://schemas.microsoft.com/office/drawing/2014/main" xmlns="" id="{792184A8-B470-5C44-74D6-CE087DD7EB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168670"/>
              </p:ext>
            </p:extLst>
          </p:nvPr>
        </p:nvGraphicFramePr>
        <p:xfrm>
          <a:off x="1007207" y="1232872"/>
          <a:ext cx="11582399" cy="52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7212">
                  <a:extLst>
                    <a:ext uri="{9D8B030D-6E8A-4147-A177-3AD203B41FA5}">
                      <a16:colId xmlns:a16="http://schemas.microsoft.com/office/drawing/2014/main" xmlns="" val="3265533679"/>
                    </a:ext>
                  </a:extLst>
                </a:gridCol>
                <a:gridCol w="1591531">
                  <a:extLst>
                    <a:ext uri="{9D8B030D-6E8A-4147-A177-3AD203B41FA5}">
                      <a16:colId xmlns:a16="http://schemas.microsoft.com/office/drawing/2014/main" xmlns="" val="3914130171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xmlns="" val="2186803125"/>
                    </a:ext>
                  </a:extLst>
                </a:gridCol>
                <a:gridCol w="6309456">
                  <a:extLst>
                    <a:ext uri="{9D8B030D-6E8A-4147-A177-3AD203B41FA5}">
                      <a16:colId xmlns:a16="http://schemas.microsoft.com/office/drawing/2014/main" xmlns="" val="8658352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План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Факт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%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выполнения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49334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69 476,7</a:t>
                      </a:r>
                      <a:endParaRPr lang="ru-RU" sz="2100" b="1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70 981,6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102,2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НДФЛ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73708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1  840,0</a:t>
                      </a:r>
                      <a:endParaRPr lang="ru-RU" sz="2100" b="1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1 840,0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100,0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Доходы от уплаты акцизов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62757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7 167,8</a:t>
                      </a:r>
                      <a:endParaRPr lang="ru-RU" sz="2100" b="1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7 523,1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105,0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Налоги на совокупный доход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6047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12 727,2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2 819,</a:t>
                      </a:r>
                      <a:r>
                        <a:rPr lang="en-US" sz="21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5</a:t>
                      </a:r>
                      <a:endParaRPr lang="ru-RU" sz="2100" b="1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22,2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Доходы от использования имущества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27947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549,5</a:t>
                      </a:r>
                      <a:endParaRPr lang="ru-RU" sz="2100" b="1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549,</a:t>
                      </a:r>
                      <a:r>
                        <a:rPr lang="en-US" sz="21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5</a:t>
                      </a:r>
                      <a:endParaRPr lang="ru-RU" sz="2100" b="1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100,0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Плата за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негат.возд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.</a:t>
                      </a:r>
                      <a:r>
                        <a:rPr lang="ru-RU" sz="2000" baseline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на </a:t>
                      </a:r>
                      <a:r>
                        <a:rPr lang="ru-RU" sz="2000" baseline="0" dirty="0" err="1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окр.среду</a:t>
                      </a:r>
                      <a:endParaRPr lang="ru-RU" sz="20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24290125"/>
                  </a:ext>
                </a:extLst>
              </a:tr>
              <a:tr h="404984"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5 357,4</a:t>
                      </a:r>
                      <a:endParaRPr lang="ru-RU" sz="2100" b="1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5 357,</a:t>
                      </a:r>
                      <a:r>
                        <a:rPr lang="en-US" sz="21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</a:t>
                      </a:r>
                      <a:endParaRPr lang="ru-RU" sz="2100" b="1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100,0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Доходы от оказания платных услуг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86085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517,2</a:t>
                      </a:r>
                      <a:endParaRPr lang="ru-RU" sz="2100" b="1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534,3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103,3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Доходы от компенсации затрат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93371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939,3</a:t>
                      </a:r>
                      <a:endParaRPr lang="ru-RU" sz="2100" b="1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966</a:t>
                      </a:r>
                      <a:r>
                        <a:rPr lang="en-US" sz="21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,3</a:t>
                      </a:r>
                      <a:endParaRPr lang="ru-RU" sz="2100" b="1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102,9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Штр</a:t>
                      </a:r>
                      <a:r>
                        <a:rPr lang="ru-RU" sz="2000" spc="-1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афы, санкции,</a:t>
                      </a:r>
                      <a:r>
                        <a:rPr lang="ru-RU" sz="2000" spc="-100" baseline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возмещение ущерба</a:t>
                      </a:r>
                      <a:endParaRPr lang="ru-RU" sz="2000" spc="-1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58588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956,7</a:t>
                      </a:r>
                      <a:endParaRPr lang="ru-RU" sz="2100" b="1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1 895,</a:t>
                      </a:r>
                      <a:r>
                        <a:rPr lang="en-US" sz="21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6</a:t>
                      </a:r>
                      <a:endParaRPr lang="ru-RU" sz="2100" b="1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198,1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spc="-1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Доходы от продажи активов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52494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59,4</a:t>
                      </a:r>
                      <a:endParaRPr lang="ru-RU" sz="2100" b="1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6</a:t>
                      </a:r>
                      <a:r>
                        <a:rPr lang="en-US" sz="21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7,9</a:t>
                      </a:r>
                      <a:endParaRPr lang="ru-RU" sz="2100" b="1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114,3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spc="-1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Госпошлина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96343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99 591,2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92 535,2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92,9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5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ВСЕГО: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01479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057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10">
            <a:extLst>
              <a:ext uri="{FF2B5EF4-FFF2-40B4-BE49-F238E27FC236}">
                <a16:creationId xmlns:a16="http://schemas.microsoft.com/office/drawing/2014/main" xmlns="" id="{1B642B8E-E485-EA53-DFAF-BB4CED91055C}"/>
              </a:ext>
            </a:extLst>
          </p:cNvPr>
          <p:cNvSpPr/>
          <p:nvPr/>
        </p:nvSpPr>
        <p:spPr>
          <a:xfrm>
            <a:off x="2" y="229847"/>
            <a:ext cx="12354126" cy="613797"/>
          </a:xfrm>
          <a:prstGeom prst="rect">
            <a:avLst/>
          </a:prstGeom>
          <a:gradFill flip="none" rotWithShape="1">
            <a:gsLst>
              <a:gs pos="39000">
                <a:srgbClr val="7FB256"/>
              </a:gs>
              <a:gs pos="89000">
                <a:schemeClr val="bg1">
                  <a:alpha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" name="文本框 1"/>
          <p:cNvSpPr txBox="1"/>
          <p:nvPr/>
        </p:nvSpPr>
        <p:spPr>
          <a:xfrm>
            <a:off x="71326" y="305912"/>
            <a:ext cx="10133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24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Распределение доходов по уровням бюджетной системы</a:t>
            </a:r>
            <a:endParaRPr lang="zh-CN" altLang="en-US" sz="24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36">
            <a:extLst>
              <a:ext uri="{FF2B5EF4-FFF2-40B4-BE49-F238E27FC236}">
                <a16:creationId xmlns:a16="http://schemas.microsoft.com/office/drawing/2014/main" xmlns="" id="{924CBA51-EB4B-EB6C-3E79-11F77A30BF8F}"/>
              </a:ext>
            </a:extLst>
          </p:cNvPr>
          <p:cNvSpPr txBox="1"/>
          <p:nvPr/>
        </p:nvSpPr>
        <p:spPr>
          <a:xfrm>
            <a:off x="11148788" y="277429"/>
            <a:ext cx="1040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2800" dirty="0">
                <a:solidFill>
                  <a:srgbClr val="33692B"/>
                </a:solidFill>
                <a:latin typeface="Century Gothic" panose="020B0502020202020204" pitchFamily="34" charset="0"/>
              </a:rPr>
              <a:t>04</a:t>
            </a:r>
            <a:endParaRPr lang="zh-CN" altLang="en-US" sz="2800" dirty="0">
              <a:solidFill>
                <a:srgbClr val="33692B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xmlns="" id="{33751E55-6EED-C6CF-46D3-1DF96D3A4154}"/>
              </a:ext>
            </a:extLst>
          </p:cNvPr>
          <p:cNvGrpSpPr/>
          <p:nvPr/>
        </p:nvGrpSpPr>
        <p:grpSpPr>
          <a:xfrm>
            <a:off x="-2479" y="961416"/>
            <a:ext cx="6641469" cy="2646878"/>
            <a:chOff x="315021" y="961416"/>
            <a:chExt cx="6641469" cy="2646878"/>
          </a:xfrm>
        </p:grpSpPr>
        <p:sp>
          <p:nvSpPr>
            <p:cNvPr id="21" name="TextBox 13">
              <a:extLst>
                <a:ext uri="{FF2B5EF4-FFF2-40B4-BE49-F238E27FC236}">
                  <a16:creationId xmlns:a16="http://schemas.microsoft.com/office/drawing/2014/main" xmlns="" id="{E95BFD04-A609-E5E6-5FA2-F15F2A4E1DAC}"/>
                </a:ext>
              </a:extLst>
            </p:cNvPr>
            <p:cNvSpPr txBox="1"/>
            <p:nvPr/>
          </p:nvSpPr>
          <p:spPr>
            <a:xfrm>
              <a:off x="2968459" y="1802952"/>
              <a:ext cx="32229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zh-CN" sz="2800" b="1" dirty="0">
                  <a:solidFill>
                    <a:srgbClr val="FFE00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544 698,9 тыс.₽</a:t>
              </a:r>
              <a:endParaRPr lang="zh-CN" altLang="en-US" sz="2800" b="1" dirty="0">
                <a:solidFill>
                  <a:srgbClr val="FFE0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2" name="TextBox 20">
              <a:extLst>
                <a:ext uri="{FF2B5EF4-FFF2-40B4-BE49-F238E27FC236}">
                  <a16:creationId xmlns:a16="http://schemas.microsoft.com/office/drawing/2014/main" xmlns="" id="{C63609D4-D94D-5AC2-91D5-EDBCFA8042D2}"/>
                </a:ext>
              </a:extLst>
            </p:cNvPr>
            <p:cNvSpPr txBox="1"/>
            <p:nvPr/>
          </p:nvSpPr>
          <p:spPr>
            <a:xfrm>
              <a:off x="2968459" y="2303285"/>
              <a:ext cx="38310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spc="300" dirty="0"/>
                <a:t>Областной бюджет</a:t>
              </a:r>
              <a:endParaRPr lang="en-US" sz="2800" spc="300" dirty="0"/>
            </a:p>
          </p:txBody>
        </p:sp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xmlns="" id="{86D88F43-F044-07D5-9B0A-F4CCC4927E4D}"/>
                </a:ext>
              </a:extLst>
            </p:cNvPr>
            <p:cNvGrpSpPr/>
            <p:nvPr/>
          </p:nvGrpSpPr>
          <p:grpSpPr>
            <a:xfrm>
              <a:off x="2675922" y="1651000"/>
              <a:ext cx="4156678" cy="1285605"/>
              <a:chOff x="1977422" y="3429000"/>
              <a:chExt cx="3453125" cy="1285605"/>
            </a:xfrm>
          </p:grpSpPr>
          <p:cxnSp>
            <p:nvCxnSpPr>
              <p:cNvPr id="25" name="Прямая соединительная линия 24">
                <a:extLst>
                  <a:ext uri="{FF2B5EF4-FFF2-40B4-BE49-F238E27FC236}">
                    <a16:creationId xmlns:a16="http://schemas.microsoft.com/office/drawing/2014/main" xmlns="" id="{2CAAE457-118C-EB96-CCA7-069BA89D1C90}"/>
                  </a:ext>
                </a:extLst>
              </p:cNvPr>
              <p:cNvCxnSpPr/>
              <p:nvPr/>
            </p:nvCxnSpPr>
            <p:spPr>
              <a:xfrm>
                <a:off x="1977422" y="4693968"/>
                <a:ext cx="3453125" cy="0"/>
              </a:xfrm>
              <a:prstGeom prst="line">
                <a:avLst/>
              </a:prstGeom>
              <a:ln w="50800">
                <a:solidFill>
                  <a:srgbClr val="FFE00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>
                <a:extLst>
                  <a:ext uri="{FF2B5EF4-FFF2-40B4-BE49-F238E27FC236}">
                    <a16:creationId xmlns:a16="http://schemas.microsoft.com/office/drawing/2014/main" xmlns="" id="{97DF1D1A-28ED-2827-EF7F-54855385E4A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16788" y="3429000"/>
                <a:ext cx="0" cy="1285605"/>
              </a:xfrm>
              <a:prstGeom prst="line">
                <a:avLst/>
              </a:prstGeom>
              <a:ln w="50800">
                <a:solidFill>
                  <a:srgbClr val="FFE00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>
                <a:extLst>
                  <a:ext uri="{FF2B5EF4-FFF2-40B4-BE49-F238E27FC236}">
                    <a16:creationId xmlns:a16="http://schemas.microsoft.com/office/drawing/2014/main" xmlns="" id="{F396F4E9-18DB-CEFB-CC21-285EB10A97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15359" y="3437313"/>
                <a:ext cx="2015188" cy="4647"/>
              </a:xfrm>
              <a:prstGeom prst="line">
                <a:avLst/>
              </a:prstGeom>
              <a:ln w="50800">
                <a:solidFill>
                  <a:srgbClr val="FFE00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xmlns="" id="{A5514C98-5542-80E8-5DA8-2CFF8C50F79A}"/>
                </a:ext>
              </a:extLst>
            </p:cNvPr>
            <p:cNvSpPr/>
            <p:nvPr/>
          </p:nvSpPr>
          <p:spPr>
            <a:xfrm>
              <a:off x="315021" y="961416"/>
              <a:ext cx="2807179" cy="264687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600" b="1" dirty="0">
                  <a:ln w="0"/>
                  <a:solidFill>
                    <a:srgbClr val="FFE009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O</a:t>
              </a:r>
              <a:r>
                <a:rPr lang="ru-RU" sz="16600" b="1" dirty="0">
                  <a:ln w="0"/>
                  <a:solidFill>
                    <a:srgbClr val="FFE009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Б</a:t>
              </a:r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xmlns="" id="{B8982E2D-31F5-D8D1-EC3F-C7308C6BF6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76" t="14894" r="10516" b="52862"/>
            <a:stretch/>
          </p:blipFill>
          <p:spPr>
            <a:xfrm>
              <a:off x="5917438" y="1719693"/>
              <a:ext cx="870437" cy="558309"/>
            </a:xfrm>
            <a:prstGeom prst="rect">
              <a:avLst/>
            </a:prstGeom>
          </p:spPr>
        </p:pic>
        <p:sp>
          <p:nvSpPr>
            <p:cNvPr id="33" name="文本框 37">
              <a:extLst>
                <a:ext uri="{FF2B5EF4-FFF2-40B4-BE49-F238E27FC236}">
                  <a16:creationId xmlns:a16="http://schemas.microsoft.com/office/drawing/2014/main" xmlns="" id="{C4A6A95A-B37A-D43E-EB8F-E03CE7C51D2F}"/>
                </a:ext>
              </a:extLst>
            </p:cNvPr>
            <p:cNvSpPr txBox="1"/>
            <p:nvPr/>
          </p:nvSpPr>
          <p:spPr>
            <a:xfrm>
              <a:off x="5748821" y="1166870"/>
              <a:ext cx="120766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2600" b="1" dirty="0">
                  <a:solidFill>
                    <a:srgbClr val="40404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80,3%</a:t>
              </a:r>
              <a:endParaRPr lang="zh-CN" altLang="en-US" sz="26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xmlns="" id="{31F17634-85BA-A2D0-109E-E170D4B63964}"/>
              </a:ext>
            </a:extLst>
          </p:cNvPr>
          <p:cNvGrpSpPr/>
          <p:nvPr/>
        </p:nvGrpSpPr>
        <p:grpSpPr>
          <a:xfrm>
            <a:off x="1319007" y="2814538"/>
            <a:ext cx="6348683" cy="2646878"/>
            <a:chOff x="607807" y="2954238"/>
            <a:chExt cx="6348683" cy="2646878"/>
          </a:xfrm>
        </p:grpSpPr>
        <p:sp>
          <p:nvSpPr>
            <p:cNvPr id="37" name="TextBox 13">
              <a:extLst>
                <a:ext uri="{FF2B5EF4-FFF2-40B4-BE49-F238E27FC236}">
                  <a16:creationId xmlns:a16="http://schemas.microsoft.com/office/drawing/2014/main" xmlns="" id="{B86B09C2-AD08-8BB4-2C29-BDB644050CDB}"/>
                </a:ext>
              </a:extLst>
            </p:cNvPr>
            <p:cNvSpPr txBox="1"/>
            <p:nvPr/>
          </p:nvSpPr>
          <p:spPr>
            <a:xfrm>
              <a:off x="3192544" y="3795774"/>
              <a:ext cx="29988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zh-CN" sz="2800" b="1" dirty="0">
                  <a:solidFill>
                    <a:srgbClr val="54823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92 535,2 тыс.₽</a:t>
              </a:r>
              <a:endParaRPr lang="zh-CN" altLang="en-US" sz="2800" b="1" dirty="0">
                <a:solidFill>
                  <a:srgbClr val="5482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8" name="TextBox 20">
              <a:extLst>
                <a:ext uri="{FF2B5EF4-FFF2-40B4-BE49-F238E27FC236}">
                  <a16:creationId xmlns:a16="http://schemas.microsoft.com/office/drawing/2014/main" xmlns="" id="{31C55647-F56A-593C-0415-9C078CC0886A}"/>
                </a:ext>
              </a:extLst>
            </p:cNvPr>
            <p:cNvSpPr txBox="1"/>
            <p:nvPr/>
          </p:nvSpPr>
          <p:spPr>
            <a:xfrm>
              <a:off x="3108813" y="4296107"/>
              <a:ext cx="36906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spc="300" dirty="0"/>
                <a:t>Районный бюджет</a:t>
              </a:r>
              <a:endParaRPr lang="en-US" sz="2800" spc="300" dirty="0"/>
            </a:p>
          </p:txBody>
        </p:sp>
        <p:grpSp>
          <p:nvGrpSpPr>
            <p:cNvPr id="39" name="Группа 38">
              <a:extLst>
                <a:ext uri="{FF2B5EF4-FFF2-40B4-BE49-F238E27FC236}">
                  <a16:creationId xmlns:a16="http://schemas.microsoft.com/office/drawing/2014/main" xmlns="" id="{B39019DC-BC6F-BDED-3CA3-7F93F3F69D37}"/>
                </a:ext>
              </a:extLst>
            </p:cNvPr>
            <p:cNvGrpSpPr/>
            <p:nvPr/>
          </p:nvGrpSpPr>
          <p:grpSpPr>
            <a:xfrm>
              <a:off x="2675922" y="3643822"/>
              <a:ext cx="4156678" cy="1285605"/>
              <a:chOff x="1977422" y="3429000"/>
              <a:chExt cx="3453125" cy="1285605"/>
            </a:xfrm>
          </p:grpSpPr>
          <p:cxnSp>
            <p:nvCxnSpPr>
              <p:cNvPr id="41" name="Прямая соединительная линия 40">
                <a:extLst>
                  <a:ext uri="{FF2B5EF4-FFF2-40B4-BE49-F238E27FC236}">
                    <a16:creationId xmlns:a16="http://schemas.microsoft.com/office/drawing/2014/main" xmlns="" id="{7ABDF6C4-0040-3B12-507D-A705845E5CF9}"/>
                  </a:ext>
                </a:extLst>
              </p:cNvPr>
              <p:cNvCxnSpPr/>
              <p:nvPr/>
            </p:nvCxnSpPr>
            <p:spPr>
              <a:xfrm>
                <a:off x="1977422" y="4693968"/>
                <a:ext cx="3453125" cy="0"/>
              </a:xfrm>
              <a:prstGeom prst="line">
                <a:avLst/>
              </a:prstGeom>
              <a:ln w="508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единительная линия 41">
                <a:extLst>
                  <a:ext uri="{FF2B5EF4-FFF2-40B4-BE49-F238E27FC236}">
                    <a16:creationId xmlns:a16="http://schemas.microsoft.com/office/drawing/2014/main" xmlns="" id="{737743EF-8B2F-CD7F-C42F-F8EE0910D48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16788" y="3429000"/>
                <a:ext cx="0" cy="1285605"/>
              </a:xfrm>
              <a:prstGeom prst="line">
                <a:avLst/>
              </a:prstGeom>
              <a:ln w="508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>
                <a:extLst>
                  <a:ext uri="{FF2B5EF4-FFF2-40B4-BE49-F238E27FC236}">
                    <a16:creationId xmlns:a16="http://schemas.microsoft.com/office/drawing/2014/main" xmlns="" id="{CC4BB1F5-34F8-66AA-14EE-1CED5FCEB6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15359" y="3437313"/>
                <a:ext cx="2015188" cy="4647"/>
              </a:xfrm>
              <a:prstGeom prst="line">
                <a:avLst/>
              </a:prstGeom>
              <a:ln w="508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xmlns="" id="{9F947CA5-1DD7-E3B6-12F1-B94D0A96FC61}"/>
                </a:ext>
              </a:extLst>
            </p:cNvPr>
            <p:cNvSpPr/>
            <p:nvPr/>
          </p:nvSpPr>
          <p:spPr>
            <a:xfrm>
              <a:off x="607807" y="2954238"/>
              <a:ext cx="2501006" cy="264687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6600" b="1" dirty="0">
                  <a:ln w="0"/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РБ</a:t>
              </a:r>
            </a:p>
          </p:txBody>
        </p:sp>
        <p:sp>
          <p:nvSpPr>
            <p:cNvPr id="46" name="文本框 37">
              <a:extLst>
                <a:ext uri="{FF2B5EF4-FFF2-40B4-BE49-F238E27FC236}">
                  <a16:creationId xmlns:a16="http://schemas.microsoft.com/office/drawing/2014/main" xmlns="" id="{5F7CF36D-6F13-166A-0F0B-B243099DC7E8}"/>
                </a:ext>
              </a:extLst>
            </p:cNvPr>
            <p:cNvSpPr txBox="1"/>
            <p:nvPr/>
          </p:nvSpPr>
          <p:spPr>
            <a:xfrm>
              <a:off x="5748821" y="3159692"/>
              <a:ext cx="120766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2600" b="1" dirty="0">
                  <a:solidFill>
                    <a:srgbClr val="40404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13,6%</a:t>
              </a:r>
              <a:endParaRPr lang="zh-CN" altLang="en-US" sz="26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xmlns="" id="{9EC631C3-EE8F-331F-98C2-5C90937A9A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06" t="36114" r="39560" b="36723"/>
            <a:stretch/>
          </p:blipFill>
          <p:spPr>
            <a:xfrm>
              <a:off x="6096000" y="3723309"/>
              <a:ext cx="641350" cy="732662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xmlns="" id="{FD7D90EC-1827-D743-A33E-7EB87B241A7B}"/>
              </a:ext>
            </a:extLst>
          </p:cNvPr>
          <p:cNvGrpSpPr/>
          <p:nvPr/>
        </p:nvGrpSpPr>
        <p:grpSpPr>
          <a:xfrm>
            <a:off x="2370234" y="4692868"/>
            <a:ext cx="6348683" cy="2646878"/>
            <a:chOff x="1989234" y="4692868"/>
            <a:chExt cx="6348683" cy="2646878"/>
          </a:xfrm>
        </p:grpSpPr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xmlns="" id="{BC37686C-9257-04F0-AF9D-FD7F9AD41101}"/>
                </a:ext>
              </a:extLst>
            </p:cNvPr>
            <p:cNvGrpSpPr/>
            <p:nvPr/>
          </p:nvGrpSpPr>
          <p:grpSpPr>
            <a:xfrm>
              <a:off x="1989234" y="4692868"/>
              <a:ext cx="6348683" cy="2646878"/>
              <a:chOff x="1913034" y="4769068"/>
              <a:chExt cx="6348683" cy="2646878"/>
            </a:xfrm>
          </p:grpSpPr>
          <p:sp>
            <p:nvSpPr>
              <p:cNvPr id="50" name="TextBox 13">
                <a:extLst>
                  <a:ext uri="{FF2B5EF4-FFF2-40B4-BE49-F238E27FC236}">
                    <a16:creationId xmlns:a16="http://schemas.microsoft.com/office/drawing/2014/main" xmlns="" id="{19B28DA1-83DA-DB65-2A21-05A5E8BE8061}"/>
                  </a:ext>
                </a:extLst>
              </p:cNvPr>
              <p:cNvSpPr txBox="1"/>
              <p:nvPr/>
            </p:nvSpPr>
            <p:spPr>
              <a:xfrm>
                <a:off x="4497771" y="5610604"/>
                <a:ext cx="29988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altLang="zh-CN" sz="2800" b="1" dirty="0">
                    <a:solidFill>
                      <a:srgbClr val="83838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41 095,8 тыс.₽</a:t>
                </a:r>
                <a:endParaRPr lang="zh-CN" altLang="en-US" sz="2800" b="1" dirty="0">
                  <a:solidFill>
                    <a:srgbClr val="83838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1" name="TextBox 20">
                <a:extLst>
                  <a:ext uri="{FF2B5EF4-FFF2-40B4-BE49-F238E27FC236}">
                    <a16:creationId xmlns:a16="http://schemas.microsoft.com/office/drawing/2014/main" xmlns="" id="{2EA46F3A-1F44-CA02-54BC-BFE3101AA268}"/>
                  </a:ext>
                </a:extLst>
              </p:cNvPr>
              <p:cNvSpPr txBox="1"/>
              <p:nvPr/>
            </p:nvSpPr>
            <p:spPr>
              <a:xfrm>
                <a:off x="4382232" y="6110937"/>
                <a:ext cx="37224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400" spc="-150" dirty="0"/>
                  <a:t>Бюджеты сельских поселений</a:t>
                </a:r>
                <a:endParaRPr lang="en-US" sz="2400" spc="-150" dirty="0"/>
              </a:p>
            </p:txBody>
          </p:sp>
          <p:grpSp>
            <p:nvGrpSpPr>
              <p:cNvPr id="52" name="Группа 51">
                <a:extLst>
                  <a:ext uri="{FF2B5EF4-FFF2-40B4-BE49-F238E27FC236}">
                    <a16:creationId xmlns:a16="http://schemas.microsoft.com/office/drawing/2014/main" xmlns="" id="{F062FFCA-FF99-FFAF-7390-22E1C514ED01}"/>
                  </a:ext>
                </a:extLst>
              </p:cNvPr>
              <p:cNvGrpSpPr/>
              <p:nvPr/>
            </p:nvGrpSpPr>
            <p:grpSpPr>
              <a:xfrm>
                <a:off x="3981149" y="5458652"/>
                <a:ext cx="4156678" cy="1285605"/>
                <a:chOff x="1977422" y="3429000"/>
                <a:chExt cx="3453125" cy="1285605"/>
              </a:xfrm>
            </p:grpSpPr>
            <p:cxnSp>
              <p:nvCxnSpPr>
                <p:cNvPr id="53" name="Прямая соединительная линия 52">
                  <a:extLst>
                    <a:ext uri="{FF2B5EF4-FFF2-40B4-BE49-F238E27FC236}">
                      <a16:creationId xmlns:a16="http://schemas.microsoft.com/office/drawing/2014/main" xmlns="" id="{9C00F9BF-DBFC-EF46-DD84-BA25C8EC19D1}"/>
                    </a:ext>
                  </a:extLst>
                </p:cNvPr>
                <p:cNvCxnSpPr/>
                <p:nvPr/>
              </p:nvCxnSpPr>
              <p:spPr>
                <a:xfrm>
                  <a:off x="1977422" y="4693968"/>
                  <a:ext cx="3453125" cy="0"/>
                </a:xfrm>
                <a:prstGeom prst="line">
                  <a:avLst/>
                </a:prstGeom>
                <a:ln w="50800">
                  <a:solidFill>
                    <a:srgbClr val="83838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Прямая соединительная линия 53">
                  <a:extLst>
                    <a:ext uri="{FF2B5EF4-FFF2-40B4-BE49-F238E27FC236}">
                      <a16:creationId xmlns:a16="http://schemas.microsoft.com/office/drawing/2014/main" xmlns="" id="{D5E19934-E46E-6861-E450-4840EE7AB1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416788" y="3429000"/>
                  <a:ext cx="0" cy="1285605"/>
                </a:xfrm>
                <a:prstGeom prst="line">
                  <a:avLst/>
                </a:prstGeom>
                <a:ln w="50800">
                  <a:solidFill>
                    <a:srgbClr val="83838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Прямая соединительная линия 54">
                  <a:extLst>
                    <a:ext uri="{FF2B5EF4-FFF2-40B4-BE49-F238E27FC236}">
                      <a16:creationId xmlns:a16="http://schemas.microsoft.com/office/drawing/2014/main" xmlns="" id="{EE5EC3B8-5073-FC32-28A3-74C00B96A8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15359" y="3437313"/>
                  <a:ext cx="2015188" cy="4647"/>
                </a:xfrm>
                <a:prstGeom prst="line">
                  <a:avLst/>
                </a:prstGeom>
                <a:ln w="50800">
                  <a:solidFill>
                    <a:srgbClr val="83838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6" name="Прямоугольник 55">
                <a:extLst>
                  <a:ext uri="{FF2B5EF4-FFF2-40B4-BE49-F238E27FC236}">
                    <a16:creationId xmlns:a16="http://schemas.microsoft.com/office/drawing/2014/main" xmlns="" id="{1E2AA17C-2A53-4238-274D-415E6D5968E0}"/>
                  </a:ext>
                </a:extLst>
              </p:cNvPr>
              <p:cNvSpPr/>
              <p:nvPr/>
            </p:nvSpPr>
            <p:spPr>
              <a:xfrm>
                <a:off x="1913034" y="4769068"/>
                <a:ext cx="2501006" cy="26468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440" tIns="45720" rIns="91440" bIns="4572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ru-RU" sz="16600" b="1" dirty="0">
                    <a:ln w="0"/>
                    <a:solidFill>
                      <a:srgbClr val="838383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СБ</a:t>
                </a:r>
              </a:p>
            </p:txBody>
          </p:sp>
          <p:sp>
            <p:nvSpPr>
              <p:cNvPr id="57" name="文本框 37">
                <a:extLst>
                  <a:ext uri="{FF2B5EF4-FFF2-40B4-BE49-F238E27FC236}">
                    <a16:creationId xmlns:a16="http://schemas.microsoft.com/office/drawing/2014/main" xmlns="" id="{E4C4E801-5137-5BBF-8382-A3249B669E5B}"/>
                  </a:ext>
                </a:extLst>
              </p:cNvPr>
              <p:cNvSpPr txBox="1"/>
              <p:nvPr/>
            </p:nvSpPr>
            <p:spPr>
              <a:xfrm>
                <a:off x="7054048" y="4974522"/>
                <a:ext cx="1207669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altLang="zh-CN" sz="2600" b="1" dirty="0">
                    <a:solidFill>
                      <a:srgbClr val="40404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6,1%</a:t>
                </a:r>
                <a:endParaRPr lang="zh-CN" altLang="en-US" sz="2600" b="1" dirty="0">
                  <a:solidFill>
                    <a:srgbClr val="40404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xmlns="" id="{C51B1152-77C9-CAFC-04F7-492FD858E2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4" t="33445" r="33301" b="38611"/>
            <a:stretch/>
          </p:blipFill>
          <p:spPr>
            <a:xfrm>
              <a:off x="7206816" y="5393088"/>
              <a:ext cx="1015560" cy="648647"/>
            </a:xfrm>
            <a:prstGeom prst="rect">
              <a:avLst/>
            </a:prstGeom>
          </p:spPr>
        </p:pic>
      </p:grpSp>
      <p:sp>
        <p:nvSpPr>
          <p:cNvPr id="64" name="矩形 31">
            <a:extLst>
              <a:ext uri="{FF2B5EF4-FFF2-40B4-BE49-F238E27FC236}">
                <a16:creationId xmlns:a16="http://schemas.microsoft.com/office/drawing/2014/main" xmlns="" id="{B8D3CABD-556D-76E7-6D42-B35275AFB99F}"/>
              </a:ext>
            </a:extLst>
          </p:cNvPr>
          <p:cNvSpPr/>
          <p:nvPr/>
        </p:nvSpPr>
        <p:spPr>
          <a:xfrm>
            <a:off x="8797605" y="876714"/>
            <a:ext cx="6398787" cy="6398787"/>
          </a:xfrm>
          <a:prstGeom prst="ellipse">
            <a:avLst/>
          </a:prstGeom>
          <a:gradFill flip="none" rotWithShape="1">
            <a:gsLst>
              <a:gs pos="42000">
                <a:srgbClr val="7BA65E"/>
              </a:gs>
              <a:gs pos="6145">
                <a:schemeClr val="accent6">
                  <a:lumMod val="75000"/>
                </a:schemeClr>
              </a:gs>
              <a:gs pos="73000">
                <a:srgbClr val="FFE009"/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>
                <a:gsLst>
                  <a:gs pos="0">
                    <a:srgbClr val="C00000"/>
                  </a:gs>
                  <a:gs pos="100000">
                    <a:srgbClr val="F42400"/>
                  </a:gs>
                </a:gsLst>
                <a:lin ang="3000000" scaled="0"/>
              </a:gra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567E3B69-45B0-4CF1-5CA2-616B5B2DF706}"/>
              </a:ext>
            </a:extLst>
          </p:cNvPr>
          <p:cNvSpPr txBox="1"/>
          <p:nvPr/>
        </p:nvSpPr>
        <p:spPr>
          <a:xfrm>
            <a:off x="9009682" y="2803910"/>
            <a:ext cx="30045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Всего:</a:t>
            </a:r>
          </a:p>
          <a:p>
            <a:pPr algn="ctr"/>
            <a:r>
              <a:rPr lang="ru-RU" sz="3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678 329,9 тыс.₽</a:t>
            </a:r>
          </a:p>
          <a:p>
            <a:pPr algn="ctr"/>
            <a:r>
              <a:rPr lang="ru-RU" sz="3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100%</a:t>
            </a:r>
          </a:p>
        </p:txBody>
      </p:sp>
    </p:spTree>
    <p:extLst>
      <p:ext uri="{BB962C8B-B14F-4D97-AF65-F5344CB8AC3E}">
        <p14:creationId xmlns:p14="http://schemas.microsoft.com/office/powerpoint/2010/main" val="159843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1">
            <a:extLst>
              <a:ext uri="{FF2B5EF4-FFF2-40B4-BE49-F238E27FC236}">
                <a16:creationId xmlns:a16="http://schemas.microsoft.com/office/drawing/2014/main" xmlns="" id="{38D0A357-6325-3296-B502-9864A530A5AE}"/>
              </a:ext>
            </a:extLst>
          </p:cNvPr>
          <p:cNvSpPr/>
          <p:nvPr/>
        </p:nvSpPr>
        <p:spPr>
          <a:xfrm>
            <a:off x="-2400590" y="-226961"/>
            <a:ext cx="4094744" cy="4094744"/>
          </a:xfrm>
          <a:prstGeom prst="ellipse">
            <a:avLst/>
          </a:prstGeom>
          <a:gradFill flip="none" rotWithShape="1">
            <a:gsLst>
              <a:gs pos="42000">
                <a:srgbClr val="7BA65E"/>
              </a:gs>
              <a:gs pos="6145">
                <a:schemeClr val="accent6">
                  <a:lumMod val="75000"/>
                </a:schemeClr>
              </a:gs>
              <a:gs pos="73000">
                <a:srgbClr val="FFE009"/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>
                <a:gsLst>
                  <a:gs pos="0">
                    <a:srgbClr val="C00000"/>
                  </a:gs>
                  <a:gs pos="100000">
                    <a:srgbClr val="F42400"/>
                  </a:gs>
                </a:gsLst>
                <a:lin ang="3000000" scaled="0"/>
              </a:gradFill>
            </a:endParaRPr>
          </a:p>
        </p:txBody>
      </p:sp>
      <p:graphicFrame>
        <p:nvGraphicFramePr>
          <p:cNvPr id="27" name="Таблица 26">
            <a:extLst>
              <a:ext uri="{FF2B5EF4-FFF2-40B4-BE49-F238E27FC236}">
                <a16:creationId xmlns:a16="http://schemas.microsoft.com/office/drawing/2014/main" xmlns="" id="{B07ABB92-912A-0BA2-E465-C6E75E428C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309129"/>
              </p:ext>
            </p:extLst>
          </p:nvPr>
        </p:nvGraphicFramePr>
        <p:xfrm>
          <a:off x="330200" y="1078863"/>
          <a:ext cx="11531600" cy="5272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2443677794"/>
                    </a:ext>
                  </a:extLst>
                </a:gridCol>
                <a:gridCol w="1943753">
                  <a:extLst>
                    <a:ext uri="{9D8B030D-6E8A-4147-A177-3AD203B41FA5}">
                      <a16:colId xmlns:a16="http://schemas.microsoft.com/office/drawing/2014/main" xmlns="" val="1788222406"/>
                    </a:ext>
                  </a:extLst>
                </a:gridCol>
                <a:gridCol w="2301763">
                  <a:extLst>
                    <a:ext uri="{9D8B030D-6E8A-4147-A177-3AD203B41FA5}">
                      <a16:colId xmlns:a16="http://schemas.microsoft.com/office/drawing/2014/main" xmlns="" val="700683026"/>
                    </a:ext>
                  </a:extLst>
                </a:gridCol>
                <a:gridCol w="2028284">
                  <a:extLst>
                    <a:ext uri="{9D8B030D-6E8A-4147-A177-3AD203B41FA5}">
                      <a16:colId xmlns:a16="http://schemas.microsoft.com/office/drawing/2014/main" xmlns="" val="715655970"/>
                    </a:ext>
                  </a:extLst>
                </a:gridCol>
              </a:tblGrid>
              <a:tr h="599149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План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Факт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>
                          <a:solidFill>
                            <a:srgbClr val="FFFFFF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Откл</a:t>
                      </a:r>
                      <a:r>
                        <a:rPr lang="ru-RU" sz="2400" dirty="0">
                          <a:solidFill>
                            <a:srgbClr val="FFFFFF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.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97120920"/>
                  </a:ext>
                </a:extLst>
              </a:tr>
              <a:tr h="599149">
                <a:tc>
                  <a:txBody>
                    <a:bodyPr/>
                    <a:lstStyle/>
                    <a:p>
                      <a:pPr algn="r"/>
                      <a:r>
                        <a:rPr lang="ru-RU" sz="24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Дотации</a:t>
                      </a: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itchFamily="18" charset="0"/>
                        </a:rPr>
                        <a:t>139 755,4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itchFamily="18" charset="0"/>
                        </a:rPr>
                        <a:t>153 558,6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FFFFFF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itchFamily="18" charset="0"/>
                        </a:rPr>
                        <a:t>+13 803,2</a:t>
                      </a:r>
                      <a:endParaRPr lang="ru-RU" sz="2400" b="1" dirty="0">
                        <a:solidFill>
                          <a:srgbClr val="FFFFFF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631712"/>
                  </a:ext>
                </a:extLst>
              </a:tr>
              <a:tr h="599149">
                <a:tc>
                  <a:txBody>
                    <a:bodyPr/>
                    <a:lstStyle/>
                    <a:p>
                      <a:pPr algn="r"/>
                      <a:r>
                        <a:rPr lang="ru-RU" sz="24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Субсидии</a:t>
                      </a: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itchFamily="18" charset="0"/>
                        </a:rPr>
                        <a:t>20 302,3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itchFamily="18" charset="0"/>
                        </a:rPr>
                        <a:t>20 302,3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FFFFFF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itchFamily="18" charset="0"/>
                        </a:rPr>
                        <a:t>0,0</a:t>
                      </a:r>
                      <a:endParaRPr lang="ru-RU" sz="2400" b="1" dirty="0">
                        <a:solidFill>
                          <a:srgbClr val="FFFFFF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6015168"/>
                  </a:ext>
                </a:extLst>
              </a:tr>
              <a:tr h="599149">
                <a:tc>
                  <a:txBody>
                    <a:bodyPr/>
                    <a:lstStyle/>
                    <a:p>
                      <a:pPr algn="r"/>
                      <a:r>
                        <a:rPr lang="ru-RU" sz="24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Субвенции</a:t>
                      </a: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itchFamily="18" charset="0"/>
                        </a:rPr>
                        <a:t>672 355,9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itchFamily="18" charset="0"/>
                        </a:rPr>
                        <a:t>672 355,9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FFFFFF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itchFamily="18" charset="0"/>
                        </a:rPr>
                        <a:t>0,0</a:t>
                      </a:r>
                      <a:endParaRPr lang="ru-RU" sz="2400" b="1" dirty="0">
                        <a:solidFill>
                          <a:srgbClr val="FFFFFF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7047603"/>
                  </a:ext>
                </a:extLst>
              </a:tr>
              <a:tr h="599149">
                <a:tc>
                  <a:txBody>
                    <a:bodyPr/>
                    <a:lstStyle/>
                    <a:p>
                      <a:pPr algn="r"/>
                      <a:r>
                        <a:rPr lang="ru-RU" sz="24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Иные МБТ</a:t>
                      </a: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itchFamily="18" charset="0"/>
                        </a:rPr>
                        <a:t>69 624,7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itchFamily="18" charset="0"/>
                        </a:rPr>
                        <a:t>69 624,7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FFFFFF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itchFamily="18" charset="0"/>
                        </a:rPr>
                        <a:t>0,0</a:t>
                      </a:r>
                      <a:endParaRPr lang="ru-RU" sz="2400" b="1" dirty="0">
                        <a:solidFill>
                          <a:srgbClr val="FFFFFF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5256099"/>
                  </a:ext>
                </a:extLst>
              </a:tr>
              <a:tr h="599149">
                <a:tc>
                  <a:txBody>
                    <a:bodyPr/>
                    <a:lstStyle/>
                    <a:p>
                      <a:pPr algn="r"/>
                      <a:r>
                        <a:rPr lang="ru-RU" sz="24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Прочие безвозмездные</a:t>
                      </a: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itchFamily="18" charset="0"/>
                        </a:rPr>
                        <a:t>39,0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itchFamily="18" charset="0"/>
                        </a:rPr>
                        <a:t>39,0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solidFill>
                            <a:srgbClr val="FFFFFF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2629806"/>
                  </a:ext>
                </a:extLst>
              </a:tr>
              <a:tr h="1078468"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i="1" spc="-1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itchFamily="18" charset="0"/>
                        </a:rPr>
                        <a:t>Возврат остатков субвенций,</a:t>
                      </a:r>
                      <a:r>
                        <a:rPr lang="ru-RU" sz="2400" i="1" spc="-100" baseline="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itchFamily="18" charset="0"/>
                        </a:rPr>
                        <a:t> субсидий, иных МБТ прошлых лет</a:t>
                      </a:r>
                      <a:endParaRPr lang="ru-RU" sz="2400" b="1" i="1" spc="-1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itchFamily="18" charset="0"/>
                        </a:rPr>
                        <a:t>-2,1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itchFamily="18" charset="0"/>
                        </a:rPr>
                        <a:t>-2,1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solidFill>
                            <a:srgbClr val="FFFFFF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itchFamily="18" charset="0"/>
                        </a:rPr>
                        <a:t>0,0</a:t>
                      </a:r>
                      <a:endParaRPr lang="ru-RU" sz="2400" b="1" dirty="0">
                        <a:solidFill>
                          <a:srgbClr val="FFFFFF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23797735"/>
                  </a:ext>
                </a:extLst>
              </a:tr>
              <a:tr h="599149">
                <a:tc>
                  <a:txBody>
                    <a:bodyPr/>
                    <a:lstStyle/>
                    <a:p>
                      <a:pPr algn="r"/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ИТОГО:</a:t>
                      </a: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itchFamily="18" charset="0"/>
                        </a:rPr>
                        <a:t>902 075,2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itchFamily="18" charset="0"/>
                        </a:rPr>
                        <a:t>915 878,4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FFFFFF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itchFamily="18" charset="0"/>
                        </a:rPr>
                        <a:t>+13 803,2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8724071"/>
                  </a:ext>
                </a:extLst>
              </a:tr>
            </a:tbl>
          </a:graphicData>
        </a:graphic>
      </p:graphicFrame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4CA8F870-45C2-3F28-548F-2E5E356C8FF8}"/>
              </a:ext>
            </a:extLst>
          </p:cNvPr>
          <p:cNvGrpSpPr/>
          <p:nvPr/>
        </p:nvGrpSpPr>
        <p:grpSpPr>
          <a:xfrm>
            <a:off x="1" y="229847"/>
            <a:ext cx="12441675" cy="613797"/>
            <a:chOff x="1" y="229847"/>
            <a:chExt cx="12441675" cy="613797"/>
          </a:xfrm>
        </p:grpSpPr>
        <p:sp>
          <p:nvSpPr>
            <p:cNvPr id="8" name="矩形 10">
              <a:extLst>
                <a:ext uri="{FF2B5EF4-FFF2-40B4-BE49-F238E27FC236}">
                  <a16:creationId xmlns:a16="http://schemas.microsoft.com/office/drawing/2014/main" xmlns="" id="{21E5BA36-EBB4-032C-AE41-CCE21CC1FF21}"/>
                </a:ext>
              </a:extLst>
            </p:cNvPr>
            <p:cNvSpPr/>
            <p:nvPr/>
          </p:nvSpPr>
          <p:spPr>
            <a:xfrm>
              <a:off x="1" y="229847"/>
              <a:ext cx="12441675" cy="613797"/>
            </a:xfrm>
            <a:prstGeom prst="rect">
              <a:avLst/>
            </a:prstGeom>
            <a:gradFill flip="none" rotWithShape="1">
              <a:gsLst>
                <a:gs pos="39000">
                  <a:srgbClr val="7FB256"/>
                </a:gs>
                <a:gs pos="89000">
                  <a:schemeClr val="bg1">
                    <a:alpha val="4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9" name="文本框 1">
              <a:extLst>
                <a:ext uri="{FF2B5EF4-FFF2-40B4-BE49-F238E27FC236}">
                  <a16:creationId xmlns:a16="http://schemas.microsoft.com/office/drawing/2014/main" xmlns="" id="{5DA2EEAB-5895-1375-578D-F6BB6A279DE5}"/>
                </a:ext>
              </a:extLst>
            </p:cNvPr>
            <p:cNvSpPr txBox="1"/>
            <p:nvPr/>
          </p:nvSpPr>
          <p:spPr>
            <a:xfrm>
              <a:off x="242776" y="305912"/>
              <a:ext cx="9714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2400" b="1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Безвозмездные поступления за </a:t>
              </a:r>
              <a:r>
                <a:rPr lang="en-US" altLang="zh-CN" sz="2400" b="1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</a:t>
              </a:r>
              <a:r>
                <a:rPr lang="ru-RU" altLang="zh-CN" sz="2400" b="1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полугодие 2024г., </a:t>
              </a:r>
              <a:r>
                <a:rPr lang="ru-RU" altLang="zh-CN" sz="22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тыс.₽</a:t>
              </a:r>
              <a:endParaRPr lang="zh-CN" altLang="en-US" sz="2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36">
              <a:extLst>
                <a:ext uri="{FF2B5EF4-FFF2-40B4-BE49-F238E27FC236}">
                  <a16:creationId xmlns:a16="http://schemas.microsoft.com/office/drawing/2014/main" xmlns="" id="{C12E0BEC-3A05-9D8D-8E22-355F87216B84}"/>
                </a:ext>
              </a:extLst>
            </p:cNvPr>
            <p:cNvSpPr txBox="1"/>
            <p:nvPr/>
          </p:nvSpPr>
          <p:spPr>
            <a:xfrm>
              <a:off x="11148788" y="277429"/>
              <a:ext cx="10402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2800" dirty="0">
                  <a:solidFill>
                    <a:srgbClr val="33692B"/>
                  </a:solidFill>
                  <a:latin typeface="Century Gothic" panose="020B0502020202020204" pitchFamily="34" charset="0"/>
                </a:rPr>
                <a:t>05</a:t>
              </a:r>
              <a:endParaRPr lang="zh-CN" altLang="en-US" sz="2800" dirty="0">
                <a:solidFill>
                  <a:srgbClr val="33692B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2B3DA3E-31AE-6CE8-260A-B4FB76335A87}"/>
              </a:ext>
            </a:extLst>
          </p:cNvPr>
          <p:cNvSpPr txBox="1"/>
          <p:nvPr/>
        </p:nvSpPr>
        <p:spPr>
          <a:xfrm rot="16200000">
            <a:off x="-808305" y="1694845"/>
            <a:ext cx="2600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Исполнено 99,9%</a:t>
            </a:r>
          </a:p>
        </p:txBody>
      </p:sp>
    </p:spTree>
    <p:extLst>
      <p:ext uri="{BB962C8B-B14F-4D97-AF65-F5344CB8AC3E}">
        <p14:creationId xmlns:p14="http://schemas.microsoft.com/office/powerpoint/2010/main" val="185056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组合 48">
            <a:extLst>
              <a:ext uri="{FF2B5EF4-FFF2-40B4-BE49-F238E27FC236}">
                <a16:creationId xmlns:a16="http://schemas.microsoft.com/office/drawing/2014/main" xmlns="" id="{E7326FC4-AA7C-B278-FECA-84EF0AC16CDB}"/>
              </a:ext>
            </a:extLst>
          </p:cNvPr>
          <p:cNvGrpSpPr/>
          <p:nvPr/>
        </p:nvGrpSpPr>
        <p:grpSpPr>
          <a:xfrm>
            <a:off x="1450534" y="5095730"/>
            <a:ext cx="3232970" cy="1520650"/>
            <a:chOff x="1119572" y="1130622"/>
            <a:chExt cx="6350465" cy="1512168"/>
          </a:xfrm>
        </p:grpSpPr>
        <p:sp>
          <p:nvSpPr>
            <p:cNvPr id="57" name="圆角矩形 49">
              <a:extLst>
                <a:ext uri="{FF2B5EF4-FFF2-40B4-BE49-F238E27FC236}">
                  <a16:creationId xmlns:a16="http://schemas.microsoft.com/office/drawing/2014/main" xmlns="" id="{1A690171-653E-C19B-BDCE-4548CC7D3898}"/>
                </a:ext>
              </a:extLst>
            </p:cNvPr>
            <p:cNvSpPr/>
            <p:nvPr/>
          </p:nvSpPr>
          <p:spPr>
            <a:xfrm>
              <a:off x="1241344" y="1130622"/>
              <a:ext cx="6228693" cy="1512168"/>
            </a:xfrm>
            <a:prstGeom prst="roundRect">
              <a:avLst>
                <a:gd name="adj" fmla="val 50000"/>
              </a:avLst>
            </a:prstGeom>
            <a:solidFill>
              <a:sysClr val="window" lastClr="FFFFFF"/>
            </a:solidFill>
            <a:ln w="57150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等腰三角形 53">
              <a:extLst>
                <a:ext uri="{FF2B5EF4-FFF2-40B4-BE49-F238E27FC236}">
                  <a16:creationId xmlns:a16="http://schemas.microsoft.com/office/drawing/2014/main" xmlns="" id="{17DA01B7-42A5-6268-1D41-82A37F163584}"/>
                </a:ext>
              </a:extLst>
            </p:cNvPr>
            <p:cNvSpPr/>
            <p:nvPr/>
          </p:nvSpPr>
          <p:spPr>
            <a:xfrm rot="16010996">
              <a:off x="1142220" y="1702039"/>
              <a:ext cx="324036" cy="369332"/>
            </a:xfrm>
            <a:prstGeom prst="triangl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4B9916CE-B87A-1B11-3954-6378668ED8F9}"/>
                </a:ext>
              </a:extLst>
            </p:cNvPr>
            <p:cNvSpPr txBox="1"/>
            <p:nvPr/>
          </p:nvSpPr>
          <p:spPr>
            <a:xfrm flipH="1">
              <a:off x="1488904" y="1752698"/>
              <a:ext cx="2445425" cy="434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2800" b="1" i="0" u="none" strike="noStrike" kern="0" cap="none" spc="-150" normalizeH="0" baseline="0" noProof="0" dirty="0">
                  <a:ln w="18415" cmpd="sng">
                    <a:noFill/>
                    <a:prstDash val="solid"/>
                  </a:ln>
                  <a:solidFill>
                    <a:srgbClr val="548235"/>
                  </a:solidFill>
                  <a:effectLst/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rPr>
                <a:t>-</a:t>
              </a:r>
              <a:r>
                <a:rPr lang="ru-RU" altLang="zh-CN" sz="2800" spc="-150" dirty="0">
                  <a:solidFill>
                    <a:srgbClr val="548235"/>
                  </a:solidFill>
                  <a:latin typeface="Arial Rounded MT Bold" pitchFamily="34" charset="0"/>
                  <a:cs typeface="Times New Roman" pitchFamily="18" charset="0"/>
                </a:rPr>
                <a:t>19,5</a:t>
              </a:r>
              <a:endParaRPr kumimoji="0" lang="zh-CN" altLang="en-US" sz="2800" b="1" i="0" u="none" strike="noStrike" kern="0" cap="none" spc="-150" normalizeH="0" baseline="0" noProof="0" dirty="0">
                <a:ln w="18415" cmpd="sng">
                  <a:noFill/>
                  <a:prstDash val="solid"/>
                </a:ln>
                <a:solidFill>
                  <a:srgbClr val="548235"/>
                </a:solidFill>
                <a:effectLst/>
                <a:uLnTx/>
                <a:uFillTx/>
                <a:latin typeface="Arial Rounded MT Bold" pitchFamily="34" charset="0"/>
                <a:ea typeface="微软雅黑" pitchFamily="34" charset="-122"/>
                <a:cs typeface="Times New Roman" pitchFamily="18" charset="0"/>
              </a:endParaRPr>
            </a:p>
          </p:txBody>
        </p:sp>
      </p:grpSp>
      <p:sp>
        <p:nvSpPr>
          <p:cNvPr id="117" name="矩形 46">
            <a:extLst>
              <a:ext uri="{FF2B5EF4-FFF2-40B4-BE49-F238E27FC236}">
                <a16:creationId xmlns:a16="http://schemas.microsoft.com/office/drawing/2014/main" xmlns="" id="{8878EA87-E4F4-2133-E582-3E839B81C90D}"/>
              </a:ext>
            </a:extLst>
          </p:cNvPr>
          <p:cNvSpPr/>
          <p:nvPr/>
        </p:nvSpPr>
        <p:spPr>
          <a:xfrm>
            <a:off x="8117859" y="761294"/>
            <a:ext cx="94979" cy="5255267"/>
          </a:xfrm>
          <a:prstGeom prst="rect">
            <a:avLst/>
          </a:prstGeom>
          <a:gradFill flip="none" rotWithShape="1">
            <a:gsLst>
              <a:gs pos="71000">
                <a:srgbClr val="BFBFBF"/>
              </a:gs>
              <a:gs pos="0">
                <a:srgbClr val="BFBFBF">
                  <a:alpha val="48000"/>
                </a:srgb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5" name="组合 39">
            <a:extLst>
              <a:ext uri="{FF2B5EF4-FFF2-40B4-BE49-F238E27FC236}">
                <a16:creationId xmlns:a16="http://schemas.microsoft.com/office/drawing/2014/main" xmlns="" id="{520F1987-B3B1-151B-E4D1-E89B2770A0BC}"/>
              </a:ext>
            </a:extLst>
          </p:cNvPr>
          <p:cNvGrpSpPr/>
          <p:nvPr/>
        </p:nvGrpSpPr>
        <p:grpSpPr>
          <a:xfrm>
            <a:off x="1463388" y="1359347"/>
            <a:ext cx="5467183" cy="1520653"/>
            <a:chOff x="1329489" y="1196752"/>
            <a:chExt cx="6482871" cy="1512168"/>
          </a:xfrm>
        </p:grpSpPr>
        <p:sp>
          <p:nvSpPr>
            <p:cNvPr id="56" name="圆角矩形 40">
              <a:extLst>
                <a:ext uri="{FF2B5EF4-FFF2-40B4-BE49-F238E27FC236}">
                  <a16:creationId xmlns:a16="http://schemas.microsoft.com/office/drawing/2014/main" xmlns="" id="{A43E594F-CDB4-4DE7-C8CE-688FDF680100}"/>
                </a:ext>
              </a:extLst>
            </p:cNvPr>
            <p:cNvSpPr/>
            <p:nvPr/>
          </p:nvSpPr>
          <p:spPr>
            <a:xfrm>
              <a:off x="1583668" y="1196752"/>
              <a:ext cx="6228692" cy="1512168"/>
            </a:xfrm>
            <a:prstGeom prst="roundRect">
              <a:avLst>
                <a:gd name="adj" fmla="val 50000"/>
              </a:avLst>
            </a:prstGeom>
            <a:solidFill>
              <a:sysClr val="window" lastClr="FFFFFF"/>
            </a:solidFill>
            <a:ln w="57150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等腰三角形 44">
              <a:extLst>
                <a:ext uri="{FF2B5EF4-FFF2-40B4-BE49-F238E27FC236}">
                  <a16:creationId xmlns:a16="http://schemas.microsoft.com/office/drawing/2014/main" xmlns="" id="{13F9040D-0192-0628-8C9F-00DF9D5DEE2D}"/>
                </a:ext>
              </a:extLst>
            </p:cNvPr>
            <p:cNvSpPr/>
            <p:nvPr/>
          </p:nvSpPr>
          <p:spPr>
            <a:xfrm rot="16010996">
              <a:off x="1352137" y="1771177"/>
              <a:ext cx="324036" cy="369332"/>
            </a:xfrm>
            <a:prstGeom prst="triangl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D93D2416-B6D9-0F68-DB5C-4A2D86CC2662}"/>
                </a:ext>
              </a:extLst>
            </p:cNvPr>
            <p:cNvSpPr txBox="1"/>
            <p:nvPr/>
          </p:nvSpPr>
          <p:spPr>
            <a:xfrm flipH="1">
              <a:off x="1399951" y="1725303"/>
              <a:ext cx="1659880" cy="410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altLang="zh-CN" sz="2600" spc="-150" dirty="0">
                  <a:solidFill>
                    <a:srgbClr val="548235"/>
                  </a:solidFill>
                  <a:latin typeface="Arial Rounded MT Bold" pitchFamily="34" charset="0"/>
                  <a:cs typeface="Times New Roman" pitchFamily="18" charset="0"/>
                </a:rPr>
                <a:t>+</a:t>
              </a:r>
              <a:r>
                <a:rPr kumimoji="0" lang="ru-RU" altLang="zh-CN" sz="2600" b="1" i="0" u="none" strike="noStrike" kern="0" cap="none" spc="-150" normalizeH="0" baseline="0" noProof="0" dirty="0">
                  <a:ln w="18415" cmpd="sng">
                    <a:noFill/>
                    <a:prstDash val="solid"/>
                  </a:ln>
                  <a:solidFill>
                    <a:srgbClr val="548235"/>
                  </a:solidFill>
                  <a:effectLst/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rPr>
                <a:t>4 230,2</a:t>
              </a:r>
              <a:endParaRPr kumimoji="0" lang="zh-CN" altLang="en-US" sz="2600" b="1" i="0" u="none" strike="noStrike" kern="0" cap="none" spc="-150" normalizeH="0" baseline="0" noProof="0" dirty="0">
                <a:ln w="18415" cmpd="sng">
                  <a:noFill/>
                  <a:prstDash val="solid"/>
                </a:ln>
                <a:solidFill>
                  <a:srgbClr val="548235"/>
                </a:solidFill>
                <a:effectLst/>
                <a:uLnTx/>
                <a:uFillTx/>
                <a:latin typeface="Arial Rounded MT Bold" pitchFamily="34" charset="0"/>
                <a:ea typeface="微软雅黑" pitchFamily="34" charset="-122"/>
                <a:cs typeface="Times New Roman" pitchFamily="18" charset="0"/>
              </a:endParaRPr>
            </a:p>
          </p:txBody>
        </p:sp>
      </p:grpSp>
      <p:sp>
        <p:nvSpPr>
          <p:cNvPr id="62" name="矩形 46">
            <a:extLst>
              <a:ext uri="{FF2B5EF4-FFF2-40B4-BE49-F238E27FC236}">
                <a16:creationId xmlns:a16="http://schemas.microsoft.com/office/drawing/2014/main" xmlns="" id="{1F708CBF-846A-2606-7284-294C604C15FF}"/>
              </a:ext>
            </a:extLst>
          </p:cNvPr>
          <p:cNvSpPr/>
          <p:nvPr/>
        </p:nvSpPr>
        <p:spPr>
          <a:xfrm>
            <a:off x="1158265" y="521811"/>
            <a:ext cx="72000" cy="633619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椭圆 47">
            <a:extLst>
              <a:ext uri="{FF2B5EF4-FFF2-40B4-BE49-F238E27FC236}">
                <a16:creationId xmlns:a16="http://schemas.microsoft.com/office/drawing/2014/main" xmlns="" id="{179CAC2F-7DA0-EB14-7057-E37C4F96AFFE}"/>
              </a:ext>
            </a:extLst>
          </p:cNvPr>
          <p:cNvSpPr/>
          <p:nvPr/>
        </p:nvSpPr>
        <p:spPr>
          <a:xfrm>
            <a:off x="1145786" y="2044293"/>
            <a:ext cx="142623" cy="144000"/>
          </a:xfrm>
          <a:prstGeom prst="ellipse">
            <a:avLst/>
          </a:prstGeom>
          <a:solidFill>
            <a:sysClr val="window" lastClr="FFFFFF"/>
          </a:solidFill>
          <a:ln w="57150" cap="flat" cmpd="sng" algn="ctr">
            <a:solidFill>
              <a:srgbClr val="54823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4" name="组合 48">
            <a:extLst>
              <a:ext uri="{FF2B5EF4-FFF2-40B4-BE49-F238E27FC236}">
                <a16:creationId xmlns:a16="http://schemas.microsoft.com/office/drawing/2014/main" xmlns="" id="{E7326FC4-AA7C-B278-FECA-84EF0AC16CDB}"/>
              </a:ext>
            </a:extLst>
          </p:cNvPr>
          <p:cNvGrpSpPr/>
          <p:nvPr/>
        </p:nvGrpSpPr>
        <p:grpSpPr>
          <a:xfrm>
            <a:off x="1463389" y="3224465"/>
            <a:ext cx="3300377" cy="1520650"/>
            <a:chOff x="1329489" y="1196752"/>
            <a:chExt cx="6482871" cy="1512168"/>
          </a:xfrm>
        </p:grpSpPr>
        <p:sp>
          <p:nvSpPr>
            <p:cNvPr id="65" name="圆角矩形 49">
              <a:extLst>
                <a:ext uri="{FF2B5EF4-FFF2-40B4-BE49-F238E27FC236}">
                  <a16:creationId xmlns:a16="http://schemas.microsoft.com/office/drawing/2014/main" xmlns="" id="{1A690171-653E-C19B-BDCE-4548CC7D3898}"/>
                </a:ext>
              </a:extLst>
            </p:cNvPr>
            <p:cNvSpPr/>
            <p:nvPr/>
          </p:nvSpPr>
          <p:spPr>
            <a:xfrm>
              <a:off x="1583668" y="1196752"/>
              <a:ext cx="6228692" cy="1512168"/>
            </a:xfrm>
            <a:prstGeom prst="roundRect">
              <a:avLst>
                <a:gd name="adj" fmla="val 50000"/>
              </a:avLst>
            </a:prstGeom>
            <a:solidFill>
              <a:sysClr val="window" lastClr="FFFFFF"/>
            </a:solidFill>
            <a:ln w="57150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等腰三角形 53">
              <a:extLst>
                <a:ext uri="{FF2B5EF4-FFF2-40B4-BE49-F238E27FC236}">
                  <a16:creationId xmlns:a16="http://schemas.microsoft.com/office/drawing/2014/main" xmlns="" id="{17DA01B7-42A5-6268-1D41-82A37F163584}"/>
                </a:ext>
              </a:extLst>
            </p:cNvPr>
            <p:cNvSpPr/>
            <p:nvPr/>
          </p:nvSpPr>
          <p:spPr>
            <a:xfrm rot="16010996">
              <a:off x="1352137" y="1771177"/>
              <a:ext cx="324036" cy="369332"/>
            </a:xfrm>
            <a:prstGeom prst="triangl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xmlns="" id="{4B9916CE-B87A-1B11-3954-6378668ED8F9}"/>
                </a:ext>
              </a:extLst>
            </p:cNvPr>
            <p:cNvSpPr txBox="1"/>
            <p:nvPr/>
          </p:nvSpPr>
          <p:spPr>
            <a:xfrm flipH="1">
              <a:off x="1488904" y="1752698"/>
              <a:ext cx="2445425" cy="434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2800" b="1" i="0" u="none" strike="noStrike" kern="0" cap="none" spc="-150" normalizeH="0" baseline="0" noProof="0" dirty="0">
                  <a:ln w="18415" cmpd="sng">
                    <a:noFill/>
                    <a:prstDash val="solid"/>
                  </a:ln>
                  <a:solidFill>
                    <a:srgbClr val="548235"/>
                  </a:solidFill>
                  <a:effectLst/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rPr>
                <a:t>-95,2</a:t>
              </a:r>
              <a:endParaRPr kumimoji="0" lang="zh-CN" altLang="en-US" sz="2800" b="1" i="0" u="none" strike="noStrike" kern="0" cap="none" spc="-150" normalizeH="0" baseline="0" noProof="0" dirty="0">
                <a:ln w="18415" cmpd="sng">
                  <a:noFill/>
                  <a:prstDash val="solid"/>
                </a:ln>
                <a:solidFill>
                  <a:srgbClr val="548235"/>
                </a:solidFill>
                <a:effectLst/>
                <a:uLnTx/>
                <a:uFillTx/>
                <a:latin typeface="Arial Rounded MT Bold" pitchFamily="34" charset="0"/>
                <a:ea typeface="微软雅黑" pitchFamily="34" charset="-122"/>
                <a:cs typeface="Times New Roman" pitchFamily="18" charset="0"/>
              </a:endParaRPr>
            </a:p>
          </p:txBody>
        </p:sp>
      </p:grpSp>
      <p:sp>
        <p:nvSpPr>
          <p:cNvPr id="71" name="椭圆 55">
            <a:extLst>
              <a:ext uri="{FF2B5EF4-FFF2-40B4-BE49-F238E27FC236}">
                <a16:creationId xmlns:a16="http://schemas.microsoft.com/office/drawing/2014/main" xmlns="" id="{0C6783B4-6DEE-72F6-F7A1-A32264528739}"/>
              </a:ext>
            </a:extLst>
          </p:cNvPr>
          <p:cNvSpPr/>
          <p:nvPr/>
        </p:nvSpPr>
        <p:spPr>
          <a:xfrm>
            <a:off x="1145786" y="3909412"/>
            <a:ext cx="142623" cy="144000"/>
          </a:xfrm>
          <a:prstGeom prst="ellipse">
            <a:avLst/>
          </a:prstGeom>
          <a:solidFill>
            <a:sysClr val="window" lastClr="FFFFFF"/>
          </a:solidFill>
          <a:ln w="57150" cap="flat" cmpd="sng" algn="ctr">
            <a:solidFill>
              <a:srgbClr val="54823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椭圆 63">
            <a:extLst>
              <a:ext uri="{FF2B5EF4-FFF2-40B4-BE49-F238E27FC236}">
                <a16:creationId xmlns:a16="http://schemas.microsoft.com/office/drawing/2014/main" xmlns="" id="{434CEE83-5579-689E-902B-34ED9EFE7BE1}"/>
              </a:ext>
            </a:extLst>
          </p:cNvPr>
          <p:cNvSpPr/>
          <p:nvPr/>
        </p:nvSpPr>
        <p:spPr>
          <a:xfrm>
            <a:off x="1145786" y="5784055"/>
            <a:ext cx="142623" cy="144000"/>
          </a:xfrm>
          <a:prstGeom prst="ellipse">
            <a:avLst/>
          </a:prstGeom>
          <a:solidFill>
            <a:sysClr val="window" lastClr="FFFFFF"/>
          </a:solidFill>
          <a:ln w="57150" cap="flat" cmpd="sng" algn="ctr">
            <a:solidFill>
              <a:srgbClr val="54823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5413B48D-BF80-870C-63DC-A41FDB9EA920}"/>
              </a:ext>
            </a:extLst>
          </p:cNvPr>
          <p:cNvSpPr txBox="1"/>
          <p:nvPr/>
        </p:nvSpPr>
        <p:spPr>
          <a:xfrm flipH="1">
            <a:off x="-84480" y="1967361"/>
            <a:ext cx="1230266" cy="442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2800" spc="-150" dirty="0">
                <a:solidFill>
                  <a:srgbClr val="548235"/>
                </a:solidFill>
                <a:latin typeface="Arial Rounded MT Bold" pitchFamily="34" charset="0"/>
                <a:cs typeface="Times New Roman" pitchFamily="18" charset="0"/>
              </a:rPr>
              <a:t>НДФЛ</a:t>
            </a:r>
            <a:endParaRPr kumimoji="0" lang="zh-CN" altLang="en-US" sz="2800" b="1" i="0" u="none" strike="noStrike" kern="0" cap="none" spc="-150" normalizeH="0" baseline="0" noProof="0" dirty="0">
              <a:ln w="18415" cmpd="sng">
                <a:noFill/>
                <a:prstDash val="solid"/>
              </a:ln>
              <a:solidFill>
                <a:srgbClr val="548235"/>
              </a:solidFill>
              <a:effectLst/>
              <a:uLnTx/>
              <a:uFillTx/>
              <a:latin typeface="Arial Rounded MT Bold" pitchFamily="34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D1E0E0D1-31BA-4BA7-3F2E-1DA840FD4098}"/>
              </a:ext>
            </a:extLst>
          </p:cNvPr>
          <p:cNvSpPr txBox="1"/>
          <p:nvPr/>
        </p:nvSpPr>
        <p:spPr>
          <a:xfrm flipH="1">
            <a:off x="0" y="3802709"/>
            <a:ext cx="1116095" cy="442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2800" dirty="0">
                <a:solidFill>
                  <a:srgbClr val="548235"/>
                </a:solidFill>
                <a:latin typeface="Arial Rounded MT Bold" pitchFamily="34" charset="0"/>
                <a:cs typeface="Times New Roman" pitchFamily="18" charset="0"/>
              </a:rPr>
              <a:t>УСН</a:t>
            </a:r>
            <a:endParaRPr kumimoji="0" lang="zh-CN" altLang="en-US" sz="2800" b="1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rgbClr val="548235"/>
              </a:solidFill>
              <a:effectLst/>
              <a:uLnTx/>
              <a:uFillTx/>
              <a:latin typeface="Arial Rounded MT Bold" pitchFamily="34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BA2DBA8A-BFC3-25EB-D3EB-C578A516C684}"/>
              </a:ext>
            </a:extLst>
          </p:cNvPr>
          <p:cNvSpPr txBox="1"/>
          <p:nvPr/>
        </p:nvSpPr>
        <p:spPr>
          <a:xfrm flipH="1">
            <a:off x="26808" y="5682425"/>
            <a:ext cx="1062477" cy="442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2800" dirty="0">
                <a:solidFill>
                  <a:srgbClr val="548235"/>
                </a:solidFill>
                <a:latin typeface="Arial Rounded MT Bold" pitchFamily="34" charset="0"/>
                <a:cs typeface="Times New Roman" pitchFamily="18" charset="0"/>
              </a:rPr>
              <a:t>ПСН</a:t>
            </a:r>
            <a:endParaRPr kumimoji="0" lang="zh-CN" altLang="en-US" sz="2800" b="1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rgbClr val="548235"/>
              </a:solidFill>
              <a:effectLst/>
              <a:uLnTx/>
              <a:uFillTx/>
              <a:latin typeface="Arial Rounded MT Bold" pitchFamily="34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49" name="矩形 10">
            <a:extLst>
              <a:ext uri="{FF2B5EF4-FFF2-40B4-BE49-F238E27FC236}">
                <a16:creationId xmlns:a16="http://schemas.microsoft.com/office/drawing/2014/main" xmlns="" id="{21E5BA36-EBB4-032C-AE41-CCE21CC1FF21}"/>
              </a:ext>
            </a:extLst>
          </p:cNvPr>
          <p:cNvSpPr/>
          <p:nvPr/>
        </p:nvSpPr>
        <p:spPr>
          <a:xfrm>
            <a:off x="99901" y="204689"/>
            <a:ext cx="12192000" cy="613797"/>
          </a:xfrm>
          <a:prstGeom prst="rect">
            <a:avLst/>
          </a:prstGeom>
          <a:gradFill flip="none" rotWithShape="1">
            <a:gsLst>
              <a:gs pos="39000">
                <a:srgbClr val="7FB256"/>
              </a:gs>
              <a:gs pos="89000">
                <a:schemeClr val="bg1">
                  <a:alpha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" name="文本框 1"/>
          <p:cNvSpPr txBox="1"/>
          <p:nvPr/>
        </p:nvSpPr>
        <p:spPr>
          <a:xfrm>
            <a:off x="99901" y="252879"/>
            <a:ext cx="6945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24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Недоимка по основным налогам, </a:t>
            </a:r>
            <a:r>
              <a:rPr lang="ru-RU" altLang="zh-CN" sz="2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тыс.₽</a:t>
            </a:r>
            <a:endParaRPr lang="zh-CN" altLang="en-US" sz="22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36">
            <a:extLst>
              <a:ext uri="{FF2B5EF4-FFF2-40B4-BE49-F238E27FC236}">
                <a16:creationId xmlns:a16="http://schemas.microsoft.com/office/drawing/2014/main" xmlns="" id="{C12E0BEC-3A05-9D8D-8E22-355F87216B84}"/>
              </a:ext>
            </a:extLst>
          </p:cNvPr>
          <p:cNvSpPr txBox="1"/>
          <p:nvPr/>
        </p:nvSpPr>
        <p:spPr>
          <a:xfrm>
            <a:off x="11148788" y="277429"/>
            <a:ext cx="1040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2800" dirty="0">
                <a:solidFill>
                  <a:srgbClr val="33692B"/>
                </a:solidFill>
                <a:latin typeface="Century Gothic" panose="020B0502020202020204" pitchFamily="34" charset="0"/>
              </a:rPr>
              <a:t>06</a:t>
            </a:r>
            <a:endParaRPr lang="zh-CN" altLang="en-US" sz="2800" dirty="0">
              <a:solidFill>
                <a:srgbClr val="33692B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3" name="图表 14">
            <a:extLst>
              <a:ext uri="{FF2B5EF4-FFF2-40B4-BE49-F238E27FC236}">
                <a16:creationId xmlns:a16="http://schemas.microsoft.com/office/drawing/2014/main" xmlns="" id="{FCB9E941-6562-C5C1-7308-DC2D0FFE9C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4508851"/>
              </p:ext>
            </p:extLst>
          </p:nvPr>
        </p:nvGraphicFramePr>
        <p:xfrm>
          <a:off x="2735999" y="986158"/>
          <a:ext cx="4082489" cy="597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97" name="组合 39">
            <a:extLst>
              <a:ext uri="{FF2B5EF4-FFF2-40B4-BE49-F238E27FC236}">
                <a16:creationId xmlns:a16="http://schemas.microsoft.com/office/drawing/2014/main" xmlns="" id="{98D4AF0C-9C60-3B8B-AB1F-9C5DE39B1910}"/>
              </a:ext>
            </a:extLst>
          </p:cNvPr>
          <p:cNvGrpSpPr/>
          <p:nvPr/>
        </p:nvGrpSpPr>
        <p:grpSpPr>
          <a:xfrm>
            <a:off x="8393962" y="1352093"/>
            <a:ext cx="3623867" cy="1520653"/>
            <a:chOff x="1329489" y="1196752"/>
            <a:chExt cx="6482871" cy="1512168"/>
          </a:xfrm>
        </p:grpSpPr>
        <p:sp>
          <p:nvSpPr>
            <p:cNvPr id="98" name="圆角矩形 40">
              <a:extLst>
                <a:ext uri="{FF2B5EF4-FFF2-40B4-BE49-F238E27FC236}">
                  <a16:creationId xmlns:a16="http://schemas.microsoft.com/office/drawing/2014/main" xmlns="" id="{C1F2EA3E-5596-1D07-C05D-BEB6D3494AB2}"/>
                </a:ext>
              </a:extLst>
            </p:cNvPr>
            <p:cNvSpPr/>
            <p:nvPr/>
          </p:nvSpPr>
          <p:spPr>
            <a:xfrm>
              <a:off x="1583668" y="1196752"/>
              <a:ext cx="6228692" cy="1512168"/>
            </a:xfrm>
            <a:prstGeom prst="roundRect">
              <a:avLst>
                <a:gd name="adj" fmla="val 50000"/>
              </a:avLst>
            </a:prstGeom>
            <a:solidFill>
              <a:sysClr val="window" lastClr="FFFFFF"/>
            </a:solidFill>
            <a:ln w="57150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等腰三角形 44">
              <a:extLst>
                <a:ext uri="{FF2B5EF4-FFF2-40B4-BE49-F238E27FC236}">
                  <a16:creationId xmlns:a16="http://schemas.microsoft.com/office/drawing/2014/main" xmlns="" id="{45CDA816-AC2F-7F74-0B5B-3E5470EC208A}"/>
                </a:ext>
              </a:extLst>
            </p:cNvPr>
            <p:cNvSpPr/>
            <p:nvPr/>
          </p:nvSpPr>
          <p:spPr>
            <a:xfrm rot="16010996">
              <a:off x="1352137" y="1771177"/>
              <a:ext cx="324036" cy="369332"/>
            </a:xfrm>
            <a:prstGeom prst="triangl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xmlns="" id="{2A1CE661-4309-980E-28A3-18D51B54099F}"/>
                </a:ext>
              </a:extLst>
            </p:cNvPr>
            <p:cNvSpPr txBox="1"/>
            <p:nvPr/>
          </p:nvSpPr>
          <p:spPr>
            <a:xfrm flipH="1">
              <a:off x="1399951" y="1725303"/>
              <a:ext cx="1659880" cy="410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2600" b="1" i="0" u="none" strike="noStrike" kern="0" cap="none" spc="-150" normalizeH="0" baseline="0" noProof="0" dirty="0">
                  <a:ln w="18415" cmpd="sng">
                    <a:noFill/>
                    <a:prstDash val="solid"/>
                  </a:ln>
                  <a:solidFill>
                    <a:srgbClr val="548235"/>
                  </a:solidFill>
                  <a:effectLst/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rPr>
                <a:t>-71,4</a:t>
              </a:r>
              <a:endParaRPr kumimoji="0" lang="zh-CN" altLang="en-US" sz="2600" b="1" i="0" u="none" strike="noStrike" kern="0" cap="none" spc="-150" normalizeH="0" baseline="0" noProof="0" dirty="0">
                <a:ln w="18415" cmpd="sng">
                  <a:noFill/>
                  <a:prstDash val="solid"/>
                </a:ln>
                <a:solidFill>
                  <a:srgbClr val="548235"/>
                </a:solidFill>
                <a:effectLst/>
                <a:uLnTx/>
                <a:uFillTx/>
                <a:latin typeface="Arial Rounded MT Bold" pitchFamily="34" charset="0"/>
                <a:ea typeface="微软雅黑" pitchFamily="34" charset="-122"/>
                <a:cs typeface="Times New Roman" pitchFamily="18" charset="0"/>
              </a:endParaRPr>
            </a:p>
          </p:txBody>
        </p:sp>
      </p:grpSp>
      <p:sp>
        <p:nvSpPr>
          <p:cNvPr id="101" name="椭圆 47">
            <a:extLst>
              <a:ext uri="{FF2B5EF4-FFF2-40B4-BE49-F238E27FC236}">
                <a16:creationId xmlns:a16="http://schemas.microsoft.com/office/drawing/2014/main" xmlns="" id="{CC740F1D-814A-F0D6-127F-8FCAC6E5EE33}"/>
              </a:ext>
            </a:extLst>
          </p:cNvPr>
          <p:cNvSpPr/>
          <p:nvPr/>
        </p:nvSpPr>
        <p:spPr>
          <a:xfrm>
            <a:off x="8076359" y="2037039"/>
            <a:ext cx="142623" cy="144000"/>
          </a:xfrm>
          <a:prstGeom prst="ellipse">
            <a:avLst/>
          </a:prstGeom>
          <a:solidFill>
            <a:sysClr val="window" lastClr="FFFFFF"/>
          </a:solidFill>
          <a:ln w="57150" cap="flat" cmpd="sng" algn="ctr">
            <a:solidFill>
              <a:srgbClr val="54823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2" name="组合 48">
            <a:extLst>
              <a:ext uri="{FF2B5EF4-FFF2-40B4-BE49-F238E27FC236}">
                <a16:creationId xmlns:a16="http://schemas.microsoft.com/office/drawing/2014/main" xmlns="" id="{A5271996-18DF-CB5E-4B03-92EDE23B66C8}"/>
              </a:ext>
            </a:extLst>
          </p:cNvPr>
          <p:cNvGrpSpPr/>
          <p:nvPr/>
        </p:nvGrpSpPr>
        <p:grpSpPr>
          <a:xfrm>
            <a:off x="8393961" y="3217211"/>
            <a:ext cx="3623867" cy="1520650"/>
            <a:chOff x="1329489" y="1196752"/>
            <a:chExt cx="6482871" cy="1512168"/>
          </a:xfrm>
        </p:grpSpPr>
        <p:sp>
          <p:nvSpPr>
            <p:cNvPr id="103" name="圆角矩形 49">
              <a:extLst>
                <a:ext uri="{FF2B5EF4-FFF2-40B4-BE49-F238E27FC236}">
                  <a16:creationId xmlns:a16="http://schemas.microsoft.com/office/drawing/2014/main" xmlns="" id="{F03BB09A-6A53-0DB6-6A31-412615755598}"/>
                </a:ext>
              </a:extLst>
            </p:cNvPr>
            <p:cNvSpPr/>
            <p:nvPr/>
          </p:nvSpPr>
          <p:spPr>
            <a:xfrm>
              <a:off x="1583668" y="1196752"/>
              <a:ext cx="6228692" cy="1512168"/>
            </a:xfrm>
            <a:prstGeom prst="roundRect">
              <a:avLst>
                <a:gd name="adj" fmla="val 50000"/>
              </a:avLst>
            </a:prstGeom>
            <a:solidFill>
              <a:sysClr val="window" lastClr="FFFFFF"/>
            </a:solidFill>
            <a:ln w="57150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等腰三角形 53">
              <a:extLst>
                <a:ext uri="{FF2B5EF4-FFF2-40B4-BE49-F238E27FC236}">
                  <a16:creationId xmlns:a16="http://schemas.microsoft.com/office/drawing/2014/main" xmlns="" id="{0B565BA7-18CA-BF66-5D00-9002B8A3B8FE}"/>
                </a:ext>
              </a:extLst>
            </p:cNvPr>
            <p:cNvSpPr/>
            <p:nvPr/>
          </p:nvSpPr>
          <p:spPr>
            <a:xfrm rot="16010996">
              <a:off x="1352137" y="1771177"/>
              <a:ext cx="324036" cy="369332"/>
            </a:xfrm>
            <a:prstGeom prst="triangl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xmlns="" id="{6CBC491B-4FF2-6380-A8B0-9DE3DE5C915C}"/>
                </a:ext>
              </a:extLst>
            </p:cNvPr>
            <p:cNvSpPr txBox="1"/>
            <p:nvPr/>
          </p:nvSpPr>
          <p:spPr>
            <a:xfrm flipH="1">
              <a:off x="1527387" y="1752698"/>
              <a:ext cx="2450163" cy="434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2800" b="1" i="0" u="none" strike="noStrike" kern="0" cap="none" spc="-150" normalizeH="0" baseline="0" noProof="0" dirty="0">
                  <a:ln w="18415" cmpd="sng">
                    <a:noFill/>
                    <a:prstDash val="solid"/>
                  </a:ln>
                  <a:solidFill>
                    <a:srgbClr val="548235"/>
                  </a:solidFill>
                  <a:effectLst/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rPr>
                <a:t>-61,0</a:t>
              </a:r>
              <a:endParaRPr kumimoji="0" lang="zh-CN" altLang="en-US" sz="2800" b="1" i="0" u="none" strike="noStrike" kern="0" cap="none" spc="-150" normalizeH="0" baseline="0" noProof="0" dirty="0">
                <a:ln w="18415" cmpd="sng">
                  <a:noFill/>
                  <a:prstDash val="solid"/>
                </a:ln>
                <a:solidFill>
                  <a:srgbClr val="548235"/>
                </a:solidFill>
                <a:effectLst/>
                <a:uLnTx/>
                <a:uFillTx/>
                <a:latin typeface="Arial Rounded MT Bold" pitchFamily="34" charset="0"/>
                <a:ea typeface="微软雅黑" pitchFamily="34" charset="-122"/>
                <a:cs typeface="Times New Roman" pitchFamily="18" charset="0"/>
              </a:endParaRPr>
            </a:p>
          </p:txBody>
        </p:sp>
      </p:grpSp>
      <p:sp>
        <p:nvSpPr>
          <p:cNvPr id="106" name="椭圆 55">
            <a:extLst>
              <a:ext uri="{FF2B5EF4-FFF2-40B4-BE49-F238E27FC236}">
                <a16:creationId xmlns:a16="http://schemas.microsoft.com/office/drawing/2014/main" xmlns="" id="{F3AF9661-8E62-7372-75AD-3249CC9798F1}"/>
              </a:ext>
            </a:extLst>
          </p:cNvPr>
          <p:cNvSpPr/>
          <p:nvPr/>
        </p:nvSpPr>
        <p:spPr>
          <a:xfrm>
            <a:off x="8076359" y="3902158"/>
            <a:ext cx="142623" cy="144000"/>
          </a:xfrm>
          <a:prstGeom prst="ellipse">
            <a:avLst/>
          </a:prstGeom>
          <a:solidFill>
            <a:sysClr val="window" lastClr="FFFFFF"/>
          </a:solidFill>
          <a:ln w="57150" cap="flat" cmpd="sng" algn="ctr">
            <a:solidFill>
              <a:srgbClr val="54823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7" name="组合 56">
            <a:extLst>
              <a:ext uri="{FF2B5EF4-FFF2-40B4-BE49-F238E27FC236}">
                <a16:creationId xmlns:a16="http://schemas.microsoft.com/office/drawing/2014/main" xmlns="" id="{93C3DA20-543C-1231-4E03-2ADED55BBA97}"/>
              </a:ext>
            </a:extLst>
          </p:cNvPr>
          <p:cNvGrpSpPr/>
          <p:nvPr/>
        </p:nvGrpSpPr>
        <p:grpSpPr>
          <a:xfrm>
            <a:off x="4972713" y="4740195"/>
            <a:ext cx="7546605" cy="1876185"/>
            <a:chOff x="345667" y="843202"/>
            <a:chExt cx="9636124" cy="1865718"/>
          </a:xfrm>
        </p:grpSpPr>
        <p:sp>
          <p:nvSpPr>
            <p:cNvPr id="108" name="圆角矩形 57">
              <a:extLst>
                <a:ext uri="{FF2B5EF4-FFF2-40B4-BE49-F238E27FC236}">
                  <a16:creationId xmlns:a16="http://schemas.microsoft.com/office/drawing/2014/main" xmlns="" id="{610DD030-B6B7-12EE-49B9-0EF1EAF646D4}"/>
                </a:ext>
              </a:extLst>
            </p:cNvPr>
            <p:cNvSpPr/>
            <p:nvPr/>
          </p:nvSpPr>
          <p:spPr>
            <a:xfrm>
              <a:off x="345667" y="1196752"/>
              <a:ext cx="7466693" cy="1512168"/>
            </a:xfrm>
            <a:prstGeom prst="roundRect">
              <a:avLst>
                <a:gd name="adj" fmla="val 50000"/>
              </a:avLst>
            </a:prstGeom>
            <a:solidFill>
              <a:sysClr val="window" lastClr="FFFFFF"/>
            </a:solidFill>
            <a:ln w="57150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" name="等腰三角形 61">
              <a:extLst>
                <a:ext uri="{FF2B5EF4-FFF2-40B4-BE49-F238E27FC236}">
                  <a16:creationId xmlns:a16="http://schemas.microsoft.com/office/drawing/2014/main" xmlns="" id="{430E71C5-0CC0-FDE6-EB5C-D64C6A6E0F10}"/>
                </a:ext>
              </a:extLst>
            </p:cNvPr>
            <p:cNvSpPr/>
            <p:nvPr/>
          </p:nvSpPr>
          <p:spPr>
            <a:xfrm>
              <a:off x="3925345" y="843202"/>
              <a:ext cx="777008" cy="537141"/>
            </a:xfrm>
            <a:prstGeom prst="triangl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xmlns="" id="{391A0013-99E3-48A0-3FF7-BE3E105DB5E4}"/>
                </a:ext>
              </a:extLst>
            </p:cNvPr>
            <p:cNvSpPr txBox="1"/>
            <p:nvPr/>
          </p:nvSpPr>
          <p:spPr>
            <a:xfrm flipH="1">
              <a:off x="7013975" y="1631324"/>
              <a:ext cx="2967816" cy="777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altLang="zh-CN" sz="2800" spc="-150" dirty="0">
                  <a:solidFill>
                    <a:srgbClr val="548235"/>
                  </a:solidFill>
                  <a:latin typeface="Arial Rounded MT Bold" pitchFamily="34" charset="0"/>
                  <a:cs typeface="Times New Roman" pitchFamily="18" charset="0"/>
                </a:rPr>
                <a:t>ВСЕГО: </a:t>
              </a:r>
            </a:p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altLang="zh-CN" sz="2800" spc="-150" dirty="0">
                  <a:solidFill>
                    <a:srgbClr val="548235"/>
                  </a:solidFill>
                  <a:latin typeface="Arial Rounded MT Bold" pitchFamily="34" charset="0"/>
                  <a:cs typeface="Times New Roman" pitchFamily="18" charset="0"/>
                </a:rPr>
                <a:t>+3 </a:t>
              </a:r>
              <a:r>
                <a:rPr lang="ru-RU" altLang="zh-CN" sz="2800" spc="-150" dirty="0" smtClean="0">
                  <a:solidFill>
                    <a:srgbClr val="548235"/>
                  </a:solidFill>
                  <a:latin typeface="Arial Rounded MT Bold" pitchFamily="34" charset="0"/>
                  <a:cs typeface="Times New Roman" pitchFamily="18" charset="0"/>
                </a:rPr>
                <a:t>983,1</a:t>
              </a:r>
              <a:endParaRPr kumimoji="0" lang="zh-CN" altLang="en-US" sz="2800" b="1" i="0" u="none" strike="noStrike" kern="0" cap="none" spc="-150" normalizeH="0" baseline="0" noProof="0" dirty="0">
                <a:ln w="18415" cmpd="sng">
                  <a:noFill/>
                  <a:prstDash val="solid"/>
                </a:ln>
                <a:solidFill>
                  <a:srgbClr val="548235"/>
                </a:solidFill>
                <a:effectLst/>
                <a:uLnTx/>
                <a:uFillTx/>
                <a:latin typeface="Arial Rounded MT Bold" pitchFamily="34" charset="0"/>
                <a:ea typeface="微软雅黑" pitchFamily="34" charset="-122"/>
                <a:cs typeface="Times New Roman" pitchFamily="18" charset="0"/>
              </a:endParaRPr>
            </a:p>
          </p:txBody>
        </p: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xmlns="" id="{0D1BB4E7-7FE0-A6B3-1F38-C0AF9F20272E}"/>
              </a:ext>
            </a:extLst>
          </p:cNvPr>
          <p:cNvSpPr txBox="1"/>
          <p:nvPr/>
        </p:nvSpPr>
        <p:spPr>
          <a:xfrm flipH="1">
            <a:off x="6930572" y="1960107"/>
            <a:ext cx="1116095" cy="442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2800" b="1" i="0" u="none" strike="noStrike" kern="0" cap="none" spc="-150" normalizeH="0" baseline="0" noProof="0" dirty="0">
                <a:ln w="18415" cmpd="sng">
                  <a:noFill/>
                  <a:prstDash val="solid"/>
                </a:ln>
                <a:solidFill>
                  <a:srgbClr val="548235"/>
                </a:solidFill>
                <a:effectLst/>
                <a:uLnTx/>
                <a:uFillTx/>
                <a:latin typeface="Arial Rounded MT Bold" pitchFamily="34" charset="0"/>
                <a:ea typeface="微软雅黑" pitchFamily="34" charset="-122"/>
                <a:cs typeface="Times New Roman" pitchFamily="18" charset="0"/>
              </a:rPr>
              <a:t>ЕНВД</a:t>
            </a:r>
            <a:endParaRPr kumimoji="0" lang="zh-CN" altLang="en-US" sz="2800" b="1" i="0" u="none" strike="noStrike" kern="0" cap="none" spc="-150" normalizeH="0" baseline="0" noProof="0" dirty="0">
              <a:ln w="18415" cmpd="sng">
                <a:noFill/>
                <a:prstDash val="solid"/>
              </a:ln>
              <a:solidFill>
                <a:srgbClr val="548235"/>
              </a:solidFill>
              <a:effectLst/>
              <a:uLnTx/>
              <a:uFillTx/>
              <a:latin typeface="Arial Rounded MT Bold" pitchFamily="34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5D272689-87EB-1B2B-0459-F5B170484C56}"/>
              </a:ext>
            </a:extLst>
          </p:cNvPr>
          <p:cNvSpPr txBox="1"/>
          <p:nvPr/>
        </p:nvSpPr>
        <p:spPr>
          <a:xfrm flipH="1">
            <a:off x="6696000" y="3795455"/>
            <a:ext cx="1350667" cy="442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2800" dirty="0">
                <a:solidFill>
                  <a:srgbClr val="548235"/>
                </a:solidFill>
                <a:latin typeface="Arial Rounded MT Bold" pitchFamily="34" charset="0"/>
                <a:cs typeface="Times New Roman" pitchFamily="18" charset="0"/>
              </a:rPr>
              <a:t>ЕСХН</a:t>
            </a:r>
            <a:endParaRPr kumimoji="0" lang="zh-CN" altLang="en-US" sz="2800" b="1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rgbClr val="548235"/>
              </a:solidFill>
              <a:effectLst/>
              <a:uLnTx/>
              <a:uFillTx/>
              <a:latin typeface="Arial Rounded MT Bold" pitchFamily="34" charset="0"/>
              <a:ea typeface="微软雅黑" pitchFamily="34" charset="-122"/>
              <a:cs typeface="Times New Roman" pitchFamily="18" charset="0"/>
            </a:endParaRPr>
          </a:p>
        </p:txBody>
      </p:sp>
      <p:graphicFrame>
        <p:nvGraphicFramePr>
          <p:cNvPr id="118" name="图表 14">
            <a:extLst>
              <a:ext uri="{FF2B5EF4-FFF2-40B4-BE49-F238E27FC236}">
                <a16:creationId xmlns:a16="http://schemas.microsoft.com/office/drawing/2014/main" xmlns="" id="{D5714BB8-0BA8-E2DB-695C-3F3153DC4D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7567110"/>
              </p:ext>
            </p:extLst>
          </p:nvPr>
        </p:nvGraphicFramePr>
        <p:xfrm>
          <a:off x="9802623" y="909409"/>
          <a:ext cx="2324268" cy="5706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0" name="图表 14">
            <a:extLst>
              <a:ext uri="{FF2B5EF4-FFF2-40B4-BE49-F238E27FC236}">
                <a16:creationId xmlns:a16="http://schemas.microsoft.com/office/drawing/2014/main" xmlns="" id="{F1566E43-10FB-16A7-9365-23D409DCCE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333047"/>
              </p:ext>
            </p:extLst>
          </p:nvPr>
        </p:nvGraphicFramePr>
        <p:xfrm>
          <a:off x="5339812" y="4576935"/>
          <a:ext cx="5410308" cy="2465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2" name="TextBox 1">
            <a:extLst>
              <a:ext uri="{FF2B5EF4-FFF2-40B4-BE49-F238E27FC236}">
                <a16:creationId xmlns:a16="http://schemas.microsoft.com/office/drawing/2014/main" xmlns="" id="{CB0E1FEC-B2A3-0FFF-365C-01250B460987}"/>
              </a:ext>
            </a:extLst>
          </p:cNvPr>
          <p:cNvSpPr txBox="1"/>
          <p:nvPr/>
        </p:nvSpPr>
        <p:spPr>
          <a:xfrm>
            <a:off x="5659054" y="5882821"/>
            <a:ext cx="1291955" cy="5401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200" spc="-150" dirty="0">
                <a:solidFill>
                  <a:schemeClr val="tx1"/>
                </a:solidFill>
              </a:rPr>
              <a:t>01.07.2024</a:t>
            </a:r>
          </a:p>
        </p:txBody>
      </p:sp>
      <p:sp>
        <p:nvSpPr>
          <p:cNvPr id="45" name="TextBox 1"/>
          <p:cNvSpPr txBox="1"/>
          <p:nvPr/>
        </p:nvSpPr>
        <p:spPr>
          <a:xfrm>
            <a:off x="3378613" y="4053412"/>
            <a:ext cx="925544" cy="42114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/>
              <a:t>389,4</a:t>
            </a:r>
          </a:p>
        </p:txBody>
      </p:sp>
      <p:sp>
        <p:nvSpPr>
          <p:cNvPr id="46" name="TextBox 1"/>
          <p:cNvSpPr txBox="1"/>
          <p:nvPr/>
        </p:nvSpPr>
        <p:spPr>
          <a:xfrm>
            <a:off x="3127776" y="5290999"/>
            <a:ext cx="925544" cy="42114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/>
              <a:t>77,8</a:t>
            </a:r>
          </a:p>
        </p:txBody>
      </p:sp>
      <p:sp>
        <p:nvSpPr>
          <p:cNvPr id="47" name="TextBox 1"/>
          <p:cNvSpPr txBox="1"/>
          <p:nvPr/>
        </p:nvSpPr>
        <p:spPr>
          <a:xfrm>
            <a:off x="3144254" y="5930524"/>
            <a:ext cx="925544" cy="42114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/>
              <a:t>58,3</a:t>
            </a:r>
          </a:p>
        </p:txBody>
      </p:sp>
      <p:sp>
        <p:nvSpPr>
          <p:cNvPr id="48" name="TextBox 1"/>
          <p:cNvSpPr txBox="1"/>
          <p:nvPr/>
        </p:nvSpPr>
        <p:spPr>
          <a:xfrm>
            <a:off x="10008257" y="2033894"/>
            <a:ext cx="1140531" cy="49980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/>
              <a:t>23,7</a:t>
            </a:r>
          </a:p>
        </p:txBody>
      </p:sp>
      <p:sp>
        <p:nvSpPr>
          <p:cNvPr id="51" name="TextBox 1"/>
          <p:cNvSpPr txBox="1"/>
          <p:nvPr/>
        </p:nvSpPr>
        <p:spPr>
          <a:xfrm>
            <a:off x="10578522" y="1544488"/>
            <a:ext cx="1140531" cy="49980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/>
              <a:t>95,1</a:t>
            </a:r>
          </a:p>
        </p:txBody>
      </p:sp>
      <p:sp>
        <p:nvSpPr>
          <p:cNvPr id="52" name="TextBox 1"/>
          <p:cNvSpPr txBox="1"/>
          <p:nvPr/>
        </p:nvSpPr>
        <p:spPr>
          <a:xfrm>
            <a:off x="10578522" y="3359048"/>
            <a:ext cx="1140531" cy="49980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/>
              <a:t>82,4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E9170F5-1CA6-933D-9FF6-301321ED08AA}"/>
              </a:ext>
            </a:extLst>
          </p:cNvPr>
          <p:cNvSpPr txBox="1"/>
          <p:nvPr/>
        </p:nvSpPr>
        <p:spPr>
          <a:xfrm>
            <a:off x="5488233" y="4702416"/>
            <a:ext cx="1893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 состоянию на:</a:t>
            </a:r>
          </a:p>
        </p:txBody>
      </p:sp>
    </p:spTree>
    <p:extLst>
      <p:ext uri="{BB962C8B-B14F-4D97-AF65-F5344CB8AC3E}">
        <p14:creationId xmlns:p14="http://schemas.microsoft.com/office/powerpoint/2010/main" val="218652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Группа 79">
            <a:extLst>
              <a:ext uri="{FF2B5EF4-FFF2-40B4-BE49-F238E27FC236}">
                <a16:creationId xmlns:a16="http://schemas.microsoft.com/office/drawing/2014/main" xmlns="" id="{2C5116DD-7511-CBC1-4BBA-C4E661BAEFB6}"/>
              </a:ext>
            </a:extLst>
          </p:cNvPr>
          <p:cNvGrpSpPr/>
          <p:nvPr/>
        </p:nvGrpSpPr>
        <p:grpSpPr>
          <a:xfrm>
            <a:off x="2325039" y="2757484"/>
            <a:ext cx="2735234" cy="3497403"/>
            <a:chOff x="2926838" y="2883941"/>
            <a:chExt cx="3921152" cy="3497403"/>
          </a:xfrm>
        </p:grpSpPr>
        <p:sp>
          <p:nvSpPr>
            <p:cNvPr id="81" name="Прямоугольник: скругленные углы 80">
              <a:extLst>
                <a:ext uri="{FF2B5EF4-FFF2-40B4-BE49-F238E27FC236}">
                  <a16:creationId xmlns:a16="http://schemas.microsoft.com/office/drawing/2014/main" xmlns="" id="{450A7A4D-61B9-E051-2204-AAE441EFC047}"/>
                </a:ext>
              </a:extLst>
            </p:cNvPr>
            <p:cNvSpPr/>
            <p:nvPr/>
          </p:nvSpPr>
          <p:spPr>
            <a:xfrm>
              <a:off x="3025300" y="3311413"/>
              <a:ext cx="3822690" cy="3069931"/>
            </a:xfrm>
            <a:prstGeom prst="roundRect">
              <a:avLst>
                <a:gd name="adj" fmla="val 11229"/>
              </a:avLst>
            </a:prstGeom>
            <a:gradFill>
              <a:gsLst>
                <a:gs pos="6145">
                  <a:schemeClr val="accent6">
                    <a:lumMod val="50000"/>
                  </a:schemeClr>
                </a:gs>
                <a:gs pos="97207">
                  <a:srgbClr val="7BA65E">
                    <a:alpha val="0"/>
                  </a:srgbClr>
                </a:gs>
                <a:gs pos="27000">
                  <a:srgbClr val="7BA65E">
                    <a:alpha val="8000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субвенция на осуществление обл. гос. полномочий по расчету и предоставлению дотаций на выравнивание бюджетной обеспеченности поселений, входящих в состав муниципального района</a:t>
              </a:r>
              <a:endParaRPr lang="ru-RU" sz="14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82" name="Группа 81">
              <a:extLst>
                <a:ext uri="{FF2B5EF4-FFF2-40B4-BE49-F238E27FC236}">
                  <a16:creationId xmlns:a16="http://schemas.microsoft.com/office/drawing/2014/main" xmlns="" id="{E716753F-9BAE-3B56-4431-9E87D111661A}"/>
                </a:ext>
              </a:extLst>
            </p:cNvPr>
            <p:cNvGrpSpPr/>
            <p:nvPr/>
          </p:nvGrpSpPr>
          <p:grpSpPr>
            <a:xfrm>
              <a:off x="2926838" y="2883941"/>
              <a:ext cx="1030146" cy="735199"/>
              <a:chOff x="1490382" y="2770453"/>
              <a:chExt cx="1030146" cy="735199"/>
            </a:xfrm>
          </p:grpSpPr>
          <p:sp>
            <p:nvSpPr>
              <p:cNvPr id="83" name="Овал 82">
                <a:extLst>
                  <a:ext uri="{FF2B5EF4-FFF2-40B4-BE49-F238E27FC236}">
                    <a16:creationId xmlns:a16="http://schemas.microsoft.com/office/drawing/2014/main" xmlns="" id="{E4081CCF-F4FD-5C56-72E5-3DA0CB8E3C02}"/>
                  </a:ext>
                </a:extLst>
              </p:cNvPr>
              <p:cNvSpPr/>
              <p:nvPr/>
            </p:nvSpPr>
            <p:spPr>
              <a:xfrm>
                <a:off x="1490382" y="2770453"/>
                <a:ext cx="980040" cy="73519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xmlns="" id="{9E468170-CD45-BEAA-2D52-67D2028501FD}"/>
                  </a:ext>
                </a:extLst>
              </p:cNvPr>
              <p:cNvSpPr txBox="1"/>
              <p:nvPr/>
            </p:nvSpPr>
            <p:spPr>
              <a:xfrm>
                <a:off x="1556448" y="2837793"/>
                <a:ext cx="9640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>
                    <a:solidFill>
                      <a:schemeClr val="accent6">
                        <a:lumMod val="50000"/>
                      </a:schemeClr>
                    </a:solidFill>
                  </a:rPr>
                  <a:t>2,5</a:t>
                </a:r>
              </a:p>
            </p:txBody>
          </p:sp>
        </p:grpSp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xmlns="" id="{8240B82B-A385-B028-99DE-1B8C73F624A0}"/>
              </a:ext>
            </a:extLst>
          </p:cNvPr>
          <p:cNvGrpSpPr/>
          <p:nvPr/>
        </p:nvGrpSpPr>
        <p:grpSpPr>
          <a:xfrm>
            <a:off x="1" y="229847"/>
            <a:ext cx="12191999" cy="613797"/>
            <a:chOff x="1" y="229847"/>
            <a:chExt cx="12191999" cy="613797"/>
          </a:xfrm>
        </p:grpSpPr>
        <p:sp>
          <p:nvSpPr>
            <p:cNvPr id="87" name="矩形 10">
              <a:extLst>
                <a:ext uri="{FF2B5EF4-FFF2-40B4-BE49-F238E27FC236}">
                  <a16:creationId xmlns:a16="http://schemas.microsoft.com/office/drawing/2014/main" xmlns="" id="{FB808387-876F-12E3-1D70-6A1058390D00}"/>
                </a:ext>
              </a:extLst>
            </p:cNvPr>
            <p:cNvSpPr/>
            <p:nvPr/>
          </p:nvSpPr>
          <p:spPr>
            <a:xfrm>
              <a:off x="1" y="229847"/>
              <a:ext cx="12191999" cy="613797"/>
            </a:xfrm>
            <a:prstGeom prst="rect">
              <a:avLst/>
            </a:prstGeom>
            <a:gradFill flip="none" rotWithShape="1">
              <a:gsLst>
                <a:gs pos="39000">
                  <a:srgbClr val="7FB256"/>
                </a:gs>
                <a:gs pos="89000">
                  <a:schemeClr val="bg1">
                    <a:alpha val="4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88" name="文本框 1">
              <a:extLst>
                <a:ext uri="{FF2B5EF4-FFF2-40B4-BE49-F238E27FC236}">
                  <a16:creationId xmlns:a16="http://schemas.microsoft.com/office/drawing/2014/main" xmlns="" id="{D87602CF-6DDE-29C2-4C26-FB9FF024A547}"/>
                </a:ext>
              </a:extLst>
            </p:cNvPr>
            <p:cNvSpPr txBox="1"/>
            <p:nvPr/>
          </p:nvSpPr>
          <p:spPr>
            <a:xfrm>
              <a:off x="242775" y="305912"/>
              <a:ext cx="8364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2400" b="1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Расходы бюджета за </a:t>
              </a:r>
              <a:r>
                <a:rPr lang="en-US" altLang="zh-CN" sz="2400" b="1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 </a:t>
              </a:r>
              <a:r>
                <a:rPr lang="ru-RU" altLang="zh-CN" sz="2400" b="1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полугодие 2024г., </a:t>
              </a:r>
              <a:r>
                <a:rPr lang="ru-RU" altLang="zh-CN" sz="22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тыс.₽</a:t>
              </a:r>
              <a:endParaRPr lang="zh-CN" altLang="en-US" sz="22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文本框 36">
              <a:extLst>
                <a:ext uri="{FF2B5EF4-FFF2-40B4-BE49-F238E27FC236}">
                  <a16:creationId xmlns:a16="http://schemas.microsoft.com/office/drawing/2014/main" xmlns="" id="{82C1427C-6704-9563-DCE6-04C04892F2F7}"/>
                </a:ext>
              </a:extLst>
            </p:cNvPr>
            <p:cNvSpPr txBox="1"/>
            <p:nvPr/>
          </p:nvSpPr>
          <p:spPr>
            <a:xfrm>
              <a:off x="11148788" y="277429"/>
              <a:ext cx="10402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2800" dirty="0">
                  <a:solidFill>
                    <a:srgbClr val="33692B"/>
                  </a:solidFill>
                  <a:latin typeface="Century Gothic" panose="020B0502020202020204" pitchFamily="34" charset="0"/>
                </a:rPr>
                <a:t>06</a:t>
              </a:r>
              <a:endParaRPr lang="zh-CN" altLang="en-US" sz="2800" dirty="0">
                <a:solidFill>
                  <a:srgbClr val="33692B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xmlns="" id="{6BCF5E55-6C52-CA22-F465-FF7D267B9576}"/>
              </a:ext>
            </a:extLst>
          </p:cNvPr>
          <p:cNvGrpSpPr/>
          <p:nvPr/>
        </p:nvGrpSpPr>
        <p:grpSpPr>
          <a:xfrm>
            <a:off x="1359599" y="1079056"/>
            <a:ext cx="6473487" cy="718005"/>
            <a:chOff x="784563" y="1079056"/>
            <a:chExt cx="6473487" cy="718005"/>
          </a:xfrm>
        </p:grpSpPr>
        <p:pic>
          <p:nvPicPr>
            <p:cNvPr id="91" name="Рисунок 90">
              <a:extLst>
                <a:ext uri="{FF2B5EF4-FFF2-40B4-BE49-F238E27FC236}">
                  <a16:creationId xmlns:a16="http://schemas.microsoft.com/office/drawing/2014/main" xmlns="" id="{94520614-6353-C85B-6C9C-96638BC13F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80" t="31111" r="60357" b="13240"/>
            <a:stretch/>
          </p:blipFill>
          <p:spPr>
            <a:xfrm>
              <a:off x="784563" y="1079056"/>
              <a:ext cx="567987" cy="718005"/>
            </a:xfrm>
            <a:prstGeom prst="rect">
              <a:avLst/>
            </a:prstGeom>
          </p:spPr>
        </p:pic>
        <p:pic>
          <p:nvPicPr>
            <p:cNvPr id="92" name="Рисунок 91">
              <a:extLst>
                <a:ext uri="{FF2B5EF4-FFF2-40B4-BE49-F238E27FC236}">
                  <a16:creationId xmlns:a16="http://schemas.microsoft.com/office/drawing/2014/main" xmlns="" id="{05B129E3-DD2B-5F9F-755B-36E7CB0DD3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80" t="31111" r="60357" b="13240"/>
            <a:stretch/>
          </p:blipFill>
          <p:spPr>
            <a:xfrm>
              <a:off x="1440730" y="1079056"/>
              <a:ext cx="567987" cy="718005"/>
            </a:xfrm>
            <a:prstGeom prst="rect">
              <a:avLst/>
            </a:prstGeom>
          </p:spPr>
        </p:pic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xmlns="" id="{23E34E37-82DA-12B1-7DC6-A9CA0BBD0A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80" t="31111" r="60357" b="13240"/>
            <a:stretch/>
          </p:blipFill>
          <p:spPr>
            <a:xfrm>
              <a:off x="2096897" y="1079056"/>
              <a:ext cx="567987" cy="718005"/>
            </a:xfrm>
            <a:prstGeom prst="rect">
              <a:avLst/>
            </a:prstGeom>
          </p:spPr>
        </p:pic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xmlns="" id="{FC11DC4B-5690-EBFC-A2DD-1386AB8C2D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80" t="31111" r="60357" b="13240"/>
            <a:stretch/>
          </p:blipFill>
          <p:spPr>
            <a:xfrm>
              <a:off x="2753064" y="1079056"/>
              <a:ext cx="567987" cy="718005"/>
            </a:xfrm>
            <a:prstGeom prst="rect">
              <a:avLst/>
            </a:prstGeom>
          </p:spPr>
        </p:pic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xmlns="" id="{933D7886-7BF4-674D-F86C-5D869C89CC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80" t="31111" r="60357" b="13240"/>
            <a:stretch/>
          </p:blipFill>
          <p:spPr>
            <a:xfrm>
              <a:off x="3409231" y="1079056"/>
              <a:ext cx="567987" cy="718005"/>
            </a:xfrm>
            <a:prstGeom prst="rect">
              <a:avLst/>
            </a:prstGeom>
          </p:spPr>
        </p:pic>
        <p:pic>
          <p:nvPicPr>
            <p:cNvPr id="96" name="Рисунок 95">
              <a:extLst>
                <a:ext uri="{FF2B5EF4-FFF2-40B4-BE49-F238E27FC236}">
                  <a16:creationId xmlns:a16="http://schemas.microsoft.com/office/drawing/2014/main" xmlns="" id="{A9891B04-CF2A-D158-878E-FEF76A5A67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80" t="31111" r="60357" b="13240"/>
            <a:stretch/>
          </p:blipFill>
          <p:spPr>
            <a:xfrm>
              <a:off x="4065398" y="1079056"/>
              <a:ext cx="567987" cy="718005"/>
            </a:xfrm>
            <a:prstGeom prst="rect">
              <a:avLst/>
            </a:prstGeom>
          </p:spPr>
        </p:pic>
        <p:pic>
          <p:nvPicPr>
            <p:cNvPr id="97" name="Рисунок 96">
              <a:extLst>
                <a:ext uri="{FF2B5EF4-FFF2-40B4-BE49-F238E27FC236}">
                  <a16:creationId xmlns:a16="http://schemas.microsoft.com/office/drawing/2014/main" xmlns="" id="{D9BE1A19-1436-6E6C-5E51-C2C9B2C8DD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80" t="31111" r="60357" b="13240"/>
            <a:stretch/>
          </p:blipFill>
          <p:spPr>
            <a:xfrm>
              <a:off x="4721565" y="1079056"/>
              <a:ext cx="567987" cy="718005"/>
            </a:xfrm>
            <a:prstGeom prst="rect">
              <a:avLst/>
            </a:prstGeom>
          </p:spPr>
        </p:pic>
        <p:pic>
          <p:nvPicPr>
            <p:cNvPr id="98" name="Рисунок 97">
              <a:extLst>
                <a:ext uri="{FF2B5EF4-FFF2-40B4-BE49-F238E27FC236}">
                  <a16:creationId xmlns:a16="http://schemas.microsoft.com/office/drawing/2014/main" xmlns="" id="{9D933E34-9FF4-57DA-AD3B-F9DD2E8374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80" t="31111" r="60357" b="13240"/>
            <a:stretch/>
          </p:blipFill>
          <p:spPr>
            <a:xfrm>
              <a:off x="5377732" y="1079056"/>
              <a:ext cx="567987" cy="718005"/>
            </a:xfrm>
            <a:prstGeom prst="rect">
              <a:avLst/>
            </a:prstGeom>
          </p:spPr>
        </p:pic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xmlns="" id="{E787D7C9-2352-D0BC-E69E-53469E511C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80" t="31111" r="60357" b="13240"/>
            <a:stretch/>
          </p:blipFill>
          <p:spPr>
            <a:xfrm>
              <a:off x="6033899" y="1079056"/>
              <a:ext cx="567987" cy="718005"/>
            </a:xfrm>
            <a:prstGeom prst="rect">
              <a:avLst/>
            </a:prstGeom>
          </p:spPr>
        </p:pic>
        <p:pic>
          <p:nvPicPr>
            <p:cNvPr id="100" name="Рисунок 99">
              <a:extLst>
                <a:ext uri="{FF2B5EF4-FFF2-40B4-BE49-F238E27FC236}">
                  <a16:creationId xmlns:a16="http://schemas.microsoft.com/office/drawing/2014/main" xmlns="" id="{8B7E0209-1418-7542-4F8E-502546B30F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80" t="31111" r="60357" b="13240"/>
            <a:stretch/>
          </p:blipFill>
          <p:spPr>
            <a:xfrm>
              <a:off x="6690063" y="1079056"/>
              <a:ext cx="567987" cy="718005"/>
            </a:xfrm>
            <a:prstGeom prst="rect">
              <a:avLst/>
            </a:prstGeom>
          </p:spPr>
        </p:pic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xmlns="" id="{8DB8663B-A654-FBAA-6BDD-8441AA870061}"/>
              </a:ext>
            </a:extLst>
          </p:cNvPr>
          <p:cNvGrpSpPr/>
          <p:nvPr/>
        </p:nvGrpSpPr>
        <p:grpSpPr>
          <a:xfrm>
            <a:off x="1369028" y="1907731"/>
            <a:ext cx="5817323" cy="718005"/>
            <a:chOff x="784563" y="1907731"/>
            <a:chExt cx="5817323" cy="718005"/>
          </a:xfrm>
        </p:grpSpPr>
        <p:pic>
          <p:nvPicPr>
            <p:cNvPr id="102" name="Рисунок 101">
              <a:extLst>
                <a:ext uri="{FF2B5EF4-FFF2-40B4-BE49-F238E27FC236}">
                  <a16:creationId xmlns:a16="http://schemas.microsoft.com/office/drawing/2014/main" xmlns="" id="{008B572E-4C5E-CA8C-F960-486D392220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80" t="31111" r="60357" b="13240"/>
            <a:stretch/>
          </p:blipFill>
          <p:spPr>
            <a:xfrm>
              <a:off x="784563" y="1907731"/>
              <a:ext cx="567987" cy="718005"/>
            </a:xfrm>
            <a:prstGeom prst="rect">
              <a:avLst/>
            </a:prstGeom>
          </p:spPr>
        </p:pic>
        <p:pic>
          <p:nvPicPr>
            <p:cNvPr id="103" name="Рисунок 102">
              <a:extLst>
                <a:ext uri="{FF2B5EF4-FFF2-40B4-BE49-F238E27FC236}">
                  <a16:creationId xmlns:a16="http://schemas.microsoft.com/office/drawing/2014/main" xmlns="" id="{A8E1A335-B05B-AB8D-2727-F5A2D1AF4B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80" t="31111" r="60357" b="13240"/>
            <a:stretch/>
          </p:blipFill>
          <p:spPr>
            <a:xfrm>
              <a:off x="1440730" y="1907731"/>
              <a:ext cx="567987" cy="718005"/>
            </a:xfrm>
            <a:prstGeom prst="rect">
              <a:avLst/>
            </a:prstGeom>
          </p:spPr>
        </p:pic>
        <p:pic>
          <p:nvPicPr>
            <p:cNvPr id="104" name="Рисунок 103">
              <a:extLst>
                <a:ext uri="{FF2B5EF4-FFF2-40B4-BE49-F238E27FC236}">
                  <a16:creationId xmlns:a16="http://schemas.microsoft.com/office/drawing/2014/main" xmlns="" id="{1F0E50B0-5755-10E0-D144-D6B8335E60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80" t="31111" r="60357" b="13240"/>
            <a:stretch/>
          </p:blipFill>
          <p:spPr>
            <a:xfrm>
              <a:off x="2096897" y="1907731"/>
              <a:ext cx="567987" cy="718005"/>
            </a:xfrm>
            <a:prstGeom prst="rect">
              <a:avLst/>
            </a:prstGeom>
          </p:spPr>
        </p:pic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xmlns="" id="{4A9D4141-7801-D2C8-C2B1-9DFCCF60C8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80" t="31111" r="60357" b="13240"/>
            <a:stretch/>
          </p:blipFill>
          <p:spPr>
            <a:xfrm>
              <a:off x="2753064" y="1907731"/>
              <a:ext cx="567987" cy="718005"/>
            </a:xfrm>
            <a:prstGeom prst="rect">
              <a:avLst/>
            </a:prstGeom>
          </p:spPr>
        </p:pic>
        <p:pic>
          <p:nvPicPr>
            <p:cNvPr id="106" name="Рисунок 105">
              <a:extLst>
                <a:ext uri="{FF2B5EF4-FFF2-40B4-BE49-F238E27FC236}">
                  <a16:creationId xmlns:a16="http://schemas.microsoft.com/office/drawing/2014/main" xmlns="" id="{51B5939F-F781-F05A-E9D5-30AF83645A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80" t="31111" r="60357" b="13240"/>
            <a:stretch/>
          </p:blipFill>
          <p:spPr>
            <a:xfrm>
              <a:off x="3409231" y="1907731"/>
              <a:ext cx="567987" cy="718005"/>
            </a:xfrm>
            <a:prstGeom prst="rect">
              <a:avLst/>
            </a:prstGeom>
          </p:spPr>
        </p:pic>
        <p:pic>
          <p:nvPicPr>
            <p:cNvPr id="107" name="Рисунок 106">
              <a:extLst>
                <a:ext uri="{FF2B5EF4-FFF2-40B4-BE49-F238E27FC236}">
                  <a16:creationId xmlns:a16="http://schemas.microsoft.com/office/drawing/2014/main" xmlns="" id="{DAFDCDA8-E736-EB9E-0C28-2AD8C70411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80" t="31111" r="60357" b="13240"/>
            <a:stretch/>
          </p:blipFill>
          <p:spPr>
            <a:xfrm>
              <a:off x="4065398" y="1907731"/>
              <a:ext cx="567987" cy="718005"/>
            </a:xfrm>
            <a:prstGeom prst="rect">
              <a:avLst/>
            </a:prstGeom>
          </p:spPr>
        </p:pic>
        <p:pic>
          <p:nvPicPr>
            <p:cNvPr id="108" name="Рисунок 107">
              <a:extLst>
                <a:ext uri="{FF2B5EF4-FFF2-40B4-BE49-F238E27FC236}">
                  <a16:creationId xmlns:a16="http://schemas.microsoft.com/office/drawing/2014/main" xmlns="" id="{307F4BE2-B674-49EF-4611-FCBEFF7DC0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80" t="31111" r="60357" b="13240"/>
            <a:stretch/>
          </p:blipFill>
          <p:spPr>
            <a:xfrm>
              <a:off x="4721565" y="1907731"/>
              <a:ext cx="567987" cy="718005"/>
            </a:xfrm>
            <a:prstGeom prst="rect">
              <a:avLst/>
            </a:prstGeom>
          </p:spPr>
        </p:pic>
        <p:pic>
          <p:nvPicPr>
            <p:cNvPr id="109" name="Рисунок 108">
              <a:extLst>
                <a:ext uri="{FF2B5EF4-FFF2-40B4-BE49-F238E27FC236}">
                  <a16:creationId xmlns:a16="http://schemas.microsoft.com/office/drawing/2014/main" xmlns="" id="{2BBC06DB-7825-5A80-9F63-EC047F88EB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80" t="31111" r="60357" b="13240"/>
            <a:stretch/>
          </p:blipFill>
          <p:spPr>
            <a:xfrm>
              <a:off x="5377732" y="1907731"/>
              <a:ext cx="567987" cy="718005"/>
            </a:xfrm>
            <a:prstGeom prst="rect">
              <a:avLst/>
            </a:prstGeom>
          </p:spPr>
        </p:pic>
        <p:pic>
          <p:nvPicPr>
            <p:cNvPr id="110" name="Рисунок 109">
              <a:extLst>
                <a:ext uri="{FF2B5EF4-FFF2-40B4-BE49-F238E27FC236}">
                  <a16:creationId xmlns:a16="http://schemas.microsoft.com/office/drawing/2014/main" xmlns="" id="{1F324E55-C15D-0E23-C9C6-6C81B961AC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80" t="31111" r="60357" b="13240"/>
            <a:stretch/>
          </p:blipFill>
          <p:spPr>
            <a:xfrm>
              <a:off x="6033899" y="1907731"/>
              <a:ext cx="567987" cy="718005"/>
            </a:xfrm>
            <a:prstGeom prst="rect">
              <a:avLst/>
            </a:prstGeom>
          </p:spPr>
        </p:pic>
      </p:grp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xmlns="" id="{AE482950-1DF9-B63C-6E0F-77860A5194D6}"/>
              </a:ext>
            </a:extLst>
          </p:cNvPr>
          <p:cNvSpPr/>
          <p:nvPr/>
        </p:nvSpPr>
        <p:spPr>
          <a:xfrm>
            <a:off x="7986618" y="1206277"/>
            <a:ext cx="1547999" cy="463561"/>
          </a:xfrm>
          <a:prstGeom prst="rect">
            <a:avLst/>
          </a:prstGeom>
          <a:solidFill>
            <a:srgbClr val="454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кст)"/>
              </a:rPr>
              <a:t>1 006 761,9</a:t>
            </a: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xmlns="" id="{A927A5AA-DFB9-5883-986A-866D6D295AD4}"/>
              </a:ext>
            </a:extLst>
          </p:cNvPr>
          <p:cNvSpPr/>
          <p:nvPr/>
        </p:nvSpPr>
        <p:spPr>
          <a:xfrm>
            <a:off x="7996047" y="2034952"/>
            <a:ext cx="1538570" cy="463561"/>
          </a:xfrm>
          <a:prstGeom prst="rect">
            <a:avLst/>
          </a:prstGeom>
          <a:solidFill>
            <a:srgbClr val="7BA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кст)"/>
              </a:rPr>
              <a:t>1 002 092,3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1CF90FAB-7227-BEE5-1B9B-ADB3430A337A}"/>
              </a:ext>
            </a:extLst>
          </p:cNvPr>
          <p:cNvSpPr txBox="1"/>
          <p:nvPr/>
        </p:nvSpPr>
        <p:spPr>
          <a:xfrm>
            <a:off x="242775" y="1291472"/>
            <a:ext cx="1028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4545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8B641AA6-1169-8CB9-8662-D687B7D7B5E9}"/>
              </a:ext>
            </a:extLst>
          </p:cNvPr>
          <p:cNvSpPr txBox="1"/>
          <p:nvPr/>
        </p:nvSpPr>
        <p:spPr>
          <a:xfrm>
            <a:off x="242775" y="2034952"/>
            <a:ext cx="11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7BA6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</a:t>
            </a:r>
          </a:p>
        </p:txBody>
      </p:sp>
      <p:cxnSp>
        <p:nvCxnSpPr>
          <p:cNvPr id="116" name="Прямая со стрелкой 115">
            <a:extLst>
              <a:ext uri="{FF2B5EF4-FFF2-40B4-BE49-F238E27FC236}">
                <a16:creationId xmlns:a16="http://schemas.microsoft.com/office/drawing/2014/main" xmlns="" id="{DF8157B4-A881-20FC-B6C2-B43C641A9EA3}"/>
              </a:ext>
            </a:extLst>
          </p:cNvPr>
          <p:cNvCxnSpPr/>
          <p:nvPr/>
        </p:nvCxnSpPr>
        <p:spPr>
          <a:xfrm>
            <a:off x="9601200" y="1206277"/>
            <a:ext cx="0" cy="1281225"/>
          </a:xfrm>
          <a:prstGeom prst="straightConnector1">
            <a:avLst/>
          </a:prstGeom>
          <a:ln w="38100">
            <a:gradFill>
              <a:gsLst>
                <a:gs pos="18000">
                  <a:srgbClr val="454545"/>
                </a:gs>
                <a:gs pos="100000">
                  <a:srgbClr val="7BA65E"/>
                </a:gs>
              </a:gsLst>
              <a:lin ang="5400000" scaled="1"/>
            </a:gra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C97060F3-6305-5319-0E3B-B057198E678D}"/>
              </a:ext>
            </a:extLst>
          </p:cNvPr>
          <p:cNvSpPr txBox="1"/>
          <p:nvPr/>
        </p:nvSpPr>
        <p:spPr>
          <a:xfrm>
            <a:off x="9601200" y="1012231"/>
            <a:ext cx="2134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Tx/>
              <a:buChar char="-"/>
            </a:pPr>
            <a:r>
              <a:rPr lang="ru-RU" sz="2400" b="1" dirty="0">
                <a:solidFill>
                  <a:srgbClr val="33692B"/>
                </a:solidFill>
              </a:rPr>
              <a:t>4 669,6 ЭКОНОМИЯ</a:t>
            </a:r>
          </a:p>
          <a:p>
            <a:pPr algn="ctr"/>
            <a:endParaRPr lang="ru-RU" sz="2400" b="1" dirty="0">
              <a:solidFill>
                <a:srgbClr val="33692B"/>
              </a:solidFill>
            </a:endParaRPr>
          </a:p>
          <a:p>
            <a:r>
              <a:rPr lang="ru-RU" sz="2400" b="1" dirty="0">
                <a:solidFill>
                  <a:srgbClr val="33692B"/>
                </a:solidFill>
              </a:rPr>
              <a:t>99,5%</a:t>
            </a:r>
          </a:p>
        </p:txBody>
      </p:sp>
      <p:grpSp>
        <p:nvGrpSpPr>
          <p:cNvPr id="118" name="Группа 117">
            <a:extLst>
              <a:ext uri="{FF2B5EF4-FFF2-40B4-BE49-F238E27FC236}">
                <a16:creationId xmlns:a16="http://schemas.microsoft.com/office/drawing/2014/main" xmlns="" id="{DD0C0FE6-B91B-6190-E4CC-57408E2C82C3}"/>
              </a:ext>
            </a:extLst>
          </p:cNvPr>
          <p:cNvGrpSpPr/>
          <p:nvPr/>
        </p:nvGrpSpPr>
        <p:grpSpPr>
          <a:xfrm>
            <a:off x="128511" y="2760729"/>
            <a:ext cx="2046519" cy="3429889"/>
            <a:chOff x="128511" y="2887186"/>
            <a:chExt cx="2046519" cy="3429889"/>
          </a:xfrm>
        </p:grpSpPr>
        <p:sp>
          <p:nvSpPr>
            <p:cNvPr id="119" name="Прямоугольник: скругленные углы 118">
              <a:extLst>
                <a:ext uri="{FF2B5EF4-FFF2-40B4-BE49-F238E27FC236}">
                  <a16:creationId xmlns:a16="http://schemas.microsoft.com/office/drawing/2014/main" xmlns="" id="{BEA875DE-4CA6-CEDB-1961-48FB5ED8130A}"/>
                </a:ext>
              </a:extLst>
            </p:cNvPr>
            <p:cNvSpPr/>
            <p:nvPr/>
          </p:nvSpPr>
          <p:spPr>
            <a:xfrm>
              <a:off x="340468" y="3311414"/>
              <a:ext cx="1834562" cy="3005661"/>
            </a:xfrm>
            <a:prstGeom prst="roundRect">
              <a:avLst>
                <a:gd name="adj" fmla="val 11229"/>
              </a:avLst>
            </a:prstGeom>
            <a:gradFill>
              <a:gsLst>
                <a:gs pos="7263">
                  <a:schemeClr val="accent6">
                    <a:lumMod val="50000"/>
                  </a:schemeClr>
                </a:gs>
                <a:gs pos="97207">
                  <a:srgbClr val="7BA65E">
                    <a:alpha val="0"/>
                  </a:srgbClr>
                </a:gs>
                <a:gs pos="27000">
                  <a:srgbClr val="7BA65E">
                    <a:alpha val="8000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субвенция на осуществление гос. полномочий </a:t>
              </a:r>
            </a:p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по составлению (изменению) списков кандидатов</a:t>
              </a:r>
            </a:p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в присяжные заседатели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grpSp>
          <p:nvGrpSpPr>
            <p:cNvPr id="120" name="Группа 119">
              <a:extLst>
                <a:ext uri="{FF2B5EF4-FFF2-40B4-BE49-F238E27FC236}">
                  <a16:creationId xmlns:a16="http://schemas.microsoft.com/office/drawing/2014/main" xmlns="" id="{5D832F33-0F1D-170C-DED4-ABFC9B2F57F1}"/>
                </a:ext>
              </a:extLst>
            </p:cNvPr>
            <p:cNvGrpSpPr/>
            <p:nvPr/>
          </p:nvGrpSpPr>
          <p:grpSpPr>
            <a:xfrm>
              <a:off x="128511" y="2887186"/>
              <a:ext cx="796745" cy="735199"/>
              <a:chOff x="1490383" y="2770453"/>
              <a:chExt cx="796745" cy="735199"/>
            </a:xfrm>
          </p:grpSpPr>
          <p:sp>
            <p:nvSpPr>
              <p:cNvPr id="121" name="Овал 120">
                <a:extLst>
                  <a:ext uri="{FF2B5EF4-FFF2-40B4-BE49-F238E27FC236}">
                    <a16:creationId xmlns:a16="http://schemas.microsoft.com/office/drawing/2014/main" xmlns="" id="{45EB9AB9-0C28-CC55-E0BC-C2C1C43E92B6}"/>
                  </a:ext>
                </a:extLst>
              </p:cNvPr>
              <p:cNvSpPr/>
              <p:nvPr/>
            </p:nvSpPr>
            <p:spPr>
              <a:xfrm>
                <a:off x="1490383" y="2770453"/>
                <a:ext cx="735199" cy="73519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xmlns="" id="{3F42442D-6AE7-AA9E-94A5-DF86F91010B1}"/>
                  </a:ext>
                </a:extLst>
              </p:cNvPr>
              <p:cNvSpPr txBox="1"/>
              <p:nvPr/>
            </p:nvSpPr>
            <p:spPr>
              <a:xfrm>
                <a:off x="1506343" y="2849167"/>
                <a:ext cx="7807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>
                    <a:solidFill>
                      <a:schemeClr val="accent6">
                        <a:lumMod val="50000"/>
                      </a:schemeClr>
                    </a:solidFill>
                  </a:rPr>
                  <a:t>0,8</a:t>
                </a:r>
              </a:p>
            </p:txBody>
          </p:sp>
        </p:grpSp>
      </p:grpSp>
      <p:sp>
        <p:nvSpPr>
          <p:cNvPr id="123" name="Левая фигурная скобка 122">
            <a:extLst>
              <a:ext uri="{FF2B5EF4-FFF2-40B4-BE49-F238E27FC236}">
                <a16:creationId xmlns:a16="http://schemas.microsoft.com/office/drawing/2014/main" xmlns="" id="{DD54F582-7FDF-9854-04C6-275ADFA57F6C}"/>
              </a:ext>
            </a:extLst>
          </p:cNvPr>
          <p:cNvSpPr/>
          <p:nvPr/>
        </p:nvSpPr>
        <p:spPr>
          <a:xfrm rot="5400000" flipH="1">
            <a:off x="2320358" y="4637994"/>
            <a:ext cx="315707" cy="3384752"/>
          </a:xfrm>
          <a:prstGeom prst="leftBrace">
            <a:avLst>
              <a:gd name="adj1" fmla="val 58531"/>
              <a:gd name="adj2" fmla="val 48563"/>
            </a:avLst>
          </a:prstGeom>
          <a:ln w="57150">
            <a:solidFill>
              <a:schemeClr val="bg2">
                <a:lumMod val="25000"/>
              </a:schemeClr>
            </a:solidFill>
            <a:round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xmlns="" id="{095D9E85-8526-41FF-CC4A-BD9BAC71A9F9}"/>
              </a:ext>
            </a:extLst>
          </p:cNvPr>
          <p:cNvSpPr txBox="1"/>
          <p:nvPr/>
        </p:nvSpPr>
        <p:spPr>
          <a:xfrm>
            <a:off x="144471" y="6415660"/>
            <a:ext cx="4566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/>
              <a:t>Отсутствие необходимости</a:t>
            </a:r>
          </a:p>
        </p:txBody>
      </p:sp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xmlns="" id="{0DD450EB-60E3-C3B6-DCDC-C26113E1FEBB}"/>
              </a:ext>
            </a:extLst>
          </p:cNvPr>
          <p:cNvGrpSpPr/>
          <p:nvPr/>
        </p:nvGrpSpPr>
        <p:grpSpPr>
          <a:xfrm>
            <a:off x="5200550" y="2789109"/>
            <a:ext cx="2366840" cy="3634076"/>
            <a:chOff x="8109306" y="2700096"/>
            <a:chExt cx="2174861" cy="3634076"/>
          </a:xfrm>
        </p:grpSpPr>
        <p:sp>
          <p:nvSpPr>
            <p:cNvPr id="126" name="Прямоугольник: скругленные углы 125">
              <a:extLst>
                <a:ext uri="{FF2B5EF4-FFF2-40B4-BE49-F238E27FC236}">
                  <a16:creationId xmlns:a16="http://schemas.microsoft.com/office/drawing/2014/main" xmlns="" id="{6620AA42-FDD0-7EEA-329E-84ABE974FBDF}"/>
                </a:ext>
              </a:extLst>
            </p:cNvPr>
            <p:cNvSpPr/>
            <p:nvPr/>
          </p:nvSpPr>
          <p:spPr>
            <a:xfrm>
              <a:off x="8137033" y="3114316"/>
              <a:ext cx="2147134" cy="3219856"/>
            </a:xfrm>
            <a:prstGeom prst="roundRect">
              <a:avLst>
                <a:gd name="adj" fmla="val 11229"/>
              </a:avLst>
            </a:prstGeom>
            <a:gradFill>
              <a:gsLst>
                <a:gs pos="97207">
                  <a:srgbClr val="7BA65E">
                    <a:alpha val="0"/>
                  </a:srgbClr>
                </a:gs>
                <a:gs pos="27000">
                  <a:srgbClr val="FFE00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субвенция на обеспечение государственных гарантий реализации прав на получение общедоступного и бесплатного начального общего, основного общего, среднего общего образования</a:t>
              </a:r>
              <a:endParaRPr lang="ru-RU" sz="14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27" name="Овал 126">
              <a:extLst>
                <a:ext uri="{FF2B5EF4-FFF2-40B4-BE49-F238E27FC236}">
                  <a16:creationId xmlns:a16="http://schemas.microsoft.com/office/drawing/2014/main" xmlns="" id="{0304BE4A-AA15-5EC1-2C2D-F1E5A17AEE7F}"/>
                </a:ext>
              </a:extLst>
            </p:cNvPr>
            <p:cNvSpPr/>
            <p:nvPr/>
          </p:nvSpPr>
          <p:spPr>
            <a:xfrm>
              <a:off x="8109306" y="2700096"/>
              <a:ext cx="683974" cy="7351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xmlns="" id="{D5C00BE6-0740-EBD7-4123-6A71070DFEAA}"/>
                </a:ext>
              </a:extLst>
            </p:cNvPr>
            <p:cNvSpPr txBox="1"/>
            <p:nvPr/>
          </p:nvSpPr>
          <p:spPr>
            <a:xfrm>
              <a:off x="8151343" y="2765819"/>
              <a:ext cx="780785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700" b="1" spc="-150" dirty="0">
                  <a:solidFill>
                    <a:schemeClr val="accent6">
                      <a:lumMod val="50000"/>
                    </a:schemeClr>
                  </a:solidFill>
                </a:rPr>
                <a:t>1,3</a:t>
              </a:r>
            </a:p>
          </p:txBody>
        </p:sp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xmlns="" id="{0DD450EB-60E3-C3B6-DCDC-C26113E1FEBB}"/>
              </a:ext>
            </a:extLst>
          </p:cNvPr>
          <p:cNvGrpSpPr/>
          <p:nvPr/>
        </p:nvGrpSpPr>
        <p:grpSpPr>
          <a:xfrm>
            <a:off x="7624897" y="2815084"/>
            <a:ext cx="1811633" cy="3604360"/>
            <a:chOff x="10181804" y="2573671"/>
            <a:chExt cx="2246909" cy="3604360"/>
          </a:xfrm>
        </p:grpSpPr>
        <p:sp>
          <p:nvSpPr>
            <p:cNvPr id="51" name="Прямоугольник: скругленные углы 125">
              <a:extLst>
                <a:ext uri="{FF2B5EF4-FFF2-40B4-BE49-F238E27FC236}">
                  <a16:creationId xmlns:a16="http://schemas.microsoft.com/office/drawing/2014/main" xmlns="" id="{6620AA42-FDD0-7EEA-329E-84ABE974FBDF}"/>
                </a:ext>
              </a:extLst>
            </p:cNvPr>
            <p:cNvSpPr/>
            <p:nvPr/>
          </p:nvSpPr>
          <p:spPr>
            <a:xfrm>
              <a:off x="10279478" y="2958175"/>
              <a:ext cx="2149235" cy="3219856"/>
            </a:xfrm>
            <a:prstGeom prst="roundRect">
              <a:avLst>
                <a:gd name="adj" fmla="val 11229"/>
              </a:avLst>
            </a:prstGeom>
            <a:gradFill>
              <a:gsLst>
                <a:gs pos="97207">
                  <a:srgbClr val="7BA65E">
                    <a:alpha val="0"/>
                  </a:srgbClr>
                </a:gs>
                <a:gs pos="27000">
                  <a:srgbClr val="FFE00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субсидия по обеспечению бесплатным двухразовым питанием обучающихся с ОВЗ</a:t>
              </a:r>
              <a:endParaRPr lang="ru-RU" sz="14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2" name="Овал 51">
              <a:extLst>
                <a:ext uri="{FF2B5EF4-FFF2-40B4-BE49-F238E27FC236}">
                  <a16:creationId xmlns:a16="http://schemas.microsoft.com/office/drawing/2014/main" xmlns="" id="{0304BE4A-AA15-5EC1-2C2D-F1E5A17AEE7F}"/>
                </a:ext>
              </a:extLst>
            </p:cNvPr>
            <p:cNvSpPr/>
            <p:nvPr/>
          </p:nvSpPr>
          <p:spPr>
            <a:xfrm>
              <a:off x="10181804" y="2573671"/>
              <a:ext cx="1065952" cy="7351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D5C00BE6-0740-EBD7-4123-6A71070DFEAA}"/>
                </a:ext>
              </a:extLst>
            </p:cNvPr>
            <p:cNvSpPr txBox="1"/>
            <p:nvPr/>
          </p:nvSpPr>
          <p:spPr>
            <a:xfrm>
              <a:off x="10308699" y="2661380"/>
              <a:ext cx="1070024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700" b="1" spc="-150" dirty="0">
                  <a:solidFill>
                    <a:schemeClr val="accent6">
                      <a:lumMod val="50000"/>
                    </a:schemeClr>
                  </a:solidFill>
                </a:rPr>
                <a:t>3,7</a:t>
              </a:r>
            </a:p>
          </p:txBody>
        </p:sp>
      </p:grpSp>
      <p:sp>
        <p:nvSpPr>
          <p:cNvPr id="54" name="Левая фигурная скобка 53">
            <a:extLst>
              <a:ext uri="{FF2B5EF4-FFF2-40B4-BE49-F238E27FC236}">
                <a16:creationId xmlns:a16="http://schemas.microsoft.com/office/drawing/2014/main" xmlns="" id="{DD54F582-7FDF-9854-04C6-275ADFA57F6C}"/>
              </a:ext>
            </a:extLst>
          </p:cNvPr>
          <p:cNvSpPr/>
          <p:nvPr/>
        </p:nvSpPr>
        <p:spPr>
          <a:xfrm rot="5400000" flipH="1">
            <a:off x="7107245" y="4637994"/>
            <a:ext cx="315707" cy="3384752"/>
          </a:xfrm>
          <a:prstGeom prst="leftBrace">
            <a:avLst>
              <a:gd name="adj1" fmla="val 58531"/>
              <a:gd name="adj2" fmla="val 48563"/>
            </a:avLst>
          </a:prstGeom>
          <a:ln w="57150">
            <a:solidFill>
              <a:schemeClr val="bg2">
                <a:lumMod val="25000"/>
              </a:schemeClr>
            </a:solidFill>
            <a:round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xmlns="" id="{0DD450EB-60E3-C3B6-DCDC-C26113E1FEBB}"/>
              </a:ext>
            </a:extLst>
          </p:cNvPr>
          <p:cNvGrpSpPr/>
          <p:nvPr/>
        </p:nvGrpSpPr>
        <p:grpSpPr>
          <a:xfrm>
            <a:off x="9718326" y="2817358"/>
            <a:ext cx="2208186" cy="3587455"/>
            <a:chOff x="10091890" y="2690281"/>
            <a:chExt cx="2366044" cy="3587455"/>
          </a:xfrm>
        </p:grpSpPr>
        <p:sp>
          <p:nvSpPr>
            <p:cNvPr id="56" name="Прямоугольник: скругленные углы 125">
              <a:extLst>
                <a:ext uri="{FF2B5EF4-FFF2-40B4-BE49-F238E27FC236}">
                  <a16:creationId xmlns:a16="http://schemas.microsoft.com/office/drawing/2014/main" xmlns="" id="{6620AA42-FDD0-7EEA-329E-84ABE974FBDF}"/>
                </a:ext>
              </a:extLst>
            </p:cNvPr>
            <p:cNvSpPr/>
            <p:nvPr/>
          </p:nvSpPr>
          <p:spPr>
            <a:xfrm>
              <a:off x="10308699" y="3057880"/>
              <a:ext cx="2149235" cy="3219856"/>
            </a:xfrm>
            <a:prstGeom prst="roundRect">
              <a:avLst>
                <a:gd name="adj" fmla="val 11229"/>
              </a:avLst>
            </a:prstGeom>
            <a:gradFill flip="none" rotWithShape="1">
              <a:gsLst>
                <a:gs pos="0">
                  <a:schemeClr val="bg2">
                    <a:lumMod val="75000"/>
                    <a:tint val="66000"/>
                    <a:satMod val="160000"/>
                  </a:schemeClr>
                </a:gs>
                <a:gs pos="50000">
                  <a:schemeClr val="bg2">
                    <a:lumMod val="75000"/>
                    <a:tint val="44500"/>
                    <a:satMod val="160000"/>
                  </a:schemeClr>
                </a:gs>
                <a:gs pos="100000">
                  <a:schemeClr val="bg2">
                    <a:lumMod val="75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Заявки по принятым бюджетным обязательствам</a:t>
              </a:r>
              <a:endParaRPr lang="ru-RU" sz="14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7" name="Овал 56">
              <a:extLst>
                <a:ext uri="{FF2B5EF4-FFF2-40B4-BE49-F238E27FC236}">
                  <a16:creationId xmlns:a16="http://schemas.microsoft.com/office/drawing/2014/main" xmlns="" id="{0304BE4A-AA15-5EC1-2C2D-F1E5A17AEE7F}"/>
                </a:ext>
              </a:extLst>
            </p:cNvPr>
            <p:cNvSpPr/>
            <p:nvPr/>
          </p:nvSpPr>
          <p:spPr>
            <a:xfrm>
              <a:off x="10095963" y="2690281"/>
              <a:ext cx="1065952" cy="7351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D5C00BE6-0740-EBD7-4123-6A71070DFEAA}"/>
                </a:ext>
              </a:extLst>
            </p:cNvPr>
            <p:cNvSpPr txBox="1"/>
            <p:nvPr/>
          </p:nvSpPr>
          <p:spPr>
            <a:xfrm>
              <a:off x="10091890" y="2749287"/>
              <a:ext cx="1586214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700" b="1" spc="-150" dirty="0">
                  <a:solidFill>
                    <a:schemeClr val="accent6">
                      <a:lumMod val="50000"/>
                    </a:schemeClr>
                  </a:solidFill>
                </a:rPr>
                <a:t>4661,3</a:t>
              </a: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095D9E85-8526-41FF-CC4A-BD9BAC71A9F9}"/>
              </a:ext>
            </a:extLst>
          </p:cNvPr>
          <p:cNvSpPr txBox="1"/>
          <p:nvPr/>
        </p:nvSpPr>
        <p:spPr>
          <a:xfrm>
            <a:off x="4893753" y="6423185"/>
            <a:ext cx="4566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/>
              <a:t>Возврат финансирования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095D9E85-8526-41FF-CC4A-BD9BAC71A9F9}"/>
              </a:ext>
            </a:extLst>
          </p:cNvPr>
          <p:cNvSpPr txBox="1"/>
          <p:nvPr/>
        </p:nvSpPr>
        <p:spPr>
          <a:xfrm>
            <a:off x="9622925" y="6022622"/>
            <a:ext cx="2391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/>
              <a:t>Зачисление доходов 01.07.2024г.</a:t>
            </a:r>
          </a:p>
        </p:txBody>
      </p:sp>
    </p:spTree>
    <p:extLst>
      <p:ext uri="{BB962C8B-B14F-4D97-AF65-F5344CB8AC3E}">
        <p14:creationId xmlns:p14="http://schemas.microsoft.com/office/powerpoint/2010/main" val="353312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9000"/>
            <a:lum/>
          </a:blip>
          <a:srcRect/>
          <a:stretch>
            <a:fillRect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8ECF2F13-80FB-F2BD-B40D-199DC1719790}"/>
              </a:ext>
            </a:extLst>
          </p:cNvPr>
          <p:cNvGrpSpPr/>
          <p:nvPr/>
        </p:nvGrpSpPr>
        <p:grpSpPr>
          <a:xfrm>
            <a:off x="1" y="229847"/>
            <a:ext cx="12191999" cy="613797"/>
            <a:chOff x="1" y="229847"/>
            <a:chExt cx="12191999" cy="613797"/>
          </a:xfrm>
        </p:grpSpPr>
        <p:sp>
          <p:nvSpPr>
            <p:cNvPr id="8" name="矩形 10">
              <a:extLst>
                <a:ext uri="{FF2B5EF4-FFF2-40B4-BE49-F238E27FC236}">
                  <a16:creationId xmlns:a16="http://schemas.microsoft.com/office/drawing/2014/main" xmlns="" id="{E0DDC606-0E42-A4D2-41ED-295481BF1B7A}"/>
                </a:ext>
              </a:extLst>
            </p:cNvPr>
            <p:cNvSpPr/>
            <p:nvPr/>
          </p:nvSpPr>
          <p:spPr>
            <a:xfrm>
              <a:off x="1" y="229847"/>
              <a:ext cx="12191999" cy="613797"/>
            </a:xfrm>
            <a:prstGeom prst="rect">
              <a:avLst/>
            </a:prstGeom>
            <a:gradFill flip="none" rotWithShape="1">
              <a:gsLst>
                <a:gs pos="39000">
                  <a:srgbClr val="7FB256"/>
                </a:gs>
                <a:gs pos="89000">
                  <a:schemeClr val="bg1">
                    <a:alpha val="4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9" name="文本框 1">
              <a:extLst>
                <a:ext uri="{FF2B5EF4-FFF2-40B4-BE49-F238E27FC236}">
                  <a16:creationId xmlns:a16="http://schemas.microsoft.com/office/drawing/2014/main" xmlns="" id="{B9F6FEB1-40CB-D0FE-35D8-E260639712D3}"/>
                </a:ext>
              </a:extLst>
            </p:cNvPr>
            <p:cNvSpPr txBox="1"/>
            <p:nvPr/>
          </p:nvSpPr>
          <p:spPr>
            <a:xfrm>
              <a:off x="242775" y="305912"/>
              <a:ext cx="109030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2400" b="1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Исполнение бюджета в разрезе муниципальных программ,</a:t>
              </a:r>
              <a:r>
                <a:rPr lang="ru-RU" altLang="zh-CN" sz="2200" b="1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ru-RU" altLang="zh-CN" sz="22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тыс.₽</a:t>
              </a:r>
              <a:endParaRPr lang="zh-CN" altLang="en-US" sz="2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36">
              <a:extLst>
                <a:ext uri="{FF2B5EF4-FFF2-40B4-BE49-F238E27FC236}">
                  <a16:creationId xmlns:a16="http://schemas.microsoft.com/office/drawing/2014/main" xmlns="" id="{219A3E71-CD61-5253-6298-29F112B57636}"/>
                </a:ext>
              </a:extLst>
            </p:cNvPr>
            <p:cNvSpPr txBox="1"/>
            <p:nvPr/>
          </p:nvSpPr>
          <p:spPr>
            <a:xfrm>
              <a:off x="11148788" y="277429"/>
              <a:ext cx="10402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2800" dirty="0">
                  <a:solidFill>
                    <a:srgbClr val="33692B"/>
                  </a:solidFill>
                  <a:latin typeface="Century Gothic" panose="020B0502020202020204" pitchFamily="34" charset="0"/>
                </a:rPr>
                <a:t>07</a:t>
              </a:r>
              <a:endParaRPr lang="zh-CN" altLang="en-US" sz="2800" dirty="0">
                <a:solidFill>
                  <a:srgbClr val="33692B"/>
                </a:solidFill>
                <a:latin typeface="Century Gothic" panose="020B0502020202020204" pitchFamily="34" charset="0"/>
              </a:endParaRPr>
            </a:p>
          </p:txBody>
        </p:sp>
      </p:grp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xmlns="" id="{0EBE1DF3-EA80-853E-27FA-457777DAF6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058278"/>
              </p:ext>
            </p:extLst>
          </p:nvPr>
        </p:nvGraphicFramePr>
        <p:xfrm>
          <a:off x="469928" y="808785"/>
          <a:ext cx="11494365" cy="5900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17473">
                  <a:extLst>
                    <a:ext uri="{9D8B030D-6E8A-4147-A177-3AD203B41FA5}">
                      <a16:colId xmlns:a16="http://schemas.microsoft.com/office/drawing/2014/main" xmlns="" val="193588583"/>
                    </a:ext>
                  </a:extLst>
                </a:gridCol>
                <a:gridCol w="1976298">
                  <a:extLst>
                    <a:ext uri="{9D8B030D-6E8A-4147-A177-3AD203B41FA5}">
                      <a16:colId xmlns:a16="http://schemas.microsoft.com/office/drawing/2014/main" xmlns="" val="3265533679"/>
                    </a:ext>
                  </a:extLst>
                </a:gridCol>
                <a:gridCol w="1700594">
                  <a:extLst>
                    <a:ext uri="{9D8B030D-6E8A-4147-A177-3AD203B41FA5}">
                      <a16:colId xmlns:a16="http://schemas.microsoft.com/office/drawing/2014/main" xmlns="" val="3914130171"/>
                    </a:ext>
                  </a:extLst>
                </a:gridCol>
              </a:tblGrid>
              <a:tr h="771153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spc="-100" baseline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49334869"/>
                  </a:ext>
                </a:extLst>
              </a:tr>
              <a:tr h="435868">
                <a:tc>
                  <a:txBody>
                    <a:bodyPr/>
                    <a:lstStyle/>
                    <a:p>
                      <a:pPr algn="r"/>
                      <a:r>
                        <a:rPr lang="ru-RU" sz="20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Экономическое развитие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64 762,0</a:t>
                      </a: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99,9</a:t>
                      </a:r>
                    </a:p>
                  </a:txBody>
                  <a:tcPr>
                    <a:lnL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73708922"/>
                  </a:ext>
                </a:extLst>
              </a:tr>
              <a:tr h="435868">
                <a:tc>
                  <a:txBody>
                    <a:bodyPr/>
                    <a:lstStyle/>
                    <a:p>
                      <a:pPr algn="r"/>
                      <a:r>
                        <a:rPr lang="ru-RU" sz="20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Управление финансами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166 748,1</a:t>
                      </a: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99,9</a:t>
                      </a:r>
                    </a:p>
                  </a:txBody>
                  <a:tcPr>
                    <a:lnL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27947168"/>
                  </a:ext>
                </a:extLst>
              </a:tr>
              <a:tr h="435868">
                <a:tc>
                  <a:txBody>
                    <a:bodyPr/>
                    <a:lstStyle/>
                    <a:p>
                      <a:pPr algn="r"/>
                      <a:r>
                        <a:rPr lang="ru-RU" sz="20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Обеспечение комплексных мер безопасности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3 845,1</a:t>
                      </a: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100,0</a:t>
                      </a:r>
                    </a:p>
                  </a:txBody>
                  <a:tcPr>
                    <a:lnL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86085942"/>
                  </a:ext>
                </a:extLst>
              </a:tr>
              <a:tr h="435868">
                <a:tc>
                  <a:txBody>
                    <a:bodyPr/>
                    <a:lstStyle/>
                    <a:p>
                      <a:pPr algn="r"/>
                      <a:r>
                        <a:rPr lang="ru-RU" sz="20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Развитие инфраструктуры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570,9</a:t>
                      </a: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100,0</a:t>
                      </a:r>
                    </a:p>
                  </a:txBody>
                  <a:tcPr>
                    <a:lnL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32008203"/>
                  </a:ext>
                </a:extLst>
              </a:tr>
              <a:tr h="435868">
                <a:tc>
                  <a:txBody>
                    <a:bodyPr/>
                    <a:lstStyle/>
                    <a:p>
                      <a:pPr algn="r"/>
                      <a:r>
                        <a:rPr lang="ru-RU" sz="20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Развитие сферы культуры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70 880,6</a:t>
                      </a: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100,0</a:t>
                      </a:r>
                    </a:p>
                  </a:txBody>
                  <a:tcPr>
                    <a:lnL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22126000"/>
                  </a:ext>
                </a:extLst>
              </a:tr>
              <a:tr h="771153">
                <a:tc>
                  <a:txBody>
                    <a:bodyPr/>
                    <a:lstStyle/>
                    <a:p>
                      <a:pPr algn="r"/>
                      <a:r>
                        <a:rPr lang="ru-RU" sz="20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Развитие физ. культуры и спорта, молодежной политики, формирование здорового  и безопасного образа жизни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5 938,8</a:t>
                      </a: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100,0</a:t>
                      </a:r>
                    </a:p>
                  </a:txBody>
                  <a:tcPr>
                    <a:lnL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93371986"/>
                  </a:ext>
                </a:extLst>
              </a:tr>
              <a:tr h="435868">
                <a:tc>
                  <a:txBody>
                    <a:bodyPr/>
                    <a:lstStyle/>
                    <a:p>
                      <a:pPr algn="r"/>
                      <a:r>
                        <a:rPr lang="ru-RU" sz="20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Развитие образования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685 968,0</a:t>
                      </a: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99,3</a:t>
                      </a:r>
                    </a:p>
                  </a:txBody>
                  <a:tcPr>
                    <a:lnL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07827578"/>
                  </a:ext>
                </a:extLst>
              </a:tr>
              <a:tr h="634401">
                <a:tc>
                  <a:txBody>
                    <a:bodyPr/>
                    <a:lstStyle/>
                    <a:p>
                      <a:pPr algn="r"/>
                      <a:r>
                        <a:rPr lang="ru-RU" sz="2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ИТОГО по МП: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998 713,5</a:t>
                      </a: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lnL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0251791"/>
                  </a:ext>
                </a:extLst>
              </a:tr>
              <a:tr h="588674">
                <a:tc>
                  <a:txBody>
                    <a:bodyPr/>
                    <a:lstStyle/>
                    <a:p>
                      <a:pPr algn="r"/>
                      <a:r>
                        <a:rPr lang="ru-RU" sz="20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Непрограммные направления деятельности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3 378,8</a:t>
                      </a: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100,0</a:t>
                      </a:r>
                    </a:p>
                  </a:txBody>
                  <a:tcPr>
                    <a:lnL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42815446"/>
                  </a:ext>
                </a:extLst>
              </a:tr>
              <a:tr h="519690">
                <a:tc>
                  <a:txBody>
                    <a:bodyPr/>
                    <a:lstStyle/>
                    <a:p>
                      <a:pPr algn="r"/>
                      <a:r>
                        <a:rPr lang="ru-RU" sz="2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ВСЕГО: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1 002 092,3</a:t>
                      </a: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lnL w="381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01479439"/>
                  </a:ext>
                </a:extLst>
              </a:tr>
            </a:tbl>
          </a:graphicData>
        </a:graphic>
      </p:graphicFrame>
      <p:grpSp>
        <p:nvGrpSpPr>
          <p:cNvPr id="15" name="组合 34">
            <a:extLst>
              <a:ext uri="{FF2B5EF4-FFF2-40B4-BE49-F238E27FC236}">
                <a16:creationId xmlns:a16="http://schemas.microsoft.com/office/drawing/2014/main" xmlns="" id="{82DED5E9-EE14-2819-47F8-2EF7ABCDEF1A}"/>
              </a:ext>
            </a:extLst>
          </p:cNvPr>
          <p:cNvGrpSpPr/>
          <p:nvPr/>
        </p:nvGrpSpPr>
        <p:grpSpPr>
          <a:xfrm>
            <a:off x="8147880" y="919709"/>
            <a:ext cx="2026633" cy="504000"/>
            <a:chOff x="2590726" y="5264084"/>
            <a:chExt cx="4288376" cy="504000"/>
          </a:xfrm>
        </p:grpSpPr>
        <p:sp>
          <p:nvSpPr>
            <p:cNvPr id="16" name="圆角矩形 35">
              <a:extLst>
                <a:ext uri="{FF2B5EF4-FFF2-40B4-BE49-F238E27FC236}">
                  <a16:creationId xmlns:a16="http://schemas.microsoft.com/office/drawing/2014/main" xmlns="" id="{343E44D4-42CD-7E46-DEB9-5D7A130BF179}"/>
                </a:ext>
              </a:extLst>
            </p:cNvPr>
            <p:cNvSpPr/>
            <p:nvPr/>
          </p:nvSpPr>
          <p:spPr bwMode="auto">
            <a:xfrm flipH="1">
              <a:off x="2590726" y="5264084"/>
              <a:ext cx="4288376" cy="5040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ysClr val="window" lastClr="FFFFFF"/>
                </a:gs>
                <a:gs pos="100000">
                  <a:srgbClr val="E0E0E0"/>
                </a:gs>
              </a:gsLst>
              <a:lin ang="5400000" scaled="1"/>
              <a:tileRect/>
            </a:gradFill>
            <a:ln w="12700" cap="flat" cmpd="sng" algn="ctr">
              <a:gradFill>
                <a:gsLst>
                  <a:gs pos="0">
                    <a:sysClr val="window" lastClr="FFFFFF">
                      <a:lumMod val="85000"/>
                    </a:sysClr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/>
                  </a:gs>
                </a:gsLst>
                <a:lin ang="8100000" scaled="0"/>
              </a:gradFill>
              <a:prstDash val="solid"/>
              <a:miter lim="800000"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17" name="文本框 19">
              <a:extLst>
                <a:ext uri="{FF2B5EF4-FFF2-40B4-BE49-F238E27FC236}">
                  <a16:creationId xmlns:a16="http://schemas.microsoft.com/office/drawing/2014/main" xmlns="" id="{A7E3EC1C-C7B6-127D-DA11-45AAA4B1BCC2}"/>
                </a:ext>
              </a:extLst>
            </p:cNvPr>
            <p:cNvSpPr txBox="1"/>
            <p:nvPr/>
          </p:nvSpPr>
          <p:spPr>
            <a:xfrm>
              <a:off x="2752335" y="5326354"/>
              <a:ext cx="412676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Исполнено</a:t>
              </a:r>
            </a:p>
          </p:txBody>
        </p:sp>
      </p:grpSp>
      <p:grpSp>
        <p:nvGrpSpPr>
          <p:cNvPr id="18" name="组合 34">
            <a:extLst>
              <a:ext uri="{FF2B5EF4-FFF2-40B4-BE49-F238E27FC236}">
                <a16:creationId xmlns:a16="http://schemas.microsoft.com/office/drawing/2014/main" xmlns="" id="{E561321F-3DB9-BFA8-CB66-C7781B069306}"/>
              </a:ext>
            </a:extLst>
          </p:cNvPr>
          <p:cNvGrpSpPr/>
          <p:nvPr/>
        </p:nvGrpSpPr>
        <p:grpSpPr>
          <a:xfrm>
            <a:off x="10388889" y="919709"/>
            <a:ext cx="1541854" cy="504000"/>
            <a:chOff x="2590726" y="5264084"/>
            <a:chExt cx="4288376" cy="504000"/>
          </a:xfrm>
        </p:grpSpPr>
        <p:sp>
          <p:nvSpPr>
            <p:cNvPr id="20" name="圆角矩形 35">
              <a:extLst>
                <a:ext uri="{FF2B5EF4-FFF2-40B4-BE49-F238E27FC236}">
                  <a16:creationId xmlns:a16="http://schemas.microsoft.com/office/drawing/2014/main" xmlns="" id="{751DB318-7056-6DD6-E5EC-113DE9C7C84D}"/>
                </a:ext>
              </a:extLst>
            </p:cNvPr>
            <p:cNvSpPr/>
            <p:nvPr/>
          </p:nvSpPr>
          <p:spPr bwMode="auto">
            <a:xfrm flipH="1">
              <a:off x="2590726" y="5264084"/>
              <a:ext cx="4288376" cy="5040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ysClr val="window" lastClr="FFFFFF"/>
                </a:gs>
                <a:gs pos="100000">
                  <a:srgbClr val="E0E0E0"/>
                </a:gs>
              </a:gsLst>
              <a:lin ang="5400000" scaled="1"/>
              <a:tileRect/>
            </a:gradFill>
            <a:ln w="12700" cap="flat" cmpd="sng" algn="ctr">
              <a:gradFill>
                <a:gsLst>
                  <a:gs pos="0">
                    <a:sysClr val="window" lastClr="FFFFFF">
                      <a:lumMod val="85000"/>
                    </a:sysClr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/>
                  </a:gs>
                </a:gsLst>
                <a:lin ang="8100000" scaled="0"/>
              </a:gradFill>
              <a:prstDash val="solid"/>
              <a:miter lim="800000"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21" name="文本框 19">
              <a:extLst>
                <a:ext uri="{FF2B5EF4-FFF2-40B4-BE49-F238E27FC236}">
                  <a16:creationId xmlns:a16="http://schemas.microsoft.com/office/drawing/2014/main" xmlns="" id="{D20F3D4E-B96C-E34F-B531-43E9C9257EAA}"/>
                </a:ext>
              </a:extLst>
            </p:cNvPr>
            <p:cNvSpPr txBox="1"/>
            <p:nvPr/>
          </p:nvSpPr>
          <p:spPr>
            <a:xfrm>
              <a:off x="2752335" y="5326354"/>
              <a:ext cx="412676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% исп.</a:t>
              </a:r>
            </a:p>
          </p:txBody>
        </p:sp>
      </p:grpSp>
      <p:grpSp>
        <p:nvGrpSpPr>
          <p:cNvPr id="4" name="组合 34">
            <a:extLst>
              <a:ext uri="{FF2B5EF4-FFF2-40B4-BE49-F238E27FC236}">
                <a16:creationId xmlns:a16="http://schemas.microsoft.com/office/drawing/2014/main" xmlns="" id="{5285010D-B112-A898-DB5D-1211C17FE264}"/>
              </a:ext>
            </a:extLst>
          </p:cNvPr>
          <p:cNvGrpSpPr/>
          <p:nvPr/>
        </p:nvGrpSpPr>
        <p:grpSpPr>
          <a:xfrm>
            <a:off x="867226" y="4943122"/>
            <a:ext cx="7318549" cy="504000"/>
            <a:chOff x="2590726" y="5264084"/>
            <a:chExt cx="4288376" cy="504000"/>
          </a:xfrm>
        </p:grpSpPr>
        <p:sp>
          <p:nvSpPr>
            <p:cNvPr id="5" name="圆角矩形 35">
              <a:extLst>
                <a:ext uri="{FF2B5EF4-FFF2-40B4-BE49-F238E27FC236}">
                  <a16:creationId xmlns:a16="http://schemas.microsoft.com/office/drawing/2014/main" xmlns="" id="{9AA97328-8720-2A63-3C1A-DD925D94BB37}"/>
                </a:ext>
              </a:extLst>
            </p:cNvPr>
            <p:cNvSpPr/>
            <p:nvPr/>
          </p:nvSpPr>
          <p:spPr bwMode="auto">
            <a:xfrm flipH="1">
              <a:off x="2590726" y="5264084"/>
              <a:ext cx="4288376" cy="5040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ysClr val="window" lastClr="FFFFFF"/>
                </a:gs>
                <a:gs pos="100000">
                  <a:srgbClr val="E0E0E0"/>
                </a:gs>
              </a:gsLst>
              <a:lin ang="5400000" scaled="1"/>
              <a:tileRect/>
            </a:gradFill>
            <a:ln w="12700" cap="flat" cmpd="sng" algn="ctr">
              <a:gradFill>
                <a:gsLst>
                  <a:gs pos="0">
                    <a:sysClr val="window" lastClr="FFFFFF">
                      <a:lumMod val="85000"/>
                    </a:sysClr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/>
                  </a:gs>
                </a:gsLst>
                <a:lin ang="8100000" scaled="0"/>
              </a:gradFill>
              <a:prstDash val="solid"/>
              <a:miter lim="800000"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" name="文本框 19">
              <a:extLst>
                <a:ext uri="{FF2B5EF4-FFF2-40B4-BE49-F238E27FC236}">
                  <a16:creationId xmlns:a16="http://schemas.microsoft.com/office/drawing/2014/main" xmlns="" id="{2EDD5F57-E2C4-7ED8-004F-8019B7D59711}"/>
                </a:ext>
              </a:extLst>
            </p:cNvPr>
            <p:cNvSpPr txBox="1"/>
            <p:nvPr/>
          </p:nvSpPr>
          <p:spPr>
            <a:xfrm>
              <a:off x="2752335" y="5326354"/>
              <a:ext cx="402593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2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ИТОГО по МП:</a:t>
              </a:r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E9CDCE82-9FF4-D6DB-CBC8-1F53180BBB8D}"/>
              </a:ext>
            </a:extLst>
          </p:cNvPr>
          <p:cNvGrpSpPr/>
          <p:nvPr/>
        </p:nvGrpSpPr>
        <p:grpSpPr>
          <a:xfrm>
            <a:off x="11048972" y="4833957"/>
            <a:ext cx="988169" cy="702066"/>
            <a:chOff x="9168522" y="4846656"/>
            <a:chExt cx="1201935" cy="1015231"/>
          </a:xfrm>
        </p:grpSpPr>
        <p:sp>
          <p:nvSpPr>
            <p:cNvPr id="2" name="矩形 10">
              <a:extLst>
                <a:ext uri="{FF2B5EF4-FFF2-40B4-BE49-F238E27FC236}">
                  <a16:creationId xmlns:a16="http://schemas.microsoft.com/office/drawing/2014/main" xmlns="" id="{B799E448-DDE5-C3B2-1A55-4E551AA186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168522" y="4846656"/>
              <a:ext cx="915567" cy="997315"/>
            </a:xfrm>
            <a:custGeom>
              <a:avLst/>
              <a:gdLst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299728 w 1305333"/>
                <a:gd name="connsiteY4" fmla="*/ 452301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299356 w 1305333"/>
                <a:gd name="connsiteY7" fmla="*/ 974248 h 1424419"/>
                <a:gd name="connsiteX8" fmla="*/ 1193590 w 1305333"/>
                <a:gd name="connsiteY8" fmla="*/ 1159518 h 1424419"/>
                <a:gd name="connsiteX9" fmla="*/ 1188747 w 1305333"/>
                <a:gd name="connsiteY9" fmla="*/ 1163476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299356 w 1305333"/>
                <a:gd name="connsiteY7" fmla="*/ 974248 h 1424419"/>
                <a:gd name="connsiteX8" fmla="*/ 1193590 w 1305333"/>
                <a:gd name="connsiteY8" fmla="*/ 1159518 h 1424419"/>
                <a:gd name="connsiteX9" fmla="*/ 1188747 w 1305333"/>
                <a:gd name="connsiteY9" fmla="*/ 1163476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299356 w 1305333"/>
                <a:gd name="connsiteY7" fmla="*/ 974248 h 1424419"/>
                <a:gd name="connsiteX8" fmla="*/ 1193590 w 1305333"/>
                <a:gd name="connsiteY8" fmla="*/ 1159518 h 1424419"/>
                <a:gd name="connsiteX9" fmla="*/ 1188747 w 1305333"/>
                <a:gd name="connsiteY9" fmla="*/ 1163476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6046"/>
                <a:gd name="connsiteY0" fmla="*/ 0 h 1424419"/>
                <a:gd name="connsiteX1" fmla="*/ 757287 w 1306046"/>
                <a:gd name="connsiteY1" fmla="*/ 32444 h 1424419"/>
                <a:gd name="connsiteX2" fmla="*/ 1206876 w 1306046"/>
                <a:gd name="connsiteY2" fmla="*/ 284945 h 1424419"/>
                <a:gd name="connsiteX3" fmla="*/ 1233464 w 1306046"/>
                <a:gd name="connsiteY3" fmla="*/ 306775 h 1424419"/>
                <a:gd name="connsiteX4" fmla="*/ 1301712 w 1306046"/>
                <a:gd name="connsiteY4" fmla="*/ 442384 h 1424419"/>
                <a:gd name="connsiteX5" fmla="*/ 1303099 w 1306046"/>
                <a:gd name="connsiteY5" fmla="*/ 495558 h 1424419"/>
                <a:gd name="connsiteX6" fmla="*/ 1303099 w 1306046"/>
                <a:gd name="connsiteY6" fmla="*/ 952393 h 1424419"/>
                <a:gd name="connsiteX7" fmla="*/ 1305306 w 1306046"/>
                <a:gd name="connsiteY7" fmla="*/ 990115 h 1424419"/>
                <a:gd name="connsiteX8" fmla="*/ 1193590 w 1306046"/>
                <a:gd name="connsiteY8" fmla="*/ 1159518 h 1424419"/>
                <a:gd name="connsiteX9" fmla="*/ 1188747 w 1306046"/>
                <a:gd name="connsiteY9" fmla="*/ 1163476 h 1424419"/>
                <a:gd name="connsiteX10" fmla="*/ 792288 w 1306046"/>
                <a:gd name="connsiteY10" fmla="*/ 1385653 h 1424419"/>
                <a:gd name="connsiteX11" fmla="*/ 522686 w 1306046"/>
                <a:gd name="connsiteY11" fmla="*/ 1384922 h 1424419"/>
                <a:gd name="connsiteX12" fmla="*/ 80344 w 1306046"/>
                <a:gd name="connsiteY12" fmla="*/ 1139323 h 1424419"/>
                <a:gd name="connsiteX13" fmla="*/ 68397 w 1306046"/>
                <a:gd name="connsiteY13" fmla="*/ 1130059 h 1424419"/>
                <a:gd name="connsiteX14" fmla="*/ 667 w 1306046"/>
                <a:gd name="connsiteY14" fmla="*/ 999105 h 1424419"/>
                <a:gd name="connsiteX15" fmla="*/ 0 w 1306046"/>
                <a:gd name="connsiteY15" fmla="*/ 972364 h 1424419"/>
                <a:gd name="connsiteX16" fmla="*/ 2496 w 1306046"/>
                <a:gd name="connsiteY16" fmla="*/ 463106 h 1424419"/>
                <a:gd name="connsiteX17" fmla="*/ 2458 w 1306046"/>
                <a:gd name="connsiteY17" fmla="*/ 429563 h 1424419"/>
                <a:gd name="connsiteX18" fmla="*/ 75248 w 1306046"/>
                <a:gd name="connsiteY18" fmla="*/ 303202 h 1424419"/>
                <a:gd name="connsiteX19" fmla="*/ 103465 w 1306046"/>
                <a:gd name="connsiteY19" fmla="*/ 288252 h 1424419"/>
                <a:gd name="connsiteX20" fmla="*/ 541533 w 1306046"/>
                <a:gd name="connsiteY20" fmla="*/ 38110 h 1424419"/>
                <a:gd name="connsiteX21" fmla="*/ 653528 w 1306046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193590 w 1305333"/>
                <a:gd name="connsiteY8" fmla="*/ 1159518 h 1424419"/>
                <a:gd name="connsiteX9" fmla="*/ 1188747 w 1305333"/>
                <a:gd name="connsiteY9" fmla="*/ 1163476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193590 w 1305333"/>
                <a:gd name="connsiteY8" fmla="*/ 1159518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193590 w 1305333"/>
                <a:gd name="connsiteY8" fmla="*/ 1159518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193590 w 1305333"/>
                <a:gd name="connsiteY8" fmla="*/ 1159518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193590 w 1305333"/>
                <a:gd name="connsiteY8" fmla="*/ 1159518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193590 w 1305333"/>
                <a:gd name="connsiteY8" fmla="*/ 1159518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6293 w 1305333"/>
                <a:gd name="connsiteY19" fmla="*/ 282597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7706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193590 w 1305333"/>
                <a:gd name="connsiteY8" fmla="*/ 1159518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6293 w 1305333"/>
                <a:gd name="connsiteY19" fmla="*/ 282597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7706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211970 w 1305333"/>
                <a:gd name="connsiteY8" fmla="*/ 1149621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6293 w 1305333"/>
                <a:gd name="connsiteY19" fmla="*/ 282597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7706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236006 w 1305333"/>
                <a:gd name="connsiteY8" fmla="*/ 1160932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6293 w 1305333"/>
                <a:gd name="connsiteY19" fmla="*/ 282597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13169"/>
                <a:gd name="connsiteY0" fmla="*/ 0 h 1424419"/>
                <a:gd name="connsiteX1" fmla="*/ 757287 w 1313169"/>
                <a:gd name="connsiteY1" fmla="*/ 32444 h 1424419"/>
                <a:gd name="connsiteX2" fmla="*/ 1206876 w 1313169"/>
                <a:gd name="connsiteY2" fmla="*/ 284945 h 1424419"/>
                <a:gd name="connsiteX3" fmla="*/ 1237706 w 1313169"/>
                <a:gd name="connsiteY3" fmla="*/ 306775 h 1424419"/>
                <a:gd name="connsiteX4" fmla="*/ 1301712 w 1313169"/>
                <a:gd name="connsiteY4" fmla="*/ 442384 h 1424419"/>
                <a:gd name="connsiteX5" fmla="*/ 1303099 w 1313169"/>
                <a:gd name="connsiteY5" fmla="*/ 495558 h 1424419"/>
                <a:gd name="connsiteX6" fmla="*/ 1303099 w 1313169"/>
                <a:gd name="connsiteY6" fmla="*/ 952393 h 1424419"/>
                <a:gd name="connsiteX7" fmla="*/ 1305306 w 1313169"/>
                <a:gd name="connsiteY7" fmla="*/ 990115 h 1424419"/>
                <a:gd name="connsiteX8" fmla="*/ 1271352 w 1313169"/>
                <a:gd name="connsiteY8" fmla="*/ 1142552 h 1424419"/>
                <a:gd name="connsiteX9" fmla="*/ 1172881 w 1313169"/>
                <a:gd name="connsiteY9" fmla="*/ 1179342 h 1424419"/>
                <a:gd name="connsiteX10" fmla="*/ 792288 w 1313169"/>
                <a:gd name="connsiteY10" fmla="*/ 1385653 h 1424419"/>
                <a:gd name="connsiteX11" fmla="*/ 522686 w 1313169"/>
                <a:gd name="connsiteY11" fmla="*/ 1384922 h 1424419"/>
                <a:gd name="connsiteX12" fmla="*/ 80344 w 1313169"/>
                <a:gd name="connsiteY12" fmla="*/ 1139323 h 1424419"/>
                <a:gd name="connsiteX13" fmla="*/ 68397 w 1313169"/>
                <a:gd name="connsiteY13" fmla="*/ 1130059 h 1424419"/>
                <a:gd name="connsiteX14" fmla="*/ 667 w 1313169"/>
                <a:gd name="connsiteY14" fmla="*/ 999105 h 1424419"/>
                <a:gd name="connsiteX15" fmla="*/ 0 w 1313169"/>
                <a:gd name="connsiteY15" fmla="*/ 972364 h 1424419"/>
                <a:gd name="connsiteX16" fmla="*/ 2496 w 1313169"/>
                <a:gd name="connsiteY16" fmla="*/ 463106 h 1424419"/>
                <a:gd name="connsiteX17" fmla="*/ 2458 w 1313169"/>
                <a:gd name="connsiteY17" fmla="*/ 429563 h 1424419"/>
                <a:gd name="connsiteX18" fmla="*/ 75248 w 1313169"/>
                <a:gd name="connsiteY18" fmla="*/ 303202 h 1424419"/>
                <a:gd name="connsiteX19" fmla="*/ 106293 w 1313169"/>
                <a:gd name="connsiteY19" fmla="*/ 282597 h 1424419"/>
                <a:gd name="connsiteX20" fmla="*/ 541533 w 1313169"/>
                <a:gd name="connsiteY20" fmla="*/ 38110 h 1424419"/>
                <a:gd name="connsiteX21" fmla="*/ 653528 w 1313169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80344 w 1306267"/>
                <a:gd name="connsiteY12" fmla="*/ 1139323 h 1424419"/>
                <a:gd name="connsiteX13" fmla="*/ 68397 w 1306267"/>
                <a:gd name="connsiteY13" fmla="*/ 1130059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80344 w 1306267"/>
                <a:gd name="connsiteY12" fmla="*/ 1139323 h 1424419"/>
                <a:gd name="connsiteX13" fmla="*/ 61328 w 1306267"/>
                <a:gd name="connsiteY13" fmla="*/ 1127231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80344 w 1306267"/>
                <a:gd name="connsiteY12" fmla="*/ 1139323 h 1424419"/>
                <a:gd name="connsiteX13" fmla="*/ 61328 w 1306267"/>
                <a:gd name="connsiteY13" fmla="*/ 1127231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61328 w 1306267"/>
                <a:gd name="connsiteY13" fmla="*/ 1127231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61328 w 1306267"/>
                <a:gd name="connsiteY13" fmla="*/ 1127231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61328 w 1306267"/>
                <a:gd name="connsiteY13" fmla="*/ 1127231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61328 w 1306267"/>
                <a:gd name="connsiteY13" fmla="*/ 1127231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55672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55672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55672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55672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55672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48904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48904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48904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48904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7009 w 1306267"/>
                <a:gd name="connsiteY12" fmla="*/ 1161462 h 1424419"/>
                <a:gd name="connsiteX13" fmla="*/ 48904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7009 w 1306267"/>
                <a:gd name="connsiteY12" fmla="*/ 1161462 h 1424419"/>
                <a:gd name="connsiteX13" fmla="*/ 48904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7009 w 1306267"/>
                <a:gd name="connsiteY12" fmla="*/ 1161462 h 1424419"/>
                <a:gd name="connsiteX13" fmla="*/ 44843 w 1306267"/>
                <a:gd name="connsiteY13" fmla="*/ 1118989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7009 w 1306267"/>
                <a:gd name="connsiteY12" fmla="*/ 1161462 h 1424419"/>
                <a:gd name="connsiteX13" fmla="*/ 44843 w 1306267"/>
                <a:gd name="connsiteY13" fmla="*/ 1118989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7009 w 1306267"/>
                <a:gd name="connsiteY12" fmla="*/ 1161462 h 1424419"/>
                <a:gd name="connsiteX13" fmla="*/ 44843 w 1306267"/>
                <a:gd name="connsiteY13" fmla="*/ 1118989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4302 w 1306267"/>
                <a:gd name="connsiteY12" fmla="*/ 1158755 h 1424419"/>
                <a:gd name="connsiteX13" fmla="*/ 44843 w 1306267"/>
                <a:gd name="connsiteY13" fmla="*/ 1118989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4302 w 1306267"/>
                <a:gd name="connsiteY12" fmla="*/ 1158755 h 1424419"/>
                <a:gd name="connsiteX13" fmla="*/ 39429 w 1306267"/>
                <a:gd name="connsiteY13" fmla="*/ 1117635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7706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227376 w 1305333"/>
                <a:gd name="connsiteY8" fmla="*/ 1152027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94302 w 1305333"/>
                <a:gd name="connsiteY12" fmla="*/ 1158755 h 1424419"/>
                <a:gd name="connsiteX13" fmla="*/ 39429 w 1305333"/>
                <a:gd name="connsiteY13" fmla="*/ 1117635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6293 w 1305333"/>
                <a:gd name="connsiteY19" fmla="*/ 282597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7706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2599 w 1305333"/>
                <a:gd name="connsiteY7" fmla="*/ 1003650 h 1424419"/>
                <a:gd name="connsiteX8" fmla="*/ 1227376 w 1305333"/>
                <a:gd name="connsiteY8" fmla="*/ 1152027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94302 w 1305333"/>
                <a:gd name="connsiteY12" fmla="*/ 1158755 h 1424419"/>
                <a:gd name="connsiteX13" fmla="*/ 39429 w 1305333"/>
                <a:gd name="connsiteY13" fmla="*/ 1117635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6293 w 1305333"/>
                <a:gd name="connsiteY19" fmla="*/ 282597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080"/>
                <a:gd name="connsiteY0" fmla="*/ 0 h 1424419"/>
                <a:gd name="connsiteX1" fmla="*/ 757287 w 1305080"/>
                <a:gd name="connsiteY1" fmla="*/ 32444 h 1424419"/>
                <a:gd name="connsiteX2" fmla="*/ 1206876 w 1305080"/>
                <a:gd name="connsiteY2" fmla="*/ 284945 h 1424419"/>
                <a:gd name="connsiteX3" fmla="*/ 1237706 w 1305080"/>
                <a:gd name="connsiteY3" fmla="*/ 306775 h 1424419"/>
                <a:gd name="connsiteX4" fmla="*/ 1301712 w 1305080"/>
                <a:gd name="connsiteY4" fmla="*/ 442384 h 1424419"/>
                <a:gd name="connsiteX5" fmla="*/ 1303099 w 1305080"/>
                <a:gd name="connsiteY5" fmla="*/ 495558 h 1424419"/>
                <a:gd name="connsiteX6" fmla="*/ 1301746 w 1305080"/>
                <a:gd name="connsiteY6" fmla="*/ 953747 h 1424419"/>
                <a:gd name="connsiteX7" fmla="*/ 1302599 w 1305080"/>
                <a:gd name="connsiteY7" fmla="*/ 1003650 h 1424419"/>
                <a:gd name="connsiteX8" fmla="*/ 1227376 w 1305080"/>
                <a:gd name="connsiteY8" fmla="*/ 1152027 h 1424419"/>
                <a:gd name="connsiteX9" fmla="*/ 1172881 w 1305080"/>
                <a:gd name="connsiteY9" fmla="*/ 1179342 h 1424419"/>
                <a:gd name="connsiteX10" fmla="*/ 792288 w 1305080"/>
                <a:gd name="connsiteY10" fmla="*/ 1385653 h 1424419"/>
                <a:gd name="connsiteX11" fmla="*/ 522686 w 1305080"/>
                <a:gd name="connsiteY11" fmla="*/ 1384922 h 1424419"/>
                <a:gd name="connsiteX12" fmla="*/ 94302 w 1305080"/>
                <a:gd name="connsiteY12" fmla="*/ 1158755 h 1424419"/>
                <a:gd name="connsiteX13" fmla="*/ 39429 w 1305080"/>
                <a:gd name="connsiteY13" fmla="*/ 1117635 h 1424419"/>
                <a:gd name="connsiteX14" fmla="*/ 667 w 1305080"/>
                <a:gd name="connsiteY14" fmla="*/ 999105 h 1424419"/>
                <a:gd name="connsiteX15" fmla="*/ 0 w 1305080"/>
                <a:gd name="connsiteY15" fmla="*/ 972364 h 1424419"/>
                <a:gd name="connsiteX16" fmla="*/ 2496 w 1305080"/>
                <a:gd name="connsiteY16" fmla="*/ 463106 h 1424419"/>
                <a:gd name="connsiteX17" fmla="*/ 2458 w 1305080"/>
                <a:gd name="connsiteY17" fmla="*/ 429563 h 1424419"/>
                <a:gd name="connsiteX18" fmla="*/ 75248 w 1305080"/>
                <a:gd name="connsiteY18" fmla="*/ 303202 h 1424419"/>
                <a:gd name="connsiteX19" fmla="*/ 106293 w 1305080"/>
                <a:gd name="connsiteY19" fmla="*/ 282597 h 1424419"/>
                <a:gd name="connsiteX20" fmla="*/ 541533 w 1305080"/>
                <a:gd name="connsiteY20" fmla="*/ 38110 h 1424419"/>
                <a:gd name="connsiteX21" fmla="*/ 653528 w 1305080"/>
                <a:gd name="connsiteY21" fmla="*/ 0 h 1424419"/>
                <a:gd name="connsiteX0" fmla="*/ 653528 w 1305299"/>
                <a:gd name="connsiteY0" fmla="*/ 0 h 1424419"/>
                <a:gd name="connsiteX1" fmla="*/ 757287 w 1305299"/>
                <a:gd name="connsiteY1" fmla="*/ 32444 h 1424419"/>
                <a:gd name="connsiteX2" fmla="*/ 1206876 w 1305299"/>
                <a:gd name="connsiteY2" fmla="*/ 284945 h 1424419"/>
                <a:gd name="connsiteX3" fmla="*/ 1237706 w 1305299"/>
                <a:gd name="connsiteY3" fmla="*/ 306775 h 1424419"/>
                <a:gd name="connsiteX4" fmla="*/ 1301712 w 1305299"/>
                <a:gd name="connsiteY4" fmla="*/ 442384 h 1424419"/>
                <a:gd name="connsiteX5" fmla="*/ 1303099 w 1305299"/>
                <a:gd name="connsiteY5" fmla="*/ 495558 h 1424419"/>
                <a:gd name="connsiteX6" fmla="*/ 1301746 w 1305299"/>
                <a:gd name="connsiteY6" fmla="*/ 953747 h 1424419"/>
                <a:gd name="connsiteX7" fmla="*/ 1302599 w 1305299"/>
                <a:gd name="connsiteY7" fmla="*/ 1003650 h 1424419"/>
                <a:gd name="connsiteX8" fmla="*/ 1227376 w 1305299"/>
                <a:gd name="connsiteY8" fmla="*/ 1152027 h 1424419"/>
                <a:gd name="connsiteX9" fmla="*/ 1172881 w 1305299"/>
                <a:gd name="connsiteY9" fmla="*/ 1179342 h 1424419"/>
                <a:gd name="connsiteX10" fmla="*/ 792288 w 1305299"/>
                <a:gd name="connsiteY10" fmla="*/ 1385653 h 1424419"/>
                <a:gd name="connsiteX11" fmla="*/ 522686 w 1305299"/>
                <a:gd name="connsiteY11" fmla="*/ 1384922 h 1424419"/>
                <a:gd name="connsiteX12" fmla="*/ 94302 w 1305299"/>
                <a:gd name="connsiteY12" fmla="*/ 1158755 h 1424419"/>
                <a:gd name="connsiteX13" fmla="*/ 39429 w 1305299"/>
                <a:gd name="connsiteY13" fmla="*/ 1117635 h 1424419"/>
                <a:gd name="connsiteX14" fmla="*/ 667 w 1305299"/>
                <a:gd name="connsiteY14" fmla="*/ 999105 h 1424419"/>
                <a:gd name="connsiteX15" fmla="*/ 0 w 1305299"/>
                <a:gd name="connsiteY15" fmla="*/ 972364 h 1424419"/>
                <a:gd name="connsiteX16" fmla="*/ 2496 w 1305299"/>
                <a:gd name="connsiteY16" fmla="*/ 463106 h 1424419"/>
                <a:gd name="connsiteX17" fmla="*/ 2458 w 1305299"/>
                <a:gd name="connsiteY17" fmla="*/ 429563 h 1424419"/>
                <a:gd name="connsiteX18" fmla="*/ 75248 w 1305299"/>
                <a:gd name="connsiteY18" fmla="*/ 303202 h 1424419"/>
                <a:gd name="connsiteX19" fmla="*/ 106293 w 1305299"/>
                <a:gd name="connsiteY19" fmla="*/ 282597 h 1424419"/>
                <a:gd name="connsiteX20" fmla="*/ 541533 w 1305299"/>
                <a:gd name="connsiteY20" fmla="*/ 38110 h 1424419"/>
                <a:gd name="connsiteX21" fmla="*/ 653528 w 1305299"/>
                <a:gd name="connsiteY21" fmla="*/ 0 h 1424419"/>
                <a:gd name="connsiteX0" fmla="*/ 653528 w 1306646"/>
                <a:gd name="connsiteY0" fmla="*/ 0 h 1424419"/>
                <a:gd name="connsiteX1" fmla="*/ 757287 w 1306646"/>
                <a:gd name="connsiteY1" fmla="*/ 32444 h 1424419"/>
                <a:gd name="connsiteX2" fmla="*/ 1206876 w 1306646"/>
                <a:gd name="connsiteY2" fmla="*/ 284945 h 1424419"/>
                <a:gd name="connsiteX3" fmla="*/ 1237706 w 1306646"/>
                <a:gd name="connsiteY3" fmla="*/ 306775 h 1424419"/>
                <a:gd name="connsiteX4" fmla="*/ 1301712 w 1306646"/>
                <a:gd name="connsiteY4" fmla="*/ 442384 h 1424419"/>
                <a:gd name="connsiteX5" fmla="*/ 1303099 w 1306646"/>
                <a:gd name="connsiteY5" fmla="*/ 495558 h 1424419"/>
                <a:gd name="connsiteX6" fmla="*/ 1301746 w 1306646"/>
                <a:gd name="connsiteY6" fmla="*/ 953747 h 1424419"/>
                <a:gd name="connsiteX7" fmla="*/ 1302599 w 1306646"/>
                <a:gd name="connsiteY7" fmla="*/ 1003650 h 1424419"/>
                <a:gd name="connsiteX8" fmla="*/ 1227376 w 1306646"/>
                <a:gd name="connsiteY8" fmla="*/ 1152027 h 1424419"/>
                <a:gd name="connsiteX9" fmla="*/ 1172881 w 1306646"/>
                <a:gd name="connsiteY9" fmla="*/ 1179342 h 1424419"/>
                <a:gd name="connsiteX10" fmla="*/ 792288 w 1306646"/>
                <a:gd name="connsiteY10" fmla="*/ 1385653 h 1424419"/>
                <a:gd name="connsiteX11" fmla="*/ 522686 w 1306646"/>
                <a:gd name="connsiteY11" fmla="*/ 1384922 h 1424419"/>
                <a:gd name="connsiteX12" fmla="*/ 94302 w 1306646"/>
                <a:gd name="connsiteY12" fmla="*/ 1158755 h 1424419"/>
                <a:gd name="connsiteX13" fmla="*/ 39429 w 1306646"/>
                <a:gd name="connsiteY13" fmla="*/ 1117635 h 1424419"/>
                <a:gd name="connsiteX14" fmla="*/ 667 w 1306646"/>
                <a:gd name="connsiteY14" fmla="*/ 999105 h 1424419"/>
                <a:gd name="connsiteX15" fmla="*/ 0 w 1306646"/>
                <a:gd name="connsiteY15" fmla="*/ 972364 h 1424419"/>
                <a:gd name="connsiteX16" fmla="*/ 2496 w 1306646"/>
                <a:gd name="connsiteY16" fmla="*/ 463106 h 1424419"/>
                <a:gd name="connsiteX17" fmla="*/ 2458 w 1306646"/>
                <a:gd name="connsiteY17" fmla="*/ 429563 h 1424419"/>
                <a:gd name="connsiteX18" fmla="*/ 75248 w 1306646"/>
                <a:gd name="connsiteY18" fmla="*/ 303202 h 1424419"/>
                <a:gd name="connsiteX19" fmla="*/ 106293 w 1306646"/>
                <a:gd name="connsiteY19" fmla="*/ 282597 h 1424419"/>
                <a:gd name="connsiteX20" fmla="*/ 541533 w 1306646"/>
                <a:gd name="connsiteY20" fmla="*/ 38110 h 1424419"/>
                <a:gd name="connsiteX21" fmla="*/ 653528 w 1306646"/>
                <a:gd name="connsiteY21" fmla="*/ 0 h 1424419"/>
                <a:gd name="connsiteX0" fmla="*/ 653528 w 1305299"/>
                <a:gd name="connsiteY0" fmla="*/ 0 h 1424419"/>
                <a:gd name="connsiteX1" fmla="*/ 757287 w 1305299"/>
                <a:gd name="connsiteY1" fmla="*/ 32444 h 1424419"/>
                <a:gd name="connsiteX2" fmla="*/ 1206876 w 1305299"/>
                <a:gd name="connsiteY2" fmla="*/ 284945 h 1424419"/>
                <a:gd name="connsiteX3" fmla="*/ 1237706 w 1305299"/>
                <a:gd name="connsiteY3" fmla="*/ 306775 h 1424419"/>
                <a:gd name="connsiteX4" fmla="*/ 1301712 w 1305299"/>
                <a:gd name="connsiteY4" fmla="*/ 442384 h 1424419"/>
                <a:gd name="connsiteX5" fmla="*/ 1303099 w 1305299"/>
                <a:gd name="connsiteY5" fmla="*/ 495558 h 1424419"/>
                <a:gd name="connsiteX6" fmla="*/ 1301746 w 1305299"/>
                <a:gd name="connsiteY6" fmla="*/ 953747 h 1424419"/>
                <a:gd name="connsiteX7" fmla="*/ 1302599 w 1305299"/>
                <a:gd name="connsiteY7" fmla="*/ 1003650 h 1424419"/>
                <a:gd name="connsiteX8" fmla="*/ 1227376 w 1305299"/>
                <a:gd name="connsiteY8" fmla="*/ 1152027 h 1424419"/>
                <a:gd name="connsiteX9" fmla="*/ 1172881 w 1305299"/>
                <a:gd name="connsiteY9" fmla="*/ 1179342 h 1424419"/>
                <a:gd name="connsiteX10" fmla="*/ 792288 w 1305299"/>
                <a:gd name="connsiteY10" fmla="*/ 1385653 h 1424419"/>
                <a:gd name="connsiteX11" fmla="*/ 522686 w 1305299"/>
                <a:gd name="connsiteY11" fmla="*/ 1384922 h 1424419"/>
                <a:gd name="connsiteX12" fmla="*/ 94302 w 1305299"/>
                <a:gd name="connsiteY12" fmla="*/ 1158755 h 1424419"/>
                <a:gd name="connsiteX13" fmla="*/ 39429 w 1305299"/>
                <a:gd name="connsiteY13" fmla="*/ 1117635 h 1424419"/>
                <a:gd name="connsiteX14" fmla="*/ 667 w 1305299"/>
                <a:gd name="connsiteY14" fmla="*/ 999105 h 1424419"/>
                <a:gd name="connsiteX15" fmla="*/ 0 w 1305299"/>
                <a:gd name="connsiteY15" fmla="*/ 972364 h 1424419"/>
                <a:gd name="connsiteX16" fmla="*/ 2496 w 1305299"/>
                <a:gd name="connsiteY16" fmla="*/ 463106 h 1424419"/>
                <a:gd name="connsiteX17" fmla="*/ 2458 w 1305299"/>
                <a:gd name="connsiteY17" fmla="*/ 429563 h 1424419"/>
                <a:gd name="connsiteX18" fmla="*/ 75248 w 1305299"/>
                <a:gd name="connsiteY18" fmla="*/ 303202 h 1424419"/>
                <a:gd name="connsiteX19" fmla="*/ 106293 w 1305299"/>
                <a:gd name="connsiteY19" fmla="*/ 282597 h 1424419"/>
                <a:gd name="connsiteX20" fmla="*/ 541533 w 1305299"/>
                <a:gd name="connsiteY20" fmla="*/ 38110 h 1424419"/>
                <a:gd name="connsiteX21" fmla="*/ 653528 w 1305299"/>
                <a:gd name="connsiteY21" fmla="*/ 0 h 1424419"/>
                <a:gd name="connsiteX0" fmla="*/ 653528 w 1304127"/>
                <a:gd name="connsiteY0" fmla="*/ 0 h 1424419"/>
                <a:gd name="connsiteX1" fmla="*/ 757287 w 1304127"/>
                <a:gd name="connsiteY1" fmla="*/ 32444 h 1424419"/>
                <a:gd name="connsiteX2" fmla="*/ 1206876 w 1304127"/>
                <a:gd name="connsiteY2" fmla="*/ 284945 h 1424419"/>
                <a:gd name="connsiteX3" fmla="*/ 1237706 w 1304127"/>
                <a:gd name="connsiteY3" fmla="*/ 306775 h 1424419"/>
                <a:gd name="connsiteX4" fmla="*/ 1301712 w 1304127"/>
                <a:gd name="connsiteY4" fmla="*/ 442384 h 1424419"/>
                <a:gd name="connsiteX5" fmla="*/ 1303099 w 1304127"/>
                <a:gd name="connsiteY5" fmla="*/ 495558 h 1424419"/>
                <a:gd name="connsiteX6" fmla="*/ 1301746 w 1304127"/>
                <a:gd name="connsiteY6" fmla="*/ 953747 h 1424419"/>
                <a:gd name="connsiteX7" fmla="*/ 1302599 w 1304127"/>
                <a:gd name="connsiteY7" fmla="*/ 1003650 h 1424419"/>
                <a:gd name="connsiteX8" fmla="*/ 1227376 w 1304127"/>
                <a:gd name="connsiteY8" fmla="*/ 1152027 h 1424419"/>
                <a:gd name="connsiteX9" fmla="*/ 1172881 w 1304127"/>
                <a:gd name="connsiteY9" fmla="*/ 1179342 h 1424419"/>
                <a:gd name="connsiteX10" fmla="*/ 792288 w 1304127"/>
                <a:gd name="connsiteY10" fmla="*/ 1385653 h 1424419"/>
                <a:gd name="connsiteX11" fmla="*/ 522686 w 1304127"/>
                <a:gd name="connsiteY11" fmla="*/ 1384922 h 1424419"/>
                <a:gd name="connsiteX12" fmla="*/ 94302 w 1304127"/>
                <a:gd name="connsiteY12" fmla="*/ 1158755 h 1424419"/>
                <a:gd name="connsiteX13" fmla="*/ 39429 w 1304127"/>
                <a:gd name="connsiteY13" fmla="*/ 1117635 h 1424419"/>
                <a:gd name="connsiteX14" fmla="*/ 667 w 1304127"/>
                <a:gd name="connsiteY14" fmla="*/ 999105 h 1424419"/>
                <a:gd name="connsiteX15" fmla="*/ 0 w 1304127"/>
                <a:gd name="connsiteY15" fmla="*/ 972364 h 1424419"/>
                <a:gd name="connsiteX16" fmla="*/ 2496 w 1304127"/>
                <a:gd name="connsiteY16" fmla="*/ 463106 h 1424419"/>
                <a:gd name="connsiteX17" fmla="*/ 2458 w 1304127"/>
                <a:gd name="connsiteY17" fmla="*/ 429563 h 1424419"/>
                <a:gd name="connsiteX18" fmla="*/ 75248 w 1304127"/>
                <a:gd name="connsiteY18" fmla="*/ 303202 h 1424419"/>
                <a:gd name="connsiteX19" fmla="*/ 106293 w 1304127"/>
                <a:gd name="connsiteY19" fmla="*/ 282597 h 1424419"/>
                <a:gd name="connsiteX20" fmla="*/ 541533 w 1304127"/>
                <a:gd name="connsiteY20" fmla="*/ 38110 h 1424419"/>
                <a:gd name="connsiteX21" fmla="*/ 653528 w 1304127"/>
                <a:gd name="connsiteY21" fmla="*/ 0 h 1424419"/>
                <a:gd name="connsiteX0" fmla="*/ 653528 w 1306101"/>
                <a:gd name="connsiteY0" fmla="*/ 0 h 1424419"/>
                <a:gd name="connsiteX1" fmla="*/ 757287 w 1306101"/>
                <a:gd name="connsiteY1" fmla="*/ 32444 h 1424419"/>
                <a:gd name="connsiteX2" fmla="*/ 1206876 w 1306101"/>
                <a:gd name="connsiteY2" fmla="*/ 284945 h 1424419"/>
                <a:gd name="connsiteX3" fmla="*/ 1237706 w 1306101"/>
                <a:gd name="connsiteY3" fmla="*/ 306775 h 1424419"/>
                <a:gd name="connsiteX4" fmla="*/ 1305773 w 1306101"/>
                <a:gd name="connsiteY4" fmla="*/ 442384 h 1424419"/>
                <a:gd name="connsiteX5" fmla="*/ 1303099 w 1306101"/>
                <a:gd name="connsiteY5" fmla="*/ 495558 h 1424419"/>
                <a:gd name="connsiteX6" fmla="*/ 1301746 w 1306101"/>
                <a:gd name="connsiteY6" fmla="*/ 953747 h 1424419"/>
                <a:gd name="connsiteX7" fmla="*/ 1302599 w 1306101"/>
                <a:gd name="connsiteY7" fmla="*/ 1003650 h 1424419"/>
                <a:gd name="connsiteX8" fmla="*/ 1227376 w 1306101"/>
                <a:gd name="connsiteY8" fmla="*/ 1152027 h 1424419"/>
                <a:gd name="connsiteX9" fmla="*/ 1172881 w 1306101"/>
                <a:gd name="connsiteY9" fmla="*/ 1179342 h 1424419"/>
                <a:gd name="connsiteX10" fmla="*/ 792288 w 1306101"/>
                <a:gd name="connsiteY10" fmla="*/ 1385653 h 1424419"/>
                <a:gd name="connsiteX11" fmla="*/ 522686 w 1306101"/>
                <a:gd name="connsiteY11" fmla="*/ 1384922 h 1424419"/>
                <a:gd name="connsiteX12" fmla="*/ 94302 w 1306101"/>
                <a:gd name="connsiteY12" fmla="*/ 1158755 h 1424419"/>
                <a:gd name="connsiteX13" fmla="*/ 39429 w 1306101"/>
                <a:gd name="connsiteY13" fmla="*/ 1117635 h 1424419"/>
                <a:gd name="connsiteX14" fmla="*/ 667 w 1306101"/>
                <a:gd name="connsiteY14" fmla="*/ 999105 h 1424419"/>
                <a:gd name="connsiteX15" fmla="*/ 0 w 1306101"/>
                <a:gd name="connsiteY15" fmla="*/ 972364 h 1424419"/>
                <a:gd name="connsiteX16" fmla="*/ 2496 w 1306101"/>
                <a:gd name="connsiteY16" fmla="*/ 463106 h 1424419"/>
                <a:gd name="connsiteX17" fmla="*/ 2458 w 1306101"/>
                <a:gd name="connsiteY17" fmla="*/ 429563 h 1424419"/>
                <a:gd name="connsiteX18" fmla="*/ 75248 w 1306101"/>
                <a:gd name="connsiteY18" fmla="*/ 303202 h 1424419"/>
                <a:gd name="connsiteX19" fmla="*/ 106293 w 1306101"/>
                <a:gd name="connsiteY19" fmla="*/ 282597 h 1424419"/>
                <a:gd name="connsiteX20" fmla="*/ 541533 w 1306101"/>
                <a:gd name="connsiteY20" fmla="*/ 38110 h 1424419"/>
                <a:gd name="connsiteX21" fmla="*/ 653528 w 1306101"/>
                <a:gd name="connsiteY21" fmla="*/ 0 h 1424419"/>
                <a:gd name="connsiteX0" fmla="*/ 653528 w 1304819"/>
                <a:gd name="connsiteY0" fmla="*/ 0 h 1424419"/>
                <a:gd name="connsiteX1" fmla="*/ 757287 w 1304819"/>
                <a:gd name="connsiteY1" fmla="*/ 32444 h 1424419"/>
                <a:gd name="connsiteX2" fmla="*/ 1206876 w 1304819"/>
                <a:gd name="connsiteY2" fmla="*/ 284945 h 1424419"/>
                <a:gd name="connsiteX3" fmla="*/ 1237706 w 1304819"/>
                <a:gd name="connsiteY3" fmla="*/ 306775 h 1424419"/>
                <a:gd name="connsiteX4" fmla="*/ 1304420 w 1304819"/>
                <a:gd name="connsiteY4" fmla="*/ 434263 h 1424419"/>
                <a:gd name="connsiteX5" fmla="*/ 1303099 w 1304819"/>
                <a:gd name="connsiteY5" fmla="*/ 495558 h 1424419"/>
                <a:gd name="connsiteX6" fmla="*/ 1301746 w 1304819"/>
                <a:gd name="connsiteY6" fmla="*/ 953747 h 1424419"/>
                <a:gd name="connsiteX7" fmla="*/ 1302599 w 1304819"/>
                <a:gd name="connsiteY7" fmla="*/ 1003650 h 1424419"/>
                <a:gd name="connsiteX8" fmla="*/ 1227376 w 1304819"/>
                <a:gd name="connsiteY8" fmla="*/ 1152027 h 1424419"/>
                <a:gd name="connsiteX9" fmla="*/ 1172881 w 1304819"/>
                <a:gd name="connsiteY9" fmla="*/ 1179342 h 1424419"/>
                <a:gd name="connsiteX10" fmla="*/ 792288 w 1304819"/>
                <a:gd name="connsiteY10" fmla="*/ 1385653 h 1424419"/>
                <a:gd name="connsiteX11" fmla="*/ 522686 w 1304819"/>
                <a:gd name="connsiteY11" fmla="*/ 1384922 h 1424419"/>
                <a:gd name="connsiteX12" fmla="*/ 94302 w 1304819"/>
                <a:gd name="connsiteY12" fmla="*/ 1158755 h 1424419"/>
                <a:gd name="connsiteX13" fmla="*/ 39429 w 1304819"/>
                <a:gd name="connsiteY13" fmla="*/ 1117635 h 1424419"/>
                <a:gd name="connsiteX14" fmla="*/ 667 w 1304819"/>
                <a:gd name="connsiteY14" fmla="*/ 999105 h 1424419"/>
                <a:gd name="connsiteX15" fmla="*/ 0 w 1304819"/>
                <a:gd name="connsiteY15" fmla="*/ 972364 h 1424419"/>
                <a:gd name="connsiteX16" fmla="*/ 2496 w 1304819"/>
                <a:gd name="connsiteY16" fmla="*/ 463106 h 1424419"/>
                <a:gd name="connsiteX17" fmla="*/ 2458 w 1304819"/>
                <a:gd name="connsiteY17" fmla="*/ 429563 h 1424419"/>
                <a:gd name="connsiteX18" fmla="*/ 75248 w 1304819"/>
                <a:gd name="connsiteY18" fmla="*/ 303202 h 1424419"/>
                <a:gd name="connsiteX19" fmla="*/ 106293 w 1304819"/>
                <a:gd name="connsiteY19" fmla="*/ 282597 h 1424419"/>
                <a:gd name="connsiteX20" fmla="*/ 541533 w 1304819"/>
                <a:gd name="connsiteY20" fmla="*/ 38110 h 1424419"/>
                <a:gd name="connsiteX21" fmla="*/ 653528 w 1304819"/>
                <a:gd name="connsiteY21" fmla="*/ 0 h 1424419"/>
                <a:gd name="connsiteX0" fmla="*/ 653528 w 1306525"/>
                <a:gd name="connsiteY0" fmla="*/ 0 h 1424419"/>
                <a:gd name="connsiteX1" fmla="*/ 757287 w 1306525"/>
                <a:gd name="connsiteY1" fmla="*/ 32444 h 1424419"/>
                <a:gd name="connsiteX2" fmla="*/ 1206876 w 1306525"/>
                <a:gd name="connsiteY2" fmla="*/ 284945 h 1424419"/>
                <a:gd name="connsiteX3" fmla="*/ 1237706 w 1306525"/>
                <a:gd name="connsiteY3" fmla="*/ 306775 h 1424419"/>
                <a:gd name="connsiteX4" fmla="*/ 1304420 w 1306525"/>
                <a:gd name="connsiteY4" fmla="*/ 434263 h 1424419"/>
                <a:gd name="connsiteX5" fmla="*/ 1305806 w 1306525"/>
                <a:gd name="connsiteY5" fmla="*/ 519922 h 1424419"/>
                <a:gd name="connsiteX6" fmla="*/ 1301746 w 1306525"/>
                <a:gd name="connsiteY6" fmla="*/ 953747 h 1424419"/>
                <a:gd name="connsiteX7" fmla="*/ 1302599 w 1306525"/>
                <a:gd name="connsiteY7" fmla="*/ 1003650 h 1424419"/>
                <a:gd name="connsiteX8" fmla="*/ 1227376 w 1306525"/>
                <a:gd name="connsiteY8" fmla="*/ 1152027 h 1424419"/>
                <a:gd name="connsiteX9" fmla="*/ 1172881 w 1306525"/>
                <a:gd name="connsiteY9" fmla="*/ 1179342 h 1424419"/>
                <a:gd name="connsiteX10" fmla="*/ 792288 w 1306525"/>
                <a:gd name="connsiteY10" fmla="*/ 1385653 h 1424419"/>
                <a:gd name="connsiteX11" fmla="*/ 522686 w 1306525"/>
                <a:gd name="connsiteY11" fmla="*/ 1384922 h 1424419"/>
                <a:gd name="connsiteX12" fmla="*/ 94302 w 1306525"/>
                <a:gd name="connsiteY12" fmla="*/ 1158755 h 1424419"/>
                <a:gd name="connsiteX13" fmla="*/ 39429 w 1306525"/>
                <a:gd name="connsiteY13" fmla="*/ 1117635 h 1424419"/>
                <a:gd name="connsiteX14" fmla="*/ 667 w 1306525"/>
                <a:gd name="connsiteY14" fmla="*/ 999105 h 1424419"/>
                <a:gd name="connsiteX15" fmla="*/ 0 w 1306525"/>
                <a:gd name="connsiteY15" fmla="*/ 972364 h 1424419"/>
                <a:gd name="connsiteX16" fmla="*/ 2496 w 1306525"/>
                <a:gd name="connsiteY16" fmla="*/ 463106 h 1424419"/>
                <a:gd name="connsiteX17" fmla="*/ 2458 w 1306525"/>
                <a:gd name="connsiteY17" fmla="*/ 429563 h 1424419"/>
                <a:gd name="connsiteX18" fmla="*/ 75248 w 1306525"/>
                <a:gd name="connsiteY18" fmla="*/ 303202 h 1424419"/>
                <a:gd name="connsiteX19" fmla="*/ 106293 w 1306525"/>
                <a:gd name="connsiteY19" fmla="*/ 282597 h 1424419"/>
                <a:gd name="connsiteX20" fmla="*/ 541533 w 1306525"/>
                <a:gd name="connsiteY20" fmla="*/ 38110 h 1424419"/>
                <a:gd name="connsiteX21" fmla="*/ 653528 w 1306525"/>
                <a:gd name="connsiteY21" fmla="*/ 0 h 1424419"/>
                <a:gd name="connsiteX0" fmla="*/ 653528 w 1305814"/>
                <a:gd name="connsiteY0" fmla="*/ 0 h 1424419"/>
                <a:gd name="connsiteX1" fmla="*/ 757287 w 1305814"/>
                <a:gd name="connsiteY1" fmla="*/ 32444 h 1424419"/>
                <a:gd name="connsiteX2" fmla="*/ 1206876 w 1305814"/>
                <a:gd name="connsiteY2" fmla="*/ 284945 h 1424419"/>
                <a:gd name="connsiteX3" fmla="*/ 1237706 w 1305814"/>
                <a:gd name="connsiteY3" fmla="*/ 306775 h 1424419"/>
                <a:gd name="connsiteX4" fmla="*/ 1304420 w 1305814"/>
                <a:gd name="connsiteY4" fmla="*/ 434263 h 1424419"/>
                <a:gd name="connsiteX5" fmla="*/ 1305806 w 1305814"/>
                <a:gd name="connsiteY5" fmla="*/ 519922 h 1424419"/>
                <a:gd name="connsiteX6" fmla="*/ 1301746 w 1305814"/>
                <a:gd name="connsiteY6" fmla="*/ 953747 h 1424419"/>
                <a:gd name="connsiteX7" fmla="*/ 1302599 w 1305814"/>
                <a:gd name="connsiteY7" fmla="*/ 1003650 h 1424419"/>
                <a:gd name="connsiteX8" fmla="*/ 1227376 w 1305814"/>
                <a:gd name="connsiteY8" fmla="*/ 1152027 h 1424419"/>
                <a:gd name="connsiteX9" fmla="*/ 1172881 w 1305814"/>
                <a:gd name="connsiteY9" fmla="*/ 1179342 h 1424419"/>
                <a:gd name="connsiteX10" fmla="*/ 792288 w 1305814"/>
                <a:gd name="connsiteY10" fmla="*/ 1385653 h 1424419"/>
                <a:gd name="connsiteX11" fmla="*/ 522686 w 1305814"/>
                <a:gd name="connsiteY11" fmla="*/ 1384922 h 1424419"/>
                <a:gd name="connsiteX12" fmla="*/ 94302 w 1305814"/>
                <a:gd name="connsiteY12" fmla="*/ 1158755 h 1424419"/>
                <a:gd name="connsiteX13" fmla="*/ 39429 w 1305814"/>
                <a:gd name="connsiteY13" fmla="*/ 1117635 h 1424419"/>
                <a:gd name="connsiteX14" fmla="*/ 667 w 1305814"/>
                <a:gd name="connsiteY14" fmla="*/ 999105 h 1424419"/>
                <a:gd name="connsiteX15" fmla="*/ 0 w 1305814"/>
                <a:gd name="connsiteY15" fmla="*/ 972364 h 1424419"/>
                <a:gd name="connsiteX16" fmla="*/ 2496 w 1305814"/>
                <a:gd name="connsiteY16" fmla="*/ 463106 h 1424419"/>
                <a:gd name="connsiteX17" fmla="*/ 2458 w 1305814"/>
                <a:gd name="connsiteY17" fmla="*/ 429563 h 1424419"/>
                <a:gd name="connsiteX18" fmla="*/ 75248 w 1305814"/>
                <a:gd name="connsiteY18" fmla="*/ 303202 h 1424419"/>
                <a:gd name="connsiteX19" fmla="*/ 106293 w 1305814"/>
                <a:gd name="connsiteY19" fmla="*/ 282597 h 1424419"/>
                <a:gd name="connsiteX20" fmla="*/ 541533 w 1305814"/>
                <a:gd name="connsiteY20" fmla="*/ 38110 h 1424419"/>
                <a:gd name="connsiteX21" fmla="*/ 653528 w 1305814"/>
                <a:gd name="connsiteY21" fmla="*/ 0 h 1424419"/>
                <a:gd name="connsiteX0" fmla="*/ 653528 w 1305814"/>
                <a:gd name="connsiteY0" fmla="*/ 0 h 1424419"/>
                <a:gd name="connsiteX1" fmla="*/ 757287 w 1305814"/>
                <a:gd name="connsiteY1" fmla="*/ 32444 h 1424419"/>
                <a:gd name="connsiteX2" fmla="*/ 1206876 w 1305814"/>
                <a:gd name="connsiteY2" fmla="*/ 284945 h 1424419"/>
                <a:gd name="connsiteX3" fmla="*/ 1237706 w 1305814"/>
                <a:gd name="connsiteY3" fmla="*/ 306775 h 1424419"/>
                <a:gd name="connsiteX4" fmla="*/ 1304420 w 1305814"/>
                <a:gd name="connsiteY4" fmla="*/ 434263 h 1424419"/>
                <a:gd name="connsiteX5" fmla="*/ 1305806 w 1305814"/>
                <a:gd name="connsiteY5" fmla="*/ 519922 h 1424419"/>
                <a:gd name="connsiteX6" fmla="*/ 1301746 w 1305814"/>
                <a:gd name="connsiteY6" fmla="*/ 953747 h 1424419"/>
                <a:gd name="connsiteX7" fmla="*/ 1302599 w 1305814"/>
                <a:gd name="connsiteY7" fmla="*/ 1003650 h 1424419"/>
                <a:gd name="connsiteX8" fmla="*/ 1227376 w 1305814"/>
                <a:gd name="connsiteY8" fmla="*/ 1152027 h 1424419"/>
                <a:gd name="connsiteX9" fmla="*/ 1172881 w 1305814"/>
                <a:gd name="connsiteY9" fmla="*/ 1179342 h 1424419"/>
                <a:gd name="connsiteX10" fmla="*/ 792288 w 1305814"/>
                <a:gd name="connsiteY10" fmla="*/ 1385653 h 1424419"/>
                <a:gd name="connsiteX11" fmla="*/ 522686 w 1305814"/>
                <a:gd name="connsiteY11" fmla="*/ 1384922 h 1424419"/>
                <a:gd name="connsiteX12" fmla="*/ 94302 w 1305814"/>
                <a:gd name="connsiteY12" fmla="*/ 1158755 h 1424419"/>
                <a:gd name="connsiteX13" fmla="*/ 39429 w 1305814"/>
                <a:gd name="connsiteY13" fmla="*/ 1117635 h 1424419"/>
                <a:gd name="connsiteX14" fmla="*/ 667 w 1305814"/>
                <a:gd name="connsiteY14" fmla="*/ 999105 h 1424419"/>
                <a:gd name="connsiteX15" fmla="*/ 0 w 1305814"/>
                <a:gd name="connsiteY15" fmla="*/ 972364 h 1424419"/>
                <a:gd name="connsiteX16" fmla="*/ 2496 w 1305814"/>
                <a:gd name="connsiteY16" fmla="*/ 463106 h 1424419"/>
                <a:gd name="connsiteX17" fmla="*/ 2458 w 1305814"/>
                <a:gd name="connsiteY17" fmla="*/ 429563 h 1424419"/>
                <a:gd name="connsiteX18" fmla="*/ 75248 w 1305814"/>
                <a:gd name="connsiteY18" fmla="*/ 303202 h 1424419"/>
                <a:gd name="connsiteX19" fmla="*/ 106293 w 1305814"/>
                <a:gd name="connsiteY19" fmla="*/ 282597 h 1424419"/>
                <a:gd name="connsiteX20" fmla="*/ 541533 w 1305814"/>
                <a:gd name="connsiteY20" fmla="*/ 38110 h 1424419"/>
                <a:gd name="connsiteX21" fmla="*/ 653528 w 1305814"/>
                <a:gd name="connsiteY21" fmla="*/ 0 h 1424419"/>
                <a:gd name="connsiteX0" fmla="*/ 653528 w 1305814"/>
                <a:gd name="connsiteY0" fmla="*/ 0 h 1424419"/>
                <a:gd name="connsiteX1" fmla="*/ 757287 w 1305814"/>
                <a:gd name="connsiteY1" fmla="*/ 32444 h 1424419"/>
                <a:gd name="connsiteX2" fmla="*/ 1206876 w 1305814"/>
                <a:gd name="connsiteY2" fmla="*/ 284945 h 1424419"/>
                <a:gd name="connsiteX3" fmla="*/ 1237706 w 1305814"/>
                <a:gd name="connsiteY3" fmla="*/ 306775 h 1424419"/>
                <a:gd name="connsiteX4" fmla="*/ 1304420 w 1305814"/>
                <a:gd name="connsiteY4" fmla="*/ 434263 h 1424419"/>
                <a:gd name="connsiteX5" fmla="*/ 1305806 w 1305814"/>
                <a:gd name="connsiteY5" fmla="*/ 519922 h 1424419"/>
                <a:gd name="connsiteX6" fmla="*/ 1301746 w 1305814"/>
                <a:gd name="connsiteY6" fmla="*/ 953747 h 1424419"/>
                <a:gd name="connsiteX7" fmla="*/ 1302599 w 1305814"/>
                <a:gd name="connsiteY7" fmla="*/ 1003650 h 1424419"/>
                <a:gd name="connsiteX8" fmla="*/ 1227376 w 1305814"/>
                <a:gd name="connsiteY8" fmla="*/ 1152027 h 1424419"/>
                <a:gd name="connsiteX9" fmla="*/ 1174235 w 1305814"/>
                <a:gd name="connsiteY9" fmla="*/ 1184756 h 1424419"/>
                <a:gd name="connsiteX10" fmla="*/ 792288 w 1305814"/>
                <a:gd name="connsiteY10" fmla="*/ 1385653 h 1424419"/>
                <a:gd name="connsiteX11" fmla="*/ 522686 w 1305814"/>
                <a:gd name="connsiteY11" fmla="*/ 1384922 h 1424419"/>
                <a:gd name="connsiteX12" fmla="*/ 94302 w 1305814"/>
                <a:gd name="connsiteY12" fmla="*/ 1158755 h 1424419"/>
                <a:gd name="connsiteX13" fmla="*/ 39429 w 1305814"/>
                <a:gd name="connsiteY13" fmla="*/ 1117635 h 1424419"/>
                <a:gd name="connsiteX14" fmla="*/ 667 w 1305814"/>
                <a:gd name="connsiteY14" fmla="*/ 999105 h 1424419"/>
                <a:gd name="connsiteX15" fmla="*/ 0 w 1305814"/>
                <a:gd name="connsiteY15" fmla="*/ 972364 h 1424419"/>
                <a:gd name="connsiteX16" fmla="*/ 2496 w 1305814"/>
                <a:gd name="connsiteY16" fmla="*/ 463106 h 1424419"/>
                <a:gd name="connsiteX17" fmla="*/ 2458 w 1305814"/>
                <a:gd name="connsiteY17" fmla="*/ 429563 h 1424419"/>
                <a:gd name="connsiteX18" fmla="*/ 75248 w 1305814"/>
                <a:gd name="connsiteY18" fmla="*/ 303202 h 1424419"/>
                <a:gd name="connsiteX19" fmla="*/ 106293 w 1305814"/>
                <a:gd name="connsiteY19" fmla="*/ 282597 h 1424419"/>
                <a:gd name="connsiteX20" fmla="*/ 541533 w 1305814"/>
                <a:gd name="connsiteY20" fmla="*/ 38110 h 1424419"/>
                <a:gd name="connsiteX21" fmla="*/ 653528 w 1305814"/>
                <a:gd name="connsiteY21" fmla="*/ 0 h 1424419"/>
                <a:gd name="connsiteX0" fmla="*/ 653528 w 1305814"/>
                <a:gd name="connsiteY0" fmla="*/ 0 h 1424419"/>
                <a:gd name="connsiteX1" fmla="*/ 757287 w 1305814"/>
                <a:gd name="connsiteY1" fmla="*/ 32444 h 1424419"/>
                <a:gd name="connsiteX2" fmla="*/ 1206876 w 1305814"/>
                <a:gd name="connsiteY2" fmla="*/ 284945 h 1424419"/>
                <a:gd name="connsiteX3" fmla="*/ 1237706 w 1305814"/>
                <a:gd name="connsiteY3" fmla="*/ 306775 h 1424419"/>
                <a:gd name="connsiteX4" fmla="*/ 1304420 w 1305814"/>
                <a:gd name="connsiteY4" fmla="*/ 434263 h 1424419"/>
                <a:gd name="connsiteX5" fmla="*/ 1305806 w 1305814"/>
                <a:gd name="connsiteY5" fmla="*/ 519922 h 1424419"/>
                <a:gd name="connsiteX6" fmla="*/ 1301746 w 1305814"/>
                <a:gd name="connsiteY6" fmla="*/ 953747 h 1424419"/>
                <a:gd name="connsiteX7" fmla="*/ 1302599 w 1305814"/>
                <a:gd name="connsiteY7" fmla="*/ 1003650 h 1424419"/>
                <a:gd name="connsiteX8" fmla="*/ 1227376 w 1305814"/>
                <a:gd name="connsiteY8" fmla="*/ 1152027 h 1424419"/>
                <a:gd name="connsiteX9" fmla="*/ 1174235 w 1305814"/>
                <a:gd name="connsiteY9" fmla="*/ 1184756 h 1424419"/>
                <a:gd name="connsiteX10" fmla="*/ 792288 w 1305814"/>
                <a:gd name="connsiteY10" fmla="*/ 1385653 h 1424419"/>
                <a:gd name="connsiteX11" fmla="*/ 522686 w 1305814"/>
                <a:gd name="connsiteY11" fmla="*/ 1384922 h 1424419"/>
                <a:gd name="connsiteX12" fmla="*/ 94302 w 1305814"/>
                <a:gd name="connsiteY12" fmla="*/ 1158755 h 1424419"/>
                <a:gd name="connsiteX13" fmla="*/ 39429 w 1305814"/>
                <a:gd name="connsiteY13" fmla="*/ 1117635 h 1424419"/>
                <a:gd name="connsiteX14" fmla="*/ 667 w 1305814"/>
                <a:gd name="connsiteY14" fmla="*/ 999105 h 1424419"/>
                <a:gd name="connsiteX15" fmla="*/ 0 w 1305814"/>
                <a:gd name="connsiteY15" fmla="*/ 972364 h 1424419"/>
                <a:gd name="connsiteX16" fmla="*/ 2496 w 1305814"/>
                <a:gd name="connsiteY16" fmla="*/ 463106 h 1424419"/>
                <a:gd name="connsiteX17" fmla="*/ 2458 w 1305814"/>
                <a:gd name="connsiteY17" fmla="*/ 429563 h 1424419"/>
                <a:gd name="connsiteX18" fmla="*/ 75248 w 1305814"/>
                <a:gd name="connsiteY18" fmla="*/ 303202 h 1424419"/>
                <a:gd name="connsiteX19" fmla="*/ 106293 w 1305814"/>
                <a:gd name="connsiteY19" fmla="*/ 282597 h 1424419"/>
                <a:gd name="connsiteX20" fmla="*/ 541533 w 1305814"/>
                <a:gd name="connsiteY20" fmla="*/ 38110 h 1424419"/>
                <a:gd name="connsiteX21" fmla="*/ 653528 w 1305814"/>
                <a:gd name="connsiteY21" fmla="*/ 0 h 1424419"/>
                <a:gd name="connsiteX0" fmla="*/ 653528 w 1305814"/>
                <a:gd name="connsiteY0" fmla="*/ 0 h 1427408"/>
                <a:gd name="connsiteX1" fmla="*/ 757287 w 1305814"/>
                <a:gd name="connsiteY1" fmla="*/ 32444 h 1427408"/>
                <a:gd name="connsiteX2" fmla="*/ 1206876 w 1305814"/>
                <a:gd name="connsiteY2" fmla="*/ 284945 h 1427408"/>
                <a:gd name="connsiteX3" fmla="*/ 1237706 w 1305814"/>
                <a:gd name="connsiteY3" fmla="*/ 306775 h 1427408"/>
                <a:gd name="connsiteX4" fmla="*/ 1304420 w 1305814"/>
                <a:gd name="connsiteY4" fmla="*/ 434263 h 1427408"/>
                <a:gd name="connsiteX5" fmla="*/ 1305806 w 1305814"/>
                <a:gd name="connsiteY5" fmla="*/ 519922 h 1427408"/>
                <a:gd name="connsiteX6" fmla="*/ 1301746 w 1305814"/>
                <a:gd name="connsiteY6" fmla="*/ 953747 h 1427408"/>
                <a:gd name="connsiteX7" fmla="*/ 1302599 w 1305814"/>
                <a:gd name="connsiteY7" fmla="*/ 1003650 h 1427408"/>
                <a:gd name="connsiteX8" fmla="*/ 1227376 w 1305814"/>
                <a:gd name="connsiteY8" fmla="*/ 1152027 h 1427408"/>
                <a:gd name="connsiteX9" fmla="*/ 1174235 w 1305814"/>
                <a:gd name="connsiteY9" fmla="*/ 1184756 h 1427408"/>
                <a:gd name="connsiteX10" fmla="*/ 792288 w 1305814"/>
                <a:gd name="connsiteY10" fmla="*/ 1385653 h 1427408"/>
                <a:gd name="connsiteX11" fmla="*/ 517719 w 1305814"/>
                <a:gd name="connsiteY11" fmla="*/ 1389889 h 1427408"/>
                <a:gd name="connsiteX12" fmla="*/ 94302 w 1305814"/>
                <a:gd name="connsiteY12" fmla="*/ 1158755 h 1427408"/>
                <a:gd name="connsiteX13" fmla="*/ 39429 w 1305814"/>
                <a:gd name="connsiteY13" fmla="*/ 1117635 h 1427408"/>
                <a:gd name="connsiteX14" fmla="*/ 667 w 1305814"/>
                <a:gd name="connsiteY14" fmla="*/ 999105 h 1427408"/>
                <a:gd name="connsiteX15" fmla="*/ 0 w 1305814"/>
                <a:gd name="connsiteY15" fmla="*/ 972364 h 1427408"/>
                <a:gd name="connsiteX16" fmla="*/ 2496 w 1305814"/>
                <a:gd name="connsiteY16" fmla="*/ 463106 h 1427408"/>
                <a:gd name="connsiteX17" fmla="*/ 2458 w 1305814"/>
                <a:gd name="connsiteY17" fmla="*/ 429563 h 1427408"/>
                <a:gd name="connsiteX18" fmla="*/ 75248 w 1305814"/>
                <a:gd name="connsiteY18" fmla="*/ 303202 h 1427408"/>
                <a:gd name="connsiteX19" fmla="*/ 106293 w 1305814"/>
                <a:gd name="connsiteY19" fmla="*/ 282597 h 1427408"/>
                <a:gd name="connsiteX20" fmla="*/ 541533 w 1305814"/>
                <a:gd name="connsiteY20" fmla="*/ 38110 h 1427408"/>
                <a:gd name="connsiteX21" fmla="*/ 653528 w 1305814"/>
                <a:gd name="connsiteY21" fmla="*/ 0 h 1427408"/>
                <a:gd name="connsiteX0" fmla="*/ 653528 w 1305814"/>
                <a:gd name="connsiteY0" fmla="*/ 0 h 1427408"/>
                <a:gd name="connsiteX1" fmla="*/ 757287 w 1305814"/>
                <a:gd name="connsiteY1" fmla="*/ 32444 h 1427408"/>
                <a:gd name="connsiteX2" fmla="*/ 1206876 w 1305814"/>
                <a:gd name="connsiteY2" fmla="*/ 284945 h 1427408"/>
                <a:gd name="connsiteX3" fmla="*/ 1237706 w 1305814"/>
                <a:gd name="connsiteY3" fmla="*/ 306775 h 1427408"/>
                <a:gd name="connsiteX4" fmla="*/ 1304420 w 1305814"/>
                <a:gd name="connsiteY4" fmla="*/ 434263 h 1427408"/>
                <a:gd name="connsiteX5" fmla="*/ 1305806 w 1305814"/>
                <a:gd name="connsiteY5" fmla="*/ 519922 h 1427408"/>
                <a:gd name="connsiteX6" fmla="*/ 1301746 w 1305814"/>
                <a:gd name="connsiteY6" fmla="*/ 953747 h 1427408"/>
                <a:gd name="connsiteX7" fmla="*/ 1302599 w 1305814"/>
                <a:gd name="connsiteY7" fmla="*/ 1003650 h 1427408"/>
                <a:gd name="connsiteX8" fmla="*/ 1227376 w 1305814"/>
                <a:gd name="connsiteY8" fmla="*/ 1152027 h 1427408"/>
                <a:gd name="connsiteX9" fmla="*/ 1174235 w 1305814"/>
                <a:gd name="connsiteY9" fmla="*/ 1184756 h 1427408"/>
                <a:gd name="connsiteX10" fmla="*/ 792288 w 1305814"/>
                <a:gd name="connsiteY10" fmla="*/ 1385653 h 1427408"/>
                <a:gd name="connsiteX11" fmla="*/ 517719 w 1305814"/>
                <a:gd name="connsiteY11" fmla="*/ 1389889 h 1427408"/>
                <a:gd name="connsiteX12" fmla="*/ 94302 w 1305814"/>
                <a:gd name="connsiteY12" fmla="*/ 1158755 h 1427408"/>
                <a:gd name="connsiteX13" fmla="*/ 39429 w 1305814"/>
                <a:gd name="connsiteY13" fmla="*/ 1117635 h 1427408"/>
                <a:gd name="connsiteX14" fmla="*/ 667 w 1305814"/>
                <a:gd name="connsiteY14" fmla="*/ 999105 h 1427408"/>
                <a:gd name="connsiteX15" fmla="*/ 0 w 1305814"/>
                <a:gd name="connsiteY15" fmla="*/ 972364 h 1427408"/>
                <a:gd name="connsiteX16" fmla="*/ 2496 w 1305814"/>
                <a:gd name="connsiteY16" fmla="*/ 463106 h 1427408"/>
                <a:gd name="connsiteX17" fmla="*/ 2458 w 1305814"/>
                <a:gd name="connsiteY17" fmla="*/ 429563 h 1427408"/>
                <a:gd name="connsiteX18" fmla="*/ 75248 w 1305814"/>
                <a:gd name="connsiteY18" fmla="*/ 303202 h 1427408"/>
                <a:gd name="connsiteX19" fmla="*/ 106293 w 1305814"/>
                <a:gd name="connsiteY19" fmla="*/ 282597 h 1427408"/>
                <a:gd name="connsiteX20" fmla="*/ 541533 w 1305814"/>
                <a:gd name="connsiteY20" fmla="*/ 38110 h 1427408"/>
                <a:gd name="connsiteX21" fmla="*/ 653528 w 1305814"/>
                <a:gd name="connsiteY21" fmla="*/ 0 h 1427408"/>
                <a:gd name="connsiteX0" fmla="*/ 653528 w 1305814"/>
                <a:gd name="connsiteY0" fmla="*/ 0 h 1421591"/>
                <a:gd name="connsiteX1" fmla="*/ 757287 w 1305814"/>
                <a:gd name="connsiteY1" fmla="*/ 32444 h 1421591"/>
                <a:gd name="connsiteX2" fmla="*/ 1206876 w 1305814"/>
                <a:gd name="connsiteY2" fmla="*/ 284945 h 1421591"/>
                <a:gd name="connsiteX3" fmla="*/ 1237706 w 1305814"/>
                <a:gd name="connsiteY3" fmla="*/ 306775 h 1421591"/>
                <a:gd name="connsiteX4" fmla="*/ 1304420 w 1305814"/>
                <a:gd name="connsiteY4" fmla="*/ 434263 h 1421591"/>
                <a:gd name="connsiteX5" fmla="*/ 1305806 w 1305814"/>
                <a:gd name="connsiteY5" fmla="*/ 519922 h 1421591"/>
                <a:gd name="connsiteX6" fmla="*/ 1301746 w 1305814"/>
                <a:gd name="connsiteY6" fmla="*/ 953747 h 1421591"/>
                <a:gd name="connsiteX7" fmla="*/ 1302599 w 1305814"/>
                <a:gd name="connsiteY7" fmla="*/ 1003650 h 1421591"/>
                <a:gd name="connsiteX8" fmla="*/ 1227376 w 1305814"/>
                <a:gd name="connsiteY8" fmla="*/ 1152027 h 1421591"/>
                <a:gd name="connsiteX9" fmla="*/ 1174235 w 1305814"/>
                <a:gd name="connsiteY9" fmla="*/ 1184756 h 1421591"/>
                <a:gd name="connsiteX10" fmla="*/ 792288 w 1305814"/>
                <a:gd name="connsiteY10" fmla="*/ 1385653 h 1421591"/>
                <a:gd name="connsiteX11" fmla="*/ 502818 w 1305814"/>
                <a:gd name="connsiteY11" fmla="*/ 1379955 h 1421591"/>
                <a:gd name="connsiteX12" fmla="*/ 94302 w 1305814"/>
                <a:gd name="connsiteY12" fmla="*/ 1158755 h 1421591"/>
                <a:gd name="connsiteX13" fmla="*/ 39429 w 1305814"/>
                <a:gd name="connsiteY13" fmla="*/ 1117635 h 1421591"/>
                <a:gd name="connsiteX14" fmla="*/ 667 w 1305814"/>
                <a:gd name="connsiteY14" fmla="*/ 999105 h 1421591"/>
                <a:gd name="connsiteX15" fmla="*/ 0 w 1305814"/>
                <a:gd name="connsiteY15" fmla="*/ 972364 h 1421591"/>
                <a:gd name="connsiteX16" fmla="*/ 2496 w 1305814"/>
                <a:gd name="connsiteY16" fmla="*/ 463106 h 1421591"/>
                <a:gd name="connsiteX17" fmla="*/ 2458 w 1305814"/>
                <a:gd name="connsiteY17" fmla="*/ 429563 h 1421591"/>
                <a:gd name="connsiteX18" fmla="*/ 75248 w 1305814"/>
                <a:gd name="connsiteY18" fmla="*/ 303202 h 1421591"/>
                <a:gd name="connsiteX19" fmla="*/ 106293 w 1305814"/>
                <a:gd name="connsiteY19" fmla="*/ 282597 h 1421591"/>
                <a:gd name="connsiteX20" fmla="*/ 541533 w 1305814"/>
                <a:gd name="connsiteY20" fmla="*/ 38110 h 1421591"/>
                <a:gd name="connsiteX21" fmla="*/ 653528 w 1305814"/>
                <a:gd name="connsiteY21" fmla="*/ 0 h 1421591"/>
                <a:gd name="connsiteX0" fmla="*/ 653528 w 1305814"/>
                <a:gd name="connsiteY0" fmla="*/ 0 h 1423589"/>
                <a:gd name="connsiteX1" fmla="*/ 757287 w 1305814"/>
                <a:gd name="connsiteY1" fmla="*/ 32444 h 1423589"/>
                <a:gd name="connsiteX2" fmla="*/ 1206876 w 1305814"/>
                <a:gd name="connsiteY2" fmla="*/ 284945 h 1423589"/>
                <a:gd name="connsiteX3" fmla="*/ 1237706 w 1305814"/>
                <a:gd name="connsiteY3" fmla="*/ 306775 h 1423589"/>
                <a:gd name="connsiteX4" fmla="*/ 1304420 w 1305814"/>
                <a:gd name="connsiteY4" fmla="*/ 434263 h 1423589"/>
                <a:gd name="connsiteX5" fmla="*/ 1305806 w 1305814"/>
                <a:gd name="connsiteY5" fmla="*/ 519922 h 1423589"/>
                <a:gd name="connsiteX6" fmla="*/ 1301746 w 1305814"/>
                <a:gd name="connsiteY6" fmla="*/ 953747 h 1423589"/>
                <a:gd name="connsiteX7" fmla="*/ 1302599 w 1305814"/>
                <a:gd name="connsiteY7" fmla="*/ 1003650 h 1423589"/>
                <a:gd name="connsiteX8" fmla="*/ 1227376 w 1305814"/>
                <a:gd name="connsiteY8" fmla="*/ 1152027 h 1423589"/>
                <a:gd name="connsiteX9" fmla="*/ 1174235 w 1305814"/>
                <a:gd name="connsiteY9" fmla="*/ 1184756 h 1423589"/>
                <a:gd name="connsiteX10" fmla="*/ 792288 w 1305814"/>
                <a:gd name="connsiteY10" fmla="*/ 1385653 h 1423589"/>
                <a:gd name="connsiteX11" fmla="*/ 502818 w 1305814"/>
                <a:gd name="connsiteY11" fmla="*/ 1379955 h 1423589"/>
                <a:gd name="connsiteX12" fmla="*/ 94302 w 1305814"/>
                <a:gd name="connsiteY12" fmla="*/ 1158755 h 1423589"/>
                <a:gd name="connsiteX13" fmla="*/ 39429 w 1305814"/>
                <a:gd name="connsiteY13" fmla="*/ 1117635 h 1423589"/>
                <a:gd name="connsiteX14" fmla="*/ 667 w 1305814"/>
                <a:gd name="connsiteY14" fmla="*/ 999105 h 1423589"/>
                <a:gd name="connsiteX15" fmla="*/ 0 w 1305814"/>
                <a:gd name="connsiteY15" fmla="*/ 972364 h 1423589"/>
                <a:gd name="connsiteX16" fmla="*/ 2496 w 1305814"/>
                <a:gd name="connsiteY16" fmla="*/ 463106 h 1423589"/>
                <a:gd name="connsiteX17" fmla="*/ 2458 w 1305814"/>
                <a:gd name="connsiteY17" fmla="*/ 429563 h 1423589"/>
                <a:gd name="connsiteX18" fmla="*/ 75248 w 1305814"/>
                <a:gd name="connsiteY18" fmla="*/ 303202 h 1423589"/>
                <a:gd name="connsiteX19" fmla="*/ 106293 w 1305814"/>
                <a:gd name="connsiteY19" fmla="*/ 282597 h 1423589"/>
                <a:gd name="connsiteX20" fmla="*/ 541533 w 1305814"/>
                <a:gd name="connsiteY20" fmla="*/ 38110 h 1423589"/>
                <a:gd name="connsiteX21" fmla="*/ 653528 w 1305814"/>
                <a:gd name="connsiteY21" fmla="*/ 0 h 1423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05814" h="1423589">
                  <a:moveTo>
                    <a:pt x="653528" y="0"/>
                  </a:moveTo>
                  <a:cubicBezTo>
                    <a:pt x="684553" y="-1"/>
                    <a:pt x="736057" y="24011"/>
                    <a:pt x="757287" y="32444"/>
                  </a:cubicBezTo>
                  <a:lnTo>
                    <a:pt x="1206876" y="284945"/>
                  </a:lnTo>
                  <a:cubicBezTo>
                    <a:pt x="1213399" y="291230"/>
                    <a:pt x="1233090" y="301119"/>
                    <a:pt x="1237706" y="306775"/>
                  </a:cubicBezTo>
                  <a:cubicBezTo>
                    <a:pt x="1285405" y="341141"/>
                    <a:pt x="1301367" y="360355"/>
                    <a:pt x="1304420" y="434263"/>
                  </a:cubicBezTo>
                  <a:cubicBezTo>
                    <a:pt x="1306256" y="435452"/>
                    <a:pt x="1303756" y="518852"/>
                    <a:pt x="1305806" y="519922"/>
                  </a:cubicBezTo>
                  <a:cubicBezTo>
                    <a:pt x="1306028" y="563787"/>
                    <a:pt x="1301771" y="907207"/>
                    <a:pt x="1301746" y="953747"/>
                  </a:cubicBezTo>
                  <a:cubicBezTo>
                    <a:pt x="1301579" y="970833"/>
                    <a:pt x="1302766" y="986564"/>
                    <a:pt x="1302599" y="1003650"/>
                  </a:cubicBezTo>
                  <a:cubicBezTo>
                    <a:pt x="1298075" y="1097264"/>
                    <a:pt x="1299308" y="1117497"/>
                    <a:pt x="1227376" y="1152027"/>
                  </a:cubicBezTo>
                  <a:cubicBezTo>
                    <a:pt x="1229069" y="1151612"/>
                    <a:pt x="1262992" y="1133636"/>
                    <a:pt x="1174235" y="1184756"/>
                  </a:cubicBezTo>
                  <a:cubicBezTo>
                    <a:pt x="1102911" y="1225835"/>
                    <a:pt x="986013" y="1283805"/>
                    <a:pt x="792288" y="1385653"/>
                  </a:cubicBezTo>
                  <a:cubicBezTo>
                    <a:pt x="702978" y="1424034"/>
                    <a:pt x="634560" y="1449454"/>
                    <a:pt x="502818" y="1379955"/>
                  </a:cubicBezTo>
                  <a:cubicBezTo>
                    <a:pt x="358670" y="1301859"/>
                    <a:pt x="241278" y="1242506"/>
                    <a:pt x="94302" y="1158755"/>
                  </a:cubicBezTo>
                  <a:cubicBezTo>
                    <a:pt x="64301" y="1138833"/>
                    <a:pt x="61069" y="1137739"/>
                    <a:pt x="39429" y="1117635"/>
                  </a:cubicBezTo>
                  <a:cubicBezTo>
                    <a:pt x="9399" y="1091481"/>
                    <a:pt x="81" y="1056313"/>
                    <a:pt x="667" y="999105"/>
                  </a:cubicBezTo>
                  <a:cubicBezTo>
                    <a:pt x="445" y="990191"/>
                    <a:pt x="222" y="981278"/>
                    <a:pt x="0" y="972364"/>
                  </a:cubicBezTo>
                  <a:lnTo>
                    <a:pt x="2496" y="463106"/>
                  </a:lnTo>
                  <a:cubicBezTo>
                    <a:pt x="2483" y="451925"/>
                    <a:pt x="2471" y="440744"/>
                    <a:pt x="2458" y="429563"/>
                  </a:cubicBezTo>
                  <a:cubicBezTo>
                    <a:pt x="2770" y="365277"/>
                    <a:pt x="14732" y="348090"/>
                    <a:pt x="75248" y="303202"/>
                  </a:cubicBezTo>
                  <a:lnTo>
                    <a:pt x="106293" y="282597"/>
                  </a:lnTo>
                  <a:lnTo>
                    <a:pt x="541533" y="38110"/>
                  </a:lnTo>
                  <a:cubicBezTo>
                    <a:pt x="582751" y="12487"/>
                    <a:pt x="613897" y="0"/>
                    <a:pt x="653528" y="0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2700000" scaled="1"/>
            </a:gradFill>
            <a:ln w="12700" cap="flat" cmpd="sng" algn="ctr">
              <a:noFill/>
              <a:prstDash val="solid"/>
              <a:miter lim="800000"/>
            </a:ln>
            <a:effectLst>
              <a:innerShdw blurRad="152400" dist="50800" dir="18900000">
                <a:prstClr val="black">
                  <a:alpha val="40000"/>
                </a:prstClr>
              </a:innerShdw>
            </a:effectLst>
          </p:spPr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cs typeface="+mn-cs"/>
              </a:endParaRPr>
            </a:p>
          </p:txBody>
        </p:sp>
        <p:grpSp>
          <p:nvGrpSpPr>
            <p:cNvPr id="11" name="组合 43">
              <a:extLst>
                <a:ext uri="{FF2B5EF4-FFF2-40B4-BE49-F238E27FC236}">
                  <a16:creationId xmlns:a16="http://schemas.microsoft.com/office/drawing/2014/main" xmlns="" id="{414D03AE-3F84-9CD5-BB63-7DC494ACD89C}"/>
                </a:ext>
              </a:extLst>
            </p:cNvPr>
            <p:cNvGrpSpPr/>
            <p:nvPr/>
          </p:nvGrpSpPr>
          <p:grpSpPr>
            <a:xfrm>
              <a:off x="9339943" y="4864572"/>
              <a:ext cx="1030514" cy="997315"/>
              <a:chOff x="1199710" y="5169581"/>
              <a:chExt cx="1030514" cy="997315"/>
            </a:xfrm>
          </p:grpSpPr>
          <p:sp>
            <p:nvSpPr>
              <p:cNvPr id="12" name="矩形 10">
                <a:extLst>
                  <a:ext uri="{FF2B5EF4-FFF2-40B4-BE49-F238E27FC236}">
                    <a16:creationId xmlns:a16="http://schemas.microsoft.com/office/drawing/2014/main" xmlns="" id="{4AF15B1F-0A1E-9502-D81E-E87AFE18841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57565" y="5169581"/>
                <a:ext cx="914805" cy="997315"/>
              </a:xfrm>
              <a:custGeom>
                <a:avLst/>
                <a:gdLst>
                  <a:gd name="connsiteX0" fmla="*/ 653528 w 1305333"/>
                  <a:gd name="connsiteY0" fmla="*/ 0 h 1424419"/>
                  <a:gd name="connsiteX1" fmla="*/ 757287 w 1305333"/>
                  <a:gd name="connsiteY1" fmla="*/ 32444 h 1424419"/>
                  <a:gd name="connsiteX2" fmla="*/ 1206876 w 1305333"/>
                  <a:gd name="connsiteY2" fmla="*/ 284945 h 1424419"/>
                  <a:gd name="connsiteX3" fmla="*/ 1233464 w 1305333"/>
                  <a:gd name="connsiteY3" fmla="*/ 306775 h 1424419"/>
                  <a:gd name="connsiteX4" fmla="*/ 1299728 w 1305333"/>
                  <a:gd name="connsiteY4" fmla="*/ 452301 h 1424419"/>
                  <a:gd name="connsiteX5" fmla="*/ 1303099 w 1305333"/>
                  <a:gd name="connsiteY5" fmla="*/ 495558 h 1424419"/>
                  <a:gd name="connsiteX6" fmla="*/ 1303099 w 1305333"/>
                  <a:gd name="connsiteY6" fmla="*/ 952393 h 1424419"/>
                  <a:gd name="connsiteX7" fmla="*/ 1299356 w 1305333"/>
                  <a:gd name="connsiteY7" fmla="*/ 974248 h 1424419"/>
                  <a:gd name="connsiteX8" fmla="*/ 1193590 w 1305333"/>
                  <a:gd name="connsiteY8" fmla="*/ 1159518 h 1424419"/>
                  <a:gd name="connsiteX9" fmla="*/ 1188747 w 1305333"/>
                  <a:gd name="connsiteY9" fmla="*/ 1163476 h 1424419"/>
                  <a:gd name="connsiteX10" fmla="*/ 792288 w 1305333"/>
                  <a:gd name="connsiteY10" fmla="*/ 1385653 h 1424419"/>
                  <a:gd name="connsiteX11" fmla="*/ 522686 w 1305333"/>
                  <a:gd name="connsiteY11" fmla="*/ 1384922 h 1424419"/>
                  <a:gd name="connsiteX12" fmla="*/ 80344 w 1305333"/>
                  <a:gd name="connsiteY12" fmla="*/ 1139323 h 1424419"/>
                  <a:gd name="connsiteX13" fmla="*/ 68397 w 1305333"/>
                  <a:gd name="connsiteY13" fmla="*/ 1130059 h 1424419"/>
                  <a:gd name="connsiteX14" fmla="*/ 667 w 1305333"/>
                  <a:gd name="connsiteY14" fmla="*/ 999105 h 1424419"/>
                  <a:gd name="connsiteX15" fmla="*/ 0 w 1305333"/>
                  <a:gd name="connsiteY15" fmla="*/ 972364 h 1424419"/>
                  <a:gd name="connsiteX16" fmla="*/ 2496 w 1305333"/>
                  <a:gd name="connsiteY16" fmla="*/ 463106 h 1424419"/>
                  <a:gd name="connsiteX17" fmla="*/ 2458 w 1305333"/>
                  <a:gd name="connsiteY17" fmla="*/ 429563 h 1424419"/>
                  <a:gd name="connsiteX18" fmla="*/ 75248 w 1305333"/>
                  <a:gd name="connsiteY18" fmla="*/ 303202 h 1424419"/>
                  <a:gd name="connsiteX19" fmla="*/ 103465 w 1305333"/>
                  <a:gd name="connsiteY19" fmla="*/ 288252 h 1424419"/>
                  <a:gd name="connsiteX20" fmla="*/ 541533 w 1305333"/>
                  <a:gd name="connsiteY20" fmla="*/ 38110 h 1424419"/>
                  <a:gd name="connsiteX21" fmla="*/ 653528 w 1305333"/>
                  <a:gd name="connsiteY21" fmla="*/ 0 h 1424419"/>
                  <a:gd name="connsiteX0" fmla="*/ 653528 w 1305333"/>
                  <a:gd name="connsiteY0" fmla="*/ 0 h 1424419"/>
                  <a:gd name="connsiteX1" fmla="*/ 757287 w 1305333"/>
                  <a:gd name="connsiteY1" fmla="*/ 32444 h 1424419"/>
                  <a:gd name="connsiteX2" fmla="*/ 1206876 w 1305333"/>
                  <a:gd name="connsiteY2" fmla="*/ 284945 h 1424419"/>
                  <a:gd name="connsiteX3" fmla="*/ 1233464 w 1305333"/>
                  <a:gd name="connsiteY3" fmla="*/ 306775 h 1424419"/>
                  <a:gd name="connsiteX4" fmla="*/ 1301712 w 1305333"/>
                  <a:gd name="connsiteY4" fmla="*/ 442384 h 1424419"/>
                  <a:gd name="connsiteX5" fmla="*/ 1303099 w 1305333"/>
                  <a:gd name="connsiteY5" fmla="*/ 495558 h 1424419"/>
                  <a:gd name="connsiteX6" fmla="*/ 1303099 w 1305333"/>
                  <a:gd name="connsiteY6" fmla="*/ 952393 h 1424419"/>
                  <a:gd name="connsiteX7" fmla="*/ 1299356 w 1305333"/>
                  <a:gd name="connsiteY7" fmla="*/ 974248 h 1424419"/>
                  <a:gd name="connsiteX8" fmla="*/ 1193590 w 1305333"/>
                  <a:gd name="connsiteY8" fmla="*/ 1159518 h 1424419"/>
                  <a:gd name="connsiteX9" fmla="*/ 1188747 w 1305333"/>
                  <a:gd name="connsiteY9" fmla="*/ 1163476 h 1424419"/>
                  <a:gd name="connsiteX10" fmla="*/ 792288 w 1305333"/>
                  <a:gd name="connsiteY10" fmla="*/ 1385653 h 1424419"/>
                  <a:gd name="connsiteX11" fmla="*/ 522686 w 1305333"/>
                  <a:gd name="connsiteY11" fmla="*/ 1384922 h 1424419"/>
                  <a:gd name="connsiteX12" fmla="*/ 80344 w 1305333"/>
                  <a:gd name="connsiteY12" fmla="*/ 1139323 h 1424419"/>
                  <a:gd name="connsiteX13" fmla="*/ 68397 w 1305333"/>
                  <a:gd name="connsiteY13" fmla="*/ 1130059 h 1424419"/>
                  <a:gd name="connsiteX14" fmla="*/ 667 w 1305333"/>
                  <a:gd name="connsiteY14" fmla="*/ 999105 h 1424419"/>
                  <a:gd name="connsiteX15" fmla="*/ 0 w 1305333"/>
                  <a:gd name="connsiteY15" fmla="*/ 972364 h 1424419"/>
                  <a:gd name="connsiteX16" fmla="*/ 2496 w 1305333"/>
                  <a:gd name="connsiteY16" fmla="*/ 463106 h 1424419"/>
                  <a:gd name="connsiteX17" fmla="*/ 2458 w 1305333"/>
                  <a:gd name="connsiteY17" fmla="*/ 429563 h 1424419"/>
                  <a:gd name="connsiteX18" fmla="*/ 75248 w 1305333"/>
                  <a:gd name="connsiteY18" fmla="*/ 303202 h 1424419"/>
                  <a:gd name="connsiteX19" fmla="*/ 103465 w 1305333"/>
                  <a:gd name="connsiteY19" fmla="*/ 288252 h 1424419"/>
                  <a:gd name="connsiteX20" fmla="*/ 541533 w 1305333"/>
                  <a:gd name="connsiteY20" fmla="*/ 38110 h 1424419"/>
                  <a:gd name="connsiteX21" fmla="*/ 653528 w 1305333"/>
                  <a:gd name="connsiteY21" fmla="*/ 0 h 1424419"/>
                  <a:gd name="connsiteX0" fmla="*/ 653528 w 1305333"/>
                  <a:gd name="connsiteY0" fmla="*/ 0 h 1424419"/>
                  <a:gd name="connsiteX1" fmla="*/ 757287 w 1305333"/>
                  <a:gd name="connsiteY1" fmla="*/ 32444 h 1424419"/>
                  <a:gd name="connsiteX2" fmla="*/ 1206876 w 1305333"/>
                  <a:gd name="connsiteY2" fmla="*/ 284945 h 1424419"/>
                  <a:gd name="connsiteX3" fmla="*/ 1233464 w 1305333"/>
                  <a:gd name="connsiteY3" fmla="*/ 306775 h 1424419"/>
                  <a:gd name="connsiteX4" fmla="*/ 1301712 w 1305333"/>
                  <a:gd name="connsiteY4" fmla="*/ 442384 h 1424419"/>
                  <a:gd name="connsiteX5" fmla="*/ 1303099 w 1305333"/>
                  <a:gd name="connsiteY5" fmla="*/ 495558 h 1424419"/>
                  <a:gd name="connsiteX6" fmla="*/ 1303099 w 1305333"/>
                  <a:gd name="connsiteY6" fmla="*/ 952393 h 1424419"/>
                  <a:gd name="connsiteX7" fmla="*/ 1299356 w 1305333"/>
                  <a:gd name="connsiteY7" fmla="*/ 974248 h 1424419"/>
                  <a:gd name="connsiteX8" fmla="*/ 1193590 w 1305333"/>
                  <a:gd name="connsiteY8" fmla="*/ 1159518 h 1424419"/>
                  <a:gd name="connsiteX9" fmla="*/ 1188747 w 1305333"/>
                  <a:gd name="connsiteY9" fmla="*/ 1163476 h 1424419"/>
                  <a:gd name="connsiteX10" fmla="*/ 792288 w 1305333"/>
                  <a:gd name="connsiteY10" fmla="*/ 1385653 h 1424419"/>
                  <a:gd name="connsiteX11" fmla="*/ 522686 w 1305333"/>
                  <a:gd name="connsiteY11" fmla="*/ 1384922 h 1424419"/>
                  <a:gd name="connsiteX12" fmla="*/ 80344 w 1305333"/>
                  <a:gd name="connsiteY12" fmla="*/ 1139323 h 1424419"/>
                  <a:gd name="connsiteX13" fmla="*/ 68397 w 1305333"/>
                  <a:gd name="connsiteY13" fmla="*/ 1130059 h 1424419"/>
                  <a:gd name="connsiteX14" fmla="*/ 667 w 1305333"/>
                  <a:gd name="connsiteY14" fmla="*/ 999105 h 1424419"/>
                  <a:gd name="connsiteX15" fmla="*/ 0 w 1305333"/>
                  <a:gd name="connsiteY15" fmla="*/ 972364 h 1424419"/>
                  <a:gd name="connsiteX16" fmla="*/ 2496 w 1305333"/>
                  <a:gd name="connsiteY16" fmla="*/ 463106 h 1424419"/>
                  <a:gd name="connsiteX17" fmla="*/ 2458 w 1305333"/>
                  <a:gd name="connsiteY17" fmla="*/ 429563 h 1424419"/>
                  <a:gd name="connsiteX18" fmla="*/ 75248 w 1305333"/>
                  <a:gd name="connsiteY18" fmla="*/ 303202 h 1424419"/>
                  <a:gd name="connsiteX19" fmla="*/ 103465 w 1305333"/>
                  <a:gd name="connsiteY19" fmla="*/ 288252 h 1424419"/>
                  <a:gd name="connsiteX20" fmla="*/ 541533 w 1305333"/>
                  <a:gd name="connsiteY20" fmla="*/ 38110 h 1424419"/>
                  <a:gd name="connsiteX21" fmla="*/ 653528 w 1305333"/>
                  <a:gd name="connsiteY21" fmla="*/ 0 h 1424419"/>
                  <a:gd name="connsiteX0" fmla="*/ 653528 w 1306046"/>
                  <a:gd name="connsiteY0" fmla="*/ 0 h 1424419"/>
                  <a:gd name="connsiteX1" fmla="*/ 757287 w 1306046"/>
                  <a:gd name="connsiteY1" fmla="*/ 32444 h 1424419"/>
                  <a:gd name="connsiteX2" fmla="*/ 1206876 w 1306046"/>
                  <a:gd name="connsiteY2" fmla="*/ 284945 h 1424419"/>
                  <a:gd name="connsiteX3" fmla="*/ 1233464 w 1306046"/>
                  <a:gd name="connsiteY3" fmla="*/ 306775 h 1424419"/>
                  <a:gd name="connsiteX4" fmla="*/ 1301712 w 1306046"/>
                  <a:gd name="connsiteY4" fmla="*/ 442384 h 1424419"/>
                  <a:gd name="connsiteX5" fmla="*/ 1303099 w 1306046"/>
                  <a:gd name="connsiteY5" fmla="*/ 495558 h 1424419"/>
                  <a:gd name="connsiteX6" fmla="*/ 1303099 w 1306046"/>
                  <a:gd name="connsiteY6" fmla="*/ 952393 h 1424419"/>
                  <a:gd name="connsiteX7" fmla="*/ 1305306 w 1306046"/>
                  <a:gd name="connsiteY7" fmla="*/ 990115 h 1424419"/>
                  <a:gd name="connsiteX8" fmla="*/ 1193590 w 1306046"/>
                  <a:gd name="connsiteY8" fmla="*/ 1159518 h 1424419"/>
                  <a:gd name="connsiteX9" fmla="*/ 1188747 w 1306046"/>
                  <a:gd name="connsiteY9" fmla="*/ 1163476 h 1424419"/>
                  <a:gd name="connsiteX10" fmla="*/ 792288 w 1306046"/>
                  <a:gd name="connsiteY10" fmla="*/ 1385653 h 1424419"/>
                  <a:gd name="connsiteX11" fmla="*/ 522686 w 1306046"/>
                  <a:gd name="connsiteY11" fmla="*/ 1384922 h 1424419"/>
                  <a:gd name="connsiteX12" fmla="*/ 80344 w 1306046"/>
                  <a:gd name="connsiteY12" fmla="*/ 1139323 h 1424419"/>
                  <a:gd name="connsiteX13" fmla="*/ 68397 w 1306046"/>
                  <a:gd name="connsiteY13" fmla="*/ 1130059 h 1424419"/>
                  <a:gd name="connsiteX14" fmla="*/ 667 w 1306046"/>
                  <a:gd name="connsiteY14" fmla="*/ 999105 h 1424419"/>
                  <a:gd name="connsiteX15" fmla="*/ 0 w 1306046"/>
                  <a:gd name="connsiteY15" fmla="*/ 972364 h 1424419"/>
                  <a:gd name="connsiteX16" fmla="*/ 2496 w 1306046"/>
                  <a:gd name="connsiteY16" fmla="*/ 463106 h 1424419"/>
                  <a:gd name="connsiteX17" fmla="*/ 2458 w 1306046"/>
                  <a:gd name="connsiteY17" fmla="*/ 429563 h 1424419"/>
                  <a:gd name="connsiteX18" fmla="*/ 75248 w 1306046"/>
                  <a:gd name="connsiteY18" fmla="*/ 303202 h 1424419"/>
                  <a:gd name="connsiteX19" fmla="*/ 103465 w 1306046"/>
                  <a:gd name="connsiteY19" fmla="*/ 288252 h 1424419"/>
                  <a:gd name="connsiteX20" fmla="*/ 541533 w 1306046"/>
                  <a:gd name="connsiteY20" fmla="*/ 38110 h 1424419"/>
                  <a:gd name="connsiteX21" fmla="*/ 653528 w 1306046"/>
                  <a:gd name="connsiteY21" fmla="*/ 0 h 1424419"/>
                  <a:gd name="connsiteX0" fmla="*/ 653528 w 1305333"/>
                  <a:gd name="connsiteY0" fmla="*/ 0 h 1424419"/>
                  <a:gd name="connsiteX1" fmla="*/ 757287 w 1305333"/>
                  <a:gd name="connsiteY1" fmla="*/ 32444 h 1424419"/>
                  <a:gd name="connsiteX2" fmla="*/ 1206876 w 1305333"/>
                  <a:gd name="connsiteY2" fmla="*/ 284945 h 1424419"/>
                  <a:gd name="connsiteX3" fmla="*/ 1233464 w 1305333"/>
                  <a:gd name="connsiteY3" fmla="*/ 306775 h 1424419"/>
                  <a:gd name="connsiteX4" fmla="*/ 1301712 w 1305333"/>
                  <a:gd name="connsiteY4" fmla="*/ 442384 h 1424419"/>
                  <a:gd name="connsiteX5" fmla="*/ 1303099 w 1305333"/>
                  <a:gd name="connsiteY5" fmla="*/ 495558 h 1424419"/>
                  <a:gd name="connsiteX6" fmla="*/ 1303099 w 1305333"/>
                  <a:gd name="connsiteY6" fmla="*/ 952393 h 1424419"/>
                  <a:gd name="connsiteX7" fmla="*/ 1305306 w 1305333"/>
                  <a:gd name="connsiteY7" fmla="*/ 990115 h 1424419"/>
                  <a:gd name="connsiteX8" fmla="*/ 1193590 w 1305333"/>
                  <a:gd name="connsiteY8" fmla="*/ 1159518 h 1424419"/>
                  <a:gd name="connsiteX9" fmla="*/ 1188747 w 1305333"/>
                  <a:gd name="connsiteY9" fmla="*/ 1163476 h 1424419"/>
                  <a:gd name="connsiteX10" fmla="*/ 792288 w 1305333"/>
                  <a:gd name="connsiteY10" fmla="*/ 1385653 h 1424419"/>
                  <a:gd name="connsiteX11" fmla="*/ 522686 w 1305333"/>
                  <a:gd name="connsiteY11" fmla="*/ 1384922 h 1424419"/>
                  <a:gd name="connsiteX12" fmla="*/ 80344 w 1305333"/>
                  <a:gd name="connsiteY12" fmla="*/ 1139323 h 1424419"/>
                  <a:gd name="connsiteX13" fmla="*/ 68397 w 1305333"/>
                  <a:gd name="connsiteY13" fmla="*/ 1130059 h 1424419"/>
                  <a:gd name="connsiteX14" fmla="*/ 667 w 1305333"/>
                  <a:gd name="connsiteY14" fmla="*/ 999105 h 1424419"/>
                  <a:gd name="connsiteX15" fmla="*/ 0 w 1305333"/>
                  <a:gd name="connsiteY15" fmla="*/ 972364 h 1424419"/>
                  <a:gd name="connsiteX16" fmla="*/ 2496 w 1305333"/>
                  <a:gd name="connsiteY16" fmla="*/ 463106 h 1424419"/>
                  <a:gd name="connsiteX17" fmla="*/ 2458 w 1305333"/>
                  <a:gd name="connsiteY17" fmla="*/ 429563 h 1424419"/>
                  <a:gd name="connsiteX18" fmla="*/ 75248 w 1305333"/>
                  <a:gd name="connsiteY18" fmla="*/ 303202 h 1424419"/>
                  <a:gd name="connsiteX19" fmla="*/ 103465 w 1305333"/>
                  <a:gd name="connsiteY19" fmla="*/ 288252 h 1424419"/>
                  <a:gd name="connsiteX20" fmla="*/ 541533 w 1305333"/>
                  <a:gd name="connsiteY20" fmla="*/ 38110 h 1424419"/>
                  <a:gd name="connsiteX21" fmla="*/ 653528 w 1305333"/>
                  <a:gd name="connsiteY21" fmla="*/ 0 h 1424419"/>
                  <a:gd name="connsiteX0" fmla="*/ 653528 w 1305333"/>
                  <a:gd name="connsiteY0" fmla="*/ 0 h 1424419"/>
                  <a:gd name="connsiteX1" fmla="*/ 757287 w 1305333"/>
                  <a:gd name="connsiteY1" fmla="*/ 32444 h 1424419"/>
                  <a:gd name="connsiteX2" fmla="*/ 1206876 w 1305333"/>
                  <a:gd name="connsiteY2" fmla="*/ 284945 h 1424419"/>
                  <a:gd name="connsiteX3" fmla="*/ 1233464 w 1305333"/>
                  <a:gd name="connsiteY3" fmla="*/ 306775 h 1424419"/>
                  <a:gd name="connsiteX4" fmla="*/ 1301712 w 1305333"/>
                  <a:gd name="connsiteY4" fmla="*/ 442384 h 1424419"/>
                  <a:gd name="connsiteX5" fmla="*/ 1303099 w 1305333"/>
                  <a:gd name="connsiteY5" fmla="*/ 495558 h 1424419"/>
                  <a:gd name="connsiteX6" fmla="*/ 1303099 w 1305333"/>
                  <a:gd name="connsiteY6" fmla="*/ 952393 h 1424419"/>
                  <a:gd name="connsiteX7" fmla="*/ 1305306 w 1305333"/>
                  <a:gd name="connsiteY7" fmla="*/ 990115 h 1424419"/>
                  <a:gd name="connsiteX8" fmla="*/ 1193590 w 1305333"/>
                  <a:gd name="connsiteY8" fmla="*/ 1159518 h 1424419"/>
                  <a:gd name="connsiteX9" fmla="*/ 1172881 w 1305333"/>
                  <a:gd name="connsiteY9" fmla="*/ 1179342 h 1424419"/>
                  <a:gd name="connsiteX10" fmla="*/ 792288 w 1305333"/>
                  <a:gd name="connsiteY10" fmla="*/ 1385653 h 1424419"/>
                  <a:gd name="connsiteX11" fmla="*/ 522686 w 1305333"/>
                  <a:gd name="connsiteY11" fmla="*/ 1384922 h 1424419"/>
                  <a:gd name="connsiteX12" fmla="*/ 80344 w 1305333"/>
                  <a:gd name="connsiteY12" fmla="*/ 1139323 h 1424419"/>
                  <a:gd name="connsiteX13" fmla="*/ 68397 w 1305333"/>
                  <a:gd name="connsiteY13" fmla="*/ 1130059 h 1424419"/>
                  <a:gd name="connsiteX14" fmla="*/ 667 w 1305333"/>
                  <a:gd name="connsiteY14" fmla="*/ 999105 h 1424419"/>
                  <a:gd name="connsiteX15" fmla="*/ 0 w 1305333"/>
                  <a:gd name="connsiteY15" fmla="*/ 972364 h 1424419"/>
                  <a:gd name="connsiteX16" fmla="*/ 2496 w 1305333"/>
                  <a:gd name="connsiteY16" fmla="*/ 463106 h 1424419"/>
                  <a:gd name="connsiteX17" fmla="*/ 2458 w 1305333"/>
                  <a:gd name="connsiteY17" fmla="*/ 429563 h 1424419"/>
                  <a:gd name="connsiteX18" fmla="*/ 75248 w 1305333"/>
                  <a:gd name="connsiteY18" fmla="*/ 303202 h 1424419"/>
                  <a:gd name="connsiteX19" fmla="*/ 103465 w 1305333"/>
                  <a:gd name="connsiteY19" fmla="*/ 288252 h 1424419"/>
                  <a:gd name="connsiteX20" fmla="*/ 541533 w 1305333"/>
                  <a:gd name="connsiteY20" fmla="*/ 38110 h 1424419"/>
                  <a:gd name="connsiteX21" fmla="*/ 653528 w 1305333"/>
                  <a:gd name="connsiteY21" fmla="*/ 0 h 1424419"/>
                  <a:gd name="connsiteX0" fmla="*/ 653528 w 1305333"/>
                  <a:gd name="connsiteY0" fmla="*/ 0 h 1424419"/>
                  <a:gd name="connsiteX1" fmla="*/ 757287 w 1305333"/>
                  <a:gd name="connsiteY1" fmla="*/ 32444 h 1424419"/>
                  <a:gd name="connsiteX2" fmla="*/ 1206876 w 1305333"/>
                  <a:gd name="connsiteY2" fmla="*/ 284945 h 1424419"/>
                  <a:gd name="connsiteX3" fmla="*/ 1233464 w 1305333"/>
                  <a:gd name="connsiteY3" fmla="*/ 306775 h 1424419"/>
                  <a:gd name="connsiteX4" fmla="*/ 1301712 w 1305333"/>
                  <a:gd name="connsiteY4" fmla="*/ 442384 h 1424419"/>
                  <a:gd name="connsiteX5" fmla="*/ 1303099 w 1305333"/>
                  <a:gd name="connsiteY5" fmla="*/ 495558 h 1424419"/>
                  <a:gd name="connsiteX6" fmla="*/ 1303099 w 1305333"/>
                  <a:gd name="connsiteY6" fmla="*/ 952393 h 1424419"/>
                  <a:gd name="connsiteX7" fmla="*/ 1305306 w 1305333"/>
                  <a:gd name="connsiteY7" fmla="*/ 990115 h 1424419"/>
                  <a:gd name="connsiteX8" fmla="*/ 1193590 w 1305333"/>
                  <a:gd name="connsiteY8" fmla="*/ 1159518 h 1424419"/>
                  <a:gd name="connsiteX9" fmla="*/ 1172881 w 1305333"/>
                  <a:gd name="connsiteY9" fmla="*/ 1179342 h 1424419"/>
                  <a:gd name="connsiteX10" fmla="*/ 792288 w 1305333"/>
                  <a:gd name="connsiteY10" fmla="*/ 1385653 h 1424419"/>
                  <a:gd name="connsiteX11" fmla="*/ 522686 w 1305333"/>
                  <a:gd name="connsiteY11" fmla="*/ 1384922 h 1424419"/>
                  <a:gd name="connsiteX12" fmla="*/ 80344 w 1305333"/>
                  <a:gd name="connsiteY12" fmla="*/ 1139323 h 1424419"/>
                  <a:gd name="connsiteX13" fmla="*/ 68397 w 1305333"/>
                  <a:gd name="connsiteY13" fmla="*/ 1130059 h 1424419"/>
                  <a:gd name="connsiteX14" fmla="*/ 667 w 1305333"/>
                  <a:gd name="connsiteY14" fmla="*/ 999105 h 1424419"/>
                  <a:gd name="connsiteX15" fmla="*/ 0 w 1305333"/>
                  <a:gd name="connsiteY15" fmla="*/ 972364 h 1424419"/>
                  <a:gd name="connsiteX16" fmla="*/ 2496 w 1305333"/>
                  <a:gd name="connsiteY16" fmla="*/ 463106 h 1424419"/>
                  <a:gd name="connsiteX17" fmla="*/ 2458 w 1305333"/>
                  <a:gd name="connsiteY17" fmla="*/ 429563 h 1424419"/>
                  <a:gd name="connsiteX18" fmla="*/ 75248 w 1305333"/>
                  <a:gd name="connsiteY18" fmla="*/ 303202 h 1424419"/>
                  <a:gd name="connsiteX19" fmla="*/ 103465 w 1305333"/>
                  <a:gd name="connsiteY19" fmla="*/ 288252 h 1424419"/>
                  <a:gd name="connsiteX20" fmla="*/ 541533 w 1305333"/>
                  <a:gd name="connsiteY20" fmla="*/ 38110 h 1424419"/>
                  <a:gd name="connsiteX21" fmla="*/ 653528 w 1305333"/>
                  <a:gd name="connsiteY21" fmla="*/ 0 h 1424419"/>
                  <a:gd name="connsiteX0" fmla="*/ 653528 w 1305333"/>
                  <a:gd name="connsiteY0" fmla="*/ 0 h 1424419"/>
                  <a:gd name="connsiteX1" fmla="*/ 757287 w 1305333"/>
                  <a:gd name="connsiteY1" fmla="*/ 32444 h 1424419"/>
                  <a:gd name="connsiteX2" fmla="*/ 1206876 w 1305333"/>
                  <a:gd name="connsiteY2" fmla="*/ 284945 h 1424419"/>
                  <a:gd name="connsiteX3" fmla="*/ 1233464 w 1305333"/>
                  <a:gd name="connsiteY3" fmla="*/ 306775 h 1424419"/>
                  <a:gd name="connsiteX4" fmla="*/ 1301712 w 1305333"/>
                  <a:gd name="connsiteY4" fmla="*/ 442384 h 1424419"/>
                  <a:gd name="connsiteX5" fmla="*/ 1303099 w 1305333"/>
                  <a:gd name="connsiteY5" fmla="*/ 495558 h 1424419"/>
                  <a:gd name="connsiteX6" fmla="*/ 1303099 w 1305333"/>
                  <a:gd name="connsiteY6" fmla="*/ 952393 h 1424419"/>
                  <a:gd name="connsiteX7" fmla="*/ 1305306 w 1305333"/>
                  <a:gd name="connsiteY7" fmla="*/ 990115 h 1424419"/>
                  <a:gd name="connsiteX8" fmla="*/ 1193590 w 1305333"/>
                  <a:gd name="connsiteY8" fmla="*/ 1159518 h 1424419"/>
                  <a:gd name="connsiteX9" fmla="*/ 1172881 w 1305333"/>
                  <a:gd name="connsiteY9" fmla="*/ 1179342 h 1424419"/>
                  <a:gd name="connsiteX10" fmla="*/ 792288 w 1305333"/>
                  <a:gd name="connsiteY10" fmla="*/ 1385653 h 1424419"/>
                  <a:gd name="connsiteX11" fmla="*/ 522686 w 1305333"/>
                  <a:gd name="connsiteY11" fmla="*/ 1384922 h 1424419"/>
                  <a:gd name="connsiteX12" fmla="*/ 80344 w 1305333"/>
                  <a:gd name="connsiteY12" fmla="*/ 1139323 h 1424419"/>
                  <a:gd name="connsiteX13" fmla="*/ 68397 w 1305333"/>
                  <a:gd name="connsiteY13" fmla="*/ 1130059 h 1424419"/>
                  <a:gd name="connsiteX14" fmla="*/ 667 w 1305333"/>
                  <a:gd name="connsiteY14" fmla="*/ 999105 h 1424419"/>
                  <a:gd name="connsiteX15" fmla="*/ 0 w 1305333"/>
                  <a:gd name="connsiteY15" fmla="*/ 972364 h 1424419"/>
                  <a:gd name="connsiteX16" fmla="*/ 2496 w 1305333"/>
                  <a:gd name="connsiteY16" fmla="*/ 463106 h 1424419"/>
                  <a:gd name="connsiteX17" fmla="*/ 2458 w 1305333"/>
                  <a:gd name="connsiteY17" fmla="*/ 429563 h 1424419"/>
                  <a:gd name="connsiteX18" fmla="*/ 75248 w 1305333"/>
                  <a:gd name="connsiteY18" fmla="*/ 303202 h 1424419"/>
                  <a:gd name="connsiteX19" fmla="*/ 103465 w 1305333"/>
                  <a:gd name="connsiteY19" fmla="*/ 288252 h 1424419"/>
                  <a:gd name="connsiteX20" fmla="*/ 541533 w 1305333"/>
                  <a:gd name="connsiteY20" fmla="*/ 38110 h 1424419"/>
                  <a:gd name="connsiteX21" fmla="*/ 653528 w 1305333"/>
                  <a:gd name="connsiteY21" fmla="*/ 0 h 1424419"/>
                  <a:gd name="connsiteX0" fmla="*/ 653528 w 1305333"/>
                  <a:gd name="connsiteY0" fmla="*/ 0 h 1424419"/>
                  <a:gd name="connsiteX1" fmla="*/ 757287 w 1305333"/>
                  <a:gd name="connsiteY1" fmla="*/ 32444 h 1424419"/>
                  <a:gd name="connsiteX2" fmla="*/ 1206876 w 1305333"/>
                  <a:gd name="connsiteY2" fmla="*/ 284945 h 1424419"/>
                  <a:gd name="connsiteX3" fmla="*/ 1233464 w 1305333"/>
                  <a:gd name="connsiteY3" fmla="*/ 306775 h 1424419"/>
                  <a:gd name="connsiteX4" fmla="*/ 1301712 w 1305333"/>
                  <a:gd name="connsiteY4" fmla="*/ 442384 h 1424419"/>
                  <a:gd name="connsiteX5" fmla="*/ 1303099 w 1305333"/>
                  <a:gd name="connsiteY5" fmla="*/ 495558 h 1424419"/>
                  <a:gd name="connsiteX6" fmla="*/ 1303099 w 1305333"/>
                  <a:gd name="connsiteY6" fmla="*/ 952393 h 1424419"/>
                  <a:gd name="connsiteX7" fmla="*/ 1305306 w 1305333"/>
                  <a:gd name="connsiteY7" fmla="*/ 990115 h 1424419"/>
                  <a:gd name="connsiteX8" fmla="*/ 1193590 w 1305333"/>
                  <a:gd name="connsiteY8" fmla="*/ 1159518 h 1424419"/>
                  <a:gd name="connsiteX9" fmla="*/ 1172881 w 1305333"/>
                  <a:gd name="connsiteY9" fmla="*/ 1179342 h 1424419"/>
                  <a:gd name="connsiteX10" fmla="*/ 792288 w 1305333"/>
                  <a:gd name="connsiteY10" fmla="*/ 1385653 h 1424419"/>
                  <a:gd name="connsiteX11" fmla="*/ 522686 w 1305333"/>
                  <a:gd name="connsiteY11" fmla="*/ 1384922 h 1424419"/>
                  <a:gd name="connsiteX12" fmla="*/ 80344 w 1305333"/>
                  <a:gd name="connsiteY12" fmla="*/ 1139323 h 1424419"/>
                  <a:gd name="connsiteX13" fmla="*/ 68397 w 1305333"/>
                  <a:gd name="connsiteY13" fmla="*/ 1130059 h 1424419"/>
                  <a:gd name="connsiteX14" fmla="*/ 667 w 1305333"/>
                  <a:gd name="connsiteY14" fmla="*/ 999105 h 1424419"/>
                  <a:gd name="connsiteX15" fmla="*/ 0 w 1305333"/>
                  <a:gd name="connsiteY15" fmla="*/ 972364 h 1424419"/>
                  <a:gd name="connsiteX16" fmla="*/ 2496 w 1305333"/>
                  <a:gd name="connsiteY16" fmla="*/ 463106 h 1424419"/>
                  <a:gd name="connsiteX17" fmla="*/ 2458 w 1305333"/>
                  <a:gd name="connsiteY17" fmla="*/ 429563 h 1424419"/>
                  <a:gd name="connsiteX18" fmla="*/ 75248 w 1305333"/>
                  <a:gd name="connsiteY18" fmla="*/ 303202 h 1424419"/>
                  <a:gd name="connsiteX19" fmla="*/ 103465 w 1305333"/>
                  <a:gd name="connsiteY19" fmla="*/ 288252 h 1424419"/>
                  <a:gd name="connsiteX20" fmla="*/ 541533 w 1305333"/>
                  <a:gd name="connsiteY20" fmla="*/ 38110 h 1424419"/>
                  <a:gd name="connsiteX21" fmla="*/ 653528 w 1305333"/>
                  <a:gd name="connsiteY21" fmla="*/ 0 h 1424419"/>
                  <a:gd name="connsiteX0" fmla="*/ 653528 w 1305333"/>
                  <a:gd name="connsiteY0" fmla="*/ 0 h 1424419"/>
                  <a:gd name="connsiteX1" fmla="*/ 757287 w 1305333"/>
                  <a:gd name="connsiteY1" fmla="*/ 32444 h 1424419"/>
                  <a:gd name="connsiteX2" fmla="*/ 1206876 w 1305333"/>
                  <a:gd name="connsiteY2" fmla="*/ 284945 h 1424419"/>
                  <a:gd name="connsiteX3" fmla="*/ 1233464 w 1305333"/>
                  <a:gd name="connsiteY3" fmla="*/ 306775 h 1424419"/>
                  <a:gd name="connsiteX4" fmla="*/ 1301712 w 1305333"/>
                  <a:gd name="connsiteY4" fmla="*/ 442384 h 1424419"/>
                  <a:gd name="connsiteX5" fmla="*/ 1303099 w 1305333"/>
                  <a:gd name="connsiteY5" fmla="*/ 495558 h 1424419"/>
                  <a:gd name="connsiteX6" fmla="*/ 1303099 w 1305333"/>
                  <a:gd name="connsiteY6" fmla="*/ 952393 h 1424419"/>
                  <a:gd name="connsiteX7" fmla="*/ 1305306 w 1305333"/>
                  <a:gd name="connsiteY7" fmla="*/ 990115 h 1424419"/>
                  <a:gd name="connsiteX8" fmla="*/ 1193590 w 1305333"/>
                  <a:gd name="connsiteY8" fmla="*/ 1159518 h 1424419"/>
                  <a:gd name="connsiteX9" fmla="*/ 1172881 w 1305333"/>
                  <a:gd name="connsiteY9" fmla="*/ 1179342 h 1424419"/>
                  <a:gd name="connsiteX10" fmla="*/ 792288 w 1305333"/>
                  <a:gd name="connsiteY10" fmla="*/ 1385653 h 1424419"/>
                  <a:gd name="connsiteX11" fmla="*/ 522686 w 1305333"/>
                  <a:gd name="connsiteY11" fmla="*/ 1384922 h 1424419"/>
                  <a:gd name="connsiteX12" fmla="*/ 80344 w 1305333"/>
                  <a:gd name="connsiteY12" fmla="*/ 1139323 h 1424419"/>
                  <a:gd name="connsiteX13" fmla="*/ 68397 w 1305333"/>
                  <a:gd name="connsiteY13" fmla="*/ 1130059 h 1424419"/>
                  <a:gd name="connsiteX14" fmla="*/ 667 w 1305333"/>
                  <a:gd name="connsiteY14" fmla="*/ 999105 h 1424419"/>
                  <a:gd name="connsiteX15" fmla="*/ 0 w 1305333"/>
                  <a:gd name="connsiteY15" fmla="*/ 972364 h 1424419"/>
                  <a:gd name="connsiteX16" fmla="*/ 2496 w 1305333"/>
                  <a:gd name="connsiteY16" fmla="*/ 463106 h 1424419"/>
                  <a:gd name="connsiteX17" fmla="*/ 2458 w 1305333"/>
                  <a:gd name="connsiteY17" fmla="*/ 429563 h 1424419"/>
                  <a:gd name="connsiteX18" fmla="*/ 75248 w 1305333"/>
                  <a:gd name="connsiteY18" fmla="*/ 303202 h 1424419"/>
                  <a:gd name="connsiteX19" fmla="*/ 106293 w 1305333"/>
                  <a:gd name="connsiteY19" fmla="*/ 282597 h 1424419"/>
                  <a:gd name="connsiteX20" fmla="*/ 541533 w 1305333"/>
                  <a:gd name="connsiteY20" fmla="*/ 38110 h 1424419"/>
                  <a:gd name="connsiteX21" fmla="*/ 653528 w 1305333"/>
                  <a:gd name="connsiteY21" fmla="*/ 0 h 1424419"/>
                  <a:gd name="connsiteX0" fmla="*/ 653528 w 1305333"/>
                  <a:gd name="connsiteY0" fmla="*/ 0 h 1424419"/>
                  <a:gd name="connsiteX1" fmla="*/ 757287 w 1305333"/>
                  <a:gd name="connsiteY1" fmla="*/ 32444 h 1424419"/>
                  <a:gd name="connsiteX2" fmla="*/ 1206876 w 1305333"/>
                  <a:gd name="connsiteY2" fmla="*/ 284945 h 1424419"/>
                  <a:gd name="connsiteX3" fmla="*/ 1237706 w 1305333"/>
                  <a:gd name="connsiteY3" fmla="*/ 306775 h 1424419"/>
                  <a:gd name="connsiteX4" fmla="*/ 1301712 w 1305333"/>
                  <a:gd name="connsiteY4" fmla="*/ 442384 h 1424419"/>
                  <a:gd name="connsiteX5" fmla="*/ 1303099 w 1305333"/>
                  <a:gd name="connsiteY5" fmla="*/ 495558 h 1424419"/>
                  <a:gd name="connsiteX6" fmla="*/ 1303099 w 1305333"/>
                  <a:gd name="connsiteY6" fmla="*/ 952393 h 1424419"/>
                  <a:gd name="connsiteX7" fmla="*/ 1305306 w 1305333"/>
                  <a:gd name="connsiteY7" fmla="*/ 990115 h 1424419"/>
                  <a:gd name="connsiteX8" fmla="*/ 1193590 w 1305333"/>
                  <a:gd name="connsiteY8" fmla="*/ 1159518 h 1424419"/>
                  <a:gd name="connsiteX9" fmla="*/ 1172881 w 1305333"/>
                  <a:gd name="connsiteY9" fmla="*/ 1179342 h 1424419"/>
                  <a:gd name="connsiteX10" fmla="*/ 792288 w 1305333"/>
                  <a:gd name="connsiteY10" fmla="*/ 1385653 h 1424419"/>
                  <a:gd name="connsiteX11" fmla="*/ 522686 w 1305333"/>
                  <a:gd name="connsiteY11" fmla="*/ 1384922 h 1424419"/>
                  <a:gd name="connsiteX12" fmla="*/ 80344 w 1305333"/>
                  <a:gd name="connsiteY12" fmla="*/ 1139323 h 1424419"/>
                  <a:gd name="connsiteX13" fmla="*/ 68397 w 1305333"/>
                  <a:gd name="connsiteY13" fmla="*/ 1130059 h 1424419"/>
                  <a:gd name="connsiteX14" fmla="*/ 667 w 1305333"/>
                  <a:gd name="connsiteY14" fmla="*/ 999105 h 1424419"/>
                  <a:gd name="connsiteX15" fmla="*/ 0 w 1305333"/>
                  <a:gd name="connsiteY15" fmla="*/ 972364 h 1424419"/>
                  <a:gd name="connsiteX16" fmla="*/ 2496 w 1305333"/>
                  <a:gd name="connsiteY16" fmla="*/ 463106 h 1424419"/>
                  <a:gd name="connsiteX17" fmla="*/ 2458 w 1305333"/>
                  <a:gd name="connsiteY17" fmla="*/ 429563 h 1424419"/>
                  <a:gd name="connsiteX18" fmla="*/ 75248 w 1305333"/>
                  <a:gd name="connsiteY18" fmla="*/ 303202 h 1424419"/>
                  <a:gd name="connsiteX19" fmla="*/ 106293 w 1305333"/>
                  <a:gd name="connsiteY19" fmla="*/ 282597 h 1424419"/>
                  <a:gd name="connsiteX20" fmla="*/ 541533 w 1305333"/>
                  <a:gd name="connsiteY20" fmla="*/ 38110 h 1424419"/>
                  <a:gd name="connsiteX21" fmla="*/ 653528 w 1305333"/>
                  <a:gd name="connsiteY21" fmla="*/ 0 h 1424419"/>
                  <a:gd name="connsiteX0" fmla="*/ 653528 w 1305333"/>
                  <a:gd name="connsiteY0" fmla="*/ 0 h 1424419"/>
                  <a:gd name="connsiteX1" fmla="*/ 757287 w 1305333"/>
                  <a:gd name="connsiteY1" fmla="*/ 32444 h 1424419"/>
                  <a:gd name="connsiteX2" fmla="*/ 1206876 w 1305333"/>
                  <a:gd name="connsiteY2" fmla="*/ 284945 h 1424419"/>
                  <a:gd name="connsiteX3" fmla="*/ 1237706 w 1305333"/>
                  <a:gd name="connsiteY3" fmla="*/ 306775 h 1424419"/>
                  <a:gd name="connsiteX4" fmla="*/ 1301712 w 1305333"/>
                  <a:gd name="connsiteY4" fmla="*/ 442384 h 1424419"/>
                  <a:gd name="connsiteX5" fmla="*/ 1303099 w 1305333"/>
                  <a:gd name="connsiteY5" fmla="*/ 495558 h 1424419"/>
                  <a:gd name="connsiteX6" fmla="*/ 1303099 w 1305333"/>
                  <a:gd name="connsiteY6" fmla="*/ 952393 h 1424419"/>
                  <a:gd name="connsiteX7" fmla="*/ 1305306 w 1305333"/>
                  <a:gd name="connsiteY7" fmla="*/ 990115 h 1424419"/>
                  <a:gd name="connsiteX8" fmla="*/ 1211970 w 1305333"/>
                  <a:gd name="connsiteY8" fmla="*/ 1149621 h 1424419"/>
                  <a:gd name="connsiteX9" fmla="*/ 1172881 w 1305333"/>
                  <a:gd name="connsiteY9" fmla="*/ 1179342 h 1424419"/>
                  <a:gd name="connsiteX10" fmla="*/ 792288 w 1305333"/>
                  <a:gd name="connsiteY10" fmla="*/ 1385653 h 1424419"/>
                  <a:gd name="connsiteX11" fmla="*/ 522686 w 1305333"/>
                  <a:gd name="connsiteY11" fmla="*/ 1384922 h 1424419"/>
                  <a:gd name="connsiteX12" fmla="*/ 80344 w 1305333"/>
                  <a:gd name="connsiteY12" fmla="*/ 1139323 h 1424419"/>
                  <a:gd name="connsiteX13" fmla="*/ 68397 w 1305333"/>
                  <a:gd name="connsiteY13" fmla="*/ 1130059 h 1424419"/>
                  <a:gd name="connsiteX14" fmla="*/ 667 w 1305333"/>
                  <a:gd name="connsiteY14" fmla="*/ 999105 h 1424419"/>
                  <a:gd name="connsiteX15" fmla="*/ 0 w 1305333"/>
                  <a:gd name="connsiteY15" fmla="*/ 972364 h 1424419"/>
                  <a:gd name="connsiteX16" fmla="*/ 2496 w 1305333"/>
                  <a:gd name="connsiteY16" fmla="*/ 463106 h 1424419"/>
                  <a:gd name="connsiteX17" fmla="*/ 2458 w 1305333"/>
                  <a:gd name="connsiteY17" fmla="*/ 429563 h 1424419"/>
                  <a:gd name="connsiteX18" fmla="*/ 75248 w 1305333"/>
                  <a:gd name="connsiteY18" fmla="*/ 303202 h 1424419"/>
                  <a:gd name="connsiteX19" fmla="*/ 106293 w 1305333"/>
                  <a:gd name="connsiteY19" fmla="*/ 282597 h 1424419"/>
                  <a:gd name="connsiteX20" fmla="*/ 541533 w 1305333"/>
                  <a:gd name="connsiteY20" fmla="*/ 38110 h 1424419"/>
                  <a:gd name="connsiteX21" fmla="*/ 653528 w 1305333"/>
                  <a:gd name="connsiteY21" fmla="*/ 0 h 1424419"/>
                  <a:gd name="connsiteX0" fmla="*/ 653528 w 1305333"/>
                  <a:gd name="connsiteY0" fmla="*/ 0 h 1424419"/>
                  <a:gd name="connsiteX1" fmla="*/ 757287 w 1305333"/>
                  <a:gd name="connsiteY1" fmla="*/ 32444 h 1424419"/>
                  <a:gd name="connsiteX2" fmla="*/ 1206876 w 1305333"/>
                  <a:gd name="connsiteY2" fmla="*/ 284945 h 1424419"/>
                  <a:gd name="connsiteX3" fmla="*/ 1237706 w 1305333"/>
                  <a:gd name="connsiteY3" fmla="*/ 306775 h 1424419"/>
                  <a:gd name="connsiteX4" fmla="*/ 1301712 w 1305333"/>
                  <a:gd name="connsiteY4" fmla="*/ 442384 h 1424419"/>
                  <a:gd name="connsiteX5" fmla="*/ 1303099 w 1305333"/>
                  <a:gd name="connsiteY5" fmla="*/ 495558 h 1424419"/>
                  <a:gd name="connsiteX6" fmla="*/ 1303099 w 1305333"/>
                  <a:gd name="connsiteY6" fmla="*/ 952393 h 1424419"/>
                  <a:gd name="connsiteX7" fmla="*/ 1305306 w 1305333"/>
                  <a:gd name="connsiteY7" fmla="*/ 990115 h 1424419"/>
                  <a:gd name="connsiteX8" fmla="*/ 1236006 w 1305333"/>
                  <a:gd name="connsiteY8" fmla="*/ 1160932 h 1424419"/>
                  <a:gd name="connsiteX9" fmla="*/ 1172881 w 1305333"/>
                  <a:gd name="connsiteY9" fmla="*/ 1179342 h 1424419"/>
                  <a:gd name="connsiteX10" fmla="*/ 792288 w 1305333"/>
                  <a:gd name="connsiteY10" fmla="*/ 1385653 h 1424419"/>
                  <a:gd name="connsiteX11" fmla="*/ 522686 w 1305333"/>
                  <a:gd name="connsiteY11" fmla="*/ 1384922 h 1424419"/>
                  <a:gd name="connsiteX12" fmla="*/ 80344 w 1305333"/>
                  <a:gd name="connsiteY12" fmla="*/ 1139323 h 1424419"/>
                  <a:gd name="connsiteX13" fmla="*/ 68397 w 1305333"/>
                  <a:gd name="connsiteY13" fmla="*/ 1130059 h 1424419"/>
                  <a:gd name="connsiteX14" fmla="*/ 667 w 1305333"/>
                  <a:gd name="connsiteY14" fmla="*/ 999105 h 1424419"/>
                  <a:gd name="connsiteX15" fmla="*/ 0 w 1305333"/>
                  <a:gd name="connsiteY15" fmla="*/ 972364 h 1424419"/>
                  <a:gd name="connsiteX16" fmla="*/ 2496 w 1305333"/>
                  <a:gd name="connsiteY16" fmla="*/ 463106 h 1424419"/>
                  <a:gd name="connsiteX17" fmla="*/ 2458 w 1305333"/>
                  <a:gd name="connsiteY17" fmla="*/ 429563 h 1424419"/>
                  <a:gd name="connsiteX18" fmla="*/ 75248 w 1305333"/>
                  <a:gd name="connsiteY18" fmla="*/ 303202 h 1424419"/>
                  <a:gd name="connsiteX19" fmla="*/ 106293 w 1305333"/>
                  <a:gd name="connsiteY19" fmla="*/ 282597 h 1424419"/>
                  <a:gd name="connsiteX20" fmla="*/ 541533 w 1305333"/>
                  <a:gd name="connsiteY20" fmla="*/ 38110 h 1424419"/>
                  <a:gd name="connsiteX21" fmla="*/ 653528 w 1305333"/>
                  <a:gd name="connsiteY21" fmla="*/ 0 h 1424419"/>
                  <a:gd name="connsiteX0" fmla="*/ 653528 w 1313169"/>
                  <a:gd name="connsiteY0" fmla="*/ 0 h 1424419"/>
                  <a:gd name="connsiteX1" fmla="*/ 757287 w 1313169"/>
                  <a:gd name="connsiteY1" fmla="*/ 32444 h 1424419"/>
                  <a:gd name="connsiteX2" fmla="*/ 1206876 w 1313169"/>
                  <a:gd name="connsiteY2" fmla="*/ 284945 h 1424419"/>
                  <a:gd name="connsiteX3" fmla="*/ 1237706 w 1313169"/>
                  <a:gd name="connsiteY3" fmla="*/ 306775 h 1424419"/>
                  <a:gd name="connsiteX4" fmla="*/ 1301712 w 1313169"/>
                  <a:gd name="connsiteY4" fmla="*/ 442384 h 1424419"/>
                  <a:gd name="connsiteX5" fmla="*/ 1303099 w 1313169"/>
                  <a:gd name="connsiteY5" fmla="*/ 495558 h 1424419"/>
                  <a:gd name="connsiteX6" fmla="*/ 1303099 w 1313169"/>
                  <a:gd name="connsiteY6" fmla="*/ 952393 h 1424419"/>
                  <a:gd name="connsiteX7" fmla="*/ 1305306 w 1313169"/>
                  <a:gd name="connsiteY7" fmla="*/ 990115 h 1424419"/>
                  <a:gd name="connsiteX8" fmla="*/ 1271352 w 1313169"/>
                  <a:gd name="connsiteY8" fmla="*/ 1142552 h 1424419"/>
                  <a:gd name="connsiteX9" fmla="*/ 1172881 w 1313169"/>
                  <a:gd name="connsiteY9" fmla="*/ 1179342 h 1424419"/>
                  <a:gd name="connsiteX10" fmla="*/ 792288 w 1313169"/>
                  <a:gd name="connsiteY10" fmla="*/ 1385653 h 1424419"/>
                  <a:gd name="connsiteX11" fmla="*/ 522686 w 1313169"/>
                  <a:gd name="connsiteY11" fmla="*/ 1384922 h 1424419"/>
                  <a:gd name="connsiteX12" fmla="*/ 80344 w 1313169"/>
                  <a:gd name="connsiteY12" fmla="*/ 1139323 h 1424419"/>
                  <a:gd name="connsiteX13" fmla="*/ 68397 w 1313169"/>
                  <a:gd name="connsiteY13" fmla="*/ 1130059 h 1424419"/>
                  <a:gd name="connsiteX14" fmla="*/ 667 w 1313169"/>
                  <a:gd name="connsiteY14" fmla="*/ 999105 h 1424419"/>
                  <a:gd name="connsiteX15" fmla="*/ 0 w 1313169"/>
                  <a:gd name="connsiteY15" fmla="*/ 972364 h 1424419"/>
                  <a:gd name="connsiteX16" fmla="*/ 2496 w 1313169"/>
                  <a:gd name="connsiteY16" fmla="*/ 463106 h 1424419"/>
                  <a:gd name="connsiteX17" fmla="*/ 2458 w 1313169"/>
                  <a:gd name="connsiteY17" fmla="*/ 429563 h 1424419"/>
                  <a:gd name="connsiteX18" fmla="*/ 75248 w 1313169"/>
                  <a:gd name="connsiteY18" fmla="*/ 303202 h 1424419"/>
                  <a:gd name="connsiteX19" fmla="*/ 106293 w 1313169"/>
                  <a:gd name="connsiteY19" fmla="*/ 282597 h 1424419"/>
                  <a:gd name="connsiteX20" fmla="*/ 541533 w 1313169"/>
                  <a:gd name="connsiteY20" fmla="*/ 38110 h 1424419"/>
                  <a:gd name="connsiteX21" fmla="*/ 653528 w 1313169"/>
                  <a:gd name="connsiteY21" fmla="*/ 0 h 1424419"/>
                  <a:gd name="connsiteX0" fmla="*/ 653528 w 1306267"/>
                  <a:gd name="connsiteY0" fmla="*/ 0 h 1424419"/>
                  <a:gd name="connsiteX1" fmla="*/ 757287 w 1306267"/>
                  <a:gd name="connsiteY1" fmla="*/ 32444 h 1424419"/>
                  <a:gd name="connsiteX2" fmla="*/ 1206876 w 1306267"/>
                  <a:gd name="connsiteY2" fmla="*/ 284945 h 1424419"/>
                  <a:gd name="connsiteX3" fmla="*/ 1237706 w 1306267"/>
                  <a:gd name="connsiteY3" fmla="*/ 306775 h 1424419"/>
                  <a:gd name="connsiteX4" fmla="*/ 1301712 w 1306267"/>
                  <a:gd name="connsiteY4" fmla="*/ 442384 h 1424419"/>
                  <a:gd name="connsiteX5" fmla="*/ 1303099 w 1306267"/>
                  <a:gd name="connsiteY5" fmla="*/ 495558 h 1424419"/>
                  <a:gd name="connsiteX6" fmla="*/ 1303099 w 1306267"/>
                  <a:gd name="connsiteY6" fmla="*/ 952393 h 1424419"/>
                  <a:gd name="connsiteX7" fmla="*/ 1305306 w 1306267"/>
                  <a:gd name="connsiteY7" fmla="*/ 990115 h 1424419"/>
                  <a:gd name="connsiteX8" fmla="*/ 1255800 w 1306267"/>
                  <a:gd name="connsiteY8" fmla="*/ 1142552 h 1424419"/>
                  <a:gd name="connsiteX9" fmla="*/ 1172881 w 1306267"/>
                  <a:gd name="connsiteY9" fmla="*/ 1179342 h 1424419"/>
                  <a:gd name="connsiteX10" fmla="*/ 792288 w 1306267"/>
                  <a:gd name="connsiteY10" fmla="*/ 1385653 h 1424419"/>
                  <a:gd name="connsiteX11" fmla="*/ 522686 w 1306267"/>
                  <a:gd name="connsiteY11" fmla="*/ 1384922 h 1424419"/>
                  <a:gd name="connsiteX12" fmla="*/ 80344 w 1306267"/>
                  <a:gd name="connsiteY12" fmla="*/ 1139323 h 1424419"/>
                  <a:gd name="connsiteX13" fmla="*/ 68397 w 1306267"/>
                  <a:gd name="connsiteY13" fmla="*/ 1130059 h 1424419"/>
                  <a:gd name="connsiteX14" fmla="*/ 667 w 1306267"/>
                  <a:gd name="connsiteY14" fmla="*/ 999105 h 1424419"/>
                  <a:gd name="connsiteX15" fmla="*/ 0 w 1306267"/>
                  <a:gd name="connsiteY15" fmla="*/ 972364 h 1424419"/>
                  <a:gd name="connsiteX16" fmla="*/ 2496 w 1306267"/>
                  <a:gd name="connsiteY16" fmla="*/ 463106 h 1424419"/>
                  <a:gd name="connsiteX17" fmla="*/ 2458 w 1306267"/>
                  <a:gd name="connsiteY17" fmla="*/ 429563 h 1424419"/>
                  <a:gd name="connsiteX18" fmla="*/ 75248 w 1306267"/>
                  <a:gd name="connsiteY18" fmla="*/ 303202 h 1424419"/>
                  <a:gd name="connsiteX19" fmla="*/ 106293 w 1306267"/>
                  <a:gd name="connsiteY19" fmla="*/ 282597 h 1424419"/>
                  <a:gd name="connsiteX20" fmla="*/ 541533 w 1306267"/>
                  <a:gd name="connsiteY20" fmla="*/ 38110 h 1424419"/>
                  <a:gd name="connsiteX21" fmla="*/ 653528 w 1306267"/>
                  <a:gd name="connsiteY21" fmla="*/ 0 h 1424419"/>
                  <a:gd name="connsiteX0" fmla="*/ 653528 w 1306267"/>
                  <a:gd name="connsiteY0" fmla="*/ 0 h 1424419"/>
                  <a:gd name="connsiteX1" fmla="*/ 757287 w 1306267"/>
                  <a:gd name="connsiteY1" fmla="*/ 32444 h 1424419"/>
                  <a:gd name="connsiteX2" fmla="*/ 1206876 w 1306267"/>
                  <a:gd name="connsiteY2" fmla="*/ 284945 h 1424419"/>
                  <a:gd name="connsiteX3" fmla="*/ 1237706 w 1306267"/>
                  <a:gd name="connsiteY3" fmla="*/ 306775 h 1424419"/>
                  <a:gd name="connsiteX4" fmla="*/ 1301712 w 1306267"/>
                  <a:gd name="connsiteY4" fmla="*/ 442384 h 1424419"/>
                  <a:gd name="connsiteX5" fmla="*/ 1303099 w 1306267"/>
                  <a:gd name="connsiteY5" fmla="*/ 495558 h 1424419"/>
                  <a:gd name="connsiteX6" fmla="*/ 1303099 w 1306267"/>
                  <a:gd name="connsiteY6" fmla="*/ 952393 h 1424419"/>
                  <a:gd name="connsiteX7" fmla="*/ 1305306 w 1306267"/>
                  <a:gd name="connsiteY7" fmla="*/ 990115 h 1424419"/>
                  <a:gd name="connsiteX8" fmla="*/ 1255800 w 1306267"/>
                  <a:gd name="connsiteY8" fmla="*/ 1142552 h 1424419"/>
                  <a:gd name="connsiteX9" fmla="*/ 1172881 w 1306267"/>
                  <a:gd name="connsiteY9" fmla="*/ 1179342 h 1424419"/>
                  <a:gd name="connsiteX10" fmla="*/ 792288 w 1306267"/>
                  <a:gd name="connsiteY10" fmla="*/ 1385653 h 1424419"/>
                  <a:gd name="connsiteX11" fmla="*/ 522686 w 1306267"/>
                  <a:gd name="connsiteY11" fmla="*/ 1384922 h 1424419"/>
                  <a:gd name="connsiteX12" fmla="*/ 80344 w 1306267"/>
                  <a:gd name="connsiteY12" fmla="*/ 1139323 h 1424419"/>
                  <a:gd name="connsiteX13" fmla="*/ 61328 w 1306267"/>
                  <a:gd name="connsiteY13" fmla="*/ 1127231 h 1424419"/>
                  <a:gd name="connsiteX14" fmla="*/ 667 w 1306267"/>
                  <a:gd name="connsiteY14" fmla="*/ 999105 h 1424419"/>
                  <a:gd name="connsiteX15" fmla="*/ 0 w 1306267"/>
                  <a:gd name="connsiteY15" fmla="*/ 972364 h 1424419"/>
                  <a:gd name="connsiteX16" fmla="*/ 2496 w 1306267"/>
                  <a:gd name="connsiteY16" fmla="*/ 463106 h 1424419"/>
                  <a:gd name="connsiteX17" fmla="*/ 2458 w 1306267"/>
                  <a:gd name="connsiteY17" fmla="*/ 429563 h 1424419"/>
                  <a:gd name="connsiteX18" fmla="*/ 75248 w 1306267"/>
                  <a:gd name="connsiteY18" fmla="*/ 303202 h 1424419"/>
                  <a:gd name="connsiteX19" fmla="*/ 106293 w 1306267"/>
                  <a:gd name="connsiteY19" fmla="*/ 282597 h 1424419"/>
                  <a:gd name="connsiteX20" fmla="*/ 541533 w 1306267"/>
                  <a:gd name="connsiteY20" fmla="*/ 38110 h 1424419"/>
                  <a:gd name="connsiteX21" fmla="*/ 653528 w 1306267"/>
                  <a:gd name="connsiteY21" fmla="*/ 0 h 1424419"/>
                  <a:gd name="connsiteX0" fmla="*/ 653528 w 1306267"/>
                  <a:gd name="connsiteY0" fmla="*/ 0 h 1424419"/>
                  <a:gd name="connsiteX1" fmla="*/ 757287 w 1306267"/>
                  <a:gd name="connsiteY1" fmla="*/ 32444 h 1424419"/>
                  <a:gd name="connsiteX2" fmla="*/ 1206876 w 1306267"/>
                  <a:gd name="connsiteY2" fmla="*/ 284945 h 1424419"/>
                  <a:gd name="connsiteX3" fmla="*/ 1237706 w 1306267"/>
                  <a:gd name="connsiteY3" fmla="*/ 306775 h 1424419"/>
                  <a:gd name="connsiteX4" fmla="*/ 1301712 w 1306267"/>
                  <a:gd name="connsiteY4" fmla="*/ 442384 h 1424419"/>
                  <a:gd name="connsiteX5" fmla="*/ 1303099 w 1306267"/>
                  <a:gd name="connsiteY5" fmla="*/ 495558 h 1424419"/>
                  <a:gd name="connsiteX6" fmla="*/ 1303099 w 1306267"/>
                  <a:gd name="connsiteY6" fmla="*/ 952393 h 1424419"/>
                  <a:gd name="connsiteX7" fmla="*/ 1305306 w 1306267"/>
                  <a:gd name="connsiteY7" fmla="*/ 990115 h 1424419"/>
                  <a:gd name="connsiteX8" fmla="*/ 1255800 w 1306267"/>
                  <a:gd name="connsiteY8" fmla="*/ 1142552 h 1424419"/>
                  <a:gd name="connsiteX9" fmla="*/ 1172881 w 1306267"/>
                  <a:gd name="connsiteY9" fmla="*/ 1179342 h 1424419"/>
                  <a:gd name="connsiteX10" fmla="*/ 792288 w 1306267"/>
                  <a:gd name="connsiteY10" fmla="*/ 1385653 h 1424419"/>
                  <a:gd name="connsiteX11" fmla="*/ 522686 w 1306267"/>
                  <a:gd name="connsiteY11" fmla="*/ 1384922 h 1424419"/>
                  <a:gd name="connsiteX12" fmla="*/ 80344 w 1306267"/>
                  <a:gd name="connsiteY12" fmla="*/ 1139323 h 1424419"/>
                  <a:gd name="connsiteX13" fmla="*/ 61328 w 1306267"/>
                  <a:gd name="connsiteY13" fmla="*/ 1127231 h 1424419"/>
                  <a:gd name="connsiteX14" fmla="*/ 667 w 1306267"/>
                  <a:gd name="connsiteY14" fmla="*/ 999105 h 1424419"/>
                  <a:gd name="connsiteX15" fmla="*/ 0 w 1306267"/>
                  <a:gd name="connsiteY15" fmla="*/ 972364 h 1424419"/>
                  <a:gd name="connsiteX16" fmla="*/ 2496 w 1306267"/>
                  <a:gd name="connsiteY16" fmla="*/ 463106 h 1424419"/>
                  <a:gd name="connsiteX17" fmla="*/ 2458 w 1306267"/>
                  <a:gd name="connsiteY17" fmla="*/ 429563 h 1424419"/>
                  <a:gd name="connsiteX18" fmla="*/ 75248 w 1306267"/>
                  <a:gd name="connsiteY18" fmla="*/ 303202 h 1424419"/>
                  <a:gd name="connsiteX19" fmla="*/ 106293 w 1306267"/>
                  <a:gd name="connsiteY19" fmla="*/ 282597 h 1424419"/>
                  <a:gd name="connsiteX20" fmla="*/ 541533 w 1306267"/>
                  <a:gd name="connsiteY20" fmla="*/ 38110 h 1424419"/>
                  <a:gd name="connsiteX21" fmla="*/ 653528 w 1306267"/>
                  <a:gd name="connsiteY21" fmla="*/ 0 h 1424419"/>
                  <a:gd name="connsiteX0" fmla="*/ 653528 w 1306267"/>
                  <a:gd name="connsiteY0" fmla="*/ 0 h 1424419"/>
                  <a:gd name="connsiteX1" fmla="*/ 757287 w 1306267"/>
                  <a:gd name="connsiteY1" fmla="*/ 32444 h 1424419"/>
                  <a:gd name="connsiteX2" fmla="*/ 1206876 w 1306267"/>
                  <a:gd name="connsiteY2" fmla="*/ 284945 h 1424419"/>
                  <a:gd name="connsiteX3" fmla="*/ 1237706 w 1306267"/>
                  <a:gd name="connsiteY3" fmla="*/ 306775 h 1424419"/>
                  <a:gd name="connsiteX4" fmla="*/ 1301712 w 1306267"/>
                  <a:gd name="connsiteY4" fmla="*/ 442384 h 1424419"/>
                  <a:gd name="connsiteX5" fmla="*/ 1303099 w 1306267"/>
                  <a:gd name="connsiteY5" fmla="*/ 495558 h 1424419"/>
                  <a:gd name="connsiteX6" fmla="*/ 1303099 w 1306267"/>
                  <a:gd name="connsiteY6" fmla="*/ 952393 h 1424419"/>
                  <a:gd name="connsiteX7" fmla="*/ 1305306 w 1306267"/>
                  <a:gd name="connsiteY7" fmla="*/ 990115 h 1424419"/>
                  <a:gd name="connsiteX8" fmla="*/ 1255800 w 1306267"/>
                  <a:gd name="connsiteY8" fmla="*/ 1142552 h 1424419"/>
                  <a:gd name="connsiteX9" fmla="*/ 1172881 w 1306267"/>
                  <a:gd name="connsiteY9" fmla="*/ 1179342 h 1424419"/>
                  <a:gd name="connsiteX10" fmla="*/ 792288 w 1306267"/>
                  <a:gd name="connsiteY10" fmla="*/ 1385653 h 1424419"/>
                  <a:gd name="connsiteX11" fmla="*/ 522686 w 1306267"/>
                  <a:gd name="connsiteY11" fmla="*/ 1384922 h 1424419"/>
                  <a:gd name="connsiteX12" fmla="*/ 90241 w 1306267"/>
                  <a:gd name="connsiteY12" fmla="*/ 1150634 h 1424419"/>
                  <a:gd name="connsiteX13" fmla="*/ 61328 w 1306267"/>
                  <a:gd name="connsiteY13" fmla="*/ 1127231 h 1424419"/>
                  <a:gd name="connsiteX14" fmla="*/ 667 w 1306267"/>
                  <a:gd name="connsiteY14" fmla="*/ 999105 h 1424419"/>
                  <a:gd name="connsiteX15" fmla="*/ 0 w 1306267"/>
                  <a:gd name="connsiteY15" fmla="*/ 972364 h 1424419"/>
                  <a:gd name="connsiteX16" fmla="*/ 2496 w 1306267"/>
                  <a:gd name="connsiteY16" fmla="*/ 463106 h 1424419"/>
                  <a:gd name="connsiteX17" fmla="*/ 2458 w 1306267"/>
                  <a:gd name="connsiteY17" fmla="*/ 429563 h 1424419"/>
                  <a:gd name="connsiteX18" fmla="*/ 75248 w 1306267"/>
                  <a:gd name="connsiteY18" fmla="*/ 303202 h 1424419"/>
                  <a:gd name="connsiteX19" fmla="*/ 106293 w 1306267"/>
                  <a:gd name="connsiteY19" fmla="*/ 282597 h 1424419"/>
                  <a:gd name="connsiteX20" fmla="*/ 541533 w 1306267"/>
                  <a:gd name="connsiteY20" fmla="*/ 38110 h 1424419"/>
                  <a:gd name="connsiteX21" fmla="*/ 653528 w 1306267"/>
                  <a:gd name="connsiteY21" fmla="*/ 0 h 1424419"/>
                  <a:gd name="connsiteX0" fmla="*/ 653528 w 1306267"/>
                  <a:gd name="connsiteY0" fmla="*/ 0 h 1424419"/>
                  <a:gd name="connsiteX1" fmla="*/ 757287 w 1306267"/>
                  <a:gd name="connsiteY1" fmla="*/ 32444 h 1424419"/>
                  <a:gd name="connsiteX2" fmla="*/ 1206876 w 1306267"/>
                  <a:gd name="connsiteY2" fmla="*/ 284945 h 1424419"/>
                  <a:gd name="connsiteX3" fmla="*/ 1237706 w 1306267"/>
                  <a:gd name="connsiteY3" fmla="*/ 306775 h 1424419"/>
                  <a:gd name="connsiteX4" fmla="*/ 1301712 w 1306267"/>
                  <a:gd name="connsiteY4" fmla="*/ 442384 h 1424419"/>
                  <a:gd name="connsiteX5" fmla="*/ 1303099 w 1306267"/>
                  <a:gd name="connsiteY5" fmla="*/ 495558 h 1424419"/>
                  <a:gd name="connsiteX6" fmla="*/ 1303099 w 1306267"/>
                  <a:gd name="connsiteY6" fmla="*/ 952393 h 1424419"/>
                  <a:gd name="connsiteX7" fmla="*/ 1305306 w 1306267"/>
                  <a:gd name="connsiteY7" fmla="*/ 990115 h 1424419"/>
                  <a:gd name="connsiteX8" fmla="*/ 1255800 w 1306267"/>
                  <a:gd name="connsiteY8" fmla="*/ 1142552 h 1424419"/>
                  <a:gd name="connsiteX9" fmla="*/ 1172881 w 1306267"/>
                  <a:gd name="connsiteY9" fmla="*/ 1179342 h 1424419"/>
                  <a:gd name="connsiteX10" fmla="*/ 792288 w 1306267"/>
                  <a:gd name="connsiteY10" fmla="*/ 1385653 h 1424419"/>
                  <a:gd name="connsiteX11" fmla="*/ 522686 w 1306267"/>
                  <a:gd name="connsiteY11" fmla="*/ 1384922 h 1424419"/>
                  <a:gd name="connsiteX12" fmla="*/ 90241 w 1306267"/>
                  <a:gd name="connsiteY12" fmla="*/ 1150634 h 1424419"/>
                  <a:gd name="connsiteX13" fmla="*/ 61328 w 1306267"/>
                  <a:gd name="connsiteY13" fmla="*/ 1127231 h 1424419"/>
                  <a:gd name="connsiteX14" fmla="*/ 667 w 1306267"/>
                  <a:gd name="connsiteY14" fmla="*/ 999105 h 1424419"/>
                  <a:gd name="connsiteX15" fmla="*/ 0 w 1306267"/>
                  <a:gd name="connsiteY15" fmla="*/ 972364 h 1424419"/>
                  <a:gd name="connsiteX16" fmla="*/ 2496 w 1306267"/>
                  <a:gd name="connsiteY16" fmla="*/ 463106 h 1424419"/>
                  <a:gd name="connsiteX17" fmla="*/ 2458 w 1306267"/>
                  <a:gd name="connsiteY17" fmla="*/ 429563 h 1424419"/>
                  <a:gd name="connsiteX18" fmla="*/ 75248 w 1306267"/>
                  <a:gd name="connsiteY18" fmla="*/ 303202 h 1424419"/>
                  <a:gd name="connsiteX19" fmla="*/ 106293 w 1306267"/>
                  <a:gd name="connsiteY19" fmla="*/ 282597 h 1424419"/>
                  <a:gd name="connsiteX20" fmla="*/ 541533 w 1306267"/>
                  <a:gd name="connsiteY20" fmla="*/ 38110 h 1424419"/>
                  <a:gd name="connsiteX21" fmla="*/ 653528 w 1306267"/>
                  <a:gd name="connsiteY21" fmla="*/ 0 h 1424419"/>
                  <a:gd name="connsiteX0" fmla="*/ 653528 w 1306267"/>
                  <a:gd name="connsiteY0" fmla="*/ 0 h 1424419"/>
                  <a:gd name="connsiteX1" fmla="*/ 757287 w 1306267"/>
                  <a:gd name="connsiteY1" fmla="*/ 32444 h 1424419"/>
                  <a:gd name="connsiteX2" fmla="*/ 1206876 w 1306267"/>
                  <a:gd name="connsiteY2" fmla="*/ 284945 h 1424419"/>
                  <a:gd name="connsiteX3" fmla="*/ 1237706 w 1306267"/>
                  <a:gd name="connsiteY3" fmla="*/ 306775 h 1424419"/>
                  <a:gd name="connsiteX4" fmla="*/ 1301712 w 1306267"/>
                  <a:gd name="connsiteY4" fmla="*/ 442384 h 1424419"/>
                  <a:gd name="connsiteX5" fmla="*/ 1303099 w 1306267"/>
                  <a:gd name="connsiteY5" fmla="*/ 495558 h 1424419"/>
                  <a:gd name="connsiteX6" fmla="*/ 1303099 w 1306267"/>
                  <a:gd name="connsiteY6" fmla="*/ 952393 h 1424419"/>
                  <a:gd name="connsiteX7" fmla="*/ 1305306 w 1306267"/>
                  <a:gd name="connsiteY7" fmla="*/ 990115 h 1424419"/>
                  <a:gd name="connsiteX8" fmla="*/ 1255800 w 1306267"/>
                  <a:gd name="connsiteY8" fmla="*/ 1142552 h 1424419"/>
                  <a:gd name="connsiteX9" fmla="*/ 1172881 w 1306267"/>
                  <a:gd name="connsiteY9" fmla="*/ 1179342 h 1424419"/>
                  <a:gd name="connsiteX10" fmla="*/ 792288 w 1306267"/>
                  <a:gd name="connsiteY10" fmla="*/ 1385653 h 1424419"/>
                  <a:gd name="connsiteX11" fmla="*/ 522686 w 1306267"/>
                  <a:gd name="connsiteY11" fmla="*/ 1384922 h 1424419"/>
                  <a:gd name="connsiteX12" fmla="*/ 90241 w 1306267"/>
                  <a:gd name="connsiteY12" fmla="*/ 1150634 h 1424419"/>
                  <a:gd name="connsiteX13" fmla="*/ 61328 w 1306267"/>
                  <a:gd name="connsiteY13" fmla="*/ 1127231 h 1424419"/>
                  <a:gd name="connsiteX14" fmla="*/ 667 w 1306267"/>
                  <a:gd name="connsiteY14" fmla="*/ 999105 h 1424419"/>
                  <a:gd name="connsiteX15" fmla="*/ 0 w 1306267"/>
                  <a:gd name="connsiteY15" fmla="*/ 972364 h 1424419"/>
                  <a:gd name="connsiteX16" fmla="*/ 2496 w 1306267"/>
                  <a:gd name="connsiteY16" fmla="*/ 463106 h 1424419"/>
                  <a:gd name="connsiteX17" fmla="*/ 2458 w 1306267"/>
                  <a:gd name="connsiteY17" fmla="*/ 429563 h 1424419"/>
                  <a:gd name="connsiteX18" fmla="*/ 75248 w 1306267"/>
                  <a:gd name="connsiteY18" fmla="*/ 303202 h 1424419"/>
                  <a:gd name="connsiteX19" fmla="*/ 106293 w 1306267"/>
                  <a:gd name="connsiteY19" fmla="*/ 282597 h 1424419"/>
                  <a:gd name="connsiteX20" fmla="*/ 541533 w 1306267"/>
                  <a:gd name="connsiteY20" fmla="*/ 38110 h 1424419"/>
                  <a:gd name="connsiteX21" fmla="*/ 653528 w 1306267"/>
                  <a:gd name="connsiteY21" fmla="*/ 0 h 1424419"/>
                  <a:gd name="connsiteX0" fmla="*/ 653528 w 1306267"/>
                  <a:gd name="connsiteY0" fmla="*/ 0 h 1424419"/>
                  <a:gd name="connsiteX1" fmla="*/ 757287 w 1306267"/>
                  <a:gd name="connsiteY1" fmla="*/ 32444 h 1424419"/>
                  <a:gd name="connsiteX2" fmla="*/ 1206876 w 1306267"/>
                  <a:gd name="connsiteY2" fmla="*/ 284945 h 1424419"/>
                  <a:gd name="connsiteX3" fmla="*/ 1237706 w 1306267"/>
                  <a:gd name="connsiteY3" fmla="*/ 306775 h 1424419"/>
                  <a:gd name="connsiteX4" fmla="*/ 1301712 w 1306267"/>
                  <a:gd name="connsiteY4" fmla="*/ 442384 h 1424419"/>
                  <a:gd name="connsiteX5" fmla="*/ 1303099 w 1306267"/>
                  <a:gd name="connsiteY5" fmla="*/ 495558 h 1424419"/>
                  <a:gd name="connsiteX6" fmla="*/ 1303099 w 1306267"/>
                  <a:gd name="connsiteY6" fmla="*/ 952393 h 1424419"/>
                  <a:gd name="connsiteX7" fmla="*/ 1305306 w 1306267"/>
                  <a:gd name="connsiteY7" fmla="*/ 990115 h 1424419"/>
                  <a:gd name="connsiteX8" fmla="*/ 1255800 w 1306267"/>
                  <a:gd name="connsiteY8" fmla="*/ 1142552 h 1424419"/>
                  <a:gd name="connsiteX9" fmla="*/ 1172881 w 1306267"/>
                  <a:gd name="connsiteY9" fmla="*/ 1179342 h 1424419"/>
                  <a:gd name="connsiteX10" fmla="*/ 792288 w 1306267"/>
                  <a:gd name="connsiteY10" fmla="*/ 1385653 h 1424419"/>
                  <a:gd name="connsiteX11" fmla="*/ 522686 w 1306267"/>
                  <a:gd name="connsiteY11" fmla="*/ 1384922 h 1424419"/>
                  <a:gd name="connsiteX12" fmla="*/ 90241 w 1306267"/>
                  <a:gd name="connsiteY12" fmla="*/ 1150634 h 1424419"/>
                  <a:gd name="connsiteX13" fmla="*/ 61328 w 1306267"/>
                  <a:gd name="connsiteY13" fmla="*/ 1127231 h 1424419"/>
                  <a:gd name="connsiteX14" fmla="*/ 667 w 1306267"/>
                  <a:gd name="connsiteY14" fmla="*/ 999105 h 1424419"/>
                  <a:gd name="connsiteX15" fmla="*/ 0 w 1306267"/>
                  <a:gd name="connsiteY15" fmla="*/ 972364 h 1424419"/>
                  <a:gd name="connsiteX16" fmla="*/ 2496 w 1306267"/>
                  <a:gd name="connsiteY16" fmla="*/ 463106 h 1424419"/>
                  <a:gd name="connsiteX17" fmla="*/ 2458 w 1306267"/>
                  <a:gd name="connsiteY17" fmla="*/ 429563 h 1424419"/>
                  <a:gd name="connsiteX18" fmla="*/ 75248 w 1306267"/>
                  <a:gd name="connsiteY18" fmla="*/ 303202 h 1424419"/>
                  <a:gd name="connsiteX19" fmla="*/ 106293 w 1306267"/>
                  <a:gd name="connsiteY19" fmla="*/ 282597 h 1424419"/>
                  <a:gd name="connsiteX20" fmla="*/ 541533 w 1306267"/>
                  <a:gd name="connsiteY20" fmla="*/ 38110 h 1424419"/>
                  <a:gd name="connsiteX21" fmla="*/ 653528 w 1306267"/>
                  <a:gd name="connsiteY21" fmla="*/ 0 h 1424419"/>
                  <a:gd name="connsiteX0" fmla="*/ 653528 w 1306267"/>
                  <a:gd name="connsiteY0" fmla="*/ 0 h 1424419"/>
                  <a:gd name="connsiteX1" fmla="*/ 757287 w 1306267"/>
                  <a:gd name="connsiteY1" fmla="*/ 32444 h 1424419"/>
                  <a:gd name="connsiteX2" fmla="*/ 1206876 w 1306267"/>
                  <a:gd name="connsiteY2" fmla="*/ 284945 h 1424419"/>
                  <a:gd name="connsiteX3" fmla="*/ 1237706 w 1306267"/>
                  <a:gd name="connsiteY3" fmla="*/ 306775 h 1424419"/>
                  <a:gd name="connsiteX4" fmla="*/ 1301712 w 1306267"/>
                  <a:gd name="connsiteY4" fmla="*/ 442384 h 1424419"/>
                  <a:gd name="connsiteX5" fmla="*/ 1303099 w 1306267"/>
                  <a:gd name="connsiteY5" fmla="*/ 495558 h 1424419"/>
                  <a:gd name="connsiteX6" fmla="*/ 1303099 w 1306267"/>
                  <a:gd name="connsiteY6" fmla="*/ 952393 h 1424419"/>
                  <a:gd name="connsiteX7" fmla="*/ 1305306 w 1306267"/>
                  <a:gd name="connsiteY7" fmla="*/ 990115 h 1424419"/>
                  <a:gd name="connsiteX8" fmla="*/ 1255800 w 1306267"/>
                  <a:gd name="connsiteY8" fmla="*/ 1142552 h 1424419"/>
                  <a:gd name="connsiteX9" fmla="*/ 1172881 w 1306267"/>
                  <a:gd name="connsiteY9" fmla="*/ 1179342 h 1424419"/>
                  <a:gd name="connsiteX10" fmla="*/ 792288 w 1306267"/>
                  <a:gd name="connsiteY10" fmla="*/ 1385653 h 1424419"/>
                  <a:gd name="connsiteX11" fmla="*/ 522686 w 1306267"/>
                  <a:gd name="connsiteY11" fmla="*/ 1384922 h 1424419"/>
                  <a:gd name="connsiteX12" fmla="*/ 90241 w 1306267"/>
                  <a:gd name="connsiteY12" fmla="*/ 1150634 h 1424419"/>
                  <a:gd name="connsiteX13" fmla="*/ 55672 w 1306267"/>
                  <a:gd name="connsiteY13" fmla="*/ 1124403 h 1424419"/>
                  <a:gd name="connsiteX14" fmla="*/ 667 w 1306267"/>
                  <a:gd name="connsiteY14" fmla="*/ 999105 h 1424419"/>
                  <a:gd name="connsiteX15" fmla="*/ 0 w 1306267"/>
                  <a:gd name="connsiteY15" fmla="*/ 972364 h 1424419"/>
                  <a:gd name="connsiteX16" fmla="*/ 2496 w 1306267"/>
                  <a:gd name="connsiteY16" fmla="*/ 463106 h 1424419"/>
                  <a:gd name="connsiteX17" fmla="*/ 2458 w 1306267"/>
                  <a:gd name="connsiteY17" fmla="*/ 429563 h 1424419"/>
                  <a:gd name="connsiteX18" fmla="*/ 75248 w 1306267"/>
                  <a:gd name="connsiteY18" fmla="*/ 303202 h 1424419"/>
                  <a:gd name="connsiteX19" fmla="*/ 106293 w 1306267"/>
                  <a:gd name="connsiteY19" fmla="*/ 282597 h 1424419"/>
                  <a:gd name="connsiteX20" fmla="*/ 541533 w 1306267"/>
                  <a:gd name="connsiteY20" fmla="*/ 38110 h 1424419"/>
                  <a:gd name="connsiteX21" fmla="*/ 653528 w 1306267"/>
                  <a:gd name="connsiteY21" fmla="*/ 0 h 1424419"/>
                  <a:gd name="connsiteX0" fmla="*/ 653528 w 1306267"/>
                  <a:gd name="connsiteY0" fmla="*/ 0 h 1424419"/>
                  <a:gd name="connsiteX1" fmla="*/ 757287 w 1306267"/>
                  <a:gd name="connsiteY1" fmla="*/ 32444 h 1424419"/>
                  <a:gd name="connsiteX2" fmla="*/ 1206876 w 1306267"/>
                  <a:gd name="connsiteY2" fmla="*/ 284945 h 1424419"/>
                  <a:gd name="connsiteX3" fmla="*/ 1237706 w 1306267"/>
                  <a:gd name="connsiteY3" fmla="*/ 306775 h 1424419"/>
                  <a:gd name="connsiteX4" fmla="*/ 1301712 w 1306267"/>
                  <a:gd name="connsiteY4" fmla="*/ 442384 h 1424419"/>
                  <a:gd name="connsiteX5" fmla="*/ 1303099 w 1306267"/>
                  <a:gd name="connsiteY5" fmla="*/ 495558 h 1424419"/>
                  <a:gd name="connsiteX6" fmla="*/ 1303099 w 1306267"/>
                  <a:gd name="connsiteY6" fmla="*/ 952393 h 1424419"/>
                  <a:gd name="connsiteX7" fmla="*/ 1305306 w 1306267"/>
                  <a:gd name="connsiteY7" fmla="*/ 990115 h 1424419"/>
                  <a:gd name="connsiteX8" fmla="*/ 1255800 w 1306267"/>
                  <a:gd name="connsiteY8" fmla="*/ 1142552 h 1424419"/>
                  <a:gd name="connsiteX9" fmla="*/ 1172881 w 1306267"/>
                  <a:gd name="connsiteY9" fmla="*/ 1179342 h 1424419"/>
                  <a:gd name="connsiteX10" fmla="*/ 792288 w 1306267"/>
                  <a:gd name="connsiteY10" fmla="*/ 1385653 h 1424419"/>
                  <a:gd name="connsiteX11" fmla="*/ 522686 w 1306267"/>
                  <a:gd name="connsiteY11" fmla="*/ 1384922 h 1424419"/>
                  <a:gd name="connsiteX12" fmla="*/ 90241 w 1306267"/>
                  <a:gd name="connsiteY12" fmla="*/ 1150634 h 1424419"/>
                  <a:gd name="connsiteX13" fmla="*/ 55672 w 1306267"/>
                  <a:gd name="connsiteY13" fmla="*/ 1124403 h 1424419"/>
                  <a:gd name="connsiteX14" fmla="*/ 667 w 1306267"/>
                  <a:gd name="connsiteY14" fmla="*/ 999105 h 1424419"/>
                  <a:gd name="connsiteX15" fmla="*/ 0 w 1306267"/>
                  <a:gd name="connsiteY15" fmla="*/ 972364 h 1424419"/>
                  <a:gd name="connsiteX16" fmla="*/ 2496 w 1306267"/>
                  <a:gd name="connsiteY16" fmla="*/ 463106 h 1424419"/>
                  <a:gd name="connsiteX17" fmla="*/ 2458 w 1306267"/>
                  <a:gd name="connsiteY17" fmla="*/ 429563 h 1424419"/>
                  <a:gd name="connsiteX18" fmla="*/ 75248 w 1306267"/>
                  <a:gd name="connsiteY18" fmla="*/ 303202 h 1424419"/>
                  <a:gd name="connsiteX19" fmla="*/ 106293 w 1306267"/>
                  <a:gd name="connsiteY19" fmla="*/ 282597 h 1424419"/>
                  <a:gd name="connsiteX20" fmla="*/ 541533 w 1306267"/>
                  <a:gd name="connsiteY20" fmla="*/ 38110 h 1424419"/>
                  <a:gd name="connsiteX21" fmla="*/ 653528 w 1306267"/>
                  <a:gd name="connsiteY21" fmla="*/ 0 h 1424419"/>
                  <a:gd name="connsiteX0" fmla="*/ 653528 w 1306267"/>
                  <a:gd name="connsiteY0" fmla="*/ 0 h 1424419"/>
                  <a:gd name="connsiteX1" fmla="*/ 757287 w 1306267"/>
                  <a:gd name="connsiteY1" fmla="*/ 32444 h 1424419"/>
                  <a:gd name="connsiteX2" fmla="*/ 1206876 w 1306267"/>
                  <a:gd name="connsiteY2" fmla="*/ 284945 h 1424419"/>
                  <a:gd name="connsiteX3" fmla="*/ 1237706 w 1306267"/>
                  <a:gd name="connsiteY3" fmla="*/ 306775 h 1424419"/>
                  <a:gd name="connsiteX4" fmla="*/ 1301712 w 1306267"/>
                  <a:gd name="connsiteY4" fmla="*/ 442384 h 1424419"/>
                  <a:gd name="connsiteX5" fmla="*/ 1303099 w 1306267"/>
                  <a:gd name="connsiteY5" fmla="*/ 495558 h 1424419"/>
                  <a:gd name="connsiteX6" fmla="*/ 1303099 w 1306267"/>
                  <a:gd name="connsiteY6" fmla="*/ 952393 h 1424419"/>
                  <a:gd name="connsiteX7" fmla="*/ 1305306 w 1306267"/>
                  <a:gd name="connsiteY7" fmla="*/ 990115 h 1424419"/>
                  <a:gd name="connsiteX8" fmla="*/ 1255800 w 1306267"/>
                  <a:gd name="connsiteY8" fmla="*/ 1142552 h 1424419"/>
                  <a:gd name="connsiteX9" fmla="*/ 1172881 w 1306267"/>
                  <a:gd name="connsiteY9" fmla="*/ 1179342 h 1424419"/>
                  <a:gd name="connsiteX10" fmla="*/ 792288 w 1306267"/>
                  <a:gd name="connsiteY10" fmla="*/ 1385653 h 1424419"/>
                  <a:gd name="connsiteX11" fmla="*/ 522686 w 1306267"/>
                  <a:gd name="connsiteY11" fmla="*/ 1384922 h 1424419"/>
                  <a:gd name="connsiteX12" fmla="*/ 90241 w 1306267"/>
                  <a:gd name="connsiteY12" fmla="*/ 1150634 h 1424419"/>
                  <a:gd name="connsiteX13" fmla="*/ 55672 w 1306267"/>
                  <a:gd name="connsiteY13" fmla="*/ 1124403 h 1424419"/>
                  <a:gd name="connsiteX14" fmla="*/ 667 w 1306267"/>
                  <a:gd name="connsiteY14" fmla="*/ 999105 h 1424419"/>
                  <a:gd name="connsiteX15" fmla="*/ 0 w 1306267"/>
                  <a:gd name="connsiteY15" fmla="*/ 972364 h 1424419"/>
                  <a:gd name="connsiteX16" fmla="*/ 2496 w 1306267"/>
                  <a:gd name="connsiteY16" fmla="*/ 463106 h 1424419"/>
                  <a:gd name="connsiteX17" fmla="*/ 2458 w 1306267"/>
                  <a:gd name="connsiteY17" fmla="*/ 429563 h 1424419"/>
                  <a:gd name="connsiteX18" fmla="*/ 75248 w 1306267"/>
                  <a:gd name="connsiteY18" fmla="*/ 303202 h 1424419"/>
                  <a:gd name="connsiteX19" fmla="*/ 106293 w 1306267"/>
                  <a:gd name="connsiteY19" fmla="*/ 282597 h 1424419"/>
                  <a:gd name="connsiteX20" fmla="*/ 541533 w 1306267"/>
                  <a:gd name="connsiteY20" fmla="*/ 38110 h 1424419"/>
                  <a:gd name="connsiteX21" fmla="*/ 653528 w 1306267"/>
                  <a:gd name="connsiteY21" fmla="*/ 0 h 1424419"/>
                  <a:gd name="connsiteX0" fmla="*/ 653528 w 1306267"/>
                  <a:gd name="connsiteY0" fmla="*/ 0 h 1424419"/>
                  <a:gd name="connsiteX1" fmla="*/ 757287 w 1306267"/>
                  <a:gd name="connsiteY1" fmla="*/ 32444 h 1424419"/>
                  <a:gd name="connsiteX2" fmla="*/ 1206876 w 1306267"/>
                  <a:gd name="connsiteY2" fmla="*/ 284945 h 1424419"/>
                  <a:gd name="connsiteX3" fmla="*/ 1237706 w 1306267"/>
                  <a:gd name="connsiteY3" fmla="*/ 306775 h 1424419"/>
                  <a:gd name="connsiteX4" fmla="*/ 1301712 w 1306267"/>
                  <a:gd name="connsiteY4" fmla="*/ 442384 h 1424419"/>
                  <a:gd name="connsiteX5" fmla="*/ 1303099 w 1306267"/>
                  <a:gd name="connsiteY5" fmla="*/ 495558 h 1424419"/>
                  <a:gd name="connsiteX6" fmla="*/ 1303099 w 1306267"/>
                  <a:gd name="connsiteY6" fmla="*/ 952393 h 1424419"/>
                  <a:gd name="connsiteX7" fmla="*/ 1305306 w 1306267"/>
                  <a:gd name="connsiteY7" fmla="*/ 990115 h 1424419"/>
                  <a:gd name="connsiteX8" fmla="*/ 1255800 w 1306267"/>
                  <a:gd name="connsiteY8" fmla="*/ 1142552 h 1424419"/>
                  <a:gd name="connsiteX9" fmla="*/ 1172881 w 1306267"/>
                  <a:gd name="connsiteY9" fmla="*/ 1179342 h 1424419"/>
                  <a:gd name="connsiteX10" fmla="*/ 792288 w 1306267"/>
                  <a:gd name="connsiteY10" fmla="*/ 1385653 h 1424419"/>
                  <a:gd name="connsiteX11" fmla="*/ 522686 w 1306267"/>
                  <a:gd name="connsiteY11" fmla="*/ 1384922 h 1424419"/>
                  <a:gd name="connsiteX12" fmla="*/ 90241 w 1306267"/>
                  <a:gd name="connsiteY12" fmla="*/ 1150634 h 1424419"/>
                  <a:gd name="connsiteX13" fmla="*/ 55672 w 1306267"/>
                  <a:gd name="connsiteY13" fmla="*/ 1124403 h 1424419"/>
                  <a:gd name="connsiteX14" fmla="*/ 667 w 1306267"/>
                  <a:gd name="connsiteY14" fmla="*/ 999105 h 1424419"/>
                  <a:gd name="connsiteX15" fmla="*/ 0 w 1306267"/>
                  <a:gd name="connsiteY15" fmla="*/ 972364 h 1424419"/>
                  <a:gd name="connsiteX16" fmla="*/ 2496 w 1306267"/>
                  <a:gd name="connsiteY16" fmla="*/ 463106 h 1424419"/>
                  <a:gd name="connsiteX17" fmla="*/ 2458 w 1306267"/>
                  <a:gd name="connsiteY17" fmla="*/ 429563 h 1424419"/>
                  <a:gd name="connsiteX18" fmla="*/ 75248 w 1306267"/>
                  <a:gd name="connsiteY18" fmla="*/ 303202 h 1424419"/>
                  <a:gd name="connsiteX19" fmla="*/ 106293 w 1306267"/>
                  <a:gd name="connsiteY19" fmla="*/ 282597 h 1424419"/>
                  <a:gd name="connsiteX20" fmla="*/ 541533 w 1306267"/>
                  <a:gd name="connsiteY20" fmla="*/ 38110 h 1424419"/>
                  <a:gd name="connsiteX21" fmla="*/ 653528 w 1306267"/>
                  <a:gd name="connsiteY21" fmla="*/ 0 h 1424419"/>
                  <a:gd name="connsiteX0" fmla="*/ 653528 w 1306267"/>
                  <a:gd name="connsiteY0" fmla="*/ 0 h 1424419"/>
                  <a:gd name="connsiteX1" fmla="*/ 757287 w 1306267"/>
                  <a:gd name="connsiteY1" fmla="*/ 32444 h 1424419"/>
                  <a:gd name="connsiteX2" fmla="*/ 1206876 w 1306267"/>
                  <a:gd name="connsiteY2" fmla="*/ 284945 h 1424419"/>
                  <a:gd name="connsiteX3" fmla="*/ 1237706 w 1306267"/>
                  <a:gd name="connsiteY3" fmla="*/ 306775 h 1424419"/>
                  <a:gd name="connsiteX4" fmla="*/ 1301712 w 1306267"/>
                  <a:gd name="connsiteY4" fmla="*/ 442384 h 1424419"/>
                  <a:gd name="connsiteX5" fmla="*/ 1303099 w 1306267"/>
                  <a:gd name="connsiteY5" fmla="*/ 495558 h 1424419"/>
                  <a:gd name="connsiteX6" fmla="*/ 1303099 w 1306267"/>
                  <a:gd name="connsiteY6" fmla="*/ 952393 h 1424419"/>
                  <a:gd name="connsiteX7" fmla="*/ 1305306 w 1306267"/>
                  <a:gd name="connsiteY7" fmla="*/ 990115 h 1424419"/>
                  <a:gd name="connsiteX8" fmla="*/ 1255800 w 1306267"/>
                  <a:gd name="connsiteY8" fmla="*/ 1142552 h 1424419"/>
                  <a:gd name="connsiteX9" fmla="*/ 1172881 w 1306267"/>
                  <a:gd name="connsiteY9" fmla="*/ 1179342 h 1424419"/>
                  <a:gd name="connsiteX10" fmla="*/ 792288 w 1306267"/>
                  <a:gd name="connsiteY10" fmla="*/ 1385653 h 1424419"/>
                  <a:gd name="connsiteX11" fmla="*/ 522686 w 1306267"/>
                  <a:gd name="connsiteY11" fmla="*/ 1384922 h 1424419"/>
                  <a:gd name="connsiteX12" fmla="*/ 90241 w 1306267"/>
                  <a:gd name="connsiteY12" fmla="*/ 1150634 h 1424419"/>
                  <a:gd name="connsiteX13" fmla="*/ 55672 w 1306267"/>
                  <a:gd name="connsiteY13" fmla="*/ 1124403 h 1424419"/>
                  <a:gd name="connsiteX14" fmla="*/ 667 w 1306267"/>
                  <a:gd name="connsiteY14" fmla="*/ 999105 h 1424419"/>
                  <a:gd name="connsiteX15" fmla="*/ 0 w 1306267"/>
                  <a:gd name="connsiteY15" fmla="*/ 972364 h 1424419"/>
                  <a:gd name="connsiteX16" fmla="*/ 2496 w 1306267"/>
                  <a:gd name="connsiteY16" fmla="*/ 463106 h 1424419"/>
                  <a:gd name="connsiteX17" fmla="*/ 2458 w 1306267"/>
                  <a:gd name="connsiteY17" fmla="*/ 429563 h 1424419"/>
                  <a:gd name="connsiteX18" fmla="*/ 75248 w 1306267"/>
                  <a:gd name="connsiteY18" fmla="*/ 303202 h 1424419"/>
                  <a:gd name="connsiteX19" fmla="*/ 106293 w 1306267"/>
                  <a:gd name="connsiteY19" fmla="*/ 282597 h 1424419"/>
                  <a:gd name="connsiteX20" fmla="*/ 541533 w 1306267"/>
                  <a:gd name="connsiteY20" fmla="*/ 38110 h 1424419"/>
                  <a:gd name="connsiteX21" fmla="*/ 653528 w 1306267"/>
                  <a:gd name="connsiteY21" fmla="*/ 0 h 1424419"/>
                  <a:gd name="connsiteX0" fmla="*/ 653528 w 1306267"/>
                  <a:gd name="connsiteY0" fmla="*/ 0 h 1424419"/>
                  <a:gd name="connsiteX1" fmla="*/ 757287 w 1306267"/>
                  <a:gd name="connsiteY1" fmla="*/ 32444 h 1424419"/>
                  <a:gd name="connsiteX2" fmla="*/ 1206876 w 1306267"/>
                  <a:gd name="connsiteY2" fmla="*/ 284945 h 1424419"/>
                  <a:gd name="connsiteX3" fmla="*/ 1237706 w 1306267"/>
                  <a:gd name="connsiteY3" fmla="*/ 306775 h 1424419"/>
                  <a:gd name="connsiteX4" fmla="*/ 1301712 w 1306267"/>
                  <a:gd name="connsiteY4" fmla="*/ 442384 h 1424419"/>
                  <a:gd name="connsiteX5" fmla="*/ 1303099 w 1306267"/>
                  <a:gd name="connsiteY5" fmla="*/ 495558 h 1424419"/>
                  <a:gd name="connsiteX6" fmla="*/ 1303099 w 1306267"/>
                  <a:gd name="connsiteY6" fmla="*/ 952393 h 1424419"/>
                  <a:gd name="connsiteX7" fmla="*/ 1305306 w 1306267"/>
                  <a:gd name="connsiteY7" fmla="*/ 990115 h 1424419"/>
                  <a:gd name="connsiteX8" fmla="*/ 1255800 w 1306267"/>
                  <a:gd name="connsiteY8" fmla="*/ 1142552 h 1424419"/>
                  <a:gd name="connsiteX9" fmla="*/ 1172881 w 1306267"/>
                  <a:gd name="connsiteY9" fmla="*/ 1179342 h 1424419"/>
                  <a:gd name="connsiteX10" fmla="*/ 792288 w 1306267"/>
                  <a:gd name="connsiteY10" fmla="*/ 1385653 h 1424419"/>
                  <a:gd name="connsiteX11" fmla="*/ 522686 w 1306267"/>
                  <a:gd name="connsiteY11" fmla="*/ 1384922 h 1424419"/>
                  <a:gd name="connsiteX12" fmla="*/ 90241 w 1306267"/>
                  <a:gd name="connsiteY12" fmla="*/ 1150634 h 1424419"/>
                  <a:gd name="connsiteX13" fmla="*/ 48904 w 1306267"/>
                  <a:gd name="connsiteY13" fmla="*/ 1124403 h 1424419"/>
                  <a:gd name="connsiteX14" fmla="*/ 667 w 1306267"/>
                  <a:gd name="connsiteY14" fmla="*/ 999105 h 1424419"/>
                  <a:gd name="connsiteX15" fmla="*/ 0 w 1306267"/>
                  <a:gd name="connsiteY15" fmla="*/ 972364 h 1424419"/>
                  <a:gd name="connsiteX16" fmla="*/ 2496 w 1306267"/>
                  <a:gd name="connsiteY16" fmla="*/ 463106 h 1424419"/>
                  <a:gd name="connsiteX17" fmla="*/ 2458 w 1306267"/>
                  <a:gd name="connsiteY17" fmla="*/ 429563 h 1424419"/>
                  <a:gd name="connsiteX18" fmla="*/ 75248 w 1306267"/>
                  <a:gd name="connsiteY18" fmla="*/ 303202 h 1424419"/>
                  <a:gd name="connsiteX19" fmla="*/ 106293 w 1306267"/>
                  <a:gd name="connsiteY19" fmla="*/ 282597 h 1424419"/>
                  <a:gd name="connsiteX20" fmla="*/ 541533 w 1306267"/>
                  <a:gd name="connsiteY20" fmla="*/ 38110 h 1424419"/>
                  <a:gd name="connsiteX21" fmla="*/ 653528 w 1306267"/>
                  <a:gd name="connsiteY21" fmla="*/ 0 h 1424419"/>
                  <a:gd name="connsiteX0" fmla="*/ 653528 w 1306267"/>
                  <a:gd name="connsiteY0" fmla="*/ 0 h 1424419"/>
                  <a:gd name="connsiteX1" fmla="*/ 757287 w 1306267"/>
                  <a:gd name="connsiteY1" fmla="*/ 32444 h 1424419"/>
                  <a:gd name="connsiteX2" fmla="*/ 1206876 w 1306267"/>
                  <a:gd name="connsiteY2" fmla="*/ 284945 h 1424419"/>
                  <a:gd name="connsiteX3" fmla="*/ 1237706 w 1306267"/>
                  <a:gd name="connsiteY3" fmla="*/ 306775 h 1424419"/>
                  <a:gd name="connsiteX4" fmla="*/ 1301712 w 1306267"/>
                  <a:gd name="connsiteY4" fmla="*/ 442384 h 1424419"/>
                  <a:gd name="connsiteX5" fmla="*/ 1303099 w 1306267"/>
                  <a:gd name="connsiteY5" fmla="*/ 495558 h 1424419"/>
                  <a:gd name="connsiteX6" fmla="*/ 1303099 w 1306267"/>
                  <a:gd name="connsiteY6" fmla="*/ 952393 h 1424419"/>
                  <a:gd name="connsiteX7" fmla="*/ 1305306 w 1306267"/>
                  <a:gd name="connsiteY7" fmla="*/ 990115 h 1424419"/>
                  <a:gd name="connsiteX8" fmla="*/ 1255800 w 1306267"/>
                  <a:gd name="connsiteY8" fmla="*/ 1142552 h 1424419"/>
                  <a:gd name="connsiteX9" fmla="*/ 1172881 w 1306267"/>
                  <a:gd name="connsiteY9" fmla="*/ 1179342 h 1424419"/>
                  <a:gd name="connsiteX10" fmla="*/ 792288 w 1306267"/>
                  <a:gd name="connsiteY10" fmla="*/ 1385653 h 1424419"/>
                  <a:gd name="connsiteX11" fmla="*/ 522686 w 1306267"/>
                  <a:gd name="connsiteY11" fmla="*/ 1384922 h 1424419"/>
                  <a:gd name="connsiteX12" fmla="*/ 90241 w 1306267"/>
                  <a:gd name="connsiteY12" fmla="*/ 1150634 h 1424419"/>
                  <a:gd name="connsiteX13" fmla="*/ 48904 w 1306267"/>
                  <a:gd name="connsiteY13" fmla="*/ 1124403 h 1424419"/>
                  <a:gd name="connsiteX14" fmla="*/ 667 w 1306267"/>
                  <a:gd name="connsiteY14" fmla="*/ 999105 h 1424419"/>
                  <a:gd name="connsiteX15" fmla="*/ 0 w 1306267"/>
                  <a:gd name="connsiteY15" fmla="*/ 972364 h 1424419"/>
                  <a:gd name="connsiteX16" fmla="*/ 2496 w 1306267"/>
                  <a:gd name="connsiteY16" fmla="*/ 463106 h 1424419"/>
                  <a:gd name="connsiteX17" fmla="*/ 2458 w 1306267"/>
                  <a:gd name="connsiteY17" fmla="*/ 429563 h 1424419"/>
                  <a:gd name="connsiteX18" fmla="*/ 75248 w 1306267"/>
                  <a:gd name="connsiteY18" fmla="*/ 303202 h 1424419"/>
                  <a:gd name="connsiteX19" fmla="*/ 106293 w 1306267"/>
                  <a:gd name="connsiteY19" fmla="*/ 282597 h 1424419"/>
                  <a:gd name="connsiteX20" fmla="*/ 541533 w 1306267"/>
                  <a:gd name="connsiteY20" fmla="*/ 38110 h 1424419"/>
                  <a:gd name="connsiteX21" fmla="*/ 653528 w 1306267"/>
                  <a:gd name="connsiteY21" fmla="*/ 0 h 1424419"/>
                  <a:gd name="connsiteX0" fmla="*/ 653528 w 1306267"/>
                  <a:gd name="connsiteY0" fmla="*/ 0 h 1424419"/>
                  <a:gd name="connsiteX1" fmla="*/ 757287 w 1306267"/>
                  <a:gd name="connsiteY1" fmla="*/ 32444 h 1424419"/>
                  <a:gd name="connsiteX2" fmla="*/ 1206876 w 1306267"/>
                  <a:gd name="connsiteY2" fmla="*/ 284945 h 1424419"/>
                  <a:gd name="connsiteX3" fmla="*/ 1237706 w 1306267"/>
                  <a:gd name="connsiteY3" fmla="*/ 306775 h 1424419"/>
                  <a:gd name="connsiteX4" fmla="*/ 1301712 w 1306267"/>
                  <a:gd name="connsiteY4" fmla="*/ 442384 h 1424419"/>
                  <a:gd name="connsiteX5" fmla="*/ 1303099 w 1306267"/>
                  <a:gd name="connsiteY5" fmla="*/ 495558 h 1424419"/>
                  <a:gd name="connsiteX6" fmla="*/ 1303099 w 1306267"/>
                  <a:gd name="connsiteY6" fmla="*/ 952393 h 1424419"/>
                  <a:gd name="connsiteX7" fmla="*/ 1305306 w 1306267"/>
                  <a:gd name="connsiteY7" fmla="*/ 990115 h 1424419"/>
                  <a:gd name="connsiteX8" fmla="*/ 1255800 w 1306267"/>
                  <a:gd name="connsiteY8" fmla="*/ 1142552 h 1424419"/>
                  <a:gd name="connsiteX9" fmla="*/ 1172881 w 1306267"/>
                  <a:gd name="connsiteY9" fmla="*/ 1179342 h 1424419"/>
                  <a:gd name="connsiteX10" fmla="*/ 792288 w 1306267"/>
                  <a:gd name="connsiteY10" fmla="*/ 1385653 h 1424419"/>
                  <a:gd name="connsiteX11" fmla="*/ 522686 w 1306267"/>
                  <a:gd name="connsiteY11" fmla="*/ 1384922 h 1424419"/>
                  <a:gd name="connsiteX12" fmla="*/ 90241 w 1306267"/>
                  <a:gd name="connsiteY12" fmla="*/ 1150634 h 1424419"/>
                  <a:gd name="connsiteX13" fmla="*/ 48904 w 1306267"/>
                  <a:gd name="connsiteY13" fmla="*/ 1124403 h 1424419"/>
                  <a:gd name="connsiteX14" fmla="*/ 667 w 1306267"/>
                  <a:gd name="connsiteY14" fmla="*/ 999105 h 1424419"/>
                  <a:gd name="connsiteX15" fmla="*/ 0 w 1306267"/>
                  <a:gd name="connsiteY15" fmla="*/ 972364 h 1424419"/>
                  <a:gd name="connsiteX16" fmla="*/ 2496 w 1306267"/>
                  <a:gd name="connsiteY16" fmla="*/ 463106 h 1424419"/>
                  <a:gd name="connsiteX17" fmla="*/ 2458 w 1306267"/>
                  <a:gd name="connsiteY17" fmla="*/ 429563 h 1424419"/>
                  <a:gd name="connsiteX18" fmla="*/ 75248 w 1306267"/>
                  <a:gd name="connsiteY18" fmla="*/ 303202 h 1424419"/>
                  <a:gd name="connsiteX19" fmla="*/ 106293 w 1306267"/>
                  <a:gd name="connsiteY19" fmla="*/ 282597 h 1424419"/>
                  <a:gd name="connsiteX20" fmla="*/ 541533 w 1306267"/>
                  <a:gd name="connsiteY20" fmla="*/ 38110 h 1424419"/>
                  <a:gd name="connsiteX21" fmla="*/ 653528 w 1306267"/>
                  <a:gd name="connsiteY21" fmla="*/ 0 h 1424419"/>
                  <a:gd name="connsiteX0" fmla="*/ 653528 w 1306267"/>
                  <a:gd name="connsiteY0" fmla="*/ 0 h 1424419"/>
                  <a:gd name="connsiteX1" fmla="*/ 757287 w 1306267"/>
                  <a:gd name="connsiteY1" fmla="*/ 32444 h 1424419"/>
                  <a:gd name="connsiteX2" fmla="*/ 1206876 w 1306267"/>
                  <a:gd name="connsiteY2" fmla="*/ 284945 h 1424419"/>
                  <a:gd name="connsiteX3" fmla="*/ 1237706 w 1306267"/>
                  <a:gd name="connsiteY3" fmla="*/ 306775 h 1424419"/>
                  <a:gd name="connsiteX4" fmla="*/ 1301712 w 1306267"/>
                  <a:gd name="connsiteY4" fmla="*/ 442384 h 1424419"/>
                  <a:gd name="connsiteX5" fmla="*/ 1303099 w 1306267"/>
                  <a:gd name="connsiteY5" fmla="*/ 495558 h 1424419"/>
                  <a:gd name="connsiteX6" fmla="*/ 1303099 w 1306267"/>
                  <a:gd name="connsiteY6" fmla="*/ 952393 h 1424419"/>
                  <a:gd name="connsiteX7" fmla="*/ 1305306 w 1306267"/>
                  <a:gd name="connsiteY7" fmla="*/ 990115 h 1424419"/>
                  <a:gd name="connsiteX8" fmla="*/ 1255800 w 1306267"/>
                  <a:gd name="connsiteY8" fmla="*/ 1142552 h 1424419"/>
                  <a:gd name="connsiteX9" fmla="*/ 1172881 w 1306267"/>
                  <a:gd name="connsiteY9" fmla="*/ 1179342 h 1424419"/>
                  <a:gd name="connsiteX10" fmla="*/ 792288 w 1306267"/>
                  <a:gd name="connsiteY10" fmla="*/ 1385653 h 1424419"/>
                  <a:gd name="connsiteX11" fmla="*/ 522686 w 1306267"/>
                  <a:gd name="connsiteY11" fmla="*/ 1384922 h 1424419"/>
                  <a:gd name="connsiteX12" fmla="*/ 90241 w 1306267"/>
                  <a:gd name="connsiteY12" fmla="*/ 1150634 h 1424419"/>
                  <a:gd name="connsiteX13" fmla="*/ 48904 w 1306267"/>
                  <a:gd name="connsiteY13" fmla="*/ 1124403 h 1424419"/>
                  <a:gd name="connsiteX14" fmla="*/ 667 w 1306267"/>
                  <a:gd name="connsiteY14" fmla="*/ 999105 h 1424419"/>
                  <a:gd name="connsiteX15" fmla="*/ 0 w 1306267"/>
                  <a:gd name="connsiteY15" fmla="*/ 972364 h 1424419"/>
                  <a:gd name="connsiteX16" fmla="*/ 2496 w 1306267"/>
                  <a:gd name="connsiteY16" fmla="*/ 463106 h 1424419"/>
                  <a:gd name="connsiteX17" fmla="*/ 2458 w 1306267"/>
                  <a:gd name="connsiteY17" fmla="*/ 429563 h 1424419"/>
                  <a:gd name="connsiteX18" fmla="*/ 75248 w 1306267"/>
                  <a:gd name="connsiteY18" fmla="*/ 303202 h 1424419"/>
                  <a:gd name="connsiteX19" fmla="*/ 106293 w 1306267"/>
                  <a:gd name="connsiteY19" fmla="*/ 282597 h 1424419"/>
                  <a:gd name="connsiteX20" fmla="*/ 541533 w 1306267"/>
                  <a:gd name="connsiteY20" fmla="*/ 38110 h 1424419"/>
                  <a:gd name="connsiteX21" fmla="*/ 653528 w 1306267"/>
                  <a:gd name="connsiteY21" fmla="*/ 0 h 1424419"/>
                  <a:gd name="connsiteX0" fmla="*/ 653528 w 1306267"/>
                  <a:gd name="connsiteY0" fmla="*/ 0 h 1424419"/>
                  <a:gd name="connsiteX1" fmla="*/ 757287 w 1306267"/>
                  <a:gd name="connsiteY1" fmla="*/ 32444 h 1424419"/>
                  <a:gd name="connsiteX2" fmla="*/ 1206876 w 1306267"/>
                  <a:gd name="connsiteY2" fmla="*/ 284945 h 1424419"/>
                  <a:gd name="connsiteX3" fmla="*/ 1237706 w 1306267"/>
                  <a:gd name="connsiteY3" fmla="*/ 306775 h 1424419"/>
                  <a:gd name="connsiteX4" fmla="*/ 1301712 w 1306267"/>
                  <a:gd name="connsiteY4" fmla="*/ 442384 h 1424419"/>
                  <a:gd name="connsiteX5" fmla="*/ 1303099 w 1306267"/>
                  <a:gd name="connsiteY5" fmla="*/ 495558 h 1424419"/>
                  <a:gd name="connsiteX6" fmla="*/ 1303099 w 1306267"/>
                  <a:gd name="connsiteY6" fmla="*/ 952393 h 1424419"/>
                  <a:gd name="connsiteX7" fmla="*/ 1305306 w 1306267"/>
                  <a:gd name="connsiteY7" fmla="*/ 990115 h 1424419"/>
                  <a:gd name="connsiteX8" fmla="*/ 1255800 w 1306267"/>
                  <a:gd name="connsiteY8" fmla="*/ 1142552 h 1424419"/>
                  <a:gd name="connsiteX9" fmla="*/ 1172881 w 1306267"/>
                  <a:gd name="connsiteY9" fmla="*/ 1179342 h 1424419"/>
                  <a:gd name="connsiteX10" fmla="*/ 792288 w 1306267"/>
                  <a:gd name="connsiteY10" fmla="*/ 1385653 h 1424419"/>
                  <a:gd name="connsiteX11" fmla="*/ 522686 w 1306267"/>
                  <a:gd name="connsiteY11" fmla="*/ 1384922 h 1424419"/>
                  <a:gd name="connsiteX12" fmla="*/ 97009 w 1306267"/>
                  <a:gd name="connsiteY12" fmla="*/ 1161462 h 1424419"/>
                  <a:gd name="connsiteX13" fmla="*/ 48904 w 1306267"/>
                  <a:gd name="connsiteY13" fmla="*/ 1124403 h 1424419"/>
                  <a:gd name="connsiteX14" fmla="*/ 667 w 1306267"/>
                  <a:gd name="connsiteY14" fmla="*/ 999105 h 1424419"/>
                  <a:gd name="connsiteX15" fmla="*/ 0 w 1306267"/>
                  <a:gd name="connsiteY15" fmla="*/ 972364 h 1424419"/>
                  <a:gd name="connsiteX16" fmla="*/ 2496 w 1306267"/>
                  <a:gd name="connsiteY16" fmla="*/ 463106 h 1424419"/>
                  <a:gd name="connsiteX17" fmla="*/ 2458 w 1306267"/>
                  <a:gd name="connsiteY17" fmla="*/ 429563 h 1424419"/>
                  <a:gd name="connsiteX18" fmla="*/ 75248 w 1306267"/>
                  <a:gd name="connsiteY18" fmla="*/ 303202 h 1424419"/>
                  <a:gd name="connsiteX19" fmla="*/ 106293 w 1306267"/>
                  <a:gd name="connsiteY19" fmla="*/ 282597 h 1424419"/>
                  <a:gd name="connsiteX20" fmla="*/ 541533 w 1306267"/>
                  <a:gd name="connsiteY20" fmla="*/ 38110 h 1424419"/>
                  <a:gd name="connsiteX21" fmla="*/ 653528 w 1306267"/>
                  <a:gd name="connsiteY21" fmla="*/ 0 h 1424419"/>
                  <a:gd name="connsiteX0" fmla="*/ 653528 w 1306267"/>
                  <a:gd name="connsiteY0" fmla="*/ 0 h 1424419"/>
                  <a:gd name="connsiteX1" fmla="*/ 757287 w 1306267"/>
                  <a:gd name="connsiteY1" fmla="*/ 32444 h 1424419"/>
                  <a:gd name="connsiteX2" fmla="*/ 1206876 w 1306267"/>
                  <a:gd name="connsiteY2" fmla="*/ 284945 h 1424419"/>
                  <a:gd name="connsiteX3" fmla="*/ 1237706 w 1306267"/>
                  <a:gd name="connsiteY3" fmla="*/ 306775 h 1424419"/>
                  <a:gd name="connsiteX4" fmla="*/ 1301712 w 1306267"/>
                  <a:gd name="connsiteY4" fmla="*/ 442384 h 1424419"/>
                  <a:gd name="connsiteX5" fmla="*/ 1303099 w 1306267"/>
                  <a:gd name="connsiteY5" fmla="*/ 495558 h 1424419"/>
                  <a:gd name="connsiteX6" fmla="*/ 1303099 w 1306267"/>
                  <a:gd name="connsiteY6" fmla="*/ 952393 h 1424419"/>
                  <a:gd name="connsiteX7" fmla="*/ 1305306 w 1306267"/>
                  <a:gd name="connsiteY7" fmla="*/ 990115 h 1424419"/>
                  <a:gd name="connsiteX8" fmla="*/ 1255800 w 1306267"/>
                  <a:gd name="connsiteY8" fmla="*/ 1142552 h 1424419"/>
                  <a:gd name="connsiteX9" fmla="*/ 1172881 w 1306267"/>
                  <a:gd name="connsiteY9" fmla="*/ 1179342 h 1424419"/>
                  <a:gd name="connsiteX10" fmla="*/ 792288 w 1306267"/>
                  <a:gd name="connsiteY10" fmla="*/ 1385653 h 1424419"/>
                  <a:gd name="connsiteX11" fmla="*/ 522686 w 1306267"/>
                  <a:gd name="connsiteY11" fmla="*/ 1384922 h 1424419"/>
                  <a:gd name="connsiteX12" fmla="*/ 97009 w 1306267"/>
                  <a:gd name="connsiteY12" fmla="*/ 1161462 h 1424419"/>
                  <a:gd name="connsiteX13" fmla="*/ 48904 w 1306267"/>
                  <a:gd name="connsiteY13" fmla="*/ 1124403 h 1424419"/>
                  <a:gd name="connsiteX14" fmla="*/ 667 w 1306267"/>
                  <a:gd name="connsiteY14" fmla="*/ 999105 h 1424419"/>
                  <a:gd name="connsiteX15" fmla="*/ 0 w 1306267"/>
                  <a:gd name="connsiteY15" fmla="*/ 972364 h 1424419"/>
                  <a:gd name="connsiteX16" fmla="*/ 2496 w 1306267"/>
                  <a:gd name="connsiteY16" fmla="*/ 463106 h 1424419"/>
                  <a:gd name="connsiteX17" fmla="*/ 2458 w 1306267"/>
                  <a:gd name="connsiteY17" fmla="*/ 429563 h 1424419"/>
                  <a:gd name="connsiteX18" fmla="*/ 75248 w 1306267"/>
                  <a:gd name="connsiteY18" fmla="*/ 303202 h 1424419"/>
                  <a:gd name="connsiteX19" fmla="*/ 106293 w 1306267"/>
                  <a:gd name="connsiteY19" fmla="*/ 282597 h 1424419"/>
                  <a:gd name="connsiteX20" fmla="*/ 541533 w 1306267"/>
                  <a:gd name="connsiteY20" fmla="*/ 38110 h 1424419"/>
                  <a:gd name="connsiteX21" fmla="*/ 653528 w 1306267"/>
                  <a:gd name="connsiteY21" fmla="*/ 0 h 1424419"/>
                  <a:gd name="connsiteX0" fmla="*/ 653528 w 1306267"/>
                  <a:gd name="connsiteY0" fmla="*/ 0 h 1424419"/>
                  <a:gd name="connsiteX1" fmla="*/ 757287 w 1306267"/>
                  <a:gd name="connsiteY1" fmla="*/ 32444 h 1424419"/>
                  <a:gd name="connsiteX2" fmla="*/ 1206876 w 1306267"/>
                  <a:gd name="connsiteY2" fmla="*/ 284945 h 1424419"/>
                  <a:gd name="connsiteX3" fmla="*/ 1237706 w 1306267"/>
                  <a:gd name="connsiteY3" fmla="*/ 306775 h 1424419"/>
                  <a:gd name="connsiteX4" fmla="*/ 1301712 w 1306267"/>
                  <a:gd name="connsiteY4" fmla="*/ 442384 h 1424419"/>
                  <a:gd name="connsiteX5" fmla="*/ 1303099 w 1306267"/>
                  <a:gd name="connsiteY5" fmla="*/ 495558 h 1424419"/>
                  <a:gd name="connsiteX6" fmla="*/ 1303099 w 1306267"/>
                  <a:gd name="connsiteY6" fmla="*/ 952393 h 1424419"/>
                  <a:gd name="connsiteX7" fmla="*/ 1305306 w 1306267"/>
                  <a:gd name="connsiteY7" fmla="*/ 990115 h 1424419"/>
                  <a:gd name="connsiteX8" fmla="*/ 1255800 w 1306267"/>
                  <a:gd name="connsiteY8" fmla="*/ 1142552 h 1424419"/>
                  <a:gd name="connsiteX9" fmla="*/ 1172881 w 1306267"/>
                  <a:gd name="connsiteY9" fmla="*/ 1179342 h 1424419"/>
                  <a:gd name="connsiteX10" fmla="*/ 792288 w 1306267"/>
                  <a:gd name="connsiteY10" fmla="*/ 1385653 h 1424419"/>
                  <a:gd name="connsiteX11" fmla="*/ 522686 w 1306267"/>
                  <a:gd name="connsiteY11" fmla="*/ 1384922 h 1424419"/>
                  <a:gd name="connsiteX12" fmla="*/ 97009 w 1306267"/>
                  <a:gd name="connsiteY12" fmla="*/ 1161462 h 1424419"/>
                  <a:gd name="connsiteX13" fmla="*/ 44843 w 1306267"/>
                  <a:gd name="connsiteY13" fmla="*/ 1118989 h 1424419"/>
                  <a:gd name="connsiteX14" fmla="*/ 667 w 1306267"/>
                  <a:gd name="connsiteY14" fmla="*/ 999105 h 1424419"/>
                  <a:gd name="connsiteX15" fmla="*/ 0 w 1306267"/>
                  <a:gd name="connsiteY15" fmla="*/ 972364 h 1424419"/>
                  <a:gd name="connsiteX16" fmla="*/ 2496 w 1306267"/>
                  <a:gd name="connsiteY16" fmla="*/ 463106 h 1424419"/>
                  <a:gd name="connsiteX17" fmla="*/ 2458 w 1306267"/>
                  <a:gd name="connsiteY17" fmla="*/ 429563 h 1424419"/>
                  <a:gd name="connsiteX18" fmla="*/ 75248 w 1306267"/>
                  <a:gd name="connsiteY18" fmla="*/ 303202 h 1424419"/>
                  <a:gd name="connsiteX19" fmla="*/ 106293 w 1306267"/>
                  <a:gd name="connsiteY19" fmla="*/ 282597 h 1424419"/>
                  <a:gd name="connsiteX20" fmla="*/ 541533 w 1306267"/>
                  <a:gd name="connsiteY20" fmla="*/ 38110 h 1424419"/>
                  <a:gd name="connsiteX21" fmla="*/ 653528 w 1306267"/>
                  <a:gd name="connsiteY21" fmla="*/ 0 h 1424419"/>
                  <a:gd name="connsiteX0" fmla="*/ 653528 w 1306267"/>
                  <a:gd name="connsiteY0" fmla="*/ 0 h 1424419"/>
                  <a:gd name="connsiteX1" fmla="*/ 757287 w 1306267"/>
                  <a:gd name="connsiteY1" fmla="*/ 32444 h 1424419"/>
                  <a:gd name="connsiteX2" fmla="*/ 1206876 w 1306267"/>
                  <a:gd name="connsiteY2" fmla="*/ 284945 h 1424419"/>
                  <a:gd name="connsiteX3" fmla="*/ 1237706 w 1306267"/>
                  <a:gd name="connsiteY3" fmla="*/ 306775 h 1424419"/>
                  <a:gd name="connsiteX4" fmla="*/ 1301712 w 1306267"/>
                  <a:gd name="connsiteY4" fmla="*/ 442384 h 1424419"/>
                  <a:gd name="connsiteX5" fmla="*/ 1303099 w 1306267"/>
                  <a:gd name="connsiteY5" fmla="*/ 495558 h 1424419"/>
                  <a:gd name="connsiteX6" fmla="*/ 1303099 w 1306267"/>
                  <a:gd name="connsiteY6" fmla="*/ 952393 h 1424419"/>
                  <a:gd name="connsiteX7" fmla="*/ 1305306 w 1306267"/>
                  <a:gd name="connsiteY7" fmla="*/ 990115 h 1424419"/>
                  <a:gd name="connsiteX8" fmla="*/ 1255800 w 1306267"/>
                  <a:gd name="connsiteY8" fmla="*/ 1142552 h 1424419"/>
                  <a:gd name="connsiteX9" fmla="*/ 1172881 w 1306267"/>
                  <a:gd name="connsiteY9" fmla="*/ 1179342 h 1424419"/>
                  <a:gd name="connsiteX10" fmla="*/ 792288 w 1306267"/>
                  <a:gd name="connsiteY10" fmla="*/ 1385653 h 1424419"/>
                  <a:gd name="connsiteX11" fmla="*/ 522686 w 1306267"/>
                  <a:gd name="connsiteY11" fmla="*/ 1384922 h 1424419"/>
                  <a:gd name="connsiteX12" fmla="*/ 97009 w 1306267"/>
                  <a:gd name="connsiteY12" fmla="*/ 1161462 h 1424419"/>
                  <a:gd name="connsiteX13" fmla="*/ 44843 w 1306267"/>
                  <a:gd name="connsiteY13" fmla="*/ 1118989 h 1424419"/>
                  <a:gd name="connsiteX14" fmla="*/ 667 w 1306267"/>
                  <a:gd name="connsiteY14" fmla="*/ 999105 h 1424419"/>
                  <a:gd name="connsiteX15" fmla="*/ 0 w 1306267"/>
                  <a:gd name="connsiteY15" fmla="*/ 972364 h 1424419"/>
                  <a:gd name="connsiteX16" fmla="*/ 2496 w 1306267"/>
                  <a:gd name="connsiteY16" fmla="*/ 463106 h 1424419"/>
                  <a:gd name="connsiteX17" fmla="*/ 2458 w 1306267"/>
                  <a:gd name="connsiteY17" fmla="*/ 429563 h 1424419"/>
                  <a:gd name="connsiteX18" fmla="*/ 75248 w 1306267"/>
                  <a:gd name="connsiteY18" fmla="*/ 303202 h 1424419"/>
                  <a:gd name="connsiteX19" fmla="*/ 106293 w 1306267"/>
                  <a:gd name="connsiteY19" fmla="*/ 282597 h 1424419"/>
                  <a:gd name="connsiteX20" fmla="*/ 541533 w 1306267"/>
                  <a:gd name="connsiteY20" fmla="*/ 38110 h 1424419"/>
                  <a:gd name="connsiteX21" fmla="*/ 653528 w 1306267"/>
                  <a:gd name="connsiteY21" fmla="*/ 0 h 1424419"/>
                  <a:gd name="connsiteX0" fmla="*/ 653528 w 1306267"/>
                  <a:gd name="connsiteY0" fmla="*/ 0 h 1424419"/>
                  <a:gd name="connsiteX1" fmla="*/ 757287 w 1306267"/>
                  <a:gd name="connsiteY1" fmla="*/ 32444 h 1424419"/>
                  <a:gd name="connsiteX2" fmla="*/ 1206876 w 1306267"/>
                  <a:gd name="connsiteY2" fmla="*/ 284945 h 1424419"/>
                  <a:gd name="connsiteX3" fmla="*/ 1237706 w 1306267"/>
                  <a:gd name="connsiteY3" fmla="*/ 306775 h 1424419"/>
                  <a:gd name="connsiteX4" fmla="*/ 1301712 w 1306267"/>
                  <a:gd name="connsiteY4" fmla="*/ 442384 h 1424419"/>
                  <a:gd name="connsiteX5" fmla="*/ 1303099 w 1306267"/>
                  <a:gd name="connsiteY5" fmla="*/ 495558 h 1424419"/>
                  <a:gd name="connsiteX6" fmla="*/ 1303099 w 1306267"/>
                  <a:gd name="connsiteY6" fmla="*/ 952393 h 1424419"/>
                  <a:gd name="connsiteX7" fmla="*/ 1305306 w 1306267"/>
                  <a:gd name="connsiteY7" fmla="*/ 990115 h 1424419"/>
                  <a:gd name="connsiteX8" fmla="*/ 1255800 w 1306267"/>
                  <a:gd name="connsiteY8" fmla="*/ 1142552 h 1424419"/>
                  <a:gd name="connsiteX9" fmla="*/ 1172881 w 1306267"/>
                  <a:gd name="connsiteY9" fmla="*/ 1179342 h 1424419"/>
                  <a:gd name="connsiteX10" fmla="*/ 792288 w 1306267"/>
                  <a:gd name="connsiteY10" fmla="*/ 1385653 h 1424419"/>
                  <a:gd name="connsiteX11" fmla="*/ 522686 w 1306267"/>
                  <a:gd name="connsiteY11" fmla="*/ 1384922 h 1424419"/>
                  <a:gd name="connsiteX12" fmla="*/ 97009 w 1306267"/>
                  <a:gd name="connsiteY12" fmla="*/ 1161462 h 1424419"/>
                  <a:gd name="connsiteX13" fmla="*/ 44843 w 1306267"/>
                  <a:gd name="connsiteY13" fmla="*/ 1118989 h 1424419"/>
                  <a:gd name="connsiteX14" fmla="*/ 667 w 1306267"/>
                  <a:gd name="connsiteY14" fmla="*/ 999105 h 1424419"/>
                  <a:gd name="connsiteX15" fmla="*/ 0 w 1306267"/>
                  <a:gd name="connsiteY15" fmla="*/ 972364 h 1424419"/>
                  <a:gd name="connsiteX16" fmla="*/ 2496 w 1306267"/>
                  <a:gd name="connsiteY16" fmla="*/ 463106 h 1424419"/>
                  <a:gd name="connsiteX17" fmla="*/ 2458 w 1306267"/>
                  <a:gd name="connsiteY17" fmla="*/ 429563 h 1424419"/>
                  <a:gd name="connsiteX18" fmla="*/ 75248 w 1306267"/>
                  <a:gd name="connsiteY18" fmla="*/ 303202 h 1424419"/>
                  <a:gd name="connsiteX19" fmla="*/ 106293 w 1306267"/>
                  <a:gd name="connsiteY19" fmla="*/ 282597 h 1424419"/>
                  <a:gd name="connsiteX20" fmla="*/ 541533 w 1306267"/>
                  <a:gd name="connsiteY20" fmla="*/ 38110 h 1424419"/>
                  <a:gd name="connsiteX21" fmla="*/ 653528 w 1306267"/>
                  <a:gd name="connsiteY21" fmla="*/ 0 h 1424419"/>
                  <a:gd name="connsiteX0" fmla="*/ 653528 w 1306267"/>
                  <a:gd name="connsiteY0" fmla="*/ 0 h 1424419"/>
                  <a:gd name="connsiteX1" fmla="*/ 757287 w 1306267"/>
                  <a:gd name="connsiteY1" fmla="*/ 32444 h 1424419"/>
                  <a:gd name="connsiteX2" fmla="*/ 1206876 w 1306267"/>
                  <a:gd name="connsiteY2" fmla="*/ 284945 h 1424419"/>
                  <a:gd name="connsiteX3" fmla="*/ 1237706 w 1306267"/>
                  <a:gd name="connsiteY3" fmla="*/ 306775 h 1424419"/>
                  <a:gd name="connsiteX4" fmla="*/ 1301712 w 1306267"/>
                  <a:gd name="connsiteY4" fmla="*/ 442384 h 1424419"/>
                  <a:gd name="connsiteX5" fmla="*/ 1303099 w 1306267"/>
                  <a:gd name="connsiteY5" fmla="*/ 495558 h 1424419"/>
                  <a:gd name="connsiteX6" fmla="*/ 1303099 w 1306267"/>
                  <a:gd name="connsiteY6" fmla="*/ 952393 h 1424419"/>
                  <a:gd name="connsiteX7" fmla="*/ 1305306 w 1306267"/>
                  <a:gd name="connsiteY7" fmla="*/ 990115 h 1424419"/>
                  <a:gd name="connsiteX8" fmla="*/ 1255800 w 1306267"/>
                  <a:gd name="connsiteY8" fmla="*/ 1142552 h 1424419"/>
                  <a:gd name="connsiteX9" fmla="*/ 1172881 w 1306267"/>
                  <a:gd name="connsiteY9" fmla="*/ 1179342 h 1424419"/>
                  <a:gd name="connsiteX10" fmla="*/ 792288 w 1306267"/>
                  <a:gd name="connsiteY10" fmla="*/ 1385653 h 1424419"/>
                  <a:gd name="connsiteX11" fmla="*/ 522686 w 1306267"/>
                  <a:gd name="connsiteY11" fmla="*/ 1384922 h 1424419"/>
                  <a:gd name="connsiteX12" fmla="*/ 94302 w 1306267"/>
                  <a:gd name="connsiteY12" fmla="*/ 1158755 h 1424419"/>
                  <a:gd name="connsiteX13" fmla="*/ 44843 w 1306267"/>
                  <a:gd name="connsiteY13" fmla="*/ 1118989 h 1424419"/>
                  <a:gd name="connsiteX14" fmla="*/ 667 w 1306267"/>
                  <a:gd name="connsiteY14" fmla="*/ 999105 h 1424419"/>
                  <a:gd name="connsiteX15" fmla="*/ 0 w 1306267"/>
                  <a:gd name="connsiteY15" fmla="*/ 972364 h 1424419"/>
                  <a:gd name="connsiteX16" fmla="*/ 2496 w 1306267"/>
                  <a:gd name="connsiteY16" fmla="*/ 463106 h 1424419"/>
                  <a:gd name="connsiteX17" fmla="*/ 2458 w 1306267"/>
                  <a:gd name="connsiteY17" fmla="*/ 429563 h 1424419"/>
                  <a:gd name="connsiteX18" fmla="*/ 75248 w 1306267"/>
                  <a:gd name="connsiteY18" fmla="*/ 303202 h 1424419"/>
                  <a:gd name="connsiteX19" fmla="*/ 106293 w 1306267"/>
                  <a:gd name="connsiteY19" fmla="*/ 282597 h 1424419"/>
                  <a:gd name="connsiteX20" fmla="*/ 541533 w 1306267"/>
                  <a:gd name="connsiteY20" fmla="*/ 38110 h 1424419"/>
                  <a:gd name="connsiteX21" fmla="*/ 653528 w 1306267"/>
                  <a:gd name="connsiteY21" fmla="*/ 0 h 1424419"/>
                  <a:gd name="connsiteX0" fmla="*/ 653528 w 1306267"/>
                  <a:gd name="connsiteY0" fmla="*/ 0 h 1424419"/>
                  <a:gd name="connsiteX1" fmla="*/ 757287 w 1306267"/>
                  <a:gd name="connsiteY1" fmla="*/ 32444 h 1424419"/>
                  <a:gd name="connsiteX2" fmla="*/ 1206876 w 1306267"/>
                  <a:gd name="connsiteY2" fmla="*/ 284945 h 1424419"/>
                  <a:gd name="connsiteX3" fmla="*/ 1237706 w 1306267"/>
                  <a:gd name="connsiteY3" fmla="*/ 306775 h 1424419"/>
                  <a:gd name="connsiteX4" fmla="*/ 1301712 w 1306267"/>
                  <a:gd name="connsiteY4" fmla="*/ 442384 h 1424419"/>
                  <a:gd name="connsiteX5" fmla="*/ 1303099 w 1306267"/>
                  <a:gd name="connsiteY5" fmla="*/ 495558 h 1424419"/>
                  <a:gd name="connsiteX6" fmla="*/ 1303099 w 1306267"/>
                  <a:gd name="connsiteY6" fmla="*/ 952393 h 1424419"/>
                  <a:gd name="connsiteX7" fmla="*/ 1305306 w 1306267"/>
                  <a:gd name="connsiteY7" fmla="*/ 990115 h 1424419"/>
                  <a:gd name="connsiteX8" fmla="*/ 1255800 w 1306267"/>
                  <a:gd name="connsiteY8" fmla="*/ 1142552 h 1424419"/>
                  <a:gd name="connsiteX9" fmla="*/ 1172881 w 1306267"/>
                  <a:gd name="connsiteY9" fmla="*/ 1179342 h 1424419"/>
                  <a:gd name="connsiteX10" fmla="*/ 792288 w 1306267"/>
                  <a:gd name="connsiteY10" fmla="*/ 1385653 h 1424419"/>
                  <a:gd name="connsiteX11" fmla="*/ 522686 w 1306267"/>
                  <a:gd name="connsiteY11" fmla="*/ 1384922 h 1424419"/>
                  <a:gd name="connsiteX12" fmla="*/ 94302 w 1306267"/>
                  <a:gd name="connsiteY12" fmla="*/ 1158755 h 1424419"/>
                  <a:gd name="connsiteX13" fmla="*/ 39429 w 1306267"/>
                  <a:gd name="connsiteY13" fmla="*/ 1117635 h 1424419"/>
                  <a:gd name="connsiteX14" fmla="*/ 667 w 1306267"/>
                  <a:gd name="connsiteY14" fmla="*/ 999105 h 1424419"/>
                  <a:gd name="connsiteX15" fmla="*/ 0 w 1306267"/>
                  <a:gd name="connsiteY15" fmla="*/ 972364 h 1424419"/>
                  <a:gd name="connsiteX16" fmla="*/ 2496 w 1306267"/>
                  <a:gd name="connsiteY16" fmla="*/ 463106 h 1424419"/>
                  <a:gd name="connsiteX17" fmla="*/ 2458 w 1306267"/>
                  <a:gd name="connsiteY17" fmla="*/ 429563 h 1424419"/>
                  <a:gd name="connsiteX18" fmla="*/ 75248 w 1306267"/>
                  <a:gd name="connsiteY18" fmla="*/ 303202 h 1424419"/>
                  <a:gd name="connsiteX19" fmla="*/ 106293 w 1306267"/>
                  <a:gd name="connsiteY19" fmla="*/ 282597 h 1424419"/>
                  <a:gd name="connsiteX20" fmla="*/ 541533 w 1306267"/>
                  <a:gd name="connsiteY20" fmla="*/ 38110 h 1424419"/>
                  <a:gd name="connsiteX21" fmla="*/ 653528 w 1306267"/>
                  <a:gd name="connsiteY21" fmla="*/ 0 h 1424419"/>
                  <a:gd name="connsiteX0" fmla="*/ 653528 w 1305333"/>
                  <a:gd name="connsiteY0" fmla="*/ 0 h 1424419"/>
                  <a:gd name="connsiteX1" fmla="*/ 757287 w 1305333"/>
                  <a:gd name="connsiteY1" fmla="*/ 32444 h 1424419"/>
                  <a:gd name="connsiteX2" fmla="*/ 1206876 w 1305333"/>
                  <a:gd name="connsiteY2" fmla="*/ 284945 h 1424419"/>
                  <a:gd name="connsiteX3" fmla="*/ 1237706 w 1305333"/>
                  <a:gd name="connsiteY3" fmla="*/ 306775 h 1424419"/>
                  <a:gd name="connsiteX4" fmla="*/ 1301712 w 1305333"/>
                  <a:gd name="connsiteY4" fmla="*/ 442384 h 1424419"/>
                  <a:gd name="connsiteX5" fmla="*/ 1303099 w 1305333"/>
                  <a:gd name="connsiteY5" fmla="*/ 495558 h 1424419"/>
                  <a:gd name="connsiteX6" fmla="*/ 1303099 w 1305333"/>
                  <a:gd name="connsiteY6" fmla="*/ 952393 h 1424419"/>
                  <a:gd name="connsiteX7" fmla="*/ 1305306 w 1305333"/>
                  <a:gd name="connsiteY7" fmla="*/ 990115 h 1424419"/>
                  <a:gd name="connsiteX8" fmla="*/ 1227376 w 1305333"/>
                  <a:gd name="connsiteY8" fmla="*/ 1152027 h 1424419"/>
                  <a:gd name="connsiteX9" fmla="*/ 1172881 w 1305333"/>
                  <a:gd name="connsiteY9" fmla="*/ 1179342 h 1424419"/>
                  <a:gd name="connsiteX10" fmla="*/ 792288 w 1305333"/>
                  <a:gd name="connsiteY10" fmla="*/ 1385653 h 1424419"/>
                  <a:gd name="connsiteX11" fmla="*/ 522686 w 1305333"/>
                  <a:gd name="connsiteY11" fmla="*/ 1384922 h 1424419"/>
                  <a:gd name="connsiteX12" fmla="*/ 94302 w 1305333"/>
                  <a:gd name="connsiteY12" fmla="*/ 1158755 h 1424419"/>
                  <a:gd name="connsiteX13" fmla="*/ 39429 w 1305333"/>
                  <a:gd name="connsiteY13" fmla="*/ 1117635 h 1424419"/>
                  <a:gd name="connsiteX14" fmla="*/ 667 w 1305333"/>
                  <a:gd name="connsiteY14" fmla="*/ 999105 h 1424419"/>
                  <a:gd name="connsiteX15" fmla="*/ 0 w 1305333"/>
                  <a:gd name="connsiteY15" fmla="*/ 972364 h 1424419"/>
                  <a:gd name="connsiteX16" fmla="*/ 2496 w 1305333"/>
                  <a:gd name="connsiteY16" fmla="*/ 463106 h 1424419"/>
                  <a:gd name="connsiteX17" fmla="*/ 2458 w 1305333"/>
                  <a:gd name="connsiteY17" fmla="*/ 429563 h 1424419"/>
                  <a:gd name="connsiteX18" fmla="*/ 75248 w 1305333"/>
                  <a:gd name="connsiteY18" fmla="*/ 303202 h 1424419"/>
                  <a:gd name="connsiteX19" fmla="*/ 106293 w 1305333"/>
                  <a:gd name="connsiteY19" fmla="*/ 282597 h 1424419"/>
                  <a:gd name="connsiteX20" fmla="*/ 541533 w 1305333"/>
                  <a:gd name="connsiteY20" fmla="*/ 38110 h 1424419"/>
                  <a:gd name="connsiteX21" fmla="*/ 653528 w 1305333"/>
                  <a:gd name="connsiteY21" fmla="*/ 0 h 1424419"/>
                  <a:gd name="connsiteX0" fmla="*/ 653528 w 1305333"/>
                  <a:gd name="connsiteY0" fmla="*/ 0 h 1424419"/>
                  <a:gd name="connsiteX1" fmla="*/ 757287 w 1305333"/>
                  <a:gd name="connsiteY1" fmla="*/ 32444 h 1424419"/>
                  <a:gd name="connsiteX2" fmla="*/ 1206876 w 1305333"/>
                  <a:gd name="connsiteY2" fmla="*/ 284945 h 1424419"/>
                  <a:gd name="connsiteX3" fmla="*/ 1237706 w 1305333"/>
                  <a:gd name="connsiteY3" fmla="*/ 306775 h 1424419"/>
                  <a:gd name="connsiteX4" fmla="*/ 1301712 w 1305333"/>
                  <a:gd name="connsiteY4" fmla="*/ 442384 h 1424419"/>
                  <a:gd name="connsiteX5" fmla="*/ 1303099 w 1305333"/>
                  <a:gd name="connsiteY5" fmla="*/ 495558 h 1424419"/>
                  <a:gd name="connsiteX6" fmla="*/ 1303099 w 1305333"/>
                  <a:gd name="connsiteY6" fmla="*/ 952393 h 1424419"/>
                  <a:gd name="connsiteX7" fmla="*/ 1302599 w 1305333"/>
                  <a:gd name="connsiteY7" fmla="*/ 1003650 h 1424419"/>
                  <a:gd name="connsiteX8" fmla="*/ 1227376 w 1305333"/>
                  <a:gd name="connsiteY8" fmla="*/ 1152027 h 1424419"/>
                  <a:gd name="connsiteX9" fmla="*/ 1172881 w 1305333"/>
                  <a:gd name="connsiteY9" fmla="*/ 1179342 h 1424419"/>
                  <a:gd name="connsiteX10" fmla="*/ 792288 w 1305333"/>
                  <a:gd name="connsiteY10" fmla="*/ 1385653 h 1424419"/>
                  <a:gd name="connsiteX11" fmla="*/ 522686 w 1305333"/>
                  <a:gd name="connsiteY11" fmla="*/ 1384922 h 1424419"/>
                  <a:gd name="connsiteX12" fmla="*/ 94302 w 1305333"/>
                  <a:gd name="connsiteY12" fmla="*/ 1158755 h 1424419"/>
                  <a:gd name="connsiteX13" fmla="*/ 39429 w 1305333"/>
                  <a:gd name="connsiteY13" fmla="*/ 1117635 h 1424419"/>
                  <a:gd name="connsiteX14" fmla="*/ 667 w 1305333"/>
                  <a:gd name="connsiteY14" fmla="*/ 999105 h 1424419"/>
                  <a:gd name="connsiteX15" fmla="*/ 0 w 1305333"/>
                  <a:gd name="connsiteY15" fmla="*/ 972364 h 1424419"/>
                  <a:gd name="connsiteX16" fmla="*/ 2496 w 1305333"/>
                  <a:gd name="connsiteY16" fmla="*/ 463106 h 1424419"/>
                  <a:gd name="connsiteX17" fmla="*/ 2458 w 1305333"/>
                  <a:gd name="connsiteY17" fmla="*/ 429563 h 1424419"/>
                  <a:gd name="connsiteX18" fmla="*/ 75248 w 1305333"/>
                  <a:gd name="connsiteY18" fmla="*/ 303202 h 1424419"/>
                  <a:gd name="connsiteX19" fmla="*/ 106293 w 1305333"/>
                  <a:gd name="connsiteY19" fmla="*/ 282597 h 1424419"/>
                  <a:gd name="connsiteX20" fmla="*/ 541533 w 1305333"/>
                  <a:gd name="connsiteY20" fmla="*/ 38110 h 1424419"/>
                  <a:gd name="connsiteX21" fmla="*/ 653528 w 1305333"/>
                  <a:gd name="connsiteY21" fmla="*/ 0 h 1424419"/>
                  <a:gd name="connsiteX0" fmla="*/ 653528 w 1305080"/>
                  <a:gd name="connsiteY0" fmla="*/ 0 h 1424419"/>
                  <a:gd name="connsiteX1" fmla="*/ 757287 w 1305080"/>
                  <a:gd name="connsiteY1" fmla="*/ 32444 h 1424419"/>
                  <a:gd name="connsiteX2" fmla="*/ 1206876 w 1305080"/>
                  <a:gd name="connsiteY2" fmla="*/ 284945 h 1424419"/>
                  <a:gd name="connsiteX3" fmla="*/ 1237706 w 1305080"/>
                  <a:gd name="connsiteY3" fmla="*/ 306775 h 1424419"/>
                  <a:gd name="connsiteX4" fmla="*/ 1301712 w 1305080"/>
                  <a:gd name="connsiteY4" fmla="*/ 442384 h 1424419"/>
                  <a:gd name="connsiteX5" fmla="*/ 1303099 w 1305080"/>
                  <a:gd name="connsiteY5" fmla="*/ 495558 h 1424419"/>
                  <a:gd name="connsiteX6" fmla="*/ 1301746 w 1305080"/>
                  <a:gd name="connsiteY6" fmla="*/ 953747 h 1424419"/>
                  <a:gd name="connsiteX7" fmla="*/ 1302599 w 1305080"/>
                  <a:gd name="connsiteY7" fmla="*/ 1003650 h 1424419"/>
                  <a:gd name="connsiteX8" fmla="*/ 1227376 w 1305080"/>
                  <a:gd name="connsiteY8" fmla="*/ 1152027 h 1424419"/>
                  <a:gd name="connsiteX9" fmla="*/ 1172881 w 1305080"/>
                  <a:gd name="connsiteY9" fmla="*/ 1179342 h 1424419"/>
                  <a:gd name="connsiteX10" fmla="*/ 792288 w 1305080"/>
                  <a:gd name="connsiteY10" fmla="*/ 1385653 h 1424419"/>
                  <a:gd name="connsiteX11" fmla="*/ 522686 w 1305080"/>
                  <a:gd name="connsiteY11" fmla="*/ 1384922 h 1424419"/>
                  <a:gd name="connsiteX12" fmla="*/ 94302 w 1305080"/>
                  <a:gd name="connsiteY12" fmla="*/ 1158755 h 1424419"/>
                  <a:gd name="connsiteX13" fmla="*/ 39429 w 1305080"/>
                  <a:gd name="connsiteY13" fmla="*/ 1117635 h 1424419"/>
                  <a:gd name="connsiteX14" fmla="*/ 667 w 1305080"/>
                  <a:gd name="connsiteY14" fmla="*/ 999105 h 1424419"/>
                  <a:gd name="connsiteX15" fmla="*/ 0 w 1305080"/>
                  <a:gd name="connsiteY15" fmla="*/ 972364 h 1424419"/>
                  <a:gd name="connsiteX16" fmla="*/ 2496 w 1305080"/>
                  <a:gd name="connsiteY16" fmla="*/ 463106 h 1424419"/>
                  <a:gd name="connsiteX17" fmla="*/ 2458 w 1305080"/>
                  <a:gd name="connsiteY17" fmla="*/ 429563 h 1424419"/>
                  <a:gd name="connsiteX18" fmla="*/ 75248 w 1305080"/>
                  <a:gd name="connsiteY18" fmla="*/ 303202 h 1424419"/>
                  <a:gd name="connsiteX19" fmla="*/ 106293 w 1305080"/>
                  <a:gd name="connsiteY19" fmla="*/ 282597 h 1424419"/>
                  <a:gd name="connsiteX20" fmla="*/ 541533 w 1305080"/>
                  <a:gd name="connsiteY20" fmla="*/ 38110 h 1424419"/>
                  <a:gd name="connsiteX21" fmla="*/ 653528 w 1305080"/>
                  <a:gd name="connsiteY21" fmla="*/ 0 h 1424419"/>
                  <a:gd name="connsiteX0" fmla="*/ 653528 w 1305299"/>
                  <a:gd name="connsiteY0" fmla="*/ 0 h 1424419"/>
                  <a:gd name="connsiteX1" fmla="*/ 757287 w 1305299"/>
                  <a:gd name="connsiteY1" fmla="*/ 32444 h 1424419"/>
                  <a:gd name="connsiteX2" fmla="*/ 1206876 w 1305299"/>
                  <a:gd name="connsiteY2" fmla="*/ 284945 h 1424419"/>
                  <a:gd name="connsiteX3" fmla="*/ 1237706 w 1305299"/>
                  <a:gd name="connsiteY3" fmla="*/ 306775 h 1424419"/>
                  <a:gd name="connsiteX4" fmla="*/ 1301712 w 1305299"/>
                  <a:gd name="connsiteY4" fmla="*/ 442384 h 1424419"/>
                  <a:gd name="connsiteX5" fmla="*/ 1303099 w 1305299"/>
                  <a:gd name="connsiteY5" fmla="*/ 495558 h 1424419"/>
                  <a:gd name="connsiteX6" fmla="*/ 1301746 w 1305299"/>
                  <a:gd name="connsiteY6" fmla="*/ 953747 h 1424419"/>
                  <a:gd name="connsiteX7" fmla="*/ 1302599 w 1305299"/>
                  <a:gd name="connsiteY7" fmla="*/ 1003650 h 1424419"/>
                  <a:gd name="connsiteX8" fmla="*/ 1227376 w 1305299"/>
                  <a:gd name="connsiteY8" fmla="*/ 1152027 h 1424419"/>
                  <a:gd name="connsiteX9" fmla="*/ 1172881 w 1305299"/>
                  <a:gd name="connsiteY9" fmla="*/ 1179342 h 1424419"/>
                  <a:gd name="connsiteX10" fmla="*/ 792288 w 1305299"/>
                  <a:gd name="connsiteY10" fmla="*/ 1385653 h 1424419"/>
                  <a:gd name="connsiteX11" fmla="*/ 522686 w 1305299"/>
                  <a:gd name="connsiteY11" fmla="*/ 1384922 h 1424419"/>
                  <a:gd name="connsiteX12" fmla="*/ 94302 w 1305299"/>
                  <a:gd name="connsiteY12" fmla="*/ 1158755 h 1424419"/>
                  <a:gd name="connsiteX13" fmla="*/ 39429 w 1305299"/>
                  <a:gd name="connsiteY13" fmla="*/ 1117635 h 1424419"/>
                  <a:gd name="connsiteX14" fmla="*/ 667 w 1305299"/>
                  <a:gd name="connsiteY14" fmla="*/ 999105 h 1424419"/>
                  <a:gd name="connsiteX15" fmla="*/ 0 w 1305299"/>
                  <a:gd name="connsiteY15" fmla="*/ 972364 h 1424419"/>
                  <a:gd name="connsiteX16" fmla="*/ 2496 w 1305299"/>
                  <a:gd name="connsiteY16" fmla="*/ 463106 h 1424419"/>
                  <a:gd name="connsiteX17" fmla="*/ 2458 w 1305299"/>
                  <a:gd name="connsiteY17" fmla="*/ 429563 h 1424419"/>
                  <a:gd name="connsiteX18" fmla="*/ 75248 w 1305299"/>
                  <a:gd name="connsiteY18" fmla="*/ 303202 h 1424419"/>
                  <a:gd name="connsiteX19" fmla="*/ 106293 w 1305299"/>
                  <a:gd name="connsiteY19" fmla="*/ 282597 h 1424419"/>
                  <a:gd name="connsiteX20" fmla="*/ 541533 w 1305299"/>
                  <a:gd name="connsiteY20" fmla="*/ 38110 h 1424419"/>
                  <a:gd name="connsiteX21" fmla="*/ 653528 w 1305299"/>
                  <a:gd name="connsiteY21" fmla="*/ 0 h 1424419"/>
                  <a:gd name="connsiteX0" fmla="*/ 653528 w 1306646"/>
                  <a:gd name="connsiteY0" fmla="*/ 0 h 1424419"/>
                  <a:gd name="connsiteX1" fmla="*/ 757287 w 1306646"/>
                  <a:gd name="connsiteY1" fmla="*/ 32444 h 1424419"/>
                  <a:gd name="connsiteX2" fmla="*/ 1206876 w 1306646"/>
                  <a:gd name="connsiteY2" fmla="*/ 284945 h 1424419"/>
                  <a:gd name="connsiteX3" fmla="*/ 1237706 w 1306646"/>
                  <a:gd name="connsiteY3" fmla="*/ 306775 h 1424419"/>
                  <a:gd name="connsiteX4" fmla="*/ 1301712 w 1306646"/>
                  <a:gd name="connsiteY4" fmla="*/ 442384 h 1424419"/>
                  <a:gd name="connsiteX5" fmla="*/ 1303099 w 1306646"/>
                  <a:gd name="connsiteY5" fmla="*/ 495558 h 1424419"/>
                  <a:gd name="connsiteX6" fmla="*/ 1301746 w 1306646"/>
                  <a:gd name="connsiteY6" fmla="*/ 953747 h 1424419"/>
                  <a:gd name="connsiteX7" fmla="*/ 1302599 w 1306646"/>
                  <a:gd name="connsiteY7" fmla="*/ 1003650 h 1424419"/>
                  <a:gd name="connsiteX8" fmla="*/ 1227376 w 1306646"/>
                  <a:gd name="connsiteY8" fmla="*/ 1152027 h 1424419"/>
                  <a:gd name="connsiteX9" fmla="*/ 1172881 w 1306646"/>
                  <a:gd name="connsiteY9" fmla="*/ 1179342 h 1424419"/>
                  <a:gd name="connsiteX10" fmla="*/ 792288 w 1306646"/>
                  <a:gd name="connsiteY10" fmla="*/ 1385653 h 1424419"/>
                  <a:gd name="connsiteX11" fmla="*/ 522686 w 1306646"/>
                  <a:gd name="connsiteY11" fmla="*/ 1384922 h 1424419"/>
                  <a:gd name="connsiteX12" fmla="*/ 94302 w 1306646"/>
                  <a:gd name="connsiteY12" fmla="*/ 1158755 h 1424419"/>
                  <a:gd name="connsiteX13" fmla="*/ 39429 w 1306646"/>
                  <a:gd name="connsiteY13" fmla="*/ 1117635 h 1424419"/>
                  <a:gd name="connsiteX14" fmla="*/ 667 w 1306646"/>
                  <a:gd name="connsiteY14" fmla="*/ 999105 h 1424419"/>
                  <a:gd name="connsiteX15" fmla="*/ 0 w 1306646"/>
                  <a:gd name="connsiteY15" fmla="*/ 972364 h 1424419"/>
                  <a:gd name="connsiteX16" fmla="*/ 2496 w 1306646"/>
                  <a:gd name="connsiteY16" fmla="*/ 463106 h 1424419"/>
                  <a:gd name="connsiteX17" fmla="*/ 2458 w 1306646"/>
                  <a:gd name="connsiteY17" fmla="*/ 429563 h 1424419"/>
                  <a:gd name="connsiteX18" fmla="*/ 75248 w 1306646"/>
                  <a:gd name="connsiteY18" fmla="*/ 303202 h 1424419"/>
                  <a:gd name="connsiteX19" fmla="*/ 106293 w 1306646"/>
                  <a:gd name="connsiteY19" fmla="*/ 282597 h 1424419"/>
                  <a:gd name="connsiteX20" fmla="*/ 541533 w 1306646"/>
                  <a:gd name="connsiteY20" fmla="*/ 38110 h 1424419"/>
                  <a:gd name="connsiteX21" fmla="*/ 653528 w 1306646"/>
                  <a:gd name="connsiteY21" fmla="*/ 0 h 1424419"/>
                  <a:gd name="connsiteX0" fmla="*/ 653528 w 1305299"/>
                  <a:gd name="connsiteY0" fmla="*/ 0 h 1424419"/>
                  <a:gd name="connsiteX1" fmla="*/ 757287 w 1305299"/>
                  <a:gd name="connsiteY1" fmla="*/ 32444 h 1424419"/>
                  <a:gd name="connsiteX2" fmla="*/ 1206876 w 1305299"/>
                  <a:gd name="connsiteY2" fmla="*/ 284945 h 1424419"/>
                  <a:gd name="connsiteX3" fmla="*/ 1237706 w 1305299"/>
                  <a:gd name="connsiteY3" fmla="*/ 306775 h 1424419"/>
                  <a:gd name="connsiteX4" fmla="*/ 1301712 w 1305299"/>
                  <a:gd name="connsiteY4" fmla="*/ 442384 h 1424419"/>
                  <a:gd name="connsiteX5" fmla="*/ 1303099 w 1305299"/>
                  <a:gd name="connsiteY5" fmla="*/ 495558 h 1424419"/>
                  <a:gd name="connsiteX6" fmla="*/ 1301746 w 1305299"/>
                  <a:gd name="connsiteY6" fmla="*/ 953747 h 1424419"/>
                  <a:gd name="connsiteX7" fmla="*/ 1302599 w 1305299"/>
                  <a:gd name="connsiteY7" fmla="*/ 1003650 h 1424419"/>
                  <a:gd name="connsiteX8" fmla="*/ 1227376 w 1305299"/>
                  <a:gd name="connsiteY8" fmla="*/ 1152027 h 1424419"/>
                  <a:gd name="connsiteX9" fmla="*/ 1172881 w 1305299"/>
                  <a:gd name="connsiteY9" fmla="*/ 1179342 h 1424419"/>
                  <a:gd name="connsiteX10" fmla="*/ 792288 w 1305299"/>
                  <a:gd name="connsiteY10" fmla="*/ 1385653 h 1424419"/>
                  <a:gd name="connsiteX11" fmla="*/ 522686 w 1305299"/>
                  <a:gd name="connsiteY11" fmla="*/ 1384922 h 1424419"/>
                  <a:gd name="connsiteX12" fmla="*/ 94302 w 1305299"/>
                  <a:gd name="connsiteY12" fmla="*/ 1158755 h 1424419"/>
                  <a:gd name="connsiteX13" fmla="*/ 39429 w 1305299"/>
                  <a:gd name="connsiteY13" fmla="*/ 1117635 h 1424419"/>
                  <a:gd name="connsiteX14" fmla="*/ 667 w 1305299"/>
                  <a:gd name="connsiteY14" fmla="*/ 999105 h 1424419"/>
                  <a:gd name="connsiteX15" fmla="*/ 0 w 1305299"/>
                  <a:gd name="connsiteY15" fmla="*/ 972364 h 1424419"/>
                  <a:gd name="connsiteX16" fmla="*/ 2496 w 1305299"/>
                  <a:gd name="connsiteY16" fmla="*/ 463106 h 1424419"/>
                  <a:gd name="connsiteX17" fmla="*/ 2458 w 1305299"/>
                  <a:gd name="connsiteY17" fmla="*/ 429563 h 1424419"/>
                  <a:gd name="connsiteX18" fmla="*/ 75248 w 1305299"/>
                  <a:gd name="connsiteY18" fmla="*/ 303202 h 1424419"/>
                  <a:gd name="connsiteX19" fmla="*/ 106293 w 1305299"/>
                  <a:gd name="connsiteY19" fmla="*/ 282597 h 1424419"/>
                  <a:gd name="connsiteX20" fmla="*/ 541533 w 1305299"/>
                  <a:gd name="connsiteY20" fmla="*/ 38110 h 1424419"/>
                  <a:gd name="connsiteX21" fmla="*/ 653528 w 1305299"/>
                  <a:gd name="connsiteY21" fmla="*/ 0 h 1424419"/>
                  <a:gd name="connsiteX0" fmla="*/ 653528 w 1304127"/>
                  <a:gd name="connsiteY0" fmla="*/ 0 h 1424419"/>
                  <a:gd name="connsiteX1" fmla="*/ 757287 w 1304127"/>
                  <a:gd name="connsiteY1" fmla="*/ 32444 h 1424419"/>
                  <a:gd name="connsiteX2" fmla="*/ 1206876 w 1304127"/>
                  <a:gd name="connsiteY2" fmla="*/ 284945 h 1424419"/>
                  <a:gd name="connsiteX3" fmla="*/ 1237706 w 1304127"/>
                  <a:gd name="connsiteY3" fmla="*/ 306775 h 1424419"/>
                  <a:gd name="connsiteX4" fmla="*/ 1301712 w 1304127"/>
                  <a:gd name="connsiteY4" fmla="*/ 442384 h 1424419"/>
                  <a:gd name="connsiteX5" fmla="*/ 1303099 w 1304127"/>
                  <a:gd name="connsiteY5" fmla="*/ 495558 h 1424419"/>
                  <a:gd name="connsiteX6" fmla="*/ 1301746 w 1304127"/>
                  <a:gd name="connsiteY6" fmla="*/ 953747 h 1424419"/>
                  <a:gd name="connsiteX7" fmla="*/ 1302599 w 1304127"/>
                  <a:gd name="connsiteY7" fmla="*/ 1003650 h 1424419"/>
                  <a:gd name="connsiteX8" fmla="*/ 1227376 w 1304127"/>
                  <a:gd name="connsiteY8" fmla="*/ 1152027 h 1424419"/>
                  <a:gd name="connsiteX9" fmla="*/ 1172881 w 1304127"/>
                  <a:gd name="connsiteY9" fmla="*/ 1179342 h 1424419"/>
                  <a:gd name="connsiteX10" fmla="*/ 792288 w 1304127"/>
                  <a:gd name="connsiteY10" fmla="*/ 1385653 h 1424419"/>
                  <a:gd name="connsiteX11" fmla="*/ 522686 w 1304127"/>
                  <a:gd name="connsiteY11" fmla="*/ 1384922 h 1424419"/>
                  <a:gd name="connsiteX12" fmla="*/ 94302 w 1304127"/>
                  <a:gd name="connsiteY12" fmla="*/ 1158755 h 1424419"/>
                  <a:gd name="connsiteX13" fmla="*/ 39429 w 1304127"/>
                  <a:gd name="connsiteY13" fmla="*/ 1117635 h 1424419"/>
                  <a:gd name="connsiteX14" fmla="*/ 667 w 1304127"/>
                  <a:gd name="connsiteY14" fmla="*/ 999105 h 1424419"/>
                  <a:gd name="connsiteX15" fmla="*/ 0 w 1304127"/>
                  <a:gd name="connsiteY15" fmla="*/ 972364 h 1424419"/>
                  <a:gd name="connsiteX16" fmla="*/ 2496 w 1304127"/>
                  <a:gd name="connsiteY16" fmla="*/ 463106 h 1424419"/>
                  <a:gd name="connsiteX17" fmla="*/ 2458 w 1304127"/>
                  <a:gd name="connsiteY17" fmla="*/ 429563 h 1424419"/>
                  <a:gd name="connsiteX18" fmla="*/ 75248 w 1304127"/>
                  <a:gd name="connsiteY18" fmla="*/ 303202 h 1424419"/>
                  <a:gd name="connsiteX19" fmla="*/ 106293 w 1304127"/>
                  <a:gd name="connsiteY19" fmla="*/ 282597 h 1424419"/>
                  <a:gd name="connsiteX20" fmla="*/ 541533 w 1304127"/>
                  <a:gd name="connsiteY20" fmla="*/ 38110 h 1424419"/>
                  <a:gd name="connsiteX21" fmla="*/ 653528 w 1304127"/>
                  <a:gd name="connsiteY21" fmla="*/ 0 h 1424419"/>
                  <a:gd name="connsiteX0" fmla="*/ 653528 w 1306101"/>
                  <a:gd name="connsiteY0" fmla="*/ 0 h 1424419"/>
                  <a:gd name="connsiteX1" fmla="*/ 757287 w 1306101"/>
                  <a:gd name="connsiteY1" fmla="*/ 32444 h 1424419"/>
                  <a:gd name="connsiteX2" fmla="*/ 1206876 w 1306101"/>
                  <a:gd name="connsiteY2" fmla="*/ 284945 h 1424419"/>
                  <a:gd name="connsiteX3" fmla="*/ 1237706 w 1306101"/>
                  <a:gd name="connsiteY3" fmla="*/ 306775 h 1424419"/>
                  <a:gd name="connsiteX4" fmla="*/ 1305773 w 1306101"/>
                  <a:gd name="connsiteY4" fmla="*/ 442384 h 1424419"/>
                  <a:gd name="connsiteX5" fmla="*/ 1303099 w 1306101"/>
                  <a:gd name="connsiteY5" fmla="*/ 495558 h 1424419"/>
                  <a:gd name="connsiteX6" fmla="*/ 1301746 w 1306101"/>
                  <a:gd name="connsiteY6" fmla="*/ 953747 h 1424419"/>
                  <a:gd name="connsiteX7" fmla="*/ 1302599 w 1306101"/>
                  <a:gd name="connsiteY7" fmla="*/ 1003650 h 1424419"/>
                  <a:gd name="connsiteX8" fmla="*/ 1227376 w 1306101"/>
                  <a:gd name="connsiteY8" fmla="*/ 1152027 h 1424419"/>
                  <a:gd name="connsiteX9" fmla="*/ 1172881 w 1306101"/>
                  <a:gd name="connsiteY9" fmla="*/ 1179342 h 1424419"/>
                  <a:gd name="connsiteX10" fmla="*/ 792288 w 1306101"/>
                  <a:gd name="connsiteY10" fmla="*/ 1385653 h 1424419"/>
                  <a:gd name="connsiteX11" fmla="*/ 522686 w 1306101"/>
                  <a:gd name="connsiteY11" fmla="*/ 1384922 h 1424419"/>
                  <a:gd name="connsiteX12" fmla="*/ 94302 w 1306101"/>
                  <a:gd name="connsiteY12" fmla="*/ 1158755 h 1424419"/>
                  <a:gd name="connsiteX13" fmla="*/ 39429 w 1306101"/>
                  <a:gd name="connsiteY13" fmla="*/ 1117635 h 1424419"/>
                  <a:gd name="connsiteX14" fmla="*/ 667 w 1306101"/>
                  <a:gd name="connsiteY14" fmla="*/ 999105 h 1424419"/>
                  <a:gd name="connsiteX15" fmla="*/ 0 w 1306101"/>
                  <a:gd name="connsiteY15" fmla="*/ 972364 h 1424419"/>
                  <a:gd name="connsiteX16" fmla="*/ 2496 w 1306101"/>
                  <a:gd name="connsiteY16" fmla="*/ 463106 h 1424419"/>
                  <a:gd name="connsiteX17" fmla="*/ 2458 w 1306101"/>
                  <a:gd name="connsiteY17" fmla="*/ 429563 h 1424419"/>
                  <a:gd name="connsiteX18" fmla="*/ 75248 w 1306101"/>
                  <a:gd name="connsiteY18" fmla="*/ 303202 h 1424419"/>
                  <a:gd name="connsiteX19" fmla="*/ 106293 w 1306101"/>
                  <a:gd name="connsiteY19" fmla="*/ 282597 h 1424419"/>
                  <a:gd name="connsiteX20" fmla="*/ 541533 w 1306101"/>
                  <a:gd name="connsiteY20" fmla="*/ 38110 h 1424419"/>
                  <a:gd name="connsiteX21" fmla="*/ 653528 w 1306101"/>
                  <a:gd name="connsiteY21" fmla="*/ 0 h 1424419"/>
                  <a:gd name="connsiteX0" fmla="*/ 653528 w 1304819"/>
                  <a:gd name="connsiteY0" fmla="*/ 0 h 1424419"/>
                  <a:gd name="connsiteX1" fmla="*/ 757287 w 1304819"/>
                  <a:gd name="connsiteY1" fmla="*/ 32444 h 1424419"/>
                  <a:gd name="connsiteX2" fmla="*/ 1206876 w 1304819"/>
                  <a:gd name="connsiteY2" fmla="*/ 284945 h 1424419"/>
                  <a:gd name="connsiteX3" fmla="*/ 1237706 w 1304819"/>
                  <a:gd name="connsiteY3" fmla="*/ 306775 h 1424419"/>
                  <a:gd name="connsiteX4" fmla="*/ 1304420 w 1304819"/>
                  <a:gd name="connsiteY4" fmla="*/ 434263 h 1424419"/>
                  <a:gd name="connsiteX5" fmla="*/ 1303099 w 1304819"/>
                  <a:gd name="connsiteY5" fmla="*/ 495558 h 1424419"/>
                  <a:gd name="connsiteX6" fmla="*/ 1301746 w 1304819"/>
                  <a:gd name="connsiteY6" fmla="*/ 953747 h 1424419"/>
                  <a:gd name="connsiteX7" fmla="*/ 1302599 w 1304819"/>
                  <a:gd name="connsiteY7" fmla="*/ 1003650 h 1424419"/>
                  <a:gd name="connsiteX8" fmla="*/ 1227376 w 1304819"/>
                  <a:gd name="connsiteY8" fmla="*/ 1152027 h 1424419"/>
                  <a:gd name="connsiteX9" fmla="*/ 1172881 w 1304819"/>
                  <a:gd name="connsiteY9" fmla="*/ 1179342 h 1424419"/>
                  <a:gd name="connsiteX10" fmla="*/ 792288 w 1304819"/>
                  <a:gd name="connsiteY10" fmla="*/ 1385653 h 1424419"/>
                  <a:gd name="connsiteX11" fmla="*/ 522686 w 1304819"/>
                  <a:gd name="connsiteY11" fmla="*/ 1384922 h 1424419"/>
                  <a:gd name="connsiteX12" fmla="*/ 94302 w 1304819"/>
                  <a:gd name="connsiteY12" fmla="*/ 1158755 h 1424419"/>
                  <a:gd name="connsiteX13" fmla="*/ 39429 w 1304819"/>
                  <a:gd name="connsiteY13" fmla="*/ 1117635 h 1424419"/>
                  <a:gd name="connsiteX14" fmla="*/ 667 w 1304819"/>
                  <a:gd name="connsiteY14" fmla="*/ 999105 h 1424419"/>
                  <a:gd name="connsiteX15" fmla="*/ 0 w 1304819"/>
                  <a:gd name="connsiteY15" fmla="*/ 972364 h 1424419"/>
                  <a:gd name="connsiteX16" fmla="*/ 2496 w 1304819"/>
                  <a:gd name="connsiteY16" fmla="*/ 463106 h 1424419"/>
                  <a:gd name="connsiteX17" fmla="*/ 2458 w 1304819"/>
                  <a:gd name="connsiteY17" fmla="*/ 429563 h 1424419"/>
                  <a:gd name="connsiteX18" fmla="*/ 75248 w 1304819"/>
                  <a:gd name="connsiteY18" fmla="*/ 303202 h 1424419"/>
                  <a:gd name="connsiteX19" fmla="*/ 106293 w 1304819"/>
                  <a:gd name="connsiteY19" fmla="*/ 282597 h 1424419"/>
                  <a:gd name="connsiteX20" fmla="*/ 541533 w 1304819"/>
                  <a:gd name="connsiteY20" fmla="*/ 38110 h 1424419"/>
                  <a:gd name="connsiteX21" fmla="*/ 653528 w 1304819"/>
                  <a:gd name="connsiteY21" fmla="*/ 0 h 1424419"/>
                  <a:gd name="connsiteX0" fmla="*/ 653528 w 1306525"/>
                  <a:gd name="connsiteY0" fmla="*/ 0 h 1424419"/>
                  <a:gd name="connsiteX1" fmla="*/ 757287 w 1306525"/>
                  <a:gd name="connsiteY1" fmla="*/ 32444 h 1424419"/>
                  <a:gd name="connsiteX2" fmla="*/ 1206876 w 1306525"/>
                  <a:gd name="connsiteY2" fmla="*/ 284945 h 1424419"/>
                  <a:gd name="connsiteX3" fmla="*/ 1237706 w 1306525"/>
                  <a:gd name="connsiteY3" fmla="*/ 306775 h 1424419"/>
                  <a:gd name="connsiteX4" fmla="*/ 1304420 w 1306525"/>
                  <a:gd name="connsiteY4" fmla="*/ 434263 h 1424419"/>
                  <a:gd name="connsiteX5" fmla="*/ 1305806 w 1306525"/>
                  <a:gd name="connsiteY5" fmla="*/ 519922 h 1424419"/>
                  <a:gd name="connsiteX6" fmla="*/ 1301746 w 1306525"/>
                  <a:gd name="connsiteY6" fmla="*/ 953747 h 1424419"/>
                  <a:gd name="connsiteX7" fmla="*/ 1302599 w 1306525"/>
                  <a:gd name="connsiteY7" fmla="*/ 1003650 h 1424419"/>
                  <a:gd name="connsiteX8" fmla="*/ 1227376 w 1306525"/>
                  <a:gd name="connsiteY8" fmla="*/ 1152027 h 1424419"/>
                  <a:gd name="connsiteX9" fmla="*/ 1172881 w 1306525"/>
                  <a:gd name="connsiteY9" fmla="*/ 1179342 h 1424419"/>
                  <a:gd name="connsiteX10" fmla="*/ 792288 w 1306525"/>
                  <a:gd name="connsiteY10" fmla="*/ 1385653 h 1424419"/>
                  <a:gd name="connsiteX11" fmla="*/ 522686 w 1306525"/>
                  <a:gd name="connsiteY11" fmla="*/ 1384922 h 1424419"/>
                  <a:gd name="connsiteX12" fmla="*/ 94302 w 1306525"/>
                  <a:gd name="connsiteY12" fmla="*/ 1158755 h 1424419"/>
                  <a:gd name="connsiteX13" fmla="*/ 39429 w 1306525"/>
                  <a:gd name="connsiteY13" fmla="*/ 1117635 h 1424419"/>
                  <a:gd name="connsiteX14" fmla="*/ 667 w 1306525"/>
                  <a:gd name="connsiteY14" fmla="*/ 999105 h 1424419"/>
                  <a:gd name="connsiteX15" fmla="*/ 0 w 1306525"/>
                  <a:gd name="connsiteY15" fmla="*/ 972364 h 1424419"/>
                  <a:gd name="connsiteX16" fmla="*/ 2496 w 1306525"/>
                  <a:gd name="connsiteY16" fmla="*/ 463106 h 1424419"/>
                  <a:gd name="connsiteX17" fmla="*/ 2458 w 1306525"/>
                  <a:gd name="connsiteY17" fmla="*/ 429563 h 1424419"/>
                  <a:gd name="connsiteX18" fmla="*/ 75248 w 1306525"/>
                  <a:gd name="connsiteY18" fmla="*/ 303202 h 1424419"/>
                  <a:gd name="connsiteX19" fmla="*/ 106293 w 1306525"/>
                  <a:gd name="connsiteY19" fmla="*/ 282597 h 1424419"/>
                  <a:gd name="connsiteX20" fmla="*/ 541533 w 1306525"/>
                  <a:gd name="connsiteY20" fmla="*/ 38110 h 1424419"/>
                  <a:gd name="connsiteX21" fmla="*/ 653528 w 1306525"/>
                  <a:gd name="connsiteY21" fmla="*/ 0 h 1424419"/>
                  <a:gd name="connsiteX0" fmla="*/ 653528 w 1305814"/>
                  <a:gd name="connsiteY0" fmla="*/ 0 h 1424419"/>
                  <a:gd name="connsiteX1" fmla="*/ 757287 w 1305814"/>
                  <a:gd name="connsiteY1" fmla="*/ 32444 h 1424419"/>
                  <a:gd name="connsiteX2" fmla="*/ 1206876 w 1305814"/>
                  <a:gd name="connsiteY2" fmla="*/ 284945 h 1424419"/>
                  <a:gd name="connsiteX3" fmla="*/ 1237706 w 1305814"/>
                  <a:gd name="connsiteY3" fmla="*/ 306775 h 1424419"/>
                  <a:gd name="connsiteX4" fmla="*/ 1304420 w 1305814"/>
                  <a:gd name="connsiteY4" fmla="*/ 434263 h 1424419"/>
                  <a:gd name="connsiteX5" fmla="*/ 1305806 w 1305814"/>
                  <a:gd name="connsiteY5" fmla="*/ 519922 h 1424419"/>
                  <a:gd name="connsiteX6" fmla="*/ 1301746 w 1305814"/>
                  <a:gd name="connsiteY6" fmla="*/ 953747 h 1424419"/>
                  <a:gd name="connsiteX7" fmla="*/ 1302599 w 1305814"/>
                  <a:gd name="connsiteY7" fmla="*/ 1003650 h 1424419"/>
                  <a:gd name="connsiteX8" fmla="*/ 1227376 w 1305814"/>
                  <a:gd name="connsiteY8" fmla="*/ 1152027 h 1424419"/>
                  <a:gd name="connsiteX9" fmla="*/ 1172881 w 1305814"/>
                  <a:gd name="connsiteY9" fmla="*/ 1179342 h 1424419"/>
                  <a:gd name="connsiteX10" fmla="*/ 792288 w 1305814"/>
                  <a:gd name="connsiteY10" fmla="*/ 1385653 h 1424419"/>
                  <a:gd name="connsiteX11" fmla="*/ 522686 w 1305814"/>
                  <a:gd name="connsiteY11" fmla="*/ 1384922 h 1424419"/>
                  <a:gd name="connsiteX12" fmla="*/ 94302 w 1305814"/>
                  <a:gd name="connsiteY12" fmla="*/ 1158755 h 1424419"/>
                  <a:gd name="connsiteX13" fmla="*/ 39429 w 1305814"/>
                  <a:gd name="connsiteY13" fmla="*/ 1117635 h 1424419"/>
                  <a:gd name="connsiteX14" fmla="*/ 667 w 1305814"/>
                  <a:gd name="connsiteY14" fmla="*/ 999105 h 1424419"/>
                  <a:gd name="connsiteX15" fmla="*/ 0 w 1305814"/>
                  <a:gd name="connsiteY15" fmla="*/ 972364 h 1424419"/>
                  <a:gd name="connsiteX16" fmla="*/ 2496 w 1305814"/>
                  <a:gd name="connsiteY16" fmla="*/ 463106 h 1424419"/>
                  <a:gd name="connsiteX17" fmla="*/ 2458 w 1305814"/>
                  <a:gd name="connsiteY17" fmla="*/ 429563 h 1424419"/>
                  <a:gd name="connsiteX18" fmla="*/ 75248 w 1305814"/>
                  <a:gd name="connsiteY18" fmla="*/ 303202 h 1424419"/>
                  <a:gd name="connsiteX19" fmla="*/ 106293 w 1305814"/>
                  <a:gd name="connsiteY19" fmla="*/ 282597 h 1424419"/>
                  <a:gd name="connsiteX20" fmla="*/ 541533 w 1305814"/>
                  <a:gd name="connsiteY20" fmla="*/ 38110 h 1424419"/>
                  <a:gd name="connsiteX21" fmla="*/ 653528 w 1305814"/>
                  <a:gd name="connsiteY21" fmla="*/ 0 h 1424419"/>
                  <a:gd name="connsiteX0" fmla="*/ 653528 w 1305814"/>
                  <a:gd name="connsiteY0" fmla="*/ 0 h 1424419"/>
                  <a:gd name="connsiteX1" fmla="*/ 757287 w 1305814"/>
                  <a:gd name="connsiteY1" fmla="*/ 32444 h 1424419"/>
                  <a:gd name="connsiteX2" fmla="*/ 1206876 w 1305814"/>
                  <a:gd name="connsiteY2" fmla="*/ 284945 h 1424419"/>
                  <a:gd name="connsiteX3" fmla="*/ 1237706 w 1305814"/>
                  <a:gd name="connsiteY3" fmla="*/ 306775 h 1424419"/>
                  <a:gd name="connsiteX4" fmla="*/ 1304420 w 1305814"/>
                  <a:gd name="connsiteY4" fmla="*/ 434263 h 1424419"/>
                  <a:gd name="connsiteX5" fmla="*/ 1305806 w 1305814"/>
                  <a:gd name="connsiteY5" fmla="*/ 519922 h 1424419"/>
                  <a:gd name="connsiteX6" fmla="*/ 1301746 w 1305814"/>
                  <a:gd name="connsiteY6" fmla="*/ 953747 h 1424419"/>
                  <a:gd name="connsiteX7" fmla="*/ 1302599 w 1305814"/>
                  <a:gd name="connsiteY7" fmla="*/ 1003650 h 1424419"/>
                  <a:gd name="connsiteX8" fmla="*/ 1227376 w 1305814"/>
                  <a:gd name="connsiteY8" fmla="*/ 1152027 h 1424419"/>
                  <a:gd name="connsiteX9" fmla="*/ 1172881 w 1305814"/>
                  <a:gd name="connsiteY9" fmla="*/ 1179342 h 1424419"/>
                  <a:gd name="connsiteX10" fmla="*/ 792288 w 1305814"/>
                  <a:gd name="connsiteY10" fmla="*/ 1385653 h 1424419"/>
                  <a:gd name="connsiteX11" fmla="*/ 522686 w 1305814"/>
                  <a:gd name="connsiteY11" fmla="*/ 1384922 h 1424419"/>
                  <a:gd name="connsiteX12" fmla="*/ 94302 w 1305814"/>
                  <a:gd name="connsiteY12" fmla="*/ 1158755 h 1424419"/>
                  <a:gd name="connsiteX13" fmla="*/ 39429 w 1305814"/>
                  <a:gd name="connsiteY13" fmla="*/ 1117635 h 1424419"/>
                  <a:gd name="connsiteX14" fmla="*/ 667 w 1305814"/>
                  <a:gd name="connsiteY14" fmla="*/ 999105 h 1424419"/>
                  <a:gd name="connsiteX15" fmla="*/ 0 w 1305814"/>
                  <a:gd name="connsiteY15" fmla="*/ 972364 h 1424419"/>
                  <a:gd name="connsiteX16" fmla="*/ 2496 w 1305814"/>
                  <a:gd name="connsiteY16" fmla="*/ 463106 h 1424419"/>
                  <a:gd name="connsiteX17" fmla="*/ 2458 w 1305814"/>
                  <a:gd name="connsiteY17" fmla="*/ 429563 h 1424419"/>
                  <a:gd name="connsiteX18" fmla="*/ 75248 w 1305814"/>
                  <a:gd name="connsiteY18" fmla="*/ 303202 h 1424419"/>
                  <a:gd name="connsiteX19" fmla="*/ 106293 w 1305814"/>
                  <a:gd name="connsiteY19" fmla="*/ 282597 h 1424419"/>
                  <a:gd name="connsiteX20" fmla="*/ 541533 w 1305814"/>
                  <a:gd name="connsiteY20" fmla="*/ 38110 h 1424419"/>
                  <a:gd name="connsiteX21" fmla="*/ 653528 w 1305814"/>
                  <a:gd name="connsiteY21" fmla="*/ 0 h 1424419"/>
                  <a:gd name="connsiteX0" fmla="*/ 653528 w 1305814"/>
                  <a:gd name="connsiteY0" fmla="*/ 0 h 1424419"/>
                  <a:gd name="connsiteX1" fmla="*/ 757287 w 1305814"/>
                  <a:gd name="connsiteY1" fmla="*/ 32444 h 1424419"/>
                  <a:gd name="connsiteX2" fmla="*/ 1206876 w 1305814"/>
                  <a:gd name="connsiteY2" fmla="*/ 284945 h 1424419"/>
                  <a:gd name="connsiteX3" fmla="*/ 1237706 w 1305814"/>
                  <a:gd name="connsiteY3" fmla="*/ 306775 h 1424419"/>
                  <a:gd name="connsiteX4" fmla="*/ 1304420 w 1305814"/>
                  <a:gd name="connsiteY4" fmla="*/ 434263 h 1424419"/>
                  <a:gd name="connsiteX5" fmla="*/ 1305806 w 1305814"/>
                  <a:gd name="connsiteY5" fmla="*/ 519922 h 1424419"/>
                  <a:gd name="connsiteX6" fmla="*/ 1301746 w 1305814"/>
                  <a:gd name="connsiteY6" fmla="*/ 953747 h 1424419"/>
                  <a:gd name="connsiteX7" fmla="*/ 1302599 w 1305814"/>
                  <a:gd name="connsiteY7" fmla="*/ 1003650 h 1424419"/>
                  <a:gd name="connsiteX8" fmla="*/ 1227376 w 1305814"/>
                  <a:gd name="connsiteY8" fmla="*/ 1152027 h 1424419"/>
                  <a:gd name="connsiteX9" fmla="*/ 1174235 w 1305814"/>
                  <a:gd name="connsiteY9" fmla="*/ 1184756 h 1424419"/>
                  <a:gd name="connsiteX10" fmla="*/ 792288 w 1305814"/>
                  <a:gd name="connsiteY10" fmla="*/ 1385653 h 1424419"/>
                  <a:gd name="connsiteX11" fmla="*/ 522686 w 1305814"/>
                  <a:gd name="connsiteY11" fmla="*/ 1384922 h 1424419"/>
                  <a:gd name="connsiteX12" fmla="*/ 94302 w 1305814"/>
                  <a:gd name="connsiteY12" fmla="*/ 1158755 h 1424419"/>
                  <a:gd name="connsiteX13" fmla="*/ 39429 w 1305814"/>
                  <a:gd name="connsiteY13" fmla="*/ 1117635 h 1424419"/>
                  <a:gd name="connsiteX14" fmla="*/ 667 w 1305814"/>
                  <a:gd name="connsiteY14" fmla="*/ 999105 h 1424419"/>
                  <a:gd name="connsiteX15" fmla="*/ 0 w 1305814"/>
                  <a:gd name="connsiteY15" fmla="*/ 972364 h 1424419"/>
                  <a:gd name="connsiteX16" fmla="*/ 2496 w 1305814"/>
                  <a:gd name="connsiteY16" fmla="*/ 463106 h 1424419"/>
                  <a:gd name="connsiteX17" fmla="*/ 2458 w 1305814"/>
                  <a:gd name="connsiteY17" fmla="*/ 429563 h 1424419"/>
                  <a:gd name="connsiteX18" fmla="*/ 75248 w 1305814"/>
                  <a:gd name="connsiteY18" fmla="*/ 303202 h 1424419"/>
                  <a:gd name="connsiteX19" fmla="*/ 106293 w 1305814"/>
                  <a:gd name="connsiteY19" fmla="*/ 282597 h 1424419"/>
                  <a:gd name="connsiteX20" fmla="*/ 541533 w 1305814"/>
                  <a:gd name="connsiteY20" fmla="*/ 38110 h 1424419"/>
                  <a:gd name="connsiteX21" fmla="*/ 653528 w 1305814"/>
                  <a:gd name="connsiteY21" fmla="*/ 0 h 1424419"/>
                  <a:gd name="connsiteX0" fmla="*/ 653528 w 1305814"/>
                  <a:gd name="connsiteY0" fmla="*/ 0 h 1424419"/>
                  <a:gd name="connsiteX1" fmla="*/ 757287 w 1305814"/>
                  <a:gd name="connsiteY1" fmla="*/ 32444 h 1424419"/>
                  <a:gd name="connsiteX2" fmla="*/ 1206876 w 1305814"/>
                  <a:gd name="connsiteY2" fmla="*/ 284945 h 1424419"/>
                  <a:gd name="connsiteX3" fmla="*/ 1237706 w 1305814"/>
                  <a:gd name="connsiteY3" fmla="*/ 306775 h 1424419"/>
                  <a:gd name="connsiteX4" fmla="*/ 1304420 w 1305814"/>
                  <a:gd name="connsiteY4" fmla="*/ 434263 h 1424419"/>
                  <a:gd name="connsiteX5" fmla="*/ 1305806 w 1305814"/>
                  <a:gd name="connsiteY5" fmla="*/ 519922 h 1424419"/>
                  <a:gd name="connsiteX6" fmla="*/ 1301746 w 1305814"/>
                  <a:gd name="connsiteY6" fmla="*/ 953747 h 1424419"/>
                  <a:gd name="connsiteX7" fmla="*/ 1302599 w 1305814"/>
                  <a:gd name="connsiteY7" fmla="*/ 1003650 h 1424419"/>
                  <a:gd name="connsiteX8" fmla="*/ 1227376 w 1305814"/>
                  <a:gd name="connsiteY8" fmla="*/ 1152027 h 1424419"/>
                  <a:gd name="connsiteX9" fmla="*/ 1174235 w 1305814"/>
                  <a:gd name="connsiteY9" fmla="*/ 1184756 h 1424419"/>
                  <a:gd name="connsiteX10" fmla="*/ 792288 w 1305814"/>
                  <a:gd name="connsiteY10" fmla="*/ 1385653 h 1424419"/>
                  <a:gd name="connsiteX11" fmla="*/ 522686 w 1305814"/>
                  <a:gd name="connsiteY11" fmla="*/ 1384922 h 1424419"/>
                  <a:gd name="connsiteX12" fmla="*/ 94302 w 1305814"/>
                  <a:gd name="connsiteY12" fmla="*/ 1158755 h 1424419"/>
                  <a:gd name="connsiteX13" fmla="*/ 39429 w 1305814"/>
                  <a:gd name="connsiteY13" fmla="*/ 1117635 h 1424419"/>
                  <a:gd name="connsiteX14" fmla="*/ 667 w 1305814"/>
                  <a:gd name="connsiteY14" fmla="*/ 999105 h 1424419"/>
                  <a:gd name="connsiteX15" fmla="*/ 0 w 1305814"/>
                  <a:gd name="connsiteY15" fmla="*/ 972364 h 1424419"/>
                  <a:gd name="connsiteX16" fmla="*/ 2496 w 1305814"/>
                  <a:gd name="connsiteY16" fmla="*/ 463106 h 1424419"/>
                  <a:gd name="connsiteX17" fmla="*/ 2458 w 1305814"/>
                  <a:gd name="connsiteY17" fmla="*/ 429563 h 1424419"/>
                  <a:gd name="connsiteX18" fmla="*/ 75248 w 1305814"/>
                  <a:gd name="connsiteY18" fmla="*/ 303202 h 1424419"/>
                  <a:gd name="connsiteX19" fmla="*/ 106293 w 1305814"/>
                  <a:gd name="connsiteY19" fmla="*/ 282597 h 1424419"/>
                  <a:gd name="connsiteX20" fmla="*/ 541533 w 1305814"/>
                  <a:gd name="connsiteY20" fmla="*/ 38110 h 1424419"/>
                  <a:gd name="connsiteX21" fmla="*/ 653528 w 1305814"/>
                  <a:gd name="connsiteY21" fmla="*/ 0 h 1424419"/>
                  <a:gd name="connsiteX0" fmla="*/ 653528 w 1305814"/>
                  <a:gd name="connsiteY0" fmla="*/ 0 h 1427408"/>
                  <a:gd name="connsiteX1" fmla="*/ 757287 w 1305814"/>
                  <a:gd name="connsiteY1" fmla="*/ 32444 h 1427408"/>
                  <a:gd name="connsiteX2" fmla="*/ 1206876 w 1305814"/>
                  <a:gd name="connsiteY2" fmla="*/ 284945 h 1427408"/>
                  <a:gd name="connsiteX3" fmla="*/ 1237706 w 1305814"/>
                  <a:gd name="connsiteY3" fmla="*/ 306775 h 1427408"/>
                  <a:gd name="connsiteX4" fmla="*/ 1304420 w 1305814"/>
                  <a:gd name="connsiteY4" fmla="*/ 434263 h 1427408"/>
                  <a:gd name="connsiteX5" fmla="*/ 1305806 w 1305814"/>
                  <a:gd name="connsiteY5" fmla="*/ 519922 h 1427408"/>
                  <a:gd name="connsiteX6" fmla="*/ 1301746 w 1305814"/>
                  <a:gd name="connsiteY6" fmla="*/ 953747 h 1427408"/>
                  <a:gd name="connsiteX7" fmla="*/ 1302599 w 1305814"/>
                  <a:gd name="connsiteY7" fmla="*/ 1003650 h 1427408"/>
                  <a:gd name="connsiteX8" fmla="*/ 1227376 w 1305814"/>
                  <a:gd name="connsiteY8" fmla="*/ 1152027 h 1427408"/>
                  <a:gd name="connsiteX9" fmla="*/ 1174235 w 1305814"/>
                  <a:gd name="connsiteY9" fmla="*/ 1184756 h 1427408"/>
                  <a:gd name="connsiteX10" fmla="*/ 792288 w 1305814"/>
                  <a:gd name="connsiteY10" fmla="*/ 1385653 h 1427408"/>
                  <a:gd name="connsiteX11" fmla="*/ 517719 w 1305814"/>
                  <a:gd name="connsiteY11" fmla="*/ 1389889 h 1427408"/>
                  <a:gd name="connsiteX12" fmla="*/ 94302 w 1305814"/>
                  <a:gd name="connsiteY12" fmla="*/ 1158755 h 1427408"/>
                  <a:gd name="connsiteX13" fmla="*/ 39429 w 1305814"/>
                  <a:gd name="connsiteY13" fmla="*/ 1117635 h 1427408"/>
                  <a:gd name="connsiteX14" fmla="*/ 667 w 1305814"/>
                  <a:gd name="connsiteY14" fmla="*/ 999105 h 1427408"/>
                  <a:gd name="connsiteX15" fmla="*/ 0 w 1305814"/>
                  <a:gd name="connsiteY15" fmla="*/ 972364 h 1427408"/>
                  <a:gd name="connsiteX16" fmla="*/ 2496 w 1305814"/>
                  <a:gd name="connsiteY16" fmla="*/ 463106 h 1427408"/>
                  <a:gd name="connsiteX17" fmla="*/ 2458 w 1305814"/>
                  <a:gd name="connsiteY17" fmla="*/ 429563 h 1427408"/>
                  <a:gd name="connsiteX18" fmla="*/ 75248 w 1305814"/>
                  <a:gd name="connsiteY18" fmla="*/ 303202 h 1427408"/>
                  <a:gd name="connsiteX19" fmla="*/ 106293 w 1305814"/>
                  <a:gd name="connsiteY19" fmla="*/ 282597 h 1427408"/>
                  <a:gd name="connsiteX20" fmla="*/ 541533 w 1305814"/>
                  <a:gd name="connsiteY20" fmla="*/ 38110 h 1427408"/>
                  <a:gd name="connsiteX21" fmla="*/ 653528 w 1305814"/>
                  <a:gd name="connsiteY21" fmla="*/ 0 h 1427408"/>
                  <a:gd name="connsiteX0" fmla="*/ 653528 w 1305814"/>
                  <a:gd name="connsiteY0" fmla="*/ 0 h 1427408"/>
                  <a:gd name="connsiteX1" fmla="*/ 757287 w 1305814"/>
                  <a:gd name="connsiteY1" fmla="*/ 32444 h 1427408"/>
                  <a:gd name="connsiteX2" fmla="*/ 1206876 w 1305814"/>
                  <a:gd name="connsiteY2" fmla="*/ 284945 h 1427408"/>
                  <a:gd name="connsiteX3" fmla="*/ 1237706 w 1305814"/>
                  <a:gd name="connsiteY3" fmla="*/ 306775 h 1427408"/>
                  <a:gd name="connsiteX4" fmla="*/ 1304420 w 1305814"/>
                  <a:gd name="connsiteY4" fmla="*/ 434263 h 1427408"/>
                  <a:gd name="connsiteX5" fmla="*/ 1305806 w 1305814"/>
                  <a:gd name="connsiteY5" fmla="*/ 519922 h 1427408"/>
                  <a:gd name="connsiteX6" fmla="*/ 1301746 w 1305814"/>
                  <a:gd name="connsiteY6" fmla="*/ 953747 h 1427408"/>
                  <a:gd name="connsiteX7" fmla="*/ 1302599 w 1305814"/>
                  <a:gd name="connsiteY7" fmla="*/ 1003650 h 1427408"/>
                  <a:gd name="connsiteX8" fmla="*/ 1227376 w 1305814"/>
                  <a:gd name="connsiteY8" fmla="*/ 1152027 h 1427408"/>
                  <a:gd name="connsiteX9" fmla="*/ 1174235 w 1305814"/>
                  <a:gd name="connsiteY9" fmla="*/ 1184756 h 1427408"/>
                  <a:gd name="connsiteX10" fmla="*/ 792288 w 1305814"/>
                  <a:gd name="connsiteY10" fmla="*/ 1385653 h 1427408"/>
                  <a:gd name="connsiteX11" fmla="*/ 517719 w 1305814"/>
                  <a:gd name="connsiteY11" fmla="*/ 1389889 h 1427408"/>
                  <a:gd name="connsiteX12" fmla="*/ 94302 w 1305814"/>
                  <a:gd name="connsiteY12" fmla="*/ 1158755 h 1427408"/>
                  <a:gd name="connsiteX13" fmla="*/ 39429 w 1305814"/>
                  <a:gd name="connsiteY13" fmla="*/ 1117635 h 1427408"/>
                  <a:gd name="connsiteX14" fmla="*/ 667 w 1305814"/>
                  <a:gd name="connsiteY14" fmla="*/ 999105 h 1427408"/>
                  <a:gd name="connsiteX15" fmla="*/ 0 w 1305814"/>
                  <a:gd name="connsiteY15" fmla="*/ 972364 h 1427408"/>
                  <a:gd name="connsiteX16" fmla="*/ 2496 w 1305814"/>
                  <a:gd name="connsiteY16" fmla="*/ 463106 h 1427408"/>
                  <a:gd name="connsiteX17" fmla="*/ 2458 w 1305814"/>
                  <a:gd name="connsiteY17" fmla="*/ 429563 h 1427408"/>
                  <a:gd name="connsiteX18" fmla="*/ 75248 w 1305814"/>
                  <a:gd name="connsiteY18" fmla="*/ 303202 h 1427408"/>
                  <a:gd name="connsiteX19" fmla="*/ 106293 w 1305814"/>
                  <a:gd name="connsiteY19" fmla="*/ 282597 h 1427408"/>
                  <a:gd name="connsiteX20" fmla="*/ 541533 w 1305814"/>
                  <a:gd name="connsiteY20" fmla="*/ 38110 h 1427408"/>
                  <a:gd name="connsiteX21" fmla="*/ 653528 w 1305814"/>
                  <a:gd name="connsiteY21" fmla="*/ 0 h 1427408"/>
                  <a:gd name="connsiteX0" fmla="*/ 653528 w 1305814"/>
                  <a:gd name="connsiteY0" fmla="*/ 0 h 1421591"/>
                  <a:gd name="connsiteX1" fmla="*/ 757287 w 1305814"/>
                  <a:gd name="connsiteY1" fmla="*/ 32444 h 1421591"/>
                  <a:gd name="connsiteX2" fmla="*/ 1206876 w 1305814"/>
                  <a:gd name="connsiteY2" fmla="*/ 284945 h 1421591"/>
                  <a:gd name="connsiteX3" fmla="*/ 1237706 w 1305814"/>
                  <a:gd name="connsiteY3" fmla="*/ 306775 h 1421591"/>
                  <a:gd name="connsiteX4" fmla="*/ 1304420 w 1305814"/>
                  <a:gd name="connsiteY4" fmla="*/ 434263 h 1421591"/>
                  <a:gd name="connsiteX5" fmla="*/ 1305806 w 1305814"/>
                  <a:gd name="connsiteY5" fmla="*/ 519922 h 1421591"/>
                  <a:gd name="connsiteX6" fmla="*/ 1301746 w 1305814"/>
                  <a:gd name="connsiteY6" fmla="*/ 953747 h 1421591"/>
                  <a:gd name="connsiteX7" fmla="*/ 1302599 w 1305814"/>
                  <a:gd name="connsiteY7" fmla="*/ 1003650 h 1421591"/>
                  <a:gd name="connsiteX8" fmla="*/ 1227376 w 1305814"/>
                  <a:gd name="connsiteY8" fmla="*/ 1152027 h 1421591"/>
                  <a:gd name="connsiteX9" fmla="*/ 1174235 w 1305814"/>
                  <a:gd name="connsiteY9" fmla="*/ 1184756 h 1421591"/>
                  <a:gd name="connsiteX10" fmla="*/ 792288 w 1305814"/>
                  <a:gd name="connsiteY10" fmla="*/ 1385653 h 1421591"/>
                  <a:gd name="connsiteX11" fmla="*/ 502818 w 1305814"/>
                  <a:gd name="connsiteY11" fmla="*/ 1379955 h 1421591"/>
                  <a:gd name="connsiteX12" fmla="*/ 94302 w 1305814"/>
                  <a:gd name="connsiteY12" fmla="*/ 1158755 h 1421591"/>
                  <a:gd name="connsiteX13" fmla="*/ 39429 w 1305814"/>
                  <a:gd name="connsiteY13" fmla="*/ 1117635 h 1421591"/>
                  <a:gd name="connsiteX14" fmla="*/ 667 w 1305814"/>
                  <a:gd name="connsiteY14" fmla="*/ 999105 h 1421591"/>
                  <a:gd name="connsiteX15" fmla="*/ 0 w 1305814"/>
                  <a:gd name="connsiteY15" fmla="*/ 972364 h 1421591"/>
                  <a:gd name="connsiteX16" fmla="*/ 2496 w 1305814"/>
                  <a:gd name="connsiteY16" fmla="*/ 463106 h 1421591"/>
                  <a:gd name="connsiteX17" fmla="*/ 2458 w 1305814"/>
                  <a:gd name="connsiteY17" fmla="*/ 429563 h 1421591"/>
                  <a:gd name="connsiteX18" fmla="*/ 75248 w 1305814"/>
                  <a:gd name="connsiteY18" fmla="*/ 303202 h 1421591"/>
                  <a:gd name="connsiteX19" fmla="*/ 106293 w 1305814"/>
                  <a:gd name="connsiteY19" fmla="*/ 282597 h 1421591"/>
                  <a:gd name="connsiteX20" fmla="*/ 541533 w 1305814"/>
                  <a:gd name="connsiteY20" fmla="*/ 38110 h 1421591"/>
                  <a:gd name="connsiteX21" fmla="*/ 653528 w 1305814"/>
                  <a:gd name="connsiteY21" fmla="*/ 0 h 1421591"/>
                  <a:gd name="connsiteX0" fmla="*/ 653528 w 1305814"/>
                  <a:gd name="connsiteY0" fmla="*/ 0 h 1423589"/>
                  <a:gd name="connsiteX1" fmla="*/ 757287 w 1305814"/>
                  <a:gd name="connsiteY1" fmla="*/ 32444 h 1423589"/>
                  <a:gd name="connsiteX2" fmla="*/ 1206876 w 1305814"/>
                  <a:gd name="connsiteY2" fmla="*/ 284945 h 1423589"/>
                  <a:gd name="connsiteX3" fmla="*/ 1237706 w 1305814"/>
                  <a:gd name="connsiteY3" fmla="*/ 306775 h 1423589"/>
                  <a:gd name="connsiteX4" fmla="*/ 1304420 w 1305814"/>
                  <a:gd name="connsiteY4" fmla="*/ 434263 h 1423589"/>
                  <a:gd name="connsiteX5" fmla="*/ 1305806 w 1305814"/>
                  <a:gd name="connsiteY5" fmla="*/ 519922 h 1423589"/>
                  <a:gd name="connsiteX6" fmla="*/ 1301746 w 1305814"/>
                  <a:gd name="connsiteY6" fmla="*/ 953747 h 1423589"/>
                  <a:gd name="connsiteX7" fmla="*/ 1302599 w 1305814"/>
                  <a:gd name="connsiteY7" fmla="*/ 1003650 h 1423589"/>
                  <a:gd name="connsiteX8" fmla="*/ 1227376 w 1305814"/>
                  <a:gd name="connsiteY8" fmla="*/ 1152027 h 1423589"/>
                  <a:gd name="connsiteX9" fmla="*/ 1174235 w 1305814"/>
                  <a:gd name="connsiteY9" fmla="*/ 1184756 h 1423589"/>
                  <a:gd name="connsiteX10" fmla="*/ 792288 w 1305814"/>
                  <a:gd name="connsiteY10" fmla="*/ 1385653 h 1423589"/>
                  <a:gd name="connsiteX11" fmla="*/ 502818 w 1305814"/>
                  <a:gd name="connsiteY11" fmla="*/ 1379955 h 1423589"/>
                  <a:gd name="connsiteX12" fmla="*/ 94302 w 1305814"/>
                  <a:gd name="connsiteY12" fmla="*/ 1158755 h 1423589"/>
                  <a:gd name="connsiteX13" fmla="*/ 39429 w 1305814"/>
                  <a:gd name="connsiteY13" fmla="*/ 1117635 h 1423589"/>
                  <a:gd name="connsiteX14" fmla="*/ 667 w 1305814"/>
                  <a:gd name="connsiteY14" fmla="*/ 999105 h 1423589"/>
                  <a:gd name="connsiteX15" fmla="*/ 0 w 1305814"/>
                  <a:gd name="connsiteY15" fmla="*/ 972364 h 1423589"/>
                  <a:gd name="connsiteX16" fmla="*/ 2496 w 1305814"/>
                  <a:gd name="connsiteY16" fmla="*/ 463106 h 1423589"/>
                  <a:gd name="connsiteX17" fmla="*/ 2458 w 1305814"/>
                  <a:gd name="connsiteY17" fmla="*/ 429563 h 1423589"/>
                  <a:gd name="connsiteX18" fmla="*/ 75248 w 1305814"/>
                  <a:gd name="connsiteY18" fmla="*/ 303202 h 1423589"/>
                  <a:gd name="connsiteX19" fmla="*/ 106293 w 1305814"/>
                  <a:gd name="connsiteY19" fmla="*/ 282597 h 1423589"/>
                  <a:gd name="connsiteX20" fmla="*/ 541533 w 1305814"/>
                  <a:gd name="connsiteY20" fmla="*/ 38110 h 1423589"/>
                  <a:gd name="connsiteX21" fmla="*/ 653528 w 1305814"/>
                  <a:gd name="connsiteY21" fmla="*/ 0 h 1423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05814" h="1423589">
                    <a:moveTo>
                      <a:pt x="653528" y="0"/>
                    </a:moveTo>
                    <a:cubicBezTo>
                      <a:pt x="684553" y="-1"/>
                      <a:pt x="736057" y="24011"/>
                      <a:pt x="757287" y="32444"/>
                    </a:cubicBezTo>
                    <a:lnTo>
                      <a:pt x="1206876" y="284945"/>
                    </a:lnTo>
                    <a:cubicBezTo>
                      <a:pt x="1213399" y="291230"/>
                      <a:pt x="1233090" y="301119"/>
                      <a:pt x="1237706" y="306775"/>
                    </a:cubicBezTo>
                    <a:cubicBezTo>
                      <a:pt x="1285405" y="341141"/>
                      <a:pt x="1301367" y="360355"/>
                      <a:pt x="1304420" y="434263"/>
                    </a:cubicBezTo>
                    <a:cubicBezTo>
                      <a:pt x="1306256" y="435452"/>
                      <a:pt x="1303756" y="518852"/>
                      <a:pt x="1305806" y="519922"/>
                    </a:cubicBezTo>
                    <a:cubicBezTo>
                      <a:pt x="1306028" y="563787"/>
                      <a:pt x="1301771" y="907207"/>
                      <a:pt x="1301746" y="953747"/>
                    </a:cubicBezTo>
                    <a:cubicBezTo>
                      <a:pt x="1301579" y="970833"/>
                      <a:pt x="1302766" y="986564"/>
                      <a:pt x="1302599" y="1003650"/>
                    </a:cubicBezTo>
                    <a:cubicBezTo>
                      <a:pt x="1298075" y="1097264"/>
                      <a:pt x="1299308" y="1117497"/>
                      <a:pt x="1227376" y="1152027"/>
                    </a:cubicBezTo>
                    <a:cubicBezTo>
                      <a:pt x="1229069" y="1151612"/>
                      <a:pt x="1262992" y="1133636"/>
                      <a:pt x="1174235" y="1184756"/>
                    </a:cubicBezTo>
                    <a:cubicBezTo>
                      <a:pt x="1102911" y="1225835"/>
                      <a:pt x="986013" y="1283805"/>
                      <a:pt x="792288" y="1385653"/>
                    </a:cubicBezTo>
                    <a:cubicBezTo>
                      <a:pt x="702978" y="1424034"/>
                      <a:pt x="634560" y="1449454"/>
                      <a:pt x="502818" y="1379955"/>
                    </a:cubicBezTo>
                    <a:cubicBezTo>
                      <a:pt x="358670" y="1301859"/>
                      <a:pt x="241278" y="1242506"/>
                      <a:pt x="94302" y="1158755"/>
                    </a:cubicBezTo>
                    <a:cubicBezTo>
                      <a:pt x="64301" y="1138833"/>
                      <a:pt x="61069" y="1137739"/>
                      <a:pt x="39429" y="1117635"/>
                    </a:cubicBezTo>
                    <a:cubicBezTo>
                      <a:pt x="9399" y="1091481"/>
                      <a:pt x="81" y="1056313"/>
                      <a:pt x="667" y="999105"/>
                    </a:cubicBezTo>
                    <a:cubicBezTo>
                      <a:pt x="445" y="990191"/>
                      <a:pt x="222" y="981278"/>
                      <a:pt x="0" y="972364"/>
                    </a:cubicBezTo>
                    <a:lnTo>
                      <a:pt x="2496" y="463106"/>
                    </a:lnTo>
                    <a:cubicBezTo>
                      <a:pt x="2483" y="451925"/>
                      <a:pt x="2471" y="440744"/>
                      <a:pt x="2458" y="429563"/>
                    </a:cubicBezTo>
                    <a:cubicBezTo>
                      <a:pt x="2770" y="365277"/>
                      <a:pt x="14732" y="348090"/>
                      <a:pt x="75248" y="303202"/>
                    </a:cubicBezTo>
                    <a:lnTo>
                      <a:pt x="106293" y="282597"/>
                    </a:lnTo>
                    <a:lnTo>
                      <a:pt x="541533" y="38110"/>
                    </a:lnTo>
                    <a:cubicBezTo>
                      <a:pt x="582751" y="12487"/>
                      <a:pt x="613897" y="0"/>
                      <a:pt x="653528" y="0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  <a:gs pos="0">
                    <a:sysClr val="window" lastClr="FFFFFF"/>
                  </a:gs>
                </a:gsLst>
                <a:lin ang="18900000" scaled="0"/>
                <a:tileRect/>
              </a:gradFill>
              <a:ln w="15875" cap="flat" cmpd="sng" algn="ctr">
                <a:gradFill>
                  <a:gsLst>
                    <a:gs pos="100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8100000" scaled="0"/>
                </a:gradFill>
                <a:prstDash val="solid"/>
                <a:miter lim="800000"/>
              </a:ln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cs typeface="+mn-cs"/>
                </a:endParaRPr>
              </a:p>
            </p:txBody>
          </p:sp>
          <p:sp>
            <p:nvSpPr>
              <p:cNvPr id="13" name="文本框 28">
                <a:extLst>
                  <a:ext uri="{FF2B5EF4-FFF2-40B4-BE49-F238E27FC236}">
                    <a16:creationId xmlns:a16="http://schemas.microsoft.com/office/drawing/2014/main" xmlns="" id="{4DC54612-8C2E-DA92-BA49-EECDF4CEBDDC}"/>
                  </a:ext>
                </a:extLst>
              </p:cNvPr>
              <p:cNvSpPr txBox="1"/>
              <p:nvPr/>
            </p:nvSpPr>
            <p:spPr>
              <a:xfrm>
                <a:off x="1199710" y="5357837"/>
                <a:ext cx="1030514" cy="689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zh-CN" sz="2500" b="0" i="0" u="none" strike="noStrike" kern="0" cap="none" spc="-150" normalizeH="0" baseline="0" noProof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Impact" panose="020B0806030902050204" pitchFamily="34" charset="0"/>
                  </a:rPr>
                  <a:t>99,5</a:t>
                </a:r>
                <a:endParaRPr kumimoji="0" lang="zh-CN" altLang="en-US" sz="2500" b="0" i="0" u="none" strike="noStrike" kern="0" cap="none" spc="-150" normalizeH="0" baseline="0" noProof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23" name="组合 34">
            <a:extLst>
              <a:ext uri="{FF2B5EF4-FFF2-40B4-BE49-F238E27FC236}">
                <a16:creationId xmlns:a16="http://schemas.microsoft.com/office/drawing/2014/main" xmlns="" id="{65AEEA43-ED5B-4CD6-4079-2CCF81BDDEE4}"/>
              </a:ext>
            </a:extLst>
          </p:cNvPr>
          <p:cNvGrpSpPr/>
          <p:nvPr/>
        </p:nvGrpSpPr>
        <p:grpSpPr>
          <a:xfrm>
            <a:off x="905705" y="6134988"/>
            <a:ext cx="7318549" cy="504000"/>
            <a:chOff x="2590726" y="5264084"/>
            <a:chExt cx="4288376" cy="504000"/>
          </a:xfrm>
        </p:grpSpPr>
        <p:sp>
          <p:nvSpPr>
            <p:cNvPr id="24" name="圆角矩形 35">
              <a:extLst>
                <a:ext uri="{FF2B5EF4-FFF2-40B4-BE49-F238E27FC236}">
                  <a16:creationId xmlns:a16="http://schemas.microsoft.com/office/drawing/2014/main" xmlns="" id="{206594EF-48E7-14FC-C7B9-F8F9737AC53C}"/>
                </a:ext>
              </a:extLst>
            </p:cNvPr>
            <p:cNvSpPr/>
            <p:nvPr/>
          </p:nvSpPr>
          <p:spPr bwMode="auto">
            <a:xfrm flipH="1">
              <a:off x="2590726" y="5264084"/>
              <a:ext cx="4288376" cy="5040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ysClr val="window" lastClr="FFFFFF"/>
                </a:gs>
                <a:gs pos="100000">
                  <a:srgbClr val="E0E0E0"/>
                </a:gs>
              </a:gsLst>
              <a:lin ang="5400000" scaled="1"/>
              <a:tileRect/>
            </a:gradFill>
            <a:ln w="12700" cap="flat" cmpd="sng" algn="ctr">
              <a:gradFill>
                <a:gsLst>
                  <a:gs pos="0">
                    <a:sysClr val="window" lastClr="FFFFFF">
                      <a:lumMod val="85000"/>
                    </a:sysClr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/>
                  </a:gs>
                </a:gsLst>
                <a:lin ang="8100000" scaled="0"/>
              </a:gradFill>
              <a:prstDash val="solid"/>
              <a:miter lim="800000"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25" name="文本框 19">
              <a:extLst>
                <a:ext uri="{FF2B5EF4-FFF2-40B4-BE49-F238E27FC236}">
                  <a16:creationId xmlns:a16="http://schemas.microsoft.com/office/drawing/2014/main" xmlns="" id="{0C129A34-BC09-FE6A-AA07-C904F8EB502E}"/>
                </a:ext>
              </a:extLst>
            </p:cNvPr>
            <p:cNvSpPr txBox="1"/>
            <p:nvPr/>
          </p:nvSpPr>
          <p:spPr>
            <a:xfrm>
              <a:off x="2752335" y="5326354"/>
              <a:ext cx="402593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2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ВСЕГО:</a:t>
              </a: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xmlns="" id="{43AF64EE-A251-11CB-D440-59131C3870D5}"/>
              </a:ext>
            </a:extLst>
          </p:cNvPr>
          <p:cNvGrpSpPr/>
          <p:nvPr/>
        </p:nvGrpSpPr>
        <p:grpSpPr>
          <a:xfrm>
            <a:off x="11193263" y="5951557"/>
            <a:ext cx="831178" cy="702066"/>
            <a:chOff x="9168522" y="4846656"/>
            <a:chExt cx="1201935" cy="1015231"/>
          </a:xfrm>
        </p:grpSpPr>
        <p:sp>
          <p:nvSpPr>
            <p:cNvPr id="27" name="矩形 10">
              <a:extLst>
                <a:ext uri="{FF2B5EF4-FFF2-40B4-BE49-F238E27FC236}">
                  <a16:creationId xmlns:a16="http://schemas.microsoft.com/office/drawing/2014/main" xmlns="" id="{20648718-5AFC-F7B2-2443-439BAF4FDD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168522" y="4846656"/>
              <a:ext cx="915567" cy="997315"/>
            </a:xfrm>
            <a:custGeom>
              <a:avLst/>
              <a:gdLst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299728 w 1305333"/>
                <a:gd name="connsiteY4" fmla="*/ 452301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299356 w 1305333"/>
                <a:gd name="connsiteY7" fmla="*/ 974248 h 1424419"/>
                <a:gd name="connsiteX8" fmla="*/ 1193590 w 1305333"/>
                <a:gd name="connsiteY8" fmla="*/ 1159518 h 1424419"/>
                <a:gd name="connsiteX9" fmla="*/ 1188747 w 1305333"/>
                <a:gd name="connsiteY9" fmla="*/ 1163476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299356 w 1305333"/>
                <a:gd name="connsiteY7" fmla="*/ 974248 h 1424419"/>
                <a:gd name="connsiteX8" fmla="*/ 1193590 w 1305333"/>
                <a:gd name="connsiteY8" fmla="*/ 1159518 h 1424419"/>
                <a:gd name="connsiteX9" fmla="*/ 1188747 w 1305333"/>
                <a:gd name="connsiteY9" fmla="*/ 1163476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299356 w 1305333"/>
                <a:gd name="connsiteY7" fmla="*/ 974248 h 1424419"/>
                <a:gd name="connsiteX8" fmla="*/ 1193590 w 1305333"/>
                <a:gd name="connsiteY8" fmla="*/ 1159518 h 1424419"/>
                <a:gd name="connsiteX9" fmla="*/ 1188747 w 1305333"/>
                <a:gd name="connsiteY9" fmla="*/ 1163476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6046"/>
                <a:gd name="connsiteY0" fmla="*/ 0 h 1424419"/>
                <a:gd name="connsiteX1" fmla="*/ 757287 w 1306046"/>
                <a:gd name="connsiteY1" fmla="*/ 32444 h 1424419"/>
                <a:gd name="connsiteX2" fmla="*/ 1206876 w 1306046"/>
                <a:gd name="connsiteY2" fmla="*/ 284945 h 1424419"/>
                <a:gd name="connsiteX3" fmla="*/ 1233464 w 1306046"/>
                <a:gd name="connsiteY3" fmla="*/ 306775 h 1424419"/>
                <a:gd name="connsiteX4" fmla="*/ 1301712 w 1306046"/>
                <a:gd name="connsiteY4" fmla="*/ 442384 h 1424419"/>
                <a:gd name="connsiteX5" fmla="*/ 1303099 w 1306046"/>
                <a:gd name="connsiteY5" fmla="*/ 495558 h 1424419"/>
                <a:gd name="connsiteX6" fmla="*/ 1303099 w 1306046"/>
                <a:gd name="connsiteY6" fmla="*/ 952393 h 1424419"/>
                <a:gd name="connsiteX7" fmla="*/ 1305306 w 1306046"/>
                <a:gd name="connsiteY7" fmla="*/ 990115 h 1424419"/>
                <a:gd name="connsiteX8" fmla="*/ 1193590 w 1306046"/>
                <a:gd name="connsiteY8" fmla="*/ 1159518 h 1424419"/>
                <a:gd name="connsiteX9" fmla="*/ 1188747 w 1306046"/>
                <a:gd name="connsiteY9" fmla="*/ 1163476 h 1424419"/>
                <a:gd name="connsiteX10" fmla="*/ 792288 w 1306046"/>
                <a:gd name="connsiteY10" fmla="*/ 1385653 h 1424419"/>
                <a:gd name="connsiteX11" fmla="*/ 522686 w 1306046"/>
                <a:gd name="connsiteY11" fmla="*/ 1384922 h 1424419"/>
                <a:gd name="connsiteX12" fmla="*/ 80344 w 1306046"/>
                <a:gd name="connsiteY12" fmla="*/ 1139323 h 1424419"/>
                <a:gd name="connsiteX13" fmla="*/ 68397 w 1306046"/>
                <a:gd name="connsiteY13" fmla="*/ 1130059 h 1424419"/>
                <a:gd name="connsiteX14" fmla="*/ 667 w 1306046"/>
                <a:gd name="connsiteY14" fmla="*/ 999105 h 1424419"/>
                <a:gd name="connsiteX15" fmla="*/ 0 w 1306046"/>
                <a:gd name="connsiteY15" fmla="*/ 972364 h 1424419"/>
                <a:gd name="connsiteX16" fmla="*/ 2496 w 1306046"/>
                <a:gd name="connsiteY16" fmla="*/ 463106 h 1424419"/>
                <a:gd name="connsiteX17" fmla="*/ 2458 w 1306046"/>
                <a:gd name="connsiteY17" fmla="*/ 429563 h 1424419"/>
                <a:gd name="connsiteX18" fmla="*/ 75248 w 1306046"/>
                <a:gd name="connsiteY18" fmla="*/ 303202 h 1424419"/>
                <a:gd name="connsiteX19" fmla="*/ 103465 w 1306046"/>
                <a:gd name="connsiteY19" fmla="*/ 288252 h 1424419"/>
                <a:gd name="connsiteX20" fmla="*/ 541533 w 1306046"/>
                <a:gd name="connsiteY20" fmla="*/ 38110 h 1424419"/>
                <a:gd name="connsiteX21" fmla="*/ 653528 w 1306046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193590 w 1305333"/>
                <a:gd name="connsiteY8" fmla="*/ 1159518 h 1424419"/>
                <a:gd name="connsiteX9" fmla="*/ 1188747 w 1305333"/>
                <a:gd name="connsiteY9" fmla="*/ 1163476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193590 w 1305333"/>
                <a:gd name="connsiteY8" fmla="*/ 1159518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193590 w 1305333"/>
                <a:gd name="connsiteY8" fmla="*/ 1159518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193590 w 1305333"/>
                <a:gd name="connsiteY8" fmla="*/ 1159518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193590 w 1305333"/>
                <a:gd name="connsiteY8" fmla="*/ 1159518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193590 w 1305333"/>
                <a:gd name="connsiteY8" fmla="*/ 1159518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6293 w 1305333"/>
                <a:gd name="connsiteY19" fmla="*/ 282597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7706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193590 w 1305333"/>
                <a:gd name="connsiteY8" fmla="*/ 1159518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6293 w 1305333"/>
                <a:gd name="connsiteY19" fmla="*/ 282597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7706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211970 w 1305333"/>
                <a:gd name="connsiteY8" fmla="*/ 1149621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6293 w 1305333"/>
                <a:gd name="connsiteY19" fmla="*/ 282597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7706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236006 w 1305333"/>
                <a:gd name="connsiteY8" fmla="*/ 1160932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6293 w 1305333"/>
                <a:gd name="connsiteY19" fmla="*/ 282597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13169"/>
                <a:gd name="connsiteY0" fmla="*/ 0 h 1424419"/>
                <a:gd name="connsiteX1" fmla="*/ 757287 w 1313169"/>
                <a:gd name="connsiteY1" fmla="*/ 32444 h 1424419"/>
                <a:gd name="connsiteX2" fmla="*/ 1206876 w 1313169"/>
                <a:gd name="connsiteY2" fmla="*/ 284945 h 1424419"/>
                <a:gd name="connsiteX3" fmla="*/ 1237706 w 1313169"/>
                <a:gd name="connsiteY3" fmla="*/ 306775 h 1424419"/>
                <a:gd name="connsiteX4" fmla="*/ 1301712 w 1313169"/>
                <a:gd name="connsiteY4" fmla="*/ 442384 h 1424419"/>
                <a:gd name="connsiteX5" fmla="*/ 1303099 w 1313169"/>
                <a:gd name="connsiteY5" fmla="*/ 495558 h 1424419"/>
                <a:gd name="connsiteX6" fmla="*/ 1303099 w 1313169"/>
                <a:gd name="connsiteY6" fmla="*/ 952393 h 1424419"/>
                <a:gd name="connsiteX7" fmla="*/ 1305306 w 1313169"/>
                <a:gd name="connsiteY7" fmla="*/ 990115 h 1424419"/>
                <a:gd name="connsiteX8" fmla="*/ 1271352 w 1313169"/>
                <a:gd name="connsiteY8" fmla="*/ 1142552 h 1424419"/>
                <a:gd name="connsiteX9" fmla="*/ 1172881 w 1313169"/>
                <a:gd name="connsiteY9" fmla="*/ 1179342 h 1424419"/>
                <a:gd name="connsiteX10" fmla="*/ 792288 w 1313169"/>
                <a:gd name="connsiteY10" fmla="*/ 1385653 h 1424419"/>
                <a:gd name="connsiteX11" fmla="*/ 522686 w 1313169"/>
                <a:gd name="connsiteY11" fmla="*/ 1384922 h 1424419"/>
                <a:gd name="connsiteX12" fmla="*/ 80344 w 1313169"/>
                <a:gd name="connsiteY12" fmla="*/ 1139323 h 1424419"/>
                <a:gd name="connsiteX13" fmla="*/ 68397 w 1313169"/>
                <a:gd name="connsiteY13" fmla="*/ 1130059 h 1424419"/>
                <a:gd name="connsiteX14" fmla="*/ 667 w 1313169"/>
                <a:gd name="connsiteY14" fmla="*/ 999105 h 1424419"/>
                <a:gd name="connsiteX15" fmla="*/ 0 w 1313169"/>
                <a:gd name="connsiteY15" fmla="*/ 972364 h 1424419"/>
                <a:gd name="connsiteX16" fmla="*/ 2496 w 1313169"/>
                <a:gd name="connsiteY16" fmla="*/ 463106 h 1424419"/>
                <a:gd name="connsiteX17" fmla="*/ 2458 w 1313169"/>
                <a:gd name="connsiteY17" fmla="*/ 429563 h 1424419"/>
                <a:gd name="connsiteX18" fmla="*/ 75248 w 1313169"/>
                <a:gd name="connsiteY18" fmla="*/ 303202 h 1424419"/>
                <a:gd name="connsiteX19" fmla="*/ 106293 w 1313169"/>
                <a:gd name="connsiteY19" fmla="*/ 282597 h 1424419"/>
                <a:gd name="connsiteX20" fmla="*/ 541533 w 1313169"/>
                <a:gd name="connsiteY20" fmla="*/ 38110 h 1424419"/>
                <a:gd name="connsiteX21" fmla="*/ 653528 w 1313169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80344 w 1306267"/>
                <a:gd name="connsiteY12" fmla="*/ 1139323 h 1424419"/>
                <a:gd name="connsiteX13" fmla="*/ 68397 w 1306267"/>
                <a:gd name="connsiteY13" fmla="*/ 1130059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80344 w 1306267"/>
                <a:gd name="connsiteY12" fmla="*/ 1139323 h 1424419"/>
                <a:gd name="connsiteX13" fmla="*/ 61328 w 1306267"/>
                <a:gd name="connsiteY13" fmla="*/ 1127231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80344 w 1306267"/>
                <a:gd name="connsiteY12" fmla="*/ 1139323 h 1424419"/>
                <a:gd name="connsiteX13" fmla="*/ 61328 w 1306267"/>
                <a:gd name="connsiteY13" fmla="*/ 1127231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61328 w 1306267"/>
                <a:gd name="connsiteY13" fmla="*/ 1127231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61328 w 1306267"/>
                <a:gd name="connsiteY13" fmla="*/ 1127231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61328 w 1306267"/>
                <a:gd name="connsiteY13" fmla="*/ 1127231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61328 w 1306267"/>
                <a:gd name="connsiteY13" fmla="*/ 1127231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55672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55672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55672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55672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55672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48904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48904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48904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0241 w 1306267"/>
                <a:gd name="connsiteY12" fmla="*/ 1150634 h 1424419"/>
                <a:gd name="connsiteX13" fmla="*/ 48904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7009 w 1306267"/>
                <a:gd name="connsiteY12" fmla="*/ 1161462 h 1424419"/>
                <a:gd name="connsiteX13" fmla="*/ 48904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7009 w 1306267"/>
                <a:gd name="connsiteY12" fmla="*/ 1161462 h 1424419"/>
                <a:gd name="connsiteX13" fmla="*/ 48904 w 1306267"/>
                <a:gd name="connsiteY13" fmla="*/ 1124403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7009 w 1306267"/>
                <a:gd name="connsiteY12" fmla="*/ 1161462 h 1424419"/>
                <a:gd name="connsiteX13" fmla="*/ 44843 w 1306267"/>
                <a:gd name="connsiteY13" fmla="*/ 1118989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7009 w 1306267"/>
                <a:gd name="connsiteY12" fmla="*/ 1161462 h 1424419"/>
                <a:gd name="connsiteX13" fmla="*/ 44843 w 1306267"/>
                <a:gd name="connsiteY13" fmla="*/ 1118989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7009 w 1306267"/>
                <a:gd name="connsiteY12" fmla="*/ 1161462 h 1424419"/>
                <a:gd name="connsiteX13" fmla="*/ 44843 w 1306267"/>
                <a:gd name="connsiteY13" fmla="*/ 1118989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4302 w 1306267"/>
                <a:gd name="connsiteY12" fmla="*/ 1158755 h 1424419"/>
                <a:gd name="connsiteX13" fmla="*/ 44843 w 1306267"/>
                <a:gd name="connsiteY13" fmla="*/ 1118989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6267"/>
                <a:gd name="connsiteY0" fmla="*/ 0 h 1424419"/>
                <a:gd name="connsiteX1" fmla="*/ 757287 w 1306267"/>
                <a:gd name="connsiteY1" fmla="*/ 32444 h 1424419"/>
                <a:gd name="connsiteX2" fmla="*/ 1206876 w 1306267"/>
                <a:gd name="connsiteY2" fmla="*/ 284945 h 1424419"/>
                <a:gd name="connsiteX3" fmla="*/ 1237706 w 1306267"/>
                <a:gd name="connsiteY3" fmla="*/ 306775 h 1424419"/>
                <a:gd name="connsiteX4" fmla="*/ 1301712 w 1306267"/>
                <a:gd name="connsiteY4" fmla="*/ 442384 h 1424419"/>
                <a:gd name="connsiteX5" fmla="*/ 1303099 w 1306267"/>
                <a:gd name="connsiteY5" fmla="*/ 495558 h 1424419"/>
                <a:gd name="connsiteX6" fmla="*/ 1303099 w 1306267"/>
                <a:gd name="connsiteY6" fmla="*/ 952393 h 1424419"/>
                <a:gd name="connsiteX7" fmla="*/ 1305306 w 1306267"/>
                <a:gd name="connsiteY7" fmla="*/ 990115 h 1424419"/>
                <a:gd name="connsiteX8" fmla="*/ 1255800 w 1306267"/>
                <a:gd name="connsiteY8" fmla="*/ 1142552 h 1424419"/>
                <a:gd name="connsiteX9" fmla="*/ 1172881 w 1306267"/>
                <a:gd name="connsiteY9" fmla="*/ 1179342 h 1424419"/>
                <a:gd name="connsiteX10" fmla="*/ 792288 w 1306267"/>
                <a:gd name="connsiteY10" fmla="*/ 1385653 h 1424419"/>
                <a:gd name="connsiteX11" fmla="*/ 522686 w 1306267"/>
                <a:gd name="connsiteY11" fmla="*/ 1384922 h 1424419"/>
                <a:gd name="connsiteX12" fmla="*/ 94302 w 1306267"/>
                <a:gd name="connsiteY12" fmla="*/ 1158755 h 1424419"/>
                <a:gd name="connsiteX13" fmla="*/ 39429 w 1306267"/>
                <a:gd name="connsiteY13" fmla="*/ 1117635 h 1424419"/>
                <a:gd name="connsiteX14" fmla="*/ 667 w 1306267"/>
                <a:gd name="connsiteY14" fmla="*/ 999105 h 1424419"/>
                <a:gd name="connsiteX15" fmla="*/ 0 w 1306267"/>
                <a:gd name="connsiteY15" fmla="*/ 972364 h 1424419"/>
                <a:gd name="connsiteX16" fmla="*/ 2496 w 1306267"/>
                <a:gd name="connsiteY16" fmla="*/ 463106 h 1424419"/>
                <a:gd name="connsiteX17" fmla="*/ 2458 w 1306267"/>
                <a:gd name="connsiteY17" fmla="*/ 429563 h 1424419"/>
                <a:gd name="connsiteX18" fmla="*/ 75248 w 1306267"/>
                <a:gd name="connsiteY18" fmla="*/ 303202 h 1424419"/>
                <a:gd name="connsiteX19" fmla="*/ 106293 w 1306267"/>
                <a:gd name="connsiteY19" fmla="*/ 282597 h 1424419"/>
                <a:gd name="connsiteX20" fmla="*/ 541533 w 1306267"/>
                <a:gd name="connsiteY20" fmla="*/ 38110 h 1424419"/>
                <a:gd name="connsiteX21" fmla="*/ 653528 w 1306267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7706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5306 w 1305333"/>
                <a:gd name="connsiteY7" fmla="*/ 990115 h 1424419"/>
                <a:gd name="connsiteX8" fmla="*/ 1227376 w 1305333"/>
                <a:gd name="connsiteY8" fmla="*/ 1152027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94302 w 1305333"/>
                <a:gd name="connsiteY12" fmla="*/ 1158755 h 1424419"/>
                <a:gd name="connsiteX13" fmla="*/ 39429 w 1305333"/>
                <a:gd name="connsiteY13" fmla="*/ 1117635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6293 w 1305333"/>
                <a:gd name="connsiteY19" fmla="*/ 282597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7706 w 1305333"/>
                <a:gd name="connsiteY3" fmla="*/ 306775 h 1424419"/>
                <a:gd name="connsiteX4" fmla="*/ 1301712 w 1305333"/>
                <a:gd name="connsiteY4" fmla="*/ 442384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302599 w 1305333"/>
                <a:gd name="connsiteY7" fmla="*/ 1003650 h 1424419"/>
                <a:gd name="connsiteX8" fmla="*/ 1227376 w 1305333"/>
                <a:gd name="connsiteY8" fmla="*/ 1152027 h 1424419"/>
                <a:gd name="connsiteX9" fmla="*/ 1172881 w 1305333"/>
                <a:gd name="connsiteY9" fmla="*/ 1179342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94302 w 1305333"/>
                <a:gd name="connsiteY12" fmla="*/ 1158755 h 1424419"/>
                <a:gd name="connsiteX13" fmla="*/ 39429 w 1305333"/>
                <a:gd name="connsiteY13" fmla="*/ 1117635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6293 w 1305333"/>
                <a:gd name="connsiteY19" fmla="*/ 282597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" fmla="*/ 653528 w 1305080"/>
                <a:gd name="connsiteY0" fmla="*/ 0 h 1424419"/>
                <a:gd name="connsiteX1" fmla="*/ 757287 w 1305080"/>
                <a:gd name="connsiteY1" fmla="*/ 32444 h 1424419"/>
                <a:gd name="connsiteX2" fmla="*/ 1206876 w 1305080"/>
                <a:gd name="connsiteY2" fmla="*/ 284945 h 1424419"/>
                <a:gd name="connsiteX3" fmla="*/ 1237706 w 1305080"/>
                <a:gd name="connsiteY3" fmla="*/ 306775 h 1424419"/>
                <a:gd name="connsiteX4" fmla="*/ 1301712 w 1305080"/>
                <a:gd name="connsiteY4" fmla="*/ 442384 h 1424419"/>
                <a:gd name="connsiteX5" fmla="*/ 1303099 w 1305080"/>
                <a:gd name="connsiteY5" fmla="*/ 495558 h 1424419"/>
                <a:gd name="connsiteX6" fmla="*/ 1301746 w 1305080"/>
                <a:gd name="connsiteY6" fmla="*/ 953747 h 1424419"/>
                <a:gd name="connsiteX7" fmla="*/ 1302599 w 1305080"/>
                <a:gd name="connsiteY7" fmla="*/ 1003650 h 1424419"/>
                <a:gd name="connsiteX8" fmla="*/ 1227376 w 1305080"/>
                <a:gd name="connsiteY8" fmla="*/ 1152027 h 1424419"/>
                <a:gd name="connsiteX9" fmla="*/ 1172881 w 1305080"/>
                <a:gd name="connsiteY9" fmla="*/ 1179342 h 1424419"/>
                <a:gd name="connsiteX10" fmla="*/ 792288 w 1305080"/>
                <a:gd name="connsiteY10" fmla="*/ 1385653 h 1424419"/>
                <a:gd name="connsiteX11" fmla="*/ 522686 w 1305080"/>
                <a:gd name="connsiteY11" fmla="*/ 1384922 h 1424419"/>
                <a:gd name="connsiteX12" fmla="*/ 94302 w 1305080"/>
                <a:gd name="connsiteY12" fmla="*/ 1158755 h 1424419"/>
                <a:gd name="connsiteX13" fmla="*/ 39429 w 1305080"/>
                <a:gd name="connsiteY13" fmla="*/ 1117635 h 1424419"/>
                <a:gd name="connsiteX14" fmla="*/ 667 w 1305080"/>
                <a:gd name="connsiteY14" fmla="*/ 999105 h 1424419"/>
                <a:gd name="connsiteX15" fmla="*/ 0 w 1305080"/>
                <a:gd name="connsiteY15" fmla="*/ 972364 h 1424419"/>
                <a:gd name="connsiteX16" fmla="*/ 2496 w 1305080"/>
                <a:gd name="connsiteY16" fmla="*/ 463106 h 1424419"/>
                <a:gd name="connsiteX17" fmla="*/ 2458 w 1305080"/>
                <a:gd name="connsiteY17" fmla="*/ 429563 h 1424419"/>
                <a:gd name="connsiteX18" fmla="*/ 75248 w 1305080"/>
                <a:gd name="connsiteY18" fmla="*/ 303202 h 1424419"/>
                <a:gd name="connsiteX19" fmla="*/ 106293 w 1305080"/>
                <a:gd name="connsiteY19" fmla="*/ 282597 h 1424419"/>
                <a:gd name="connsiteX20" fmla="*/ 541533 w 1305080"/>
                <a:gd name="connsiteY20" fmla="*/ 38110 h 1424419"/>
                <a:gd name="connsiteX21" fmla="*/ 653528 w 1305080"/>
                <a:gd name="connsiteY21" fmla="*/ 0 h 1424419"/>
                <a:gd name="connsiteX0" fmla="*/ 653528 w 1305299"/>
                <a:gd name="connsiteY0" fmla="*/ 0 h 1424419"/>
                <a:gd name="connsiteX1" fmla="*/ 757287 w 1305299"/>
                <a:gd name="connsiteY1" fmla="*/ 32444 h 1424419"/>
                <a:gd name="connsiteX2" fmla="*/ 1206876 w 1305299"/>
                <a:gd name="connsiteY2" fmla="*/ 284945 h 1424419"/>
                <a:gd name="connsiteX3" fmla="*/ 1237706 w 1305299"/>
                <a:gd name="connsiteY3" fmla="*/ 306775 h 1424419"/>
                <a:gd name="connsiteX4" fmla="*/ 1301712 w 1305299"/>
                <a:gd name="connsiteY4" fmla="*/ 442384 h 1424419"/>
                <a:gd name="connsiteX5" fmla="*/ 1303099 w 1305299"/>
                <a:gd name="connsiteY5" fmla="*/ 495558 h 1424419"/>
                <a:gd name="connsiteX6" fmla="*/ 1301746 w 1305299"/>
                <a:gd name="connsiteY6" fmla="*/ 953747 h 1424419"/>
                <a:gd name="connsiteX7" fmla="*/ 1302599 w 1305299"/>
                <a:gd name="connsiteY7" fmla="*/ 1003650 h 1424419"/>
                <a:gd name="connsiteX8" fmla="*/ 1227376 w 1305299"/>
                <a:gd name="connsiteY8" fmla="*/ 1152027 h 1424419"/>
                <a:gd name="connsiteX9" fmla="*/ 1172881 w 1305299"/>
                <a:gd name="connsiteY9" fmla="*/ 1179342 h 1424419"/>
                <a:gd name="connsiteX10" fmla="*/ 792288 w 1305299"/>
                <a:gd name="connsiteY10" fmla="*/ 1385653 h 1424419"/>
                <a:gd name="connsiteX11" fmla="*/ 522686 w 1305299"/>
                <a:gd name="connsiteY11" fmla="*/ 1384922 h 1424419"/>
                <a:gd name="connsiteX12" fmla="*/ 94302 w 1305299"/>
                <a:gd name="connsiteY12" fmla="*/ 1158755 h 1424419"/>
                <a:gd name="connsiteX13" fmla="*/ 39429 w 1305299"/>
                <a:gd name="connsiteY13" fmla="*/ 1117635 h 1424419"/>
                <a:gd name="connsiteX14" fmla="*/ 667 w 1305299"/>
                <a:gd name="connsiteY14" fmla="*/ 999105 h 1424419"/>
                <a:gd name="connsiteX15" fmla="*/ 0 w 1305299"/>
                <a:gd name="connsiteY15" fmla="*/ 972364 h 1424419"/>
                <a:gd name="connsiteX16" fmla="*/ 2496 w 1305299"/>
                <a:gd name="connsiteY16" fmla="*/ 463106 h 1424419"/>
                <a:gd name="connsiteX17" fmla="*/ 2458 w 1305299"/>
                <a:gd name="connsiteY17" fmla="*/ 429563 h 1424419"/>
                <a:gd name="connsiteX18" fmla="*/ 75248 w 1305299"/>
                <a:gd name="connsiteY18" fmla="*/ 303202 h 1424419"/>
                <a:gd name="connsiteX19" fmla="*/ 106293 w 1305299"/>
                <a:gd name="connsiteY19" fmla="*/ 282597 h 1424419"/>
                <a:gd name="connsiteX20" fmla="*/ 541533 w 1305299"/>
                <a:gd name="connsiteY20" fmla="*/ 38110 h 1424419"/>
                <a:gd name="connsiteX21" fmla="*/ 653528 w 1305299"/>
                <a:gd name="connsiteY21" fmla="*/ 0 h 1424419"/>
                <a:gd name="connsiteX0" fmla="*/ 653528 w 1306646"/>
                <a:gd name="connsiteY0" fmla="*/ 0 h 1424419"/>
                <a:gd name="connsiteX1" fmla="*/ 757287 w 1306646"/>
                <a:gd name="connsiteY1" fmla="*/ 32444 h 1424419"/>
                <a:gd name="connsiteX2" fmla="*/ 1206876 w 1306646"/>
                <a:gd name="connsiteY2" fmla="*/ 284945 h 1424419"/>
                <a:gd name="connsiteX3" fmla="*/ 1237706 w 1306646"/>
                <a:gd name="connsiteY3" fmla="*/ 306775 h 1424419"/>
                <a:gd name="connsiteX4" fmla="*/ 1301712 w 1306646"/>
                <a:gd name="connsiteY4" fmla="*/ 442384 h 1424419"/>
                <a:gd name="connsiteX5" fmla="*/ 1303099 w 1306646"/>
                <a:gd name="connsiteY5" fmla="*/ 495558 h 1424419"/>
                <a:gd name="connsiteX6" fmla="*/ 1301746 w 1306646"/>
                <a:gd name="connsiteY6" fmla="*/ 953747 h 1424419"/>
                <a:gd name="connsiteX7" fmla="*/ 1302599 w 1306646"/>
                <a:gd name="connsiteY7" fmla="*/ 1003650 h 1424419"/>
                <a:gd name="connsiteX8" fmla="*/ 1227376 w 1306646"/>
                <a:gd name="connsiteY8" fmla="*/ 1152027 h 1424419"/>
                <a:gd name="connsiteX9" fmla="*/ 1172881 w 1306646"/>
                <a:gd name="connsiteY9" fmla="*/ 1179342 h 1424419"/>
                <a:gd name="connsiteX10" fmla="*/ 792288 w 1306646"/>
                <a:gd name="connsiteY10" fmla="*/ 1385653 h 1424419"/>
                <a:gd name="connsiteX11" fmla="*/ 522686 w 1306646"/>
                <a:gd name="connsiteY11" fmla="*/ 1384922 h 1424419"/>
                <a:gd name="connsiteX12" fmla="*/ 94302 w 1306646"/>
                <a:gd name="connsiteY12" fmla="*/ 1158755 h 1424419"/>
                <a:gd name="connsiteX13" fmla="*/ 39429 w 1306646"/>
                <a:gd name="connsiteY13" fmla="*/ 1117635 h 1424419"/>
                <a:gd name="connsiteX14" fmla="*/ 667 w 1306646"/>
                <a:gd name="connsiteY14" fmla="*/ 999105 h 1424419"/>
                <a:gd name="connsiteX15" fmla="*/ 0 w 1306646"/>
                <a:gd name="connsiteY15" fmla="*/ 972364 h 1424419"/>
                <a:gd name="connsiteX16" fmla="*/ 2496 w 1306646"/>
                <a:gd name="connsiteY16" fmla="*/ 463106 h 1424419"/>
                <a:gd name="connsiteX17" fmla="*/ 2458 w 1306646"/>
                <a:gd name="connsiteY17" fmla="*/ 429563 h 1424419"/>
                <a:gd name="connsiteX18" fmla="*/ 75248 w 1306646"/>
                <a:gd name="connsiteY18" fmla="*/ 303202 h 1424419"/>
                <a:gd name="connsiteX19" fmla="*/ 106293 w 1306646"/>
                <a:gd name="connsiteY19" fmla="*/ 282597 h 1424419"/>
                <a:gd name="connsiteX20" fmla="*/ 541533 w 1306646"/>
                <a:gd name="connsiteY20" fmla="*/ 38110 h 1424419"/>
                <a:gd name="connsiteX21" fmla="*/ 653528 w 1306646"/>
                <a:gd name="connsiteY21" fmla="*/ 0 h 1424419"/>
                <a:gd name="connsiteX0" fmla="*/ 653528 w 1305299"/>
                <a:gd name="connsiteY0" fmla="*/ 0 h 1424419"/>
                <a:gd name="connsiteX1" fmla="*/ 757287 w 1305299"/>
                <a:gd name="connsiteY1" fmla="*/ 32444 h 1424419"/>
                <a:gd name="connsiteX2" fmla="*/ 1206876 w 1305299"/>
                <a:gd name="connsiteY2" fmla="*/ 284945 h 1424419"/>
                <a:gd name="connsiteX3" fmla="*/ 1237706 w 1305299"/>
                <a:gd name="connsiteY3" fmla="*/ 306775 h 1424419"/>
                <a:gd name="connsiteX4" fmla="*/ 1301712 w 1305299"/>
                <a:gd name="connsiteY4" fmla="*/ 442384 h 1424419"/>
                <a:gd name="connsiteX5" fmla="*/ 1303099 w 1305299"/>
                <a:gd name="connsiteY5" fmla="*/ 495558 h 1424419"/>
                <a:gd name="connsiteX6" fmla="*/ 1301746 w 1305299"/>
                <a:gd name="connsiteY6" fmla="*/ 953747 h 1424419"/>
                <a:gd name="connsiteX7" fmla="*/ 1302599 w 1305299"/>
                <a:gd name="connsiteY7" fmla="*/ 1003650 h 1424419"/>
                <a:gd name="connsiteX8" fmla="*/ 1227376 w 1305299"/>
                <a:gd name="connsiteY8" fmla="*/ 1152027 h 1424419"/>
                <a:gd name="connsiteX9" fmla="*/ 1172881 w 1305299"/>
                <a:gd name="connsiteY9" fmla="*/ 1179342 h 1424419"/>
                <a:gd name="connsiteX10" fmla="*/ 792288 w 1305299"/>
                <a:gd name="connsiteY10" fmla="*/ 1385653 h 1424419"/>
                <a:gd name="connsiteX11" fmla="*/ 522686 w 1305299"/>
                <a:gd name="connsiteY11" fmla="*/ 1384922 h 1424419"/>
                <a:gd name="connsiteX12" fmla="*/ 94302 w 1305299"/>
                <a:gd name="connsiteY12" fmla="*/ 1158755 h 1424419"/>
                <a:gd name="connsiteX13" fmla="*/ 39429 w 1305299"/>
                <a:gd name="connsiteY13" fmla="*/ 1117635 h 1424419"/>
                <a:gd name="connsiteX14" fmla="*/ 667 w 1305299"/>
                <a:gd name="connsiteY14" fmla="*/ 999105 h 1424419"/>
                <a:gd name="connsiteX15" fmla="*/ 0 w 1305299"/>
                <a:gd name="connsiteY15" fmla="*/ 972364 h 1424419"/>
                <a:gd name="connsiteX16" fmla="*/ 2496 w 1305299"/>
                <a:gd name="connsiteY16" fmla="*/ 463106 h 1424419"/>
                <a:gd name="connsiteX17" fmla="*/ 2458 w 1305299"/>
                <a:gd name="connsiteY17" fmla="*/ 429563 h 1424419"/>
                <a:gd name="connsiteX18" fmla="*/ 75248 w 1305299"/>
                <a:gd name="connsiteY18" fmla="*/ 303202 h 1424419"/>
                <a:gd name="connsiteX19" fmla="*/ 106293 w 1305299"/>
                <a:gd name="connsiteY19" fmla="*/ 282597 h 1424419"/>
                <a:gd name="connsiteX20" fmla="*/ 541533 w 1305299"/>
                <a:gd name="connsiteY20" fmla="*/ 38110 h 1424419"/>
                <a:gd name="connsiteX21" fmla="*/ 653528 w 1305299"/>
                <a:gd name="connsiteY21" fmla="*/ 0 h 1424419"/>
                <a:gd name="connsiteX0" fmla="*/ 653528 w 1304127"/>
                <a:gd name="connsiteY0" fmla="*/ 0 h 1424419"/>
                <a:gd name="connsiteX1" fmla="*/ 757287 w 1304127"/>
                <a:gd name="connsiteY1" fmla="*/ 32444 h 1424419"/>
                <a:gd name="connsiteX2" fmla="*/ 1206876 w 1304127"/>
                <a:gd name="connsiteY2" fmla="*/ 284945 h 1424419"/>
                <a:gd name="connsiteX3" fmla="*/ 1237706 w 1304127"/>
                <a:gd name="connsiteY3" fmla="*/ 306775 h 1424419"/>
                <a:gd name="connsiteX4" fmla="*/ 1301712 w 1304127"/>
                <a:gd name="connsiteY4" fmla="*/ 442384 h 1424419"/>
                <a:gd name="connsiteX5" fmla="*/ 1303099 w 1304127"/>
                <a:gd name="connsiteY5" fmla="*/ 495558 h 1424419"/>
                <a:gd name="connsiteX6" fmla="*/ 1301746 w 1304127"/>
                <a:gd name="connsiteY6" fmla="*/ 953747 h 1424419"/>
                <a:gd name="connsiteX7" fmla="*/ 1302599 w 1304127"/>
                <a:gd name="connsiteY7" fmla="*/ 1003650 h 1424419"/>
                <a:gd name="connsiteX8" fmla="*/ 1227376 w 1304127"/>
                <a:gd name="connsiteY8" fmla="*/ 1152027 h 1424419"/>
                <a:gd name="connsiteX9" fmla="*/ 1172881 w 1304127"/>
                <a:gd name="connsiteY9" fmla="*/ 1179342 h 1424419"/>
                <a:gd name="connsiteX10" fmla="*/ 792288 w 1304127"/>
                <a:gd name="connsiteY10" fmla="*/ 1385653 h 1424419"/>
                <a:gd name="connsiteX11" fmla="*/ 522686 w 1304127"/>
                <a:gd name="connsiteY11" fmla="*/ 1384922 h 1424419"/>
                <a:gd name="connsiteX12" fmla="*/ 94302 w 1304127"/>
                <a:gd name="connsiteY12" fmla="*/ 1158755 h 1424419"/>
                <a:gd name="connsiteX13" fmla="*/ 39429 w 1304127"/>
                <a:gd name="connsiteY13" fmla="*/ 1117635 h 1424419"/>
                <a:gd name="connsiteX14" fmla="*/ 667 w 1304127"/>
                <a:gd name="connsiteY14" fmla="*/ 999105 h 1424419"/>
                <a:gd name="connsiteX15" fmla="*/ 0 w 1304127"/>
                <a:gd name="connsiteY15" fmla="*/ 972364 h 1424419"/>
                <a:gd name="connsiteX16" fmla="*/ 2496 w 1304127"/>
                <a:gd name="connsiteY16" fmla="*/ 463106 h 1424419"/>
                <a:gd name="connsiteX17" fmla="*/ 2458 w 1304127"/>
                <a:gd name="connsiteY17" fmla="*/ 429563 h 1424419"/>
                <a:gd name="connsiteX18" fmla="*/ 75248 w 1304127"/>
                <a:gd name="connsiteY18" fmla="*/ 303202 h 1424419"/>
                <a:gd name="connsiteX19" fmla="*/ 106293 w 1304127"/>
                <a:gd name="connsiteY19" fmla="*/ 282597 h 1424419"/>
                <a:gd name="connsiteX20" fmla="*/ 541533 w 1304127"/>
                <a:gd name="connsiteY20" fmla="*/ 38110 h 1424419"/>
                <a:gd name="connsiteX21" fmla="*/ 653528 w 1304127"/>
                <a:gd name="connsiteY21" fmla="*/ 0 h 1424419"/>
                <a:gd name="connsiteX0" fmla="*/ 653528 w 1306101"/>
                <a:gd name="connsiteY0" fmla="*/ 0 h 1424419"/>
                <a:gd name="connsiteX1" fmla="*/ 757287 w 1306101"/>
                <a:gd name="connsiteY1" fmla="*/ 32444 h 1424419"/>
                <a:gd name="connsiteX2" fmla="*/ 1206876 w 1306101"/>
                <a:gd name="connsiteY2" fmla="*/ 284945 h 1424419"/>
                <a:gd name="connsiteX3" fmla="*/ 1237706 w 1306101"/>
                <a:gd name="connsiteY3" fmla="*/ 306775 h 1424419"/>
                <a:gd name="connsiteX4" fmla="*/ 1305773 w 1306101"/>
                <a:gd name="connsiteY4" fmla="*/ 442384 h 1424419"/>
                <a:gd name="connsiteX5" fmla="*/ 1303099 w 1306101"/>
                <a:gd name="connsiteY5" fmla="*/ 495558 h 1424419"/>
                <a:gd name="connsiteX6" fmla="*/ 1301746 w 1306101"/>
                <a:gd name="connsiteY6" fmla="*/ 953747 h 1424419"/>
                <a:gd name="connsiteX7" fmla="*/ 1302599 w 1306101"/>
                <a:gd name="connsiteY7" fmla="*/ 1003650 h 1424419"/>
                <a:gd name="connsiteX8" fmla="*/ 1227376 w 1306101"/>
                <a:gd name="connsiteY8" fmla="*/ 1152027 h 1424419"/>
                <a:gd name="connsiteX9" fmla="*/ 1172881 w 1306101"/>
                <a:gd name="connsiteY9" fmla="*/ 1179342 h 1424419"/>
                <a:gd name="connsiteX10" fmla="*/ 792288 w 1306101"/>
                <a:gd name="connsiteY10" fmla="*/ 1385653 h 1424419"/>
                <a:gd name="connsiteX11" fmla="*/ 522686 w 1306101"/>
                <a:gd name="connsiteY11" fmla="*/ 1384922 h 1424419"/>
                <a:gd name="connsiteX12" fmla="*/ 94302 w 1306101"/>
                <a:gd name="connsiteY12" fmla="*/ 1158755 h 1424419"/>
                <a:gd name="connsiteX13" fmla="*/ 39429 w 1306101"/>
                <a:gd name="connsiteY13" fmla="*/ 1117635 h 1424419"/>
                <a:gd name="connsiteX14" fmla="*/ 667 w 1306101"/>
                <a:gd name="connsiteY14" fmla="*/ 999105 h 1424419"/>
                <a:gd name="connsiteX15" fmla="*/ 0 w 1306101"/>
                <a:gd name="connsiteY15" fmla="*/ 972364 h 1424419"/>
                <a:gd name="connsiteX16" fmla="*/ 2496 w 1306101"/>
                <a:gd name="connsiteY16" fmla="*/ 463106 h 1424419"/>
                <a:gd name="connsiteX17" fmla="*/ 2458 w 1306101"/>
                <a:gd name="connsiteY17" fmla="*/ 429563 h 1424419"/>
                <a:gd name="connsiteX18" fmla="*/ 75248 w 1306101"/>
                <a:gd name="connsiteY18" fmla="*/ 303202 h 1424419"/>
                <a:gd name="connsiteX19" fmla="*/ 106293 w 1306101"/>
                <a:gd name="connsiteY19" fmla="*/ 282597 h 1424419"/>
                <a:gd name="connsiteX20" fmla="*/ 541533 w 1306101"/>
                <a:gd name="connsiteY20" fmla="*/ 38110 h 1424419"/>
                <a:gd name="connsiteX21" fmla="*/ 653528 w 1306101"/>
                <a:gd name="connsiteY21" fmla="*/ 0 h 1424419"/>
                <a:gd name="connsiteX0" fmla="*/ 653528 w 1304819"/>
                <a:gd name="connsiteY0" fmla="*/ 0 h 1424419"/>
                <a:gd name="connsiteX1" fmla="*/ 757287 w 1304819"/>
                <a:gd name="connsiteY1" fmla="*/ 32444 h 1424419"/>
                <a:gd name="connsiteX2" fmla="*/ 1206876 w 1304819"/>
                <a:gd name="connsiteY2" fmla="*/ 284945 h 1424419"/>
                <a:gd name="connsiteX3" fmla="*/ 1237706 w 1304819"/>
                <a:gd name="connsiteY3" fmla="*/ 306775 h 1424419"/>
                <a:gd name="connsiteX4" fmla="*/ 1304420 w 1304819"/>
                <a:gd name="connsiteY4" fmla="*/ 434263 h 1424419"/>
                <a:gd name="connsiteX5" fmla="*/ 1303099 w 1304819"/>
                <a:gd name="connsiteY5" fmla="*/ 495558 h 1424419"/>
                <a:gd name="connsiteX6" fmla="*/ 1301746 w 1304819"/>
                <a:gd name="connsiteY6" fmla="*/ 953747 h 1424419"/>
                <a:gd name="connsiteX7" fmla="*/ 1302599 w 1304819"/>
                <a:gd name="connsiteY7" fmla="*/ 1003650 h 1424419"/>
                <a:gd name="connsiteX8" fmla="*/ 1227376 w 1304819"/>
                <a:gd name="connsiteY8" fmla="*/ 1152027 h 1424419"/>
                <a:gd name="connsiteX9" fmla="*/ 1172881 w 1304819"/>
                <a:gd name="connsiteY9" fmla="*/ 1179342 h 1424419"/>
                <a:gd name="connsiteX10" fmla="*/ 792288 w 1304819"/>
                <a:gd name="connsiteY10" fmla="*/ 1385653 h 1424419"/>
                <a:gd name="connsiteX11" fmla="*/ 522686 w 1304819"/>
                <a:gd name="connsiteY11" fmla="*/ 1384922 h 1424419"/>
                <a:gd name="connsiteX12" fmla="*/ 94302 w 1304819"/>
                <a:gd name="connsiteY12" fmla="*/ 1158755 h 1424419"/>
                <a:gd name="connsiteX13" fmla="*/ 39429 w 1304819"/>
                <a:gd name="connsiteY13" fmla="*/ 1117635 h 1424419"/>
                <a:gd name="connsiteX14" fmla="*/ 667 w 1304819"/>
                <a:gd name="connsiteY14" fmla="*/ 999105 h 1424419"/>
                <a:gd name="connsiteX15" fmla="*/ 0 w 1304819"/>
                <a:gd name="connsiteY15" fmla="*/ 972364 h 1424419"/>
                <a:gd name="connsiteX16" fmla="*/ 2496 w 1304819"/>
                <a:gd name="connsiteY16" fmla="*/ 463106 h 1424419"/>
                <a:gd name="connsiteX17" fmla="*/ 2458 w 1304819"/>
                <a:gd name="connsiteY17" fmla="*/ 429563 h 1424419"/>
                <a:gd name="connsiteX18" fmla="*/ 75248 w 1304819"/>
                <a:gd name="connsiteY18" fmla="*/ 303202 h 1424419"/>
                <a:gd name="connsiteX19" fmla="*/ 106293 w 1304819"/>
                <a:gd name="connsiteY19" fmla="*/ 282597 h 1424419"/>
                <a:gd name="connsiteX20" fmla="*/ 541533 w 1304819"/>
                <a:gd name="connsiteY20" fmla="*/ 38110 h 1424419"/>
                <a:gd name="connsiteX21" fmla="*/ 653528 w 1304819"/>
                <a:gd name="connsiteY21" fmla="*/ 0 h 1424419"/>
                <a:gd name="connsiteX0" fmla="*/ 653528 w 1306525"/>
                <a:gd name="connsiteY0" fmla="*/ 0 h 1424419"/>
                <a:gd name="connsiteX1" fmla="*/ 757287 w 1306525"/>
                <a:gd name="connsiteY1" fmla="*/ 32444 h 1424419"/>
                <a:gd name="connsiteX2" fmla="*/ 1206876 w 1306525"/>
                <a:gd name="connsiteY2" fmla="*/ 284945 h 1424419"/>
                <a:gd name="connsiteX3" fmla="*/ 1237706 w 1306525"/>
                <a:gd name="connsiteY3" fmla="*/ 306775 h 1424419"/>
                <a:gd name="connsiteX4" fmla="*/ 1304420 w 1306525"/>
                <a:gd name="connsiteY4" fmla="*/ 434263 h 1424419"/>
                <a:gd name="connsiteX5" fmla="*/ 1305806 w 1306525"/>
                <a:gd name="connsiteY5" fmla="*/ 519922 h 1424419"/>
                <a:gd name="connsiteX6" fmla="*/ 1301746 w 1306525"/>
                <a:gd name="connsiteY6" fmla="*/ 953747 h 1424419"/>
                <a:gd name="connsiteX7" fmla="*/ 1302599 w 1306525"/>
                <a:gd name="connsiteY7" fmla="*/ 1003650 h 1424419"/>
                <a:gd name="connsiteX8" fmla="*/ 1227376 w 1306525"/>
                <a:gd name="connsiteY8" fmla="*/ 1152027 h 1424419"/>
                <a:gd name="connsiteX9" fmla="*/ 1172881 w 1306525"/>
                <a:gd name="connsiteY9" fmla="*/ 1179342 h 1424419"/>
                <a:gd name="connsiteX10" fmla="*/ 792288 w 1306525"/>
                <a:gd name="connsiteY10" fmla="*/ 1385653 h 1424419"/>
                <a:gd name="connsiteX11" fmla="*/ 522686 w 1306525"/>
                <a:gd name="connsiteY11" fmla="*/ 1384922 h 1424419"/>
                <a:gd name="connsiteX12" fmla="*/ 94302 w 1306525"/>
                <a:gd name="connsiteY12" fmla="*/ 1158755 h 1424419"/>
                <a:gd name="connsiteX13" fmla="*/ 39429 w 1306525"/>
                <a:gd name="connsiteY13" fmla="*/ 1117635 h 1424419"/>
                <a:gd name="connsiteX14" fmla="*/ 667 w 1306525"/>
                <a:gd name="connsiteY14" fmla="*/ 999105 h 1424419"/>
                <a:gd name="connsiteX15" fmla="*/ 0 w 1306525"/>
                <a:gd name="connsiteY15" fmla="*/ 972364 h 1424419"/>
                <a:gd name="connsiteX16" fmla="*/ 2496 w 1306525"/>
                <a:gd name="connsiteY16" fmla="*/ 463106 h 1424419"/>
                <a:gd name="connsiteX17" fmla="*/ 2458 w 1306525"/>
                <a:gd name="connsiteY17" fmla="*/ 429563 h 1424419"/>
                <a:gd name="connsiteX18" fmla="*/ 75248 w 1306525"/>
                <a:gd name="connsiteY18" fmla="*/ 303202 h 1424419"/>
                <a:gd name="connsiteX19" fmla="*/ 106293 w 1306525"/>
                <a:gd name="connsiteY19" fmla="*/ 282597 h 1424419"/>
                <a:gd name="connsiteX20" fmla="*/ 541533 w 1306525"/>
                <a:gd name="connsiteY20" fmla="*/ 38110 h 1424419"/>
                <a:gd name="connsiteX21" fmla="*/ 653528 w 1306525"/>
                <a:gd name="connsiteY21" fmla="*/ 0 h 1424419"/>
                <a:gd name="connsiteX0" fmla="*/ 653528 w 1305814"/>
                <a:gd name="connsiteY0" fmla="*/ 0 h 1424419"/>
                <a:gd name="connsiteX1" fmla="*/ 757287 w 1305814"/>
                <a:gd name="connsiteY1" fmla="*/ 32444 h 1424419"/>
                <a:gd name="connsiteX2" fmla="*/ 1206876 w 1305814"/>
                <a:gd name="connsiteY2" fmla="*/ 284945 h 1424419"/>
                <a:gd name="connsiteX3" fmla="*/ 1237706 w 1305814"/>
                <a:gd name="connsiteY3" fmla="*/ 306775 h 1424419"/>
                <a:gd name="connsiteX4" fmla="*/ 1304420 w 1305814"/>
                <a:gd name="connsiteY4" fmla="*/ 434263 h 1424419"/>
                <a:gd name="connsiteX5" fmla="*/ 1305806 w 1305814"/>
                <a:gd name="connsiteY5" fmla="*/ 519922 h 1424419"/>
                <a:gd name="connsiteX6" fmla="*/ 1301746 w 1305814"/>
                <a:gd name="connsiteY6" fmla="*/ 953747 h 1424419"/>
                <a:gd name="connsiteX7" fmla="*/ 1302599 w 1305814"/>
                <a:gd name="connsiteY7" fmla="*/ 1003650 h 1424419"/>
                <a:gd name="connsiteX8" fmla="*/ 1227376 w 1305814"/>
                <a:gd name="connsiteY8" fmla="*/ 1152027 h 1424419"/>
                <a:gd name="connsiteX9" fmla="*/ 1172881 w 1305814"/>
                <a:gd name="connsiteY9" fmla="*/ 1179342 h 1424419"/>
                <a:gd name="connsiteX10" fmla="*/ 792288 w 1305814"/>
                <a:gd name="connsiteY10" fmla="*/ 1385653 h 1424419"/>
                <a:gd name="connsiteX11" fmla="*/ 522686 w 1305814"/>
                <a:gd name="connsiteY11" fmla="*/ 1384922 h 1424419"/>
                <a:gd name="connsiteX12" fmla="*/ 94302 w 1305814"/>
                <a:gd name="connsiteY12" fmla="*/ 1158755 h 1424419"/>
                <a:gd name="connsiteX13" fmla="*/ 39429 w 1305814"/>
                <a:gd name="connsiteY13" fmla="*/ 1117635 h 1424419"/>
                <a:gd name="connsiteX14" fmla="*/ 667 w 1305814"/>
                <a:gd name="connsiteY14" fmla="*/ 999105 h 1424419"/>
                <a:gd name="connsiteX15" fmla="*/ 0 w 1305814"/>
                <a:gd name="connsiteY15" fmla="*/ 972364 h 1424419"/>
                <a:gd name="connsiteX16" fmla="*/ 2496 w 1305814"/>
                <a:gd name="connsiteY16" fmla="*/ 463106 h 1424419"/>
                <a:gd name="connsiteX17" fmla="*/ 2458 w 1305814"/>
                <a:gd name="connsiteY17" fmla="*/ 429563 h 1424419"/>
                <a:gd name="connsiteX18" fmla="*/ 75248 w 1305814"/>
                <a:gd name="connsiteY18" fmla="*/ 303202 h 1424419"/>
                <a:gd name="connsiteX19" fmla="*/ 106293 w 1305814"/>
                <a:gd name="connsiteY19" fmla="*/ 282597 h 1424419"/>
                <a:gd name="connsiteX20" fmla="*/ 541533 w 1305814"/>
                <a:gd name="connsiteY20" fmla="*/ 38110 h 1424419"/>
                <a:gd name="connsiteX21" fmla="*/ 653528 w 1305814"/>
                <a:gd name="connsiteY21" fmla="*/ 0 h 1424419"/>
                <a:gd name="connsiteX0" fmla="*/ 653528 w 1305814"/>
                <a:gd name="connsiteY0" fmla="*/ 0 h 1424419"/>
                <a:gd name="connsiteX1" fmla="*/ 757287 w 1305814"/>
                <a:gd name="connsiteY1" fmla="*/ 32444 h 1424419"/>
                <a:gd name="connsiteX2" fmla="*/ 1206876 w 1305814"/>
                <a:gd name="connsiteY2" fmla="*/ 284945 h 1424419"/>
                <a:gd name="connsiteX3" fmla="*/ 1237706 w 1305814"/>
                <a:gd name="connsiteY3" fmla="*/ 306775 h 1424419"/>
                <a:gd name="connsiteX4" fmla="*/ 1304420 w 1305814"/>
                <a:gd name="connsiteY4" fmla="*/ 434263 h 1424419"/>
                <a:gd name="connsiteX5" fmla="*/ 1305806 w 1305814"/>
                <a:gd name="connsiteY5" fmla="*/ 519922 h 1424419"/>
                <a:gd name="connsiteX6" fmla="*/ 1301746 w 1305814"/>
                <a:gd name="connsiteY6" fmla="*/ 953747 h 1424419"/>
                <a:gd name="connsiteX7" fmla="*/ 1302599 w 1305814"/>
                <a:gd name="connsiteY7" fmla="*/ 1003650 h 1424419"/>
                <a:gd name="connsiteX8" fmla="*/ 1227376 w 1305814"/>
                <a:gd name="connsiteY8" fmla="*/ 1152027 h 1424419"/>
                <a:gd name="connsiteX9" fmla="*/ 1172881 w 1305814"/>
                <a:gd name="connsiteY9" fmla="*/ 1179342 h 1424419"/>
                <a:gd name="connsiteX10" fmla="*/ 792288 w 1305814"/>
                <a:gd name="connsiteY10" fmla="*/ 1385653 h 1424419"/>
                <a:gd name="connsiteX11" fmla="*/ 522686 w 1305814"/>
                <a:gd name="connsiteY11" fmla="*/ 1384922 h 1424419"/>
                <a:gd name="connsiteX12" fmla="*/ 94302 w 1305814"/>
                <a:gd name="connsiteY12" fmla="*/ 1158755 h 1424419"/>
                <a:gd name="connsiteX13" fmla="*/ 39429 w 1305814"/>
                <a:gd name="connsiteY13" fmla="*/ 1117635 h 1424419"/>
                <a:gd name="connsiteX14" fmla="*/ 667 w 1305814"/>
                <a:gd name="connsiteY14" fmla="*/ 999105 h 1424419"/>
                <a:gd name="connsiteX15" fmla="*/ 0 w 1305814"/>
                <a:gd name="connsiteY15" fmla="*/ 972364 h 1424419"/>
                <a:gd name="connsiteX16" fmla="*/ 2496 w 1305814"/>
                <a:gd name="connsiteY16" fmla="*/ 463106 h 1424419"/>
                <a:gd name="connsiteX17" fmla="*/ 2458 w 1305814"/>
                <a:gd name="connsiteY17" fmla="*/ 429563 h 1424419"/>
                <a:gd name="connsiteX18" fmla="*/ 75248 w 1305814"/>
                <a:gd name="connsiteY18" fmla="*/ 303202 h 1424419"/>
                <a:gd name="connsiteX19" fmla="*/ 106293 w 1305814"/>
                <a:gd name="connsiteY19" fmla="*/ 282597 h 1424419"/>
                <a:gd name="connsiteX20" fmla="*/ 541533 w 1305814"/>
                <a:gd name="connsiteY20" fmla="*/ 38110 h 1424419"/>
                <a:gd name="connsiteX21" fmla="*/ 653528 w 1305814"/>
                <a:gd name="connsiteY21" fmla="*/ 0 h 1424419"/>
                <a:gd name="connsiteX0" fmla="*/ 653528 w 1305814"/>
                <a:gd name="connsiteY0" fmla="*/ 0 h 1424419"/>
                <a:gd name="connsiteX1" fmla="*/ 757287 w 1305814"/>
                <a:gd name="connsiteY1" fmla="*/ 32444 h 1424419"/>
                <a:gd name="connsiteX2" fmla="*/ 1206876 w 1305814"/>
                <a:gd name="connsiteY2" fmla="*/ 284945 h 1424419"/>
                <a:gd name="connsiteX3" fmla="*/ 1237706 w 1305814"/>
                <a:gd name="connsiteY3" fmla="*/ 306775 h 1424419"/>
                <a:gd name="connsiteX4" fmla="*/ 1304420 w 1305814"/>
                <a:gd name="connsiteY4" fmla="*/ 434263 h 1424419"/>
                <a:gd name="connsiteX5" fmla="*/ 1305806 w 1305814"/>
                <a:gd name="connsiteY5" fmla="*/ 519922 h 1424419"/>
                <a:gd name="connsiteX6" fmla="*/ 1301746 w 1305814"/>
                <a:gd name="connsiteY6" fmla="*/ 953747 h 1424419"/>
                <a:gd name="connsiteX7" fmla="*/ 1302599 w 1305814"/>
                <a:gd name="connsiteY7" fmla="*/ 1003650 h 1424419"/>
                <a:gd name="connsiteX8" fmla="*/ 1227376 w 1305814"/>
                <a:gd name="connsiteY8" fmla="*/ 1152027 h 1424419"/>
                <a:gd name="connsiteX9" fmla="*/ 1174235 w 1305814"/>
                <a:gd name="connsiteY9" fmla="*/ 1184756 h 1424419"/>
                <a:gd name="connsiteX10" fmla="*/ 792288 w 1305814"/>
                <a:gd name="connsiteY10" fmla="*/ 1385653 h 1424419"/>
                <a:gd name="connsiteX11" fmla="*/ 522686 w 1305814"/>
                <a:gd name="connsiteY11" fmla="*/ 1384922 h 1424419"/>
                <a:gd name="connsiteX12" fmla="*/ 94302 w 1305814"/>
                <a:gd name="connsiteY12" fmla="*/ 1158755 h 1424419"/>
                <a:gd name="connsiteX13" fmla="*/ 39429 w 1305814"/>
                <a:gd name="connsiteY13" fmla="*/ 1117635 h 1424419"/>
                <a:gd name="connsiteX14" fmla="*/ 667 w 1305814"/>
                <a:gd name="connsiteY14" fmla="*/ 999105 h 1424419"/>
                <a:gd name="connsiteX15" fmla="*/ 0 w 1305814"/>
                <a:gd name="connsiteY15" fmla="*/ 972364 h 1424419"/>
                <a:gd name="connsiteX16" fmla="*/ 2496 w 1305814"/>
                <a:gd name="connsiteY16" fmla="*/ 463106 h 1424419"/>
                <a:gd name="connsiteX17" fmla="*/ 2458 w 1305814"/>
                <a:gd name="connsiteY17" fmla="*/ 429563 h 1424419"/>
                <a:gd name="connsiteX18" fmla="*/ 75248 w 1305814"/>
                <a:gd name="connsiteY18" fmla="*/ 303202 h 1424419"/>
                <a:gd name="connsiteX19" fmla="*/ 106293 w 1305814"/>
                <a:gd name="connsiteY19" fmla="*/ 282597 h 1424419"/>
                <a:gd name="connsiteX20" fmla="*/ 541533 w 1305814"/>
                <a:gd name="connsiteY20" fmla="*/ 38110 h 1424419"/>
                <a:gd name="connsiteX21" fmla="*/ 653528 w 1305814"/>
                <a:gd name="connsiteY21" fmla="*/ 0 h 1424419"/>
                <a:gd name="connsiteX0" fmla="*/ 653528 w 1305814"/>
                <a:gd name="connsiteY0" fmla="*/ 0 h 1424419"/>
                <a:gd name="connsiteX1" fmla="*/ 757287 w 1305814"/>
                <a:gd name="connsiteY1" fmla="*/ 32444 h 1424419"/>
                <a:gd name="connsiteX2" fmla="*/ 1206876 w 1305814"/>
                <a:gd name="connsiteY2" fmla="*/ 284945 h 1424419"/>
                <a:gd name="connsiteX3" fmla="*/ 1237706 w 1305814"/>
                <a:gd name="connsiteY3" fmla="*/ 306775 h 1424419"/>
                <a:gd name="connsiteX4" fmla="*/ 1304420 w 1305814"/>
                <a:gd name="connsiteY4" fmla="*/ 434263 h 1424419"/>
                <a:gd name="connsiteX5" fmla="*/ 1305806 w 1305814"/>
                <a:gd name="connsiteY5" fmla="*/ 519922 h 1424419"/>
                <a:gd name="connsiteX6" fmla="*/ 1301746 w 1305814"/>
                <a:gd name="connsiteY6" fmla="*/ 953747 h 1424419"/>
                <a:gd name="connsiteX7" fmla="*/ 1302599 w 1305814"/>
                <a:gd name="connsiteY7" fmla="*/ 1003650 h 1424419"/>
                <a:gd name="connsiteX8" fmla="*/ 1227376 w 1305814"/>
                <a:gd name="connsiteY8" fmla="*/ 1152027 h 1424419"/>
                <a:gd name="connsiteX9" fmla="*/ 1174235 w 1305814"/>
                <a:gd name="connsiteY9" fmla="*/ 1184756 h 1424419"/>
                <a:gd name="connsiteX10" fmla="*/ 792288 w 1305814"/>
                <a:gd name="connsiteY10" fmla="*/ 1385653 h 1424419"/>
                <a:gd name="connsiteX11" fmla="*/ 522686 w 1305814"/>
                <a:gd name="connsiteY11" fmla="*/ 1384922 h 1424419"/>
                <a:gd name="connsiteX12" fmla="*/ 94302 w 1305814"/>
                <a:gd name="connsiteY12" fmla="*/ 1158755 h 1424419"/>
                <a:gd name="connsiteX13" fmla="*/ 39429 w 1305814"/>
                <a:gd name="connsiteY13" fmla="*/ 1117635 h 1424419"/>
                <a:gd name="connsiteX14" fmla="*/ 667 w 1305814"/>
                <a:gd name="connsiteY14" fmla="*/ 999105 h 1424419"/>
                <a:gd name="connsiteX15" fmla="*/ 0 w 1305814"/>
                <a:gd name="connsiteY15" fmla="*/ 972364 h 1424419"/>
                <a:gd name="connsiteX16" fmla="*/ 2496 w 1305814"/>
                <a:gd name="connsiteY16" fmla="*/ 463106 h 1424419"/>
                <a:gd name="connsiteX17" fmla="*/ 2458 w 1305814"/>
                <a:gd name="connsiteY17" fmla="*/ 429563 h 1424419"/>
                <a:gd name="connsiteX18" fmla="*/ 75248 w 1305814"/>
                <a:gd name="connsiteY18" fmla="*/ 303202 h 1424419"/>
                <a:gd name="connsiteX19" fmla="*/ 106293 w 1305814"/>
                <a:gd name="connsiteY19" fmla="*/ 282597 h 1424419"/>
                <a:gd name="connsiteX20" fmla="*/ 541533 w 1305814"/>
                <a:gd name="connsiteY20" fmla="*/ 38110 h 1424419"/>
                <a:gd name="connsiteX21" fmla="*/ 653528 w 1305814"/>
                <a:gd name="connsiteY21" fmla="*/ 0 h 1424419"/>
                <a:gd name="connsiteX0" fmla="*/ 653528 w 1305814"/>
                <a:gd name="connsiteY0" fmla="*/ 0 h 1427408"/>
                <a:gd name="connsiteX1" fmla="*/ 757287 w 1305814"/>
                <a:gd name="connsiteY1" fmla="*/ 32444 h 1427408"/>
                <a:gd name="connsiteX2" fmla="*/ 1206876 w 1305814"/>
                <a:gd name="connsiteY2" fmla="*/ 284945 h 1427408"/>
                <a:gd name="connsiteX3" fmla="*/ 1237706 w 1305814"/>
                <a:gd name="connsiteY3" fmla="*/ 306775 h 1427408"/>
                <a:gd name="connsiteX4" fmla="*/ 1304420 w 1305814"/>
                <a:gd name="connsiteY4" fmla="*/ 434263 h 1427408"/>
                <a:gd name="connsiteX5" fmla="*/ 1305806 w 1305814"/>
                <a:gd name="connsiteY5" fmla="*/ 519922 h 1427408"/>
                <a:gd name="connsiteX6" fmla="*/ 1301746 w 1305814"/>
                <a:gd name="connsiteY6" fmla="*/ 953747 h 1427408"/>
                <a:gd name="connsiteX7" fmla="*/ 1302599 w 1305814"/>
                <a:gd name="connsiteY7" fmla="*/ 1003650 h 1427408"/>
                <a:gd name="connsiteX8" fmla="*/ 1227376 w 1305814"/>
                <a:gd name="connsiteY8" fmla="*/ 1152027 h 1427408"/>
                <a:gd name="connsiteX9" fmla="*/ 1174235 w 1305814"/>
                <a:gd name="connsiteY9" fmla="*/ 1184756 h 1427408"/>
                <a:gd name="connsiteX10" fmla="*/ 792288 w 1305814"/>
                <a:gd name="connsiteY10" fmla="*/ 1385653 h 1427408"/>
                <a:gd name="connsiteX11" fmla="*/ 517719 w 1305814"/>
                <a:gd name="connsiteY11" fmla="*/ 1389889 h 1427408"/>
                <a:gd name="connsiteX12" fmla="*/ 94302 w 1305814"/>
                <a:gd name="connsiteY12" fmla="*/ 1158755 h 1427408"/>
                <a:gd name="connsiteX13" fmla="*/ 39429 w 1305814"/>
                <a:gd name="connsiteY13" fmla="*/ 1117635 h 1427408"/>
                <a:gd name="connsiteX14" fmla="*/ 667 w 1305814"/>
                <a:gd name="connsiteY14" fmla="*/ 999105 h 1427408"/>
                <a:gd name="connsiteX15" fmla="*/ 0 w 1305814"/>
                <a:gd name="connsiteY15" fmla="*/ 972364 h 1427408"/>
                <a:gd name="connsiteX16" fmla="*/ 2496 w 1305814"/>
                <a:gd name="connsiteY16" fmla="*/ 463106 h 1427408"/>
                <a:gd name="connsiteX17" fmla="*/ 2458 w 1305814"/>
                <a:gd name="connsiteY17" fmla="*/ 429563 h 1427408"/>
                <a:gd name="connsiteX18" fmla="*/ 75248 w 1305814"/>
                <a:gd name="connsiteY18" fmla="*/ 303202 h 1427408"/>
                <a:gd name="connsiteX19" fmla="*/ 106293 w 1305814"/>
                <a:gd name="connsiteY19" fmla="*/ 282597 h 1427408"/>
                <a:gd name="connsiteX20" fmla="*/ 541533 w 1305814"/>
                <a:gd name="connsiteY20" fmla="*/ 38110 h 1427408"/>
                <a:gd name="connsiteX21" fmla="*/ 653528 w 1305814"/>
                <a:gd name="connsiteY21" fmla="*/ 0 h 1427408"/>
                <a:gd name="connsiteX0" fmla="*/ 653528 w 1305814"/>
                <a:gd name="connsiteY0" fmla="*/ 0 h 1427408"/>
                <a:gd name="connsiteX1" fmla="*/ 757287 w 1305814"/>
                <a:gd name="connsiteY1" fmla="*/ 32444 h 1427408"/>
                <a:gd name="connsiteX2" fmla="*/ 1206876 w 1305814"/>
                <a:gd name="connsiteY2" fmla="*/ 284945 h 1427408"/>
                <a:gd name="connsiteX3" fmla="*/ 1237706 w 1305814"/>
                <a:gd name="connsiteY3" fmla="*/ 306775 h 1427408"/>
                <a:gd name="connsiteX4" fmla="*/ 1304420 w 1305814"/>
                <a:gd name="connsiteY4" fmla="*/ 434263 h 1427408"/>
                <a:gd name="connsiteX5" fmla="*/ 1305806 w 1305814"/>
                <a:gd name="connsiteY5" fmla="*/ 519922 h 1427408"/>
                <a:gd name="connsiteX6" fmla="*/ 1301746 w 1305814"/>
                <a:gd name="connsiteY6" fmla="*/ 953747 h 1427408"/>
                <a:gd name="connsiteX7" fmla="*/ 1302599 w 1305814"/>
                <a:gd name="connsiteY7" fmla="*/ 1003650 h 1427408"/>
                <a:gd name="connsiteX8" fmla="*/ 1227376 w 1305814"/>
                <a:gd name="connsiteY8" fmla="*/ 1152027 h 1427408"/>
                <a:gd name="connsiteX9" fmla="*/ 1174235 w 1305814"/>
                <a:gd name="connsiteY9" fmla="*/ 1184756 h 1427408"/>
                <a:gd name="connsiteX10" fmla="*/ 792288 w 1305814"/>
                <a:gd name="connsiteY10" fmla="*/ 1385653 h 1427408"/>
                <a:gd name="connsiteX11" fmla="*/ 517719 w 1305814"/>
                <a:gd name="connsiteY11" fmla="*/ 1389889 h 1427408"/>
                <a:gd name="connsiteX12" fmla="*/ 94302 w 1305814"/>
                <a:gd name="connsiteY12" fmla="*/ 1158755 h 1427408"/>
                <a:gd name="connsiteX13" fmla="*/ 39429 w 1305814"/>
                <a:gd name="connsiteY13" fmla="*/ 1117635 h 1427408"/>
                <a:gd name="connsiteX14" fmla="*/ 667 w 1305814"/>
                <a:gd name="connsiteY14" fmla="*/ 999105 h 1427408"/>
                <a:gd name="connsiteX15" fmla="*/ 0 w 1305814"/>
                <a:gd name="connsiteY15" fmla="*/ 972364 h 1427408"/>
                <a:gd name="connsiteX16" fmla="*/ 2496 w 1305814"/>
                <a:gd name="connsiteY16" fmla="*/ 463106 h 1427408"/>
                <a:gd name="connsiteX17" fmla="*/ 2458 w 1305814"/>
                <a:gd name="connsiteY17" fmla="*/ 429563 h 1427408"/>
                <a:gd name="connsiteX18" fmla="*/ 75248 w 1305814"/>
                <a:gd name="connsiteY18" fmla="*/ 303202 h 1427408"/>
                <a:gd name="connsiteX19" fmla="*/ 106293 w 1305814"/>
                <a:gd name="connsiteY19" fmla="*/ 282597 h 1427408"/>
                <a:gd name="connsiteX20" fmla="*/ 541533 w 1305814"/>
                <a:gd name="connsiteY20" fmla="*/ 38110 h 1427408"/>
                <a:gd name="connsiteX21" fmla="*/ 653528 w 1305814"/>
                <a:gd name="connsiteY21" fmla="*/ 0 h 1427408"/>
                <a:gd name="connsiteX0" fmla="*/ 653528 w 1305814"/>
                <a:gd name="connsiteY0" fmla="*/ 0 h 1421591"/>
                <a:gd name="connsiteX1" fmla="*/ 757287 w 1305814"/>
                <a:gd name="connsiteY1" fmla="*/ 32444 h 1421591"/>
                <a:gd name="connsiteX2" fmla="*/ 1206876 w 1305814"/>
                <a:gd name="connsiteY2" fmla="*/ 284945 h 1421591"/>
                <a:gd name="connsiteX3" fmla="*/ 1237706 w 1305814"/>
                <a:gd name="connsiteY3" fmla="*/ 306775 h 1421591"/>
                <a:gd name="connsiteX4" fmla="*/ 1304420 w 1305814"/>
                <a:gd name="connsiteY4" fmla="*/ 434263 h 1421591"/>
                <a:gd name="connsiteX5" fmla="*/ 1305806 w 1305814"/>
                <a:gd name="connsiteY5" fmla="*/ 519922 h 1421591"/>
                <a:gd name="connsiteX6" fmla="*/ 1301746 w 1305814"/>
                <a:gd name="connsiteY6" fmla="*/ 953747 h 1421591"/>
                <a:gd name="connsiteX7" fmla="*/ 1302599 w 1305814"/>
                <a:gd name="connsiteY7" fmla="*/ 1003650 h 1421591"/>
                <a:gd name="connsiteX8" fmla="*/ 1227376 w 1305814"/>
                <a:gd name="connsiteY8" fmla="*/ 1152027 h 1421591"/>
                <a:gd name="connsiteX9" fmla="*/ 1174235 w 1305814"/>
                <a:gd name="connsiteY9" fmla="*/ 1184756 h 1421591"/>
                <a:gd name="connsiteX10" fmla="*/ 792288 w 1305814"/>
                <a:gd name="connsiteY10" fmla="*/ 1385653 h 1421591"/>
                <a:gd name="connsiteX11" fmla="*/ 502818 w 1305814"/>
                <a:gd name="connsiteY11" fmla="*/ 1379955 h 1421591"/>
                <a:gd name="connsiteX12" fmla="*/ 94302 w 1305814"/>
                <a:gd name="connsiteY12" fmla="*/ 1158755 h 1421591"/>
                <a:gd name="connsiteX13" fmla="*/ 39429 w 1305814"/>
                <a:gd name="connsiteY13" fmla="*/ 1117635 h 1421591"/>
                <a:gd name="connsiteX14" fmla="*/ 667 w 1305814"/>
                <a:gd name="connsiteY14" fmla="*/ 999105 h 1421591"/>
                <a:gd name="connsiteX15" fmla="*/ 0 w 1305814"/>
                <a:gd name="connsiteY15" fmla="*/ 972364 h 1421591"/>
                <a:gd name="connsiteX16" fmla="*/ 2496 w 1305814"/>
                <a:gd name="connsiteY16" fmla="*/ 463106 h 1421591"/>
                <a:gd name="connsiteX17" fmla="*/ 2458 w 1305814"/>
                <a:gd name="connsiteY17" fmla="*/ 429563 h 1421591"/>
                <a:gd name="connsiteX18" fmla="*/ 75248 w 1305814"/>
                <a:gd name="connsiteY18" fmla="*/ 303202 h 1421591"/>
                <a:gd name="connsiteX19" fmla="*/ 106293 w 1305814"/>
                <a:gd name="connsiteY19" fmla="*/ 282597 h 1421591"/>
                <a:gd name="connsiteX20" fmla="*/ 541533 w 1305814"/>
                <a:gd name="connsiteY20" fmla="*/ 38110 h 1421591"/>
                <a:gd name="connsiteX21" fmla="*/ 653528 w 1305814"/>
                <a:gd name="connsiteY21" fmla="*/ 0 h 1421591"/>
                <a:gd name="connsiteX0" fmla="*/ 653528 w 1305814"/>
                <a:gd name="connsiteY0" fmla="*/ 0 h 1423589"/>
                <a:gd name="connsiteX1" fmla="*/ 757287 w 1305814"/>
                <a:gd name="connsiteY1" fmla="*/ 32444 h 1423589"/>
                <a:gd name="connsiteX2" fmla="*/ 1206876 w 1305814"/>
                <a:gd name="connsiteY2" fmla="*/ 284945 h 1423589"/>
                <a:gd name="connsiteX3" fmla="*/ 1237706 w 1305814"/>
                <a:gd name="connsiteY3" fmla="*/ 306775 h 1423589"/>
                <a:gd name="connsiteX4" fmla="*/ 1304420 w 1305814"/>
                <a:gd name="connsiteY4" fmla="*/ 434263 h 1423589"/>
                <a:gd name="connsiteX5" fmla="*/ 1305806 w 1305814"/>
                <a:gd name="connsiteY5" fmla="*/ 519922 h 1423589"/>
                <a:gd name="connsiteX6" fmla="*/ 1301746 w 1305814"/>
                <a:gd name="connsiteY6" fmla="*/ 953747 h 1423589"/>
                <a:gd name="connsiteX7" fmla="*/ 1302599 w 1305814"/>
                <a:gd name="connsiteY7" fmla="*/ 1003650 h 1423589"/>
                <a:gd name="connsiteX8" fmla="*/ 1227376 w 1305814"/>
                <a:gd name="connsiteY8" fmla="*/ 1152027 h 1423589"/>
                <a:gd name="connsiteX9" fmla="*/ 1174235 w 1305814"/>
                <a:gd name="connsiteY9" fmla="*/ 1184756 h 1423589"/>
                <a:gd name="connsiteX10" fmla="*/ 792288 w 1305814"/>
                <a:gd name="connsiteY10" fmla="*/ 1385653 h 1423589"/>
                <a:gd name="connsiteX11" fmla="*/ 502818 w 1305814"/>
                <a:gd name="connsiteY11" fmla="*/ 1379955 h 1423589"/>
                <a:gd name="connsiteX12" fmla="*/ 94302 w 1305814"/>
                <a:gd name="connsiteY12" fmla="*/ 1158755 h 1423589"/>
                <a:gd name="connsiteX13" fmla="*/ 39429 w 1305814"/>
                <a:gd name="connsiteY13" fmla="*/ 1117635 h 1423589"/>
                <a:gd name="connsiteX14" fmla="*/ 667 w 1305814"/>
                <a:gd name="connsiteY14" fmla="*/ 999105 h 1423589"/>
                <a:gd name="connsiteX15" fmla="*/ 0 w 1305814"/>
                <a:gd name="connsiteY15" fmla="*/ 972364 h 1423589"/>
                <a:gd name="connsiteX16" fmla="*/ 2496 w 1305814"/>
                <a:gd name="connsiteY16" fmla="*/ 463106 h 1423589"/>
                <a:gd name="connsiteX17" fmla="*/ 2458 w 1305814"/>
                <a:gd name="connsiteY17" fmla="*/ 429563 h 1423589"/>
                <a:gd name="connsiteX18" fmla="*/ 75248 w 1305814"/>
                <a:gd name="connsiteY18" fmla="*/ 303202 h 1423589"/>
                <a:gd name="connsiteX19" fmla="*/ 106293 w 1305814"/>
                <a:gd name="connsiteY19" fmla="*/ 282597 h 1423589"/>
                <a:gd name="connsiteX20" fmla="*/ 541533 w 1305814"/>
                <a:gd name="connsiteY20" fmla="*/ 38110 h 1423589"/>
                <a:gd name="connsiteX21" fmla="*/ 653528 w 1305814"/>
                <a:gd name="connsiteY21" fmla="*/ 0 h 1423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05814" h="1423589">
                  <a:moveTo>
                    <a:pt x="653528" y="0"/>
                  </a:moveTo>
                  <a:cubicBezTo>
                    <a:pt x="684553" y="-1"/>
                    <a:pt x="736057" y="24011"/>
                    <a:pt x="757287" y="32444"/>
                  </a:cubicBezTo>
                  <a:lnTo>
                    <a:pt x="1206876" y="284945"/>
                  </a:lnTo>
                  <a:cubicBezTo>
                    <a:pt x="1213399" y="291230"/>
                    <a:pt x="1233090" y="301119"/>
                    <a:pt x="1237706" y="306775"/>
                  </a:cubicBezTo>
                  <a:cubicBezTo>
                    <a:pt x="1285405" y="341141"/>
                    <a:pt x="1301367" y="360355"/>
                    <a:pt x="1304420" y="434263"/>
                  </a:cubicBezTo>
                  <a:cubicBezTo>
                    <a:pt x="1306256" y="435452"/>
                    <a:pt x="1303756" y="518852"/>
                    <a:pt x="1305806" y="519922"/>
                  </a:cubicBezTo>
                  <a:cubicBezTo>
                    <a:pt x="1306028" y="563787"/>
                    <a:pt x="1301771" y="907207"/>
                    <a:pt x="1301746" y="953747"/>
                  </a:cubicBezTo>
                  <a:cubicBezTo>
                    <a:pt x="1301579" y="970833"/>
                    <a:pt x="1302766" y="986564"/>
                    <a:pt x="1302599" y="1003650"/>
                  </a:cubicBezTo>
                  <a:cubicBezTo>
                    <a:pt x="1298075" y="1097264"/>
                    <a:pt x="1299308" y="1117497"/>
                    <a:pt x="1227376" y="1152027"/>
                  </a:cubicBezTo>
                  <a:cubicBezTo>
                    <a:pt x="1229069" y="1151612"/>
                    <a:pt x="1262992" y="1133636"/>
                    <a:pt x="1174235" y="1184756"/>
                  </a:cubicBezTo>
                  <a:cubicBezTo>
                    <a:pt x="1102911" y="1225835"/>
                    <a:pt x="986013" y="1283805"/>
                    <a:pt x="792288" y="1385653"/>
                  </a:cubicBezTo>
                  <a:cubicBezTo>
                    <a:pt x="702978" y="1424034"/>
                    <a:pt x="634560" y="1449454"/>
                    <a:pt x="502818" y="1379955"/>
                  </a:cubicBezTo>
                  <a:cubicBezTo>
                    <a:pt x="358670" y="1301859"/>
                    <a:pt x="241278" y="1242506"/>
                    <a:pt x="94302" y="1158755"/>
                  </a:cubicBezTo>
                  <a:cubicBezTo>
                    <a:pt x="64301" y="1138833"/>
                    <a:pt x="61069" y="1137739"/>
                    <a:pt x="39429" y="1117635"/>
                  </a:cubicBezTo>
                  <a:cubicBezTo>
                    <a:pt x="9399" y="1091481"/>
                    <a:pt x="81" y="1056313"/>
                    <a:pt x="667" y="999105"/>
                  </a:cubicBezTo>
                  <a:cubicBezTo>
                    <a:pt x="445" y="990191"/>
                    <a:pt x="222" y="981278"/>
                    <a:pt x="0" y="972364"/>
                  </a:cubicBezTo>
                  <a:lnTo>
                    <a:pt x="2496" y="463106"/>
                  </a:lnTo>
                  <a:cubicBezTo>
                    <a:pt x="2483" y="451925"/>
                    <a:pt x="2471" y="440744"/>
                    <a:pt x="2458" y="429563"/>
                  </a:cubicBezTo>
                  <a:cubicBezTo>
                    <a:pt x="2770" y="365277"/>
                    <a:pt x="14732" y="348090"/>
                    <a:pt x="75248" y="303202"/>
                  </a:cubicBezTo>
                  <a:lnTo>
                    <a:pt x="106293" y="282597"/>
                  </a:lnTo>
                  <a:lnTo>
                    <a:pt x="541533" y="38110"/>
                  </a:lnTo>
                  <a:cubicBezTo>
                    <a:pt x="582751" y="12487"/>
                    <a:pt x="613897" y="0"/>
                    <a:pt x="653528" y="0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2700000" scaled="1"/>
            </a:gradFill>
            <a:ln w="12700" cap="flat" cmpd="sng" algn="ctr">
              <a:noFill/>
              <a:prstDash val="solid"/>
              <a:miter lim="800000"/>
            </a:ln>
            <a:effectLst>
              <a:innerShdw blurRad="152400" dist="50800" dir="18900000">
                <a:prstClr val="black">
                  <a:alpha val="40000"/>
                </a:prstClr>
              </a:innerShdw>
            </a:effectLst>
          </p:spPr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cs typeface="+mn-cs"/>
              </a:endParaRPr>
            </a:p>
          </p:txBody>
        </p:sp>
        <p:grpSp>
          <p:nvGrpSpPr>
            <p:cNvPr id="28" name="组合 43">
              <a:extLst>
                <a:ext uri="{FF2B5EF4-FFF2-40B4-BE49-F238E27FC236}">
                  <a16:creationId xmlns:a16="http://schemas.microsoft.com/office/drawing/2014/main" xmlns="" id="{B97290B9-7D83-982C-E168-E7558C009108}"/>
                </a:ext>
              </a:extLst>
            </p:cNvPr>
            <p:cNvGrpSpPr/>
            <p:nvPr/>
          </p:nvGrpSpPr>
          <p:grpSpPr>
            <a:xfrm>
              <a:off x="9339943" y="4864572"/>
              <a:ext cx="1030514" cy="997315"/>
              <a:chOff x="1199710" y="5169581"/>
              <a:chExt cx="1030514" cy="997315"/>
            </a:xfrm>
          </p:grpSpPr>
          <p:sp>
            <p:nvSpPr>
              <p:cNvPr id="29" name="矩形 10">
                <a:extLst>
                  <a:ext uri="{FF2B5EF4-FFF2-40B4-BE49-F238E27FC236}">
                    <a16:creationId xmlns:a16="http://schemas.microsoft.com/office/drawing/2014/main" xmlns="" id="{4054175C-7DF2-E970-33D9-D2DD49E6E51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57565" y="5169581"/>
                <a:ext cx="914805" cy="997315"/>
              </a:xfrm>
              <a:custGeom>
                <a:avLst/>
                <a:gdLst>
                  <a:gd name="connsiteX0" fmla="*/ 653528 w 1305333"/>
                  <a:gd name="connsiteY0" fmla="*/ 0 h 1424419"/>
                  <a:gd name="connsiteX1" fmla="*/ 757287 w 1305333"/>
                  <a:gd name="connsiteY1" fmla="*/ 32444 h 1424419"/>
                  <a:gd name="connsiteX2" fmla="*/ 1206876 w 1305333"/>
                  <a:gd name="connsiteY2" fmla="*/ 284945 h 1424419"/>
                  <a:gd name="connsiteX3" fmla="*/ 1233464 w 1305333"/>
                  <a:gd name="connsiteY3" fmla="*/ 306775 h 1424419"/>
                  <a:gd name="connsiteX4" fmla="*/ 1299728 w 1305333"/>
                  <a:gd name="connsiteY4" fmla="*/ 452301 h 1424419"/>
                  <a:gd name="connsiteX5" fmla="*/ 1303099 w 1305333"/>
                  <a:gd name="connsiteY5" fmla="*/ 495558 h 1424419"/>
                  <a:gd name="connsiteX6" fmla="*/ 1303099 w 1305333"/>
                  <a:gd name="connsiteY6" fmla="*/ 952393 h 1424419"/>
                  <a:gd name="connsiteX7" fmla="*/ 1299356 w 1305333"/>
                  <a:gd name="connsiteY7" fmla="*/ 974248 h 1424419"/>
                  <a:gd name="connsiteX8" fmla="*/ 1193590 w 1305333"/>
                  <a:gd name="connsiteY8" fmla="*/ 1159518 h 1424419"/>
                  <a:gd name="connsiteX9" fmla="*/ 1188747 w 1305333"/>
                  <a:gd name="connsiteY9" fmla="*/ 1163476 h 1424419"/>
                  <a:gd name="connsiteX10" fmla="*/ 792288 w 1305333"/>
                  <a:gd name="connsiteY10" fmla="*/ 1385653 h 1424419"/>
                  <a:gd name="connsiteX11" fmla="*/ 522686 w 1305333"/>
                  <a:gd name="connsiteY11" fmla="*/ 1384922 h 1424419"/>
                  <a:gd name="connsiteX12" fmla="*/ 80344 w 1305333"/>
                  <a:gd name="connsiteY12" fmla="*/ 1139323 h 1424419"/>
                  <a:gd name="connsiteX13" fmla="*/ 68397 w 1305333"/>
                  <a:gd name="connsiteY13" fmla="*/ 1130059 h 1424419"/>
                  <a:gd name="connsiteX14" fmla="*/ 667 w 1305333"/>
                  <a:gd name="connsiteY14" fmla="*/ 999105 h 1424419"/>
                  <a:gd name="connsiteX15" fmla="*/ 0 w 1305333"/>
                  <a:gd name="connsiteY15" fmla="*/ 972364 h 1424419"/>
                  <a:gd name="connsiteX16" fmla="*/ 2496 w 1305333"/>
                  <a:gd name="connsiteY16" fmla="*/ 463106 h 1424419"/>
                  <a:gd name="connsiteX17" fmla="*/ 2458 w 1305333"/>
                  <a:gd name="connsiteY17" fmla="*/ 429563 h 1424419"/>
                  <a:gd name="connsiteX18" fmla="*/ 75248 w 1305333"/>
                  <a:gd name="connsiteY18" fmla="*/ 303202 h 1424419"/>
                  <a:gd name="connsiteX19" fmla="*/ 103465 w 1305333"/>
                  <a:gd name="connsiteY19" fmla="*/ 288252 h 1424419"/>
                  <a:gd name="connsiteX20" fmla="*/ 541533 w 1305333"/>
                  <a:gd name="connsiteY20" fmla="*/ 38110 h 1424419"/>
                  <a:gd name="connsiteX21" fmla="*/ 653528 w 1305333"/>
                  <a:gd name="connsiteY21" fmla="*/ 0 h 1424419"/>
                  <a:gd name="connsiteX0" fmla="*/ 653528 w 1305333"/>
                  <a:gd name="connsiteY0" fmla="*/ 0 h 1424419"/>
                  <a:gd name="connsiteX1" fmla="*/ 757287 w 1305333"/>
                  <a:gd name="connsiteY1" fmla="*/ 32444 h 1424419"/>
                  <a:gd name="connsiteX2" fmla="*/ 1206876 w 1305333"/>
                  <a:gd name="connsiteY2" fmla="*/ 284945 h 1424419"/>
                  <a:gd name="connsiteX3" fmla="*/ 1233464 w 1305333"/>
                  <a:gd name="connsiteY3" fmla="*/ 306775 h 1424419"/>
                  <a:gd name="connsiteX4" fmla="*/ 1301712 w 1305333"/>
                  <a:gd name="connsiteY4" fmla="*/ 442384 h 1424419"/>
                  <a:gd name="connsiteX5" fmla="*/ 1303099 w 1305333"/>
                  <a:gd name="connsiteY5" fmla="*/ 495558 h 1424419"/>
                  <a:gd name="connsiteX6" fmla="*/ 1303099 w 1305333"/>
                  <a:gd name="connsiteY6" fmla="*/ 952393 h 1424419"/>
                  <a:gd name="connsiteX7" fmla="*/ 1299356 w 1305333"/>
                  <a:gd name="connsiteY7" fmla="*/ 974248 h 1424419"/>
                  <a:gd name="connsiteX8" fmla="*/ 1193590 w 1305333"/>
                  <a:gd name="connsiteY8" fmla="*/ 1159518 h 1424419"/>
                  <a:gd name="connsiteX9" fmla="*/ 1188747 w 1305333"/>
                  <a:gd name="connsiteY9" fmla="*/ 1163476 h 1424419"/>
                  <a:gd name="connsiteX10" fmla="*/ 792288 w 1305333"/>
                  <a:gd name="connsiteY10" fmla="*/ 1385653 h 1424419"/>
                  <a:gd name="connsiteX11" fmla="*/ 522686 w 1305333"/>
                  <a:gd name="connsiteY11" fmla="*/ 1384922 h 1424419"/>
                  <a:gd name="connsiteX12" fmla="*/ 80344 w 1305333"/>
                  <a:gd name="connsiteY12" fmla="*/ 1139323 h 1424419"/>
                  <a:gd name="connsiteX13" fmla="*/ 68397 w 1305333"/>
                  <a:gd name="connsiteY13" fmla="*/ 1130059 h 1424419"/>
                  <a:gd name="connsiteX14" fmla="*/ 667 w 1305333"/>
                  <a:gd name="connsiteY14" fmla="*/ 999105 h 1424419"/>
                  <a:gd name="connsiteX15" fmla="*/ 0 w 1305333"/>
                  <a:gd name="connsiteY15" fmla="*/ 972364 h 1424419"/>
                  <a:gd name="connsiteX16" fmla="*/ 2496 w 1305333"/>
                  <a:gd name="connsiteY16" fmla="*/ 463106 h 1424419"/>
                  <a:gd name="connsiteX17" fmla="*/ 2458 w 1305333"/>
                  <a:gd name="connsiteY17" fmla="*/ 429563 h 1424419"/>
                  <a:gd name="connsiteX18" fmla="*/ 75248 w 1305333"/>
                  <a:gd name="connsiteY18" fmla="*/ 303202 h 1424419"/>
                  <a:gd name="connsiteX19" fmla="*/ 103465 w 1305333"/>
                  <a:gd name="connsiteY19" fmla="*/ 288252 h 1424419"/>
                  <a:gd name="connsiteX20" fmla="*/ 541533 w 1305333"/>
                  <a:gd name="connsiteY20" fmla="*/ 38110 h 1424419"/>
                  <a:gd name="connsiteX21" fmla="*/ 653528 w 1305333"/>
                  <a:gd name="connsiteY21" fmla="*/ 0 h 1424419"/>
                  <a:gd name="connsiteX0" fmla="*/ 653528 w 1305333"/>
                  <a:gd name="connsiteY0" fmla="*/ 0 h 1424419"/>
                  <a:gd name="connsiteX1" fmla="*/ 757287 w 1305333"/>
                  <a:gd name="connsiteY1" fmla="*/ 32444 h 1424419"/>
                  <a:gd name="connsiteX2" fmla="*/ 1206876 w 1305333"/>
                  <a:gd name="connsiteY2" fmla="*/ 284945 h 1424419"/>
                  <a:gd name="connsiteX3" fmla="*/ 1233464 w 1305333"/>
                  <a:gd name="connsiteY3" fmla="*/ 306775 h 1424419"/>
                  <a:gd name="connsiteX4" fmla="*/ 1301712 w 1305333"/>
                  <a:gd name="connsiteY4" fmla="*/ 442384 h 1424419"/>
                  <a:gd name="connsiteX5" fmla="*/ 1303099 w 1305333"/>
                  <a:gd name="connsiteY5" fmla="*/ 495558 h 1424419"/>
                  <a:gd name="connsiteX6" fmla="*/ 1303099 w 1305333"/>
                  <a:gd name="connsiteY6" fmla="*/ 952393 h 1424419"/>
                  <a:gd name="connsiteX7" fmla="*/ 1299356 w 1305333"/>
                  <a:gd name="connsiteY7" fmla="*/ 974248 h 1424419"/>
                  <a:gd name="connsiteX8" fmla="*/ 1193590 w 1305333"/>
                  <a:gd name="connsiteY8" fmla="*/ 1159518 h 1424419"/>
                  <a:gd name="connsiteX9" fmla="*/ 1188747 w 1305333"/>
                  <a:gd name="connsiteY9" fmla="*/ 1163476 h 1424419"/>
                  <a:gd name="connsiteX10" fmla="*/ 792288 w 1305333"/>
                  <a:gd name="connsiteY10" fmla="*/ 1385653 h 1424419"/>
                  <a:gd name="connsiteX11" fmla="*/ 522686 w 1305333"/>
                  <a:gd name="connsiteY11" fmla="*/ 1384922 h 1424419"/>
                  <a:gd name="connsiteX12" fmla="*/ 80344 w 1305333"/>
                  <a:gd name="connsiteY12" fmla="*/ 1139323 h 1424419"/>
                  <a:gd name="connsiteX13" fmla="*/ 68397 w 1305333"/>
                  <a:gd name="connsiteY13" fmla="*/ 1130059 h 1424419"/>
                  <a:gd name="connsiteX14" fmla="*/ 667 w 1305333"/>
                  <a:gd name="connsiteY14" fmla="*/ 999105 h 1424419"/>
                  <a:gd name="connsiteX15" fmla="*/ 0 w 1305333"/>
                  <a:gd name="connsiteY15" fmla="*/ 972364 h 1424419"/>
                  <a:gd name="connsiteX16" fmla="*/ 2496 w 1305333"/>
                  <a:gd name="connsiteY16" fmla="*/ 463106 h 1424419"/>
                  <a:gd name="connsiteX17" fmla="*/ 2458 w 1305333"/>
                  <a:gd name="connsiteY17" fmla="*/ 429563 h 1424419"/>
                  <a:gd name="connsiteX18" fmla="*/ 75248 w 1305333"/>
                  <a:gd name="connsiteY18" fmla="*/ 303202 h 1424419"/>
                  <a:gd name="connsiteX19" fmla="*/ 103465 w 1305333"/>
                  <a:gd name="connsiteY19" fmla="*/ 288252 h 1424419"/>
                  <a:gd name="connsiteX20" fmla="*/ 541533 w 1305333"/>
                  <a:gd name="connsiteY20" fmla="*/ 38110 h 1424419"/>
                  <a:gd name="connsiteX21" fmla="*/ 653528 w 1305333"/>
                  <a:gd name="connsiteY21" fmla="*/ 0 h 1424419"/>
                  <a:gd name="connsiteX0" fmla="*/ 653528 w 1306046"/>
                  <a:gd name="connsiteY0" fmla="*/ 0 h 1424419"/>
                  <a:gd name="connsiteX1" fmla="*/ 757287 w 1306046"/>
                  <a:gd name="connsiteY1" fmla="*/ 32444 h 1424419"/>
                  <a:gd name="connsiteX2" fmla="*/ 1206876 w 1306046"/>
                  <a:gd name="connsiteY2" fmla="*/ 284945 h 1424419"/>
                  <a:gd name="connsiteX3" fmla="*/ 1233464 w 1306046"/>
                  <a:gd name="connsiteY3" fmla="*/ 306775 h 1424419"/>
                  <a:gd name="connsiteX4" fmla="*/ 1301712 w 1306046"/>
                  <a:gd name="connsiteY4" fmla="*/ 442384 h 1424419"/>
                  <a:gd name="connsiteX5" fmla="*/ 1303099 w 1306046"/>
                  <a:gd name="connsiteY5" fmla="*/ 495558 h 1424419"/>
                  <a:gd name="connsiteX6" fmla="*/ 1303099 w 1306046"/>
                  <a:gd name="connsiteY6" fmla="*/ 952393 h 1424419"/>
                  <a:gd name="connsiteX7" fmla="*/ 1305306 w 1306046"/>
                  <a:gd name="connsiteY7" fmla="*/ 990115 h 1424419"/>
                  <a:gd name="connsiteX8" fmla="*/ 1193590 w 1306046"/>
                  <a:gd name="connsiteY8" fmla="*/ 1159518 h 1424419"/>
                  <a:gd name="connsiteX9" fmla="*/ 1188747 w 1306046"/>
                  <a:gd name="connsiteY9" fmla="*/ 1163476 h 1424419"/>
                  <a:gd name="connsiteX10" fmla="*/ 792288 w 1306046"/>
                  <a:gd name="connsiteY10" fmla="*/ 1385653 h 1424419"/>
                  <a:gd name="connsiteX11" fmla="*/ 522686 w 1306046"/>
                  <a:gd name="connsiteY11" fmla="*/ 1384922 h 1424419"/>
                  <a:gd name="connsiteX12" fmla="*/ 80344 w 1306046"/>
                  <a:gd name="connsiteY12" fmla="*/ 1139323 h 1424419"/>
                  <a:gd name="connsiteX13" fmla="*/ 68397 w 1306046"/>
                  <a:gd name="connsiteY13" fmla="*/ 1130059 h 1424419"/>
                  <a:gd name="connsiteX14" fmla="*/ 667 w 1306046"/>
                  <a:gd name="connsiteY14" fmla="*/ 999105 h 1424419"/>
                  <a:gd name="connsiteX15" fmla="*/ 0 w 1306046"/>
                  <a:gd name="connsiteY15" fmla="*/ 972364 h 1424419"/>
                  <a:gd name="connsiteX16" fmla="*/ 2496 w 1306046"/>
                  <a:gd name="connsiteY16" fmla="*/ 463106 h 1424419"/>
                  <a:gd name="connsiteX17" fmla="*/ 2458 w 1306046"/>
                  <a:gd name="connsiteY17" fmla="*/ 429563 h 1424419"/>
                  <a:gd name="connsiteX18" fmla="*/ 75248 w 1306046"/>
                  <a:gd name="connsiteY18" fmla="*/ 303202 h 1424419"/>
                  <a:gd name="connsiteX19" fmla="*/ 103465 w 1306046"/>
                  <a:gd name="connsiteY19" fmla="*/ 288252 h 1424419"/>
                  <a:gd name="connsiteX20" fmla="*/ 541533 w 1306046"/>
                  <a:gd name="connsiteY20" fmla="*/ 38110 h 1424419"/>
                  <a:gd name="connsiteX21" fmla="*/ 653528 w 1306046"/>
                  <a:gd name="connsiteY21" fmla="*/ 0 h 1424419"/>
                  <a:gd name="connsiteX0" fmla="*/ 653528 w 1305333"/>
                  <a:gd name="connsiteY0" fmla="*/ 0 h 1424419"/>
                  <a:gd name="connsiteX1" fmla="*/ 757287 w 1305333"/>
                  <a:gd name="connsiteY1" fmla="*/ 32444 h 1424419"/>
                  <a:gd name="connsiteX2" fmla="*/ 1206876 w 1305333"/>
                  <a:gd name="connsiteY2" fmla="*/ 284945 h 1424419"/>
                  <a:gd name="connsiteX3" fmla="*/ 1233464 w 1305333"/>
                  <a:gd name="connsiteY3" fmla="*/ 306775 h 1424419"/>
                  <a:gd name="connsiteX4" fmla="*/ 1301712 w 1305333"/>
                  <a:gd name="connsiteY4" fmla="*/ 442384 h 1424419"/>
                  <a:gd name="connsiteX5" fmla="*/ 1303099 w 1305333"/>
                  <a:gd name="connsiteY5" fmla="*/ 495558 h 1424419"/>
                  <a:gd name="connsiteX6" fmla="*/ 1303099 w 1305333"/>
                  <a:gd name="connsiteY6" fmla="*/ 952393 h 1424419"/>
                  <a:gd name="connsiteX7" fmla="*/ 1305306 w 1305333"/>
                  <a:gd name="connsiteY7" fmla="*/ 990115 h 1424419"/>
                  <a:gd name="connsiteX8" fmla="*/ 1193590 w 1305333"/>
                  <a:gd name="connsiteY8" fmla="*/ 1159518 h 1424419"/>
                  <a:gd name="connsiteX9" fmla="*/ 1188747 w 1305333"/>
                  <a:gd name="connsiteY9" fmla="*/ 1163476 h 1424419"/>
                  <a:gd name="connsiteX10" fmla="*/ 792288 w 1305333"/>
                  <a:gd name="connsiteY10" fmla="*/ 1385653 h 1424419"/>
                  <a:gd name="connsiteX11" fmla="*/ 522686 w 1305333"/>
                  <a:gd name="connsiteY11" fmla="*/ 1384922 h 1424419"/>
                  <a:gd name="connsiteX12" fmla="*/ 80344 w 1305333"/>
                  <a:gd name="connsiteY12" fmla="*/ 1139323 h 1424419"/>
                  <a:gd name="connsiteX13" fmla="*/ 68397 w 1305333"/>
                  <a:gd name="connsiteY13" fmla="*/ 1130059 h 1424419"/>
                  <a:gd name="connsiteX14" fmla="*/ 667 w 1305333"/>
                  <a:gd name="connsiteY14" fmla="*/ 999105 h 1424419"/>
                  <a:gd name="connsiteX15" fmla="*/ 0 w 1305333"/>
                  <a:gd name="connsiteY15" fmla="*/ 972364 h 1424419"/>
                  <a:gd name="connsiteX16" fmla="*/ 2496 w 1305333"/>
                  <a:gd name="connsiteY16" fmla="*/ 463106 h 1424419"/>
                  <a:gd name="connsiteX17" fmla="*/ 2458 w 1305333"/>
                  <a:gd name="connsiteY17" fmla="*/ 429563 h 1424419"/>
                  <a:gd name="connsiteX18" fmla="*/ 75248 w 1305333"/>
                  <a:gd name="connsiteY18" fmla="*/ 303202 h 1424419"/>
                  <a:gd name="connsiteX19" fmla="*/ 103465 w 1305333"/>
                  <a:gd name="connsiteY19" fmla="*/ 288252 h 1424419"/>
                  <a:gd name="connsiteX20" fmla="*/ 541533 w 1305333"/>
                  <a:gd name="connsiteY20" fmla="*/ 38110 h 1424419"/>
                  <a:gd name="connsiteX21" fmla="*/ 653528 w 1305333"/>
                  <a:gd name="connsiteY21" fmla="*/ 0 h 1424419"/>
                  <a:gd name="connsiteX0" fmla="*/ 653528 w 1305333"/>
                  <a:gd name="connsiteY0" fmla="*/ 0 h 1424419"/>
                  <a:gd name="connsiteX1" fmla="*/ 757287 w 1305333"/>
                  <a:gd name="connsiteY1" fmla="*/ 32444 h 1424419"/>
                  <a:gd name="connsiteX2" fmla="*/ 1206876 w 1305333"/>
                  <a:gd name="connsiteY2" fmla="*/ 284945 h 1424419"/>
                  <a:gd name="connsiteX3" fmla="*/ 1233464 w 1305333"/>
                  <a:gd name="connsiteY3" fmla="*/ 306775 h 1424419"/>
                  <a:gd name="connsiteX4" fmla="*/ 1301712 w 1305333"/>
                  <a:gd name="connsiteY4" fmla="*/ 442384 h 1424419"/>
                  <a:gd name="connsiteX5" fmla="*/ 1303099 w 1305333"/>
                  <a:gd name="connsiteY5" fmla="*/ 495558 h 1424419"/>
                  <a:gd name="connsiteX6" fmla="*/ 1303099 w 1305333"/>
                  <a:gd name="connsiteY6" fmla="*/ 952393 h 1424419"/>
                  <a:gd name="connsiteX7" fmla="*/ 1305306 w 1305333"/>
                  <a:gd name="connsiteY7" fmla="*/ 990115 h 1424419"/>
                  <a:gd name="connsiteX8" fmla="*/ 1193590 w 1305333"/>
                  <a:gd name="connsiteY8" fmla="*/ 1159518 h 1424419"/>
                  <a:gd name="connsiteX9" fmla="*/ 1172881 w 1305333"/>
                  <a:gd name="connsiteY9" fmla="*/ 1179342 h 1424419"/>
                  <a:gd name="connsiteX10" fmla="*/ 792288 w 1305333"/>
                  <a:gd name="connsiteY10" fmla="*/ 1385653 h 1424419"/>
                  <a:gd name="connsiteX11" fmla="*/ 522686 w 1305333"/>
                  <a:gd name="connsiteY11" fmla="*/ 1384922 h 1424419"/>
                  <a:gd name="connsiteX12" fmla="*/ 80344 w 1305333"/>
                  <a:gd name="connsiteY12" fmla="*/ 1139323 h 1424419"/>
                  <a:gd name="connsiteX13" fmla="*/ 68397 w 1305333"/>
                  <a:gd name="connsiteY13" fmla="*/ 1130059 h 1424419"/>
                  <a:gd name="connsiteX14" fmla="*/ 667 w 1305333"/>
                  <a:gd name="connsiteY14" fmla="*/ 999105 h 1424419"/>
                  <a:gd name="connsiteX15" fmla="*/ 0 w 1305333"/>
                  <a:gd name="connsiteY15" fmla="*/ 972364 h 1424419"/>
                  <a:gd name="connsiteX16" fmla="*/ 2496 w 1305333"/>
                  <a:gd name="connsiteY16" fmla="*/ 463106 h 1424419"/>
                  <a:gd name="connsiteX17" fmla="*/ 2458 w 1305333"/>
                  <a:gd name="connsiteY17" fmla="*/ 429563 h 1424419"/>
                  <a:gd name="connsiteX18" fmla="*/ 75248 w 1305333"/>
                  <a:gd name="connsiteY18" fmla="*/ 303202 h 1424419"/>
                  <a:gd name="connsiteX19" fmla="*/ 103465 w 1305333"/>
                  <a:gd name="connsiteY19" fmla="*/ 288252 h 1424419"/>
                  <a:gd name="connsiteX20" fmla="*/ 541533 w 1305333"/>
                  <a:gd name="connsiteY20" fmla="*/ 38110 h 1424419"/>
                  <a:gd name="connsiteX21" fmla="*/ 653528 w 1305333"/>
                  <a:gd name="connsiteY21" fmla="*/ 0 h 1424419"/>
                  <a:gd name="connsiteX0" fmla="*/ 653528 w 1305333"/>
                  <a:gd name="connsiteY0" fmla="*/ 0 h 1424419"/>
                  <a:gd name="connsiteX1" fmla="*/ 757287 w 1305333"/>
                  <a:gd name="connsiteY1" fmla="*/ 32444 h 1424419"/>
                  <a:gd name="connsiteX2" fmla="*/ 1206876 w 1305333"/>
                  <a:gd name="connsiteY2" fmla="*/ 284945 h 1424419"/>
                  <a:gd name="connsiteX3" fmla="*/ 1233464 w 1305333"/>
                  <a:gd name="connsiteY3" fmla="*/ 306775 h 1424419"/>
                  <a:gd name="connsiteX4" fmla="*/ 1301712 w 1305333"/>
                  <a:gd name="connsiteY4" fmla="*/ 442384 h 1424419"/>
                  <a:gd name="connsiteX5" fmla="*/ 1303099 w 1305333"/>
                  <a:gd name="connsiteY5" fmla="*/ 495558 h 1424419"/>
                  <a:gd name="connsiteX6" fmla="*/ 1303099 w 1305333"/>
                  <a:gd name="connsiteY6" fmla="*/ 952393 h 1424419"/>
                  <a:gd name="connsiteX7" fmla="*/ 1305306 w 1305333"/>
                  <a:gd name="connsiteY7" fmla="*/ 990115 h 1424419"/>
                  <a:gd name="connsiteX8" fmla="*/ 1193590 w 1305333"/>
                  <a:gd name="connsiteY8" fmla="*/ 1159518 h 1424419"/>
                  <a:gd name="connsiteX9" fmla="*/ 1172881 w 1305333"/>
                  <a:gd name="connsiteY9" fmla="*/ 1179342 h 1424419"/>
                  <a:gd name="connsiteX10" fmla="*/ 792288 w 1305333"/>
                  <a:gd name="connsiteY10" fmla="*/ 1385653 h 1424419"/>
                  <a:gd name="connsiteX11" fmla="*/ 522686 w 1305333"/>
                  <a:gd name="connsiteY11" fmla="*/ 1384922 h 1424419"/>
                  <a:gd name="connsiteX12" fmla="*/ 80344 w 1305333"/>
                  <a:gd name="connsiteY12" fmla="*/ 1139323 h 1424419"/>
                  <a:gd name="connsiteX13" fmla="*/ 68397 w 1305333"/>
                  <a:gd name="connsiteY13" fmla="*/ 1130059 h 1424419"/>
                  <a:gd name="connsiteX14" fmla="*/ 667 w 1305333"/>
                  <a:gd name="connsiteY14" fmla="*/ 999105 h 1424419"/>
                  <a:gd name="connsiteX15" fmla="*/ 0 w 1305333"/>
                  <a:gd name="connsiteY15" fmla="*/ 972364 h 1424419"/>
                  <a:gd name="connsiteX16" fmla="*/ 2496 w 1305333"/>
                  <a:gd name="connsiteY16" fmla="*/ 463106 h 1424419"/>
                  <a:gd name="connsiteX17" fmla="*/ 2458 w 1305333"/>
                  <a:gd name="connsiteY17" fmla="*/ 429563 h 1424419"/>
                  <a:gd name="connsiteX18" fmla="*/ 75248 w 1305333"/>
                  <a:gd name="connsiteY18" fmla="*/ 303202 h 1424419"/>
                  <a:gd name="connsiteX19" fmla="*/ 103465 w 1305333"/>
                  <a:gd name="connsiteY19" fmla="*/ 288252 h 1424419"/>
                  <a:gd name="connsiteX20" fmla="*/ 541533 w 1305333"/>
                  <a:gd name="connsiteY20" fmla="*/ 38110 h 1424419"/>
                  <a:gd name="connsiteX21" fmla="*/ 653528 w 1305333"/>
                  <a:gd name="connsiteY21" fmla="*/ 0 h 1424419"/>
                  <a:gd name="connsiteX0" fmla="*/ 653528 w 1305333"/>
                  <a:gd name="connsiteY0" fmla="*/ 0 h 1424419"/>
                  <a:gd name="connsiteX1" fmla="*/ 757287 w 1305333"/>
                  <a:gd name="connsiteY1" fmla="*/ 32444 h 1424419"/>
                  <a:gd name="connsiteX2" fmla="*/ 1206876 w 1305333"/>
                  <a:gd name="connsiteY2" fmla="*/ 284945 h 1424419"/>
                  <a:gd name="connsiteX3" fmla="*/ 1233464 w 1305333"/>
                  <a:gd name="connsiteY3" fmla="*/ 306775 h 1424419"/>
                  <a:gd name="connsiteX4" fmla="*/ 1301712 w 1305333"/>
                  <a:gd name="connsiteY4" fmla="*/ 442384 h 1424419"/>
                  <a:gd name="connsiteX5" fmla="*/ 1303099 w 1305333"/>
                  <a:gd name="connsiteY5" fmla="*/ 495558 h 1424419"/>
                  <a:gd name="connsiteX6" fmla="*/ 1303099 w 1305333"/>
                  <a:gd name="connsiteY6" fmla="*/ 952393 h 1424419"/>
                  <a:gd name="connsiteX7" fmla="*/ 1305306 w 1305333"/>
                  <a:gd name="connsiteY7" fmla="*/ 990115 h 1424419"/>
                  <a:gd name="connsiteX8" fmla="*/ 1193590 w 1305333"/>
                  <a:gd name="connsiteY8" fmla="*/ 1159518 h 1424419"/>
                  <a:gd name="connsiteX9" fmla="*/ 1172881 w 1305333"/>
                  <a:gd name="connsiteY9" fmla="*/ 1179342 h 1424419"/>
                  <a:gd name="connsiteX10" fmla="*/ 792288 w 1305333"/>
                  <a:gd name="connsiteY10" fmla="*/ 1385653 h 1424419"/>
                  <a:gd name="connsiteX11" fmla="*/ 522686 w 1305333"/>
                  <a:gd name="connsiteY11" fmla="*/ 1384922 h 1424419"/>
                  <a:gd name="connsiteX12" fmla="*/ 80344 w 1305333"/>
                  <a:gd name="connsiteY12" fmla="*/ 1139323 h 1424419"/>
                  <a:gd name="connsiteX13" fmla="*/ 68397 w 1305333"/>
                  <a:gd name="connsiteY13" fmla="*/ 1130059 h 1424419"/>
                  <a:gd name="connsiteX14" fmla="*/ 667 w 1305333"/>
                  <a:gd name="connsiteY14" fmla="*/ 999105 h 1424419"/>
                  <a:gd name="connsiteX15" fmla="*/ 0 w 1305333"/>
                  <a:gd name="connsiteY15" fmla="*/ 972364 h 1424419"/>
                  <a:gd name="connsiteX16" fmla="*/ 2496 w 1305333"/>
                  <a:gd name="connsiteY16" fmla="*/ 463106 h 1424419"/>
                  <a:gd name="connsiteX17" fmla="*/ 2458 w 1305333"/>
                  <a:gd name="connsiteY17" fmla="*/ 429563 h 1424419"/>
                  <a:gd name="connsiteX18" fmla="*/ 75248 w 1305333"/>
                  <a:gd name="connsiteY18" fmla="*/ 303202 h 1424419"/>
                  <a:gd name="connsiteX19" fmla="*/ 103465 w 1305333"/>
                  <a:gd name="connsiteY19" fmla="*/ 288252 h 1424419"/>
                  <a:gd name="connsiteX20" fmla="*/ 541533 w 1305333"/>
                  <a:gd name="connsiteY20" fmla="*/ 38110 h 1424419"/>
                  <a:gd name="connsiteX21" fmla="*/ 653528 w 1305333"/>
                  <a:gd name="connsiteY21" fmla="*/ 0 h 1424419"/>
                  <a:gd name="connsiteX0" fmla="*/ 653528 w 1305333"/>
                  <a:gd name="connsiteY0" fmla="*/ 0 h 1424419"/>
                  <a:gd name="connsiteX1" fmla="*/ 757287 w 1305333"/>
                  <a:gd name="connsiteY1" fmla="*/ 32444 h 1424419"/>
                  <a:gd name="connsiteX2" fmla="*/ 1206876 w 1305333"/>
                  <a:gd name="connsiteY2" fmla="*/ 284945 h 1424419"/>
                  <a:gd name="connsiteX3" fmla="*/ 1233464 w 1305333"/>
                  <a:gd name="connsiteY3" fmla="*/ 306775 h 1424419"/>
                  <a:gd name="connsiteX4" fmla="*/ 1301712 w 1305333"/>
                  <a:gd name="connsiteY4" fmla="*/ 442384 h 1424419"/>
                  <a:gd name="connsiteX5" fmla="*/ 1303099 w 1305333"/>
                  <a:gd name="connsiteY5" fmla="*/ 495558 h 1424419"/>
                  <a:gd name="connsiteX6" fmla="*/ 1303099 w 1305333"/>
                  <a:gd name="connsiteY6" fmla="*/ 952393 h 1424419"/>
                  <a:gd name="connsiteX7" fmla="*/ 1305306 w 1305333"/>
                  <a:gd name="connsiteY7" fmla="*/ 990115 h 1424419"/>
                  <a:gd name="connsiteX8" fmla="*/ 1193590 w 1305333"/>
                  <a:gd name="connsiteY8" fmla="*/ 1159518 h 1424419"/>
                  <a:gd name="connsiteX9" fmla="*/ 1172881 w 1305333"/>
                  <a:gd name="connsiteY9" fmla="*/ 1179342 h 1424419"/>
                  <a:gd name="connsiteX10" fmla="*/ 792288 w 1305333"/>
                  <a:gd name="connsiteY10" fmla="*/ 1385653 h 1424419"/>
                  <a:gd name="connsiteX11" fmla="*/ 522686 w 1305333"/>
                  <a:gd name="connsiteY11" fmla="*/ 1384922 h 1424419"/>
                  <a:gd name="connsiteX12" fmla="*/ 80344 w 1305333"/>
                  <a:gd name="connsiteY12" fmla="*/ 1139323 h 1424419"/>
                  <a:gd name="connsiteX13" fmla="*/ 68397 w 1305333"/>
                  <a:gd name="connsiteY13" fmla="*/ 1130059 h 1424419"/>
                  <a:gd name="connsiteX14" fmla="*/ 667 w 1305333"/>
                  <a:gd name="connsiteY14" fmla="*/ 999105 h 1424419"/>
                  <a:gd name="connsiteX15" fmla="*/ 0 w 1305333"/>
                  <a:gd name="connsiteY15" fmla="*/ 972364 h 1424419"/>
                  <a:gd name="connsiteX16" fmla="*/ 2496 w 1305333"/>
                  <a:gd name="connsiteY16" fmla="*/ 463106 h 1424419"/>
                  <a:gd name="connsiteX17" fmla="*/ 2458 w 1305333"/>
                  <a:gd name="connsiteY17" fmla="*/ 429563 h 1424419"/>
                  <a:gd name="connsiteX18" fmla="*/ 75248 w 1305333"/>
                  <a:gd name="connsiteY18" fmla="*/ 303202 h 1424419"/>
                  <a:gd name="connsiteX19" fmla="*/ 103465 w 1305333"/>
                  <a:gd name="connsiteY19" fmla="*/ 288252 h 1424419"/>
                  <a:gd name="connsiteX20" fmla="*/ 541533 w 1305333"/>
                  <a:gd name="connsiteY20" fmla="*/ 38110 h 1424419"/>
                  <a:gd name="connsiteX21" fmla="*/ 653528 w 1305333"/>
                  <a:gd name="connsiteY21" fmla="*/ 0 h 1424419"/>
                  <a:gd name="connsiteX0" fmla="*/ 653528 w 1305333"/>
                  <a:gd name="connsiteY0" fmla="*/ 0 h 1424419"/>
                  <a:gd name="connsiteX1" fmla="*/ 757287 w 1305333"/>
                  <a:gd name="connsiteY1" fmla="*/ 32444 h 1424419"/>
                  <a:gd name="connsiteX2" fmla="*/ 1206876 w 1305333"/>
                  <a:gd name="connsiteY2" fmla="*/ 284945 h 1424419"/>
                  <a:gd name="connsiteX3" fmla="*/ 1233464 w 1305333"/>
                  <a:gd name="connsiteY3" fmla="*/ 306775 h 1424419"/>
                  <a:gd name="connsiteX4" fmla="*/ 1301712 w 1305333"/>
                  <a:gd name="connsiteY4" fmla="*/ 442384 h 1424419"/>
                  <a:gd name="connsiteX5" fmla="*/ 1303099 w 1305333"/>
                  <a:gd name="connsiteY5" fmla="*/ 495558 h 1424419"/>
                  <a:gd name="connsiteX6" fmla="*/ 1303099 w 1305333"/>
                  <a:gd name="connsiteY6" fmla="*/ 952393 h 1424419"/>
                  <a:gd name="connsiteX7" fmla="*/ 1305306 w 1305333"/>
                  <a:gd name="connsiteY7" fmla="*/ 990115 h 1424419"/>
                  <a:gd name="connsiteX8" fmla="*/ 1193590 w 1305333"/>
                  <a:gd name="connsiteY8" fmla="*/ 1159518 h 1424419"/>
                  <a:gd name="connsiteX9" fmla="*/ 1172881 w 1305333"/>
                  <a:gd name="connsiteY9" fmla="*/ 1179342 h 1424419"/>
                  <a:gd name="connsiteX10" fmla="*/ 792288 w 1305333"/>
                  <a:gd name="connsiteY10" fmla="*/ 1385653 h 1424419"/>
                  <a:gd name="connsiteX11" fmla="*/ 522686 w 1305333"/>
                  <a:gd name="connsiteY11" fmla="*/ 1384922 h 1424419"/>
                  <a:gd name="connsiteX12" fmla="*/ 80344 w 1305333"/>
                  <a:gd name="connsiteY12" fmla="*/ 1139323 h 1424419"/>
                  <a:gd name="connsiteX13" fmla="*/ 68397 w 1305333"/>
                  <a:gd name="connsiteY13" fmla="*/ 1130059 h 1424419"/>
                  <a:gd name="connsiteX14" fmla="*/ 667 w 1305333"/>
                  <a:gd name="connsiteY14" fmla="*/ 999105 h 1424419"/>
                  <a:gd name="connsiteX15" fmla="*/ 0 w 1305333"/>
                  <a:gd name="connsiteY15" fmla="*/ 972364 h 1424419"/>
                  <a:gd name="connsiteX16" fmla="*/ 2496 w 1305333"/>
                  <a:gd name="connsiteY16" fmla="*/ 463106 h 1424419"/>
                  <a:gd name="connsiteX17" fmla="*/ 2458 w 1305333"/>
                  <a:gd name="connsiteY17" fmla="*/ 429563 h 1424419"/>
                  <a:gd name="connsiteX18" fmla="*/ 75248 w 1305333"/>
                  <a:gd name="connsiteY18" fmla="*/ 303202 h 1424419"/>
                  <a:gd name="connsiteX19" fmla="*/ 106293 w 1305333"/>
                  <a:gd name="connsiteY19" fmla="*/ 282597 h 1424419"/>
                  <a:gd name="connsiteX20" fmla="*/ 541533 w 1305333"/>
                  <a:gd name="connsiteY20" fmla="*/ 38110 h 1424419"/>
                  <a:gd name="connsiteX21" fmla="*/ 653528 w 1305333"/>
                  <a:gd name="connsiteY21" fmla="*/ 0 h 1424419"/>
                  <a:gd name="connsiteX0" fmla="*/ 653528 w 1305333"/>
                  <a:gd name="connsiteY0" fmla="*/ 0 h 1424419"/>
                  <a:gd name="connsiteX1" fmla="*/ 757287 w 1305333"/>
                  <a:gd name="connsiteY1" fmla="*/ 32444 h 1424419"/>
                  <a:gd name="connsiteX2" fmla="*/ 1206876 w 1305333"/>
                  <a:gd name="connsiteY2" fmla="*/ 284945 h 1424419"/>
                  <a:gd name="connsiteX3" fmla="*/ 1237706 w 1305333"/>
                  <a:gd name="connsiteY3" fmla="*/ 306775 h 1424419"/>
                  <a:gd name="connsiteX4" fmla="*/ 1301712 w 1305333"/>
                  <a:gd name="connsiteY4" fmla="*/ 442384 h 1424419"/>
                  <a:gd name="connsiteX5" fmla="*/ 1303099 w 1305333"/>
                  <a:gd name="connsiteY5" fmla="*/ 495558 h 1424419"/>
                  <a:gd name="connsiteX6" fmla="*/ 1303099 w 1305333"/>
                  <a:gd name="connsiteY6" fmla="*/ 952393 h 1424419"/>
                  <a:gd name="connsiteX7" fmla="*/ 1305306 w 1305333"/>
                  <a:gd name="connsiteY7" fmla="*/ 990115 h 1424419"/>
                  <a:gd name="connsiteX8" fmla="*/ 1193590 w 1305333"/>
                  <a:gd name="connsiteY8" fmla="*/ 1159518 h 1424419"/>
                  <a:gd name="connsiteX9" fmla="*/ 1172881 w 1305333"/>
                  <a:gd name="connsiteY9" fmla="*/ 1179342 h 1424419"/>
                  <a:gd name="connsiteX10" fmla="*/ 792288 w 1305333"/>
                  <a:gd name="connsiteY10" fmla="*/ 1385653 h 1424419"/>
                  <a:gd name="connsiteX11" fmla="*/ 522686 w 1305333"/>
                  <a:gd name="connsiteY11" fmla="*/ 1384922 h 1424419"/>
                  <a:gd name="connsiteX12" fmla="*/ 80344 w 1305333"/>
                  <a:gd name="connsiteY12" fmla="*/ 1139323 h 1424419"/>
                  <a:gd name="connsiteX13" fmla="*/ 68397 w 1305333"/>
                  <a:gd name="connsiteY13" fmla="*/ 1130059 h 1424419"/>
                  <a:gd name="connsiteX14" fmla="*/ 667 w 1305333"/>
                  <a:gd name="connsiteY14" fmla="*/ 999105 h 1424419"/>
                  <a:gd name="connsiteX15" fmla="*/ 0 w 1305333"/>
                  <a:gd name="connsiteY15" fmla="*/ 972364 h 1424419"/>
                  <a:gd name="connsiteX16" fmla="*/ 2496 w 1305333"/>
                  <a:gd name="connsiteY16" fmla="*/ 463106 h 1424419"/>
                  <a:gd name="connsiteX17" fmla="*/ 2458 w 1305333"/>
                  <a:gd name="connsiteY17" fmla="*/ 429563 h 1424419"/>
                  <a:gd name="connsiteX18" fmla="*/ 75248 w 1305333"/>
                  <a:gd name="connsiteY18" fmla="*/ 303202 h 1424419"/>
                  <a:gd name="connsiteX19" fmla="*/ 106293 w 1305333"/>
                  <a:gd name="connsiteY19" fmla="*/ 282597 h 1424419"/>
                  <a:gd name="connsiteX20" fmla="*/ 541533 w 1305333"/>
                  <a:gd name="connsiteY20" fmla="*/ 38110 h 1424419"/>
                  <a:gd name="connsiteX21" fmla="*/ 653528 w 1305333"/>
                  <a:gd name="connsiteY21" fmla="*/ 0 h 1424419"/>
                  <a:gd name="connsiteX0" fmla="*/ 653528 w 1305333"/>
                  <a:gd name="connsiteY0" fmla="*/ 0 h 1424419"/>
                  <a:gd name="connsiteX1" fmla="*/ 757287 w 1305333"/>
                  <a:gd name="connsiteY1" fmla="*/ 32444 h 1424419"/>
                  <a:gd name="connsiteX2" fmla="*/ 1206876 w 1305333"/>
                  <a:gd name="connsiteY2" fmla="*/ 284945 h 1424419"/>
                  <a:gd name="connsiteX3" fmla="*/ 1237706 w 1305333"/>
                  <a:gd name="connsiteY3" fmla="*/ 306775 h 1424419"/>
                  <a:gd name="connsiteX4" fmla="*/ 1301712 w 1305333"/>
                  <a:gd name="connsiteY4" fmla="*/ 442384 h 1424419"/>
                  <a:gd name="connsiteX5" fmla="*/ 1303099 w 1305333"/>
                  <a:gd name="connsiteY5" fmla="*/ 495558 h 1424419"/>
                  <a:gd name="connsiteX6" fmla="*/ 1303099 w 1305333"/>
                  <a:gd name="connsiteY6" fmla="*/ 952393 h 1424419"/>
                  <a:gd name="connsiteX7" fmla="*/ 1305306 w 1305333"/>
                  <a:gd name="connsiteY7" fmla="*/ 990115 h 1424419"/>
                  <a:gd name="connsiteX8" fmla="*/ 1211970 w 1305333"/>
                  <a:gd name="connsiteY8" fmla="*/ 1149621 h 1424419"/>
                  <a:gd name="connsiteX9" fmla="*/ 1172881 w 1305333"/>
                  <a:gd name="connsiteY9" fmla="*/ 1179342 h 1424419"/>
                  <a:gd name="connsiteX10" fmla="*/ 792288 w 1305333"/>
                  <a:gd name="connsiteY10" fmla="*/ 1385653 h 1424419"/>
                  <a:gd name="connsiteX11" fmla="*/ 522686 w 1305333"/>
                  <a:gd name="connsiteY11" fmla="*/ 1384922 h 1424419"/>
                  <a:gd name="connsiteX12" fmla="*/ 80344 w 1305333"/>
                  <a:gd name="connsiteY12" fmla="*/ 1139323 h 1424419"/>
                  <a:gd name="connsiteX13" fmla="*/ 68397 w 1305333"/>
                  <a:gd name="connsiteY13" fmla="*/ 1130059 h 1424419"/>
                  <a:gd name="connsiteX14" fmla="*/ 667 w 1305333"/>
                  <a:gd name="connsiteY14" fmla="*/ 999105 h 1424419"/>
                  <a:gd name="connsiteX15" fmla="*/ 0 w 1305333"/>
                  <a:gd name="connsiteY15" fmla="*/ 972364 h 1424419"/>
                  <a:gd name="connsiteX16" fmla="*/ 2496 w 1305333"/>
                  <a:gd name="connsiteY16" fmla="*/ 463106 h 1424419"/>
                  <a:gd name="connsiteX17" fmla="*/ 2458 w 1305333"/>
                  <a:gd name="connsiteY17" fmla="*/ 429563 h 1424419"/>
                  <a:gd name="connsiteX18" fmla="*/ 75248 w 1305333"/>
                  <a:gd name="connsiteY18" fmla="*/ 303202 h 1424419"/>
                  <a:gd name="connsiteX19" fmla="*/ 106293 w 1305333"/>
                  <a:gd name="connsiteY19" fmla="*/ 282597 h 1424419"/>
                  <a:gd name="connsiteX20" fmla="*/ 541533 w 1305333"/>
                  <a:gd name="connsiteY20" fmla="*/ 38110 h 1424419"/>
                  <a:gd name="connsiteX21" fmla="*/ 653528 w 1305333"/>
                  <a:gd name="connsiteY21" fmla="*/ 0 h 1424419"/>
                  <a:gd name="connsiteX0" fmla="*/ 653528 w 1305333"/>
                  <a:gd name="connsiteY0" fmla="*/ 0 h 1424419"/>
                  <a:gd name="connsiteX1" fmla="*/ 757287 w 1305333"/>
                  <a:gd name="connsiteY1" fmla="*/ 32444 h 1424419"/>
                  <a:gd name="connsiteX2" fmla="*/ 1206876 w 1305333"/>
                  <a:gd name="connsiteY2" fmla="*/ 284945 h 1424419"/>
                  <a:gd name="connsiteX3" fmla="*/ 1237706 w 1305333"/>
                  <a:gd name="connsiteY3" fmla="*/ 306775 h 1424419"/>
                  <a:gd name="connsiteX4" fmla="*/ 1301712 w 1305333"/>
                  <a:gd name="connsiteY4" fmla="*/ 442384 h 1424419"/>
                  <a:gd name="connsiteX5" fmla="*/ 1303099 w 1305333"/>
                  <a:gd name="connsiteY5" fmla="*/ 495558 h 1424419"/>
                  <a:gd name="connsiteX6" fmla="*/ 1303099 w 1305333"/>
                  <a:gd name="connsiteY6" fmla="*/ 952393 h 1424419"/>
                  <a:gd name="connsiteX7" fmla="*/ 1305306 w 1305333"/>
                  <a:gd name="connsiteY7" fmla="*/ 990115 h 1424419"/>
                  <a:gd name="connsiteX8" fmla="*/ 1236006 w 1305333"/>
                  <a:gd name="connsiteY8" fmla="*/ 1160932 h 1424419"/>
                  <a:gd name="connsiteX9" fmla="*/ 1172881 w 1305333"/>
                  <a:gd name="connsiteY9" fmla="*/ 1179342 h 1424419"/>
                  <a:gd name="connsiteX10" fmla="*/ 792288 w 1305333"/>
                  <a:gd name="connsiteY10" fmla="*/ 1385653 h 1424419"/>
                  <a:gd name="connsiteX11" fmla="*/ 522686 w 1305333"/>
                  <a:gd name="connsiteY11" fmla="*/ 1384922 h 1424419"/>
                  <a:gd name="connsiteX12" fmla="*/ 80344 w 1305333"/>
                  <a:gd name="connsiteY12" fmla="*/ 1139323 h 1424419"/>
                  <a:gd name="connsiteX13" fmla="*/ 68397 w 1305333"/>
                  <a:gd name="connsiteY13" fmla="*/ 1130059 h 1424419"/>
                  <a:gd name="connsiteX14" fmla="*/ 667 w 1305333"/>
                  <a:gd name="connsiteY14" fmla="*/ 999105 h 1424419"/>
                  <a:gd name="connsiteX15" fmla="*/ 0 w 1305333"/>
                  <a:gd name="connsiteY15" fmla="*/ 972364 h 1424419"/>
                  <a:gd name="connsiteX16" fmla="*/ 2496 w 1305333"/>
                  <a:gd name="connsiteY16" fmla="*/ 463106 h 1424419"/>
                  <a:gd name="connsiteX17" fmla="*/ 2458 w 1305333"/>
                  <a:gd name="connsiteY17" fmla="*/ 429563 h 1424419"/>
                  <a:gd name="connsiteX18" fmla="*/ 75248 w 1305333"/>
                  <a:gd name="connsiteY18" fmla="*/ 303202 h 1424419"/>
                  <a:gd name="connsiteX19" fmla="*/ 106293 w 1305333"/>
                  <a:gd name="connsiteY19" fmla="*/ 282597 h 1424419"/>
                  <a:gd name="connsiteX20" fmla="*/ 541533 w 1305333"/>
                  <a:gd name="connsiteY20" fmla="*/ 38110 h 1424419"/>
                  <a:gd name="connsiteX21" fmla="*/ 653528 w 1305333"/>
                  <a:gd name="connsiteY21" fmla="*/ 0 h 1424419"/>
                  <a:gd name="connsiteX0" fmla="*/ 653528 w 1313169"/>
                  <a:gd name="connsiteY0" fmla="*/ 0 h 1424419"/>
                  <a:gd name="connsiteX1" fmla="*/ 757287 w 1313169"/>
                  <a:gd name="connsiteY1" fmla="*/ 32444 h 1424419"/>
                  <a:gd name="connsiteX2" fmla="*/ 1206876 w 1313169"/>
                  <a:gd name="connsiteY2" fmla="*/ 284945 h 1424419"/>
                  <a:gd name="connsiteX3" fmla="*/ 1237706 w 1313169"/>
                  <a:gd name="connsiteY3" fmla="*/ 306775 h 1424419"/>
                  <a:gd name="connsiteX4" fmla="*/ 1301712 w 1313169"/>
                  <a:gd name="connsiteY4" fmla="*/ 442384 h 1424419"/>
                  <a:gd name="connsiteX5" fmla="*/ 1303099 w 1313169"/>
                  <a:gd name="connsiteY5" fmla="*/ 495558 h 1424419"/>
                  <a:gd name="connsiteX6" fmla="*/ 1303099 w 1313169"/>
                  <a:gd name="connsiteY6" fmla="*/ 952393 h 1424419"/>
                  <a:gd name="connsiteX7" fmla="*/ 1305306 w 1313169"/>
                  <a:gd name="connsiteY7" fmla="*/ 990115 h 1424419"/>
                  <a:gd name="connsiteX8" fmla="*/ 1271352 w 1313169"/>
                  <a:gd name="connsiteY8" fmla="*/ 1142552 h 1424419"/>
                  <a:gd name="connsiteX9" fmla="*/ 1172881 w 1313169"/>
                  <a:gd name="connsiteY9" fmla="*/ 1179342 h 1424419"/>
                  <a:gd name="connsiteX10" fmla="*/ 792288 w 1313169"/>
                  <a:gd name="connsiteY10" fmla="*/ 1385653 h 1424419"/>
                  <a:gd name="connsiteX11" fmla="*/ 522686 w 1313169"/>
                  <a:gd name="connsiteY11" fmla="*/ 1384922 h 1424419"/>
                  <a:gd name="connsiteX12" fmla="*/ 80344 w 1313169"/>
                  <a:gd name="connsiteY12" fmla="*/ 1139323 h 1424419"/>
                  <a:gd name="connsiteX13" fmla="*/ 68397 w 1313169"/>
                  <a:gd name="connsiteY13" fmla="*/ 1130059 h 1424419"/>
                  <a:gd name="connsiteX14" fmla="*/ 667 w 1313169"/>
                  <a:gd name="connsiteY14" fmla="*/ 999105 h 1424419"/>
                  <a:gd name="connsiteX15" fmla="*/ 0 w 1313169"/>
                  <a:gd name="connsiteY15" fmla="*/ 972364 h 1424419"/>
                  <a:gd name="connsiteX16" fmla="*/ 2496 w 1313169"/>
                  <a:gd name="connsiteY16" fmla="*/ 463106 h 1424419"/>
                  <a:gd name="connsiteX17" fmla="*/ 2458 w 1313169"/>
                  <a:gd name="connsiteY17" fmla="*/ 429563 h 1424419"/>
                  <a:gd name="connsiteX18" fmla="*/ 75248 w 1313169"/>
                  <a:gd name="connsiteY18" fmla="*/ 303202 h 1424419"/>
                  <a:gd name="connsiteX19" fmla="*/ 106293 w 1313169"/>
                  <a:gd name="connsiteY19" fmla="*/ 282597 h 1424419"/>
                  <a:gd name="connsiteX20" fmla="*/ 541533 w 1313169"/>
                  <a:gd name="connsiteY20" fmla="*/ 38110 h 1424419"/>
                  <a:gd name="connsiteX21" fmla="*/ 653528 w 1313169"/>
                  <a:gd name="connsiteY21" fmla="*/ 0 h 1424419"/>
                  <a:gd name="connsiteX0" fmla="*/ 653528 w 1306267"/>
                  <a:gd name="connsiteY0" fmla="*/ 0 h 1424419"/>
                  <a:gd name="connsiteX1" fmla="*/ 757287 w 1306267"/>
                  <a:gd name="connsiteY1" fmla="*/ 32444 h 1424419"/>
                  <a:gd name="connsiteX2" fmla="*/ 1206876 w 1306267"/>
                  <a:gd name="connsiteY2" fmla="*/ 284945 h 1424419"/>
                  <a:gd name="connsiteX3" fmla="*/ 1237706 w 1306267"/>
                  <a:gd name="connsiteY3" fmla="*/ 306775 h 1424419"/>
                  <a:gd name="connsiteX4" fmla="*/ 1301712 w 1306267"/>
                  <a:gd name="connsiteY4" fmla="*/ 442384 h 1424419"/>
                  <a:gd name="connsiteX5" fmla="*/ 1303099 w 1306267"/>
                  <a:gd name="connsiteY5" fmla="*/ 495558 h 1424419"/>
                  <a:gd name="connsiteX6" fmla="*/ 1303099 w 1306267"/>
                  <a:gd name="connsiteY6" fmla="*/ 952393 h 1424419"/>
                  <a:gd name="connsiteX7" fmla="*/ 1305306 w 1306267"/>
                  <a:gd name="connsiteY7" fmla="*/ 990115 h 1424419"/>
                  <a:gd name="connsiteX8" fmla="*/ 1255800 w 1306267"/>
                  <a:gd name="connsiteY8" fmla="*/ 1142552 h 1424419"/>
                  <a:gd name="connsiteX9" fmla="*/ 1172881 w 1306267"/>
                  <a:gd name="connsiteY9" fmla="*/ 1179342 h 1424419"/>
                  <a:gd name="connsiteX10" fmla="*/ 792288 w 1306267"/>
                  <a:gd name="connsiteY10" fmla="*/ 1385653 h 1424419"/>
                  <a:gd name="connsiteX11" fmla="*/ 522686 w 1306267"/>
                  <a:gd name="connsiteY11" fmla="*/ 1384922 h 1424419"/>
                  <a:gd name="connsiteX12" fmla="*/ 80344 w 1306267"/>
                  <a:gd name="connsiteY12" fmla="*/ 1139323 h 1424419"/>
                  <a:gd name="connsiteX13" fmla="*/ 68397 w 1306267"/>
                  <a:gd name="connsiteY13" fmla="*/ 1130059 h 1424419"/>
                  <a:gd name="connsiteX14" fmla="*/ 667 w 1306267"/>
                  <a:gd name="connsiteY14" fmla="*/ 999105 h 1424419"/>
                  <a:gd name="connsiteX15" fmla="*/ 0 w 1306267"/>
                  <a:gd name="connsiteY15" fmla="*/ 972364 h 1424419"/>
                  <a:gd name="connsiteX16" fmla="*/ 2496 w 1306267"/>
                  <a:gd name="connsiteY16" fmla="*/ 463106 h 1424419"/>
                  <a:gd name="connsiteX17" fmla="*/ 2458 w 1306267"/>
                  <a:gd name="connsiteY17" fmla="*/ 429563 h 1424419"/>
                  <a:gd name="connsiteX18" fmla="*/ 75248 w 1306267"/>
                  <a:gd name="connsiteY18" fmla="*/ 303202 h 1424419"/>
                  <a:gd name="connsiteX19" fmla="*/ 106293 w 1306267"/>
                  <a:gd name="connsiteY19" fmla="*/ 282597 h 1424419"/>
                  <a:gd name="connsiteX20" fmla="*/ 541533 w 1306267"/>
                  <a:gd name="connsiteY20" fmla="*/ 38110 h 1424419"/>
                  <a:gd name="connsiteX21" fmla="*/ 653528 w 1306267"/>
                  <a:gd name="connsiteY21" fmla="*/ 0 h 1424419"/>
                  <a:gd name="connsiteX0" fmla="*/ 653528 w 1306267"/>
                  <a:gd name="connsiteY0" fmla="*/ 0 h 1424419"/>
                  <a:gd name="connsiteX1" fmla="*/ 757287 w 1306267"/>
                  <a:gd name="connsiteY1" fmla="*/ 32444 h 1424419"/>
                  <a:gd name="connsiteX2" fmla="*/ 1206876 w 1306267"/>
                  <a:gd name="connsiteY2" fmla="*/ 284945 h 1424419"/>
                  <a:gd name="connsiteX3" fmla="*/ 1237706 w 1306267"/>
                  <a:gd name="connsiteY3" fmla="*/ 306775 h 1424419"/>
                  <a:gd name="connsiteX4" fmla="*/ 1301712 w 1306267"/>
                  <a:gd name="connsiteY4" fmla="*/ 442384 h 1424419"/>
                  <a:gd name="connsiteX5" fmla="*/ 1303099 w 1306267"/>
                  <a:gd name="connsiteY5" fmla="*/ 495558 h 1424419"/>
                  <a:gd name="connsiteX6" fmla="*/ 1303099 w 1306267"/>
                  <a:gd name="connsiteY6" fmla="*/ 952393 h 1424419"/>
                  <a:gd name="connsiteX7" fmla="*/ 1305306 w 1306267"/>
                  <a:gd name="connsiteY7" fmla="*/ 990115 h 1424419"/>
                  <a:gd name="connsiteX8" fmla="*/ 1255800 w 1306267"/>
                  <a:gd name="connsiteY8" fmla="*/ 1142552 h 1424419"/>
                  <a:gd name="connsiteX9" fmla="*/ 1172881 w 1306267"/>
                  <a:gd name="connsiteY9" fmla="*/ 1179342 h 1424419"/>
                  <a:gd name="connsiteX10" fmla="*/ 792288 w 1306267"/>
                  <a:gd name="connsiteY10" fmla="*/ 1385653 h 1424419"/>
                  <a:gd name="connsiteX11" fmla="*/ 522686 w 1306267"/>
                  <a:gd name="connsiteY11" fmla="*/ 1384922 h 1424419"/>
                  <a:gd name="connsiteX12" fmla="*/ 80344 w 1306267"/>
                  <a:gd name="connsiteY12" fmla="*/ 1139323 h 1424419"/>
                  <a:gd name="connsiteX13" fmla="*/ 61328 w 1306267"/>
                  <a:gd name="connsiteY13" fmla="*/ 1127231 h 1424419"/>
                  <a:gd name="connsiteX14" fmla="*/ 667 w 1306267"/>
                  <a:gd name="connsiteY14" fmla="*/ 999105 h 1424419"/>
                  <a:gd name="connsiteX15" fmla="*/ 0 w 1306267"/>
                  <a:gd name="connsiteY15" fmla="*/ 972364 h 1424419"/>
                  <a:gd name="connsiteX16" fmla="*/ 2496 w 1306267"/>
                  <a:gd name="connsiteY16" fmla="*/ 463106 h 1424419"/>
                  <a:gd name="connsiteX17" fmla="*/ 2458 w 1306267"/>
                  <a:gd name="connsiteY17" fmla="*/ 429563 h 1424419"/>
                  <a:gd name="connsiteX18" fmla="*/ 75248 w 1306267"/>
                  <a:gd name="connsiteY18" fmla="*/ 303202 h 1424419"/>
                  <a:gd name="connsiteX19" fmla="*/ 106293 w 1306267"/>
                  <a:gd name="connsiteY19" fmla="*/ 282597 h 1424419"/>
                  <a:gd name="connsiteX20" fmla="*/ 541533 w 1306267"/>
                  <a:gd name="connsiteY20" fmla="*/ 38110 h 1424419"/>
                  <a:gd name="connsiteX21" fmla="*/ 653528 w 1306267"/>
                  <a:gd name="connsiteY21" fmla="*/ 0 h 1424419"/>
                  <a:gd name="connsiteX0" fmla="*/ 653528 w 1306267"/>
                  <a:gd name="connsiteY0" fmla="*/ 0 h 1424419"/>
                  <a:gd name="connsiteX1" fmla="*/ 757287 w 1306267"/>
                  <a:gd name="connsiteY1" fmla="*/ 32444 h 1424419"/>
                  <a:gd name="connsiteX2" fmla="*/ 1206876 w 1306267"/>
                  <a:gd name="connsiteY2" fmla="*/ 284945 h 1424419"/>
                  <a:gd name="connsiteX3" fmla="*/ 1237706 w 1306267"/>
                  <a:gd name="connsiteY3" fmla="*/ 306775 h 1424419"/>
                  <a:gd name="connsiteX4" fmla="*/ 1301712 w 1306267"/>
                  <a:gd name="connsiteY4" fmla="*/ 442384 h 1424419"/>
                  <a:gd name="connsiteX5" fmla="*/ 1303099 w 1306267"/>
                  <a:gd name="connsiteY5" fmla="*/ 495558 h 1424419"/>
                  <a:gd name="connsiteX6" fmla="*/ 1303099 w 1306267"/>
                  <a:gd name="connsiteY6" fmla="*/ 952393 h 1424419"/>
                  <a:gd name="connsiteX7" fmla="*/ 1305306 w 1306267"/>
                  <a:gd name="connsiteY7" fmla="*/ 990115 h 1424419"/>
                  <a:gd name="connsiteX8" fmla="*/ 1255800 w 1306267"/>
                  <a:gd name="connsiteY8" fmla="*/ 1142552 h 1424419"/>
                  <a:gd name="connsiteX9" fmla="*/ 1172881 w 1306267"/>
                  <a:gd name="connsiteY9" fmla="*/ 1179342 h 1424419"/>
                  <a:gd name="connsiteX10" fmla="*/ 792288 w 1306267"/>
                  <a:gd name="connsiteY10" fmla="*/ 1385653 h 1424419"/>
                  <a:gd name="connsiteX11" fmla="*/ 522686 w 1306267"/>
                  <a:gd name="connsiteY11" fmla="*/ 1384922 h 1424419"/>
                  <a:gd name="connsiteX12" fmla="*/ 80344 w 1306267"/>
                  <a:gd name="connsiteY12" fmla="*/ 1139323 h 1424419"/>
                  <a:gd name="connsiteX13" fmla="*/ 61328 w 1306267"/>
                  <a:gd name="connsiteY13" fmla="*/ 1127231 h 1424419"/>
                  <a:gd name="connsiteX14" fmla="*/ 667 w 1306267"/>
                  <a:gd name="connsiteY14" fmla="*/ 999105 h 1424419"/>
                  <a:gd name="connsiteX15" fmla="*/ 0 w 1306267"/>
                  <a:gd name="connsiteY15" fmla="*/ 972364 h 1424419"/>
                  <a:gd name="connsiteX16" fmla="*/ 2496 w 1306267"/>
                  <a:gd name="connsiteY16" fmla="*/ 463106 h 1424419"/>
                  <a:gd name="connsiteX17" fmla="*/ 2458 w 1306267"/>
                  <a:gd name="connsiteY17" fmla="*/ 429563 h 1424419"/>
                  <a:gd name="connsiteX18" fmla="*/ 75248 w 1306267"/>
                  <a:gd name="connsiteY18" fmla="*/ 303202 h 1424419"/>
                  <a:gd name="connsiteX19" fmla="*/ 106293 w 1306267"/>
                  <a:gd name="connsiteY19" fmla="*/ 282597 h 1424419"/>
                  <a:gd name="connsiteX20" fmla="*/ 541533 w 1306267"/>
                  <a:gd name="connsiteY20" fmla="*/ 38110 h 1424419"/>
                  <a:gd name="connsiteX21" fmla="*/ 653528 w 1306267"/>
                  <a:gd name="connsiteY21" fmla="*/ 0 h 1424419"/>
                  <a:gd name="connsiteX0" fmla="*/ 653528 w 1306267"/>
                  <a:gd name="connsiteY0" fmla="*/ 0 h 1424419"/>
                  <a:gd name="connsiteX1" fmla="*/ 757287 w 1306267"/>
                  <a:gd name="connsiteY1" fmla="*/ 32444 h 1424419"/>
                  <a:gd name="connsiteX2" fmla="*/ 1206876 w 1306267"/>
                  <a:gd name="connsiteY2" fmla="*/ 284945 h 1424419"/>
                  <a:gd name="connsiteX3" fmla="*/ 1237706 w 1306267"/>
                  <a:gd name="connsiteY3" fmla="*/ 306775 h 1424419"/>
                  <a:gd name="connsiteX4" fmla="*/ 1301712 w 1306267"/>
                  <a:gd name="connsiteY4" fmla="*/ 442384 h 1424419"/>
                  <a:gd name="connsiteX5" fmla="*/ 1303099 w 1306267"/>
                  <a:gd name="connsiteY5" fmla="*/ 495558 h 1424419"/>
                  <a:gd name="connsiteX6" fmla="*/ 1303099 w 1306267"/>
                  <a:gd name="connsiteY6" fmla="*/ 952393 h 1424419"/>
                  <a:gd name="connsiteX7" fmla="*/ 1305306 w 1306267"/>
                  <a:gd name="connsiteY7" fmla="*/ 990115 h 1424419"/>
                  <a:gd name="connsiteX8" fmla="*/ 1255800 w 1306267"/>
                  <a:gd name="connsiteY8" fmla="*/ 1142552 h 1424419"/>
                  <a:gd name="connsiteX9" fmla="*/ 1172881 w 1306267"/>
                  <a:gd name="connsiteY9" fmla="*/ 1179342 h 1424419"/>
                  <a:gd name="connsiteX10" fmla="*/ 792288 w 1306267"/>
                  <a:gd name="connsiteY10" fmla="*/ 1385653 h 1424419"/>
                  <a:gd name="connsiteX11" fmla="*/ 522686 w 1306267"/>
                  <a:gd name="connsiteY11" fmla="*/ 1384922 h 1424419"/>
                  <a:gd name="connsiteX12" fmla="*/ 90241 w 1306267"/>
                  <a:gd name="connsiteY12" fmla="*/ 1150634 h 1424419"/>
                  <a:gd name="connsiteX13" fmla="*/ 61328 w 1306267"/>
                  <a:gd name="connsiteY13" fmla="*/ 1127231 h 1424419"/>
                  <a:gd name="connsiteX14" fmla="*/ 667 w 1306267"/>
                  <a:gd name="connsiteY14" fmla="*/ 999105 h 1424419"/>
                  <a:gd name="connsiteX15" fmla="*/ 0 w 1306267"/>
                  <a:gd name="connsiteY15" fmla="*/ 972364 h 1424419"/>
                  <a:gd name="connsiteX16" fmla="*/ 2496 w 1306267"/>
                  <a:gd name="connsiteY16" fmla="*/ 463106 h 1424419"/>
                  <a:gd name="connsiteX17" fmla="*/ 2458 w 1306267"/>
                  <a:gd name="connsiteY17" fmla="*/ 429563 h 1424419"/>
                  <a:gd name="connsiteX18" fmla="*/ 75248 w 1306267"/>
                  <a:gd name="connsiteY18" fmla="*/ 303202 h 1424419"/>
                  <a:gd name="connsiteX19" fmla="*/ 106293 w 1306267"/>
                  <a:gd name="connsiteY19" fmla="*/ 282597 h 1424419"/>
                  <a:gd name="connsiteX20" fmla="*/ 541533 w 1306267"/>
                  <a:gd name="connsiteY20" fmla="*/ 38110 h 1424419"/>
                  <a:gd name="connsiteX21" fmla="*/ 653528 w 1306267"/>
                  <a:gd name="connsiteY21" fmla="*/ 0 h 1424419"/>
                  <a:gd name="connsiteX0" fmla="*/ 653528 w 1306267"/>
                  <a:gd name="connsiteY0" fmla="*/ 0 h 1424419"/>
                  <a:gd name="connsiteX1" fmla="*/ 757287 w 1306267"/>
                  <a:gd name="connsiteY1" fmla="*/ 32444 h 1424419"/>
                  <a:gd name="connsiteX2" fmla="*/ 1206876 w 1306267"/>
                  <a:gd name="connsiteY2" fmla="*/ 284945 h 1424419"/>
                  <a:gd name="connsiteX3" fmla="*/ 1237706 w 1306267"/>
                  <a:gd name="connsiteY3" fmla="*/ 306775 h 1424419"/>
                  <a:gd name="connsiteX4" fmla="*/ 1301712 w 1306267"/>
                  <a:gd name="connsiteY4" fmla="*/ 442384 h 1424419"/>
                  <a:gd name="connsiteX5" fmla="*/ 1303099 w 1306267"/>
                  <a:gd name="connsiteY5" fmla="*/ 495558 h 1424419"/>
                  <a:gd name="connsiteX6" fmla="*/ 1303099 w 1306267"/>
                  <a:gd name="connsiteY6" fmla="*/ 952393 h 1424419"/>
                  <a:gd name="connsiteX7" fmla="*/ 1305306 w 1306267"/>
                  <a:gd name="connsiteY7" fmla="*/ 990115 h 1424419"/>
                  <a:gd name="connsiteX8" fmla="*/ 1255800 w 1306267"/>
                  <a:gd name="connsiteY8" fmla="*/ 1142552 h 1424419"/>
                  <a:gd name="connsiteX9" fmla="*/ 1172881 w 1306267"/>
                  <a:gd name="connsiteY9" fmla="*/ 1179342 h 1424419"/>
                  <a:gd name="connsiteX10" fmla="*/ 792288 w 1306267"/>
                  <a:gd name="connsiteY10" fmla="*/ 1385653 h 1424419"/>
                  <a:gd name="connsiteX11" fmla="*/ 522686 w 1306267"/>
                  <a:gd name="connsiteY11" fmla="*/ 1384922 h 1424419"/>
                  <a:gd name="connsiteX12" fmla="*/ 90241 w 1306267"/>
                  <a:gd name="connsiteY12" fmla="*/ 1150634 h 1424419"/>
                  <a:gd name="connsiteX13" fmla="*/ 61328 w 1306267"/>
                  <a:gd name="connsiteY13" fmla="*/ 1127231 h 1424419"/>
                  <a:gd name="connsiteX14" fmla="*/ 667 w 1306267"/>
                  <a:gd name="connsiteY14" fmla="*/ 999105 h 1424419"/>
                  <a:gd name="connsiteX15" fmla="*/ 0 w 1306267"/>
                  <a:gd name="connsiteY15" fmla="*/ 972364 h 1424419"/>
                  <a:gd name="connsiteX16" fmla="*/ 2496 w 1306267"/>
                  <a:gd name="connsiteY16" fmla="*/ 463106 h 1424419"/>
                  <a:gd name="connsiteX17" fmla="*/ 2458 w 1306267"/>
                  <a:gd name="connsiteY17" fmla="*/ 429563 h 1424419"/>
                  <a:gd name="connsiteX18" fmla="*/ 75248 w 1306267"/>
                  <a:gd name="connsiteY18" fmla="*/ 303202 h 1424419"/>
                  <a:gd name="connsiteX19" fmla="*/ 106293 w 1306267"/>
                  <a:gd name="connsiteY19" fmla="*/ 282597 h 1424419"/>
                  <a:gd name="connsiteX20" fmla="*/ 541533 w 1306267"/>
                  <a:gd name="connsiteY20" fmla="*/ 38110 h 1424419"/>
                  <a:gd name="connsiteX21" fmla="*/ 653528 w 1306267"/>
                  <a:gd name="connsiteY21" fmla="*/ 0 h 1424419"/>
                  <a:gd name="connsiteX0" fmla="*/ 653528 w 1306267"/>
                  <a:gd name="connsiteY0" fmla="*/ 0 h 1424419"/>
                  <a:gd name="connsiteX1" fmla="*/ 757287 w 1306267"/>
                  <a:gd name="connsiteY1" fmla="*/ 32444 h 1424419"/>
                  <a:gd name="connsiteX2" fmla="*/ 1206876 w 1306267"/>
                  <a:gd name="connsiteY2" fmla="*/ 284945 h 1424419"/>
                  <a:gd name="connsiteX3" fmla="*/ 1237706 w 1306267"/>
                  <a:gd name="connsiteY3" fmla="*/ 306775 h 1424419"/>
                  <a:gd name="connsiteX4" fmla="*/ 1301712 w 1306267"/>
                  <a:gd name="connsiteY4" fmla="*/ 442384 h 1424419"/>
                  <a:gd name="connsiteX5" fmla="*/ 1303099 w 1306267"/>
                  <a:gd name="connsiteY5" fmla="*/ 495558 h 1424419"/>
                  <a:gd name="connsiteX6" fmla="*/ 1303099 w 1306267"/>
                  <a:gd name="connsiteY6" fmla="*/ 952393 h 1424419"/>
                  <a:gd name="connsiteX7" fmla="*/ 1305306 w 1306267"/>
                  <a:gd name="connsiteY7" fmla="*/ 990115 h 1424419"/>
                  <a:gd name="connsiteX8" fmla="*/ 1255800 w 1306267"/>
                  <a:gd name="connsiteY8" fmla="*/ 1142552 h 1424419"/>
                  <a:gd name="connsiteX9" fmla="*/ 1172881 w 1306267"/>
                  <a:gd name="connsiteY9" fmla="*/ 1179342 h 1424419"/>
                  <a:gd name="connsiteX10" fmla="*/ 792288 w 1306267"/>
                  <a:gd name="connsiteY10" fmla="*/ 1385653 h 1424419"/>
                  <a:gd name="connsiteX11" fmla="*/ 522686 w 1306267"/>
                  <a:gd name="connsiteY11" fmla="*/ 1384922 h 1424419"/>
                  <a:gd name="connsiteX12" fmla="*/ 90241 w 1306267"/>
                  <a:gd name="connsiteY12" fmla="*/ 1150634 h 1424419"/>
                  <a:gd name="connsiteX13" fmla="*/ 61328 w 1306267"/>
                  <a:gd name="connsiteY13" fmla="*/ 1127231 h 1424419"/>
                  <a:gd name="connsiteX14" fmla="*/ 667 w 1306267"/>
                  <a:gd name="connsiteY14" fmla="*/ 999105 h 1424419"/>
                  <a:gd name="connsiteX15" fmla="*/ 0 w 1306267"/>
                  <a:gd name="connsiteY15" fmla="*/ 972364 h 1424419"/>
                  <a:gd name="connsiteX16" fmla="*/ 2496 w 1306267"/>
                  <a:gd name="connsiteY16" fmla="*/ 463106 h 1424419"/>
                  <a:gd name="connsiteX17" fmla="*/ 2458 w 1306267"/>
                  <a:gd name="connsiteY17" fmla="*/ 429563 h 1424419"/>
                  <a:gd name="connsiteX18" fmla="*/ 75248 w 1306267"/>
                  <a:gd name="connsiteY18" fmla="*/ 303202 h 1424419"/>
                  <a:gd name="connsiteX19" fmla="*/ 106293 w 1306267"/>
                  <a:gd name="connsiteY19" fmla="*/ 282597 h 1424419"/>
                  <a:gd name="connsiteX20" fmla="*/ 541533 w 1306267"/>
                  <a:gd name="connsiteY20" fmla="*/ 38110 h 1424419"/>
                  <a:gd name="connsiteX21" fmla="*/ 653528 w 1306267"/>
                  <a:gd name="connsiteY21" fmla="*/ 0 h 1424419"/>
                  <a:gd name="connsiteX0" fmla="*/ 653528 w 1306267"/>
                  <a:gd name="connsiteY0" fmla="*/ 0 h 1424419"/>
                  <a:gd name="connsiteX1" fmla="*/ 757287 w 1306267"/>
                  <a:gd name="connsiteY1" fmla="*/ 32444 h 1424419"/>
                  <a:gd name="connsiteX2" fmla="*/ 1206876 w 1306267"/>
                  <a:gd name="connsiteY2" fmla="*/ 284945 h 1424419"/>
                  <a:gd name="connsiteX3" fmla="*/ 1237706 w 1306267"/>
                  <a:gd name="connsiteY3" fmla="*/ 306775 h 1424419"/>
                  <a:gd name="connsiteX4" fmla="*/ 1301712 w 1306267"/>
                  <a:gd name="connsiteY4" fmla="*/ 442384 h 1424419"/>
                  <a:gd name="connsiteX5" fmla="*/ 1303099 w 1306267"/>
                  <a:gd name="connsiteY5" fmla="*/ 495558 h 1424419"/>
                  <a:gd name="connsiteX6" fmla="*/ 1303099 w 1306267"/>
                  <a:gd name="connsiteY6" fmla="*/ 952393 h 1424419"/>
                  <a:gd name="connsiteX7" fmla="*/ 1305306 w 1306267"/>
                  <a:gd name="connsiteY7" fmla="*/ 990115 h 1424419"/>
                  <a:gd name="connsiteX8" fmla="*/ 1255800 w 1306267"/>
                  <a:gd name="connsiteY8" fmla="*/ 1142552 h 1424419"/>
                  <a:gd name="connsiteX9" fmla="*/ 1172881 w 1306267"/>
                  <a:gd name="connsiteY9" fmla="*/ 1179342 h 1424419"/>
                  <a:gd name="connsiteX10" fmla="*/ 792288 w 1306267"/>
                  <a:gd name="connsiteY10" fmla="*/ 1385653 h 1424419"/>
                  <a:gd name="connsiteX11" fmla="*/ 522686 w 1306267"/>
                  <a:gd name="connsiteY11" fmla="*/ 1384922 h 1424419"/>
                  <a:gd name="connsiteX12" fmla="*/ 90241 w 1306267"/>
                  <a:gd name="connsiteY12" fmla="*/ 1150634 h 1424419"/>
                  <a:gd name="connsiteX13" fmla="*/ 61328 w 1306267"/>
                  <a:gd name="connsiteY13" fmla="*/ 1127231 h 1424419"/>
                  <a:gd name="connsiteX14" fmla="*/ 667 w 1306267"/>
                  <a:gd name="connsiteY14" fmla="*/ 999105 h 1424419"/>
                  <a:gd name="connsiteX15" fmla="*/ 0 w 1306267"/>
                  <a:gd name="connsiteY15" fmla="*/ 972364 h 1424419"/>
                  <a:gd name="connsiteX16" fmla="*/ 2496 w 1306267"/>
                  <a:gd name="connsiteY16" fmla="*/ 463106 h 1424419"/>
                  <a:gd name="connsiteX17" fmla="*/ 2458 w 1306267"/>
                  <a:gd name="connsiteY17" fmla="*/ 429563 h 1424419"/>
                  <a:gd name="connsiteX18" fmla="*/ 75248 w 1306267"/>
                  <a:gd name="connsiteY18" fmla="*/ 303202 h 1424419"/>
                  <a:gd name="connsiteX19" fmla="*/ 106293 w 1306267"/>
                  <a:gd name="connsiteY19" fmla="*/ 282597 h 1424419"/>
                  <a:gd name="connsiteX20" fmla="*/ 541533 w 1306267"/>
                  <a:gd name="connsiteY20" fmla="*/ 38110 h 1424419"/>
                  <a:gd name="connsiteX21" fmla="*/ 653528 w 1306267"/>
                  <a:gd name="connsiteY21" fmla="*/ 0 h 1424419"/>
                  <a:gd name="connsiteX0" fmla="*/ 653528 w 1306267"/>
                  <a:gd name="connsiteY0" fmla="*/ 0 h 1424419"/>
                  <a:gd name="connsiteX1" fmla="*/ 757287 w 1306267"/>
                  <a:gd name="connsiteY1" fmla="*/ 32444 h 1424419"/>
                  <a:gd name="connsiteX2" fmla="*/ 1206876 w 1306267"/>
                  <a:gd name="connsiteY2" fmla="*/ 284945 h 1424419"/>
                  <a:gd name="connsiteX3" fmla="*/ 1237706 w 1306267"/>
                  <a:gd name="connsiteY3" fmla="*/ 306775 h 1424419"/>
                  <a:gd name="connsiteX4" fmla="*/ 1301712 w 1306267"/>
                  <a:gd name="connsiteY4" fmla="*/ 442384 h 1424419"/>
                  <a:gd name="connsiteX5" fmla="*/ 1303099 w 1306267"/>
                  <a:gd name="connsiteY5" fmla="*/ 495558 h 1424419"/>
                  <a:gd name="connsiteX6" fmla="*/ 1303099 w 1306267"/>
                  <a:gd name="connsiteY6" fmla="*/ 952393 h 1424419"/>
                  <a:gd name="connsiteX7" fmla="*/ 1305306 w 1306267"/>
                  <a:gd name="connsiteY7" fmla="*/ 990115 h 1424419"/>
                  <a:gd name="connsiteX8" fmla="*/ 1255800 w 1306267"/>
                  <a:gd name="connsiteY8" fmla="*/ 1142552 h 1424419"/>
                  <a:gd name="connsiteX9" fmla="*/ 1172881 w 1306267"/>
                  <a:gd name="connsiteY9" fmla="*/ 1179342 h 1424419"/>
                  <a:gd name="connsiteX10" fmla="*/ 792288 w 1306267"/>
                  <a:gd name="connsiteY10" fmla="*/ 1385653 h 1424419"/>
                  <a:gd name="connsiteX11" fmla="*/ 522686 w 1306267"/>
                  <a:gd name="connsiteY11" fmla="*/ 1384922 h 1424419"/>
                  <a:gd name="connsiteX12" fmla="*/ 90241 w 1306267"/>
                  <a:gd name="connsiteY12" fmla="*/ 1150634 h 1424419"/>
                  <a:gd name="connsiteX13" fmla="*/ 55672 w 1306267"/>
                  <a:gd name="connsiteY13" fmla="*/ 1124403 h 1424419"/>
                  <a:gd name="connsiteX14" fmla="*/ 667 w 1306267"/>
                  <a:gd name="connsiteY14" fmla="*/ 999105 h 1424419"/>
                  <a:gd name="connsiteX15" fmla="*/ 0 w 1306267"/>
                  <a:gd name="connsiteY15" fmla="*/ 972364 h 1424419"/>
                  <a:gd name="connsiteX16" fmla="*/ 2496 w 1306267"/>
                  <a:gd name="connsiteY16" fmla="*/ 463106 h 1424419"/>
                  <a:gd name="connsiteX17" fmla="*/ 2458 w 1306267"/>
                  <a:gd name="connsiteY17" fmla="*/ 429563 h 1424419"/>
                  <a:gd name="connsiteX18" fmla="*/ 75248 w 1306267"/>
                  <a:gd name="connsiteY18" fmla="*/ 303202 h 1424419"/>
                  <a:gd name="connsiteX19" fmla="*/ 106293 w 1306267"/>
                  <a:gd name="connsiteY19" fmla="*/ 282597 h 1424419"/>
                  <a:gd name="connsiteX20" fmla="*/ 541533 w 1306267"/>
                  <a:gd name="connsiteY20" fmla="*/ 38110 h 1424419"/>
                  <a:gd name="connsiteX21" fmla="*/ 653528 w 1306267"/>
                  <a:gd name="connsiteY21" fmla="*/ 0 h 1424419"/>
                  <a:gd name="connsiteX0" fmla="*/ 653528 w 1306267"/>
                  <a:gd name="connsiteY0" fmla="*/ 0 h 1424419"/>
                  <a:gd name="connsiteX1" fmla="*/ 757287 w 1306267"/>
                  <a:gd name="connsiteY1" fmla="*/ 32444 h 1424419"/>
                  <a:gd name="connsiteX2" fmla="*/ 1206876 w 1306267"/>
                  <a:gd name="connsiteY2" fmla="*/ 284945 h 1424419"/>
                  <a:gd name="connsiteX3" fmla="*/ 1237706 w 1306267"/>
                  <a:gd name="connsiteY3" fmla="*/ 306775 h 1424419"/>
                  <a:gd name="connsiteX4" fmla="*/ 1301712 w 1306267"/>
                  <a:gd name="connsiteY4" fmla="*/ 442384 h 1424419"/>
                  <a:gd name="connsiteX5" fmla="*/ 1303099 w 1306267"/>
                  <a:gd name="connsiteY5" fmla="*/ 495558 h 1424419"/>
                  <a:gd name="connsiteX6" fmla="*/ 1303099 w 1306267"/>
                  <a:gd name="connsiteY6" fmla="*/ 952393 h 1424419"/>
                  <a:gd name="connsiteX7" fmla="*/ 1305306 w 1306267"/>
                  <a:gd name="connsiteY7" fmla="*/ 990115 h 1424419"/>
                  <a:gd name="connsiteX8" fmla="*/ 1255800 w 1306267"/>
                  <a:gd name="connsiteY8" fmla="*/ 1142552 h 1424419"/>
                  <a:gd name="connsiteX9" fmla="*/ 1172881 w 1306267"/>
                  <a:gd name="connsiteY9" fmla="*/ 1179342 h 1424419"/>
                  <a:gd name="connsiteX10" fmla="*/ 792288 w 1306267"/>
                  <a:gd name="connsiteY10" fmla="*/ 1385653 h 1424419"/>
                  <a:gd name="connsiteX11" fmla="*/ 522686 w 1306267"/>
                  <a:gd name="connsiteY11" fmla="*/ 1384922 h 1424419"/>
                  <a:gd name="connsiteX12" fmla="*/ 90241 w 1306267"/>
                  <a:gd name="connsiteY12" fmla="*/ 1150634 h 1424419"/>
                  <a:gd name="connsiteX13" fmla="*/ 55672 w 1306267"/>
                  <a:gd name="connsiteY13" fmla="*/ 1124403 h 1424419"/>
                  <a:gd name="connsiteX14" fmla="*/ 667 w 1306267"/>
                  <a:gd name="connsiteY14" fmla="*/ 999105 h 1424419"/>
                  <a:gd name="connsiteX15" fmla="*/ 0 w 1306267"/>
                  <a:gd name="connsiteY15" fmla="*/ 972364 h 1424419"/>
                  <a:gd name="connsiteX16" fmla="*/ 2496 w 1306267"/>
                  <a:gd name="connsiteY16" fmla="*/ 463106 h 1424419"/>
                  <a:gd name="connsiteX17" fmla="*/ 2458 w 1306267"/>
                  <a:gd name="connsiteY17" fmla="*/ 429563 h 1424419"/>
                  <a:gd name="connsiteX18" fmla="*/ 75248 w 1306267"/>
                  <a:gd name="connsiteY18" fmla="*/ 303202 h 1424419"/>
                  <a:gd name="connsiteX19" fmla="*/ 106293 w 1306267"/>
                  <a:gd name="connsiteY19" fmla="*/ 282597 h 1424419"/>
                  <a:gd name="connsiteX20" fmla="*/ 541533 w 1306267"/>
                  <a:gd name="connsiteY20" fmla="*/ 38110 h 1424419"/>
                  <a:gd name="connsiteX21" fmla="*/ 653528 w 1306267"/>
                  <a:gd name="connsiteY21" fmla="*/ 0 h 1424419"/>
                  <a:gd name="connsiteX0" fmla="*/ 653528 w 1306267"/>
                  <a:gd name="connsiteY0" fmla="*/ 0 h 1424419"/>
                  <a:gd name="connsiteX1" fmla="*/ 757287 w 1306267"/>
                  <a:gd name="connsiteY1" fmla="*/ 32444 h 1424419"/>
                  <a:gd name="connsiteX2" fmla="*/ 1206876 w 1306267"/>
                  <a:gd name="connsiteY2" fmla="*/ 284945 h 1424419"/>
                  <a:gd name="connsiteX3" fmla="*/ 1237706 w 1306267"/>
                  <a:gd name="connsiteY3" fmla="*/ 306775 h 1424419"/>
                  <a:gd name="connsiteX4" fmla="*/ 1301712 w 1306267"/>
                  <a:gd name="connsiteY4" fmla="*/ 442384 h 1424419"/>
                  <a:gd name="connsiteX5" fmla="*/ 1303099 w 1306267"/>
                  <a:gd name="connsiteY5" fmla="*/ 495558 h 1424419"/>
                  <a:gd name="connsiteX6" fmla="*/ 1303099 w 1306267"/>
                  <a:gd name="connsiteY6" fmla="*/ 952393 h 1424419"/>
                  <a:gd name="connsiteX7" fmla="*/ 1305306 w 1306267"/>
                  <a:gd name="connsiteY7" fmla="*/ 990115 h 1424419"/>
                  <a:gd name="connsiteX8" fmla="*/ 1255800 w 1306267"/>
                  <a:gd name="connsiteY8" fmla="*/ 1142552 h 1424419"/>
                  <a:gd name="connsiteX9" fmla="*/ 1172881 w 1306267"/>
                  <a:gd name="connsiteY9" fmla="*/ 1179342 h 1424419"/>
                  <a:gd name="connsiteX10" fmla="*/ 792288 w 1306267"/>
                  <a:gd name="connsiteY10" fmla="*/ 1385653 h 1424419"/>
                  <a:gd name="connsiteX11" fmla="*/ 522686 w 1306267"/>
                  <a:gd name="connsiteY11" fmla="*/ 1384922 h 1424419"/>
                  <a:gd name="connsiteX12" fmla="*/ 90241 w 1306267"/>
                  <a:gd name="connsiteY12" fmla="*/ 1150634 h 1424419"/>
                  <a:gd name="connsiteX13" fmla="*/ 55672 w 1306267"/>
                  <a:gd name="connsiteY13" fmla="*/ 1124403 h 1424419"/>
                  <a:gd name="connsiteX14" fmla="*/ 667 w 1306267"/>
                  <a:gd name="connsiteY14" fmla="*/ 999105 h 1424419"/>
                  <a:gd name="connsiteX15" fmla="*/ 0 w 1306267"/>
                  <a:gd name="connsiteY15" fmla="*/ 972364 h 1424419"/>
                  <a:gd name="connsiteX16" fmla="*/ 2496 w 1306267"/>
                  <a:gd name="connsiteY16" fmla="*/ 463106 h 1424419"/>
                  <a:gd name="connsiteX17" fmla="*/ 2458 w 1306267"/>
                  <a:gd name="connsiteY17" fmla="*/ 429563 h 1424419"/>
                  <a:gd name="connsiteX18" fmla="*/ 75248 w 1306267"/>
                  <a:gd name="connsiteY18" fmla="*/ 303202 h 1424419"/>
                  <a:gd name="connsiteX19" fmla="*/ 106293 w 1306267"/>
                  <a:gd name="connsiteY19" fmla="*/ 282597 h 1424419"/>
                  <a:gd name="connsiteX20" fmla="*/ 541533 w 1306267"/>
                  <a:gd name="connsiteY20" fmla="*/ 38110 h 1424419"/>
                  <a:gd name="connsiteX21" fmla="*/ 653528 w 1306267"/>
                  <a:gd name="connsiteY21" fmla="*/ 0 h 1424419"/>
                  <a:gd name="connsiteX0" fmla="*/ 653528 w 1306267"/>
                  <a:gd name="connsiteY0" fmla="*/ 0 h 1424419"/>
                  <a:gd name="connsiteX1" fmla="*/ 757287 w 1306267"/>
                  <a:gd name="connsiteY1" fmla="*/ 32444 h 1424419"/>
                  <a:gd name="connsiteX2" fmla="*/ 1206876 w 1306267"/>
                  <a:gd name="connsiteY2" fmla="*/ 284945 h 1424419"/>
                  <a:gd name="connsiteX3" fmla="*/ 1237706 w 1306267"/>
                  <a:gd name="connsiteY3" fmla="*/ 306775 h 1424419"/>
                  <a:gd name="connsiteX4" fmla="*/ 1301712 w 1306267"/>
                  <a:gd name="connsiteY4" fmla="*/ 442384 h 1424419"/>
                  <a:gd name="connsiteX5" fmla="*/ 1303099 w 1306267"/>
                  <a:gd name="connsiteY5" fmla="*/ 495558 h 1424419"/>
                  <a:gd name="connsiteX6" fmla="*/ 1303099 w 1306267"/>
                  <a:gd name="connsiteY6" fmla="*/ 952393 h 1424419"/>
                  <a:gd name="connsiteX7" fmla="*/ 1305306 w 1306267"/>
                  <a:gd name="connsiteY7" fmla="*/ 990115 h 1424419"/>
                  <a:gd name="connsiteX8" fmla="*/ 1255800 w 1306267"/>
                  <a:gd name="connsiteY8" fmla="*/ 1142552 h 1424419"/>
                  <a:gd name="connsiteX9" fmla="*/ 1172881 w 1306267"/>
                  <a:gd name="connsiteY9" fmla="*/ 1179342 h 1424419"/>
                  <a:gd name="connsiteX10" fmla="*/ 792288 w 1306267"/>
                  <a:gd name="connsiteY10" fmla="*/ 1385653 h 1424419"/>
                  <a:gd name="connsiteX11" fmla="*/ 522686 w 1306267"/>
                  <a:gd name="connsiteY11" fmla="*/ 1384922 h 1424419"/>
                  <a:gd name="connsiteX12" fmla="*/ 90241 w 1306267"/>
                  <a:gd name="connsiteY12" fmla="*/ 1150634 h 1424419"/>
                  <a:gd name="connsiteX13" fmla="*/ 55672 w 1306267"/>
                  <a:gd name="connsiteY13" fmla="*/ 1124403 h 1424419"/>
                  <a:gd name="connsiteX14" fmla="*/ 667 w 1306267"/>
                  <a:gd name="connsiteY14" fmla="*/ 999105 h 1424419"/>
                  <a:gd name="connsiteX15" fmla="*/ 0 w 1306267"/>
                  <a:gd name="connsiteY15" fmla="*/ 972364 h 1424419"/>
                  <a:gd name="connsiteX16" fmla="*/ 2496 w 1306267"/>
                  <a:gd name="connsiteY16" fmla="*/ 463106 h 1424419"/>
                  <a:gd name="connsiteX17" fmla="*/ 2458 w 1306267"/>
                  <a:gd name="connsiteY17" fmla="*/ 429563 h 1424419"/>
                  <a:gd name="connsiteX18" fmla="*/ 75248 w 1306267"/>
                  <a:gd name="connsiteY18" fmla="*/ 303202 h 1424419"/>
                  <a:gd name="connsiteX19" fmla="*/ 106293 w 1306267"/>
                  <a:gd name="connsiteY19" fmla="*/ 282597 h 1424419"/>
                  <a:gd name="connsiteX20" fmla="*/ 541533 w 1306267"/>
                  <a:gd name="connsiteY20" fmla="*/ 38110 h 1424419"/>
                  <a:gd name="connsiteX21" fmla="*/ 653528 w 1306267"/>
                  <a:gd name="connsiteY21" fmla="*/ 0 h 1424419"/>
                  <a:gd name="connsiteX0" fmla="*/ 653528 w 1306267"/>
                  <a:gd name="connsiteY0" fmla="*/ 0 h 1424419"/>
                  <a:gd name="connsiteX1" fmla="*/ 757287 w 1306267"/>
                  <a:gd name="connsiteY1" fmla="*/ 32444 h 1424419"/>
                  <a:gd name="connsiteX2" fmla="*/ 1206876 w 1306267"/>
                  <a:gd name="connsiteY2" fmla="*/ 284945 h 1424419"/>
                  <a:gd name="connsiteX3" fmla="*/ 1237706 w 1306267"/>
                  <a:gd name="connsiteY3" fmla="*/ 306775 h 1424419"/>
                  <a:gd name="connsiteX4" fmla="*/ 1301712 w 1306267"/>
                  <a:gd name="connsiteY4" fmla="*/ 442384 h 1424419"/>
                  <a:gd name="connsiteX5" fmla="*/ 1303099 w 1306267"/>
                  <a:gd name="connsiteY5" fmla="*/ 495558 h 1424419"/>
                  <a:gd name="connsiteX6" fmla="*/ 1303099 w 1306267"/>
                  <a:gd name="connsiteY6" fmla="*/ 952393 h 1424419"/>
                  <a:gd name="connsiteX7" fmla="*/ 1305306 w 1306267"/>
                  <a:gd name="connsiteY7" fmla="*/ 990115 h 1424419"/>
                  <a:gd name="connsiteX8" fmla="*/ 1255800 w 1306267"/>
                  <a:gd name="connsiteY8" fmla="*/ 1142552 h 1424419"/>
                  <a:gd name="connsiteX9" fmla="*/ 1172881 w 1306267"/>
                  <a:gd name="connsiteY9" fmla="*/ 1179342 h 1424419"/>
                  <a:gd name="connsiteX10" fmla="*/ 792288 w 1306267"/>
                  <a:gd name="connsiteY10" fmla="*/ 1385653 h 1424419"/>
                  <a:gd name="connsiteX11" fmla="*/ 522686 w 1306267"/>
                  <a:gd name="connsiteY11" fmla="*/ 1384922 h 1424419"/>
                  <a:gd name="connsiteX12" fmla="*/ 90241 w 1306267"/>
                  <a:gd name="connsiteY12" fmla="*/ 1150634 h 1424419"/>
                  <a:gd name="connsiteX13" fmla="*/ 55672 w 1306267"/>
                  <a:gd name="connsiteY13" fmla="*/ 1124403 h 1424419"/>
                  <a:gd name="connsiteX14" fmla="*/ 667 w 1306267"/>
                  <a:gd name="connsiteY14" fmla="*/ 999105 h 1424419"/>
                  <a:gd name="connsiteX15" fmla="*/ 0 w 1306267"/>
                  <a:gd name="connsiteY15" fmla="*/ 972364 h 1424419"/>
                  <a:gd name="connsiteX16" fmla="*/ 2496 w 1306267"/>
                  <a:gd name="connsiteY16" fmla="*/ 463106 h 1424419"/>
                  <a:gd name="connsiteX17" fmla="*/ 2458 w 1306267"/>
                  <a:gd name="connsiteY17" fmla="*/ 429563 h 1424419"/>
                  <a:gd name="connsiteX18" fmla="*/ 75248 w 1306267"/>
                  <a:gd name="connsiteY18" fmla="*/ 303202 h 1424419"/>
                  <a:gd name="connsiteX19" fmla="*/ 106293 w 1306267"/>
                  <a:gd name="connsiteY19" fmla="*/ 282597 h 1424419"/>
                  <a:gd name="connsiteX20" fmla="*/ 541533 w 1306267"/>
                  <a:gd name="connsiteY20" fmla="*/ 38110 h 1424419"/>
                  <a:gd name="connsiteX21" fmla="*/ 653528 w 1306267"/>
                  <a:gd name="connsiteY21" fmla="*/ 0 h 1424419"/>
                  <a:gd name="connsiteX0" fmla="*/ 653528 w 1306267"/>
                  <a:gd name="connsiteY0" fmla="*/ 0 h 1424419"/>
                  <a:gd name="connsiteX1" fmla="*/ 757287 w 1306267"/>
                  <a:gd name="connsiteY1" fmla="*/ 32444 h 1424419"/>
                  <a:gd name="connsiteX2" fmla="*/ 1206876 w 1306267"/>
                  <a:gd name="connsiteY2" fmla="*/ 284945 h 1424419"/>
                  <a:gd name="connsiteX3" fmla="*/ 1237706 w 1306267"/>
                  <a:gd name="connsiteY3" fmla="*/ 306775 h 1424419"/>
                  <a:gd name="connsiteX4" fmla="*/ 1301712 w 1306267"/>
                  <a:gd name="connsiteY4" fmla="*/ 442384 h 1424419"/>
                  <a:gd name="connsiteX5" fmla="*/ 1303099 w 1306267"/>
                  <a:gd name="connsiteY5" fmla="*/ 495558 h 1424419"/>
                  <a:gd name="connsiteX6" fmla="*/ 1303099 w 1306267"/>
                  <a:gd name="connsiteY6" fmla="*/ 952393 h 1424419"/>
                  <a:gd name="connsiteX7" fmla="*/ 1305306 w 1306267"/>
                  <a:gd name="connsiteY7" fmla="*/ 990115 h 1424419"/>
                  <a:gd name="connsiteX8" fmla="*/ 1255800 w 1306267"/>
                  <a:gd name="connsiteY8" fmla="*/ 1142552 h 1424419"/>
                  <a:gd name="connsiteX9" fmla="*/ 1172881 w 1306267"/>
                  <a:gd name="connsiteY9" fmla="*/ 1179342 h 1424419"/>
                  <a:gd name="connsiteX10" fmla="*/ 792288 w 1306267"/>
                  <a:gd name="connsiteY10" fmla="*/ 1385653 h 1424419"/>
                  <a:gd name="connsiteX11" fmla="*/ 522686 w 1306267"/>
                  <a:gd name="connsiteY11" fmla="*/ 1384922 h 1424419"/>
                  <a:gd name="connsiteX12" fmla="*/ 90241 w 1306267"/>
                  <a:gd name="connsiteY12" fmla="*/ 1150634 h 1424419"/>
                  <a:gd name="connsiteX13" fmla="*/ 48904 w 1306267"/>
                  <a:gd name="connsiteY13" fmla="*/ 1124403 h 1424419"/>
                  <a:gd name="connsiteX14" fmla="*/ 667 w 1306267"/>
                  <a:gd name="connsiteY14" fmla="*/ 999105 h 1424419"/>
                  <a:gd name="connsiteX15" fmla="*/ 0 w 1306267"/>
                  <a:gd name="connsiteY15" fmla="*/ 972364 h 1424419"/>
                  <a:gd name="connsiteX16" fmla="*/ 2496 w 1306267"/>
                  <a:gd name="connsiteY16" fmla="*/ 463106 h 1424419"/>
                  <a:gd name="connsiteX17" fmla="*/ 2458 w 1306267"/>
                  <a:gd name="connsiteY17" fmla="*/ 429563 h 1424419"/>
                  <a:gd name="connsiteX18" fmla="*/ 75248 w 1306267"/>
                  <a:gd name="connsiteY18" fmla="*/ 303202 h 1424419"/>
                  <a:gd name="connsiteX19" fmla="*/ 106293 w 1306267"/>
                  <a:gd name="connsiteY19" fmla="*/ 282597 h 1424419"/>
                  <a:gd name="connsiteX20" fmla="*/ 541533 w 1306267"/>
                  <a:gd name="connsiteY20" fmla="*/ 38110 h 1424419"/>
                  <a:gd name="connsiteX21" fmla="*/ 653528 w 1306267"/>
                  <a:gd name="connsiteY21" fmla="*/ 0 h 1424419"/>
                  <a:gd name="connsiteX0" fmla="*/ 653528 w 1306267"/>
                  <a:gd name="connsiteY0" fmla="*/ 0 h 1424419"/>
                  <a:gd name="connsiteX1" fmla="*/ 757287 w 1306267"/>
                  <a:gd name="connsiteY1" fmla="*/ 32444 h 1424419"/>
                  <a:gd name="connsiteX2" fmla="*/ 1206876 w 1306267"/>
                  <a:gd name="connsiteY2" fmla="*/ 284945 h 1424419"/>
                  <a:gd name="connsiteX3" fmla="*/ 1237706 w 1306267"/>
                  <a:gd name="connsiteY3" fmla="*/ 306775 h 1424419"/>
                  <a:gd name="connsiteX4" fmla="*/ 1301712 w 1306267"/>
                  <a:gd name="connsiteY4" fmla="*/ 442384 h 1424419"/>
                  <a:gd name="connsiteX5" fmla="*/ 1303099 w 1306267"/>
                  <a:gd name="connsiteY5" fmla="*/ 495558 h 1424419"/>
                  <a:gd name="connsiteX6" fmla="*/ 1303099 w 1306267"/>
                  <a:gd name="connsiteY6" fmla="*/ 952393 h 1424419"/>
                  <a:gd name="connsiteX7" fmla="*/ 1305306 w 1306267"/>
                  <a:gd name="connsiteY7" fmla="*/ 990115 h 1424419"/>
                  <a:gd name="connsiteX8" fmla="*/ 1255800 w 1306267"/>
                  <a:gd name="connsiteY8" fmla="*/ 1142552 h 1424419"/>
                  <a:gd name="connsiteX9" fmla="*/ 1172881 w 1306267"/>
                  <a:gd name="connsiteY9" fmla="*/ 1179342 h 1424419"/>
                  <a:gd name="connsiteX10" fmla="*/ 792288 w 1306267"/>
                  <a:gd name="connsiteY10" fmla="*/ 1385653 h 1424419"/>
                  <a:gd name="connsiteX11" fmla="*/ 522686 w 1306267"/>
                  <a:gd name="connsiteY11" fmla="*/ 1384922 h 1424419"/>
                  <a:gd name="connsiteX12" fmla="*/ 90241 w 1306267"/>
                  <a:gd name="connsiteY12" fmla="*/ 1150634 h 1424419"/>
                  <a:gd name="connsiteX13" fmla="*/ 48904 w 1306267"/>
                  <a:gd name="connsiteY13" fmla="*/ 1124403 h 1424419"/>
                  <a:gd name="connsiteX14" fmla="*/ 667 w 1306267"/>
                  <a:gd name="connsiteY14" fmla="*/ 999105 h 1424419"/>
                  <a:gd name="connsiteX15" fmla="*/ 0 w 1306267"/>
                  <a:gd name="connsiteY15" fmla="*/ 972364 h 1424419"/>
                  <a:gd name="connsiteX16" fmla="*/ 2496 w 1306267"/>
                  <a:gd name="connsiteY16" fmla="*/ 463106 h 1424419"/>
                  <a:gd name="connsiteX17" fmla="*/ 2458 w 1306267"/>
                  <a:gd name="connsiteY17" fmla="*/ 429563 h 1424419"/>
                  <a:gd name="connsiteX18" fmla="*/ 75248 w 1306267"/>
                  <a:gd name="connsiteY18" fmla="*/ 303202 h 1424419"/>
                  <a:gd name="connsiteX19" fmla="*/ 106293 w 1306267"/>
                  <a:gd name="connsiteY19" fmla="*/ 282597 h 1424419"/>
                  <a:gd name="connsiteX20" fmla="*/ 541533 w 1306267"/>
                  <a:gd name="connsiteY20" fmla="*/ 38110 h 1424419"/>
                  <a:gd name="connsiteX21" fmla="*/ 653528 w 1306267"/>
                  <a:gd name="connsiteY21" fmla="*/ 0 h 1424419"/>
                  <a:gd name="connsiteX0" fmla="*/ 653528 w 1306267"/>
                  <a:gd name="connsiteY0" fmla="*/ 0 h 1424419"/>
                  <a:gd name="connsiteX1" fmla="*/ 757287 w 1306267"/>
                  <a:gd name="connsiteY1" fmla="*/ 32444 h 1424419"/>
                  <a:gd name="connsiteX2" fmla="*/ 1206876 w 1306267"/>
                  <a:gd name="connsiteY2" fmla="*/ 284945 h 1424419"/>
                  <a:gd name="connsiteX3" fmla="*/ 1237706 w 1306267"/>
                  <a:gd name="connsiteY3" fmla="*/ 306775 h 1424419"/>
                  <a:gd name="connsiteX4" fmla="*/ 1301712 w 1306267"/>
                  <a:gd name="connsiteY4" fmla="*/ 442384 h 1424419"/>
                  <a:gd name="connsiteX5" fmla="*/ 1303099 w 1306267"/>
                  <a:gd name="connsiteY5" fmla="*/ 495558 h 1424419"/>
                  <a:gd name="connsiteX6" fmla="*/ 1303099 w 1306267"/>
                  <a:gd name="connsiteY6" fmla="*/ 952393 h 1424419"/>
                  <a:gd name="connsiteX7" fmla="*/ 1305306 w 1306267"/>
                  <a:gd name="connsiteY7" fmla="*/ 990115 h 1424419"/>
                  <a:gd name="connsiteX8" fmla="*/ 1255800 w 1306267"/>
                  <a:gd name="connsiteY8" fmla="*/ 1142552 h 1424419"/>
                  <a:gd name="connsiteX9" fmla="*/ 1172881 w 1306267"/>
                  <a:gd name="connsiteY9" fmla="*/ 1179342 h 1424419"/>
                  <a:gd name="connsiteX10" fmla="*/ 792288 w 1306267"/>
                  <a:gd name="connsiteY10" fmla="*/ 1385653 h 1424419"/>
                  <a:gd name="connsiteX11" fmla="*/ 522686 w 1306267"/>
                  <a:gd name="connsiteY11" fmla="*/ 1384922 h 1424419"/>
                  <a:gd name="connsiteX12" fmla="*/ 90241 w 1306267"/>
                  <a:gd name="connsiteY12" fmla="*/ 1150634 h 1424419"/>
                  <a:gd name="connsiteX13" fmla="*/ 48904 w 1306267"/>
                  <a:gd name="connsiteY13" fmla="*/ 1124403 h 1424419"/>
                  <a:gd name="connsiteX14" fmla="*/ 667 w 1306267"/>
                  <a:gd name="connsiteY14" fmla="*/ 999105 h 1424419"/>
                  <a:gd name="connsiteX15" fmla="*/ 0 w 1306267"/>
                  <a:gd name="connsiteY15" fmla="*/ 972364 h 1424419"/>
                  <a:gd name="connsiteX16" fmla="*/ 2496 w 1306267"/>
                  <a:gd name="connsiteY16" fmla="*/ 463106 h 1424419"/>
                  <a:gd name="connsiteX17" fmla="*/ 2458 w 1306267"/>
                  <a:gd name="connsiteY17" fmla="*/ 429563 h 1424419"/>
                  <a:gd name="connsiteX18" fmla="*/ 75248 w 1306267"/>
                  <a:gd name="connsiteY18" fmla="*/ 303202 h 1424419"/>
                  <a:gd name="connsiteX19" fmla="*/ 106293 w 1306267"/>
                  <a:gd name="connsiteY19" fmla="*/ 282597 h 1424419"/>
                  <a:gd name="connsiteX20" fmla="*/ 541533 w 1306267"/>
                  <a:gd name="connsiteY20" fmla="*/ 38110 h 1424419"/>
                  <a:gd name="connsiteX21" fmla="*/ 653528 w 1306267"/>
                  <a:gd name="connsiteY21" fmla="*/ 0 h 1424419"/>
                  <a:gd name="connsiteX0" fmla="*/ 653528 w 1306267"/>
                  <a:gd name="connsiteY0" fmla="*/ 0 h 1424419"/>
                  <a:gd name="connsiteX1" fmla="*/ 757287 w 1306267"/>
                  <a:gd name="connsiteY1" fmla="*/ 32444 h 1424419"/>
                  <a:gd name="connsiteX2" fmla="*/ 1206876 w 1306267"/>
                  <a:gd name="connsiteY2" fmla="*/ 284945 h 1424419"/>
                  <a:gd name="connsiteX3" fmla="*/ 1237706 w 1306267"/>
                  <a:gd name="connsiteY3" fmla="*/ 306775 h 1424419"/>
                  <a:gd name="connsiteX4" fmla="*/ 1301712 w 1306267"/>
                  <a:gd name="connsiteY4" fmla="*/ 442384 h 1424419"/>
                  <a:gd name="connsiteX5" fmla="*/ 1303099 w 1306267"/>
                  <a:gd name="connsiteY5" fmla="*/ 495558 h 1424419"/>
                  <a:gd name="connsiteX6" fmla="*/ 1303099 w 1306267"/>
                  <a:gd name="connsiteY6" fmla="*/ 952393 h 1424419"/>
                  <a:gd name="connsiteX7" fmla="*/ 1305306 w 1306267"/>
                  <a:gd name="connsiteY7" fmla="*/ 990115 h 1424419"/>
                  <a:gd name="connsiteX8" fmla="*/ 1255800 w 1306267"/>
                  <a:gd name="connsiteY8" fmla="*/ 1142552 h 1424419"/>
                  <a:gd name="connsiteX9" fmla="*/ 1172881 w 1306267"/>
                  <a:gd name="connsiteY9" fmla="*/ 1179342 h 1424419"/>
                  <a:gd name="connsiteX10" fmla="*/ 792288 w 1306267"/>
                  <a:gd name="connsiteY10" fmla="*/ 1385653 h 1424419"/>
                  <a:gd name="connsiteX11" fmla="*/ 522686 w 1306267"/>
                  <a:gd name="connsiteY11" fmla="*/ 1384922 h 1424419"/>
                  <a:gd name="connsiteX12" fmla="*/ 90241 w 1306267"/>
                  <a:gd name="connsiteY12" fmla="*/ 1150634 h 1424419"/>
                  <a:gd name="connsiteX13" fmla="*/ 48904 w 1306267"/>
                  <a:gd name="connsiteY13" fmla="*/ 1124403 h 1424419"/>
                  <a:gd name="connsiteX14" fmla="*/ 667 w 1306267"/>
                  <a:gd name="connsiteY14" fmla="*/ 999105 h 1424419"/>
                  <a:gd name="connsiteX15" fmla="*/ 0 w 1306267"/>
                  <a:gd name="connsiteY15" fmla="*/ 972364 h 1424419"/>
                  <a:gd name="connsiteX16" fmla="*/ 2496 w 1306267"/>
                  <a:gd name="connsiteY16" fmla="*/ 463106 h 1424419"/>
                  <a:gd name="connsiteX17" fmla="*/ 2458 w 1306267"/>
                  <a:gd name="connsiteY17" fmla="*/ 429563 h 1424419"/>
                  <a:gd name="connsiteX18" fmla="*/ 75248 w 1306267"/>
                  <a:gd name="connsiteY18" fmla="*/ 303202 h 1424419"/>
                  <a:gd name="connsiteX19" fmla="*/ 106293 w 1306267"/>
                  <a:gd name="connsiteY19" fmla="*/ 282597 h 1424419"/>
                  <a:gd name="connsiteX20" fmla="*/ 541533 w 1306267"/>
                  <a:gd name="connsiteY20" fmla="*/ 38110 h 1424419"/>
                  <a:gd name="connsiteX21" fmla="*/ 653528 w 1306267"/>
                  <a:gd name="connsiteY21" fmla="*/ 0 h 1424419"/>
                  <a:gd name="connsiteX0" fmla="*/ 653528 w 1306267"/>
                  <a:gd name="connsiteY0" fmla="*/ 0 h 1424419"/>
                  <a:gd name="connsiteX1" fmla="*/ 757287 w 1306267"/>
                  <a:gd name="connsiteY1" fmla="*/ 32444 h 1424419"/>
                  <a:gd name="connsiteX2" fmla="*/ 1206876 w 1306267"/>
                  <a:gd name="connsiteY2" fmla="*/ 284945 h 1424419"/>
                  <a:gd name="connsiteX3" fmla="*/ 1237706 w 1306267"/>
                  <a:gd name="connsiteY3" fmla="*/ 306775 h 1424419"/>
                  <a:gd name="connsiteX4" fmla="*/ 1301712 w 1306267"/>
                  <a:gd name="connsiteY4" fmla="*/ 442384 h 1424419"/>
                  <a:gd name="connsiteX5" fmla="*/ 1303099 w 1306267"/>
                  <a:gd name="connsiteY5" fmla="*/ 495558 h 1424419"/>
                  <a:gd name="connsiteX6" fmla="*/ 1303099 w 1306267"/>
                  <a:gd name="connsiteY6" fmla="*/ 952393 h 1424419"/>
                  <a:gd name="connsiteX7" fmla="*/ 1305306 w 1306267"/>
                  <a:gd name="connsiteY7" fmla="*/ 990115 h 1424419"/>
                  <a:gd name="connsiteX8" fmla="*/ 1255800 w 1306267"/>
                  <a:gd name="connsiteY8" fmla="*/ 1142552 h 1424419"/>
                  <a:gd name="connsiteX9" fmla="*/ 1172881 w 1306267"/>
                  <a:gd name="connsiteY9" fmla="*/ 1179342 h 1424419"/>
                  <a:gd name="connsiteX10" fmla="*/ 792288 w 1306267"/>
                  <a:gd name="connsiteY10" fmla="*/ 1385653 h 1424419"/>
                  <a:gd name="connsiteX11" fmla="*/ 522686 w 1306267"/>
                  <a:gd name="connsiteY11" fmla="*/ 1384922 h 1424419"/>
                  <a:gd name="connsiteX12" fmla="*/ 97009 w 1306267"/>
                  <a:gd name="connsiteY12" fmla="*/ 1161462 h 1424419"/>
                  <a:gd name="connsiteX13" fmla="*/ 48904 w 1306267"/>
                  <a:gd name="connsiteY13" fmla="*/ 1124403 h 1424419"/>
                  <a:gd name="connsiteX14" fmla="*/ 667 w 1306267"/>
                  <a:gd name="connsiteY14" fmla="*/ 999105 h 1424419"/>
                  <a:gd name="connsiteX15" fmla="*/ 0 w 1306267"/>
                  <a:gd name="connsiteY15" fmla="*/ 972364 h 1424419"/>
                  <a:gd name="connsiteX16" fmla="*/ 2496 w 1306267"/>
                  <a:gd name="connsiteY16" fmla="*/ 463106 h 1424419"/>
                  <a:gd name="connsiteX17" fmla="*/ 2458 w 1306267"/>
                  <a:gd name="connsiteY17" fmla="*/ 429563 h 1424419"/>
                  <a:gd name="connsiteX18" fmla="*/ 75248 w 1306267"/>
                  <a:gd name="connsiteY18" fmla="*/ 303202 h 1424419"/>
                  <a:gd name="connsiteX19" fmla="*/ 106293 w 1306267"/>
                  <a:gd name="connsiteY19" fmla="*/ 282597 h 1424419"/>
                  <a:gd name="connsiteX20" fmla="*/ 541533 w 1306267"/>
                  <a:gd name="connsiteY20" fmla="*/ 38110 h 1424419"/>
                  <a:gd name="connsiteX21" fmla="*/ 653528 w 1306267"/>
                  <a:gd name="connsiteY21" fmla="*/ 0 h 1424419"/>
                  <a:gd name="connsiteX0" fmla="*/ 653528 w 1306267"/>
                  <a:gd name="connsiteY0" fmla="*/ 0 h 1424419"/>
                  <a:gd name="connsiteX1" fmla="*/ 757287 w 1306267"/>
                  <a:gd name="connsiteY1" fmla="*/ 32444 h 1424419"/>
                  <a:gd name="connsiteX2" fmla="*/ 1206876 w 1306267"/>
                  <a:gd name="connsiteY2" fmla="*/ 284945 h 1424419"/>
                  <a:gd name="connsiteX3" fmla="*/ 1237706 w 1306267"/>
                  <a:gd name="connsiteY3" fmla="*/ 306775 h 1424419"/>
                  <a:gd name="connsiteX4" fmla="*/ 1301712 w 1306267"/>
                  <a:gd name="connsiteY4" fmla="*/ 442384 h 1424419"/>
                  <a:gd name="connsiteX5" fmla="*/ 1303099 w 1306267"/>
                  <a:gd name="connsiteY5" fmla="*/ 495558 h 1424419"/>
                  <a:gd name="connsiteX6" fmla="*/ 1303099 w 1306267"/>
                  <a:gd name="connsiteY6" fmla="*/ 952393 h 1424419"/>
                  <a:gd name="connsiteX7" fmla="*/ 1305306 w 1306267"/>
                  <a:gd name="connsiteY7" fmla="*/ 990115 h 1424419"/>
                  <a:gd name="connsiteX8" fmla="*/ 1255800 w 1306267"/>
                  <a:gd name="connsiteY8" fmla="*/ 1142552 h 1424419"/>
                  <a:gd name="connsiteX9" fmla="*/ 1172881 w 1306267"/>
                  <a:gd name="connsiteY9" fmla="*/ 1179342 h 1424419"/>
                  <a:gd name="connsiteX10" fmla="*/ 792288 w 1306267"/>
                  <a:gd name="connsiteY10" fmla="*/ 1385653 h 1424419"/>
                  <a:gd name="connsiteX11" fmla="*/ 522686 w 1306267"/>
                  <a:gd name="connsiteY11" fmla="*/ 1384922 h 1424419"/>
                  <a:gd name="connsiteX12" fmla="*/ 97009 w 1306267"/>
                  <a:gd name="connsiteY12" fmla="*/ 1161462 h 1424419"/>
                  <a:gd name="connsiteX13" fmla="*/ 48904 w 1306267"/>
                  <a:gd name="connsiteY13" fmla="*/ 1124403 h 1424419"/>
                  <a:gd name="connsiteX14" fmla="*/ 667 w 1306267"/>
                  <a:gd name="connsiteY14" fmla="*/ 999105 h 1424419"/>
                  <a:gd name="connsiteX15" fmla="*/ 0 w 1306267"/>
                  <a:gd name="connsiteY15" fmla="*/ 972364 h 1424419"/>
                  <a:gd name="connsiteX16" fmla="*/ 2496 w 1306267"/>
                  <a:gd name="connsiteY16" fmla="*/ 463106 h 1424419"/>
                  <a:gd name="connsiteX17" fmla="*/ 2458 w 1306267"/>
                  <a:gd name="connsiteY17" fmla="*/ 429563 h 1424419"/>
                  <a:gd name="connsiteX18" fmla="*/ 75248 w 1306267"/>
                  <a:gd name="connsiteY18" fmla="*/ 303202 h 1424419"/>
                  <a:gd name="connsiteX19" fmla="*/ 106293 w 1306267"/>
                  <a:gd name="connsiteY19" fmla="*/ 282597 h 1424419"/>
                  <a:gd name="connsiteX20" fmla="*/ 541533 w 1306267"/>
                  <a:gd name="connsiteY20" fmla="*/ 38110 h 1424419"/>
                  <a:gd name="connsiteX21" fmla="*/ 653528 w 1306267"/>
                  <a:gd name="connsiteY21" fmla="*/ 0 h 1424419"/>
                  <a:gd name="connsiteX0" fmla="*/ 653528 w 1306267"/>
                  <a:gd name="connsiteY0" fmla="*/ 0 h 1424419"/>
                  <a:gd name="connsiteX1" fmla="*/ 757287 w 1306267"/>
                  <a:gd name="connsiteY1" fmla="*/ 32444 h 1424419"/>
                  <a:gd name="connsiteX2" fmla="*/ 1206876 w 1306267"/>
                  <a:gd name="connsiteY2" fmla="*/ 284945 h 1424419"/>
                  <a:gd name="connsiteX3" fmla="*/ 1237706 w 1306267"/>
                  <a:gd name="connsiteY3" fmla="*/ 306775 h 1424419"/>
                  <a:gd name="connsiteX4" fmla="*/ 1301712 w 1306267"/>
                  <a:gd name="connsiteY4" fmla="*/ 442384 h 1424419"/>
                  <a:gd name="connsiteX5" fmla="*/ 1303099 w 1306267"/>
                  <a:gd name="connsiteY5" fmla="*/ 495558 h 1424419"/>
                  <a:gd name="connsiteX6" fmla="*/ 1303099 w 1306267"/>
                  <a:gd name="connsiteY6" fmla="*/ 952393 h 1424419"/>
                  <a:gd name="connsiteX7" fmla="*/ 1305306 w 1306267"/>
                  <a:gd name="connsiteY7" fmla="*/ 990115 h 1424419"/>
                  <a:gd name="connsiteX8" fmla="*/ 1255800 w 1306267"/>
                  <a:gd name="connsiteY8" fmla="*/ 1142552 h 1424419"/>
                  <a:gd name="connsiteX9" fmla="*/ 1172881 w 1306267"/>
                  <a:gd name="connsiteY9" fmla="*/ 1179342 h 1424419"/>
                  <a:gd name="connsiteX10" fmla="*/ 792288 w 1306267"/>
                  <a:gd name="connsiteY10" fmla="*/ 1385653 h 1424419"/>
                  <a:gd name="connsiteX11" fmla="*/ 522686 w 1306267"/>
                  <a:gd name="connsiteY11" fmla="*/ 1384922 h 1424419"/>
                  <a:gd name="connsiteX12" fmla="*/ 97009 w 1306267"/>
                  <a:gd name="connsiteY12" fmla="*/ 1161462 h 1424419"/>
                  <a:gd name="connsiteX13" fmla="*/ 44843 w 1306267"/>
                  <a:gd name="connsiteY13" fmla="*/ 1118989 h 1424419"/>
                  <a:gd name="connsiteX14" fmla="*/ 667 w 1306267"/>
                  <a:gd name="connsiteY14" fmla="*/ 999105 h 1424419"/>
                  <a:gd name="connsiteX15" fmla="*/ 0 w 1306267"/>
                  <a:gd name="connsiteY15" fmla="*/ 972364 h 1424419"/>
                  <a:gd name="connsiteX16" fmla="*/ 2496 w 1306267"/>
                  <a:gd name="connsiteY16" fmla="*/ 463106 h 1424419"/>
                  <a:gd name="connsiteX17" fmla="*/ 2458 w 1306267"/>
                  <a:gd name="connsiteY17" fmla="*/ 429563 h 1424419"/>
                  <a:gd name="connsiteX18" fmla="*/ 75248 w 1306267"/>
                  <a:gd name="connsiteY18" fmla="*/ 303202 h 1424419"/>
                  <a:gd name="connsiteX19" fmla="*/ 106293 w 1306267"/>
                  <a:gd name="connsiteY19" fmla="*/ 282597 h 1424419"/>
                  <a:gd name="connsiteX20" fmla="*/ 541533 w 1306267"/>
                  <a:gd name="connsiteY20" fmla="*/ 38110 h 1424419"/>
                  <a:gd name="connsiteX21" fmla="*/ 653528 w 1306267"/>
                  <a:gd name="connsiteY21" fmla="*/ 0 h 1424419"/>
                  <a:gd name="connsiteX0" fmla="*/ 653528 w 1306267"/>
                  <a:gd name="connsiteY0" fmla="*/ 0 h 1424419"/>
                  <a:gd name="connsiteX1" fmla="*/ 757287 w 1306267"/>
                  <a:gd name="connsiteY1" fmla="*/ 32444 h 1424419"/>
                  <a:gd name="connsiteX2" fmla="*/ 1206876 w 1306267"/>
                  <a:gd name="connsiteY2" fmla="*/ 284945 h 1424419"/>
                  <a:gd name="connsiteX3" fmla="*/ 1237706 w 1306267"/>
                  <a:gd name="connsiteY3" fmla="*/ 306775 h 1424419"/>
                  <a:gd name="connsiteX4" fmla="*/ 1301712 w 1306267"/>
                  <a:gd name="connsiteY4" fmla="*/ 442384 h 1424419"/>
                  <a:gd name="connsiteX5" fmla="*/ 1303099 w 1306267"/>
                  <a:gd name="connsiteY5" fmla="*/ 495558 h 1424419"/>
                  <a:gd name="connsiteX6" fmla="*/ 1303099 w 1306267"/>
                  <a:gd name="connsiteY6" fmla="*/ 952393 h 1424419"/>
                  <a:gd name="connsiteX7" fmla="*/ 1305306 w 1306267"/>
                  <a:gd name="connsiteY7" fmla="*/ 990115 h 1424419"/>
                  <a:gd name="connsiteX8" fmla="*/ 1255800 w 1306267"/>
                  <a:gd name="connsiteY8" fmla="*/ 1142552 h 1424419"/>
                  <a:gd name="connsiteX9" fmla="*/ 1172881 w 1306267"/>
                  <a:gd name="connsiteY9" fmla="*/ 1179342 h 1424419"/>
                  <a:gd name="connsiteX10" fmla="*/ 792288 w 1306267"/>
                  <a:gd name="connsiteY10" fmla="*/ 1385653 h 1424419"/>
                  <a:gd name="connsiteX11" fmla="*/ 522686 w 1306267"/>
                  <a:gd name="connsiteY11" fmla="*/ 1384922 h 1424419"/>
                  <a:gd name="connsiteX12" fmla="*/ 97009 w 1306267"/>
                  <a:gd name="connsiteY12" fmla="*/ 1161462 h 1424419"/>
                  <a:gd name="connsiteX13" fmla="*/ 44843 w 1306267"/>
                  <a:gd name="connsiteY13" fmla="*/ 1118989 h 1424419"/>
                  <a:gd name="connsiteX14" fmla="*/ 667 w 1306267"/>
                  <a:gd name="connsiteY14" fmla="*/ 999105 h 1424419"/>
                  <a:gd name="connsiteX15" fmla="*/ 0 w 1306267"/>
                  <a:gd name="connsiteY15" fmla="*/ 972364 h 1424419"/>
                  <a:gd name="connsiteX16" fmla="*/ 2496 w 1306267"/>
                  <a:gd name="connsiteY16" fmla="*/ 463106 h 1424419"/>
                  <a:gd name="connsiteX17" fmla="*/ 2458 w 1306267"/>
                  <a:gd name="connsiteY17" fmla="*/ 429563 h 1424419"/>
                  <a:gd name="connsiteX18" fmla="*/ 75248 w 1306267"/>
                  <a:gd name="connsiteY18" fmla="*/ 303202 h 1424419"/>
                  <a:gd name="connsiteX19" fmla="*/ 106293 w 1306267"/>
                  <a:gd name="connsiteY19" fmla="*/ 282597 h 1424419"/>
                  <a:gd name="connsiteX20" fmla="*/ 541533 w 1306267"/>
                  <a:gd name="connsiteY20" fmla="*/ 38110 h 1424419"/>
                  <a:gd name="connsiteX21" fmla="*/ 653528 w 1306267"/>
                  <a:gd name="connsiteY21" fmla="*/ 0 h 1424419"/>
                  <a:gd name="connsiteX0" fmla="*/ 653528 w 1306267"/>
                  <a:gd name="connsiteY0" fmla="*/ 0 h 1424419"/>
                  <a:gd name="connsiteX1" fmla="*/ 757287 w 1306267"/>
                  <a:gd name="connsiteY1" fmla="*/ 32444 h 1424419"/>
                  <a:gd name="connsiteX2" fmla="*/ 1206876 w 1306267"/>
                  <a:gd name="connsiteY2" fmla="*/ 284945 h 1424419"/>
                  <a:gd name="connsiteX3" fmla="*/ 1237706 w 1306267"/>
                  <a:gd name="connsiteY3" fmla="*/ 306775 h 1424419"/>
                  <a:gd name="connsiteX4" fmla="*/ 1301712 w 1306267"/>
                  <a:gd name="connsiteY4" fmla="*/ 442384 h 1424419"/>
                  <a:gd name="connsiteX5" fmla="*/ 1303099 w 1306267"/>
                  <a:gd name="connsiteY5" fmla="*/ 495558 h 1424419"/>
                  <a:gd name="connsiteX6" fmla="*/ 1303099 w 1306267"/>
                  <a:gd name="connsiteY6" fmla="*/ 952393 h 1424419"/>
                  <a:gd name="connsiteX7" fmla="*/ 1305306 w 1306267"/>
                  <a:gd name="connsiteY7" fmla="*/ 990115 h 1424419"/>
                  <a:gd name="connsiteX8" fmla="*/ 1255800 w 1306267"/>
                  <a:gd name="connsiteY8" fmla="*/ 1142552 h 1424419"/>
                  <a:gd name="connsiteX9" fmla="*/ 1172881 w 1306267"/>
                  <a:gd name="connsiteY9" fmla="*/ 1179342 h 1424419"/>
                  <a:gd name="connsiteX10" fmla="*/ 792288 w 1306267"/>
                  <a:gd name="connsiteY10" fmla="*/ 1385653 h 1424419"/>
                  <a:gd name="connsiteX11" fmla="*/ 522686 w 1306267"/>
                  <a:gd name="connsiteY11" fmla="*/ 1384922 h 1424419"/>
                  <a:gd name="connsiteX12" fmla="*/ 97009 w 1306267"/>
                  <a:gd name="connsiteY12" fmla="*/ 1161462 h 1424419"/>
                  <a:gd name="connsiteX13" fmla="*/ 44843 w 1306267"/>
                  <a:gd name="connsiteY13" fmla="*/ 1118989 h 1424419"/>
                  <a:gd name="connsiteX14" fmla="*/ 667 w 1306267"/>
                  <a:gd name="connsiteY14" fmla="*/ 999105 h 1424419"/>
                  <a:gd name="connsiteX15" fmla="*/ 0 w 1306267"/>
                  <a:gd name="connsiteY15" fmla="*/ 972364 h 1424419"/>
                  <a:gd name="connsiteX16" fmla="*/ 2496 w 1306267"/>
                  <a:gd name="connsiteY16" fmla="*/ 463106 h 1424419"/>
                  <a:gd name="connsiteX17" fmla="*/ 2458 w 1306267"/>
                  <a:gd name="connsiteY17" fmla="*/ 429563 h 1424419"/>
                  <a:gd name="connsiteX18" fmla="*/ 75248 w 1306267"/>
                  <a:gd name="connsiteY18" fmla="*/ 303202 h 1424419"/>
                  <a:gd name="connsiteX19" fmla="*/ 106293 w 1306267"/>
                  <a:gd name="connsiteY19" fmla="*/ 282597 h 1424419"/>
                  <a:gd name="connsiteX20" fmla="*/ 541533 w 1306267"/>
                  <a:gd name="connsiteY20" fmla="*/ 38110 h 1424419"/>
                  <a:gd name="connsiteX21" fmla="*/ 653528 w 1306267"/>
                  <a:gd name="connsiteY21" fmla="*/ 0 h 1424419"/>
                  <a:gd name="connsiteX0" fmla="*/ 653528 w 1306267"/>
                  <a:gd name="connsiteY0" fmla="*/ 0 h 1424419"/>
                  <a:gd name="connsiteX1" fmla="*/ 757287 w 1306267"/>
                  <a:gd name="connsiteY1" fmla="*/ 32444 h 1424419"/>
                  <a:gd name="connsiteX2" fmla="*/ 1206876 w 1306267"/>
                  <a:gd name="connsiteY2" fmla="*/ 284945 h 1424419"/>
                  <a:gd name="connsiteX3" fmla="*/ 1237706 w 1306267"/>
                  <a:gd name="connsiteY3" fmla="*/ 306775 h 1424419"/>
                  <a:gd name="connsiteX4" fmla="*/ 1301712 w 1306267"/>
                  <a:gd name="connsiteY4" fmla="*/ 442384 h 1424419"/>
                  <a:gd name="connsiteX5" fmla="*/ 1303099 w 1306267"/>
                  <a:gd name="connsiteY5" fmla="*/ 495558 h 1424419"/>
                  <a:gd name="connsiteX6" fmla="*/ 1303099 w 1306267"/>
                  <a:gd name="connsiteY6" fmla="*/ 952393 h 1424419"/>
                  <a:gd name="connsiteX7" fmla="*/ 1305306 w 1306267"/>
                  <a:gd name="connsiteY7" fmla="*/ 990115 h 1424419"/>
                  <a:gd name="connsiteX8" fmla="*/ 1255800 w 1306267"/>
                  <a:gd name="connsiteY8" fmla="*/ 1142552 h 1424419"/>
                  <a:gd name="connsiteX9" fmla="*/ 1172881 w 1306267"/>
                  <a:gd name="connsiteY9" fmla="*/ 1179342 h 1424419"/>
                  <a:gd name="connsiteX10" fmla="*/ 792288 w 1306267"/>
                  <a:gd name="connsiteY10" fmla="*/ 1385653 h 1424419"/>
                  <a:gd name="connsiteX11" fmla="*/ 522686 w 1306267"/>
                  <a:gd name="connsiteY11" fmla="*/ 1384922 h 1424419"/>
                  <a:gd name="connsiteX12" fmla="*/ 94302 w 1306267"/>
                  <a:gd name="connsiteY12" fmla="*/ 1158755 h 1424419"/>
                  <a:gd name="connsiteX13" fmla="*/ 44843 w 1306267"/>
                  <a:gd name="connsiteY13" fmla="*/ 1118989 h 1424419"/>
                  <a:gd name="connsiteX14" fmla="*/ 667 w 1306267"/>
                  <a:gd name="connsiteY14" fmla="*/ 999105 h 1424419"/>
                  <a:gd name="connsiteX15" fmla="*/ 0 w 1306267"/>
                  <a:gd name="connsiteY15" fmla="*/ 972364 h 1424419"/>
                  <a:gd name="connsiteX16" fmla="*/ 2496 w 1306267"/>
                  <a:gd name="connsiteY16" fmla="*/ 463106 h 1424419"/>
                  <a:gd name="connsiteX17" fmla="*/ 2458 w 1306267"/>
                  <a:gd name="connsiteY17" fmla="*/ 429563 h 1424419"/>
                  <a:gd name="connsiteX18" fmla="*/ 75248 w 1306267"/>
                  <a:gd name="connsiteY18" fmla="*/ 303202 h 1424419"/>
                  <a:gd name="connsiteX19" fmla="*/ 106293 w 1306267"/>
                  <a:gd name="connsiteY19" fmla="*/ 282597 h 1424419"/>
                  <a:gd name="connsiteX20" fmla="*/ 541533 w 1306267"/>
                  <a:gd name="connsiteY20" fmla="*/ 38110 h 1424419"/>
                  <a:gd name="connsiteX21" fmla="*/ 653528 w 1306267"/>
                  <a:gd name="connsiteY21" fmla="*/ 0 h 1424419"/>
                  <a:gd name="connsiteX0" fmla="*/ 653528 w 1306267"/>
                  <a:gd name="connsiteY0" fmla="*/ 0 h 1424419"/>
                  <a:gd name="connsiteX1" fmla="*/ 757287 w 1306267"/>
                  <a:gd name="connsiteY1" fmla="*/ 32444 h 1424419"/>
                  <a:gd name="connsiteX2" fmla="*/ 1206876 w 1306267"/>
                  <a:gd name="connsiteY2" fmla="*/ 284945 h 1424419"/>
                  <a:gd name="connsiteX3" fmla="*/ 1237706 w 1306267"/>
                  <a:gd name="connsiteY3" fmla="*/ 306775 h 1424419"/>
                  <a:gd name="connsiteX4" fmla="*/ 1301712 w 1306267"/>
                  <a:gd name="connsiteY4" fmla="*/ 442384 h 1424419"/>
                  <a:gd name="connsiteX5" fmla="*/ 1303099 w 1306267"/>
                  <a:gd name="connsiteY5" fmla="*/ 495558 h 1424419"/>
                  <a:gd name="connsiteX6" fmla="*/ 1303099 w 1306267"/>
                  <a:gd name="connsiteY6" fmla="*/ 952393 h 1424419"/>
                  <a:gd name="connsiteX7" fmla="*/ 1305306 w 1306267"/>
                  <a:gd name="connsiteY7" fmla="*/ 990115 h 1424419"/>
                  <a:gd name="connsiteX8" fmla="*/ 1255800 w 1306267"/>
                  <a:gd name="connsiteY8" fmla="*/ 1142552 h 1424419"/>
                  <a:gd name="connsiteX9" fmla="*/ 1172881 w 1306267"/>
                  <a:gd name="connsiteY9" fmla="*/ 1179342 h 1424419"/>
                  <a:gd name="connsiteX10" fmla="*/ 792288 w 1306267"/>
                  <a:gd name="connsiteY10" fmla="*/ 1385653 h 1424419"/>
                  <a:gd name="connsiteX11" fmla="*/ 522686 w 1306267"/>
                  <a:gd name="connsiteY11" fmla="*/ 1384922 h 1424419"/>
                  <a:gd name="connsiteX12" fmla="*/ 94302 w 1306267"/>
                  <a:gd name="connsiteY12" fmla="*/ 1158755 h 1424419"/>
                  <a:gd name="connsiteX13" fmla="*/ 39429 w 1306267"/>
                  <a:gd name="connsiteY13" fmla="*/ 1117635 h 1424419"/>
                  <a:gd name="connsiteX14" fmla="*/ 667 w 1306267"/>
                  <a:gd name="connsiteY14" fmla="*/ 999105 h 1424419"/>
                  <a:gd name="connsiteX15" fmla="*/ 0 w 1306267"/>
                  <a:gd name="connsiteY15" fmla="*/ 972364 h 1424419"/>
                  <a:gd name="connsiteX16" fmla="*/ 2496 w 1306267"/>
                  <a:gd name="connsiteY16" fmla="*/ 463106 h 1424419"/>
                  <a:gd name="connsiteX17" fmla="*/ 2458 w 1306267"/>
                  <a:gd name="connsiteY17" fmla="*/ 429563 h 1424419"/>
                  <a:gd name="connsiteX18" fmla="*/ 75248 w 1306267"/>
                  <a:gd name="connsiteY18" fmla="*/ 303202 h 1424419"/>
                  <a:gd name="connsiteX19" fmla="*/ 106293 w 1306267"/>
                  <a:gd name="connsiteY19" fmla="*/ 282597 h 1424419"/>
                  <a:gd name="connsiteX20" fmla="*/ 541533 w 1306267"/>
                  <a:gd name="connsiteY20" fmla="*/ 38110 h 1424419"/>
                  <a:gd name="connsiteX21" fmla="*/ 653528 w 1306267"/>
                  <a:gd name="connsiteY21" fmla="*/ 0 h 1424419"/>
                  <a:gd name="connsiteX0" fmla="*/ 653528 w 1305333"/>
                  <a:gd name="connsiteY0" fmla="*/ 0 h 1424419"/>
                  <a:gd name="connsiteX1" fmla="*/ 757287 w 1305333"/>
                  <a:gd name="connsiteY1" fmla="*/ 32444 h 1424419"/>
                  <a:gd name="connsiteX2" fmla="*/ 1206876 w 1305333"/>
                  <a:gd name="connsiteY2" fmla="*/ 284945 h 1424419"/>
                  <a:gd name="connsiteX3" fmla="*/ 1237706 w 1305333"/>
                  <a:gd name="connsiteY3" fmla="*/ 306775 h 1424419"/>
                  <a:gd name="connsiteX4" fmla="*/ 1301712 w 1305333"/>
                  <a:gd name="connsiteY4" fmla="*/ 442384 h 1424419"/>
                  <a:gd name="connsiteX5" fmla="*/ 1303099 w 1305333"/>
                  <a:gd name="connsiteY5" fmla="*/ 495558 h 1424419"/>
                  <a:gd name="connsiteX6" fmla="*/ 1303099 w 1305333"/>
                  <a:gd name="connsiteY6" fmla="*/ 952393 h 1424419"/>
                  <a:gd name="connsiteX7" fmla="*/ 1305306 w 1305333"/>
                  <a:gd name="connsiteY7" fmla="*/ 990115 h 1424419"/>
                  <a:gd name="connsiteX8" fmla="*/ 1227376 w 1305333"/>
                  <a:gd name="connsiteY8" fmla="*/ 1152027 h 1424419"/>
                  <a:gd name="connsiteX9" fmla="*/ 1172881 w 1305333"/>
                  <a:gd name="connsiteY9" fmla="*/ 1179342 h 1424419"/>
                  <a:gd name="connsiteX10" fmla="*/ 792288 w 1305333"/>
                  <a:gd name="connsiteY10" fmla="*/ 1385653 h 1424419"/>
                  <a:gd name="connsiteX11" fmla="*/ 522686 w 1305333"/>
                  <a:gd name="connsiteY11" fmla="*/ 1384922 h 1424419"/>
                  <a:gd name="connsiteX12" fmla="*/ 94302 w 1305333"/>
                  <a:gd name="connsiteY12" fmla="*/ 1158755 h 1424419"/>
                  <a:gd name="connsiteX13" fmla="*/ 39429 w 1305333"/>
                  <a:gd name="connsiteY13" fmla="*/ 1117635 h 1424419"/>
                  <a:gd name="connsiteX14" fmla="*/ 667 w 1305333"/>
                  <a:gd name="connsiteY14" fmla="*/ 999105 h 1424419"/>
                  <a:gd name="connsiteX15" fmla="*/ 0 w 1305333"/>
                  <a:gd name="connsiteY15" fmla="*/ 972364 h 1424419"/>
                  <a:gd name="connsiteX16" fmla="*/ 2496 w 1305333"/>
                  <a:gd name="connsiteY16" fmla="*/ 463106 h 1424419"/>
                  <a:gd name="connsiteX17" fmla="*/ 2458 w 1305333"/>
                  <a:gd name="connsiteY17" fmla="*/ 429563 h 1424419"/>
                  <a:gd name="connsiteX18" fmla="*/ 75248 w 1305333"/>
                  <a:gd name="connsiteY18" fmla="*/ 303202 h 1424419"/>
                  <a:gd name="connsiteX19" fmla="*/ 106293 w 1305333"/>
                  <a:gd name="connsiteY19" fmla="*/ 282597 h 1424419"/>
                  <a:gd name="connsiteX20" fmla="*/ 541533 w 1305333"/>
                  <a:gd name="connsiteY20" fmla="*/ 38110 h 1424419"/>
                  <a:gd name="connsiteX21" fmla="*/ 653528 w 1305333"/>
                  <a:gd name="connsiteY21" fmla="*/ 0 h 1424419"/>
                  <a:gd name="connsiteX0" fmla="*/ 653528 w 1305333"/>
                  <a:gd name="connsiteY0" fmla="*/ 0 h 1424419"/>
                  <a:gd name="connsiteX1" fmla="*/ 757287 w 1305333"/>
                  <a:gd name="connsiteY1" fmla="*/ 32444 h 1424419"/>
                  <a:gd name="connsiteX2" fmla="*/ 1206876 w 1305333"/>
                  <a:gd name="connsiteY2" fmla="*/ 284945 h 1424419"/>
                  <a:gd name="connsiteX3" fmla="*/ 1237706 w 1305333"/>
                  <a:gd name="connsiteY3" fmla="*/ 306775 h 1424419"/>
                  <a:gd name="connsiteX4" fmla="*/ 1301712 w 1305333"/>
                  <a:gd name="connsiteY4" fmla="*/ 442384 h 1424419"/>
                  <a:gd name="connsiteX5" fmla="*/ 1303099 w 1305333"/>
                  <a:gd name="connsiteY5" fmla="*/ 495558 h 1424419"/>
                  <a:gd name="connsiteX6" fmla="*/ 1303099 w 1305333"/>
                  <a:gd name="connsiteY6" fmla="*/ 952393 h 1424419"/>
                  <a:gd name="connsiteX7" fmla="*/ 1302599 w 1305333"/>
                  <a:gd name="connsiteY7" fmla="*/ 1003650 h 1424419"/>
                  <a:gd name="connsiteX8" fmla="*/ 1227376 w 1305333"/>
                  <a:gd name="connsiteY8" fmla="*/ 1152027 h 1424419"/>
                  <a:gd name="connsiteX9" fmla="*/ 1172881 w 1305333"/>
                  <a:gd name="connsiteY9" fmla="*/ 1179342 h 1424419"/>
                  <a:gd name="connsiteX10" fmla="*/ 792288 w 1305333"/>
                  <a:gd name="connsiteY10" fmla="*/ 1385653 h 1424419"/>
                  <a:gd name="connsiteX11" fmla="*/ 522686 w 1305333"/>
                  <a:gd name="connsiteY11" fmla="*/ 1384922 h 1424419"/>
                  <a:gd name="connsiteX12" fmla="*/ 94302 w 1305333"/>
                  <a:gd name="connsiteY12" fmla="*/ 1158755 h 1424419"/>
                  <a:gd name="connsiteX13" fmla="*/ 39429 w 1305333"/>
                  <a:gd name="connsiteY13" fmla="*/ 1117635 h 1424419"/>
                  <a:gd name="connsiteX14" fmla="*/ 667 w 1305333"/>
                  <a:gd name="connsiteY14" fmla="*/ 999105 h 1424419"/>
                  <a:gd name="connsiteX15" fmla="*/ 0 w 1305333"/>
                  <a:gd name="connsiteY15" fmla="*/ 972364 h 1424419"/>
                  <a:gd name="connsiteX16" fmla="*/ 2496 w 1305333"/>
                  <a:gd name="connsiteY16" fmla="*/ 463106 h 1424419"/>
                  <a:gd name="connsiteX17" fmla="*/ 2458 w 1305333"/>
                  <a:gd name="connsiteY17" fmla="*/ 429563 h 1424419"/>
                  <a:gd name="connsiteX18" fmla="*/ 75248 w 1305333"/>
                  <a:gd name="connsiteY18" fmla="*/ 303202 h 1424419"/>
                  <a:gd name="connsiteX19" fmla="*/ 106293 w 1305333"/>
                  <a:gd name="connsiteY19" fmla="*/ 282597 h 1424419"/>
                  <a:gd name="connsiteX20" fmla="*/ 541533 w 1305333"/>
                  <a:gd name="connsiteY20" fmla="*/ 38110 h 1424419"/>
                  <a:gd name="connsiteX21" fmla="*/ 653528 w 1305333"/>
                  <a:gd name="connsiteY21" fmla="*/ 0 h 1424419"/>
                  <a:gd name="connsiteX0" fmla="*/ 653528 w 1305080"/>
                  <a:gd name="connsiteY0" fmla="*/ 0 h 1424419"/>
                  <a:gd name="connsiteX1" fmla="*/ 757287 w 1305080"/>
                  <a:gd name="connsiteY1" fmla="*/ 32444 h 1424419"/>
                  <a:gd name="connsiteX2" fmla="*/ 1206876 w 1305080"/>
                  <a:gd name="connsiteY2" fmla="*/ 284945 h 1424419"/>
                  <a:gd name="connsiteX3" fmla="*/ 1237706 w 1305080"/>
                  <a:gd name="connsiteY3" fmla="*/ 306775 h 1424419"/>
                  <a:gd name="connsiteX4" fmla="*/ 1301712 w 1305080"/>
                  <a:gd name="connsiteY4" fmla="*/ 442384 h 1424419"/>
                  <a:gd name="connsiteX5" fmla="*/ 1303099 w 1305080"/>
                  <a:gd name="connsiteY5" fmla="*/ 495558 h 1424419"/>
                  <a:gd name="connsiteX6" fmla="*/ 1301746 w 1305080"/>
                  <a:gd name="connsiteY6" fmla="*/ 953747 h 1424419"/>
                  <a:gd name="connsiteX7" fmla="*/ 1302599 w 1305080"/>
                  <a:gd name="connsiteY7" fmla="*/ 1003650 h 1424419"/>
                  <a:gd name="connsiteX8" fmla="*/ 1227376 w 1305080"/>
                  <a:gd name="connsiteY8" fmla="*/ 1152027 h 1424419"/>
                  <a:gd name="connsiteX9" fmla="*/ 1172881 w 1305080"/>
                  <a:gd name="connsiteY9" fmla="*/ 1179342 h 1424419"/>
                  <a:gd name="connsiteX10" fmla="*/ 792288 w 1305080"/>
                  <a:gd name="connsiteY10" fmla="*/ 1385653 h 1424419"/>
                  <a:gd name="connsiteX11" fmla="*/ 522686 w 1305080"/>
                  <a:gd name="connsiteY11" fmla="*/ 1384922 h 1424419"/>
                  <a:gd name="connsiteX12" fmla="*/ 94302 w 1305080"/>
                  <a:gd name="connsiteY12" fmla="*/ 1158755 h 1424419"/>
                  <a:gd name="connsiteX13" fmla="*/ 39429 w 1305080"/>
                  <a:gd name="connsiteY13" fmla="*/ 1117635 h 1424419"/>
                  <a:gd name="connsiteX14" fmla="*/ 667 w 1305080"/>
                  <a:gd name="connsiteY14" fmla="*/ 999105 h 1424419"/>
                  <a:gd name="connsiteX15" fmla="*/ 0 w 1305080"/>
                  <a:gd name="connsiteY15" fmla="*/ 972364 h 1424419"/>
                  <a:gd name="connsiteX16" fmla="*/ 2496 w 1305080"/>
                  <a:gd name="connsiteY16" fmla="*/ 463106 h 1424419"/>
                  <a:gd name="connsiteX17" fmla="*/ 2458 w 1305080"/>
                  <a:gd name="connsiteY17" fmla="*/ 429563 h 1424419"/>
                  <a:gd name="connsiteX18" fmla="*/ 75248 w 1305080"/>
                  <a:gd name="connsiteY18" fmla="*/ 303202 h 1424419"/>
                  <a:gd name="connsiteX19" fmla="*/ 106293 w 1305080"/>
                  <a:gd name="connsiteY19" fmla="*/ 282597 h 1424419"/>
                  <a:gd name="connsiteX20" fmla="*/ 541533 w 1305080"/>
                  <a:gd name="connsiteY20" fmla="*/ 38110 h 1424419"/>
                  <a:gd name="connsiteX21" fmla="*/ 653528 w 1305080"/>
                  <a:gd name="connsiteY21" fmla="*/ 0 h 1424419"/>
                  <a:gd name="connsiteX0" fmla="*/ 653528 w 1305299"/>
                  <a:gd name="connsiteY0" fmla="*/ 0 h 1424419"/>
                  <a:gd name="connsiteX1" fmla="*/ 757287 w 1305299"/>
                  <a:gd name="connsiteY1" fmla="*/ 32444 h 1424419"/>
                  <a:gd name="connsiteX2" fmla="*/ 1206876 w 1305299"/>
                  <a:gd name="connsiteY2" fmla="*/ 284945 h 1424419"/>
                  <a:gd name="connsiteX3" fmla="*/ 1237706 w 1305299"/>
                  <a:gd name="connsiteY3" fmla="*/ 306775 h 1424419"/>
                  <a:gd name="connsiteX4" fmla="*/ 1301712 w 1305299"/>
                  <a:gd name="connsiteY4" fmla="*/ 442384 h 1424419"/>
                  <a:gd name="connsiteX5" fmla="*/ 1303099 w 1305299"/>
                  <a:gd name="connsiteY5" fmla="*/ 495558 h 1424419"/>
                  <a:gd name="connsiteX6" fmla="*/ 1301746 w 1305299"/>
                  <a:gd name="connsiteY6" fmla="*/ 953747 h 1424419"/>
                  <a:gd name="connsiteX7" fmla="*/ 1302599 w 1305299"/>
                  <a:gd name="connsiteY7" fmla="*/ 1003650 h 1424419"/>
                  <a:gd name="connsiteX8" fmla="*/ 1227376 w 1305299"/>
                  <a:gd name="connsiteY8" fmla="*/ 1152027 h 1424419"/>
                  <a:gd name="connsiteX9" fmla="*/ 1172881 w 1305299"/>
                  <a:gd name="connsiteY9" fmla="*/ 1179342 h 1424419"/>
                  <a:gd name="connsiteX10" fmla="*/ 792288 w 1305299"/>
                  <a:gd name="connsiteY10" fmla="*/ 1385653 h 1424419"/>
                  <a:gd name="connsiteX11" fmla="*/ 522686 w 1305299"/>
                  <a:gd name="connsiteY11" fmla="*/ 1384922 h 1424419"/>
                  <a:gd name="connsiteX12" fmla="*/ 94302 w 1305299"/>
                  <a:gd name="connsiteY12" fmla="*/ 1158755 h 1424419"/>
                  <a:gd name="connsiteX13" fmla="*/ 39429 w 1305299"/>
                  <a:gd name="connsiteY13" fmla="*/ 1117635 h 1424419"/>
                  <a:gd name="connsiteX14" fmla="*/ 667 w 1305299"/>
                  <a:gd name="connsiteY14" fmla="*/ 999105 h 1424419"/>
                  <a:gd name="connsiteX15" fmla="*/ 0 w 1305299"/>
                  <a:gd name="connsiteY15" fmla="*/ 972364 h 1424419"/>
                  <a:gd name="connsiteX16" fmla="*/ 2496 w 1305299"/>
                  <a:gd name="connsiteY16" fmla="*/ 463106 h 1424419"/>
                  <a:gd name="connsiteX17" fmla="*/ 2458 w 1305299"/>
                  <a:gd name="connsiteY17" fmla="*/ 429563 h 1424419"/>
                  <a:gd name="connsiteX18" fmla="*/ 75248 w 1305299"/>
                  <a:gd name="connsiteY18" fmla="*/ 303202 h 1424419"/>
                  <a:gd name="connsiteX19" fmla="*/ 106293 w 1305299"/>
                  <a:gd name="connsiteY19" fmla="*/ 282597 h 1424419"/>
                  <a:gd name="connsiteX20" fmla="*/ 541533 w 1305299"/>
                  <a:gd name="connsiteY20" fmla="*/ 38110 h 1424419"/>
                  <a:gd name="connsiteX21" fmla="*/ 653528 w 1305299"/>
                  <a:gd name="connsiteY21" fmla="*/ 0 h 1424419"/>
                  <a:gd name="connsiteX0" fmla="*/ 653528 w 1306646"/>
                  <a:gd name="connsiteY0" fmla="*/ 0 h 1424419"/>
                  <a:gd name="connsiteX1" fmla="*/ 757287 w 1306646"/>
                  <a:gd name="connsiteY1" fmla="*/ 32444 h 1424419"/>
                  <a:gd name="connsiteX2" fmla="*/ 1206876 w 1306646"/>
                  <a:gd name="connsiteY2" fmla="*/ 284945 h 1424419"/>
                  <a:gd name="connsiteX3" fmla="*/ 1237706 w 1306646"/>
                  <a:gd name="connsiteY3" fmla="*/ 306775 h 1424419"/>
                  <a:gd name="connsiteX4" fmla="*/ 1301712 w 1306646"/>
                  <a:gd name="connsiteY4" fmla="*/ 442384 h 1424419"/>
                  <a:gd name="connsiteX5" fmla="*/ 1303099 w 1306646"/>
                  <a:gd name="connsiteY5" fmla="*/ 495558 h 1424419"/>
                  <a:gd name="connsiteX6" fmla="*/ 1301746 w 1306646"/>
                  <a:gd name="connsiteY6" fmla="*/ 953747 h 1424419"/>
                  <a:gd name="connsiteX7" fmla="*/ 1302599 w 1306646"/>
                  <a:gd name="connsiteY7" fmla="*/ 1003650 h 1424419"/>
                  <a:gd name="connsiteX8" fmla="*/ 1227376 w 1306646"/>
                  <a:gd name="connsiteY8" fmla="*/ 1152027 h 1424419"/>
                  <a:gd name="connsiteX9" fmla="*/ 1172881 w 1306646"/>
                  <a:gd name="connsiteY9" fmla="*/ 1179342 h 1424419"/>
                  <a:gd name="connsiteX10" fmla="*/ 792288 w 1306646"/>
                  <a:gd name="connsiteY10" fmla="*/ 1385653 h 1424419"/>
                  <a:gd name="connsiteX11" fmla="*/ 522686 w 1306646"/>
                  <a:gd name="connsiteY11" fmla="*/ 1384922 h 1424419"/>
                  <a:gd name="connsiteX12" fmla="*/ 94302 w 1306646"/>
                  <a:gd name="connsiteY12" fmla="*/ 1158755 h 1424419"/>
                  <a:gd name="connsiteX13" fmla="*/ 39429 w 1306646"/>
                  <a:gd name="connsiteY13" fmla="*/ 1117635 h 1424419"/>
                  <a:gd name="connsiteX14" fmla="*/ 667 w 1306646"/>
                  <a:gd name="connsiteY14" fmla="*/ 999105 h 1424419"/>
                  <a:gd name="connsiteX15" fmla="*/ 0 w 1306646"/>
                  <a:gd name="connsiteY15" fmla="*/ 972364 h 1424419"/>
                  <a:gd name="connsiteX16" fmla="*/ 2496 w 1306646"/>
                  <a:gd name="connsiteY16" fmla="*/ 463106 h 1424419"/>
                  <a:gd name="connsiteX17" fmla="*/ 2458 w 1306646"/>
                  <a:gd name="connsiteY17" fmla="*/ 429563 h 1424419"/>
                  <a:gd name="connsiteX18" fmla="*/ 75248 w 1306646"/>
                  <a:gd name="connsiteY18" fmla="*/ 303202 h 1424419"/>
                  <a:gd name="connsiteX19" fmla="*/ 106293 w 1306646"/>
                  <a:gd name="connsiteY19" fmla="*/ 282597 h 1424419"/>
                  <a:gd name="connsiteX20" fmla="*/ 541533 w 1306646"/>
                  <a:gd name="connsiteY20" fmla="*/ 38110 h 1424419"/>
                  <a:gd name="connsiteX21" fmla="*/ 653528 w 1306646"/>
                  <a:gd name="connsiteY21" fmla="*/ 0 h 1424419"/>
                  <a:gd name="connsiteX0" fmla="*/ 653528 w 1305299"/>
                  <a:gd name="connsiteY0" fmla="*/ 0 h 1424419"/>
                  <a:gd name="connsiteX1" fmla="*/ 757287 w 1305299"/>
                  <a:gd name="connsiteY1" fmla="*/ 32444 h 1424419"/>
                  <a:gd name="connsiteX2" fmla="*/ 1206876 w 1305299"/>
                  <a:gd name="connsiteY2" fmla="*/ 284945 h 1424419"/>
                  <a:gd name="connsiteX3" fmla="*/ 1237706 w 1305299"/>
                  <a:gd name="connsiteY3" fmla="*/ 306775 h 1424419"/>
                  <a:gd name="connsiteX4" fmla="*/ 1301712 w 1305299"/>
                  <a:gd name="connsiteY4" fmla="*/ 442384 h 1424419"/>
                  <a:gd name="connsiteX5" fmla="*/ 1303099 w 1305299"/>
                  <a:gd name="connsiteY5" fmla="*/ 495558 h 1424419"/>
                  <a:gd name="connsiteX6" fmla="*/ 1301746 w 1305299"/>
                  <a:gd name="connsiteY6" fmla="*/ 953747 h 1424419"/>
                  <a:gd name="connsiteX7" fmla="*/ 1302599 w 1305299"/>
                  <a:gd name="connsiteY7" fmla="*/ 1003650 h 1424419"/>
                  <a:gd name="connsiteX8" fmla="*/ 1227376 w 1305299"/>
                  <a:gd name="connsiteY8" fmla="*/ 1152027 h 1424419"/>
                  <a:gd name="connsiteX9" fmla="*/ 1172881 w 1305299"/>
                  <a:gd name="connsiteY9" fmla="*/ 1179342 h 1424419"/>
                  <a:gd name="connsiteX10" fmla="*/ 792288 w 1305299"/>
                  <a:gd name="connsiteY10" fmla="*/ 1385653 h 1424419"/>
                  <a:gd name="connsiteX11" fmla="*/ 522686 w 1305299"/>
                  <a:gd name="connsiteY11" fmla="*/ 1384922 h 1424419"/>
                  <a:gd name="connsiteX12" fmla="*/ 94302 w 1305299"/>
                  <a:gd name="connsiteY12" fmla="*/ 1158755 h 1424419"/>
                  <a:gd name="connsiteX13" fmla="*/ 39429 w 1305299"/>
                  <a:gd name="connsiteY13" fmla="*/ 1117635 h 1424419"/>
                  <a:gd name="connsiteX14" fmla="*/ 667 w 1305299"/>
                  <a:gd name="connsiteY14" fmla="*/ 999105 h 1424419"/>
                  <a:gd name="connsiteX15" fmla="*/ 0 w 1305299"/>
                  <a:gd name="connsiteY15" fmla="*/ 972364 h 1424419"/>
                  <a:gd name="connsiteX16" fmla="*/ 2496 w 1305299"/>
                  <a:gd name="connsiteY16" fmla="*/ 463106 h 1424419"/>
                  <a:gd name="connsiteX17" fmla="*/ 2458 w 1305299"/>
                  <a:gd name="connsiteY17" fmla="*/ 429563 h 1424419"/>
                  <a:gd name="connsiteX18" fmla="*/ 75248 w 1305299"/>
                  <a:gd name="connsiteY18" fmla="*/ 303202 h 1424419"/>
                  <a:gd name="connsiteX19" fmla="*/ 106293 w 1305299"/>
                  <a:gd name="connsiteY19" fmla="*/ 282597 h 1424419"/>
                  <a:gd name="connsiteX20" fmla="*/ 541533 w 1305299"/>
                  <a:gd name="connsiteY20" fmla="*/ 38110 h 1424419"/>
                  <a:gd name="connsiteX21" fmla="*/ 653528 w 1305299"/>
                  <a:gd name="connsiteY21" fmla="*/ 0 h 1424419"/>
                  <a:gd name="connsiteX0" fmla="*/ 653528 w 1304127"/>
                  <a:gd name="connsiteY0" fmla="*/ 0 h 1424419"/>
                  <a:gd name="connsiteX1" fmla="*/ 757287 w 1304127"/>
                  <a:gd name="connsiteY1" fmla="*/ 32444 h 1424419"/>
                  <a:gd name="connsiteX2" fmla="*/ 1206876 w 1304127"/>
                  <a:gd name="connsiteY2" fmla="*/ 284945 h 1424419"/>
                  <a:gd name="connsiteX3" fmla="*/ 1237706 w 1304127"/>
                  <a:gd name="connsiteY3" fmla="*/ 306775 h 1424419"/>
                  <a:gd name="connsiteX4" fmla="*/ 1301712 w 1304127"/>
                  <a:gd name="connsiteY4" fmla="*/ 442384 h 1424419"/>
                  <a:gd name="connsiteX5" fmla="*/ 1303099 w 1304127"/>
                  <a:gd name="connsiteY5" fmla="*/ 495558 h 1424419"/>
                  <a:gd name="connsiteX6" fmla="*/ 1301746 w 1304127"/>
                  <a:gd name="connsiteY6" fmla="*/ 953747 h 1424419"/>
                  <a:gd name="connsiteX7" fmla="*/ 1302599 w 1304127"/>
                  <a:gd name="connsiteY7" fmla="*/ 1003650 h 1424419"/>
                  <a:gd name="connsiteX8" fmla="*/ 1227376 w 1304127"/>
                  <a:gd name="connsiteY8" fmla="*/ 1152027 h 1424419"/>
                  <a:gd name="connsiteX9" fmla="*/ 1172881 w 1304127"/>
                  <a:gd name="connsiteY9" fmla="*/ 1179342 h 1424419"/>
                  <a:gd name="connsiteX10" fmla="*/ 792288 w 1304127"/>
                  <a:gd name="connsiteY10" fmla="*/ 1385653 h 1424419"/>
                  <a:gd name="connsiteX11" fmla="*/ 522686 w 1304127"/>
                  <a:gd name="connsiteY11" fmla="*/ 1384922 h 1424419"/>
                  <a:gd name="connsiteX12" fmla="*/ 94302 w 1304127"/>
                  <a:gd name="connsiteY12" fmla="*/ 1158755 h 1424419"/>
                  <a:gd name="connsiteX13" fmla="*/ 39429 w 1304127"/>
                  <a:gd name="connsiteY13" fmla="*/ 1117635 h 1424419"/>
                  <a:gd name="connsiteX14" fmla="*/ 667 w 1304127"/>
                  <a:gd name="connsiteY14" fmla="*/ 999105 h 1424419"/>
                  <a:gd name="connsiteX15" fmla="*/ 0 w 1304127"/>
                  <a:gd name="connsiteY15" fmla="*/ 972364 h 1424419"/>
                  <a:gd name="connsiteX16" fmla="*/ 2496 w 1304127"/>
                  <a:gd name="connsiteY16" fmla="*/ 463106 h 1424419"/>
                  <a:gd name="connsiteX17" fmla="*/ 2458 w 1304127"/>
                  <a:gd name="connsiteY17" fmla="*/ 429563 h 1424419"/>
                  <a:gd name="connsiteX18" fmla="*/ 75248 w 1304127"/>
                  <a:gd name="connsiteY18" fmla="*/ 303202 h 1424419"/>
                  <a:gd name="connsiteX19" fmla="*/ 106293 w 1304127"/>
                  <a:gd name="connsiteY19" fmla="*/ 282597 h 1424419"/>
                  <a:gd name="connsiteX20" fmla="*/ 541533 w 1304127"/>
                  <a:gd name="connsiteY20" fmla="*/ 38110 h 1424419"/>
                  <a:gd name="connsiteX21" fmla="*/ 653528 w 1304127"/>
                  <a:gd name="connsiteY21" fmla="*/ 0 h 1424419"/>
                  <a:gd name="connsiteX0" fmla="*/ 653528 w 1306101"/>
                  <a:gd name="connsiteY0" fmla="*/ 0 h 1424419"/>
                  <a:gd name="connsiteX1" fmla="*/ 757287 w 1306101"/>
                  <a:gd name="connsiteY1" fmla="*/ 32444 h 1424419"/>
                  <a:gd name="connsiteX2" fmla="*/ 1206876 w 1306101"/>
                  <a:gd name="connsiteY2" fmla="*/ 284945 h 1424419"/>
                  <a:gd name="connsiteX3" fmla="*/ 1237706 w 1306101"/>
                  <a:gd name="connsiteY3" fmla="*/ 306775 h 1424419"/>
                  <a:gd name="connsiteX4" fmla="*/ 1305773 w 1306101"/>
                  <a:gd name="connsiteY4" fmla="*/ 442384 h 1424419"/>
                  <a:gd name="connsiteX5" fmla="*/ 1303099 w 1306101"/>
                  <a:gd name="connsiteY5" fmla="*/ 495558 h 1424419"/>
                  <a:gd name="connsiteX6" fmla="*/ 1301746 w 1306101"/>
                  <a:gd name="connsiteY6" fmla="*/ 953747 h 1424419"/>
                  <a:gd name="connsiteX7" fmla="*/ 1302599 w 1306101"/>
                  <a:gd name="connsiteY7" fmla="*/ 1003650 h 1424419"/>
                  <a:gd name="connsiteX8" fmla="*/ 1227376 w 1306101"/>
                  <a:gd name="connsiteY8" fmla="*/ 1152027 h 1424419"/>
                  <a:gd name="connsiteX9" fmla="*/ 1172881 w 1306101"/>
                  <a:gd name="connsiteY9" fmla="*/ 1179342 h 1424419"/>
                  <a:gd name="connsiteX10" fmla="*/ 792288 w 1306101"/>
                  <a:gd name="connsiteY10" fmla="*/ 1385653 h 1424419"/>
                  <a:gd name="connsiteX11" fmla="*/ 522686 w 1306101"/>
                  <a:gd name="connsiteY11" fmla="*/ 1384922 h 1424419"/>
                  <a:gd name="connsiteX12" fmla="*/ 94302 w 1306101"/>
                  <a:gd name="connsiteY12" fmla="*/ 1158755 h 1424419"/>
                  <a:gd name="connsiteX13" fmla="*/ 39429 w 1306101"/>
                  <a:gd name="connsiteY13" fmla="*/ 1117635 h 1424419"/>
                  <a:gd name="connsiteX14" fmla="*/ 667 w 1306101"/>
                  <a:gd name="connsiteY14" fmla="*/ 999105 h 1424419"/>
                  <a:gd name="connsiteX15" fmla="*/ 0 w 1306101"/>
                  <a:gd name="connsiteY15" fmla="*/ 972364 h 1424419"/>
                  <a:gd name="connsiteX16" fmla="*/ 2496 w 1306101"/>
                  <a:gd name="connsiteY16" fmla="*/ 463106 h 1424419"/>
                  <a:gd name="connsiteX17" fmla="*/ 2458 w 1306101"/>
                  <a:gd name="connsiteY17" fmla="*/ 429563 h 1424419"/>
                  <a:gd name="connsiteX18" fmla="*/ 75248 w 1306101"/>
                  <a:gd name="connsiteY18" fmla="*/ 303202 h 1424419"/>
                  <a:gd name="connsiteX19" fmla="*/ 106293 w 1306101"/>
                  <a:gd name="connsiteY19" fmla="*/ 282597 h 1424419"/>
                  <a:gd name="connsiteX20" fmla="*/ 541533 w 1306101"/>
                  <a:gd name="connsiteY20" fmla="*/ 38110 h 1424419"/>
                  <a:gd name="connsiteX21" fmla="*/ 653528 w 1306101"/>
                  <a:gd name="connsiteY21" fmla="*/ 0 h 1424419"/>
                  <a:gd name="connsiteX0" fmla="*/ 653528 w 1304819"/>
                  <a:gd name="connsiteY0" fmla="*/ 0 h 1424419"/>
                  <a:gd name="connsiteX1" fmla="*/ 757287 w 1304819"/>
                  <a:gd name="connsiteY1" fmla="*/ 32444 h 1424419"/>
                  <a:gd name="connsiteX2" fmla="*/ 1206876 w 1304819"/>
                  <a:gd name="connsiteY2" fmla="*/ 284945 h 1424419"/>
                  <a:gd name="connsiteX3" fmla="*/ 1237706 w 1304819"/>
                  <a:gd name="connsiteY3" fmla="*/ 306775 h 1424419"/>
                  <a:gd name="connsiteX4" fmla="*/ 1304420 w 1304819"/>
                  <a:gd name="connsiteY4" fmla="*/ 434263 h 1424419"/>
                  <a:gd name="connsiteX5" fmla="*/ 1303099 w 1304819"/>
                  <a:gd name="connsiteY5" fmla="*/ 495558 h 1424419"/>
                  <a:gd name="connsiteX6" fmla="*/ 1301746 w 1304819"/>
                  <a:gd name="connsiteY6" fmla="*/ 953747 h 1424419"/>
                  <a:gd name="connsiteX7" fmla="*/ 1302599 w 1304819"/>
                  <a:gd name="connsiteY7" fmla="*/ 1003650 h 1424419"/>
                  <a:gd name="connsiteX8" fmla="*/ 1227376 w 1304819"/>
                  <a:gd name="connsiteY8" fmla="*/ 1152027 h 1424419"/>
                  <a:gd name="connsiteX9" fmla="*/ 1172881 w 1304819"/>
                  <a:gd name="connsiteY9" fmla="*/ 1179342 h 1424419"/>
                  <a:gd name="connsiteX10" fmla="*/ 792288 w 1304819"/>
                  <a:gd name="connsiteY10" fmla="*/ 1385653 h 1424419"/>
                  <a:gd name="connsiteX11" fmla="*/ 522686 w 1304819"/>
                  <a:gd name="connsiteY11" fmla="*/ 1384922 h 1424419"/>
                  <a:gd name="connsiteX12" fmla="*/ 94302 w 1304819"/>
                  <a:gd name="connsiteY12" fmla="*/ 1158755 h 1424419"/>
                  <a:gd name="connsiteX13" fmla="*/ 39429 w 1304819"/>
                  <a:gd name="connsiteY13" fmla="*/ 1117635 h 1424419"/>
                  <a:gd name="connsiteX14" fmla="*/ 667 w 1304819"/>
                  <a:gd name="connsiteY14" fmla="*/ 999105 h 1424419"/>
                  <a:gd name="connsiteX15" fmla="*/ 0 w 1304819"/>
                  <a:gd name="connsiteY15" fmla="*/ 972364 h 1424419"/>
                  <a:gd name="connsiteX16" fmla="*/ 2496 w 1304819"/>
                  <a:gd name="connsiteY16" fmla="*/ 463106 h 1424419"/>
                  <a:gd name="connsiteX17" fmla="*/ 2458 w 1304819"/>
                  <a:gd name="connsiteY17" fmla="*/ 429563 h 1424419"/>
                  <a:gd name="connsiteX18" fmla="*/ 75248 w 1304819"/>
                  <a:gd name="connsiteY18" fmla="*/ 303202 h 1424419"/>
                  <a:gd name="connsiteX19" fmla="*/ 106293 w 1304819"/>
                  <a:gd name="connsiteY19" fmla="*/ 282597 h 1424419"/>
                  <a:gd name="connsiteX20" fmla="*/ 541533 w 1304819"/>
                  <a:gd name="connsiteY20" fmla="*/ 38110 h 1424419"/>
                  <a:gd name="connsiteX21" fmla="*/ 653528 w 1304819"/>
                  <a:gd name="connsiteY21" fmla="*/ 0 h 1424419"/>
                  <a:gd name="connsiteX0" fmla="*/ 653528 w 1306525"/>
                  <a:gd name="connsiteY0" fmla="*/ 0 h 1424419"/>
                  <a:gd name="connsiteX1" fmla="*/ 757287 w 1306525"/>
                  <a:gd name="connsiteY1" fmla="*/ 32444 h 1424419"/>
                  <a:gd name="connsiteX2" fmla="*/ 1206876 w 1306525"/>
                  <a:gd name="connsiteY2" fmla="*/ 284945 h 1424419"/>
                  <a:gd name="connsiteX3" fmla="*/ 1237706 w 1306525"/>
                  <a:gd name="connsiteY3" fmla="*/ 306775 h 1424419"/>
                  <a:gd name="connsiteX4" fmla="*/ 1304420 w 1306525"/>
                  <a:gd name="connsiteY4" fmla="*/ 434263 h 1424419"/>
                  <a:gd name="connsiteX5" fmla="*/ 1305806 w 1306525"/>
                  <a:gd name="connsiteY5" fmla="*/ 519922 h 1424419"/>
                  <a:gd name="connsiteX6" fmla="*/ 1301746 w 1306525"/>
                  <a:gd name="connsiteY6" fmla="*/ 953747 h 1424419"/>
                  <a:gd name="connsiteX7" fmla="*/ 1302599 w 1306525"/>
                  <a:gd name="connsiteY7" fmla="*/ 1003650 h 1424419"/>
                  <a:gd name="connsiteX8" fmla="*/ 1227376 w 1306525"/>
                  <a:gd name="connsiteY8" fmla="*/ 1152027 h 1424419"/>
                  <a:gd name="connsiteX9" fmla="*/ 1172881 w 1306525"/>
                  <a:gd name="connsiteY9" fmla="*/ 1179342 h 1424419"/>
                  <a:gd name="connsiteX10" fmla="*/ 792288 w 1306525"/>
                  <a:gd name="connsiteY10" fmla="*/ 1385653 h 1424419"/>
                  <a:gd name="connsiteX11" fmla="*/ 522686 w 1306525"/>
                  <a:gd name="connsiteY11" fmla="*/ 1384922 h 1424419"/>
                  <a:gd name="connsiteX12" fmla="*/ 94302 w 1306525"/>
                  <a:gd name="connsiteY12" fmla="*/ 1158755 h 1424419"/>
                  <a:gd name="connsiteX13" fmla="*/ 39429 w 1306525"/>
                  <a:gd name="connsiteY13" fmla="*/ 1117635 h 1424419"/>
                  <a:gd name="connsiteX14" fmla="*/ 667 w 1306525"/>
                  <a:gd name="connsiteY14" fmla="*/ 999105 h 1424419"/>
                  <a:gd name="connsiteX15" fmla="*/ 0 w 1306525"/>
                  <a:gd name="connsiteY15" fmla="*/ 972364 h 1424419"/>
                  <a:gd name="connsiteX16" fmla="*/ 2496 w 1306525"/>
                  <a:gd name="connsiteY16" fmla="*/ 463106 h 1424419"/>
                  <a:gd name="connsiteX17" fmla="*/ 2458 w 1306525"/>
                  <a:gd name="connsiteY17" fmla="*/ 429563 h 1424419"/>
                  <a:gd name="connsiteX18" fmla="*/ 75248 w 1306525"/>
                  <a:gd name="connsiteY18" fmla="*/ 303202 h 1424419"/>
                  <a:gd name="connsiteX19" fmla="*/ 106293 w 1306525"/>
                  <a:gd name="connsiteY19" fmla="*/ 282597 h 1424419"/>
                  <a:gd name="connsiteX20" fmla="*/ 541533 w 1306525"/>
                  <a:gd name="connsiteY20" fmla="*/ 38110 h 1424419"/>
                  <a:gd name="connsiteX21" fmla="*/ 653528 w 1306525"/>
                  <a:gd name="connsiteY21" fmla="*/ 0 h 1424419"/>
                  <a:gd name="connsiteX0" fmla="*/ 653528 w 1305814"/>
                  <a:gd name="connsiteY0" fmla="*/ 0 h 1424419"/>
                  <a:gd name="connsiteX1" fmla="*/ 757287 w 1305814"/>
                  <a:gd name="connsiteY1" fmla="*/ 32444 h 1424419"/>
                  <a:gd name="connsiteX2" fmla="*/ 1206876 w 1305814"/>
                  <a:gd name="connsiteY2" fmla="*/ 284945 h 1424419"/>
                  <a:gd name="connsiteX3" fmla="*/ 1237706 w 1305814"/>
                  <a:gd name="connsiteY3" fmla="*/ 306775 h 1424419"/>
                  <a:gd name="connsiteX4" fmla="*/ 1304420 w 1305814"/>
                  <a:gd name="connsiteY4" fmla="*/ 434263 h 1424419"/>
                  <a:gd name="connsiteX5" fmla="*/ 1305806 w 1305814"/>
                  <a:gd name="connsiteY5" fmla="*/ 519922 h 1424419"/>
                  <a:gd name="connsiteX6" fmla="*/ 1301746 w 1305814"/>
                  <a:gd name="connsiteY6" fmla="*/ 953747 h 1424419"/>
                  <a:gd name="connsiteX7" fmla="*/ 1302599 w 1305814"/>
                  <a:gd name="connsiteY7" fmla="*/ 1003650 h 1424419"/>
                  <a:gd name="connsiteX8" fmla="*/ 1227376 w 1305814"/>
                  <a:gd name="connsiteY8" fmla="*/ 1152027 h 1424419"/>
                  <a:gd name="connsiteX9" fmla="*/ 1172881 w 1305814"/>
                  <a:gd name="connsiteY9" fmla="*/ 1179342 h 1424419"/>
                  <a:gd name="connsiteX10" fmla="*/ 792288 w 1305814"/>
                  <a:gd name="connsiteY10" fmla="*/ 1385653 h 1424419"/>
                  <a:gd name="connsiteX11" fmla="*/ 522686 w 1305814"/>
                  <a:gd name="connsiteY11" fmla="*/ 1384922 h 1424419"/>
                  <a:gd name="connsiteX12" fmla="*/ 94302 w 1305814"/>
                  <a:gd name="connsiteY12" fmla="*/ 1158755 h 1424419"/>
                  <a:gd name="connsiteX13" fmla="*/ 39429 w 1305814"/>
                  <a:gd name="connsiteY13" fmla="*/ 1117635 h 1424419"/>
                  <a:gd name="connsiteX14" fmla="*/ 667 w 1305814"/>
                  <a:gd name="connsiteY14" fmla="*/ 999105 h 1424419"/>
                  <a:gd name="connsiteX15" fmla="*/ 0 w 1305814"/>
                  <a:gd name="connsiteY15" fmla="*/ 972364 h 1424419"/>
                  <a:gd name="connsiteX16" fmla="*/ 2496 w 1305814"/>
                  <a:gd name="connsiteY16" fmla="*/ 463106 h 1424419"/>
                  <a:gd name="connsiteX17" fmla="*/ 2458 w 1305814"/>
                  <a:gd name="connsiteY17" fmla="*/ 429563 h 1424419"/>
                  <a:gd name="connsiteX18" fmla="*/ 75248 w 1305814"/>
                  <a:gd name="connsiteY18" fmla="*/ 303202 h 1424419"/>
                  <a:gd name="connsiteX19" fmla="*/ 106293 w 1305814"/>
                  <a:gd name="connsiteY19" fmla="*/ 282597 h 1424419"/>
                  <a:gd name="connsiteX20" fmla="*/ 541533 w 1305814"/>
                  <a:gd name="connsiteY20" fmla="*/ 38110 h 1424419"/>
                  <a:gd name="connsiteX21" fmla="*/ 653528 w 1305814"/>
                  <a:gd name="connsiteY21" fmla="*/ 0 h 1424419"/>
                  <a:gd name="connsiteX0" fmla="*/ 653528 w 1305814"/>
                  <a:gd name="connsiteY0" fmla="*/ 0 h 1424419"/>
                  <a:gd name="connsiteX1" fmla="*/ 757287 w 1305814"/>
                  <a:gd name="connsiteY1" fmla="*/ 32444 h 1424419"/>
                  <a:gd name="connsiteX2" fmla="*/ 1206876 w 1305814"/>
                  <a:gd name="connsiteY2" fmla="*/ 284945 h 1424419"/>
                  <a:gd name="connsiteX3" fmla="*/ 1237706 w 1305814"/>
                  <a:gd name="connsiteY3" fmla="*/ 306775 h 1424419"/>
                  <a:gd name="connsiteX4" fmla="*/ 1304420 w 1305814"/>
                  <a:gd name="connsiteY4" fmla="*/ 434263 h 1424419"/>
                  <a:gd name="connsiteX5" fmla="*/ 1305806 w 1305814"/>
                  <a:gd name="connsiteY5" fmla="*/ 519922 h 1424419"/>
                  <a:gd name="connsiteX6" fmla="*/ 1301746 w 1305814"/>
                  <a:gd name="connsiteY6" fmla="*/ 953747 h 1424419"/>
                  <a:gd name="connsiteX7" fmla="*/ 1302599 w 1305814"/>
                  <a:gd name="connsiteY7" fmla="*/ 1003650 h 1424419"/>
                  <a:gd name="connsiteX8" fmla="*/ 1227376 w 1305814"/>
                  <a:gd name="connsiteY8" fmla="*/ 1152027 h 1424419"/>
                  <a:gd name="connsiteX9" fmla="*/ 1172881 w 1305814"/>
                  <a:gd name="connsiteY9" fmla="*/ 1179342 h 1424419"/>
                  <a:gd name="connsiteX10" fmla="*/ 792288 w 1305814"/>
                  <a:gd name="connsiteY10" fmla="*/ 1385653 h 1424419"/>
                  <a:gd name="connsiteX11" fmla="*/ 522686 w 1305814"/>
                  <a:gd name="connsiteY11" fmla="*/ 1384922 h 1424419"/>
                  <a:gd name="connsiteX12" fmla="*/ 94302 w 1305814"/>
                  <a:gd name="connsiteY12" fmla="*/ 1158755 h 1424419"/>
                  <a:gd name="connsiteX13" fmla="*/ 39429 w 1305814"/>
                  <a:gd name="connsiteY13" fmla="*/ 1117635 h 1424419"/>
                  <a:gd name="connsiteX14" fmla="*/ 667 w 1305814"/>
                  <a:gd name="connsiteY14" fmla="*/ 999105 h 1424419"/>
                  <a:gd name="connsiteX15" fmla="*/ 0 w 1305814"/>
                  <a:gd name="connsiteY15" fmla="*/ 972364 h 1424419"/>
                  <a:gd name="connsiteX16" fmla="*/ 2496 w 1305814"/>
                  <a:gd name="connsiteY16" fmla="*/ 463106 h 1424419"/>
                  <a:gd name="connsiteX17" fmla="*/ 2458 w 1305814"/>
                  <a:gd name="connsiteY17" fmla="*/ 429563 h 1424419"/>
                  <a:gd name="connsiteX18" fmla="*/ 75248 w 1305814"/>
                  <a:gd name="connsiteY18" fmla="*/ 303202 h 1424419"/>
                  <a:gd name="connsiteX19" fmla="*/ 106293 w 1305814"/>
                  <a:gd name="connsiteY19" fmla="*/ 282597 h 1424419"/>
                  <a:gd name="connsiteX20" fmla="*/ 541533 w 1305814"/>
                  <a:gd name="connsiteY20" fmla="*/ 38110 h 1424419"/>
                  <a:gd name="connsiteX21" fmla="*/ 653528 w 1305814"/>
                  <a:gd name="connsiteY21" fmla="*/ 0 h 1424419"/>
                  <a:gd name="connsiteX0" fmla="*/ 653528 w 1305814"/>
                  <a:gd name="connsiteY0" fmla="*/ 0 h 1424419"/>
                  <a:gd name="connsiteX1" fmla="*/ 757287 w 1305814"/>
                  <a:gd name="connsiteY1" fmla="*/ 32444 h 1424419"/>
                  <a:gd name="connsiteX2" fmla="*/ 1206876 w 1305814"/>
                  <a:gd name="connsiteY2" fmla="*/ 284945 h 1424419"/>
                  <a:gd name="connsiteX3" fmla="*/ 1237706 w 1305814"/>
                  <a:gd name="connsiteY3" fmla="*/ 306775 h 1424419"/>
                  <a:gd name="connsiteX4" fmla="*/ 1304420 w 1305814"/>
                  <a:gd name="connsiteY4" fmla="*/ 434263 h 1424419"/>
                  <a:gd name="connsiteX5" fmla="*/ 1305806 w 1305814"/>
                  <a:gd name="connsiteY5" fmla="*/ 519922 h 1424419"/>
                  <a:gd name="connsiteX6" fmla="*/ 1301746 w 1305814"/>
                  <a:gd name="connsiteY6" fmla="*/ 953747 h 1424419"/>
                  <a:gd name="connsiteX7" fmla="*/ 1302599 w 1305814"/>
                  <a:gd name="connsiteY7" fmla="*/ 1003650 h 1424419"/>
                  <a:gd name="connsiteX8" fmla="*/ 1227376 w 1305814"/>
                  <a:gd name="connsiteY8" fmla="*/ 1152027 h 1424419"/>
                  <a:gd name="connsiteX9" fmla="*/ 1174235 w 1305814"/>
                  <a:gd name="connsiteY9" fmla="*/ 1184756 h 1424419"/>
                  <a:gd name="connsiteX10" fmla="*/ 792288 w 1305814"/>
                  <a:gd name="connsiteY10" fmla="*/ 1385653 h 1424419"/>
                  <a:gd name="connsiteX11" fmla="*/ 522686 w 1305814"/>
                  <a:gd name="connsiteY11" fmla="*/ 1384922 h 1424419"/>
                  <a:gd name="connsiteX12" fmla="*/ 94302 w 1305814"/>
                  <a:gd name="connsiteY12" fmla="*/ 1158755 h 1424419"/>
                  <a:gd name="connsiteX13" fmla="*/ 39429 w 1305814"/>
                  <a:gd name="connsiteY13" fmla="*/ 1117635 h 1424419"/>
                  <a:gd name="connsiteX14" fmla="*/ 667 w 1305814"/>
                  <a:gd name="connsiteY14" fmla="*/ 999105 h 1424419"/>
                  <a:gd name="connsiteX15" fmla="*/ 0 w 1305814"/>
                  <a:gd name="connsiteY15" fmla="*/ 972364 h 1424419"/>
                  <a:gd name="connsiteX16" fmla="*/ 2496 w 1305814"/>
                  <a:gd name="connsiteY16" fmla="*/ 463106 h 1424419"/>
                  <a:gd name="connsiteX17" fmla="*/ 2458 w 1305814"/>
                  <a:gd name="connsiteY17" fmla="*/ 429563 h 1424419"/>
                  <a:gd name="connsiteX18" fmla="*/ 75248 w 1305814"/>
                  <a:gd name="connsiteY18" fmla="*/ 303202 h 1424419"/>
                  <a:gd name="connsiteX19" fmla="*/ 106293 w 1305814"/>
                  <a:gd name="connsiteY19" fmla="*/ 282597 h 1424419"/>
                  <a:gd name="connsiteX20" fmla="*/ 541533 w 1305814"/>
                  <a:gd name="connsiteY20" fmla="*/ 38110 h 1424419"/>
                  <a:gd name="connsiteX21" fmla="*/ 653528 w 1305814"/>
                  <a:gd name="connsiteY21" fmla="*/ 0 h 1424419"/>
                  <a:gd name="connsiteX0" fmla="*/ 653528 w 1305814"/>
                  <a:gd name="connsiteY0" fmla="*/ 0 h 1424419"/>
                  <a:gd name="connsiteX1" fmla="*/ 757287 w 1305814"/>
                  <a:gd name="connsiteY1" fmla="*/ 32444 h 1424419"/>
                  <a:gd name="connsiteX2" fmla="*/ 1206876 w 1305814"/>
                  <a:gd name="connsiteY2" fmla="*/ 284945 h 1424419"/>
                  <a:gd name="connsiteX3" fmla="*/ 1237706 w 1305814"/>
                  <a:gd name="connsiteY3" fmla="*/ 306775 h 1424419"/>
                  <a:gd name="connsiteX4" fmla="*/ 1304420 w 1305814"/>
                  <a:gd name="connsiteY4" fmla="*/ 434263 h 1424419"/>
                  <a:gd name="connsiteX5" fmla="*/ 1305806 w 1305814"/>
                  <a:gd name="connsiteY5" fmla="*/ 519922 h 1424419"/>
                  <a:gd name="connsiteX6" fmla="*/ 1301746 w 1305814"/>
                  <a:gd name="connsiteY6" fmla="*/ 953747 h 1424419"/>
                  <a:gd name="connsiteX7" fmla="*/ 1302599 w 1305814"/>
                  <a:gd name="connsiteY7" fmla="*/ 1003650 h 1424419"/>
                  <a:gd name="connsiteX8" fmla="*/ 1227376 w 1305814"/>
                  <a:gd name="connsiteY8" fmla="*/ 1152027 h 1424419"/>
                  <a:gd name="connsiteX9" fmla="*/ 1174235 w 1305814"/>
                  <a:gd name="connsiteY9" fmla="*/ 1184756 h 1424419"/>
                  <a:gd name="connsiteX10" fmla="*/ 792288 w 1305814"/>
                  <a:gd name="connsiteY10" fmla="*/ 1385653 h 1424419"/>
                  <a:gd name="connsiteX11" fmla="*/ 522686 w 1305814"/>
                  <a:gd name="connsiteY11" fmla="*/ 1384922 h 1424419"/>
                  <a:gd name="connsiteX12" fmla="*/ 94302 w 1305814"/>
                  <a:gd name="connsiteY12" fmla="*/ 1158755 h 1424419"/>
                  <a:gd name="connsiteX13" fmla="*/ 39429 w 1305814"/>
                  <a:gd name="connsiteY13" fmla="*/ 1117635 h 1424419"/>
                  <a:gd name="connsiteX14" fmla="*/ 667 w 1305814"/>
                  <a:gd name="connsiteY14" fmla="*/ 999105 h 1424419"/>
                  <a:gd name="connsiteX15" fmla="*/ 0 w 1305814"/>
                  <a:gd name="connsiteY15" fmla="*/ 972364 h 1424419"/>
                  <a:gd name="connsiteX16" fmla="*/ 2496 w 1305814"/>
                  <a:gd name="connsiteY16" fmla="*/ 463106 h 1424419"/>
                  <a:gd name="connsiteX17" fmla="*/ 2458 w 1305814"/>
                  <a:gd name="connsiteY17" fmla="*/ 429563 h 1424419"/>
                  <a:gd name="connsiteX18" fmla="*/ 75248 w 1305814"/>
                  <a:gd name="connsiteY18" fmla="*/ 303202 h 1424419"/>
                  <a:gd name="connsiteX19" fmla="*/ 106293 w 1305814"/>
                  <a:gd name="connsiteY19" fmla="*/ 282597 h 1424419"/>
                  <a:gd name="connsiteX20" fmla="*/ 541533 w 1305814"/>
                  <a:gd name="connsiteY20" fmla="*/ 38110 h 1424419"/>
                  <a:gd name="connsiteX21" fmla="*/ 653528 w 1305814"/>
                  <a:gd name="connsiteY21" fmla="*/ 0 h 1424419"/>
                  <a:gd name="connsiteX0" fmla="*/ 653528 w 1305814"/>
                  <a:gd name="connsiteY0" fmla="*/ 0 h 1427408"/>
                  <a:gd name="connsiteX1" fmla="*/ 757287 w 1305814"/>
                  <a:gd name="connsiteY1" fmla="*/ 32444 h 1427408"/>
                  <a:gd name="connsiteX2" fmla="*/ 1206876 w 1305814"/>
                  <a:gd name="connsiteY2" fmla="*/ 284945 h 1427408"/>
                  <a:gd name="connsiteX3" fmla="*/ 1237706 w 1305814"/>
                  <a:gd name="connsiteY3" fmla="*/ 306775 h 1427408"/>
                  <a:gd name="connsiteX4" fmla="*/ 1304420 w 1305814"/>
                  <a:gd name="connsiteY4" fmla="*/ 434263 h 1427408"/>
                  <a:gd name="connsiteX5" fmla="*/ 1305806 w 1305814"/>
                  <a:gd name="connsiteY5" fmla="*/ 519922 h 1427408"/>
                  <a:gd name="connsiteX6" fmla="*/ 1301746 w 1305814"/>
                  <a:gd name="connsiteY6" fmla="*/ 953747 h 1427408"/>
                  <a:gd name="connsiteX7" fmla="*/ 1302599 w 1305814"/>
                  <a:gd name="connsiteY7" fmla="*/ 1003650 h 1427408"/>
                  <a:gd name="connsiteX8" fmla="*/ 1227376 w 1305814"/>
                  <a:gd name="connsiteY8" fmla="*/ 1152027 h 1427408"/>
                  <a:gd name="connsiteX9" fmla="*/ 1174235 w 1305814"/>
                  <a:gd name="connsiteY9" fmla="*/ 1184756 h 1427408"/>
                  <a:gd name="connsiteX10" fmla="*/ 792288 w 1305814"/>
                  <a:gd name="connsiteY10" fmla="*/ 1385653 h 1427408"/>
                  <a:gd name="connsiteX11" fmla="*/ 517719 w 1305814"/>
                  <a:gd name="connsiteY11" fmla="*/ 1389889 h 1427408"/>
                  <a:gd name="connsiteX12" fmla="*/ 94302 w 1305814"/>
                  <a:gd name="connsiteY12" fmla="*/ 1158755 h 1427408"/>
                  <a:gd name="connsiteX13" fmla="*/ 39429 w 1305814"/>
                  <a:gd name="connsiteY13" fmla="*/ 1117635 h 1427408"/>
                  <a:gd name="connsiteX14" fmla="*/ 667 w 1305814"/>
                  <a:gd name="connsiteY14" fmla="*/ 999105 h 1427408"/>
                  <a:gd name="connsiteX15" fmla="*/ 0 w 1305814"/>
                  <a:gd name="connsiteY15" fmla="*/ 972364 h 1427408"/>
                  <a:gd name="connsiteX16" fmla="*/ 2496 w 1305814"/>
                  <a:gd name="connsiteY16" fmla="*/ 463106 h 1427408"/>
                  <a:gd name="connsiteX17" fmla="*/ 2458 w 1305814"/>
                  <a:gd name="connsiteY17" fmla="*/ 429563 h 1427408"/>
                  <a:gd name="connsiteX18" fmla="*/ 75248 w 1305814"/>
                  <a:gd name="connsiteY18" fmla="*/ 303202 h 1427408"/>
                  <a:gd name="connsiteX19" fmla="*/ 106293 w 1305814"/>
                  <a:gd name="connsiteY19" fmla="*/ 282597 h 1427408"/>
                  <a:gd name="connsiteX20" fmla="*/ 541533 w 1305814"/>
                  <a:gd name="connsiteY20" fmla="*/ 38110 h 1427408"/>
                  <a:gd name="connsiteX21" fmla="*/ 653528 w 1305814"/>
                  <a:gd name="connsiteY21" fmla="*/ 0 h 1427408"/>
                  <a:gd name="connsiteX0" fmla="*/ 653528 w 1305814"/>
                  <a:gd name="connsiteY0" fmla="*/ 0 h 1427408"/>
                  <a:gd name="connsiteX1" fmla="*/ 757287 w 1305814"/>
                  <a:gd name="connsiteY1" fmla="*/ 32444 h 1427408"/>
                  <a:gd name="connsiteX2" fmla="*/ 1206876 w 1305814"/>
                  <a:gd name="connsiteY2" fmla="*/ 284945 h 1427408"/>
                  <a:gd name="connsiteX3" fmla="*/ 1237706 w 1305814"/>
                  <a:gd name="connsiteY3" fmla="*/ 306775 h 1427408"/>
                  <a:gd name="connsiteX4" fmla="*/ 1304420 w 1305814"/>
                  <a:gd name="connsiteY4" fmla="*/ 434263 h 1427408"/>
                  <a:gd name="connsiteX5" fmla="*/ 1305806 w 1305814"/>
                  <a:gd name="connsiteY5" fmla="*/ 519922 h 1427408"/>
                  <a:gd name="connsiteX6" fmla="*/ 1301746 w 1305814"/>
                  <a:gd name="connsiteY6" fmla="*/ 953747 h 1427408"/>
                  <a:gd name="connsiteX7" fmla="*/ 1302599 w 1305814"/>
                  <a:gd name="connsiteY7" fmla="*/ 1003650 h 1427408"/>
                  <a:gd name="connsiteX8" fmla="*/ 1227376 w 1305814"/>
                  <a:gd name="connsiteY8" fmla="*/ 1152027 h 1427408"/>
                  <a:gd name="connsiteX9" fmla="*/ 1174235 w 1305814"/>
                  <a:gd name="connsiteY9" fmla="*/ 1184756 h 1427408"/>
                  <a:gd name="connsiteX10" fmla="*/ 792288 w 1305814"/>
                  <a:gd name="connsiteY10" fmla="*/ 1385653 h 1427408"/>
                  <a:gd name="connsiteX11" fmla="*/ 517719 w 1305814"/>
                  <a:gd name="connsiteY11" fmla="*/ 1389889 h 1427408"/>
                  <a:gd name="connsiteX12" fmla="*/ 94302 w 1305814"/>
                  <a:gd name="connsiteY12" fmla="*/ 1158755 h 1427408"/>
                  <a:gd name="connsiteX13" fmla="*/ 39429 w 1305814"/>
                  <a:gd name="connsiteY13" fmla="*/ 1117635 h 1427408"/>
                  <a:gd name="connsiteX14" fmla="*/ 667 w 1305814"/>
                  <a:gd name="connsiteY14" fmla="*/ 999105 h 1427408"/>
                  <a:gd name="connsiteX15" fmla="*/ 0 w 1305814"/>
                  <a:gd name="connsiteY15" fmla="*/ 972364 h 1427408"/>
                  <a:gd name="connsiteX16" fmla="*/ 2496 w 1305814"/>
                  <a:gd name="connsiteY16" fmla="*/ 463106 h 1427408"/>
                  <a:gd name="connsiteX17" fmla="*/ 2458 w 1305814"/>
                  <a:gd name="connsiteY17" fmla="*/ 429563 h 1427408"/>
                  <a:gd name="connsiteX18" fmla="*/ 75248 w 1305814"/>
                  <a:gd name="connsiteY18" fmla="*/ 303202 h 1427408"/>
                  <a:gd name="connsiteX19" fmla="*/ 106293 w 1305814"/>
                  <a:gd name="connsiteY19" fmla="*/ 282597 h 1427408"/>
                  <a:gd name="connsiteX20" fmla="*/ 541533 w 1305814"/>
                  <a:gd name="connsiteY20" fmla="*/ 38110 h 1427408"/>
                  <a:gd name="connsiteX21" fmla="*/ 653528 w 1305814"/>
                  <a:gd name="connsiteY21" fmla="*/ 0 h 1427408"/>
                  <a:gd name="connsiteX0" fmla="*/ 653528 w 1305814"/>
                  <a:gd name="connsiteY0" fmla="*/ 0 h 1421591"/>
                  <a:gd name="connsiteX1" fmla="*/ 757287 w 1305814"/>
                  <a:gd name="connsiteY1" fmla="*/ 32444 h 1421591"/>
                  <a:gd name="connsiteX2" fmla="*/ 1206876 w 1305814"/>
                  <a:gd name="connsiteY2" fmla="*/ 284945 h 1421591"/>
                  <a:gd name="connsiteX3" fmla="*/ 1237706 w 1305814"/>
                  <a:gd name="connsiteY3" fmla="*/ 306775 h 1421591"/>
                  <a:gd name="connsiteX4" fmla="*/ 1304420 w 1305814"/>
                  <a:gd name="connsiteY4" fmla="*/ 434263 h 1421591"/>
                  <a:gd name="connsiteX5" fmla="*/ 1305806 w 1305814"/>
                  <a:gd name="connsiteY5" fmla="*/ 519922 h 1421591"/>
                  <a:gd name="connsiteX6" fmla="*/ 1301746 w 1305814"/>
                  <a:gd name="connsiteY6" fmla="*/ 953747 h 1421591"/>
                  <a:gd name="connsiteX7" fmla="*/ 1302599 w 1305814"/>
                  <a:gd name="connsiteY7" fmla="*/ 1003650 h 1421591"/>
                  <a:gd name="connsiteX8" fmla="*/ 1227376 w 1305814"/>
                  <a:gd name="connsiteY8" fmla="*/ 1152027 h 1421591"/>
                  <a:gd name="connsiteX9" fmla="*/ 1174235 w 1305814"/>
                  <a:gd name="connsiteY9" fmla="*/ 1184756 h 1421591"/>
                  <a:gd name="connsiteX10" fmla="*/ 792288 w 1305814"/>
                  <a:gd name="connsiteY10" fmla="*/ 1385653 h 1421591"/>
                  <a:gd name="connsiteX11" fmla="*/ 502818 w 1305814"/>
                  <a:gd name="connsiteY11" fmla="*/ 1379955 h 1421591"/>
                  <a:gd name="connsiteX12" fmla="*/ 94302 w 1305814"/>
                  <a:gd name="connsiteY12" fmla="*/ 1158755 h 1421591"/>
                  <a:gd name="connsiteX13" fmla="*/ 39429 w 1305814"/>
                  <a:gd name="connsiteY13" fmla="*/ 1117635 h 1421591"/>
                  <a:gd name="connsiteX14" fmla="*/ 667 w 1305814"/>
                  <a:gd name="connsiteY14" fmla="*/ 999105 h 1421591"/>
                  <a:gd name="connsiteX15" fmla="*/ 0 w 1305814"/>
                  <a:gd name="connsiteY15" fmla="*/ 972364 h 1421591"/>
                  <a:gd name="connsiteX16" fmla="*/ 2496 w 1305814"/>
                  <a:gd name="connsiteY16" fmla="*/ 463106 h 1421591"/>
                  <a:gd name="connsiteX17" fmla="*/ 2458 w 1305814"/>
                  <a:gd name="connsiteY17" fmla="*/ 429563 h 1421591"/>
                  <a:gd name="connsiteX18" fmla="*/ 75248 w 1305814"/>
                  <a:gd name="connsiteY18" fmla="*/ 303202 h 1421591"/>
                  <a:gd name="connsiteX19" fmla="*/ 106293 w 1305814"/>
                  <a:gd name="connsiteY19" fmla="*/ 282597 h 1421591"/>
                  <a:gd name="connsiteX20" fmla="*/ 541533 w 1305814"/>
                  <a:gd name="connsiteY20" fmla="*/ 38110 h 1421591"/>
                  <a:gd name="connsiteX21" fmla="*/ 653528 w 1305814"/>
                  <a:gd name="connsiteY21" fmla="*/ 0 h 1421591"/>
                  <a:gd name="connsiteX0" fmla="*/ 653528 w 1305814"/>
                  <a:gd name="connsiteY0" fmla="*/ 0 h 1423589"/>
                  <a:gd name="connsiteX1" fmla="*/ 757287 w 1305814"/>
                  <a:gd name="connsiteY1" fmla="*/ 32444 h 1423589"/>
                  <a:gd name="connsiteX2" fmla="*/ 1206876 w 1305814"/>
                  <a:gd name="connsiteY2" fmla="*/ 284945 h 1423589"/>
                  <a:gd name="connsiteX3" fmla="*/ 1237706 w 1305814"/>
                  <a:gd name="connsiteY3" fmla="*/ 306775 h 1423589"/>
                  <a:gd name="connsiteX4" fmla="*/ 1304420 w 1305814"/>
                  <a:gd name="connsiteY4" fmla="*/ 434263 h 1423589"/>
                  <a:gd name="connsiteX5" fmla="*/ 1305806 w 1305814"/>
                  <a:gd name="connsiteY5" fmla="*/ 519922 h 1423589"/>
                  <a:gd name="connsiteX6" fmla="*/ 1301746 w 1305814"/>
                  <a:gd name="connsiteY6" fmla="*/ 953747 h 1423589"/>
                  <a:gd name="connsiteX7" fmla="*/ 1302599 w 1305814"/>
                  <a:gd name="connsiteY7" fmla="*/ 1003650 h 1423589"/>
                  <a:gd name="connsiteX8" fmla="*/ 1227376 w 1305814"/>
                  <a:gd name="connsiteY8" fmla="*/ 1152027 h 1423589"/>
                  <a:gd name="connsiteX9" fmla="*/ 1174235 w 1305814"/>
                  <a:gd name="connsiteY9" fmla="*/ 1184756 h 1423589"/>
                  <a:gd name="connsiteX10" fmla="*/ 792288 w 1305814"/>
                  <a:gd name="connsiteY10" fmla="*/ 1385653 h 1423589"/>
                  <a:gd name="connsiteX11" fmla="*/ 502818 w 1305814"/>
                  <a:gd name="connsiteY11" fmla="*/ 1379955 h 1423589"/>
                  <a:gd name="connsiteX12" fmla="*/ 94302 w 1305814"/>
                  <a:gd name="connsiteY12" fmla="*/ 1158755 h 1423589"/>
                  <a:gd name="connsiteX13" fmla="*/ 39429 w 1305814"/>
                  <a:gd name="connsiteY13" fmla="*/ 1117635 h 1423589"/>
                  <a:gd name="connsiteX14" fmla="*/ 667 w 1305814"/>
                  <a:gd name="connsiteY14" fmla="*/ 999105 h 1423589"/>
                  <a:gd name="connsiteX15" fmla="*/ 0 w 1305814"/>
                  <a:gd name="connsiteY15" fmla="*/ 972364 h 1423589"/>
                  <a:gd name="connsiteX16" fmla="*/ 2496 w 1305814"/>
                  <a:gd name="connsiteY16" fmla="*/ 463106 h 1423589"/>
                  <a:gd name="connsiteX17" fmla="*/ 2458 w 1305814"/>
                  <a:gd name="connsiteY17" fmla="*/ 429563 h 1423589"/>
                  <a:gd name="connsiteX18" fmla="*/ 75248 w 1305814"/>
                  <a:gd name="connsiteY18" fmla="*/ 303202 h 1423589"/>
                  <a:gd name="connsiteX19" fmla="*/ 106293 w 1305814"/>
                  <a:gd name="connsiteY19" fmla="*/ 282597 h 1423589"/>
                  <a:gd name="connsiteX20" fmla="*/ 541533 w 1305814"/>
                  <a:gd name="connsiteY20" fmla="*/ 38110 h 1423589"/>
                  <a:gd name="connsiteX21" fmla="*/ 653528 w 1305814"/>
                  <a:gd name="connsiteY21" fmla="*/ 0 h 1423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05814" h="1423589">
                    <a:moveTo>
                      <a:pt x="653528" y="0"/>
                    </a:moveTo>
                    <a:cubicBezTo>
                      <a:pt x="684553" y="-1"/>
                      <a:pt x="736057" y="24011"/>
                      <a:pt x="757287" y="32444"/>
                    </a:cubicBezTo>
                    <a:lnTo>
                      <a:pt x="1206876" y="284945"/>
                    </a:lnTo>
                    <a:cubicBezTo>
                      <a:pt x="1213399" y="291230"/>
                      <a:pt x="1233090" y="301119"/>
                      <a:pt x="1237706" y="306775"/>
                    </a:cubicBezTo>
                    <a:cubicBezTo>
                      <a:pt x="1285405" y="341141"/>
                      <a:pt x="1301367" y="360355"/>
                      <a:pt x="1304420" y="434263"/>
                    </a:cubicBezTo>
                    <a:cubicBezTo>
                      <a:pt x="1306256" y="435452"/>
                      <a:pt x="1303756" y="518852"/>
                      <a:pt x="1305806" y="519922"/>
                    </a:cubicBezTo>
                    <a:cubicBezTo>
                      <a:pt x="1306028" y="563787"/>
                      <a:pt x="1301771" y="907207"/>
                      <a:pt x="1301746" y="953747"/>
                    </a:cubicBezTo>
                    <a:cubicBezTo>
                      <a:pt x="1301579" y="970833"/>
                      <a:pt x="1302766" y="986564"/>
                      <a:pt x="1302599" y="1003650"/>
                    </a:cubicBezTo>
                    <a:cubicBezTo>
                      <a:pt x="1298075" y="1097264"/>
                      <a:pt x="1299308" y="1117497"/>
                      <a:pt x="1227376" y="1152027"/>
                    </a:cubicBezTo>
                    <a:cubicBezTo>
                      <a:pt x="1229069" y="1151612"/>
                      <a:pt x="1262992" y="1133636"/>
                      <a:pt x="1174235" y="1184756"/>
                    </a:cubicBezTo>
                    <a:cubicBezTo>
                      <a:pt x="1102911" y="1225835"/>
                      <a:pt x="986013" y="1283805"/>
                      <a:pt x="792288" y="1385653"/>
                    </a:cubicBezTo>
                    <a:cubicBezTo>
                      <a:pt x="702978" y="1424034"/>
                      <a:pt x="634560" y="1449454"/>
                      <a:pt x="502818" y="1379955"/>
                    </a:cubicBezTo>
                    <a:cubicBezTo>
                      <a:pt x="358670" y="1301859"/>
                      <a:pt x="241278" y="1242506"/>
                      <a:pt x="94302" y="1158755"/>
                    </a:cubicBezTo>
                    <a:cubicBezTo>
                      <a:pt x="64301" y="1138833"/>
                      <a:pt x="61069" y="1137739"/>
                      <a:pt x="39429" y="1117635"/>
                    </a:cubicBezTo>
                    <a:cubicBezTo>
                      <a:pt x="9399" y="1091481"/>
                      <a:pt x="81" y="1056313"/>
                      <a:pt x="667" y="999105"/>
                    </a:cubicBezTo>
                    <a:cubicBezTo>
                      <a:pt x="445" y="990191"/>
                      <a:pt x="222" y="981278"/>
                      <a:pt x="0" y="972364"/>
                    </a:cubicBezTo>
                    <a:lnTo>
                      <a:pt x="2496" y="463106"/>
                    </a:lnTo>
                    <a:cubicBezTo>
                      <a:pt x="2483" y="451925"/>
                      <a:pt x="2471" y="440744"/>
                      <a:pt x="2458" y="429563"/>
                    </a:cubicBezTo>
                    <a:cubicBezTo>
                      <a:pt x="2770" y="365277"/>
                      <a:pt x="14732" y="348090"/>
                      <a:pt x="75248" y="303202"/>
                    </a:cubicBezTo>
                    <a:lnTo>
                      <a:pt x="106293" y="282597"/>
                    </a:lnTo>
                    <a:lnTo>
                      <a:pt x="541533" y="38110"/>
                    </a:lnTo>
                    <a:cubicBezTo>
                      <a:pt x="582751" y="12487"/>
                      <a:pt x="613897" y="0"/>
                      <a:pt x="653528" y="0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  <a:gs pos="0">
                    <a:sysClr val="window" lastClr="FFFFFF"/>
                  </a:gs>
                </a:gsLst>
                <a:lin ang="18900000" scaled="0"/>
                <a:tileRect/>
              </a:gradFill>
              <a:ln w="15875" cap="flat" cmpd="sng" algn="ctr">
                <a:gradFill>
                  <a:gsLst>
                    <a:gs pos="100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8100000" scaled="0"/>
                </a:gradFill>
                <a:prstDash val="solid"/>
                <a:miter lim="800000"/>
              </a:ln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cs typeface="+mn-cs"/>
                </a:endParaRPr>
              </a:p>
            </p:txBody>
          </p:sp>
          <p:sp>
            <p:nvSpPr>
              <p:cNvPr id="30" name="文本框 28">
                <a:extLst>
                  <a:ext uri="{FF2B5EF4-FFF2-40B4-BE49-F238E27FC236}">
                    <a16:creationId xmlns:a16="http://schemas.microsoft.com/office/drawing/2014/main" xmlns="" id="{AC025095-E9BE-911F-D6E3-440EA1DBD431}"/>
                  </a:ext>
                </a:extLst>
              </p:cNvPr>
              <p:cNvSpPr txBox="1"/>
              <p:nvPr/>
            </p:nvSpPr>
            <p:spPr>
              <a:xfrm>
                <a:off x="1199710" y="5357837"/>
                <a:ext cx="1030514" cy="689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zh-CN" sz="2500" b="0" i="0" u="none" strike="noStrike" kern="0" cap="none" spc="-150" normalizeH="0" baseline="0" noProof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Impact" panose="020B0806030902050204" pitchFamily="34" charset="0"/>
                  </a:rPr>
                  <a:t>99,5</a:t>
                </a:r>
                <a:endParaRPr kumimoji="0" lang="zh-CN" altLang="en-US" sz="2500" b="0" i="0" u="none" strike="noStrike" kern="0" cap="none" spc="-150" normalizeH="0" baseline="0" noProof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Impact" panose="020B080603090205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2429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47D37901-578E-9814-3163-3FEDA7EE3DFE}"/>
              </a:ext>
            </a:extLst>
          </p:cNvPr>
          <p:cNvGrpSpPr/>
          <p:nvPr/>
        </p:nvGrpSpPr>
        <p:grpSpPr>
          <a:xfrm>
            <a:off x="1" y="229847"/>
            <a:ext cx="12278545" cy="613797"/>
            <a:chOff x="1" y="229847"/>
            <a:chExt cx="12278545" cy="613797"/>
          </a:xfrm>
        </p:grpSpPr>
        <p:sp>
          <p:nvSpPr>
            <p:cNvPr id="4" name="矩形 10">
              <a:extLst>
                <a:ext uri="{FF2B5EF4-FFF2-40B4-BE49-F238E27FC236}">
                  <a16:creationId xmlns:a16="http://schemas.microsoft.com/office/drawing/2014/main" xmlns="" id="{8509845F-D24D-4C9C-C029-61923C4B605E}"/>
                </a:ext>
              </a:extLst>
            </p:cNvPr>
            <p:cNvSpPr/>
            <p:nvPr/>
          </p:nvSpPr>
          <p:spPr>
            <a:xfrm>
              <a:off x="1" y="229847"/>
              <a:ext cx="12278545" cy="613797"/>
            </a:xfrm>
            <a:prstGeom prst="rect">
              <a:avLst/>
            </a:prstGeom>
            <a:gradFill flip="none" rotWithShape="1">
              <a:gsLst>
                <a:gs pos="39000">
                  <a:srgbClr val="7FB256"/>
                </a:gs>
                <a:gs pos="89000">
                  <a:schemeClr val="bg1">
                    <a:alpha val="4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5" name="文本框 1">
              <a:extLst>
                <a:ext uri="{FF2B5EF4-FFF2-40B4-BE49-F238E27FC236}">
                  <a16:creationId xmlns:a16="http://schemas.microsoft.com/office/drawing/2014/main" xmlns="" id="{80880B6F-F0EE-B0F8-4AD7-D3C33C06ECDC}"/>
                </a:ext>
              </a:extLst>
            </p:cNvPr>
            <p:cNvSpPr txBox="1"/>
            <p:nvPr/>
          </p:nvSpPr>
          <p:spPr>
            <a:xfrm>
              <a:off x="242776" y="305912"/>
              <a:ext cx="78997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Функциональная структура расходов, </a:t>
              </a:r>
              <a:r>
                <a:rPr lang="ru-RU" sz="2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тыс.₽</a:t>
              </a:r>
              <a:endParaRPr lang="ru-RU" sz="22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0" name="文本框 36">
              <a:extLst>
                <a:ext uri="{FF2B5EF4-FFF2-40B4-BE49-F238E27FC236}">
                  <a16:creationId xmlns:a16="http://schemas.microsoft.com/office/drawing/2014/main" xmlns="" id="{A0DA45F0-749F-23CA-7ADC-818A8E027BB0}"/>
                </a:ext>
              </a:extLst>
            </p:cNvPr>
            <p:cNvSpPr txBox="1"/>
            <p:nvPr/>
          </p:nvSpPr>
          <p:spPr>
            <a:xfrm>
              <a:off x="11148788" y="277429"/>
              <a:ext cx="10402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2800" dirty="0">
                  <a:solidFill>
                    <a:srgbClr val="33692B"/>
                  </a:solidFill>
                  <a:latin typeface="Century Gothic" panose="020B0502020202020204" pitchFamily="34" charset="0"/>
                </a:rPr>
                <a:t>08</a:t>
              </a:r>
              <a:endParaRPr lang="zh-CN" altLang="en-US" sz="2800" dirty="0">
                <a:solidFill>
                  <a:srgbClr val="33692B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1" name="AutoShape 23">
            <a:extLst>
              <a:ext uri="{FF2B5EF4-FFF2-40B4-BE49-F238E27FC236}">
                <a16:creationId xmlns:a16="http://schemas.microsoft.com/office/drawing/2014/main" xmlns="" id="{1093F560-FFA1-B250-CBBA-F645C4F5FE7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213727" y="1139010"/>
            <a:ext cx="5077362" cy="5020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25">
            <a:extLst>
              <a:ext uri="{FF2B5EF4-FFF2-40B4-BE49-F238E27FC236}">
                <a16:creationId xmlns:a16="http://schemas.microsoft.com/office/drawing/2014/main" xmlns="" id="{B29F8881-9E09-B75B-F058-6262238511B6}"/>
              </a:ext>
            </a:extLst>
          </p:cNvPr>
          <p:cNvSpPr>
            <a:spLocks noChangeAspect="1"/>
          </p:cNvSpPr>
          <p:nvPr/>
        </p:nvSpPr>
        <p:spPr bwMode="auto">
          <a:xfrm>
            <a:off x="6339322" y="4207852"/>
            <a:ext cx="1953152" cy="1953152"/>
          </a:xfrm>
          <a:custGeom>
            <a:avLst/>
            <a:gdLst>
              <a:gd name="T0" fmla="*/ 742 w 1483"/>
              <a:gd name="T1" fmla="*/ 0 h 1483"/>
              <a:gd name="T2" fmla="*/ 1483 w 1483"/>
              <a:gd name="T3" fmla="*/ 742 h 1483"/>
              <a:gd name="T4" fmla="*/ 742 w 1483"/>
              <a:gd name="T5" fmla="*/ 1483 h 1483"/>
              <a:gd name="T6" fmla="*/ 742 w 1483"/>
              <a:gd name="T7" fmla="*/ 1161 h 1483"/>
              <a:gd name="T8" fmla="*/ 1161 w 1483"/>
              <a:gd name="T9" fmla="*/ 742 h 1483"/>
              <a:gd name="T10" fmla="*/ 742 w 1483"/>
              <a:gd name="T11" fmla="*/ 322 h 1483"/>
              <a:gd name="T12" fmla="*/ 323 w 1483"/>
              <a:gd name="T13" fmla="*/ 742 h 1483"/>
              <a:gd name="T14" fmla="*/ 0 w 1483"/>
              <a:gd name="T15" fmla="*/ 742 h 1483"/>
              <a:gd name="T16" fmla="*/ 742 w 1483"/>
              <a:gd name="T17" fmla="*/ 0 h 1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83" h="1483">
                <a:moveTo>
                  <a:pt x="742" y="0"/>
                </a:moveTo>
                <a:cubicBezTo>
                  <a:pt x="1151" y="0"/>
                  <a:pt x="1483" y="332"/>
                  <a:pt x="1483" y="742"/>
                </a:cubicBezTo>
                <a:cubicBezTo>
                  <a:pt x="1483" y="1151"/>
                  <a:pt x="1151" y="1483"/>
                  <a:pt x="742" y="1483"/>
                </a:cubicBezTo>
                <a:cubicBezTo>
                  <a:pt x="742" y="1161"/>
                  <a:pt x="742" y="1161"/>
                  <a:pt x="742" y="1161"/>
                </a:cubicBezTo>
                <a:cubicBezTo>
                  <a:pt x="973" y="1161"/>
                  <a:pt x="1161" y="973"/>
                  <a:pt x="1161" y="742"/>
                </a:cubicBezTo>
                <a:cubicBezTo>
                  <a:pt x="1161" y="510"/>
                  <a:pt x="973" y="322"/>
                  <a:pt x="742" y="322"/>
                </a:cubicBezTo>
                <a:cubicBezTo>
                  <a:pt x="510" y="322"/>
                  <a:pt x="323" y="510"/>
                  <a:pt x="323" y="742"/>
                </a:cubicBezTo>
                <a:cubicBezTo>
                  <a:pt x="0" y="742"/>
                  <a:pt x="0" y="742"/>
                  <a:pt x="0" y="742"/>
                </a:cubicBezTo>
                <a:cubicBezTo>
                  <a:pt x="0" y="332"/>
                  <a:pt x="332" y="0"/>
                  <a:pt x="742" y="0"/>
                </a:cubicBezTo>
                <a:close/>
              </a:path>
            </a:pathLst>
          </a:custGeom>
          <a:solidFill>
            <a:srgbClr val="DDDED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26">
            <a:extLst>
              <a:ext uri="{FF2B5EF4-FFF2-40B4-BE49-F238E27FC236}">
                <a16:creationId xmlns:a16="http://schemas.microsoft.com/office/drawing/2014/main" xmlns="" id="{3572AC8E-17A7-B878-AF07-B35A5CA1956E}"/>
              </a:ext>
            </a:extLst>
          </p:cNvPr>
          <p:cNvSpPr>
            <a:spLocks noChangeAspect="1"/>
          </p:cNvSpPr>
          <p:nvPr/>
        </p:nvSpPr>
        <p:spPr bwMode="auto">
          <a:xfrm>
            <a:off x="4811131" y="4207852"/>
            <a:ext cx="1953152" cy="1953152"/>
          </a:xfrm>
          <a:custGeom>
            <a:avLst/>
            <a:gdLst>
              <a:gd name="T0" fmla="*/ 1160 w 1483"/>
              <a:gd name="T1" fmla="*/ 742 h 1483"/>
              <a:gd name="T2" fmla="*/ 1483 w 1483"/>
              <a:gd name="T3" fmla="*/ 742 h 1483"/>
              <a:gd name="T4" fmla="*/ 741 w 1483"/>
              <a:gd name="T5" fmla="*/ 1483 h 1483"/>
              <a:gd name="T6" fmla="*/ 0 w 1483"/>
              <a:gd name="T7" fmla="*/ 742 h 1483"/>
              <a:gd name="T8" fmla="*/ 741 w 1483"/>
              <a:gd name="T9" fmla="*/ 0 h 1483"/>
              <a:gd name="T10" fmla="*/ 741 w 1483"/>
              <a:gd name="T11" fmla="*/ 321 h 1483"/>
              <a:gd name="T12" fmla="*/ 741 w 1483"/>
              <a:gd name="T13" fmla="*/ 322 h 1483"/>
              <a:gd name="T14" fmla="*/ 322 w 1483"/>
              <a:gd name="T15" fmla="*/ 742 h 1483"/>
              <a:gd name="T16" fmla="*/ 741 w 1483"/>
              <a:gd name="T17" fmla="*/ 1161 h 1483"/>
              <a:gd name="T18" fmla="*/ 1160 w 1483"/>
              <a:gd name="T19" fmla="*/ 742 h 1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83" h="1483">
                <a:moveTo>
                  <a:pt x="1160" y="742"/>
                </a:moveTo>
                <a:cubicBezTo>
                  <a:pt x="1483" y="742"/>
                  <a:pt x="1483" y="742"/>
                  <a:pt x="1483" y="742"/>
                </a:cubicBezTo>
                <a:cubicBezTo>
                  <a:pt x="1483" y="1151"/>
                  <a:pt x="1151" y="1483"/>
                  <a:pt x="741" y="1483"/>
                </a:cubicBezTo>
                <a:cubicBezTo>
                  <a:pt x="332" y="1483"/>
                  <a:pt x="0" y="1151"/>
                  <a:pt x="0" y="742"/>
                </a:cubicBezTo>
                <a:cubicBezTo>
                  <a:pt x="0" y="332"/>
                  <a:pt x="332" y="0"/>
                  <a:pt x="741" y="0"/>
                </a:cubicBezTo>
                <a:cubicBezTo>
                  <a:pt x="741" y="321"/>
                  <a:pt x="741" y="321"/>
                  <a:pt x="741" y="321"/>
                </a:cubicBezTo>
                <a:cubicBezTo>
                  <a:pt x="741" y="322"/>
                  <a:pt x="741" y="322"/>
                  <a:pt x="741" y="322"/>
                </a:cubicBezTo>
                <a:cubicBezTo>
                  <a:pt x="510" y="322"/>
                  <a:pt x="322" y="510"/>
                  <a:pt x="322" y="742"/>
                </a:cubicBezTo>
                <a:cubicBezTo>
                  <a:pt x="322" y="973"/>
                  <a:pt x="510" y="1161"/>
                  <a:pt x="741" y="1161"/>
                </a:cubicBezTo>
                <a:cubicBezTo>
                  <a:pt x="973" y="1161"/>
                  <a:pt x="1160" y="973"/>
                  <a:pt x="1160" y="742"/>
                </a:cubicBezTo>
                <a:close/>
              </a:path>
            </a:pathLst>
          </a:custGeom>
          <a:solidFill>
            <a:srgbClr val="DDDED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27">
            <a:extLst>
              <a:ext uri="{FF2B5EF4-FFF2-40B4-BE49-F238E27FC236}">
                <a16:creationId xmlns:a16="http://schemas.microsoft.com/office/drawing/2014/main" xmlns="" id="{695236C3-97AB-5A8C-9171-23D43366E363}"/>
              </a:ext>
            </a:extLst>
          </p:cNvPr>
          <p:cNvSpPr>
            <a:spLocks noChangeAspect="1"/>
          </p:cNvSpPr>
          <p:nvPr/>
        </p:nvSpPr>
        <p:spPr bwMode="auto">
          <a:xfrm>
            <a:off x="4811131" y="2678276"/>
            <a:ext cx="1953152" cy="1953152"/>
          </a:xfrm>
          <a:custGeom>
            <a:avLst/>
            <a:gdLst>
              <a:gd name="T0" fmla="*/ 741 w 1483"/>
              <a:gd name="T1" fmla="*/ 0 h 1483"/>
              <a:gd name="T2" fmla="*/ 1483 w 1483"/>
              <a:gd name="T3" fmla="*/ 742 h 1483"/>
              <a:gd name="T4" fmla="*/ 741 w 1483"/>
              <a:gd name="T5" fmla="*/ 1483 h 1483"/>
              <a:gd name="T6" fmla="*/ 741 w 1483"/>
              <a:gd name="T7" fmla="*/ 1162 h 1483"/>
              <a:gd name="T8" fmla="*/ 741 w 1483"/>
              <a:gd name="T9" fmla="*/ 1161 h 1483"/>
              <a:gd name="T10" fmla="*/ 1160 w 1483"/>
              <a:gd name="T11" fmla="*/ 742 h 1483"/>
              <a:gd name="T12" fmla="*/ 741 w 1483"/>
              <a:gd name="T13" fmla="*/ 323 h 1483"/>
              <a:gd name="T14" fmla="*/ 322 w 1483"/>
              <a:gd name="T15" fmla="*/ 742 h 1483"/>
              <a:gd name="T16" fmla="*/ 1 w 1483"/>
              <a:gd name="T17" fmla="*/ 742 h 1483"/>
              <a:gd name="T18" fmla="*/ 0 w 1483"/>
              <a:gd name="T19" fmla="*/ 742 h 1483"/>
              <a:gd name="T20" fmla="*/ 741 w 1483"/>
              <a:gd name="T21" fmla="*/ 0 h 1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83" h="1483">
                <a:moveTo>
                  <a:pt x="741" y="0"/>
                </a:moveTo>
                <a:cubicBezTo>
                  <a:pt x="1151" y="0"/>
                  <a:pt x="1483" y="332"/>
                  <a:pt x="1483" y="742"/>
                </a:cubicBezTo>
                <a:cubicBezTo>
                  <a:pt x="1483" y="1151"/>
                  <a:pt x="1151" y="1483"/>
                  <a:pt x="741" y="1483"/>
                </a:cubicBezTo>
                <a:cubicBezTo>
                  <a:pt x="741" y="1162"/>
                  <a:pt x="741" y="1162"/>
                  <a:pt x="741" y="1162"/>
                </a:cubicBezTo>
                <a:cubicBezTo>
                  <a:pt x="741" y="1161"/>
                  <a:pt x="741" y="1161"/>
                  <a:pt x="741" y="1161"/>
                </a:cubicBezTo>
                <a:cubicBezTo>
                  <a:pt x="973" y="1161"/>
                  <a:pt x="1160" y="973"/>
                  <a:pt x="1160" y="742"/>
                </a:cubicBezTo>
                <a:cubicBezTo>
                  <a:pt x="1160" y="510"/>
                  <a:pt x="973" y="323"/>
                  <a:pt x="741" y="323"/>
                </a:cubicBezTo>
                <a:cubicBezTo>
                  <a:pt x="510" y="323"/>
                  <a:pt x="322" y="510"/>
                  <a:pt x="322" y="742"/>
                </a:cubicBezTo>
                <a:cubicBezTo>
                  <a:pt x="1" y="742"/>
                  <a:pt x="1" y="742"/>
                  <a:pt x="1" y="742"/>
                </a:cubicBezTo>
                <a:cubicBezTo>
                  <a:pt x="0" y="742"/>
                  <a:pt x="0" y="742"/>
                  <a:pt x="0" y="742"/>
                </a:cubicBezTo>
                <a:cubicBezTo>
                  <a:pt x="0" y="332"/>
                  <a:pt x="332" y="0"/>
                  <a:pt x="741" y="0"/>
                </a:cubicBezTo>
                <a:close/>
              </a:path>
            </a:pathLst>
          </a:custGeom>
          <a:solidFill>
            <a:srgbClr val="DDDED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28">
            <a:extLst>
              <a:ext uri="{FF2B5EF4-FFF2-40B4-BE49-F238E27FC236}">
                <a16:creationId xmlns:a16="http://schemas.microsoft.com/office/drawing/2014/main" xmlns="" id="{FBA1B97D-B1DA-EBCF-562A-78150DBD68C0}"/>
              </a:ext>
            </a:extLst>
          </p:cNvPr>
          <p:cNvSpPr>
            <a:spLocks noChangeAspect="1"/>
          </p:cNvSpPr>
          <p:nvPr/>
        </p:nvSpPr>
        <p:spPr bwMode="auto">
          <a:xfrm>
            <a:off x="3282939" y="2678276"/>
            <a:ext cx="1954535" cy="1953152"/>
          </a:xfrm>
          <a:custGeom>
            <a:avLst/>
            <a:gdLst>
              <a:gd name="T0" fmla="*/ 1482 w 1483"/>
              <a:gd name="T1" fmla="*/ 742 h 1483"/>
              <a:gd name="T2" fmla="*/ 1483 w 1483"/>
              <a:gd name="T3" fmla="*/ 742 h 1483"/>
              <a:gd name="T4" fmla="*/ 742 w 1483"/>
              <a:gd name="T5" fmla="*/ 1483 h 1483"/>
              <a:gd name="T6" fmla="*/ 0 w 1483"/>
              <a:gd name="T7" fmla="*/ 742 h 1483"/>
              <a:gd name="T8" fmla="*/ 741 w 1483"/>
              <a:gd name="T9" fmla="*/ 0 h 1483"/>
              <a:gd name="T10" fmla="*/ 741 w 1483"/>
              <a:gd name="T11" fmla="*/ 320 h 1483"/>
              <a:gd name="T12" fmla="*/ 742 w 1483"/>
              <a:gd name="T13" fmla="*/ 320 h 1483"/>
              <a:gd name="T14" fmla="*/ 742 w 1483"/>
              <a:gd name="T15" fmla="*/ 323 h 1483"/>
              <a:gd name="T16" fmla="*/ 322 w 1483"/>
              <a:gd name="T17" fmla="*/ 742 h 1483"/>
              <a:gd name="T18" fmla="*/ 742 w 1483"/>
              <a:gd name="T19" fmla="*/ 1161 h 1483"/>
              <a:gd name="T20" fmla="*/ 1161 w 1483"/>
              <a:gd name="T21" fmla="*/ 742 h 1483"/>
              <a:gd name="T22" fmla="*/ 1482 w 1483"/>
              <a:gd name="T23" fmla="*/ 742 h 1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83" h="1483">
                <a:moveTo>
                  <a:pt x="1482" y="742"/>
                </a:moveTo>
                <a:cubicBezTo>
                  <a:pt x="1483" y="742"/>
                  <a:pt x="1483" y="742"/>
                  <a:pt x="1483" y="742"/>
                </a:cubicBezTo>
                <a:cubicBezTo>
                  <a:pt x="1483" y="1151"/>
                  <a:pt x="1151" y="1483"/>
                  <a:pt x="742" y="1483"/>
                </a:cubicBezTo>
                <a:cubicBezTo>
                  <a:pt x="332" y="1483"/>
                  <a:pt x="0" y="1151"/>
                  <a:pt x="0" y="742"/>
                </a:cubicBezTo>
                <a:cubicBezTo>
                  <a:pt x="0" y="333"/>
                  <a:pt x="332" y="1"/>
                  <a:pt x="741" y="0"/>
                </a:cubicBezTo>
                <a:cubicBezTo>
                  <a:pt x="741" y="320"/>
                  <a:pt x="741" y="320"/>
                  <a:pt x="741" y="320"/>
                </a:cubicBezTo>
                <a:cubicBezTo>
                  <a:pt x="741" y="320"/>
                  <a:pt x="741" y="320"/>
                  <a:pt x="742" y="320"/>
                </a:cubicBezTo>
                <a:cubicBezTo>
                  <a:pt x="742" y="323"/>
                  <a:pt x="742" y="323"/>
                  <a:pt x="742" y="323"/>
                </a:cubicBezTo>
                <a:cubicBezTo>
                  <a:pt x="510" y="323"/>
                  <a:pt x="322" y="510"/>
                  <a:pt x="322" y="742"/>
                </a:cubicBezTo>
                <a:cubicBezTo>
                  <a:pt x="322" y="973"/>
                  <a:pt x="510" y="1161"/>
                  <a:pt x="742" y="1161"/>
                </a:cubicBezTo>
                <a:cubicBezTo>
                  <a:pt x="973" y="1161"/>
                  <a:pt x="1161" y="973"/>
                  <a:pt x="1161" y="742"/>
                </a:cubicBezTo>
                <a:lnTo>
                  <a:pt x="1482" y="742"/>
                </a:lnTo>
                <a:close/>
              </a:path>
            </a:pathLst>
          </a:custGeom>
          <a:solidFill>
            <a:srgbClr val="DDDED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29">
            <a:extLst>
              <a:ext uri="{FF2B5EF4-FFF2-40B4-BE49-F238E27FC236}">
                <a16:creationId xmlns:a16="http://schemas.microsoft.com/office/drawing/2014/main" xmlns="" id="{2614ACD6-081C-05DE-E5E1-6579E1CB303E}"/>
              </a:ext>
            </a:extLst>
          </p:cNvPr>
          <p:cNvSpPr>
            <a:spLocks noChangeAspect="1"/>
          </p:cNvSpPr>
          <p:nvPr/>
        </p:nvSpPr>
        <p:spPr bwMode="auto">
          <a:xfrm>
            <a:off x="3281555" y="1148700"/>
            <a:ext cx="1954535" cy="1950383"/>
          </a:xfrm>
          <a:custGeom>
            <a:avLst/>
            <a:gdLst>
              <a:gd name="T0" fmla="*/ 742 w 1483"/>
              <a:gd name="T1" fmla="*/ 0 h 1482"/>
              <a:gd name="T2" fmla="*/ 1483 w 1483"/>
              <a:gd name="T3" fmla="*/ 741 h 1482"/>
              <a:gd name="T4" fmla="*/ 743 w 1483"/>
              <a:gd name="T5" fmla="*/ 1482 h 1482"/>
              <a:gd name="T6" fmla="*/ 743 w 1483"/>
              <a:gd name="T7" fmla="*/ 1162 h 1482"/>
              <a:gd name="T8" fmla="*/ 742 w 1483"/>
              <a:gd name="T9" fmla="*/ 1162 h 1482"/>
              <a:gd name="T10" fmla="*/ 742 w 1483"/>
              <a:gd name="T11" fmla="*/ 1160 h 1482"/>
              <a:gd name="T12" fmla="*/ 1161 w 1483"/>
              <a:gd name="T13" fmla="*/ 741 h 1482"/>
              <a:gd name="T14" fmla="*/ 742 w 1483"/>
              <a:gd name="T15" fmla="*/ 322 h 1482"/>
              <a:gd name="T16" fmla="*/ 323 w 1483"/>
              <a:gd name="T17" fmla="*/ 741 h 1482"/>
              <a:gd name="T18" fmla="*/ 0 w 1483"/>
              <a:gd name="T19" fmla="*/ 741 h 1482"/>
              <a:gd name="T20" fmla="*/ 742 w 1483"/>
              <a:gd name="T21" fmla="*/ 0 h 1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83" h="1482">
                <a:moveTo>
                  <a:pt x="742" y="0"/>
                </a:moveTo>
                <a:cubicBezTo>
                  <a:pt x="1151" y="0"/>
                  <a:pt x="1483" y="332"/>
                  <a:pt x="1483" y="741"/>
                </a:cubicBezTo>
                <a:cubicBezTo>
                  <a:pt x="1483" y="1150"/>
                  <a:pt x="1152" y="1482"/>
                  <a:pt x="743" y="1482"/>
                </a:cubicBezTo>
                <a:cubicBezTo>
                  <a:pt x="743" y="1162"/>
                  <a:pt x="743" y="1162"/>
                  <a:pt x="743" y="1162"/>
                </a:cubicBezTo>
                <a:cubicBezTo>
                  <a:pt x="742" y="1162"/>
                  <a:pt x="742" y="1162"/>
                  <a:pt x="742" y="1162"/>
                </a:cubicBezTo>
                <a:cubicBezTo>
                  <a:pt x="742" y="1160"/>
                  <a:pt x="742" y="1160"/>
                  <a:pt x="742" y="1160"/>
                </a:cubicBezTo>
                <a:cubicBezTo>
                  <a:pt x="973" y="1160"/>
                  <a:pt x="1161" y="972"/>
                  <a:pt x="1161" y="741"/>
                </a:cubicBezTo>
                <a:cubicBezTo>
                  <a:pt x="1161" y="510"/>
                  <a:pt x="973" y="322"/>
                  <a:pt x="742" y="322"/>
                </a:cubicBezTo>
                <a:cubicBezTo>
                  <a:pt x="510" y="322"/>
                  <a:pt x="323" y="510"/>
                  <a:pt x="323" y="741"/>
                </a:cubicBezTo>
                <a:cubicBezTo>
                  <a:pt x="0" y="741"/>
                  <a:pt x="0" y="741"/>
                  <a:pt x="0" y="741"/>
                </a:cubicBezTo>
                <a:cubicBezTo>
                  <a:pt x="0" y="332"/>
                  <a:pt x="332" y="0"/>
                  <a:pt x="742" y="0"/>
                </a:cubicBezTo>
                <a:close/>
              </a:path>
            </a:pathLst>
          </a:custGeom>
          <a:solidFill>
            <a:srgbClr val="DDDED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30">
            <a:extLst>
              <a:ext uri="{FF2B5EF4-FFF2-40B4-BE49-F238E27FC236}">
                <a16:creationId xmlns:a16="http://schemas.microsoft.com/office/drawing/2014/main" xmlns="" id="{D5A2090A-EA4C-DF55-1D0D-4FF2AC015D94}"/>
              </a:ext>
            </a:extLst>
          </p:cNvPr>
          <p:cNvSpPr>
            <a:spLocks noChangeAspect="1"/>
          </p:cNvSpPr>
          <p:nvPr/>
        </p:nvSpPr>
        <p:spPr bwMode="auto">
          <a:xfrm>
            <a:off x="6271496" y="4199547"/>
            <a:ext cx="1953152" cy="1951767"/>
          </a:xfrm>
          <a:custGeom>
            <a:avLst/>
            <a:gdLst>
              <a:gd name="T0" fmla="*/ 741 w 1483"/>
              <a:gd name="T1" fmla="*/ 0 h 1483"/>
              <a:gd name="T2" fmla="*/ 1483 w 1483"/>
              <a:gd name="T3" fmla="*/ 741 h 1483"/>
              <a:gd name="T4" fmla="*/ 741 w 1483"/>
              <a:gd name="T5" fmla="*/ 1483 h 1483"/>
              <a:gd name="T6" fmla="*/ 741 w 1483"/>
              <a:gd name="T7" fmla="*/ 1160 h 1483"/>
              <a:gd name="T8" fmla="*/ 1160 w 1483"/>
              <a:gd name="T9" fmla="*/ 741 h 1483"/>
              <a:gd name="T10" fmla="*/ 741 w 1483"/>
              <a:gd name="T11" fmla="*/ 322 h 1483"/>
              <a:gd name="T12" fmla="*/ 322 w 1483"/>
              <a:gd name="T13" fmla="*/ 741 h 1483"/>
              <a:gd name="T14" fmla="*/ 0 w 1483"/>
              <a:gd name="T15" fmla="*/ 741 h 1483"/>
              <a:gd name="T16" fmla="*/ 741 w 1483"/>
              <a:gd name="T17" fmla="*/ 0 h 1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83" h="1483">
                <a:moveTo>
                  <a:pt x="741" y="0"/>
                </a:moveTo>
                <a:cubicBezTo>
                  <a:pt x="1151" y="0"/>
                  <a:pt x="1483" y="332"/>
                  <a:pt x="1483" y="741"/>
                </a:cubicBezTo>
                <a:cubicBezTo>
                  <a:pt x="1483" y="1151"/>
                  <a:pt x="1151" y="1483"/>
                  <a:pt x="741" y="1483"/>
                </a:cubicBezTo>
                <a:cubicBezTo>
                  <a:pt x="741" y="1160"/>
                  <a:pt x="741" y="1160"/>
                  <a:pt x="741" y="1160"/>
                </a:cubicBezTo>
                <a:cubicBezTo>
                  <a:pt x="973" y="1160"/>
                  <a:pt x="1160" y="973"/>
                  <a:pt x="1160" y="741"/>
                </a:cubicBezTo>
                <a:cubicBezTo>
                  <a:pt x="1160" y="510"/>
                  <a:pt x="973" y="322"/>
                  <a:pt x="741" y="322"/>
                </a:cubicBezTo>
                <a:cubicBezTo>
                  <a:pt x="510" y="322"/>
                  <a:pt x="322" y="510"/>
                  <a:pt x="322" y="741"/>
                </a:cubicBezTo>
                <a:cubicBezTo>
                  <a:pt x="0" y="741"/>
                  <a:pt x="0" y="741"/>
                  <a:pt x="0" y="741"/>
                </a:cubicBezTo>
                <a:cubicBezTo>
                  <a:pt x="0" y="332"/>
                  <a:pt x="332" y="0"/>
                  <a:pt x="741" y="0"/>
                </a:cubicBezTo>
                <a:close/>
              </a:path>
            </a:pathLst>
          </a:custGeom>
          <a:gradFill>
            <a:gsLst>
              <a:gs pos="96000">
                <a:schemeClr val="tx1">
                  <a:lumMod val="50000"/>
                  <a:lumOff val="50000"/>
                </a:schemeClr>
              </a:gs>
              <a:gs pos="60000">
                <a:schemeClr val="bg1">
                  <a:lumMod val="65000"/>
                </a:schemeClr>
              </a:gs>
              <a:gs pos="0">
                <a:srgbClr val="F5A201"/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31">
            <a:extLst>
              <a:ext uri="{FF2B5EF4-FFF2-40B4-BE49-F238E27FC236}">
                <a16:creationId xmlns:a16="http://schemas.microsoft.com/office/drawing/2014/main" xmlns="" id="{516BF8E6-C3EA-649A-EFF0-24387276486F}"/>
              </a:ext>
            </a:extLst>
          </p:cNvPr>
          <p:cNvSpPr>
            <a:spLocks noChangeAspect="1"/>
          </p:cNvSpPr>
          <p:nvPr/>
        </p:nvSpPr>
        <p:spPr bwMode="auto">
          <a:xfrm>
            <a:off x="4743304" y="4199547"/>
            <a:ext cx="1953152" cy="1951767"/>
          </a:xfrm>
          <a:custGeom>
            <a:avLst/>
            <a:gdLst>
              <a:gd name="T0" fmla="*/ 1161 w 1483"/>
              <a:gd name="T1" fmla="*/ 741 h 1483"/>
              <a:gd name="T2" fmla="*/ 1483 w 1483"/>
              <a:gd name="T3" fmla="*/ 741 h 1483"/>
              <a:gd name="T4" fmla="*/ 742 w 1483"/>
              <a:gd name="T5" fmla="*/ 1483 h 1483"/>
              <a:gd name="T6" fmla="*/ 0 w 1483"/>
              <a:gd name="T7" fmla="*/ 741 h 1483"/>
              <a:gd name="T8" fmla="*/ 742 w 1483"/>
              <a:gd name="T9" fmla="*/ 0 h 1483"/>
              <a:gd name="T10" fmla="*/ 742 w 1483"/>
              <a:gd name="T11" fmla="*/ 321 h 1483"/>
              <a:gd name="T12" fmla="*/ 742 w 1483"/>
              <a:gd name="T13" fmla="*/ 322 h 1483"/>
              <a:gd name="T14" fmla="*/ 323 w 1483"/>
              <a:gd name="T15" fmla="*/ 741 h 1483"/>
              <a:gd name="T16" fmla="*/ 742 w 1483"/>
              <a:gd name="T17" fmla="*/ 1160 h 1483"/>
              <a:gd name="T18" fmla="*/ 1161 w 1483"/>
              <a:gd name="T19" fmla="*/ 741 h 1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83" h="1483">
                <a:moveTo>
                  <a:pt x="1161" y="741"/>
                </a:moveTo>
                <a:cubicBezTo>
                  <a:pt x="1483" y="741"/>
                  <a:pt x="1483" y="741"/>
                  <a:pt x="1483" y="741"/>
                </a:cubicBezTo>
                <a:cubicBezTo>
                  <a:pt x="1483" y="1151"/>
                  <a:pt x="1151" y="1483"/>
                  <a:pt x="742" y="1483"/>
                </a:cubicBezTo>
                <a:cubicBezTo>
                  <a:pt x="332" y="1483"/>
                  <a:pt x="0" y="1151"/>
                  <a:pt x="0" y="741"/>
                </a:cubicBezTo>
                <a:cubicBezTo>
                  <a:pt x="0" y="332"/>
                  <a:pt x="332" y="0"/>
                  <a:pt x="742" y="0"/>
                </a:cubicBezTo>
                <a:cubicBezTo>
                  <a:pt x="742" y="321"/>
                  <a:pt x="742" y="321"/>
                  <a:pt x="742" y="321"/>
                </a:cubicBezTo>
                <a:cubicBezTo>
                  <a:pt x="742" y="322"/>
                  <a:pt x="742" y="322"/>
                  <a:pt x="742" y="322"/>
                </a:cubicBezTo>
                <a:cubicBezTo>
                  <a:pt x="510" y="322"/>
                  <a:pt x="323" y="510"/>
                  <a:pt x="323" y="741"/>
                </a:cubicBezTo>
                <a:cubicBezTo>
                  <a:pt x="323" y="973"/>
                  <a:pt x="510" y="1160"/>
                  <a:pt x="742" y="1160"/>
                </a:cubicBezTo>
                <a:cubicBezTo>
                  <a:pt x="973" y="1160"/>
                  <a:pt x="1161" y="973"/>
                  <a:pt x="1161" y="741"/>
                </a:cubicBezTo>
                <a:close/>
              </a:path>
            </a:pathLst>
          </a:custGeom>
          <a:gradFill>
            <a:gsLst>
              <a:gs pos="0">
                <a:srgbClr val="FFE109"/>
              </a:gs>
              <a:gs pos="100000">
                <a:srgbClr val="F39800"/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32">
            <a:extLst>
              <a:ext uri="{FF2B5EF4-FFF2-40B4-BE49-F238E27FC236}">
                <a16:creationId xmlns:a16="http://schemas.microsoft.com/office/drawing/2014/main" xmlns="" id="{2CCAB211-0284-F6C1-D223-C875442A1CDF}"/>
              </a:ext>
            </a:extLst>
          </p:cNvPr>
          <p:cNvSpPr>
            <a:spLocks noChangeAspect="1"/>
          </p:cNvSpPr>
          <p:nvPr/>
        </p:nvSpPr>
        <p:spPr bwMode="auto">
          <a:xfrm>
            <a:off x="4743304" y="2668586"/>
            <a:ext cx="1953152" cy="1953152"/>
          </a:xfrm>
          <a:custGeom>
            <a:avLst/>
            <a:gdLst>
              <a:gd name="T0" fmla="*/ 742 w 1483"/>
              <a:gd name="T1" fmla="*/ 0 h 1483"/>
              <a:gd name="T2" fmla="*/ 1483 w 1483"/>
              <a:gd name="T3" fmla="*/ 741 h 1483"/>
              <a:gd name="T4" fmla="*/ 742 w 1483"/>
              <a:gd name="T5" fmla="*/ 1483 h 1483"/>
              <a:gd name="T6" fmla="*/ 742 w 1483"/>
              <a:gd name="T7" fmla="*/ 1162 h 1483"/>
              <a:gd name="T8" fmla="*/ 742 w 1483"/>
              <a:gd name="T9" fmla="*/ 1161 h 1483"/>
              <a:gd name="T10" fmla="*/ 1161 w 1483"/>
              <a:gd name="T11" fmla="*/ 741 h 1483"/>
              <a:gd name="T12" fmla="*/ 742 w 1483"/>
              <a:gd name="T13" fmla="*/ 322 h 1483"/>
              <a:gd name="T14" fmla="*/ 323 w 1483"/>
              <a:gd name="T15" fmla="*/ 741 h 1483"/>
              <a:gd name="T16" fmla="*/ 1 w 1483"/>
              <a:gd name="T17" fmla="*/ 741 h 1483"/>
              <a:gd name="T18" fmla="*/ 0 w 1483"/>
              <a:gd name="T19" fmla="*/ 741 h 1483"/>
              <a:gd name="T20" fmla="*/ 742 w 1483"/>
              <a:gd name="T21" fmla="*/ 0 h 1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83" h="1483">
                <a:moveTo>
                  <a:pt x="742" y="0"/>
                </a:moveTo>
                <a:cubicBezTo>
                  <a:pt x="1151" y="0"/>
                  <a:pt x="1483" y="332"/>
                  <a:pt x="1483" y="741"/>
                </a:cubicBezTo>
                <a:cubicBezTo>
                  <a:pt x="1483" y="1151"/>
                  <a:pt x="1151" y="1483"/>
                  <a:pt x="742" y="1483"/>
                </a:cubicBezTo>
                <a:cubicBezTo>
                  <a:pt x="742" y="1162"/>
                  <a:pt x="742" y="1162"/>
                  <a:pt x="742" y="1162"/>
                </a:cubicBezTo>
                <a:cubicBezTo>
                  <a:pt x="742" y="1161"/>
                  <a:pt x="742" y="1161"/>
                  <a:pt x="742" y="1161"/>
                </a:cubicBezTo>
                <a:cubicBezTo>
                  <a:pt x="973" y="1161"/>
                  <a:pt x="1161" y="973"/>
                  <a:pt x="1161" y="741"/>
                </a:cubicBezTo>
                <a:cubicBezTo>
                  <a:pt x="1161" y="510"/>
                  <a:pt x="973" y="322"/>
                  <a:pt x="742" y="322"/>
                </a:cubicBezTo>
                <a:cubicBezTo>
                  <a:pt x="510" y="322"/>
                  <a:pt x="323" y="510"/>
                  <a:pt x="323" y="741"/>
                </a:cubicBezTo>
                <a:cubicBezTo>
                  <a:pt x="1" y="741"/>
                  <a:pt x="1" y="741"/>
                  <a:pt x="1" y="741"/>
                </a:cubicBezTo>
                <a:cubicBezTo>
                  <a:pt x="0" y="741"/>
                  <a:pt x="0" y="741"/>
                  <a:pt x="0" y="741"/>
                </a:cubicBezTo>
                <a:cubicBezTo>
                  <a:pt x="0" y="332"/>
                  <a:pt x="332" y="0"/>
                  <a:pt x="742" y="0"/>
                </a:cubicBezTo>
                <a:close/>
              </a:path>
            </a:pathLst>
          </a:custGeom>
          <a:gradFill>
            <a:gsLst>
              <a:gs pos="57000">
                <a:srgbClr val="33692B"/>
              </a:gs>
              <a:gs pos="2000">
                <a:srgbClr val="5F6254"/>
              </a:gs>
              <a:gs pos="93000">
                <a:srgbClr val="FDD408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33">
            <a:extLst>
              <a:ext uri="{FF2B5EF4-FFF2-40B4-BE49-F238E27FC236}">
                <a16:creationId xmlns:a16="http://schemas.microsoft.com/office/drawing/2014/main" xmlns="" id="{24A94CC6-7315-A34E-BBC9-C7F2B4883AD4}"/>
              </a:ext>
            </a:extLst>
          </p:cNvPr>
          <p:cNvSpPr>
            <a:spLocks noChangeAspect="1"/>
          </p:cNvSpPr>
          <p:nvPr/>
        </p:nvSpPr>
        <p:spPr bwMode="auto">
          <a:xfrm>
            <a:off x="3216495" y="2668586"/>
            <a:ext cx="1951767" cy="1953152"/>
          </a:xfrm>
          <a:custGeom>
            <a:avLst/>
            <a:gdLst>
              <a:gd name="T0" fmla="*/ 1482 w 1482"/>
              <a:gd name="T1" fmla="*/ 741 h 1483"/>
              <a:gd name="T2" fmla="*/ 1482 w 1482"/>
              <a:gd name="T3" fmla="*/ 741 h 1483"/>
              <a:gd name="T4" fmla="*/ 741 w 1482"/>
              <a:gd name="T5" fmla="*/ 1483 h 1483"/>
              <a:gd name="T6" fmla="*/ 0 w 1482"/>
              <a:gd name="T7" fmla="*/ 741 h 1483"/>
              <a:gd name="T8" fmla="*/ 740 w 1482"/>
              <a:gd name="T9" fmla="*/ 0 h 1483"/>
              <a:gd name="T10" fmla="*/ 740 w 1482"/>
              <a:gd name="T11" fmla="*/ 320 h 1483"/>
              <a:gd name="T12" fmla="*/ 741 w 1482"/>
              <a:gd name="T13" fmla="*/ 320 h 1483"/>
              <a:gd name="T14" fmla="*/ 741 w 1482"/>
              <a:gd name="T15" fmla="*/ 322 h 1483"/>
              <a:gd name="T16" fmla="*/ 322 w 1482"/>
              <a:gd name="T17" fmla="*/ 741 h 1483"/>
              <a:gd name="T18" fmla="*/ 741 w 1482"/>
              <a:gd name="T19" fmla="*/ 1161 h 1483"/>
              <a:gd name="T20" fmla="*/ 1160 w 1482"/>
              <a:gd name="T21" fmla="*/ 741 h 1483"/>
              <a:gd name="T22" fmla="*/ 1482 w 1482"/>
              <a:gd name="T23" fmla="*/ 741 h 1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82" h="1483">
                <a:moveTo>
                  <a:pt x="1482" y="741"/>
                </a:moveTo>
                <a:cubicBezTo>
                  <a:pt x="1482" y="741"/>
                  <a:pt x="1482" y="741"/>
                  <a:pt x="1482" y="741"/>
                </a:cubicBezTo>
                <a:cubicBezTo>
                  <a:pt x="1482" y="1151"/>
                  <a:pt x="1150" y="1483"/>
                  <a:pt x="741" y="1483"/>
                </a:cubicBezTo>
                <a:cubicBezTo>
                  <a:pt x="332" y="1483"/>
                  <a:pt x="0" y="1151"/>
                  <a:pt x="0" y="741"/>
                </a:cubicBezTo>
                <a:cubicBezTo>
                  <a:pt x="0" y="332"/>
                  <a:pt x="331" y="1"/>
                  <a:pt x="740" y="0"/>
                </a:cubicBezTo>
                <a:cubicBezTo>
                  <a:pt x="740" y="320"/>
                  <a:pt x="740" y="320"/>
                  <a:pt x="740" y="320"/>
                </a:cubicBezTo>
                <a:cubicBezTo>
                  <a:pt x="740" y="320"/>
                  <a:pt x="741" y="320"/>
                  <a:pt x="741" y="320"/>
                </a:cubicBezTo>
                <a:cubicBezTo>
                  <a:pt x="741" y="322"/>
                  <a:pt x="741" y="322"/>
                  <a:pt x="741" y="322"/>
                </a:cubicBezTo>
                <a:cubicBezTo>
                  <a:pt x="510" y="322"/>
                  <a:pt x="322" y="510"/>
                  <a:pt x="322" y="741"/>
                </a:cubicBezTo>
                <a:cubicBezTo>
                  <a:pt x="322" y="973"/>
                  <a:pt x="510" y="1161"/>
                  <a:pt x="741" y="1161"/>
                </a:cubicBezTo>
                <a:cubicBezTo>
                  <a:pt x="972" y="1161"/>
                  <a:pt x="1160" y="973"/>
                  <a:pt x="1160" y="741"/>
                </a:cubicBezTo>
                <a:lnTo>
                  <a:pt x="1482" y="741"/>
                </a:lnTo>
                <a:close/>
              </a:path>
            </a:pathLst>
          </a:custGeom>
          <a:gradFill>
            <a:gsLst>
              <a:gs pos="57000">
                <a:srgbClr val="A2CA17"/>
              </a:gs>
              <a:gs pos="17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34">
            <a:extLst>
              <a:ext uri="{FF2B5EF4-FFF2-40B4-BE49-F238E27FC236}">
                <a16:creationId xmlns:a16="http://schemas.microsoft.com/office/drawing/2014/main" xmlns="" id="{FDB27D09-E43E-3755-8924-73A550A644C0}"/>
              </a:ext>
            </a:extLst>
          </p:cNvPr>
          <p:cNvSpPr>
            <a:spLocks noChangeAspect="1"/>
          </p:cNvSpPr>
          <p:nvPr/>
        </p:nvSpPr>
        <p:spPr bwMode="auto">
          <a:xfrm>
            <a:off x="3215112" y="1137625"/>
            <a:ext cx="1953152" cy="1953152"/>
          </a:xfrm>
          <a:custGeom>
            <a:avLst/>
            <a:gdLst>
              <a:gd name="T0" fmla="*/ 741 w 1483"/>
              <a:gd name="T1" fmla="*/ 0 h 1483"/>
              <a:gd name="T2" fmla="*/ 1483 w 1483"/>
              <a:gd name="T3" fmla="*/ 742 h 1483"/>
              <a:gd name="T4" fmla="*/ 742 w 1483"/>
              <a:gd name="T5" fmla="*/ 1483 h 1483"/>
              <a:gd name="T6" fmla="*/ 742 w 1483"/>
              <a:gd name="T7" fmla="*/ 1163 h 1483"/>
              <a:gd name="T8" fmla="*/ 741 w 1483"/>
              <a:gd name="T9" fmla="*/ 1163 h 1483"/>
              <a:gd name="T10" fmla="*/ 741 w 1483"/>
              <a:gd name="T11" fmla="*/ 1161 h 1483"/>
              <a:gd name="T12" fmla="*/ 1160 w 1483"/>
              <a:gd name="T13" fmla="*/ 742 h 1483"/>
              <a:gd name="T14" fmla="*/ 741 w 1483"/>
              <a:gd name="T15" fmla="*/ 323 h 1483"/>
              <a:gd name="T16" fmla="*/ 322 w 1483"/>
              <a:gd name="T17" fmla="*/ 742 h 1483"/>
              <a:gd name="T18" fmla="*/ 0 w 1483"/>
              <a:gd name="T19" fmla="*/ 742 h 1483"/>
              <a:gd name="T20" fmla="*/ 741 w 1483"/>
              <a:gd name="T21" fmla="*/ 0 h 1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83" h="1483">
                <a:moveTo>
                  <a:pt x="741" y="0"/>
                </a:moveTo>
                <a:cubicBezTo>
                  <a:pt x="1151" y="0"/>
                  <a:pt x="1483" y="332"/>
                  <a:pt x="1483" y="742"/>
                </a:cubicBezTo>
                <a:cubicBezTo>
                  <a:pt x="1483" y="1151"/>
                  <a:pt x="1151" y="1483"/>
                  <a:pt x="742" y="1483"/>
                </a:cubicBezTo>
                <a:cubicBezTo>
                  <a:pt x="742" y="1163"/>
                  <a:pt x="742" y="1163"/>
                  <a:pt x="742" y="1163"/>
                </a:cubicBezTo>
                <a:cubicBezTo>
                  <a:pt x="742" y="1163"/>
                  <a:pt x="741" y="1163"/>
                  <a:pt x="741" y="1163"/>
                </a:cubicBezTo>
                <a:cubicBezTo>
                  <a:pt x="741" y="1161"/>
                  <a:pt x="741" y="1161"/>
                  <a:pt x="741" y="1161"/>
                </a:cubicBezTo>
                <a:cubicBezTo>
                  <a:pt x="973" y="1161"/>
                  <a:pt x="1160" y="973"/>
                  <a:pt x="1160" y="742"/>
                </a:cubicBezTo>
                <a:cubicBezTo>
                  <a:pt x="1160" y="510"/>
                  <a:pt x="973" y="323"/>
                  <a:pt x="741" y="323"/>
                </a:cubicBezTo>
                <a:cubicBezTo>
                  <a:pt x="510" y="323"/>
                  <a:pt x="322" y="510"/>
                  <a:pt x="322" y="742"/>
                </a:cubicBezTo>
                <a:cubicBezTo>
                  <a:pt x="0" y="742"/>
                  <a:pt x="0" y="742"/>
                  <a:pt x="0" y="742"/>
                </a:cubicBezTo>
                <a:cubicBezTo>
                  <a:pt x="0" y="332"/>
                  <a:pt x="332" y="0"/>
                  <a:pt x="741" y="0"/>
                </a:cubicBezTo>
                <a:close/>
              </a:path>
            </a:pathLst>
          </a:custGeom>
          <a:gradFill>
            <a:gsLst>
              <a:gs pos="75000">
                <a:srgbClr val="90C31F"/>
              </a:gs>
              <a:gs pos="0">
                <a:srgbClr val="DADF00"/>
              </a:gs>
              <a:gs pos="100000">
                <a:srgbClr val="23AC38"/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xmlns="" id="{799D06C5-767C-907C-C6D3-456373997E4E}"/>
              </a:ext>
            </a:extLst>
          </p:cNvPr>
          <p:cNvGrpSpPr/>
          <p:nvPr/>
        </p:nvGrpSpPr>
        <p:grpSpPr>
          <a:xfrm>
            <a:off x="5301150" y="1247066"/>
            <a:ext cx="5149360" cy="1286004"/>
            <a:chOff x="5644050" y="1247066"/>
            <a:chExt cx="5149360" cy="1286004"/>
          </a:xfrm>
        </p:grpSpPr>
        <p:sp>
          <p:nvSpPr>
            <p:cNvPr id="2" name="矩形 53">
              <a:extLst>
                <a:ext uri="{FF2B5EF4-FFF2-40B4-BE49-F238E27FC236}">
                  <a16:creationId xmlns:a16="http://schemas.microsoft.com/office/drawing/2014/main" xmlns="" id="{87295249-4FDB-A45E-871C-1B5A024F385A}"/>
                </a:ext>
              </a:extLst>
            </p:cNvPr>
            <p:cNvSpPr/>
            <p:nvPr/>
          </p:nvSpPr>
          <p:spPr>
            <a:xfrm>
              <a:off x="6642479" y="1496152"/>
              <a:ext cx="4121518" cy="540000"/>
            </a:xfrm>
            <a:prstGeom prst="rect">
              <a:avLst/>
            </a:prstGeom>
            <a:gradFill>
              <a:gsLst>
                <a:gs pos="0">
                  <a:srgbClr val="31AF35"/>
                </a:gs>
                <a:gs pos="70000">
                  <a:schemeClr val="bg1"/>
                </a:gs>
              </a:gsLst>
              <a:lin ang="0" scaled="1"/>
            </a:gradFill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Социально-культурная сфера</a:t>
              </a:r>
              <a:endPara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2" name="Freeform 35">
              <a:extLst>
                <a:ext uri="{FF2B5EF4-FFF2-40B4-BE49-F238E27FC236}">
                  <a16:creationId xmlns:a16="http://schemas.microsoft.com/office/drawing/2014/main" xmlns="" id="{1C81F88A-675E-6084-BFE9-34C6184B762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644050" y="1247066"/>
              <a:ext cx="1108528" cy="1038172"/>
            </a:xfrm>
            <a:custGeom>
              <a:avLst/>
              <a:gdLst>
                <a:gd name="T0" fmla="*/ 326 w 653"/>
                <a:gd name="T1" fmla="*/ 0 h 653"/>
                <a:gd name="T2" fmla="*/ 653 w 653"/>
                <a:gd name="T3" fmla="*/ 327 h 653"/>
                <a:gd name="T4" fmla="*/ 326 w 653"/>
                <a:gd name="T5" fmla="*/ 653 h 653"/>
                <a:gd name="T6" fmla="*/ 0 w 653"/>
                <a:gd name="T7" fmla="*/ 327 h 653"/>
                <a:gd name="T8" fmla="*/ 326 w 653"/>
                <a:gd name="T9" fmla="*/ 0 h 653"/>
                <a:gd name="T10" fmla="*/ 590 w 653"/>
                <a:gd name="T11" fmla="*/ 327 h 653"/>
                <a:gd name="T12" fmla="*/ 326 w 653"/>
                <a:gd name="T13" fmla="*/ 63 h 653"/>
                <a:gd name="T14" fmla="*/ 62 w 653"/>
                <a:gd name="T15" fmla="*/ 327 h 653"/>
                <a:gd name="T16" fmla="*/ 326 w 653"/>
                <a:gd name="T17" fmla="*/ 591 h 653"/>
                <a:gd name="T18" fmla="*/ 590 w 653"/>
                <a:gd name="T19" fmla="*/ 327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3" h="653">
                  <a:moveTo>
                    <a:pt x="326" y="0"/>
                  </a:moveTo>
                  <a:cubicBezTo>
                    <a:pt x="506" y="0"/>
                    <a:pt x="653" y="147"/>
                    <a:pt x="653" y="327"/>
                  </a:cubicBezTo>
                  <a:cubicBezTo>
                    <a:pt x="653" y="507"/>
                    <a:pt x="506" y="653"/>
                    <a:pt x="326" y="653"/>
                  </a:cubicBezTo>
                  <a:cubicBezTo>
                    <a:pt x="146" y="653"/>
                    <a:pt x="0" y="507"/>
                    <a:pt x="0" y="327"/>
                  </a:cubicBezTo>
                  <a:cubicBezTo>
                    <a:pt x="0" y="147"/>
                    <a:pt x="146" y="0"/>
                    <a:pt x="326" y="0"/>
                  </a:cubicBezTo>
                  <a:close/>
                  <a:moveTo>
                    <a:pt x="590" y="327"/>
                  </a:moveTo>
                  <a:cubicBezTo>
                    <a:pt x="590" y="181"/>
                    <a:pt x="472" y="63"/>
                    <a:pt x="326" y="63"/>
                  </a:cubicBezTo>
                  <a:cubicBezTo>
                    <a:pt x="181" y="63"/>
                    <a:pt x="62" y="181"/>
                    <a:pt x="62" y="327"/>
                  </a:cubicBezTo>
                  <a:cubicBezTo>
                    <a:pt x="62" y="473"/>
                    <a:pt x="181" y="591"/>
                    <a:pt x="326" y="591"/>
                  </a:cubicBezTo>
                  <a:cubicBezTo>
                    <a:pt x="472" y="591"/>
                    <a:pt x="590" y="473"/>
                    <a:pt x="590" y="32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0C31F"/>
                </a:gs>
                <a:gs pos="100000">
                  <a:srgbClr val="23AC38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163FEDD4-1BBD-9B3A-207C-ED89471AE32C}"/>
                </a:ext>
              </a:extLst>
            </p:cNvPr>
            <p:cNvSpPr txBox="1"/>
            <p:nvPr/>
          </p:nvSpPr>
          <p:spPr>
            <a:xfrm>
              <a:off x="5728596" y="1457297"/>
              <a:ext cx="15071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spc="-150" dirty="0"/>
                <a:t>73,2%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9ECE1D8E-9D94-FCB2-EDCE-DF8A145E2F68}"/>
                </a:ext>
              </a:extLst>
            </p:cNvPr>
            <p:cNvSpPr txBox="1"/>
            <p:nvPr/>
          </p:nvSpPr>
          <p:spPr>
            <a:xfrm>
              <a:off x="8200168" y="2009850"/>
              <a:ext cx="25932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733 786,5</a:t>
              </a: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xmlns="" id="{3F1BB054-768D-3C46-A7CC-43C39D0EBE2A}"/>
              </a:ext>
            </a:extLst>
          </p:cNvPr>
          <p:cNvGrpSpPr/>
          <p:nvPr/>
        </p:nvGrpSpPr>
        <p:grpSpPr>
          <a:xfrm>
            <a:off x="6784810" y="2859581"/>
            <a:ext cx="4728921" cy="1292068"/>
            <a:chOff x="5644050" y="1247066"/>
            <a:chExt cx="4728921" cy="1292068"/>
          </a:xfrm>
        </p:grpSpPr>
        <p:sp>
          <p:nvSpPr>
            <p:cNvPr id="77" name="矩形 53">
              <a:extLst>
                <a:ext uri="{FF2B5EF4-FFF2-40B4-BE49-F238E27FC236}">
                  <a16:creationId xmlns:a16="http://schemas.microsoft.com/office/drawing/2014/main" xmlns="" id="{A0C0F349-BC6D-8DC4-D45B-CB4AA6680C19}"/>
                </a:ext>
              </a:extLst>
            </p:cNvPr>
            <p:cNvSpPr/>
            <p:nvPr/>
          </p:nvSpPr>
          <p:spPr>
            <a:xfrm>
              <a:off x="6550476" y="1463993"/>
              <a:ext cx="3259339" cy="540000"/>
            </a:xfrm>
            <a:prstGeom prst="rect">
              <a:avLst/>
            </a:prstGeom>
            <a:gradFill>
              <a:gsLst>
                <a:gs pos="0">
                  <a:srgbClr val="81921D"/>
                </a:gs>
                <a:gs pos="70000">
                  <a:schemeClr val="bg1"/>
                </a:gs>
              </a:gsLst>
              <a:lin ang="0" scaled="1"/>
            </a:gradFill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Общегосударственные вопросы, СМИ</a:t>
              </a:r>
              <a:endPara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78" name="Freeform 35">
              <a:extLst>
                <a:ext uri="{FF2B5EF4-FFF2-40B4-BE49-F238E27FC236}">
                  <a16:creationId xmlns:a16="http://schemas.microsoft.com/office/drawing/2014/main" xmlns="" id="{55E7D47B-4DC6-E395-B2CF-D5B38BF1BE6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644050" y="1247066"/>
              <a:ext cx="992524" cy="992524"/>
            </a:xfrm>
            <a:custGeom>
              <a:avLst/>
              <a:gdLst>
                <a:gd name="T0" fmla="*/ 326 w 653"/>
                <a:gd name="T1" fmla="*/ 0 h 653"/>
                <a:gd name="T2" fmla="*/ 653 w 653"/>
                <a:gd name="T3" fmla="*/ 327 h 653"/>
                <a:gd name="T4" fmla="*/ 326 w 653"/>
                <a:gd name="T5" fmla="*/ 653 h 653"/>
                <a:gd name="T6" fmla="*/ 0 w 653"/>
                <a:gd name="T7" fmla="*/ 327 h 653"/>
                <a:gd name="T8" fmla="*/ 326 w 653"/>
                <a:gd name="T9" fmla="*/ 0 h 653"/>
                <a:gd name="T10" fmla="*/ 590 w 653"/>
                <a:gd name="T11" fmla="*/ 327 h 653"/>
                <a:gd name="T12" fmla="*/ 326 w 653"/>
                <a:gd name="T13" fmla="*/ 63 h 653"/>
                <a:gd name="T14" fmla="*/ 62 w 653"/>
                <a:gd name="T15" fmla="*/ 327 h 653"/>
                <a:gd name="T16" fmla="*/ 326 w 653"/>
                <a:gd name="T17" fmla="*/ 591 h 653"/>
                <a:gd name="T18" fmla="*/ 590 w 653"/>
                <a:gd name="T19" fmla="*/ 327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3" h="653">
                  <a:moveTo>
                    <a:pt x="326" y="0"/>
                  </a:moveTo>
                  <a:cubicBezTo>
                    <a:pt x="506" y="0"/>
                    <a:pt x="653" y="147"/>
                    <a:pt x="653" y="327"/>
                  </a:cubicBezTo>
                  <a:cubicBezTo>
                    <a:pt x="653" y="507"/>
                    <a:pt x="506" y="653"/>
                    <a:pt x="326" y="653"/>
                  </a:cubicBezTo>
                  <a:cubicBezTo>
                    <a:pt x="146" y="653"/>
                    <a:pt x="0" y="507"/>
                    <a:pt x="0" y="327"/>
                  </a:cubicBezTo>
                  <a:cubicBezTo>
                    <a:pt x="0" y="147"/>
                    <a:pt x="146" y="0"/>
                    <a:pt x="326" y="0"/>
                  </a:cubicBezTo>
                  <a:close/>
                  <a:moveTo>
                    <a:pt x="590" y="327"/>
                  </a:moveTo>
                  <a:cubicBezTo>
                    <a:pt x="590" y="181"/>
                    <a:pt x="472" y="63"/>
                    <a:pt x="326" y="63"/>
                  </a:cubicBezTo>
                  <a:cubicBezTo>
                    <a:pt x="181" y="63"/>
                    <a:pt x="62" y="181"/>
                    <a:pt x="62" y="327"/>
                  </a:cubicBezTo>
                  <a:cubicBezTo>
                    <a:pt x="62" y="473"/>
                    <a:pt x="181" y="591"/>
                    <a:pt x="326" y="591"/>
                  </a:cubicBezTo>
                  <a:cubicBezTo>
                    <a:pt x="472" y="591"/>
                    <a:pt x="590" y="473"/>
                    <a:pt x="590" y="32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8663F"/>
                </a:gs>
                <a:gs pos="100000">
                  <a:srgbClr val="81921D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8CB7D137-CB0D-5373-2E21-3F1406B2DB29}"/>
                </a:ext>
              </a:extLst>
            </p:cNvPr>
            <p:cNvSpPr txBox="1"/>
            <p:nvPr/>
          </p:nvSpPr>
          <p:spPr>
            <a:xfrm>
              <a:off x="5653778" y="1457297"/>
              <a:ext cx="8874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spc="-150" dirty="0"/>
                <a:t>6,0%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4A590979-54FB-9057-2610-D1CD1C6609AE}"/>
                </a:ext>
              </a:extLst>
            </p:cNvPr>
            <p:cNvSpPr txBox="1"/>
            <p:nvPr/>
          </p:nvSpPr>
          <p:spPr>
            <a:xfrm>
              <a:off x="7779729" y="2015914"/>
              <a:ext cx="25932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59 877,9</a:t>
              </a:r>
              <a:endParaRPr 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xmlns="" id="{06A7CFB3-E10B-31F9-F530-BEEBF2574AB5}"/>
              </a:ext>
            </a:extLst>
          </p:cNvPr>
          <p:cNvGrpSpPr/>
          <p:nvPr/>
        </p:nvGrpSpPr>
        <p:grpSpPr>
          <a:xfrm>
            <a:off x="8350610" y="4544525"/>
            <a:ext cx="3896586" cy="1482787"/>
            <a:chOff x="5644050" y="1247066"/>
            <a:chExt cx="3896586" cy="1497471"/>
          </a:xfrm>
        </p:grpSpPr>
        <p:sp>
          <p:nvSpPr>
            <p:cNvPr id="82" name="矩形 53">
              <a:extLst>
                <a:ext uri="{FF2B5EF4-FFF2-40B4-BE49-F238E27FC236}">
                  <a16:creationId xmlns:a16="http://schemas.microsoft.com/office/drawing/2014/main" xmlns="" id="{1A3C5150-BED3-D068-930E-60B1290D8791}"/>
                </a:ext>
              </a:extLst>
            </p:cNvPr>
            <p:cNvSpPr/>
            <p:nvPr/>
          </p:nvSpPr>
          <p:spPr>
            <a:xfrm>
              <a:off x="6549888" y="1284867"/>
              <a:ext cx="2852694" cy="932474"/>
            </a:xfrm>
            <a:prstGeom prst="rect">
              <a:avLst/>
            </a:prstGeom>
            <a:gradFill>
              <a:gsLst>
                <a:gs pos="0">
                  <a:srgbClr val="B9A57F"/>
                </a:gs>
                <a:gs pos="70000">
                  <a:schemeClr val="bg1"/>
                </a:gs>
              </a:gsLst>
              <a:lin ang="0" scaled="1"/>
            </a:gradFill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ЖКХ, </a:t>
              </a:r>
              <a:r>
                <a:rPr lang="ru-RU" b="1" dirty="0" err="1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нац.безопасность</a:t>
              </a:r>
              <a:r>
                <a:rPr lang="ru-RU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, охрана </a:t>
              </a:r>
              <a:r>
                <a:rPr lang="ru-RU" b="1" dirty="0" err="1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окруж</a:t>
              </a:r>
              <a:r>
                <a:rPr lang="ru-RU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. среды</a:t>
              </a:r>
              <a:endPara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83" name="Freeform 35">
              <a:extLst>
                <a:ext uri="{FF2B5EF4-FFF2-40B4-BE49-F238E27FC236}">
                  <a16:creationId xmlns:a16="http://schemas.microsoft.com/office/drawing/2014/main" xmlns="" id="{AF6D8DA7-0C97-B318-4AEA-B018F0B7E4E9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644050" y="1247066"/>
              <a:ext cx="992524" cy="992524"/>
            </a:xfrm>
            <a:custGeom>
              <a:avLst/>
              <a:gdLst>
                <a:gd name="T0" fmla="*/ 326 w 653"/>
                <a:gd name="T1" fmla="*/ 0 h 653"/>
                <a:gd name="T2" fmla="*/ 653 w 653"/>
                <a:gd name="T3" fmla="*/ 327 h 653"/>
                <a:gd name="T4" fmla="*/ 326 w 653"/>
                <a:gd name="T5" fmla="*/ 653 h 653"/>
                <a:gd name="T6" fmla="*/ 0 w 653"/>
                <a:gd name="T7" fmla="*/ 327 h 653"/>
                <a:gd name="T8" fmla="*/ 326 w 653"/>
                <a:gd name="T9" fmla="*/ 0 h 653"/>
                <a:gd name="T10" fmla="*/ 590 w 653"/>
                <a:gd name="T11" fmla="*/ 327 h 653"/>
                <a:gd name="T12" fmla="*/ 326 w 653"/>
                <a:gd name="T13" fmla="*/ 63 h 653"/>
                <a:gd name="T14" fmla="*/ 62 w 653"/>
                <a:gd name="T15" fmla="*/ 327 h 653"/>
                <a:gd name="T16" fmla="*/ 326 w 653"/>
                <a:gd name="T17" fmla="*/ 591 h 653"/>
                <a:gd name="T18" fmla="*/ 590 w 653"/>
                <a:gd name="T19" fmla="*/ 327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3" h="653">
                  <a:moveTo>
                    <a:pt x="326" y="0"/>
                  </a:moveTo>
                  <a:cubicBezTo>
                    <a:pt x="506" y="0"/>
                    <a:pt x="653" y="147"/>
                    <a:pt x="653" y="327"/>
                  </a:cubicBezTo>
                  <a:cubicBezTo>
                    <a:pt x="653" y="507"/>
                    <a:pt x="506" y="653"/>
                    <a:pt x="326" y="653"/>
                  </a:cubicBezTo>
                  <a:cubicBezTo>
                    <a:pt x="146" y="653"/>
                    <a:pt x="0" y="507"/>
                    <a:pt x="0" y="327"/>
                  </a:cubicBezTo>
                  <a:cubicBezTo>
                    <a:pt x="0" y="147"/>
                    <a:pt x="146" y="0"/>
                    <a:pt x="326" y="0"/>
                  </a:cubicBezTo>
                  <a:close/>
                  <a:moveTo>
                    <a:pt x="590" y="327"/>
                  </a:moveTo>
                  <a:cubicBezTo>
                    <a:pt x="590" y="181"/>
                    <a:pt x="472" y="63"/>
                    <a:pt x="326" y="63"/>
                  </a:cubicBezTo>
                  <a:cubicBezTo>
                    <a:pt x="181" y="63"/>
                    <a:pt x="62" y="181"/>
                    <a:pt x="62" y="327"/>
                  </a:cubicBezTo>
                  <a:cubicBezTo>
                    <a:pt x="62" y="473"/>
                    <a:pt x="181" y="591"/>
                    <a:pt x="326" y="591"/>
                  </a:cubicBezTo>
                  <a:cubicBezTo>
                    <a:pt x="472" y="591"/>
                    <a:pt x="590" y="473"/>
                    <a:pt x="590" y="32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38383"/>
                </a:gs>
                <a:gs pos="100000">
                  <a:srgbClr val="B9A57F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E730CD40-577C-8E0A-2D7A-47CF8A334D13}"/>
                </a:ext>
              </a:extLst>
            </p:cNvPr>
            <p:cNvSpPr txBox="1"/>
            <p:nvPr/>
          </p:nvSpPr>
          <p:spPr>
            <a:xfrm>
              <a:off x="5653778" y="1457297"/>
              <a:ext cx="887490" cy="528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spc="-150" dirty="0"/>
                <a:t>0,4%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xmlns="" id="{96AD19A2-E711-CD67-6D1F-F971A3C2BA40}"/>
                </a:ext>
              </a:extLst>
            </p:cNvPr>
            <p:cNvSpPr txBox="1"/>
            <p:nvPr/>
          </p:nvSpPr>
          <p:spPr>
            <a:xfrm>
              <a:off x="6947394" y="2216136"/>
              <a:ext cx="2593242" cy="528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3 843,4</a:t>
              </a:r>
              <a:endParaRPr 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xmlns="" id="{BA9DD4A1-4F89-137A-1D7E-B2F85444B878}"/>
              </a:ext>
            </a:extLst>
          </p:cNvPr>
          <p:cNvGrpSpPr/>
          <p:nvPr/>
        </p:nvGrpSpPr>
        <p:grpSpPr>
          <a:xfrm flipH="1">
            <a:off x="-405781" y="3052176"/>
            <a:ext cx="3492779" cy="1298293"/>
            <a:chOff x="5644050" y="1247066"/>
            <a:chExt cx="3302046" cy="1298293"/>
          </a:xfrm>
        </p:grpSpPr>
        <p:sp>
          <p:nvSpPr>
            <p:cNvPr id="87" name="矩形 53">
              <a:extLst>
                <a:ext uri="{FF2B5EF4-FFF2-40B4-BE49-F238E27FC236}">
                  <a16:creationId xmlns:a16="http://schemas.microsoft.com/office/drawing/2014/main" xmlns="" id="{410C0EE6-58B3-50A4-5BA5-2B9FF7F16B1C}"/>
                </a:ext>
              </a:extLst>
            </p:cNvPr>
            <p:cNvSpPr/>
            <p:nvPr/>
          </p:nvSpPr>
          <p:spPr>
            <a:xfrm>
              <a:off x="6546531" y="1488984"/>
              <a:ext cx="1984408" cy="540000"/>
            </a:xfrm>
            <a:prstGeom prst="rect">
              <a:avLst/>
            </a:prstGeom>
            <a:gradFill>
              <a:gsLst>
                <a:gs pos="0">
                  <a:srgbClr val="6D7947"/>
                </a:gs>
                <a:gs pos="70000">
                  <a:schemeClr val="bg1"/>
                </a:gs>
              </a:gsLst>
              <a:lin ang="0" scaled="1"/>
            </a:gradFill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МБТ</a:t>
              </a:r>
              <a:endPara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88" name="Freeform 35">
              <a:extLst>
                <a:ext uri="{FF2B5EF4-FFF2-40B4-BE49-F238E27FC236}">
                  <a16:creationId xmlns:a16="http://schemas.microsoft.com/office/drawing/2014/main" xmlns="" id="{35E84E73-282C-FD03-6303-5100D84E287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644050" y="1247066"/>
              <a:ext cx="992524" cy="992524"/>
            </a:xfrm>
            <a:custGeom>
              <a:avLst/>
              <a:gdLst>
                <a:gd name="T0" fmla="*/ 326 w 653"/>
                <a:gd name="T1" fmla="*/ 0 h 653"/>
                <a:gd name="T2" fmla="*/ 653 w 653"/>
                <a:gd name="T3" fmla="*/ 327 h 653"/>
                <a:gd name="T4" fmla="*/ 326 w 653"/>
                <a:gd name="T5" fmla="*/ 653 h 653"/>
                <a:gd name="T6" fmla="*/ 0 w 653"/>
                <a:gd name="T7" fmla="*/ 327 h 653"/>
                <a:gd name="T8" fmla="*/ 326 w 653"/>
                <a:gd name="T9" fmla="*/ 0 h 653"/>
                <a:gd name="T10" fmla="*/ 590 w 653"/>
                <a:gd name="T11" fmla="*/ 327 h 653"/>
                <a:gd name="T12" fmla="*/ 326 w 653"/>
                <a:gd name="T13" fmla="*/ 63 h 653"/>
                <a:gd name="T14" fmla="*/ 62 w 653"/>
                <a:gd name="T15" fmla="*/ 327 h 653"/>
                <a:gd name="T16" fmla="*/ 326 w 653"/>
                <a:gd name="T17" fmla="*/ 591 h 653"/>
                <a:gd name="T18" fmla="*/ 590 w 653"/>
                <a:gd name="T19" fmla="*/ 327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3" h="653">
                  <a:moveTo>
                    <a:pt x="326" y="0"/>
                  </a:moveTo>
                  <a:cubicBezTo>
                    <a:pt x="506" y="0"/>
                    <a:pt x="653" y="147"/>
                    <a:pt x="653" y="327"/>
                  </a:cubicBezTo>
                  <a:cubicBezTo>
                    <a:pt x="653" y="507"/>
                    <a:pt x="506" y="653"/>
                    <a:pt x="326" y="653"/>
                  </a:cubicBezTo>
                  <a:cubicBezTo>
                    <a:pt x="146" y="653"/>
                    <a:pt x="0" y="507"/>
                    <a:pt x="0" y="327"/>
                  </a:cubicBezTo>
                  <a:cubicBezTo>
                    <a:pt x="0" y="147"/>
                    <a:pt x="146" y="0"/>
                    <a:pt x="326" y="0"/>
                  </a:cubicBezTo>
                  <a:close/>
                  <a:moveTo>
                    <a:pt x="590" y="327"/>
                  </a:moveTo>
                  <a:cubicBezTo>
                    <a:pt x="590" y="181"/>
                    <a:pt x="472" y="63"/>
                    <a:pt x="326" y="63"/>
                  </a:cubicBezTo>
                  <a:cubicBezTo>
                    <a:pt x="181" y="63"/>
                    <a:pt x="62" y="181"/>
                    <a:pt x="62" y="327"/>
                  </a:cubicBezTo>
                  <a:cubicBezTo>
                    <a:pt x="62" y="473"/>
                    <a:pt x="181" y="591"/>
                    <a:pt x="326" y="591"/>
                  </a:cubicBezTo>
                  <a:cubicBezTo>
                    <a:pt x="472" y="591"/>
                    <a:pt x="590" y="473"/>
                    <a:pt x="590" y="32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BEBEB"/>
                </a:gs>
                <a:gs pos="100000">
                  <a:srgbClr val="6D7947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xmlns="" id="{037518B8-75E1-1D2D-40BF-F16E20E041AE}"/>
                </a:ext>
              </a:extLst>
            </p:cNvPr>
            <p:cNvSpPr txBox="1"/>
            <p:nvPr/>
          </p:nvSpPr>
          <p:spPr>
            <a:xfrm>
              <a:off x="5653778" y="1457297"/>
              <a:ext cx="9468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spc="-150" dirty="0"/>
                <a:t>15,3%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xmlns="" id="{921DE52B-9872-EA51-AB46-516FF2C1B360}"/>
                </a:ext>
              </a:extLst>
            </p:cNvPr>
            <p:cNvSpPr txBox="1"/>
            <p:nvPr/>
          </p:nvSpPr>
          <p:spPr>
            <a:xfrm>
              <a:off x="6352854" y="2022139"/>
              <a:ext cx="25932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153 451,4</a:t>
              </a:r>
              <a:endParaRPr 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xmlns="" id="{B43004A2-DE69-A163-565F-C14FE28356E9}"/>
              </a:ext>
            </a:extLst>
          </p:cNvPr>
          <p:cNvGrpSpPr/>
          <p:nvPr/>
        </p:nvGrpSpPr>
        <p:grpSpPr>
          <a:xfrm flipH="1">
            <a:off x="241937" y="5050235"/>
            <a:ext cx="4403446" cy="1220206"/>
            <a:chOff x="5644050" y="1247066"/>
            <a:chExt cx="4162989" cy="1220206"/>
          </a:xfrm>
        </p:grpSpPr>
        <p:sp>
          <p:nvSpPr>
            <p:cNvPr id="92" name="矩形 53">
              <a:extLst>
                <a:ext uri="{FF2B5EF4-FFF2-40B4-BE49-F238E27FC236}">
                  <a16:creationId xmlns:a16="http://schemas.microsoft.com/office/drawing/2014/main" xmlns="" id="{0BD358DD-AAAE-3238-C40F-D6F3E4352A99}"/>
                </a:ext>
              </a:extLst>
            </p:cNvPr>
            <p:cNvSpPr/>
            <p:nvPr/>
          </p:nvSpPr>
          <p:spPr>
            <a:xfrm>
              <a:off x="6547700" y="1491256"/>
              <a:ext cx="3259339" cy="540000"/>
            </a:xfrm>
            <a:prstGeom prst="rect">
              <a:avLst/>
            </a:prstGeom>
            <a:gradFill>
              <a:gsLst>
                <a:gs pos="0">
                  <a:srgbClr val="FFE009"/>
                </a:gs>
                <a:gs pos="70000">
                  <a:schemeClr val="bg1"/>
                </a:gs>
              </a:gsLst>
              <a:lin ang="0" scaled="1"/>
            </a:gradFill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b="1" dirty="0" err="1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Нац.экономика</a:t>
              </a:r>
              <a:endPara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93" name="Freeform 35">
              <a:extLst>
                <a:ext uri="{FF2B5EF4-FFF2-40B4-BE49-F238E27FC236}">
                  <a16:creationId xmlns:a16="http://schemas.microsoft.com/office/drawing/2014/main" xmlns="" id="{7F42C56C-0CC6-E434-5F96-B640B5CA619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644050" y="1247066"/>
              <a:ext cx="992524" cy="992524"/>
            </a:xfrm>
            <a:custGeom>
              <a:avLst/>
              <a:gdLst>
                <a:gd name="T0" fmla="*/ 326 w 653"/>
                <a:gd name="T1" fmla="*/ 0 h 653"/>
                <a:gd name="T2" fmla="*/ 653 w 653"/>
                <a:gd name="T3" fmla="*/ 327 h 653"/>
                <a:gd name="T4" fmla="*/ 326 w 653"/>
                <a:gd name="T5" fmla="*/ 653 h 653"/>
                <a:gd name="T6" fmla="*/ 0 w 653"/>
                <a:gd name="T7" fmla="*/ 327 h 653"/>
                <a:gd name="T8" fmla="*/ 326 w 653"/>
                <a:gd name="T9" fmla="*/ 0 h 653"/>
                <a:gd name="T10" fmla="*/ 590 w 653"/>
                <a:gd name="T11" fmla="*/ 327 h 653"/>
                <a:gd name="T12" fmla="*/ 326 w 653"/>
                <a:gd name="T13" fmla="*/ 63 h 653"/>
                <a:gd name="T14" fmla="*/ 62 w 653"/>
                <a:gd name="T15" fmla="*/ 327 h 653"/>
                <a:gd name="T16" fmla="*/ 326 w 653"/>
                <a:gd name="T17" fmla="*/ 591 h 653"/>
                <a:gd name="T18" fmla="*/ 590 w 653"/>
                <a:gd name="T19" fmla="*/ 327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3" h="653">
                  <a:moveTo>
                    <a:pt x="326" y="0"/>
                  </a:moveTo>
                  <a:cubicBezTo>
                    <a:pt x="506" y="0"/>
                    <a:pt x="653" y="147"/>
                    <a:pt x="653" y="327"/>
                  </a:cubicBezTo>
                  <a:cubicBezTo>
                    <a:pt x="653" y="507"/>
                    <a:pt x="506" y="653"/>
                    <a:pt x="326" y="653"/>
                  </a:cubicBezTo>
                  <a:cubicBezTo>
                    <a:pt x="146" y="653"/>
                    <a:pt x="0" y="507"/>
                    <a:pt x="0" y="327"/>
                  </a:cubicBezTo>
                  <a:cubicBezTo>
                    <a:pt x="0" y="147"/>
                    <a:pt x="146" y="0"/>
                    <a:pt x="326" y="0"/>
                  </a:cubicBezTo>
                  <a:close/>
                  <a:moveTo>
                    <a:pt x="590" y="327"/>
                  </a:moveTo>
                  <a:cubicBezTo>
                    <a:pt x="590" y="181"/>
                    <a:pt x="472" y="63"/>
                    <a:pt x="326" y="63"/>
                  </a:cubicBezTo>
                  <a:cubicBezTo>
                    <a:pt x="181" y="63"/>
                    <a:pt x="62" y="181"/>
                    <a:pt x="62" y="327"/>
                  </a:cubicBezTo>
                  <a:cubicBezTo>
                    <a:pt x="62" y="473"/>
                    <a:pt x="181" y="591"/>
                    <a:pt x="326" y="591"/>
                  </a:cubicBezTo>
                  <a:cubicBezTo>
                    <a:pt x="472" y="591"/>
                    <a:pt x="590" y="473"/>
                    <a:pt x="590" y="32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6AA02"/>
                </a:gs>
                <a:gs pos="100000">
                  <a:srgbClr val="FFE00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xmlns="" id="{B064498F-8561-07E5-BC5A-A8F21A105412}"/>
                </a:ext>
              </a:extLst>
            </p:cNvPr>
            <p:cNvSpPr txBox="1"/>
            <p:nvPr/>
          </p:nvSpPr>
          <p:spPr>
            <a:xfrm>
              <a:off x="5653778" y="1457297"/>
              <a:ext cx="8874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spc="-150" dirty="0"/>
                <a:t>5,1%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xmlns="" id="{5BCBA46D-358D-5B24-CB1C-935D26C7DD0D}"/>
                </a:ext>
              </a:extLst>
            </p:cNvPr>
            <p:cNvSpPr txBox="1"/>
            <p:nvPr/>
          </p:nvSpPr>
          <p:spPr>
            <a:xfrm>
              <a:off x="7116843" y="1944052"/>
              <a:ext cx="25932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51 133,1</a:t>
              </a:r>
              <a:endParaRPr 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297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2547</TotalTime>
  <Words>784</Words>
  <Application>Microsoft Office PowerPoint</Application>
  <PresentationFormat>Произвольный</PresentationFormat>
  <Paragraphs>309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第一PPT，www.1ppt.com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Stich</cp:lastModifiedBy>
  <cp:revision>622</cp:revision>
  <cp:lastPrinted>2024-08-23T03:01:19Z</cp:lastPrinted>
  <dcterms:created xsi:type="dcterms:W3CDTF">2017-02-15T06:05:34Z</dcterms:created>
  <dcterms:modified xsi:type="dcterms:W3CDTF">2024-08-27T00:12:04Z</dcterms:modified>
</cp:coreProperties>
</file>