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charts/chart14.xml" ContentType="application/vnd.openxmlformats-officedocument.drawingml.chart+xml"/>
  <Override PartName="/ppt/drawings/drawing10.xml" ContentType="application/vnd.openxmlformats-officedocument.drawingml.chartshapes+xml"/>
  <Override PartName="/ppt/charts/chart15.xml" ContentType="application/vnd.openxmlformats-officedocument.drawingml.chart+xml"/>
  <Override PartName="/ppt/drawings/drawing1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drawings/drawing12.xml" ContentType="application/vnd.openxmlformats-officedocument.drawingml.chartshapes+xml"/>
  <Override PartName="/ppt/charts/chart17.xml" ContentType="application/vnd.openxmlformats-officedocument.drawingml.chart+xml"/>
  <Override PartName="/ppt/theme/themeOverride1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8" r:id="rId2"/>
    <p:sldId id="344" r:id="rId3"/>
    <p:sldId id="343" r:id="rId4"/>
    <p:sldId id="342" r:id="rId5"/>
    <p:sldId id="280" r:id="rId6"/>
    <p:sldId id="281" r:id="rId7"/>
    <p:sldId id="356" r:id="rId8"/>
    <p:sldId id="357" r:id="rId9"/>
    <p:sldId id="351" r:id="rId10"/>
    <p:sldId id="358" r:id="rId11"/>
    <p:sldId id="359" r:id="rId12"/>
    <p:sldId id="350" r:id="rId13"/>
    <p:sldId id="291" r:id="rId14"/>
    <p:sldId id="294" r:id="rId15"/>
    <p:sldId id="298" r:id="rId16"/>
    <p:sldId id="360" r:id="rId17"/>
    <p:sldId id="306" r:id="rId18"/>
    <p:sldId id="307" r:id="rId19"/>
    <p:sldId id="304" r:id="rId20"/>
    <p:sldId id="355" r:id="rId21"/>
    <p:sldId id="315" r:id="rId22"/>
    <p:sldId id="318" r:id="rId23"/>
    <p:sldId id="316" r:id="rId24"/>
    <p:sldId id="319" r:id="rId25"/>
    <p:sldId id="313" r:id="rId26"/>
    <p:sldId id="311" r:id="rId27"/>
    <p:sldId id="352" r:id="rId28"/>
    <p:sldId id="354" r:id="rId29"/>
    <p:sldId id="353" r:id="rId30"/>
    <p:sldId id="362" r:id="rId31"/>
    <p:sldId id="320" r:id="rId32"/>
    <p:sldId id="321" r:id="rId33"/>
    <p:sldId id="322" r:id="rId34"/>
  </p:sldIdLst>
  <p:sldSz cx="9906000" cy="6858000" type="A4"/>
  <p:notesSz cx="6797675" cy="9926638"/>
  <p:custDataLst>
    <p:tags r:id="rId3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700025"/>
    <a:srgbClr val="5BC4C5"/>
    <a:srgbClr val="CAD4DC"/>
    <a:srgbClr val="DAE1E6"/>
    <a:srgbClr val="1B4577"/>
    <a:srgbClr val="254061"/>
    <a:srgbClr val="B7C5CF"/>
    <a:srgbClr val="BCC9DA"/>
    <a:srgbClr val="1C6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42" autoAdjust="0"/>
    <p:restoredTop sz="90460" autoAdjust="0"/>
  </p:normalViewPr>
  <p:slideViewPr>
    <p:cSldViewPr>
      <p:cViewPr varScale="1">
        <p:scale>
          <a:sx n="99" d="100"/>
          <a:sy n="99" d="100"/>
        </p:scale>
        <p:origin x="1956" y="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7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view3D>
      <c:rotX val="15"/>
      <c:hPercent val="42"/>
      <c:rotY val="20"/>
      <c:depthPercent val="100"/>
      <c:rAngAx val="1"/>
    </c:view3D>
    <c:floor>
      <c:thickness val="0"/>
      <c:spPr>
        <a:noFill/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920400441173343E-2"/>
          <c:y val="0.19042797373650011"/>
          <c:w val="0.86670104232642708"/>
          <c:h val="0.634506600017846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Выручка от реализации продукции (млрд. руб.)</c:v>
                </c:pt>
              </c:strCache>
            </c:strRef>
          </c:tx>
          <c:spPr>
            <a:ln w="8227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1.4865027191124148E-3"/>
                  <c:y val="0.115251573183345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FE-4401-A54B-5BAF1780BC0A}"/>
                </c:ext>
              </c:extLst>
            </c:dLbl>
            <c:dLbl>
              <c:idx val="1"/>
              <c:layout>
                <c:manualLayout>
                  <c:x val="9.569787821870835E-3"/>
                  <c:y val="0.120966603394414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FE-4401-A54B-5BAF1780BC0A}"/>
                </c:ext>
              </c:extLst>
            </c:dLbl>
            <c:dLbl>
              <c:idx val="2"/>
              <c:layout>
                <c:manualLayout>
                  <c:x val="6.1104953371044187E-3"/>
                  <c:y val="0.145343247429137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FE-4401-A54B-5BAF1780BC0A}"/>
                </c:ext>
              </c:extLst>
            </c:dLbl>
            <c:dLbl>
              <c:idx val="3"/>
              <c:layout>
                <c:manualLayout>
                  <c:x val="9.4981244676436549E-3"/>
                  <c:y val="0.15720271013586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FE-4401-A54B-5BAF1780BC0A}"/>
                </c:ext>
              </c:extLst>
            </c:dLbl>
            <c:dLbl>
              <c:idx val="4"/>
              <c:layout>
                <c:manualLayout>
                  <c:x val="1.5169425819555769E-2"/>
                  <c:y val="0.168913871956008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FE-4401-A54B-5BAF1780BC0A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39932318104907943"/>
                  <c:y val="9.7222222222222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FE-4401-A54B-5BAF1780BC0A}"/>
                </c:ext>
              </c:extLst>
            </c:dLbl>
            <c:spPr>
              <a:noFill/>
              <a:ln w="16454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Sheet1!$B$2:$F$2</c:f>
              <c:numCache>
                <c:formatCode>0.0</c:formatCode>
                <c:ptCount val="5"/>
                <c:pt idx="0">
                  <c:v>8.5</c:v>
                </c:pt>
                <c:pt idx="1">
                  <c:v>9</c:v>
                </c:pt>
                <c:pt idx="2">
                  <c:v>9.5</c:v>
                </c:pt>
                <c:pt idx="3">
                  <c:v>9.9</c:v>
                </c:pt>
                <c:pt idx="4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FE-4401-A54B-5BAF1780B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0"/>
        <c:shape val="box"/>
        <c:axId val="105199872"/>
        <c:axId val="105209856"/>
        <c:axId val="0"/>
      </c:bar3DChart>
      <c:catAx>
        <c:axId val="10519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6170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25406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5209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520985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05199872"/>
        <c:crosses val="autoZero"/>
        <c:crossBetween val="between"/>
      </c:valAx>
      <c:spPr>
        <a:noFill/>
        <a:ln w="164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10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706394230638914E-2"/>
          <c:y val="0.44467258931065295"/>
          <c:w val="0.87360053980121"/>
          <c:h val="0.364677337438697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19892">
              <a:solidFill>
                <a:schemeClr val="accent4">
                  <a:lumMod val="50000"/>
                </a:schemeClr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accent4">
                  <a:lumMod val="50000"/>
                </a:schemeClr>
              </a:solidFill>
              <a:ln>
                <a:solidFill>
                  <a:srgbClr val="000080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</c:marker>
          <c:dLbls>
            <c:dLbl>
              <c:idx val="0"/>
              <c:layout>
                <c:manualLayout>
                  <c:x val="-9.0989337966715447E-2"/>
                  <c:y val="8.3644595315515449E-2"/>
                </c:manualLayout>
              </c:layout>
              <c:tx>
                <c:rich>
                  <a:bodyPr/>
                  <a:lstStyle/>
                  <a:p>
                    <a:fld id="{81ACFFAD-32FD-4200-9A6A-8F6D4FB1DAB9}" type="VALUE">
                      <a:rPr lang="en-US">
                        <a:solidFill>
                          <a:srgbClr val="003366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DC7-431B-8496-AF9612D73829}"/>
                </c:ext>
              </c:extLst>
            </c:dLbl>
            <c:dLbl>
              <c:idx val="1"/>
              <c:layout>
                <c:manualLayout>
                  <c:x val="-9.0989337966715683E-2"/>
                  <c:y val="8.3644595315515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C7-431B-8496-AF9612D73829}"/>
                </c:ext>
              </c:extLst>
            </c:dLbl>
            <c:dLbl>
              <c:idx val="2"/>
              <c:layout>
                <c:manualLayout>
                  <c:x val="-8.7851774588553047E-2"/>
                  <c:y val="5.9043243752128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C7-431B-8496-AF9612D73829}"/>
                </c:ext>
              </c:extLst>
            </c:dLbl>
            <c:dLbl>
              <c:idx val="3"/>
              <c:layout>
                <c:manualLayout>
                  <c:x val="-3.4513197159788692E-2"/>
                  <c:y val="6.9824058034971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C7-431B-8496-AF9612D73829}"/>
                </c:ext>
              </c:extLst>
            </c:dLbl>
            <c:dLbl>
              <c:idx val="4"/>
              <c:layout>
                <c:manualLayout>
                  <c:x val="-4.3925887294276496E-2"/>
                  <c:y val="8.378886964196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C7-431B-8496-AF9612D738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003366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Sheet1!$B$2:$F$2</c:f>
              <c:numCache>
                <c:formatCode>0.0</c:formatCode>
                <c:ptCount val="5"/>
                <c:pt idx="0">
                  <c:v>438.8</c:v>
                </c:pt>
                <c:pt idx="1">
                  <c:v>470.5</c:v>
                </c:pt>
                <c:pt idx="2">
                  <c:v>468.6</c:v>
                </c:pt>
                <c:pt idx="3">
                  <c:v>551.4</c:v>
                </c:pt>
                <c:pt idx="4">
                  <c:v>598.20000000000005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DC7-431B-8496-AF9612D73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276032"/>
        <c:axId val="177277568"/>
      </c:lineChart>
      <c:catAx>
        <c:axId val="17727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973">
            <a:solidFill>
              <a:schemeClr val="accent4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700025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7277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727756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77276032"/>
        <c:crosses val="autoZero"/>
        <c:crossBetween val="between"/>
      </c:valAx>
      <c:spPr>
        <a:noFill/>
        <a:ln w="13261">
          <a:noFill/>
        </a:ln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4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hPercent val="80"/>
      <c:rotY val="8"/>
      <c:depthPercent val="100"/>
      <c:rAngAx val="1"/>
    </c:view3D>
    <c:floor>
      <c:thickness val="0"/>
      <c:spPr>
        <a:noFill/>
        <a:ln w="12700">
          <a:solidFill>
            <a:schemeClr val="bg1">
              <a:lumMod val="85000"/>
            </a:schemeClr>
          </a:solidFill>
          <a:prstDash val="solid"/>
        </a:ln>
        <a:scene3d>
          <a:camera prst="orthographicFront"/>
          <a:lightRig rig="threePt" dir="t"/>
        </a:scene3d>
        <a:sp3d>
          <a:bevelT w="254000"/>
          <a:contourClr>
            <a:srgbClr val="000000"/>
          </a:contourClr>
        </a:sp3d>
      </c:spPr>
    </c:floor>
    <c:sideWall>
      <c:thickness val="0"/>
      <c:spPr>
        <a:noFill/>
        <a:ln w="12700">
          <a:solidFill>
            <a:schemeClr val="bg1">
              <a:lumMod val="85000"/>
            </a:schemeClr>
          </a:solidFill>
          <a:prstDash val="solid"/>
        </a:ln>
      </c:spPr>
    </c:sideWall>
    <c:backWall>
      <c:thickness val="0"/>
      <c:spPr>
        <a:noFill/>
        <a:ln w="12700">
          <a:solidFill>
            <a:schemeClr val="bg1">
              <a:lumMod val="85000"/>
            </a:schemeClr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750156180887091E-2"/>
          <c:y val="0.10182571453311424"/>
          <c:w val="0.89113435618859971"/>
          <c:h val="0.85332433813447506"/>
        </c:manualLayout>
      </c:layout>
      <c:bar3DChart>
        <c:barDir val="col"/>
        <c:grouping val="stacked"/>
        <c:varyColors val="0"/>
        <c:ser>
          <c:idx val="4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rotWithShape="0">
              <a:gsLst>
                <a:gs pos="28000">
                  <a:srgbClr val="DAE1E6"/>
                </a:gs>
                <a:gs pos="0">
                  <a:sysClr val="window" lastClr="FFFFFF"/>
                </a:gs>
                <a:gs pos="98000">
                  <a:srgbClr val="3FB7B7"/>
                </a:gs>
              </a:gsLst>
              <a:path path="rect">
                <a:fillToRect l="50000" t="50000" r="50000" b="50000"/>
              </a:path>
            </a:gradFill>
            <a:ln w="24054">
              <a:solidFill>
                <a:srgbClr val="FFCC99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39700" h="139700" prst="artDeco"/>
              <a:bevelB w="139700" h="139700" prst="artDeco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solidFill>
                      <a:srgbClr val="0033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673.5</c:v>
                </c:pt>
                <c:pt idx="1">
                  <c:v>596</c:v>
                </c:pt>
                <c:pt idx="2">
                  <c:v>504.6</c:v>
                </c:pt>
                <c:pt idx="3">
                  <c:v>508.9</c:v>
                </c:pt>
                <c:pt idx="4">
                  <c:v>511.7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52-4B19-8F7D-FAD3A6A04641}"/>
            </c:ext>
          </c:extLst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700025"/>
                </a:gs>
              </a:gsLst>
              <a:path path="rect">
                <a:fillToRect l="50000" t="50000" r="50000" b="50000"/>
              </a:path>
            </a:gradFill>
            <a:ln w="24054">
              <a:solidFill>
                <a:srgbClr val="CC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39700" h="139700" prst="artDeco"/>
              <a:bevelB w="139700" h="139700" prst="artDeco"/>
              <a:contourClr>
                <a:srgbClr val="000000"/>
              </a:contourClr>
            </a:sp3d>
          </c:spPr>
          <c:invertIfNegative val="0"/>
          <c:dLbls>
            <c:dLbl>
              <c:idx val="2"/>
              <c:layout>
                <c:manualLayout>
                  <c:x val="2.6323785882740179E-3"/>
                  <c:y val="-4.8338092605508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52-4B19-8F7D-FAD3A6A04641}"/>
                </c:ext>
              </c:extLst>
            </c:dLbl>
            <c:dLbl>
              <c:idx val="3"/>
              <c:layout>
                <c:manualLayout>
                  <c:x val="1.3161789304417698E-2"/>
                  <c:y val="3.625356945413162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300" b="1">
                      <a:solidFill>
                        <a:srgbClr val="00336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739913119070139E-2"/>
                      <c:h val="6.51235904164973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D52-4B19-8F7D-FAD3A6A04641}"/>
                </c:ext>
              </c:extLst>
            </c:dLbl>
            <c:dLbl>
              <c:idx val="4"/>
              <c:layout>
                <c:manualLayout>
                  <c:x val="2.6323785882740179E-3"/>
                  <c:y val="-2.4169046302754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52-4B19-8F7D-FAD3A6A04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solidFill>
                      <a:srgbClr val="0033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189.6</c:v>
                </c:pt>
                <c:pt idx="1">
                  <c:v>63.2</c:v>
                </c:pt>
                <c:pt idx="2">
                  <c:v>42.8</c:v>
                </c:pt>
                <c:pt idx="3">
                  <c:v>42.6</c:v>
                </c:pt>
                <c:pt idx="4">
                  <c:v>82.3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52-4B19-8F7D-FAD3A6A04641}"/>
            </c:ext>
          </c:extLst>
        </c:ser>
        <c:ser>
          <c:idx val="0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spPr>
            <a:gradFill>
              <a:gsLst>
                <a:gs pos="0">
                  <a:prstClr val="white"/>
                </a:gs>
                <a:gs pos="92000">
                  <a:srgbClr val="00B0F0"/>
                </a:gs>
              </a:gsLst>
              <a:path path="rect">
                <a:fillToRect l="50000" t="50000" r="50000" b="50000"/>
              </a:path>
            </a:gra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h="139700" prst="artDeco"/>
              <a:bevelB w="139700" h="1397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8971357648220525E-3"/>
                  <c:y val="-3.309256268965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52-4B19-8F7D-FAD3A6A04641}"/>
                </c:ext>
              </c:extLst>
            </c:dLbl>
            <c:dLbl>
              <c:idx val="1"/>
              <c:layout>
                <c:manualLayout>
                  <c:x val="5.2647571765479855E-3"/>
                  <c:y val="-4.1087378714682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52-4B19-8F7D-FAD3A6A04641}"/>
                </c:ext>
              </c:extLst>
            </c:dLbl>
            <c:dLbl>
              <c:idx val="2"/>
              <c:layout>
                <c:manualLayout>
                  <c:x val="2.4576466867059078E-3"/>
                  <c:y val="-1.5834341169876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52-4B19-8F7D-FAD3A6A0464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52-4B19-8F7D-FAD3A6A04641}"/>
                </c:ext>
              </c:extLst>
            </c:dLbl>
            <c:dLbl>
              <c:idx val="4"/>
              <c:layout>
                <c:manualLayout>
                  <c:x val="1.2637489962761171E-2"/>
                  <c:y val="-1.9506704055737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52-4B19-8F7D-FAD3A6A04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>
                    <a:solidFill>
                      <a:srgbClr val="0033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147.1</c:v>
                </c:pt>
                <c:pt idx="1">
                  <c:v>210.7</c:v>
                </c:pt>
                <c:pt idx="2">
                  <c:v>42.8</c:v>
                </c:pt>
                <c:pt idx="3">
                  <c:v>0</c:v>
                </c:pt>
                <c:pt idx="4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52-4B19-8F7D-FAD3A6A04641}"/>
            </c:ext>
          </c:extLst>
        </c:ser>
        <c:ser>
          <c:idx val="1"/>
          <c:order val="3"/>
          <c:tx>
            <c:strRef>
              <c:f>Лист1!$E$1</c:f>
              <c:strCache>
                <c:ptCount val="1"/>
                <c:pt idx="0">
                  <c:v>прочие БП</c:v>
                </c:pt>
              </c:strCache>
            </c:strRef>
          </c:tx>
          <c:spPr>
            <a:gradFill>
              <a:gsLst>
                <a:gs pos="31000">
                  <a:prstClr val="white"/>
                </a:gs>
                <a:gs pos="92000">
                  <a:srgbClr val="7030A0"/>
                </a:gs>
              </a:gsLst>
              <a:path path="rect">
                <a:fillToRect l="50000" t="50000" r="50000" b="50000"/>
              </a:path>
            </a:gradFill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c:spPr>
          <c:invertIfNegative val="0"/>
          <c:dLbls>
            <c:dLbl>
              <c:idx val="0"/>
              <c:layout>
                <c:manualLayout>
                  <c:x val="2.6323785882740192E-3"/>
                  <c:y val="-3.8220016347410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D52-4B19-8F7D-FAD3A6A04641}"/>
                </c:ext>
              </c:extLst>
            </c:dLbl>
            <c:dLbl>
              <c:idx val="1"/>
              <c:layout>
                <c:manualLayout>
                  <c:x val="2.5449912368136038E-3"/>
                  <c:y val="-4.5445572366706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D52-4B19-8F7D-FAD3A6A04641}"/>
                </c:ext>
              </c:extLst>
            </c:dLbl>
            <c:dLbl>
              <c:idx val="2"/>
              <c:layout>
                <c:manualLayout>
                  <c:x val="5.0900252749799283E-3"/>
                  <c:y val="-6.11925956565441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300" b="1">
                      <a:solidFill>
                        <a:srgbClr val="00336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024860432116341E-2"/>
                      <c:h val="8.66117425147083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FD52-4B19-8F7D-FAD3A6A04641}"/>
                </c:ext>
              </c:extLst>
            </c:dLbl>
            <c:dLbl>
              <c:idx val="3"/>
              <c:layout>
                <c:manualLayout>
                  <c:x val="1.5269947420881806E-2"/>
                  <c:y val="-5.680696545838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D52-4B19-8F7D-FAD3A6A04641}"/>
                </c:ext>
              </c:extLst>
            </c:dLbl>
            <c:dLbl>
              <c:idx val="4"/>
              <c:layout>
                <c:manualLayout>
                  <c:x val="-1.0179964947254556E-2"/>
                  <c:y val="-6.0594096488942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D52-4B19-8F7D-FAD3A6A04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solidFill>
                      <a:srgbClr val="0033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29.9</c:v>
                </c:pt>
                <c:pt idx="1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D52-4B19-8F7D-FAD3A6A046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gapDepth val="0"/>
        <c:shape val="cylinder"/>
        <c:axId val="179204480"/>
        <c:axId val="179206016"/>
        <c:axId val="0"/>
      </c:bar3DChart>
      <c:catAx>
        <c:axId val="17920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8017">
            <a:solidFill>
              <a:srgbClr val="666699"/>
            </a:solidFill>
            <a:prstDash val="solid"/>
          </a:ln>
        </c:spPr>
        <c:txPr>
          <a:bodyPr rot="0" vert="horz"/>
          <a:lstStyle/>
          <a:p>
            <a:pPr>
              <a:defRPr sz="885" b="1" i="0" u="none" strike="noStrik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9206016"/>
        <c:crossesAt val="0"/>
        <c:auto val="1"/>
        <c:lblAlgn val="ctr"/>
        <c:lblOffset val="100"/>
        <c:tickLblSkip val="1"/>
        <c:tickMarkSkip val="10"/>
        <c:noMultiLvlLbl val="0"/>
      </c:catAx>
      <c:valAx>
        <c:axId val="179206016"/>
        <c:scaling>
          <c:orientation val="minMax"/>
          <c:max val="900"/>
          <c:min val="0"/>
        </c:scaling>
        <c:delete val="0"/>
        <c:axPos val="l"/>
        <c:majorGridlines>
          <c:spPr>
            <a:ln w="8017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8017">
            <a:solidFill>
              <a:schemeClr val="bg1">
                <a:lumMod val="85000"/>
              </a:schemeClr>
            </a:solidFill>
            <a:prstDash val="solid"/>
          </a:ln>
        </c:spPr>
        <c:txPr>
          <a:bodyPr rot="-2400000" vert="horz"/>
          <a:lstStyle/>
          <a:p>
            <a:pPr>
              <a:defRPr sz="885" b="1" i="0" u="none" strike="noStrik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9204480"/>
        <c:crosses val="autoZero"/>
        <c:crossBetween val="between"/>
        <c:majorUnit val="300"/>
        <c:minorUnit val="3"/>
      </c:valAx>
      <c:spPr>
        <a:noFill/>
        <a:ln w="2271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37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205093756915842E-2"/>
          <c:y val="0.22126100384732297"/>
          <c:w val="0.88675887935679165"/>
          <c:h val="0.2423478083696825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19892">
              <a:solidFill>
                <a:schemeClr val="accent4">
                  <a:lumMod val="50000"/>
                </a:schemeClr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accent4">
                  <a:lumMod val="50000"/>
                </a:schemeClr>
              </a:solidFill>
              <a:ln>
                <a:solidFill>
                  <a:srgbClr val="000080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</c:marker>
          <c:dLbls>
            <c:dLbl>
              <c:idx val="0"/>
              <c:layout>
                <c:manualLayout>
                  <c:x val="-5.6796890740953523E-2"/>
                  <c:y val="7.9692304285076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C1-4254-B475-47A2DA9E469B}"/>
                </c:ext>
              </c:extLst>
            </c:dLbl>
            <c:dLbl>
              <c:idx val="1"/>
              <c:layout>
                <c:manualLayout>
                  <c:x val="-7.7722061013936652E-2"/>
                  <c:y val="7.969230428507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C1-4254-B475-47A2DA9E469B}"/>
                </c:ext>
              </c:extLst>
            </c:dLbl>
            <c:dLbl>
              <c:idx val="2"/>
              <c:layout>
                <c:manualLayout>
                  <c:x val="-8.3700681091931406E-2"/>
                  <c:y val="7.5004521680071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C1-4254-B475-47A2DA9E469B}"/>
                </c:ext>
              </c:extLst>
            </c:dLbl>
            <c:dLbl>
              <c:idx val="3"/>
              <c:layout>
                <c:manualLayout>
                  <c:x val="-8.9679301169926728E-2"/>
                  <c:y val="7.0316739075067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C1-4254-B475-47A2DA9E469B}"/>
                </c:ext>
              </c:extLst>
            </c:dLbl>
            <c:dLbl>
              <c:idx val="4"/>
              <c:layout>
                <c:manualLayout>
                  <c:x val="-3.2900701871584601E-2"/>
                  <c:y val="6.0943274207139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C1-4254-B475-47A2DA9E46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0033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Sheet1!$B$2:$F$2</c:f>
              <c:numCache>
                <c:formatCode>0.0</c:formatCode>
                <c:ptCount val="5"/>
                <c:pt idx="0">
                  <c:v>1070.8</c:v>
                </c:pt>
                <c:pt idx="1">
                  <c:v>909.4</c:v>
                </c:pt>
                <c:pt idx="2">
                  <c:v>590.20000000000005</c:v>
                </c:pt>
                <c:pt idx="3">
                  <c:v>551.4</c:v>
                </c:pt>
                <c:pt idx="4">
                  <c:v>598.20000000000005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6C1-4254-B475-47A2DA9E4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803456"/>
        <c:axId val="178804992"/>
      </c:lineChart>
      <c:catAx>
        <c:axId val="17880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973">
            <a:solidFill>
              <a:schemeClr val="accent4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8804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880499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78803456"/>
        <c:crosses val="autoZero"/>
        <c:crossBetween val="between"/>
      </c:valAx>
      <c:spPr>
        <a:noFill/>
        <a:ln w="13261">
          <a:noFill/>
        </a:ln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4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view3D>
      <c:rotX val="9"/>
      <c:hPercent val="48"/>
      <c:rotY val="6"/>
      <c:depthPercent val="100"/>
      <c:rAngAx val="1"/>
    </c:view3D>
    <c:floor>
      <c:thickness val="0"/>
      <c:spPr>
        <a:noFill/>
        <a:ln w="12700">
          <a:solidFill>
            <a:srgbClr val="666699"/>
          </a:solidFill>
          <a:prstDash val="solid"/>
        </a:ln>
      </c:spPr>
    </c:floor>
    <c:sideWall>
      <c:thickness val="0"/>
      <c:spPr>
        <a:noFill/>
        <a:ln w="12700">
          <a:solidFill>
            <a:srgbClr val="666699"/>
          </a:solidFill>
          <a:prstDash val="solid"/>
        </a:ln>
      </c:spPr>
    </c:sideWall>
    <c:backWall>
      <c:thickness val="0"/>
      <c:spPr>
        <a:noFill/>
        <a:ln w="12700">
          <a:solidFill>
            <a:srgbClr val="666699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144347155041748E-2"/>
          <c:y val="0.12907454035886187"/>
          <c:w val="0.86145167271389744"/>
          <c:h val="0.76364689012548037"/>
        </c:manualLayout>
      </c:layout>
      <c:bar3DChart>
        <c:barDir val="col"/>
        <c:grouping val="stacked"/>
        <c:varyColors val="0"/>
        <c:ser>
          <c:idx val="4"/>
          <c:order val="0"/>
          <c:tx>
            <c:strRef>
              <c:f>Sheet1!$A$2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009999"/>
                </a:gs>
              </a:gsLst>
              <a:path path="rect">
                <a:fillToRect l="50000" t="50000" r="50000" b="50000"/>
              </a:path>
            </a:gradFill>
            <a:ln w="33691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w="139700" h="139700" prst="artDeco"/>
              <a:bevelB w="139700" h="139700" prst="artDeco"/>
            </a:sp3d>
          </c:spPr>
          <c:invertIfNegative val="0"/>
          <c:dLbls>
            <c:dLbl>
              <c:idx val="2"/>
              <c:layout>
                <c:manualLayout>
                  <c:x val="7.9507462745745609E-3"/>
                  <c:y val="-5.7941313205647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21-4900-9490-6E4B6CACAF26}"/>
                </c:ext>
              </c:extLst>
            </c:dLbl>
            <c:dLbl>
              <c:idx val="3"/>
              <c:layout>
                <c:manualLayout>
                  <c:x val="1.06009950327660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21-4900-9490-6E4B6CACAF26}"/>
                </c:ext>
              </c:extLst>
            </c:dLbl>
            <c:dLbl>
              <c:idx val="4"/>
              <c:layout>
                <c:manualLayout>
                  <c:x val="1.5901492549149073E-2"/>
                  <c:y val="5.79413132056465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21-4900-9490-6E4B6CACAF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solidFill>
                      <a:srgbClr val="0033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0.55737303982893882</c:v>
                </c:pt>
                <c:pt idx="1">
                  <c:v>0.46969471394952245</c:v>
                </c:pt>
                <c:pt idx="2">
                  <c:v>0.50602048556948953</c:v>
                </c:pt>
                <c:pt idx="3">
                  <c:v>0.5254283865717736</c:v>
                </c:pt>
                <c:pt idx="4">
                  <c:v>0.54109793370110082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21-4900-9490-6E4B6CACAF26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700025"/>
                </a:gs>
              </a:gsLst>
              <a:path path="rect">
                <a:fillToRect l="50000" t="50000" r="50000" b="50000"/>
              </a:path>
            </a:gradFill>
            <a:ln w="33691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w="139700" h="139700" prst="artDeco"/>
              <a:bevelB w="139700" h="139700" prst="artDeco"/>
            </a:sp3d>
          </c:spPr>
          <c:invertIfNegative val="0"/>
          <c:dLbls>
            <c:dLbl>
              <c:idx val="0"/>
              <c:layout>
                <c:manualLayout>
                  <c:x val="1.3251243790957561E-2"/>
                  <c:y val="-1.2633031202081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21-4900-9490-6E4B6CACAF26}"/>
                </c:ext>
              </c:extLst>
            </c:dLbl>
            <c:dLbl>
              <c:idx val="1"/>
              <c:layout>
                <c:manualLayout>
                  <c:x val="1.06009950327660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21-4900-9490-6E4B6CACAF26}"/>
                </c:ext>
              </c:extLst>
            </c:dLbl>
            <c:dLbl>
              <c:idx val="2"/>
              <c:layout>
                <c:manualLayout>
                  <c:x val="7.9507462745745609E-3"/>
                  <c:y val="-2.655612844059305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21-4900-9490-6E4B6CACAF26}"/>
                </c:ext>
              </c:extLst>
            </c:dLbl>
            <c:dLbl>
              <c:idx val="3"/>
              <c:layout>
                <c:manualLayout>
                  <c:x val="1.0600995032766082E-2"/>
                  <c:y val="-1.7382393961693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21-4900-9490-6E4B6CACAF26}"/>
                </c:ext>
              </c:extLst>
            </c:dLbl>
            <c:dLbl>
              <c:idx val="4"/>
              <c:layout>
                <c:manualLayout>
                  <c:x val="1.06009950327660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21-4900-9490-6E4B6CACAF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solidFill>
                      <a:srgbClr val="7000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0.44262696017106123</c:v>
                </c:pt>
                <c:pt idx="1">
                  <c:v>0.53030528605047766</c:v>
                </c:pt>
                <c:pt idx="2">
                  <c:v>0.49397951443051047</c:v>
                </c:pt>
                <c:pt idx="3">
                  <c:v>0.47457161342822651</c:v>
                </c:pt>
                <c:pt idx="4">
                  <c:v>0.45890206629889924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E21-4900-9490-6E4B6CACAF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gapDepth val="0"/>
        <c:shape val="cylinder"/>
        <c:axId val="175115264"/>
        <c:axId val="175122304"/>
        <c:axId val="0"/>
      </c:bar3DChart>
      <c:catAx>
        <c:axId val="1751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1230">
            <a:solidFill>
              <a:srgbClr val="666699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512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122304"/>
        <c:scaling>
          <c:orientation val="minMax"/>
          <c:max val="1"/>
          <c:min val="0"/>
        </c:scaling>
        <c:delete val="0"/>
        <c:axPos val="l"/>
        <c:majorGridlines>
          <c:spPr>
            <a:ln w="11230">
              <a:solidFill>
                <a:srgbClr val="666699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11230">
            <a:solidFill>
              <a:srgbClr val="666699"/>
            </a:solidFill>
            <a:prstDash val="solid"/>
          </a:ln>
        </c:spPr>
        <c:txPr>
          <a:bodyPr rot="-2400000" vert="horz"/>
          <a:lstStyle/>
          <a:p>
            <a:pPr>
              <a:defRPr sz="1000" b="1" i="0" u="none" strike="noStrik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5115264"/>
        <c:crosses val="autoZero"/>
        <c:crossBetween val="between"/>
        <c:majorUnit val="0.5"/>
      </c:valAx>
      <c:spPr>
        <a:noFill/>
        <a:ln w="224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6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6948480471012E-2"/>
          <c:y val="0.22655570907698636"/>
          <c:w val="0.91833913548012769"/>
          <c:h val="0.2349012747751194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19892">
              <a:solidFill>
                <a:schemeClr val="accent4">
                  <a:lumMod val="50000"/>
                </a:schemeClr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accent4">
                  <a:lumMod val="50000"/>
                </a:schemeClr>
              </a:solidFill>
              <a:ln>
                <a:solidFill>
                  <a:srgbClr val="000080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</c:marker>
          <c:dLbls>
            <c:dLbl>
              <c:idx val="0"/>
              <c:layout>
                <c:manualLayout>
                  <c:x val="-0.11222912889493392"/>
                  <c:y val="7.1871328139048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98089767494124"/>
                      <c:h val="0.137649368532290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C2C-4BD9-B22D-B3947A9B63C2}"/>
                </c:ext>
              </c:extLst>
            </c:dLbl>
            <c:dLbl>
              <c:idx val="1"/>
              <c:layout>
                <c:manualLayout>
                  <c:x val="-0.13150012305858327"/>
                  <c:y val="7.9692314987474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49610713701856"/>
                      <c:h val="0.137649368532290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C2C-4BD9-B22D-B3947A9B63C2}"/>
                </c:ext>
              </c:extLst>
            </c:dLbl>
            <c:dLbl>
              <c:idx val="2"/>
              <c:layout>
                <c:manualLayout>
                  <c:x val="-7.9500635652976298E-2"/>
                  <c:y val="8.6735975800511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2C-4BD9-B22D-B3947A9B63C2}"/>
                </c:ext>
              </c:extLst>
            </c:dLbl>
            <c:dLbl>
              <c:idx val="3"/>
              <c:layout>
                <c:manualLayout>
                  <c:x val="-7.9539160075763379E-2"/>
                  <c:y val="6.2495843176281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2C-4BD9-B22D-B3947A9B63C2}"/>
                </c:ext>
              </c:extLst>
            </c:dLbl>
            <c:dLbl>
              <c:idx val="4"/>
              <c:layout>
                <c:manualLayout>
                  <c:x val="-8.218417109314935E-2"/>
                  <c:y val="6.8420394670397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2C-4BD9-B22D-B3947A9B6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Sheet1!$B$2:$F$2</c:f>
              <c:numCache>
                <c:formatCode>#,##0.0</c:formatCode>
                <c:ptCount val="5"/>
                <c:pt idx="0">
                  <c:v>822.7</c:v>
                </c:pt>
                <c:pt idx="1">
                  <c:v>698.2</c:v>
                </c:pt>
                <c:pt idx="2">
                  <c:v>547.4</c:v>
                </c:pt>
                <c:pt idx="3">
                  <c:v>551.4</c:v>
                </c:pt>
                <c:pt idx="4">
                  <c:v>594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C2C-4BD9-B22D-B3947A9B6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871488"/>
        <c:axId val="153873024"/>
      </c:lineChart>
      <c:catAx>
        <c:axId val="15387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973">
            <a:solidFill>
              <a:schemeClr val="accent4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3873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387302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53871488"/>
        <c:crosses val="autoZero"/>
        <c:crossBetween val="between"/>
      </c:valAx>
      <c:spPr>
        <a:noFill/>
        <a:ln w="13261"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4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24794478192682E-2"/>
          <c:y val="0.24135681875112242"/>
          <c:w val="0.91833913548012769"/>
          <c:h val="0.2423478083696825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19892">
              <a:solidFill>
                <a:schemeClr val="accent4">
                  <a:lumMod val="50000"/>
                </a:schemeClr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accent4">
                  <a:lumMod val="50000"/>
                </a:schemeClr>
              </a:solidFill>
              <a:ln>
                <a:solidFill>
                  <a:srgbClr val="000080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</c:marker>
          <c:dLbls>
            <c:dLbl>
              <c:idx val="0"/>
              <c:layout>
                <c:manualLayout>
                  <c:x val="-0.11222912889493392"/>
                  <c:y val="7.1871328139048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98089767494124"/>
                      <c:h val="0.137649368532290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592-458A-AE16-D2259668D560}"/>
                </c:ext>
              </c:extLst>
            </c:dLbl>
            <c:dLbl>
              <c:idx val="1"/>
              <c:layout>
                <c:manualLayout>
                  <c:x val="-0.13150012305858327"/>
                  <c:y val="7.9692314987474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49610713701856"/>
                      <c:h val="0.137649368532290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592-458A-AE16-D2259668D560}"/>
                </c:ext>
              </c:extLst>
            </c:dLbl>
            <c:dLbl>
              <c:idx val="2"/>
              <c:layout>
                <c:manualLayout>
                  <c:x val="-7.9500635652976298E-2"/>
                  <c:y val="8.6735975800511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92-458A-AE16-D2259668D560}"/>
                </c:ext>
              </c:extLst>
            </c:dLbl>
            <c:dLbl>
              <c:idx val="3"/>
              <c:layout>
                <c:manualLayout>
                  <c:x val="-7.9539160075763379E-2"/>
                  <c:y val="6.2495843176281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92-458A-AE16-D2259668D560}"/>
                </c:ext>
              </c:extLst>
            </c:dLbl>
            <c:dLbl>
              <c:idx val="4"/>
              <c:layout>
                <c:manualLayout>
                  <c:x val="-8.218417109314935E-2"/>
                  <c:y val="6.8420394670397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92-458A-AE16-D2259668D5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Sheet1!$B$2:$F$2</c:f>
              <c:numCache>
                <c:formatCode>#,##0.0</c:formatCode>
                <c:ptCount val="5"/>
                <c:pt idx="0">
                  <c:v>653.29999999999995</c:v>
                </c:pt>
                <c:pt idx="1">
                  <c:v>788.3</c:v>
                </c:pt>
                <c:pt idx="2">
                  <c:v>534.4</c:v>
                </c:pt>
                <c:pt idx="3">
                  <c:v>498</c:v>
                </c:pt>
                <c:pt idx="4">
                  <c:v>503.8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592-458A-AE16-D2259668D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913984"/>
        <c:axId val="153915776"/>
      </c:lineChart>
      <c:catAx>
        <c:axId val="153913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973">
            <a:solidFill>
              <a:schemeClr val="accent4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3915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391577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53913984"/>
        <c:crosses val="autoZero"/>
        <c:crossBetween val="between"/>
      </c:valAx>
      <c:spPr>
        <a:noFill/>
        <a:ln w="13261"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4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24808321936315E-2"/>
          <c:y val="0.23772536142812495"/>
          <c:w val="0.91833913548012769"/>
          <c:h val="0.2423478083696825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19892">
              <a:solidFill>
                <a:schemeClr val="accent4">
                  <a:lumMod val="50000"/>
                </a:schemeClr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accent4">
                  <a:lumMod val="50000"/>
                </a:schemeClr>
              </a:solidFill>
              <a:ln>
                <a:solidFill>
                  <a:srgbClr val="000080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</c:marker>
          <c:dLbls>
            <c:dLbl>
              <c:idx val="0"/>
              <c:layout>
                <c:manualLayout>
                  <c:x val="-0.11222912889493392"/>
                  <c:y val="7.1871328139048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98089767494124"/>
                      <c:h val="0.137649368532290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EFA-4336-80BF-A588CA00E330}"/>
                </c:ext>
              </c:extLst>
            </c:dLbl>
            <c:dLbl>
              <c:idx val="1"/>
              <c:layout>
                <c:manualLayout>
                  <c:x val="-0.13150012305858327"/>
                  <c:y val="7.9692314987474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49610713701856"/>
                      <c:h val="0.137649368532290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EFA-4336-80BF-A588CA00E330}"/>
                </c:ext>
              </c:extLst>
            </c:dLbl>
            <c:dLbl>
              <c:idx val="2"/>
              <c:layout>
                <c:manualLayout>
                  <c:x val="-7.9500635652976298E-2"/>
                  <c:y val="8.6735975800511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FA-4336-80BF-A588CA00E330}"/>
                </c:ext>
              </c:extLst>
            </c:dLbl>
            <c:dLbl>
              <c:idx val="3"/>
              <c:layout>
                <c:manualLayout>
                  <c:x val="-7.9539160075763379E-2"/>
                  <c:y val="6.2495843176281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FA-4336-80BF-A588CA00E330}"/>
                </c:ext>
              </c:extLst>
            </c:dLbl>
            <c:dLbl>
              <c:idx val="4"/>
              <c:layout>
                <c:manualLayout>
                  <c:x val="-8.218417109314935E-2"/>
                  <c:y val="6.8420394670397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FA-4336-80BF-A588CA00E3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Sheet1!$B$2:$F$2</c:f>
              <c:numCache>
                <c:formatCode>#,##0.0</c:formatCode>
                <c:ptCount val="5"/>
                <c:pt idx="0">
                  <c:v>1476.1</c:v>
                </c:pt>
                <c:pt idx="1">
                  <c:v>1486.4</c:v>
                </c:pt>
                <c:pt idx="2">
                  <c:v>1081.8</c:v>
                </c:pt>
                <c:pt idx="3">
                  <c:v>1049.5</c:v>
                </c:pt>
                <c:pt idx="4">
                  <c:v>1097.8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EFA-4336-80BF-A588CA00E3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744704"/>
        <c:axId val="154746240"/>
      </c:lineChart>
      <c:catAx>
        <c:axId val="154744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973">
            <a:solidFill>
              <a:schemeClr val="accent4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4746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47462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54744704"/>
        <c:crosses val="autoZero"/>
        <c:crossBetween val="between"/>
      </c:valAx>
      <c:spPr>
        <a:noFill/>
        <a:ln w="13261"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4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view3D>
      <c:rotX val="9"/>
      <c:hPercent val="48"/>
      <c:rotY val="6"/>
      <c:depthPercent val="100"/>
      <c:rAngAx val="1"/>
    </c:view3D>
    <c:floor>
      <c:thickness val="0"/>
      <c:spPr>
        <a:noFill/>
        <a:ln w="12700">
          <a:solidFill>
            <a:srgbClr val="666699"/>
          </a:solidFill>
          <a:prstDash val="solid"/>
        </a:ln>
      </c:spPr>
    </c:floor>
    <c:sideWall>
      <c:thickness val="0"/>
      <c:spPr>
        <a:noFill/>
        <a:ln w="12700">
          <a:solidFill>
            <a:srgbClr val="666699"/>
          </a:solidFill>
          <a:prstDash val="solid"/>
        </a:ln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noFill/>
        <a:ln w="12700">
          <a:solidFill>
            <a:srgbClr val="666699"/>
          </a:solidFill>
          <a:prstDash val="solid"/>
        </a:ln>
        <a:scene3d>
          <a:camera prst="orthographicFront"/>
          <a:lightRig rig="threePt" dir="t"/>
        </a:scene3d>
        <a:sp3d>
          <a:bevelT w="6350"/>
        </a:sp3d>
      </c:spPr>
    </c:backWall>
    <c:plotArea>
      <c:layout>
        <c:manualLayout>
          <c:layoutTarget val="inner"/>
          <c:xMode val="edge"/>
          <c:yMode val="edge"/>
          <c:x val="6.8567417558210358E-2"/>
          <c:y val="5.2821400065599907E-3"/>
          <c:w val="0.81083944059831958"/>
          <c:h val="0.86515588235294161"/>
        </c:manualLayout>
      </c:layout>
      <c:bar3DChart>
        <c:barDir val="col"/>
        <c:grouping val="stacked"/>
        <c:varyColors val="0"/>
        <c:ser>
          <c:idx val="4"/>
          <c:order val="0"/>
          <c:tx>
            <c:strRef>
              <c:f>Sheet1!$A$2</c:f>
              <c:strCache>
                <c:ptCount val="1"/>
                <c:pt idx="0">
                  <c:v>соц значимые 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009999"/>
                </a:gs>
              </a:gsLst>
              <a:path path="rect">
                <a:fillToRect l="50000" t="50000" r="50000" b="50000"/>
              </a:path>
            </a:gradFill>
            <a:ln w="33691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w="139700" h="139700" prst="artDeco"/>
              <a:bevelB w="139700" h="139700" prst="artDeco"/>
            </a:sp3d>
          </c:spPr>
          <c:invertIfNegative val="0"/>
          <c:dLbls>
            <c:dLbl>
              <c:idx val="2"/>
              <c:layout>
                <c:manualLayout>
                  <c:x val="7.9507462745745609E-3"/>
                  <c:y val="-5.7941313205647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19-491A-A671-0576A4C0B071}"/>
                </c:ext>
              </c:extLst>
            </c:dLbl>
            <c:dLbl>
              <c:idx val="3"/>
              <c:layout>
                <c:manualLayout>
                  <c:x val="1.06009950327660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19-491A-A671-0576A4C0B071}"/>
                </c:ext>
              </c:extLst>
            </c:dLbl>
            <c:dLbl>
              <c:idx val="4"/>
              <c:layout>
                <c:manualLayout>
                  <c:x val="1.5901492549149073E-2"/>
                  <c:y val="5.79413132056465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19-491A-A671-0576A4C0B0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solidFill>
                      <a:srgbClr val="7000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0.71336630309599602</c:v>
                </c:pt>
                <c:pt idx="1">
                  <c:v>0.73223896663078603</c:v>
                </c:pt>
                <c:pt idx="2">
                  <c:v>0.87677944167128863</c:v>
                </c:pt>
                <c:pt idx="3">
                  <c:v>0.86822296331586479</c:v>
                </c:pt>
                <c:pt idx="4">
                  <c:v>0.83266533066132264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19-491A-A671-0576A4C0B07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прочие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700025"/>
                </a:gs>
              </a:gsLst>
              <a:path path="rect">
                <a:fillToRect l="50000" t="50000" r="50000" b="50000"/>
              </a:path>
            </a:gradFill>
            <a:ln w="33691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w="139700" h="139700" prst="artDeco"/>
              <a:bevelB w="139700" h="139700" prst="artDeco"/>
            </a:sp3d>
          </c:spPr>
          <c:invertIfNegative val="0"/>
          <c:dLbls>
            <c:dLbl>
              <c:idx val="0"/>
              <c:layout>
                <c:manualLayout>
                  <c:x val="1.3251243790957561E-2"/>
                  <c:y val="-1.2633031202081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19-491A-A671-0576A4C0B071}"/>
                </c:ext>
              </c:extLst>
            </c:dLbl>
            <c:dLbl>
              <c:idx val="1"/>
              <c:layout>
                <c:manualLayout>
                  <c:x val="1.06009950327660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19-491A-A671-0576A4C0B071}"/>
                </c:ext>
              </c:extLst>
            </c:dLbl>
            <c:dLbl>
              <c:idx val="2"/>
              <c:layout>
                <c:manualLayout>
                  <c:x val="7.9507462745745609E-3"/>
                  <c:y val="-2.655612844059305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19-491A-A671-0576A4C0B071}"/>
                </c:ext>
              </c:extLst>
            </c:dLbl>
            <c:dLbl>
              <c:idx val="3"/>
              <c:layout>
                <c:manualLayout>
                  <c:x val="2.1202320447661592E-2"/>
                  <c:y val="1.3901645886146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19-491A-A671-0576A4C0B071}"/>
                </c:ext>
              </c:extLst>
            </c:dLbl>
            <c:dLbl>
              <c:idx val="4"/>
              <c:layout>
                <c:manualLayout>
                  <c:x val="1.06009950327660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D19-491A-A671-0576A4C0B0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0.11090034550504706</c:v>
                </c:pt>
                <c:pt idx="1">
                  <c:v>0.17175726587728746</c:v>
                </c:pt>
                <c:pt idx="2">
                  <c:v>7.7555925309669066E-2</c:v>
                </c:pt>
                <c:pt idx="3">
                  <c:v>8.4707003334921427E-2</c:v>
                </c:pt>
                <c:pt idx="4">
                  <c:v>0.12324649298597196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D19-491A-A671-0576A4C0B071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модернизация</c:v>
                </c:pt>
              </c:strCache>
            </c:strRef>
          </c:tx>
          <c:spPr>
            <a:gradFill flip="none" rotWithShape="1">
              <a:gsLst>
                <a:gs pos="0">
                  <a:sysClr val="window" lastClr="FFFFFF"/>
                </a:gs>
                <a:gs pos="100000">
                  <a:srgbClr val="00B0F0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c:spPr>
          <c:invertIfNegative val="0"/>
          <c:dLbls>
            <c:dLbl>
              <c:idx val="0"/>
              <c:layout>
                <c:manualLayout>
                  <c:x val="4.6446252956255422E-2"/>
                  <c:y val="-1.8460195443129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D19-491A-A671-0576A4C0B071}"/>
                </c:ext>
              </c:extLst>
            </c:dLbl>
            <c:dLbl>
              <c:idx val="1"/>
              <c:layout>
                <c:manualLayout>
                  <c:x val="6.4306142717397402E-2"/>
                  <c:y val="-1.8551022513034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D19-491A-A671-0576A4C0B071}"/>
                </c:ext>
              </c:extLst>
            </c:dLbl>
            <c:dLbl>
              <c:idx val="2"/>
              <c:layout>
                <c:manualLayout>
                  <c:x val="7.1681073244728263E-2"/>
                  <c:y val="-1.63398131053008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5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012713631791117E-2"/>
                      <c:h val="7.92251312695069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6D19-491A-A671-0576A4C0B071}"/>
                </c:ext>
              </c:extLst>
            </c:dLbl>
            <c:dLbl>
              <c:idx val="3"/>
              <c:layout>
                <c:manualLayout>
                  <c:x val="7.4647089508533437E-2"/>
                  <c:y val="-1.4803650922998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D19-491A-A671-0576A4C0B071}"/>
                </c:ext>
              </c:extLst>
            </c:dLbl>
            <c:dLbl>
              <c:idx val="4"/>
              <c:layout>
                <c:manualLayout>
                  <c:x val="6.8842430685203307E-2"/>
                  <c:y val="-1.70325029644302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5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18745724497133"/>
                      <c:h val="8.43012827954045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6D19-491A-A671-0576A4C0B0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aseline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0.14375719802181425</c:v>
                </c:pt>
                <c:pt idx="1">
                  <c:v>5.9607104413347697E-2</c:v>
                </c:pt>
                <c:pt idx="2">
                  <c:v>2.2555000924385282E-2</c:v>
                </c:pt>
                <c:pt idx="3">
                  <c:v>2.3249166269652212E-2</c:v>
                </c:pt>
                <c:pt idx="4">
                  <c:v>2.1315357988704688E-2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D19-491A-A671-0576A4C0B071}"/>
            </c:ext>
          </c:extLst>
        </c:ser>
        <c:ser>
          <c:idx val="1"/>
          <c:order val="3"/>
          <c:tx>
            <c:strRef>
              <c:f>Sheet1!$A$5</c:f>
              <c:strCache>
                <c:ptCount val="1"/>
                <c:pt idx="0">
                  <c:v>первоочередные</c:v>
                </c:pt>
              </c:strCache>
            </c:strRef>
          </c:tx>
          <c:spPr>
            <a:gradFill>
              <a:gsLst>
                <a:gs pos="20000">
                  <a:prstClr val="white"/>
                </a:gs>
                <a:gs pos="92000">
                  <a:srgbClr val="7030A0"/>
                </a:gs>
              </a:gsLst>
              <a:path path="rect">
                <a:fillToRect l="50000" t="50000" r="50000" b="50000"/>
              </a:path>
            </a:gradFill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c:spPr>
          <c:invertIfNegative val="0"/>
          <c:dLbls>
            <c:dLbl>
              <c:idx val="0"/>
              <c:layout>
                <c:manualLayout>
                  <c:x val="0"/>
                  <c:y val="-7.2250192676417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79-436C-8E00-E174E226158D}"/>
                </c:ext>
              </c:extLst>
            </c:dLbl>
            <c:dLbl>
              <c:idx val="1"/>
              <c:layout>
                <c:manualLayout>
                  <c:x val="8.1040672846035694E-3"/>
                  <c:y val="-5.7321023004235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79-436C-8E00-E174E226158D}"/>
                </c:ext>
              </c:extLst>
            </c:dLbl>
            <c:dLbl>
              <c:idx val="2"/>
              <c:layout>
                <c:manualLayout>
                  <c:x val="9.1705710474644236E-3"/>
                  <c:y val="-6.9876282877593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D19-491A-A671-0576A4C0B071}"/>
                </c:ext>
              </c:extLst>
            </c:dLbl>
            <c:dLbl>
              <c:idx val="3"/>
              <c:layout>
                <c:manualLayout>
                  <c:x val="1.5663183902982623E-2"/>
                  <c:y val="-7.1365124986910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D19-491A-A671-0576A4C0B071}"/>
                </c:ext>
              </c:extLst>
            </c:dLbl>
            <c:dLbl>
              <c:idx val="4"/>
              <c:layout>
                <c:manualLayout>
                  <c:x val="1.3234303474560357E-2"/>
                  <c:y val="-8.496329649141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D19-491A-A671-0576A4C0B0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3.197615337714247E-2</c:v>
                </c:pt>
                <c:pt idx="1">
                  <c:v>3.6396663078579132E-2</c:v>
                </c:pt>
                <c:pt idx="2">
                  <c:v>2.3109632094657048E-2</c:v>
                </c:pt>
                <c:pt idx="3">
                  <c:v>2.38208670795617E-2</c:v>
                </c:pt>
                <c:pt idx="4">
                  <c:v>2.2772818364000733E-2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D19-491A-A671-0576A4C0B0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gapDepth val="0"/>
        <c:shape val="cylinder"/>
        <c:axId val="154996096"/>
        <c:axId val="155203072"/>
        <c:axId val="0"/>
      </c:bar3DChart>
      <c:catAx>
        <c:axId val="15499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1230">
            <a:solidFill>
              <a:srgbClr val="666699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5203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5203072"/>
        <c:scaling>
          <c:orientation val="minMax"/>
          <c:max val="1"/>
          <c:min val="0"/>
        </c:scaling>
        <c:delete val="1"/>
        <c:axPos val="l"/>
        <c:majorGridlines>
          <c:spPr>
            <a:ln w="11230">
              <a:solidFill>
                <a:srgbClr val="666699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one"/>
        <c:crossAx val="154996096"/>
        <c:crosses val="autoZero"/>
        <c:crossBetween val="between"/>
        <c:majorUnit val="0.5"/>
      </c:valAx>
      <c:spPr>
        <a:noFill/>
        <a:ln w="224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6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63"/>
      <c:rotY val="20"/>
      <c:depthPercent val="100"/>
      <c:rAngAx val="1"/>
    </c:view3D>
    <c:floor>
      <c:thickness val="0"/>
      <c:spPr>
        <a:noFill/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15689127548199719"/>
          <c:w val="0.9394873570058816"/>
          <c:h val="0.693811074918566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Индекс промышленного производства (% к предыдущему году)</c:v>
                </c:pt>
              </c:strCache>
            </c:strRef>
          </c:tx>
          <c:spPr>
            <a:solidFill>
              <a:srgbClr val="9AEFF8"/>
            </a:solidFill>
            <a:ln w="11628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 prstMaterial="plastic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4671223368689383E-2"/>
                  <c:y val="0.201789688300587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5E-46DE-BB0A-9D9A8F2EB247}"/>
                </c:ext>
              </c:extLst>
            </c:dLbl>
            <c:dLbl>
              <c:idx val="1"/>
              <c:layout>
                <c:manualLayout>
                  <c:x val="1.4410397155621433E-2"/>
                  <c:y val="0.13741236384266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5E-46DE-BB0A-9D9A8F2EB247}"/>
                </c:ext>
              </c:extLst>
            </c:dLbl>
            <c:dLbl>
              <c:idx val="2"/>
              <c:layout>
                <c:manualLayout>
                  <c:x val="1.0954700948851611E-2"/>
                  <c:y val="0.12544262767820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5E-46DE-BB0A-9D9A8F2EB247}"/>
                </c:ext>
              </c:extLst>
            </c:dLbl>
            <c:dLbl>
              <c:idx val="3"/>
              <c:layout>
                <c:manualLayout>
                  <c:x val="8.9973324744037075E-3"/>
                  <c:y val="0.136724420891036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5E-46DE-BB0A-9D9A8F2EB247}"/>
                </c:ext>
              </c:extLst>
            </c:dLbl>
            <c:dLbl>
              <c:idx val="4"/>
              <c:layout>
                <c:manualLayout>
                  <c:x val="1.7856718350881828E-2"/>
                  <c:y val="0.112944212067367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5E-46DE-BB0A-9D9A8F2EB247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69211195928753177"/>
                  <c:y val="0.18892508143322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5E-46DE-BB0A-9D9A8F2EB247}"/>
                </c:ext>
              </c:extLst>
            </c:dLbl>
            <c:spPr>
              <a:noFill/>
              <a:ln w="23257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Sheet1!$B$2:$F$2</c:f>
              <c:numCache>
                <c:formatCode>0.0</c:formatCode>
                <c:ptCount val="5"/>
                <c:pt idx="0">
                  <c:v>114.2</c:v>
                </c:pt>
                <c:pt idx="1">
                  <c:v>106.2</c:v>
                </c:pt>
                <c:pt idx="2">
                  <c:v>104.6</c:v>
                </c:pt>
                <c:pt idx="3">
                  <c:v>104.5</c:v>
                </c:pt>
                <c:pt idx="4">
                  <c:v>104.1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5E-46DE-BB0A-9D9A8F2EB2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0"/>
        <c:shape val="box"/>
        <c:axId val="133835392"/>
        <c:axId val="133835008"/>
        <c:axId val="0"/>
      </c:bar3DChart>
      <c:catAx>
        <c:axId val="13383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8721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25406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835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83500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33835392"/>
        <c:crosses val="autoZero"/>
        <c:crossBetween val="between"/>
      </c:valAx>
      <c:spPr>
        <a:noFill/>
        <a:ln w="2325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30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520557572114768E-2"/>
          <c:y val="0.39941422332303655"/>
          <c:w val="0.79431143660465464"/>
          <c:h val="0.4423886085621878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Инвестиции в основной капитал</c:v>
                </c:pt>
              </c:strCache>
            </c:strRef>
          </c:tx>
          <c:spPr>
            <a:ln>
              <a:solidFill>
                <a:srgbClr val="2C628D"/>
              </a:solidFill>
            </a:ln>
          </c:spPr>
          <c:marker>
            <c:spPr>
              <a:solidFill>
                <a:srgbClr val="3333FF"/>
              </a:solidFill>
              <a:ln>
                <a:solidFill>
                  <a:srgbClr val="3333FF"/>
                </a:solidFill>
              </a:ln>
            </c:spPr>
          </c:marker>
          <c:dLbls>
            <c:dLbl>
              <c:idx val="0"/>
              <c:layout>
                <c:manualLayout>
                  <c:x val="-0.15237718453064891"/>
                  <c:y val="-0.105814038006477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55-492F-A5FC-38806FD2B4BA}"/>
                </c:ext>
              </c:extLst>
            </c:dLbl>
            <c:dLbl>
              <c:idx val="1"/>
              <c:layout>
                <c:manualLayout>
                  <c:x val="-0.12355529306799376"/>
                  <c:y val="0.1266928493076105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55-492F-A5FC-38806FD2B4BA}"/>
                </c:ext>
              </c:extLst>
            </c:dLbl>
            <c:dLbl>
              <c:idx val="2"/>
              <c:layout>
                <c:manualLayout>
                  <c:x val="-0.12097458602998308"/>
                  <c:y val="-0.1154721925436006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55-492F-A5FC-38806FD2B4BA}"/>
                </c:ext>
              </c:extLst>
            </c:dLbl>
            <c:dLbl>
              <c:idx val="3"/>
              <c:layout>
                <c:manualLayout>
                  <c:x val="-0.10080531941139688"/>
                  <c:y val="0.109303420449919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55-492F-A5FC-38806FD2B4BA}"/>
                </c:ext>
              </c:extLst>
            </c:dLbl>
            <c:dLbl>
              <c:idx val="4"/>
              <c:layout>
                <c:manualLayout>
                  <c:x val="-0.11683188870527378"/>
                  <c:y val="-0.117726395361045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55-492F-A5FC-38806FD2B4BA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35225806451612879"/>
                  <c:y val="0.2562814070351757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55-492F-A5FC-38806FD2B4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Sheet1!$B$2:$F$2</c:f>
              <c:numCache>
                <c:formatCode>#\ ##0.0</c:formatCode>
                <c:ptCount val="5"/>
                <c:pt idx="0">
                  <c:v>981</c:v>
                </c:pt>
                <c:pt idx="1">
                  <c:v>981</c:v>
                </c:pt>
                <c:pt idx="2">
                  <c:v>981</c:v>
                </c:pt>
                <c:pt idx="3">
                  <c:v>981</c:v>
                </c:pt>
                <c:pt idx="4">
                  <c:v>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B55-492F-A5FC-38806FD2B4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noFill/>
            </a:ln>
            <a:effectLst>
              <a:glow rad="127000">
                <a:srgbClr val="3333FF"/>
              </a:glow>
              <a:outerShdw blurRad="50800" dist="50800" dir="5400000" algn="ctr" rotWithShape="0">
                <a:srgbClr val="0070C0"/>
              </a:outerShdw>
            </a:effectLst>
          </c:spPr>
        </c:dropLines>
        <c:marker val="1"/>
        <c:smooth val="0"/>
        <c:axId val="133544192"/>
        <c:axId val="133963776"/>
      </c:lineChart>
      <c:catAx>
        <c:axId val="13354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>
                <a:solidFill>
                  <a:srgbClr val="1B4577"/>
                </a:solidFill>
              </a:defRPr>
            </a:pPr>
            <a:endParaRPr lang="ru-RU"/>
          </a:p>
        </c:txPr>
        <c:crossAx val="133963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963776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one"/>
        <c:crossAx val="13354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500" b="1">
          <a:solidFill>
            <a:schemeClr val="accent6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380044582892386E-2"/>
          <c:y val="0.34439742408951685"/>
          <c:w val="0.88501361193816397"/>
          <c:h val="0.4555760511890388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Численность населения (тыс. человек)</c:v>
                </c:pt>
              </c:strCache>
            </c:strRef>
          </c:tx>
          <c:dLbls>
            <c:dLbl>
              <c:idx val="0"/>
              <c:layout>
                <c:manualLayout>
                  <c:x val="-8.0256264008254544E-2"/>
                  <c:y val="-0.123914214111268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55-492F-A5FC-38806FD2B4BA}"/>
                </c:ext>
              </c:extLst>
            </c:dLbl>
            <c:dLbl>
              <c:idx val="1"/>
              <c:layout>
                <c:manualLayout>
                  <c:x val="-5.9447636403651534E-2"/>
                  <c:y val="-9.0508871088967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55-492F-A5FC-38806FD2B4BA}"/>
                </c:ext>
              </c:extLst>
            </c:dLbl>
            <c:dLbl>
              <c:idx val="2"/>
              <c:layout>
                <c:manualLayout>
                  <c:x val="-5.6867105763347359E-2"/>
                  <c:y val="-0.115472314879580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55-492F-A5FC-38806FD2B4BA}"/>
                </c:ext>
              </c:extLst>
            </c:dLbl>
            <c:dLbl>
              <c:idx val="3"/>
              <c:layout>
                <c:manualLayout>
                  <c:x val="-6.0737995918554034E-2"/>
                  <c:y val="-0.113931374891615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55-492F-A5FC-38806FD2B4BA}"/>
                </c:ext>
              </c:extLst>
            </c:dLbl>
            <c:dLbl>
              <c:idx val="4"/>
              <c:layout>
                <c:manualLayout>
                  <c:x val="-6.0737918331824924E-2"/>
                  <c:y val="-9.96264680011775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55-492F-A5FC-38806FD2B4BA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35225806451612879"/>
                  <c:y val="0.2562814070351757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55-492F-A5FC-38806FD2B4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Sheet1!$B$2:$F$2</c:f>
              <c:numCache>
                <c:formatCode>0.0</c:formatCode>
                <c:ptCount val="5"/>
                <c:pt idx="0">
                  <c:v>12.7</c:v>
                </c:pt>
                <c:pt idx="1">
                  <c:v>12.4</c:v>
                </c:pt>
                <c:pt idx="2">
                  <c:v>12.1</c:v>
                </c:pt>
                <c:pt idx="3">
                  <c:v>11.8</c:v>
                </c:pt>
                <c:pt idx="4">
                  <c:v>11.5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B55-492F-A5FC-38806FD2B4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noFill/>
            </a:ln>
          </c:spPr>
        </c:dropLines>
        <c:marker val="1"/>
        <c:smooth val="0"/>
        <c:axId val="133982464"/>
        <c:axId val="133902336"/>
      </c:lineChart>
      <c:catAx>
        <c:axId val="13398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>
                <a:solidFill>
                  <a:srgbClr val="254061"/>
                </a:solidFill>
              </a:defRPr>
            </a:pPr>
            <a:endParaRPr lang="ru-RU"/>
          </a:p>
        </c:txPr>
        <c:crossAx val="133902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90233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33982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500" b="1">
          <a:solidFill>
            <a:schemeClr val="accent6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63"/>
      <c:rotY val="20"/>
      <c:depthPercent val="100"/>
      <c:rAngAx val="1"/>
    </c:view3D>
    <c:floor>
      <c:thickness val="0"/>
      <c:spPr>
        <a:noFill/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9921840711369646E-2"/>
          <c:y val="0.19728096535026071"/>
          <c:w val="0.8288573112002261"/>
          <c:h val="0.617401753530880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Фонд заработной платы (млрд. руб.)</c:v>
                </c:pt>
              </c:strCache>
            </c:strRef>
          </c:tx>
          <c:spPr>
            <a:solidFill>
              <a:srgbClr val="8388B3"/>
            </a:solidFill>
            <a:ln w="9997">
              <a:solidFill>
                <a:srgbClr val="25406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9.3566596577674358E-3"/>
                  <c:y val="0.204443013522216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EC-45E6-AF28-953233FA0DAB}"/>
                </c:ext>
              </c:extLst>
            </c:dLbl>
            <c:dLbl>
              <c:idx val="1"/>
              <c:layout>
                <c:manualLayout>
                  <c:x val="2.4951092420712816E-2"/>
                  <c:y val="0.18222094683501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EC-45E6-AF28-953233FA0DAB}"/>
                </c:ext>
              </c:extLst>
            </c:dLbl>
            <c:dLbl>
              <c:idx val="2"/>
              <c:layout>
                <c:manualLayout>
                  <c:x val="2.4951092420712816E-2"/>
                  <c:y val="0.155554466810382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EC-45E6-AF28-953233FA0DAB}"/>
                </c:ext>
              </c:extLst>
            </c:dLbl>
            <c:dLbl>
              <c:idx val="3"/>
              <c:layout>
                <c:manualLayout>
                  <c:x val="2.4951092420712816E-2"/>
                  <c:y val="0.142221226798062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EC-45E6-AF28-953233FA0DAB}"/>
                </c:ext>
              </c:extLst>
            </c:dLbl>
            <c:dLbl>
              <c:idx val="4"/>
              <c:layout>
                <c:manualLayout>
                  <c:x val="2.4951092420712816E-2"/>
                  <c:y val="0.1288879867857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EC-45E6-AF28-953233FA0D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Sheet1!$B$2:$F$2</c:f>
              <c:numCache>
                <c:formatCode>#,##0.00</c:formatCode>
                <c:ptCount val="5"/>
                <c:pt idx="0">
                  <c:v>5.8</c:v>
                </c:pt>
                <c:pt idx="1">
                  <c:v>6.3</c:v>
                </c:pt>
                <c:pt idx="2">
                  <c:v>6.7</c:v>
                </c:pt>
                <c:pt idx="3">
                  <c:v>7</c:v>
                </c:pt>
                <c:pt idx="4">
                  <c:v>7.3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5-76EC-45E6-AF28-953233FA0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gapDepth val="0"/>
        <c:shape val="box"/>
        <c:axId val="151226240"/>
        <c:axId val="151227776"/>
        <c:axId val="0"/>
      </c:bar3DChart>
      <c:catAx>
        <c:axId val="15122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7498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25406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1227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122777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151226240"/>
        <c:crosses val="autoZero"/>
        <c:crossBetween val="between"/>
      </c:valAx>
      <c:spPr>
        <a:noFill/>
        <a:ln w="241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2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view3D>
      <c:rotX val="15"/>
      <c:hPercent val="59"/>
      <c:rotY val="20"/>
      <c:depthPercent val="100"/>
      <c:rAngAx val="1"/>
    </c:view3D>
    <c:floor>
      <c:thickness val="0"/>
      <c:spPr>
        <a:noFill/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8253359715743881E-2"/>
          <c:y val="0.22421721541282447"/>
          <c:w val="0.90013314053402949"/>
          <c:h val="0.622003281812771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Среднемесячная заработная плата, тыс. руб.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9423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8228797505058184E-2"/>
                  <c:y val="0.170211188236019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ED-45E2-923C-032B25E596BF}"/>
                </c:ext>
              </c:extLst>
            </c:dLbl>
            <c:dLbl>
              <c:idx val="1"/>
              <c:layout>
                <c:manualLayout>
                  <c:x val="2.0915499310540347E-2"/>
                  <c:y val="0.156436907415179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ED-45E2-923C-032B25E596BF}"/>
                </c:ext>
              </c:extLst>
            </c:dLbl>
            <c:dLbl>
              <c:idx val="2"/>
              <c:layout>
                <c:manualLayout>
                  <c:x val="2.4975503233573202E-2"/>
                  <c:y val="0.190760245113192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ED-45E2-923C-032B25E596BF}"/>
                </c:ext>
              </c:extLst>
            </c:dLbl>
            <c:dLbl>
              <c:idx val="3"/>
              <c:layout>
                <c:manualLayout>
                  <c:x val="2.6691676698676055E-2"/>
                  <c:y val="0.20997984629918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ED-45E2-923C-032B25E596BF}"/>
                </c:ext>
              </c:extLst>
            </c:dLbl>
            <c:dLbl>
              <c:idx val="4"/>
              <c:layout>
                <c:manualLayout>
                  <c:x val="2.8490159298972535E-2"/>
                  <c:y val="0.21066954400123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ED-45E2-923C-032B25E596BF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4330855018587399"/>
                  <c:y val="0.1923076923076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ED-45E2-923C-032B25E596BF}"/>
                </c:ext>
              </c:extLst>
            </c:dLbl>
            <c:spPr>
              <a:noFill/>
              <a:ln w="18846">
                <a:noFill/>
              </a:ln>
            </c:spPr>
            <c:txPr>
              <a:bodyPr/>
              <a:lstStyle/>
              <a:p>
                <a:pPr>
                  <a:defRPr sz="1200" b="1" i="0" u="none" strike="noStrike" spc="-90" baseline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Sheet1!$B$2:$F$2</c:f>
              <c:numCache>
                <c:formatCode>0.0</c:formatCode>
                <c:ptCount val="5"/>
                <c:pt idx="0">
                  <c:v>110.5</c:v>
                </c:pt>
                <c:pt idx="1">
                  <c:v>129.1</c:v>
                </c:pt>
                <c:pt idx="2">
                  <c:v>143.80000000000001</c:v>
                </c:pt>
                <c:pt idx="3">
                  <c:v>155.69999999999999</c:v>
                </c:pt>
                <c:pt idx="4">
                  <c:v>167.1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6-E8ED-45E2-923C-032B25E59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gapDepth val="0"/>
        <c:shape val="box"/>
        <c:axId val="151078784"/>
        <c:axId val="151080320"/>
        <c:axId val="0"/>
      </c:bar3DChart>
      <c:catAx>
        <c:axId val="15107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7067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25406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1080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108032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51078784"/>
        <c:crosses val="autoZero"/>
        <c:crossBetween val="between"/>
      </c:valAx>
      <c:spPr>
        <a:noFill/>
        <a:ln w="1884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0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697339661309748E-2"/>
          <c:y val="0.66482622720090156"/>
          <c:w val="0.87360053980121"/>
          <c:h val="0.2466087079351414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19892">
              <a:solidFill>
                <a:schemeClr val="accent4">
                  <a:lumMod val="50000"/>
                </a:schemeClr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accent4">
                  <a:lumMod val="50000"/>
                </a:schemeClr>
              </a:solidFill>
              <a:ln>
                <a:solidFill>
                  <a:srgbClr val="000080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</c:marker>
          <c:dLbls>
            <c:dLbl>
              <c:idx val="0"/>
              <c:layout>
                <c:manualLayout>
                  <c:x val="-9.2752973998736568E-2"/>
                  <c:y val="8.4847917980982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3C-46D6-9386-B0045D050729}"/>
                </c:ext>
              </c:extLst>
            </c:dLbl>
            <c:dLbl>
              <c:idx val="1"/>
              <c:layout>
                <c:manualLayout>
                  <c:x val="-9.5329445498701468E-2"/>
                  <c:y val="6.8686409794128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12946099810478"/>
                      <c:h val="8.64640687996676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33C-46D6-9386-B0045D050729}"/>
                </c:ext>
              </c:extLst>
            </c:dLbl>
            <c:dLbl>
              <c:idx val="2"/>
              <c:layout>
                <c:manualLayout>
                  <c:x val="-5.9258844499192775E-2"/>
                  <c:y val="7.272678684084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3C-46D6-9386-B0045D050729}"/>
                </c:ext>
              </c:extLst>
            </c:dLbl>
            <c:dLbl>
              <c:idx val="3"/>
              <c:layout>
                <c:manualLayout>
                  <c:x val="-8.2447087998876997E-2"/>
                  <c:y val="7.676716388755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3C-46D6-9386-B0045D050729}"/>
                </c:ext>
              </c:extLst>
            </c:dLbl>
            <c:dLbl>
              <c:idx val="4"/>
              <c:layout>
                <c:manualLayout>
                  <c:x val="-7.4717673498982465E-2"/>
                  <c:y val="7.272678684084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3C-46D6-9386-B0045D0507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Sheet1!$B$2:$F$2</c:f>
              <c:numCache>
                <c:formatCode>#\ ##0.0</c:formatCode>
                <c:ptCount val="5"/>
                <c:pt idx="0">
                  <c:v>1509.5</c:v>
                </c:pt>
                <c:pt idx="1">
                  <c:v>1379.9</c:v>
                </c:pt>
                <c:pt idx="2">
                  <c:v>1058.8</c:v>
                </c:pt>
                <c:pt idx="3">
                  <c:v>1038.2</c:v>
                </c:pt>
                <c:pt idx="4">
                  <c:v>1099.3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33C-46D6-9386-B0045D050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354688"/>
        <c:axId val="167211392"/>
      </c:lineChart>
      <c:catAx>
        <c:axId val="16435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973">
            <a:solidFill>
              <a:schemeClr val="accent4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700025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7211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7211392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one"/>
        <c:crossAx val="164354688"/>
        <c:crosses val="autoZero"/>
        <c:crossBetween val="between"/>
      </c:valAx>
      <c:spPr>
        <a:noFill/>
        <a:ln w="13261">
          <a:noFill/>
        </a:ln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4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view3D>
      <c:rotX val="9"/>
      <c:hPercent val="48"/>
      <c:rotY val="6"/>
      <c:depthPercent val="100"/>
      <c:rAngAx val="1"/>
    </c:view3D>
    <c:floor>
      <c:thickness val="0"/>
      <c:spPr>
        <a:noFill/>
        <a:ln w="12700">
          <a:solidFill>
            <a:srgbClr val="666699"/>
          </a:solidFill>
          <a:prstDash val="solid"/>
        </a:ln>
      </c:spPr>
    </c:floor>
    <c:sideWall>
      <c:thickness val="0"/>
      <c:spPr>
        <a:noFill/>
        <a:ln w="12700">
          <a:solidFill>
            <a:srgbClr val="666699"/>
          </a:solidFill>
          <a:prstDash val="solid"/>
        </a:ln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noFill/>
        <a:ln w="12700">
          <a:solidFill>
            <a:srgbClr val="666699"/>
          </a:solidFill>
          <a:prstDash val="solid"/>
        </a:ln>
        <a:scene3d>
          <a:camera prst="orthographicFront"/>
          <a:lightRig rig="threePt" dir="t"/>
        </a:scene3d>
        <a:sp3d>
          <a:bevelT w="6350"/>
        </a:sp3d>
      </c:spPr>
    </c:backWall>
    <c:plotArea>
      <c:layout/>
      <c:bar3DChart>
        <c:barDir val="col"/>
        <c:grouping val="stacked"/>
        <c:varyColors val="0"/>
        <c:ser>
          <c:idx val="4"/>
          <c:order val="0"/>
          <c:tx>
            <c:strRef>
              <c:f>Sheet1!$A$2</c:f>
              <c:strCache>
                <c:ptCount val="1"/>
                <c:pt idx="0">
                  <c:v>безвозмездные 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009999"/>
                </a:gs>
              </a:gsLst>
              <a:path path="rect">
                <a:fillToRect l="50000" t="50000" r="50000" b="50000"/>
              </a:path>
            </a:gradFill>
            <a:ln w="33691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w="139700" h="139700" prst="artDeco"/>
              <a:bevelB w="139700" h="139700" prst="artDeco"/>
            </a:sp3d>
          </c:spPr>
          <c:invertIfNegative val="0"/>
          <c:dLbls>
            <c:dLbl>
              <c:idx val="2"/>
              <c:layout>
                <c:manualLayout>
                  <c:x val="7.9507462745745609E-3"/>
                  <c:y val="-5.7941313205647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6B-483F-9542-DCE5DA59C951}"/>
                </c:ext>
              </c:extLst>
            </c:dLbl>
            <c:dLbl>
              <c:idx val="3"/>
              <c:layout>
                <c:manualLayout>
                  <c:x val="1.06009950327660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6B-483F-9542-DCE5DA59C951}"/>
                </c:ext>
              </c:extLst>
            </c:dLbl>
            <c:dLbl>
              <c:idx val="4"/>
              <c:layout>
                <c:manualLayout>
                  <c:x val="1.5901492549149073E-2"/>
                  <c:y val="5.79413132056465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6B-483F-9542-DCE5DA59C9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solidFill>
                      <a:srgbClr val="0033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0.70937396488903592</c:v>
                </c:pt>
                <c:pt idx="1">
                  <c:v>0.65903326327994771</c:v>
                </c:pt>
                <c:pt idx="2">
                  <c:v>0.55742349829996229</c:v>
                </c:pt>
                <c:pt idx="3">
                  <c:v>0.53111153920246568</c:v>
                </c:pt>
                <c:pt idx="4">
                  <c:v>0.54416446829800791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6B-483F-9542-DCE5DA59C95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налоговые 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700025"/>
                </a:gs>
              </a:gsLst>
              <a:path path="rect">
                <a:fillToRect l="50000" t="50000" r="50000" b="50000"/>
              </a:path>
            </a:gradFill>
            <a:ln w="33691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w="139700" h="139700" prst="artDeco"/>
              <a:bevelB w="139700" h="139700" prst="artDeco"/>
            </a:sp3d>
          </c:spPr>
          <c:invertIfNegative val="0"/>
          <c:dLbls>
            <c:dLbl>
              <c:idx val="0"/>
              <c:layout>
                <c:manualLayout>
                  <c:x val="1.3251243790957561E-2"/>
                  <c:y val="-1.2633031202081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6B-483F-9542-DCE5DA59C951}"/>
                </c:ext>
              </c:extLst>
            </c:dLbl>
            <c:dLbl>
              <c:idx val="1"/>
              <c:layout>
                <c:manualLayout>
                  <c:x val="1.06009950327660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6B-483F-9542-DCE5DA59C951}"/>
                </c:ext>
              </c:extLst>
            </c:dLbl>
            <c:dLbl>
              <c:idx val="2"/>
              <c:layout>
                <c:manualLayout>
                  <c:x val="7.9507462745745609E-3"/>
                  <c:y val="-2.655612844059305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6B-483F-9542-DCE5DA59C951}"/>
                </c:ext>
              </c:extLst>
            </c:dLbl>
            <c:dLbl>
              <c:idx val="3"/>
              <c:layout>
                <c:manualLayout>
                  <c:x val="1.0600995032766082E-2"/>
                  <c:y val="-1.7382393961693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6B-483F-9542-DCE5DA59C951}"/>
                </c:ext>
              </c:extLst>
            </c:dLbl>
            <c:dLbl>
              <c:idx val="4"/>
              <c:layout>
                <c:manualLayout>
                  <c:x val="1.06009950327660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6B-483F-9542-DCE5DA59C9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solidFill>
                      <a:srgbClr val="7000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0.26134481616429289</c:v>
                </c:pt>
                <c:pt idx="1">
                  <c:v>0.30712370461627658</c:v>
                </c:pt>
                <c:pt idx="2">
                  <c:v>0.41962599168870435</c:v>
                </c:pt>
                <c:pt idx="3">
                  <c:v>0.44644577152764403</c:v>
                </c:pt>
                <c:pt idx="4">
                  <c:v>0.43482215955608122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66B-483F-9542-DCE5DA59C951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gradFill flip="none" rotWithShape="1">
              <a:gsLst>
                <a:gs pos="0">
                  <a:sysClr val="window" lastClr="FFFFFF"/>
                </a:gs>
                <a:gs pos="100000">
                  <a:srgbClr val="00B0F0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c:spPr>
          <c:invertIfNegative val="0"/>
          <c:dLbls>
            <c:dLbl>
              <c:idx val="0"/>
              <c:layout>
                <c:manualLayout>
                  <c:x val="5.3004975163830313E-3"/>
                  <c:y val="-0.115882626411293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6B-483F-9542-DCE5DA59C951}"/>
                </c:ext>
              </c:extLst>
            </c:dLbl>
            <c:dLbl>
              <c:idx val="1"/>
              <c:layout>
                <c:manualLayout>
                  <c:x val="-4.8587332615165721E-17"/>
                  <c:y val="-8.6911969808469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66B-483F-9542-DCE5DA59C951}"/>
                </c:ext>
              </c:extLst>
            </c:dLbl>
            <c:dLbl>
              <c:idx val="2"/>
              <c:layout>
                <c:manualLayout>
                  <c:x val="1.0600995032766082E-2"/>
                  <c:y val="-8.6911969808469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66B-483F-9542-DCE5DA59C951}"/>
                </c:ext>
              </c:extLst>
            </c:dLbl>
            <c:dLbl>
              <c:idx val="3"/>
              <c:layout>
                <c:manualLayout>
                  <c:x val="1.0600995032766082E-2"/>
                  <c:y val="-9.2706101129034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66B-483F-9542-DCE5DA59C951}"/>
                </c:ext>
              </c:extLst>
            </c:dLbl>
            <c:dLbl>
              <c:idx val="4"/>
              <c:layout>
                <c:manualLayout>
                  <c:x val="1.3251243790957561E-2"/>
                  <c:y val="-5.214718188508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66B-483F-9542-DCE5DA59C9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2.928121894667109E-2</c:v>
                </c:pt>
                <c:pt idx="1">
                  <c:v>3.3843032103775643E-2</c:v>
                </c:pt>
                <c:pt idx="2">
                  <c:v>2.2950510011333594E-2</c:v>
                </c:pt>
                <c:pt idx="3">
                  <c:v>2.2442689269890195E-2</c:v>
                </c:pt>
                <c:pt idx="4">
                  <c:v>2.1013372145911043E-2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66B-483F-9542-DCE5DA59C9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gapDepth val="0"/>
        <c:shape val="cylinder"/>
        <c:axId val="168182144"/>
        <c:axId val="168183680"/>
        <c:axId val="0"/>
      </c:bar3DChart>
      <c:catAx>
        <c:axId val="16818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1230">
            <a:solidFill>
              <a:srgbClr val="666699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8183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183680"/>
        <c:scaling>
          <c:orientation val="minMax"/>
          <c:max val="1"/>
          <c:min val="0"/>
        </c:scaling>
        <c:delete val="0"/>
        <c:axPos val="l"/>
        <c:majorGridlines>
          <c:spPr>
            <a:ln w="11230">
              <a:solidFill>
                <a:srgbClr val="666699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11230">
            <a:solidFill>
              <a:srgbClr val="666699"/>
            </a:solidFill>
            <a:prstDash val="solid"/>
          </a:ln>
        </c:spPr>
        <c:txPr>
          <a:bodyPr rot="-2400000" vert="horz"/>
          <a:lstStyle/>
          <a:p>
            <a:pPr>
              <a:defRPr sz="1000" b="1" i="0" u="none" strike="noStrike" baseline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8182144"/>
        <c:crosses val="autoZero"/>
        <c:crossBetween val="between"/>
      </c:valAx>
      <c:spPr>
        <a:noFill/>
        <a:ln w="224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6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view3D>
      <c:rotX val="9"/>
      <c:hPercent val="48"/>
      <c:rotY val="6"/>
      <c:depthPercent val="100"/>
      <c:rAngAx val="1"/>
    </c:view3D>
    <c:floor>
      <c:thickness val="0"/>
      <c:spPr>
        <a:noFill/>
        <a:ln w="12700">
          <a:solidFill>
            <a:srgbClr val="666699"/>
          </a:solidFill>
          <a:prstDash val="solid"/>
        </a:ln>
      </c:spPr>
    </c:floor>
    <c:sideWall>
      <c:thickness val="0"/>
      <c:spPr>
        <a:noFill/>
        <a:ln w="12700">
          <a:solidFill>
            <a:srgbClr val="666699"/>
          </a:solidFill>
          <a:prstDash val="solid"/>
        </a:ln>
      </c:spPr>
    </c:sideWall>
    <c:backWall>
      <c:thickness val="0"/>
      <c:spPr>
        <a:noFill/>
        <a:ln w="12700">
          <a:solidFill>
            <a:srgbClr val="666699"/>
          </a:solidFill>
          <a:prstDash val="solid"/>
        </a:ln>
      </c:spPr>
    </c:backWall>
    <c:plotArea>
      <c:layout/>
      <c:bar3DChart>
        <c:barDir val="col"/>
        <c:grouping val="stacked"/>
        <c:varyColors val="0"/>
        <c:ser>
          <c:idx val="4"/>
          <c:order val="0"/>
          <c:tx>
            <c:strRef>
              <c:f>Sheet1!$A$2</c:f>
              <c:strCache>
                <c:ptCount val="1"/>
                <c:pt idx="0">
                  <c:v>Налоговые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009999"/>
                </a:gs>
              </a:gsLst>
              <a:path path="rect">
                <a:fillToRect l="50000" t="50000" r="50000" b="50000"/>
              </a:path>
            </a:gradFill>
            <a:ln w="33691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w="139700" h="139700" prst="artDeco"/>
              <a:bevelB w="139700" h="139700" prst="artDeco"/>
            </a:sp3d>
          </c:spPr>
          <c:invertIfNegative val="0"/>
          <c:dLbls>
            <c:dLbl>
              <c:idx val="2"/>
              <c:layout>
                <c:manualLayout>
                  <c:x val="7.9507462745745591E-3"/>
                  <c:y val="-5.7941313205647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A9-4622-A686-BC00216BF8E6}"/>
                </c:ext>
              </c:extLst>
            </c:dLbl>
            <c:dLbl>
              <c:idx val="3"/>
              <c:layout>
                <c:manualLayout>
                  <c:x val="1.06009950327660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A9-4622-A686-BC00216BF8E6}"/>
                </c:ext>
              </c:extLst>
            </c:dLbl>
            <c:dLbl>
              <c:idx val="4"/>
              <c:layout>
                <c:manualLayout>
                  <c:x val="1.5901492549149073E-2"/>
                  <c:y val="5.79413132056465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A9-4622-A686-BC00216BF8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solidFill>
                      <a:srgbClr val="0033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0.89924777752450424</c:v>
                </c:pt>
                <c:pt idx="1">
                  <c:v>0.90074388947927742</c:v>
                </c:pt>
                <c:pt idx="2">
                  <c:v>0.94814340588988477</c:v>
                </c:pt>
                <c:pt idx="3">
                  <c:v>0.95213640098603125</c:v>
                </c:pt>
                <c:pt idx="4">
                  <c:v>0.95371109337589788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A9-4622-A686-BC00216BF8E6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700025"/>
                </a:gs>
              </a:gsLst>
              <a:path path="rect">
                <a:fillToRect l="50000" t="50000" r="50000" b="50000"/>
              </a:path>
            </a:gradFill>
            <a:ln w="33691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w="139700" h="139700" prst="artDeco"/>
              <a:bevelB w="139700" h="139700" prst="artDeco"/>
            </a:sp3d>
          </c:spPr>
          <c:invertIfNegative val="0"/>
          <c:dLbls>
            <c:dLbl>
              <c:idx val="0"/>
              <c:layout>
                <c:manualLayout>
                  <c:x val="1.611883477432274E-2"/>
                  <c:y val="-0.126361204250574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A9-4622-A686-BC00216BF8E6}"/>
                </c:ext>
              </c:extLst>
            </c:dLbl>
            <c:dLbl>
              <c:idx val="1"/>
              <c:layout>
                <c:manualLayout>
                  <c:x val="1.3468603440762126E-2"/>
                  <c:y val="-0.115090169069467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A9-4622-A686-BC00216BF8E6}"/>
                </c:ext>
              </c:extLst>
            </c:dLbl>
            <c:dLbl>
              <c:idx val="2"/>
              <c:layout>
                <c:manualLayout>
                  <c:x val="1.0818372107201485E-2"/>
                  <c:y val="-9.5074487492169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A9-4622-A686-BC00216BF8E6}"/>
                </c:ext>
              </c:extLst>
            </c:dLbl>
            <c:dLbl>
              <c:idx val="3"/>
              <c:layout>
                <c:manualLayout>
                  <c:x val="1.0600925334242456E-2"/>
                  <c:y val="-0.107453083321184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A9-4622-A686-BC00216BF8E6}"/>
                </c:ext>
              </c:extLst>
            </c:dLbl>
            <c:dLbl>
              <c:idx val="4"/>
              <c:layout>
                <c:manualLayout>
                  <c:x val="4.8655691212034311E-3"/>
                  <c:y val="-9.0070567097844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A9-4622-A686-BC00216BF8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solidFill>
                      <a:srgbClr val="7000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0.1007522224754958</c:v>
                </c:pt>
                <c:pt idx="1">
                  <c:v>9.925611052072264E-2</c:v>
                </c:pt>
                <c:pt idx="2">
                  <c:v>5.1856594110115235E-2</c:v>
                </c:pt>
                <c:pt idx="3">
                  <c:v>4.7863599013968777E-2</c:v>
                </c:pt>
                <c:pt idx="4">
                  <c:v>4.6288906624102157E-2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CA9-4622-A686-BC00216BF8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gapDepth val="0"/>
        <c:shape val="cylinder"/>
        <c:axId val="177175936"/>
        <c:axId val="177185920"/>
        <c:axId val="0"/>
      </c:bar3DChart>
      <c:catAx>
        <c:axId val="17717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1230">
            <a:solidFill>
              <a:srgbClr val="666699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700025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7185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7185920"/>
        <c:scaling>
          <c:orientation val="minMax"/>
          <c:max val="1"/>
          <c:min val="0"/>
        </c:scaling>
        <c:delete val="0"/>
        <c:axPos val="l"/>
        <c:majorGridlines>
          <c:spPr>
            <a:ln w="11230">
              <a:solidFill>
                <a:srgbClr val="666699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11230">
            <a:solidFill>
              <a:srgbClr val="666699"/>
            </a:solidFill>
            <a:prstDash val="solid"/>
          </a:ln>
        </c:spPr>
        <c:txPr>
          <a:bodyPr rot="-2400000" vert="horz"/>
          <a:lstStyle/>
          <a:p>
            <a:pPr>
              <a:defRPr sz="1000" b="1" i="0" u="none" strike="noStrik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7175936"/>
        <c:crosses val="autoZero"/>
        <c:crossBetween val="between"/>
      </c:valAx>
      <c:spPr>
        <a:noFill/>
        <a:ln w="224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6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870D27-D675-40D4-93C4-6696E4B25AE7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234BB0-12CF-467C-B9AA-247727CAE012}">
      <dgm:prSet phldrT="[Текст]" custT="1"/>
      <dgm:spPr>
        <a:solidFill>
          <a:srgbClr val="DAE1E6"/>
        </a:solidFill>
        <a:ln>
          <a:solidFill>
            <a:srgbClr val="BCC9DA"/>
          </a:solidFill>
        </a:ln>
      </dgm:spPr>
      <dgm:t>
        <a:bodyPr/>
        <a:lstStyle/>
        <a:p>
          <a:r>
            <a:rPr lang="ru-RU" sz="1600" dirty="0">
              <a:solidFill>
                <a:srgbClr val="1B4577"/>
              </a:solidFill>
              <a:latin typeface="Times New Roman" pitchFamily="18" charset="0"/>
              <a:cs typeface="Times New Roman" pitchFamily="18" charset="0"/>
            </a:rPr>
            <a:t>Положения о бюджетном процессе в Усть-Илимском муниципальном округе</a:t>
          </a:r>
          <a:endParaRPr lang="ru-RU" sz="1600" dirty="0">
            <a:solidFill>
              <a:srgbClr val="1B4577"/>
            </a:solidFill>
          </a:endParaRPr>
        </a:p>
      </dgm:t>
    </dgm:pt>
    <dgm:pt modelId="{80929766-EB59-42C2-A83C-629112547C21}" type="parTrans" cxnId="{6E742664-311B-4B6B-85ED-C49CDF804F3C}">
      <dgm:prSet/>
      <dgm:spPr/>
      <dgm:t>
        <a:bodyPr/>
        <a:lstStyle/>
        <a:p>
          <a:endParaRPr lang="ru-RU" sz="1600">
            <a:solidFill>
              <a:srgbClr val="1B4577"/>
            </a:solidFill>
          </a:endParaRPr>
        </a:p>
      </dgm:t>
    </dgm:pt>
    <dgm:pt modelId="{4EC6CF65-CA8C-4408-9237-39BAD21CA63C}" type="sibTrans" cxnId="{6E742664-311B-4B6B-85ED-C49CDF804F3C}">
      <dgm:prSet/>
      <dgm:spPr/>
      <dgm:t>
        <a:bodyPr/>
        <a:lstStyle/>
        <a:p>
          <a:endParaRPr lang="ru-RU" sz="1600">
            <a:solidFill>
              <a:srgbClr val="1B4577"/>
            </a:solidFill>
          </a:endParaRPr>
        </a:p>
      </dgm:t>
    </dgm:pt>
    <dgm:pt modelId="{B310E92B-AFBE-49B0-8BB8-CAC27447E7F5}">
      <dgm:prSet phldrT="[Текст]" custT="1"/>
      <dgm:spPr>
        <a:solidFill>
          <a:srgbClr val="DAE1E6"/>
        </a:solidFill>
      </dgm:spPr>
      <dgm:t>
        <a:bodyPr/>
        <a:lstStyle/>
        <a:p>
          <a:r>
            <a:rPr lang="ru-RU" sz="1600" dirty="0">
              <a:solidFill>
                <a:srgbClr val="1B4577"/>
              </a:solidFill>
              <a:latin typeface="Times New Roman" pitchFamily="18" charset="0"/>
              <a:cs typeface="Times New Roman" pitchFamily="18" charset="0"/>
            </a:rPr>
            <a:t>Основных показателей прогноза социально-экономического развития Усть-Илимского муниципального округа на 2026-2028 годы</a:t>
          </a:r>
          <a:endParaRPr lang="ru-RU" sz="1600" dirty="0">
            <a:solidFill>
              <a:srgbClr val="1B4577"/>
            </a:solidFill>
          </a:endParaRPr>
        </a:p>
      </dgm:t>
    </dgm:pt>
    <dgm:pt modelId="{57BB125A-1892-49F3-B4E2-988345EB02E7}" type="parTrans" cxnId="{0BC39179-9AB6-4FEE-A8F1-A5BA88E9517D}">
      <dgm:prSet/>
      <dgm:spPr/>
      <dgm:t>
        <a:bodyPr/>
        <a:lstStyle/>
        <a:p>
          <a:endParaRPr lang="ru-RU" sz="1600">
            <a:solidFill>
              <a:srgbClr val="1B4577"/>
            </a:solidFill>
          </a:endParaRPr>
        </a:p>
      </dgm:t>
    </dgm:pt>
    <dgm:pt modelId="{35FB9019-BE82-4306-9401-87776601CC36}" type="sibTrans" cxnId="{0BC39179-9AB6-4FEE-A8F1-A5BA88E9517D}">
      <dgm:prSet/>
      <dgm:spPr/>
      <dgm:t>
        <a:bodyPr/>
        <a:lstStyle/>
        <a:p>
          <a:endParaRPr lang="ru-RU" sz="1600">
            <a:solidFill>
              <a:srgbClr val="1B4577"/>
            </a:solidFill>
          </a:endParaRPr>
        </a:p>
      </dgm:t>
    </dgm:pt>
    <dgm:pt modelId="{FB671FD7-7BBC-43D3-9753-F0AC8409C51C}">
      <dgm:prSet phldrT="[Текст]" custT="1"/>
      <dgm:spPr>
        <a:solidFill>
          <a:srgbClr val="DAE1E6"/>
        </a:solidFill>
      </dgm:spPr>
      <dgm:t>
        <a:bodyPr/>
        <a:lstStyle/>
        <a:p>
          <a:r>
            <a:rPr lang="ru-RU" sz="1600" dirty="0">
              <a:solidFill>
                <a:srgbClr val="1B4577"/>
              </a:solidFill>
              <a:latin typeface="Times New Roman" pitchFamily="18" charset="0"/>
              <a:cs typeface="Times New Roman" pitchFamily="18" charset="0"/>
            </a:rPr>
            <a:t>Основных направлений бюджетной и налоговой политики Усть-Илимского муниципального округа на 2026-2028 годы</a:t>
          </a:r>
          <a:endParaRPr lang="ru-RU" sz="1600" dirty="0">
            <a:solidFill>
              <a:srgbClr val="1B4577"/>
            </a:solidFill>
          </a:endParaRPr>
        </a:p>
      </dgm:t>
    </dgm:pt>
    <dgm:pt modelId="{D7A028B5-0374-47E1-8212-F329FB8A914F}" type="parTrans" cxnId="{3E75FE24-C353-40B8-ADC7-179F01D36C3F}">
      <dgm:prSet/>
      <dgm:spPr/>
      <dgm:t>
        <a:bodyPr/>
        <a:lstStyle/>
        <a:p>
          <a:endParaRPr lang="ru-RU" sz="1600">
            <a:solidFill>
              <a:srgbClr val="1B4577"/>
            </a:solidFill>
          </a:endParaRPr>
        </a:p>
      </dgm:t>
    </dgm:pt>
    <dgm:pt modelId="{5C76F160-A7AC-401D-B367-D47CDD26EC96}" type="sibTrans" cxnId="{3E75FE24-C353-40B8-ADC7-179F01D36C3F}">
      <dgm:prSet/>
      <dgm:spPr/>
      <dgm:t>
        <a:bodyPr/>
        <a:lstStyle/>
        <a:p>
          <a:endParaRPr lang="ru-RU" sz="1600">
            <a:solidFill>
              <a:srgbClr val="1B4577"/>
            </a:solidFill>
          </a:endParaRPr>
        </a:p>
      </dgm:t>
    </dgm:pt>
    <dgm:pt modelId="{DAC3EF2C-C869-4F4A-899E-D2FD13F5AEDD}">
      <dgm:prSet phldrT="[Текст]" custT="1"/>
      <dgm:spPr>
        <a:solidFill>
          <a:srgbClr val="DAE1E6"/>
        </a:solidFill>
      </dgm:spPr>
      <dgm:t>
        <a:bodyPr/>
        <a:lstStyle/>
        <a:p>
          <a:r>
            <a:rPr lang="ru-RU" sz="1600" dirty="0">
              <a:solidFill>
                <a:srgbClr val="1B4577"/>
              </a:solidFill>
              <a:latin typeface="Times New Roman" pitchFamily="18" charset="0"/>
              <a:cs typeface="Times New Roman" pitchFamily="18" charset="0"/>
            </a:rPr>
            <a:t>Проектов муниципальных программ Усть-Илимского муниципального округа</a:t>
          </a:r>
          <a:endParaRPr lang="ru-RU" sz="1600" dirty="0">
            <a:solidFill>
              <a:srgbClr val="1B4577"/>
            </a:solidFill>
          </a:endParaRPr>
        </a:p>
      </dgm:t>
    </dgm:pt>
    <dgm:pt modelId="{ABE6EAB0-78BA-417A-84A1-F23C8C4A2E5C}" type="parTrans" cxnId="{83CDBBB4-9BA0-4061-9792-AEB85E792951}">
      <dgm:prSet/>
      <dgm:spPr/>
      <dgm:t>
        <a:bodyPr/>
        <a:lstStyle/>
        <a:p>
          <a:endParaRPr lang="ru-RU" sz="1600">
            <a:solidFill>
              <a:srgbClr val="1B4577"/>
            </a:solidFill>
          </a:endParaRPr>
        </a:p>
      </dgm:t>
    </dgm:pt>
    <dgm:pt modelId="{256DE9F5-789F-4AD7-9432-396107C0CD3B}" type="sibTrans" cxnId="{83CDBBB4-9BA0-4061-9792-AEB85E792951}">
      <dgm:prSet/>
      <dgm:spPr/>
      <dgm:t>
        <a:bodyPr/>
        <a:lstStyle/>
        <a:p>
          <a:endParaRPr lang="ru-RU" sz="1600">
            <a:solidFill>
              <a:srgbClr val="1B4577"/>
            </a:solidFill>
          </a:endParaRPr>
        </a:p>
      </dgm:t>
    </dgm:pt>
    <dgm:pt modelId="{42AE77BC-45A6-4B91-9CEE-D8B6E075D8DE}">
      <dgm:prSet phldrT="[Текст]" custT="1"/>
      <dgm:spPr>
        <a:solidFill>
          <a:srgbClr val="DAE1E6"/>
        </a:solidFill>
      </dgm:spPr>
      <dgm:t>
        <a:bodyPr/>
        <a:lstStyle/>
        <a:p>
          <a:r>
            <a:rPr lang="ru-RU" sz="1600" dirty="0">
              <a:solidFill>
                <a:srgbClr val="1B4577"/>
              </a:solidFill>
              <a:latin typeface="Times New Roman" pitchFamily="18" charset="0"/>
              <a:cs typeface="Times New Roman" pitchFamily="18" charset="0"/>
            </a:rPr>
            <a:t>Ожидаемого исполнения Усть-Илимского муниципального округа за 2025 год</a:t>
          </a:r>
          <a:endParaRPr lang="ru-RU" sz="1600" dirty="0">
            <a:solidFill>
              <a:srgbClr val="1B4577"/>
            </a:solidFill>
          </a:endParaRPr>
        </a:p>
      </dgm:t>
    </dgm:pt>
    <dgm:pt modelId="{7B3C39DD-992F-4A01-B4FB-D62E2DB42B06}" type="parTrans" cxnId="{41DF9AC6-8271-4BC3-9747-96C0F6CABC45}">
      <dgm:prSet/>
      <dgm:spPr/>
      <dgm:t>
        <a:bodyPr/>
        <a:lstStyle/>
        <a:p>
          <a:endParaRPr lang="ru-RU" sz="1600">
            <a:solidFill>
              <a:srgbClr val="1B4577"/>
            </a:solidFill>
          </a:endParaRPr>
        </a:p>
      </dgm:t>
    </dgm:pt>
    <dgm:pt modelId="{D960D589-1661-46FC-8B37-21EF8B1DE7B1}" type="sibTrans" cxnId="{41DF9AC6-8271-4BC3-9747-96C0F6CABC45}">
      <dgm:prSet/>
      <dgm:spPr/>
      <dgm:t>
        <a:bodyPr/>
        <a:lstStyle/>
        <a:p>
          <a:endParaRPr lang="ru-RU" sz="1600">
            <a:solidFill>
              <a:srgbClr val="1B4577"/>
            </a:solidFill>
          </a:endParaRPr>
        </a:p>
      </dgm:t>
    </dgm:pt>
    <dgm:pt modelId="{F54F24C2-6D66-4DA9-ACC3-6DFB057943B7}" type="pres">
      <dgm:prSet presAssocID="{10870D27-D675-40D4-93C4-6696E4B25AE7}" presName="linear" presStyleCnt="0">
        <dgm:presLayoutVars>
          <dgm:animLvl val="lvl"/>
          <dgm:resizeHandles val="exact"/>
        </dgm:presLayoutVars>
      </dgm:prSet>
      <dgm:spPr/>
    </dgm:pt>
    <dgm:pt modelId="{9836B86E-BDBA-43F3-A483-82A477E8C9FF}" type="pres">
      <dgm:prSet presAssocID="{D2234BB0-12CF-467C-B9AA-247727CAE01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F397BB8-8D64-4293-8EE8-0375CF2B447B}" type="pres">
      <dgm:prSet presAssocID="{4EC6CF65-CA8C-4408-9237-39BAD21CA63C}" presName="spacer" presStyleCnt="0"/>
      <dgm:spPr/>
    </dgm:pt>
    <dgm:pt modelId="{15920216-1A5C-4C72-A256-474A34DC5AB7}" type="pres">
      <dgm:prSet presAssocID="{B310E92B-AFBE-49B0-8BB8-CAC27447E7F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AD9EC59-9875-4272-9D0F-A83F33ABF217}" type="pres">
      <dgm:prSet presAssocID="{35FB9019-BE82-4306-9401-87776601CC36}" presName="spacer" presStyleCnt="0"/>
      <dgm:spPr/>
    </dgm:pt>
    <dgm:pt modelId="{466052C3-962E-4805-898C-012D151A121E}" type="pres">
      <dgm:prSet presAssocID="{FB671FD7-7BBC-43D3-9753-F0AC8409C51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5375018-14E7-4AF7-904F-48EDEAF0C020}" type="pres">
      <dgm:prSet presAssocID="{5C76F160-A7AC-401D-B367-D47CDD26EC96}" presName="spacer" presStyleCnt="0"/>
      <dgm:spPr/>
    </dgm:pt>
    <dgm:pt modelId="{608CA973-B1A5-4DF9-8847-CC195895A9B8}" type="pres">
      <dgm:prSet presAssocID="{DAC3EF2C-C869-4F4A-899E-D2FD13F5AED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F6BAC33-A566-43CD-9976-70A6CBF3EB1B}" type="pres">
      <dgm:prSet presAssocID="{256DE9F5-789F-4AD7-9432-396107C0CD3B}" presName="spacer" presStyleCnt="0"/>
      <dgm:spPr/>
    </dgm:pt>
    <dgm:pt modelId="{F61CAF83-96FF-4493-82BB-7E465CA6BE89}" type="pres">
      <dgm:prSet presAssocID="{42AE77BC-45A6-4B91-9CEE-D8B6E075D8D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E75FE24-C353-40B8-ADC7-179F01D36C3F}" srcId="{10870D27-D675-40D4-93C4-6696E4B25AE7}" destId="{FB671FD7-7BBC-43D3-9753-F0AC8409C51C}" srcOrd="2" destOrd="0" parTransId="{D7A028B5-0374-47E1-8212-F329FB8A914F}" sibTransId="{5C76F160-A7AC-401D-B367-D47CDD26EC96}"/>
    <dgm:cxn modelId="{6E742664-311B-4B6B-85ED-C49CDF804F3C}" srcId="{10870D27-D675-40D4-93C4-6696E4B25AE7}" destId="{D2234BB0-12CF-467C-B9AA-247727CAE012}" srcOrd="0" destOrd="0" parTransId="{80929766-EB59-42C2-A83C-629112547C21}" sibTransId="{4EC6CF65-CA8C-4408-9237-39BAD21CA63C}"/>
    <dgm:cxn modelId="{494EDB45-10B6-4B1A-9B3E-D6F21BD73859}" type="presOf" srcId="{D2234BB0-12CF-467C-B9AA-247727CAE012}" destId="{9836B86E-BDBA-43F3-A483-82A477E8C9FF}" srcOrd="0" destOrd="0" presId="urn:microsoft.com/office/officeart/2005/8/layout/vList2"/>
    <dgm:cxn modelId="{896DF258-71CE-4E1F-9230-46EB1E4916C0}" type="presOf" srcId="{10870D27-D675-40D4-93C4-6696E4B25AE7}" destId="{F54F24C2-6D66-4DA9-ACC3-6DFB057943B7}" srcOrd="0" destOrd="0" presId="urn:microsoft.com/office/officeart/2005/8/layout/vList2"/>
    <dgm:cxn modelId="{0BC39179-9AB6-4FEE-A8F1-A5BA88E9517D}" srcId="{10870D27-D675-40D4-93C4-6696E4B25AE7}" destId="{B310E92B-AFBE-49B0-8BB8-CAC27447E7F5}" srcOrd="1" destOrd="0" parTransId="{57BB125A-1892-49F3-B4E2-988345EB02E7}" sibTransId="{35FB9019-BE82-4306-9401-87776601CC36}"/>
    <dgm:cxn modelId="{707E8C89-4F89-441A-9297-E5CEB064CE81}" type="presOf" srcId="{FB671FD7-7BBC-43D3-9753-F0AC8409C51C}" destId="{466052C3-962E-4805-898C-012D151A121E}" srcOrd="0" destOrd="0" presId="urn:microsoft.com/office/officeart/2005/8/layout/vList2"/>
    <dgm:cxn modelId="{3E3936A0-B49D-462E-8B2A-2CAE154121FD}" type="presOf" srcId="{B310E92B-AFBE-49B0-8BB8-CAC27447E7F5}" destId="{15920216-1A5C-4C72-A256-474A34DC5AB7}" srcOrd="0" destOrd="0" presId="urn:microsoft.com/office/officeart/2005/8/layout/vList2"/>
    <dgm:cxn modelId="{D758D4A3-513E-457A-A89F-13E79FEEE55D}" type="presOf" srcId="{DAC3EF2C-C869-4F4A-899E-D2FD13F5AEDD}" destId="{608CA973-B1A5-4DF9-8847-CC195895A9B8}" srcOrd="0" destOrd="0" presId="urn:microsoft.com/office/officeart/2005/8/layout/vList2"/>
    <dgm:cxn modelId="{83CDBBB4-9BA0-4061-9792-AEB85E792951}" srcId="{10870D27-D675-40D4-93C4-6696E4B25AE7}" destId="{DAC3EF2C-C869-4F4A-899E-D2FD13F5AEDD}" srcOrd="3" destOrd="0" parTransId="{ABE6EAB0-78BA-417A-84A1-F23C8C4A2E5C}" sibTransId="{256DE9F5-789F-4AD7-9432-396107C0CD3B}"/>
    <dgm:cxn modelId="{41DF9AC6-8271-4BC3-9747-96C0F6CABC45}" srcId="{10870D27-D675-40D4-93C4-6696E4B25AE7}" destId="{42AE77BC-45A6-4B91-9CEE-D8B6E075D8DE}" srcOrd="4" destOrd="0" parTransId="{7B3C39DD-992F-4A01-B4FB-D62E2DB42B06}" sibTransId="{D960D589-1661-46FC-8B37-21EF8B1DE7B1}"/>
    <dgm:cxn modelId="{ABC5F1D8-7295-4420-8E07-75859FFB19CA}" type="presOf" srcId="{42AE77BC-45A6-4B91-9CEE-D8B6E075D8DE}" destId="{F61CAF83-96FF-4493-82BB-7E465CA6BE89}" srcOrd="0" destOrd="0" presId="urn:microsoft.com/office/officeart/2005/8/layout/vList2"/>
    <dgm:cxn modelId="{CA492805-74FF-4A1F-8EF9-A1E0E2767870}" type="presParOf" srcId="{F54F24C2-6D66-4DA9-ACC3-6DFB057943B7}" destId="{9836B86E-BDBA-43F3-A483-82A477E8C9FF}" srcOrd="0" destOrd="0" presId="urn:microsoft.com/office/officeart/2005/8/layout/vList2"/>
    <dgm:cxn modelId="{70898530-1B94-40C6-99B1-89D8D4AC49A5}" type="presParOf" srcId="{F54F24C2-6D66-4DA9-ACC3-6DFB057943B7}" destId="{7F397BB8-8D64-4293-8EE8-0375CF2B447B}" srcOrd="1" destOrd="0" presId="urn:microsoft.com/office/officeart/2005/8/layout/vList2"/>
    <dgm:cxn modelId="{8A82F600-1173-4765-B796-265FC5C5064D}" type="presParOf" srcId="{F54F24C2-6D66-4DA9-ACC3-6DFB057943B7}" destId="{15920216-1A5C-4C72-A256-474A34DC5AB7}" srcOrd="2" destOrd="0" presId="urn:microsoft.com/office/officeart/2005/8/layout/vList2"/>
    <dgm:cxn modelId="{DA23C548-FB57-414D-B70C-99B9E6F67C76}" type="presParOf" srcId="{F54F24C2-6D66-4DA9-ACC3-6DFB057943B7}" destId="{2AD9EC59-9875-4272-9D0F-A83F33ABF217}" srcOrd="3" destOrd="0" presId="urn:microsoft.com/office/officeart/2005/8/layout/vList2"/>
    <dgm:cxn modelId="{645835B4-A333-4860-9028-CB3200502C54}" type="presParOf" srcId="{F54F24C2-6D66-4DA9-ACC3-6DFB057943B7}" destId="{466052C3-962E-4805-898C-012D151A121E}" srcOrd="4" destOrd="0" presId="urn:microsoft.com/office/officeart/2005/8/layout/vList2"/>
    <dgm:cxn modelId="{A250C6A5-9E9D-492F-91FB-C1D742DDE95E}" type="presParOf" srcId="{F54F24C2-6D66-4DA9-ACC3-6DFB057943B7}" destId="{35375018-14E7-4AF7-904F-48EDEAF0C020}" srcOrd="5" destOrd="0" presId="urn:microsoft.com/office/officeart/2005/8/layout/vList2"/>
    <dgm:cxn modelId="{E73FE15F-3342-4C92-8199-86C45113C0DC}" type="presParOf" srcId="{F54F24C2-6D66-4DA9-ACC3-6DFB057943B7}" destId="{608CA973-B1A5-4DF9-8847-CC195895A9B8}" srcOrd="6" destOrd="0" presId="urn:microsoft.com/office/officeart/2005/8/layout/vList2"/>
    <dgm:cxn modelId="{EC48E75C-C9EC-4280-9129-222605572824}" type="presParOf" srcId="{F54F24C2-6D66-4DA9-ACC3-6DFB057943B7}" destId="{8F6BAC33-A566-43CD-9976-70A6CBF3EB1B}" srcOrd="7" destOrd="0" presId="urn:microsoft.com/office/officeart/2005/8/layout/vList2"/>
    <dgm:cxn modelId="{940B3E67-3584-4A01-A269-08EA0E03A34D}" type="presParOf" srcId="{F54F24C2-6D66-4DA9-ACC3-6DFB057943B7}" destId="{F61CAF83-96FF-4493-82BB-7E465CA6BE8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09117E-3E91-4248-B8F6-EBBCD65EB635}" type="doc">
      <dgm:prSet loTypeId="urn:microsoft.com/office/officeart/2005/8/layout/hierarchy1" loCatId="hierarchy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F6780E0-0093-493D-9D2B-397364E26FFE}">
      <dgm:prSet phldrT="[Текст]" custT="1"/>
      <dgm:spPr>
        <a:xfrm>
          <a:off x="3000393" y="172080"/>
          <a:ext cx="3004550" cy="1028883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>
            <a:lnSpc>
              <a:spcPct val="80000"/>
            </a:lnSpc>
          </a:pPr>
          <a:r>
            <a:rPr lang="ru-RU" sz="25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Доходы</a:t>
          </a:r>
        </a:p>
      </dgm:t>
    </dgm:pt>
    <dgm:pt modelId="{4A144C45-B96E-4297-B68F-A5EEBDB20E6C}" type="parTrans" cxnId="{A85483DC-5CD4-4E78-BC95-BF9CE8FACF4D}">
      <dgm:prSet/>
      <dgm:spPr/>
      <dgm:t>
        <a:bodyPr/>
        <a:lstStyle/>
        <a:p>
          <a:pPr>
            <a:lnSpc>
              <a:spcPct val="80000"/>
            </a:lnSpc>
          </a:pPr>
          <a:endParaRPr lang="ru-RU" sz="1600" b="1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49EEC5-3EF8-4533-AED2-71582A3AA642}" type="sibTrans" cxnId="{A85483DC-5CD4-4E78-BC95-BF9CE8FACF4D}">
      <dgm:prSet/>
      <dgm:spPr/>
      <dgm:t>
        <a:bodyPr/>
        <a:lstStyle/>
        <a:p>
          <a:pPr>
            <a:lnSpc>
              <a:spcPct val="80000"/>
            </a:lnSpc>
          </a:pPr>
          <a:endParaRPr lang="ru-RU" sz="1600" b="1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5FB7CA-B9B0-4F6C-89D7-28008EF9F1CB}">
      <dgm:prSet phldrT="[Текст]" custT="1"/>
      <dgm:spPr>
        <a:xfrm>
          <a:off x="433796" y="1672197"/>
          <a:ext cx="3317882" cy="1028883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0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Налоговые и неналоговые </a:t>
          </a:r>
        </a:p>
        <a:p>
          <a:pPr>
            <a:lnSpc>
              <a:spcPct val="80000"/>
            </a:lnSpc>
            <a:spcAft>
              <a:spcPct val="35000"/>
            </a:spcAft>
          </a:pPr>
          <a:r>
            <a:rPr lang="ru-RU" sz="20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доходы</a:t>
          </a:r>
        </a:p>
      </dgm:t>
    </dgm:pt>
    <dgm:pt modelId="{6A2082BC-4758-49EC-95AD-3948C423C3AC}" type="parTrans" cxnId="{ED5B5324-E901-4793-879A-C30E48A11A09}">
      <dgm:prSet/>
      <dgm:spPr>
        <a:xfrm>
          <a:off x="1912705" y="1029933"/>
          <a:ext cx="2409931" cy="471234"/>
        </a:xfrm>
        <a:custGeom>
          <a:avLst/>
          <a:gdLst/>
          <a:ahLst/>
          <a:cxnLst/>
          <a:rect l="0" t="0" r="0" b="0"/>
          <a:pathLst>
            <a:path>
              <a:moveTo>
                <a:pt x="2409931" y="0"/>
              </a:moveTo>
              <a:lnTo>
                <a:pt x="2409931" y="321132"/>
              </a:lnTo>
              <a:lnTo>
                <a:pt x="0" y="321132"/>
              </a:lnTo>
              <a:lnTo>
                <a:pt x="0" y="471234"/>
              </a:lnTo>
            </a:path>
          </a:pathLst>
        </a:custGeom>
        <a:noFill/>
        <a:ln w="25400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>
            <a:lnSpc>
              <a:spcPct val="80000"/>
            </a:lnSpc>
          </a:pPr>
          <a:endParaRPr lang="ru-RU" sz="1600" b="1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EBA0E4-2439-4517-8A34-3530F258D0FE}" type="sibTrans" cxnId="{ED5B5324-E901-4793-879A-C30E48A11A09}">
      <dgm:prSet/>
      <dgm:spPr/>
      <dgm:t>
        <a:bodyPr/>
        <a:lstStyle/>
        <a:p>
          <a:pPr>
            <a:lnSpc>
              <a:spcPct val="80000"/>
            </a:lnSpc>
          </a:pPr>
          <a:endParaRPr lang="ru-RU" sz="1600" b="1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6B3986-3BA2-47D0-A8A2-A19DE8891745}">
      <dgm:prSet phldrT="[Текст]" custT="1"/>
      <dgm:spPr>
        <a:xfrm>
          <a:off x="506004" y="3172315"/>
          <a:ext cx="3173465" cy="1612394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 anchor="t" anchorCtr="0"/>
        <a:lstStyle/>
        <a:p>
          <a:pPr algn="l">
            <a:lnSpc>
              <a:spcPct val="80000"/>
            </a:lnSpc>
            <a:spcAft>
              <a:spcPts val="500"/>
            </a:spcAft>
          </a:pPr>
          <a:r>
            <a:rPr lang="ru-RU" sz="15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в том числе основные:</a:t>
          </a:r>
        </a:p>
        <a:p>
          <a:pPr algn="l">
            <a:lnSpc>
              <a:spcPct val="80000"/>
            </a:lnSpc>
            <a:spcAft>
              <a:spcPts val="0"/>
            </a:spcAft>
          </a:pPr>
          <a:r>
            <a:rPr lang="ru-RU" sz="15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НДФЛ,</a:t>
          </a:r>
        </a:p>
        <a:p>
          <a:pPr algn="l">
            <a:lnSpc>
              <a:spcPct val="80000"/>
            </a:lnSpc>
            <a:spcAft>
              <a:spcPts val="0"/>
            </a:spcAft>
          </a:pPr>
          <a:r>
            <a:rPr lang="ru-RU" sz="15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платежи при пользовании </a:t>
          </a:r>
        </a:p>
        <a:p>
          <a:pPr algn="l">
            <a:lnSpc>
              <a:spcPct val="80000"/>
            </a:lnSpc>
            <a:spcAft>
              <a:spcPts val="0"/>
            </a:spcAft>
          </a:pPr>
          <a:r>
            <a:rPr lang="ru-RU" sz="15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природными ресурсами,</a:t>
          </a:r>
        </a:p>
        <a:p>
          <a:pPr algn="l">
            <a:lnSpc>
              <a:spcPct val="80000"/>
            </a:lnSpc>
            <a:spcAft>
              <a:spcPts val="0"/>
            </a:spcAft>
          </a:pPr>
          <a:r>
            <a:rPr lang="ru-RU" sz="15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доходы от использования имущества,</a:t>
          </a:r>
        </a:p>
        <a:p>
          <a:pPr algn="l">
            <a:lnSpc>
              <a:spcPct val="80000"/>
            </a:lnSpc>
            <a:spcAft>
              <a:spcPts val="0"/>
            </a:spcAft>
          </a:pPr>
          <a:r>
            <a:rPr lang="ru-RU" sz="15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доходы от оказания платных услуг</a:t>
          </a:r>
        </a:p>
      </dgm:t>
    </dgm:pt>
    <dgm:pt modelId="{8072248E-1851-4C89-81DF-23056DA11E57}" type="parTrans" cxnId="{B4302B14-3D5B-4D4B-9D0D-915A807D2A98}">
      <dgm:prSet/>
      <dgm:spPr>
        <a:xfrm>
          <a:off x="1866985" y="2530050"/>
          <a:ext cx="91440" cy="471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234"/>
              </a:lnTo>
            </a:path>
          </a:pathLst>
        </a:custGeom>
        <a:noFill/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>
            <a:lnSpc>
              <a:spcPct val="80000"/>
            </a:lnSpc>
          </a:pPr>
          <a:endParaRPr lang="ru-RU" sz="1600" b="1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EB204C-F7B2-4D1C-B61D-FE8529F42B62}" type="sibTrans" cxnId="{B4302B14-3D5B-4D4B-9D0D-915A807D2A98}">
      <dgm:prSet/>
      <dgm:spPr/>
      <dgm:t>
        <a:bodyPr/>
        <a:lstStyle/>
        <a:p>
          <a:pPr>
            <a:lnSpc>
              <a:spcPct val="80000"/>
            </a:lnSpc>
          </a:pPr>
          <a:endParaRPr lang="ru-RU" sz="1600" b="1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5038D5-F0D9-48D7-98A5-E11FE5832A92}">
      <dgm:prSet phldrT="[Текст]" custT="1"/>
      <dgm:spPr>
        <a:xfrm>
          <a:off x="4929796" y="1672197"/>
          <a:ext cx="3641745" cy="1028883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0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Безвозмездные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20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поступления</a:t>
          </a:r>
        </a:p>
      </dgm:t>
    </dgm:pt>
    <dgm:pt modelId="{859A19DB-A5E3-4370-ACB1-7D741E1BEC2D}" type="parTrans" cxnId="{B57BDC35-1BB7-4F35-BFD7-2EDB7B2D2CC6}">
      <dgm:prSet/>
      <dgm:spPr>
        <a:xfrm>
          <a:off x="4322637" y="1029933"/>
          <a:ext cx="2248000" cy="471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32"/>
              </a:lnTo>
              <a:lnTo>
                <a:pt x="2248000" y="321132"/>
              </a:lnTo>
              <a:lnTo>
                <a:pt x="2248000" y="471234"/>
              </a:lnTo>
            </a:path>
          </a:pathLst>
        </a:custGeom>
        <a:noFill/>
        <a:ln w="25400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>
            <a:lnSpc>
              <a:spcPct val="80000"/>
            </a:lnSpc>
          </a:pPr>
          <a:endParaRPr lang="ru-RU" sz="1600" b="1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1D9507-29B2-447F-8118-45356A60663D}" type="sibTrans" cxnId="{B57BDC35-1BB7-4F35-BFD7-2EDB7B2D2CC6}">
      <dgm:prSet/>
      <dgm:spPr/>
      <dgm:t>
        <a:bodyPr/>
        <a:lstStyle/>
        <a:p>
          <a:pPr>
            <a:lnSpc>
              <a:spcPct val="80000"/>
            </a:lnSpc>
          </a:pPr>
          <a:endParaRPr lang="ru-RU" sz="1600" b="1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A045F6-F050-4D9E-96E5-25EB7EB72B8A}">
      <dgm:prSet phldrT="[Текст]" custT="1"/>
      <dgm:spPr>
        <a:xfrm>
          <a:off x="4039534" y="3172315"/>
          <a:ext cx="2493819" cy="1612980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 anchor="t" anchorCtr="0"/>
        <a:lstStyle/>
        <a:p>
          <a:pPr algn="l" rtl="0">
            <a:lnSpc>
              <a:spcPct val="80000"/>
            </a:lnSpc>
            <a:spcAft>
              <a:spcPts val="0"/>
            </a:spcAft>
          </a:pPr>
          <a:r>
            <a:rPr lang="ru-RU" sz="15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субвенции,</a:t>
          </a:r>
        </a:p>
        <a:p>
          <a:pPr algn="l" rtl="0">
            <a:lnSpc>
              <a:spcPct val="80000"/>
            </a:lnSpc>
            <a:spcAft>
              <a:spcPts val="0"/>
            </a:spcAft>
          </a:pPr>
          <a:r>
            <a:rPr lang="ru-RU" sz="15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иные межбюджетные трансферты</a:t>
          </a:r>
        </a:p>
      </dgm:t>
    </dgm:pt>
    <dgm:pt modelId="{92DAF72B-91B4-402D-9D46-3EC4CB589994}" type="parTrans" cxnId="{F0B8F41B-FE76-4E4D-9171-F904E84000CD}">
      <dgm:prSet/>
      <dgm:spPr>
        <a:xfrm>
          <a:off x="5106412" y="2530050"/>
          <a:ext cx="1464224" cy="471234"/>
        </a:xfrm>
        <a:custGeom>
          <a:avLst/>
          <a:gdLst/>
          <a:ahLst/>
          <a:cxnLst/>
          <a:rect l="0" t="0" r="0" b="0"/>
          <a:pathLst>
            <a:path>
              <a:moveTo>
                <a:pt x="1464224" y="0"/>
              </a:moveTo>
              <a:lnTo>
                <a:pt x="1464224" y="321132"/>
              </a:lnTo>
              <a:lnTo>
                <a:pt x="0" y="321132"/>
              </a:lnTo>
              <a:lnTo>
                <a:pt x="0" y="471234"/>
              </a:lnTo>
            </a:path>
          </a:pathLst>
        </a:custGeom>
        <a:noFill/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>
            <a:lnSpc>
              <a:spcPct val="80000"/>
            </a:lnSpc>
          </a:pPr>
          <a:endParaRPr lang="ru-RU" sz="1600" b="1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0DD492-C187-4518-B338-8D3B708F9D8D}" type="sibTrans" cxnId="{F0B8F41B-FE76-4E4D-9171-F904E84000CD}">
      <dgm:prSet/>
      <dgm:spPr/>
      <dgm:t>
        <a:bodyPr/>
        <a:lstStyle/>
        <a:p>
          <a:pPr>
            <a:lnSpc>
              <a:spcPct val="80000"/>
            </a:lnSpc>
          </a:pPr>
          <a:endParaRPr lang="ru-RU" sz="1600" b="1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C5BDC-485B-4C4B-B85A-27BE5498CD8F}">
      <dgm:prSet custT="1"/>
      <dgm:spPr>
        <a:xfrm>
          <a:off x="6893418" y="3172315"/>
          <a:ext cx="2568385" cy="1601086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 anchor="t" anchorCtr="0"/>
        <a:lstStyle/>
        <a:p>
          <a:pPr algn="l" rtl="0">
            <a:lnSpc>
              <a:spcPct val="80000"/>
            </a:lnSpc>
            <a:spcAft>
              <a:spcPts val="500"/>
            </a:spcAft>
          </a:pPr>
          <a:r>
            <a:rPr kumimoji="0" lang="ru-RU" sz="1500" b="1" i="0" u="none" strike="noStrike" cap="none" normalizeH="0" baseline="0" dirty="0">
              <a:ln/>
              <a:solidFill>
                <a:srgbClr val="3C4062"/>
              </a:solidFill>
              <a:effectLst/>
              <a:latin typeface="Times New Roman" pitchFamily="18" charset="0"/>
              <a:ea typeface="+mn-ea"/>
              <a:cs typeface="Times New Roman" pitchFamily="18" charset="0"/>
              <a:sym typeface="Times New Roman" pitchFamily="18" charset="0"/>
            </a:rPr>
            <a:t>на софинансирование полномочий местного бюджета:</a:t>
          </a:r>
        </a:p>
        <a:p>
          <a:pPr algn="l" rtl="0">
            <a:lnSpc>
              <a:spcPct val="80000"/>
            </a:lnSpc>
            <a:spcAft>
              <a:spcPts val="0"/>
            </a:spcAft>
          </a:pPr>
          <a:r>
            <a:rPr kumimoji="0" lang="ru-RU" sz="1500" b="1" i="0" u="none" strike="noStrike" cap="none" normalizeH="0" baseline="0" dirty="0">
              <a:ln/>
              <a:solidFill>
                <a:srgbClr val="3C4062"/>
              </a:solidFill>
              <a:effectLst/>
              <a:latin typeface="Times New Roman" pitchFamily="18" charset="0"/>
              <a:ea typeface="+mn-ea"/>
              <a:cs typeface="Times New Roman" pitchFamily="18" charset="0"/>
              <a:sym typeface="Times New Roman" pitchFamily="18" charset="0"/>
            </a:rPr>
            <a:t>- дотации,</a:t>
          </a:r>
        </a:p>
        <a:p>
          <a:pPr algn="l" rtl="0">
            <a:lnSpc>
              <a:spcPct val="80000"/>
            </a:lnSpc>
            <a:spcAft>
              <a:spcPts val="0"/>
            </a:spcAft>
          </a:pPr>
          <a:r>
            <a:rPr kumimoji="0" lang="ru-RU" sz="1500" b="1" i="0" u="none" strike="noStrike" cap="none" normalizeH="0" baseline="0" dirty="0">
              <a:ln/>
              <a:solidFill>
                <a:srgbClr val="3C4062"/>
              </a:solidFill>
              <a:effectLst/>
              <a:latin typeface="Times New Roman" pitchFamily="18" charset="0"/>
              <a:ea typeface="+mn-ea"/>
              <a:cs typeface="Times New Roman" pitchFamily="18" charset="0"/>
              <a:sym typeface="Times New Roman" pitchFamily="18" charset="0"/>
            </a:rPr>
            <a:t>- субсидии,</a:t>
          </a:r>
        </a:p>
        <a:p>
          <a:pPr algn="l" rtl="0">
            <a:lnSpc>
              <a:spcPct val="80000"/>
            </a:lnSpc>
            <a:spcAft>
              <a:spcPts val="0"/>
            </a:spcAft>
          </a:pPr>
          <a:r>
            <a:rPr kumimoji="0" lang="ru-RU" sz="1500" b="1" i="0" u="none" strike="noStrike" cap="none" normalizeH="0" baseline="0" dirty="0">
              <a:ln/>
              <a:solidFill>
                <a:srgbClr val="3C4062"/>
              </a:solidFill>
              <a:effectLst/>
              <a:latin typeface="Times New Roman" pitchFamily="18" charset="0"/>
              <a:ea typeface="+mn-ea"/>
              <a:cs typeface="Times New Roman" pitchFamily="18" charset="0"/>
              <a:sym typeface="Times New Roman" pitchFamily="18" charset="0"/>
            </a:rPr>
            <a:t>- прочие безвозмездный поступления</a:t>
          </a:r>
        </a:p>
      </dgm:t>
    </dgm:pt>
    <dgm:pt modelId="{047DF72E-DDED-4DD0-BCA1-E2242AA0D8FE}" type="parTrans" cxnId="{5E3806EA-4DCB-4F5F-957B-AB979A28E4B8}">
      <dgm:prSet/>
      <dgm:spPr>
        <a:xfrm>
          <a:off x="6570637" y="2530050"/>
          <a:ext cx="1426941" cy="471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32"/>
              </a:lnTo>
              <a:lnTo>
                <a:pt x="1426941" y="321132"/>
              </a:lnTo>
              <a:lnTo>
                <a:pt x="1426941" y="471234"/>
              </a:lnTo>
            </a:path>
          </a:pathLst>
        </a:custGeom>
        <a:noFill/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600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D91AE1-E9A1-4ED0-AFE2-4DB41BE77CA8}" type="sibTrans" cxnId="{5E3806EA-4DCB-4F5F-957B-AB979A28E4B8}">
      <dgm:prSet/>
      <dgm:spPr/>
      <dgm:t>
        <a:bodyPr/>
        <a:lstStyle/>
        <a:p>
          <a:endParaRPr lang="ru-RU" sz="1600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541EEC-2773-468E-967F-B2C80F66A166}" type="pres">
      <dgm:prSet presAssocID="{4309117E-3E91-4248-B8F6-EBBCD65EB63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A508F84-7D6F-47C5-8701-200417B5B90E}" type="pres">
      <dgm:prSet presAssocID="{AF6780E0-0093-493D-9D2B-397364E26FFE}" presName="hierRoot1" presStyleCnt="0"/>
      <dgm:spPr/>
    </dgm:pt>
    <dgm:pt modelId="{00372155-CF73-48E4-BB31-17DD7E785FAE}" type="pres">
      <dgm:prSet presAssocID="{AF6780E0-0093-493D-9D2B-397364E26FFE}" presName="composite" presStyleCnt="0"/>
      <dgm:spPr/>
    </dgm:pt>
    <dgm:pt modelId="{D0BCFA16-BE08-4EE7-BD48-7F0F51C8D0D0}" type="pres">
      <dgm:prSet presAssocID="{AF6780E0-0093-493D-9D2B-397364E26FFE}" presName="background" presStyleLbl="node0" presStyleIdx="0" presStyleCnt="1"/>
      <dgm:spPr>
        <a:xfrm>
          <a:off x="2820361" y="1049"/>
          <a:ext cx="3004550" cy="1028883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3969E689-75AD-47AD-A41D-4CAFEF0DE178}" type="pres">
      <dgm:prSet presAssocID="{AF6780E0-0093-493D-9D2B-397364E26FFE}" presName="text" presStyleLbl="fgAcc0" presStyleIdx="0" presStyleCnt="1" custScaleX="254558" custScaleY="64383" custLinFactNeighborX="29063" custLinFactNeighborY="-3478">
        <dgm:presLayoutVars>
          <dgm:chPref val="3"/>
        </dgm:presLayoutVars>
      </dgm:prSet>
      <dgm:spPr>
        <a:prstGeom prst="round2DiagRect">
          <a:avLst/>
        </a:prstGeom>
      </dgm:spPr>
    </dgm:pt>
    <dgm:pt modelId="{BF73B73C-DD5E-4928-B1D3-DA0894B052E5}" type="pres">
      <dgm:prSet presAssocID="{AF6780E0-0093-493D-9D2B-397364E26FFE}" presName="hierChild2" presStyleCnt="0"/>
      <dgm:spPr/>
    </dgm:pt>
    <dgm:pt modelId="{D3DE260F-98FF-46A0-9D69-BF691A498BAE}" type="pres">
      <dgm:prSet presAssocID="{6A2082BC-4758-49EC-95AD-3948C423C3AC}" presName="Name10" presStyleLbl="parChTrans1D2" presStyleIdx="0" presStyleCnt="2"/>
      <dgm:spPr/>
    </dgm:pt>
    <dgm:pt modelId="{E0C46F6A-5495-4103-99F9-AEBCA398E6A2}" type="pres">
      <dgm:prSet presAssocID="{EA5FB7CA-B9B0-4F6C-89D7-28008EF9F1CB}" presName="hierRoot2" presStyleCnt="0"/>
      <dgm:spPr/>
    </dgm:pt>
    <dgm:pt modelId="{9E3E888E-4B03-41C0-B4D2-5B51F85FA49A}" type="pres">
      <dgm:prSet presAssocID="{EA5FB7CA-B9B0-4F6C-89D7-28008EF9F1CB}" presName="composite2" presStyleCnt="0"/>
      <dgm:spPr/>
    </dgm:pt>
    <dgm:pt modelId="{7F48FB9C-1E6C-4972-92FC-CE379F188142}" type="pres">
      <dgm:prSet presAssocID="{EA5FB7CA-B9B0-4F6C-89D7-28008EF9F1CB}" presName="background2" presStyleLbl="node2" presStyleIdx="0" presStyleCnt="2"/>
      <dgm:spPr>
        <a:xfrm>
          <a:off x="253764" y="1501167"/>
          <a:ext cx="3317882" cy="1028883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9FACB8DA-AB5C-40DC-945E-33D85D7C221D}" type="pres">
      <dgm:prSet presAssocID="{EA5FB7CA-B9B0-4F6C-89D7-28008EF9F1CB}" presName="text2" presStyleLbl="fgAcc2" presStyleIdx="0" presStyleCnt="2" custScaleX="264819" custLinFactNeighborX="13669" custLinFactNeighborY="17314">
        <dgm:presLayoutVars>
          <dgm:chPref val="3"/>
        </dgm:presLayoutVars>
      </dgm:prSet>
      <dgm:spPr>
        <a:prstGeom prst="round2DiagRect">
          <a:avLst/>
        </a:prstGeom>
      </dgm:spPr>
    </dgm:pt>
    <dgm:pt modelId="{88C1890D-F116-48A8-A317-9D03B58D8244}" type="pres">
      <dgm:prSet presAssocID="{EA5FB7CA-B9B0-4F6C-89D7-28008EF9F1CB}" presName="hierChild3" presStyleCnt="0"/>
      <dgm:spPr/>
    </dgm:pt>
    <dgm:pt modelId="{C97C7025-05B4-49C7-A29B-0FB56D860C02}" type="pres">
      <dgm:prSet presAssocID="{8072248E-1851-4C89-81DF-23056DA11E57}" presName="Name17" presStyleLbl="parChTrans1D3" presStyleIdx="0" presStyleCnt="3"/>
      <dgm:spPr/>
    </dgm:pt>
    <dgm:pt modelId="{CE9EE8C2-D7C8-462D-8538-F0155D92680F}" type="pres">
      <dgm:prSet presAssocID="{946B3986-3BA2-47D0-A8A2-A19DE8891745}" presName="hierRoot3" presStyleCnt="0"/>
      <dgm:spPr/>
    </dgm:pt>
    <dgm:pt modelId="{8B83654C-FBBF-4568-8990-E1A53962EAA7}" type="pres">
      <dgm:prSet presAssocID="{946B3986-3BA2-47D0-A8A2-A19DE8891745}" presName="composite3" presStyleCnt="0"/>
      <dgm:spPr/>
    </dgm:pt>
    <dgm:pt modelId="{455706C1-2075-4DB5-95EE-CE87C1C4B430}" type="pres">
      <dgm:prSet presAssocID="{946B3986-3BA2-47D0-A8A2-A19DE8891745}" presName="background3" presStyleLbl="node3" presStyleIdx="0" presStyleCnt="3"/>
      <dgm:spPr>
        <a:xfrm>
          <a:off x="325972" y="3001285"/>
          <a:ext cx="3173465" cy="1612394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B7966AC9-9468-4E8F-992A-DBC4CC7BC0C2}" type="pres">
      <dgm:prSet presAssocID="{946B3986-3BA2-47D0-A8A2-A19DE8891745}" presName="text3" presStyleLbl="fgAcc3" presStyleIdx="0" presStyleCnt="3" custScaleX="168720" custScaleY="392316" custLinFactNeighborX="-28371" custLinFactNeighborY="41568">
        <dgm:presLayoutVars>
          <dgm:chPref val="3"/>
        </dgm:presLayoutVars>
      </dgm:prSet>
      <dgm:spPr>
        <a:prstGeom prst="round2DiagRect">
          <a:avLst/>
        </a:prstGeom>
      </dgm:spPr>
    </dgm:pt>
    <dgm:pt modelId="{A4B8888C-0097-4A07-A16C-71BAE23156D5}" type="pres">
      <dgm:prSet presAssocID="{946B3986-3BA2-47D0-A8A2-A19DE8891745}" presName="hierChild4" presStyleCnt="0"/>
      <dgm:spPr/>
    </dgm:pt>
    <dgm:pt modelId="{940BA543-0F34-4E3A-9493-704C1E32C475}" type="pres">
      <dgm:prSet presAssocID="{859A19DB-A5E3-4370-ACB1-7D741E1BEC2D}" presName="Name10" presStyleLbl="parChTrans1D2" presStyleIdx="1" presStyleCnt="2"/>
      <dgm:spPr/>
    </dgm:pt>
    <dgm:pt modelId="{BF24443C-681F-42F0-BB35-6DA78927A6A1}" type="pres">
      <dgm:prSet presAssocID="{DF5038D5-F0D9-48D7-98A5-E11FE5832A92}" presName="hierRoot2" presStyleCnt="0"/>
      <dgm:spPr/>
    </dgm:pt>
    <dgm:pt modelId="{9B71AF32-6DA6-4817-9B88-9C2329AC27F2}" type="pres">
      <dgm:prSet presAssocID="{DF5038D5-F0D9-48D7-98A5-E11FE5832A92}" presName="composite2" presStyleCnt="0"/>
      <dgm:spPr/>
    </dgm:pt>
    <dgm:pt modelId="{AA647DA0-B841-4D7B-9622-80A5C6D0FE13}" type="pres">
      <dgm:prSet presAssocID="{DF5038D5-F0D9-48D7-98A5-E11FE5832A92}" presName="background2" presStyleLbl="node2" presStyleIdx="1" presStyleCnt="2"/>
      <dgm:spPr>
        <a:xfrm>
          <a:off x="4749764" y="1501167"/>
          <a:ext cx="3641745" cy="1028883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5E41EA46-F1C3-476A-AF2A-E22B6FAC0928}" type="pres">
      <dgm:prSet presAssocID="{DF5038D5-F0D9-48D7-98A5-E11FE5832A92}" presName="text2" presStyleLbl="fgAcc2" presStyleIdx="1" presStyleCnt="2" custScaleX="277029" custLinFactNeighborX="14410" custLinFactNeighborY="12768">
        <dgm:presLayoutVars>
          <dgm:chPref val="3"/>
        </dgm:presLayoutVars>
      </dgm:prSet>
      <dgm:spPr>
        <a:prstGeom prst="round2DiagRect">
          <a:avLst/>
        </a:prstGeom>
      </dgm:spPr>
    </dgm:pt>
    <dgm:pt modelId="{25B273A1-9C59-4887-AC24-DE01F63E699A}" type="pres">
      <dgm:prSet presAssocID="{DF5038D5-F0D9-48D7-98A5-E11FE5832A92}" presName="hierChild3" presStyleCnt="0"/>
      <dgm:spPr/>
    </dgm:pt>
    <dgm:pt modelId="{6D3F0D4A-BCB3-45D2-AA3D-246C0808949B}" type="pres">
      <dgm:prSet presAssocID="{92DAF72B-91B4-402D-9D46-3EC4CB589994}" presName="Name17" presStyleLbl="parChTrans1D3" presStyleIdx="1" presStyleCnt="3"/>
      <dgm:spPr/>
    </dgm:pt>
    <dgm:pt modelId="{16444177-9EB3-4BB5-A907-EECFCF1A4E6D}" type="pres">
      <dgm:prSet presAssocID="{8BA045F6-F050-4D9E-96E5-25EB7EB72B8A}" presName="hierRoot3" presStyleCnt="0"/>
      <dgm:spPr/>
    </dgm:pt>
    <dgm:pt modelId="{53E765B6-8046-4FF5-AB71-03DBA89B6AA0}" type="pres">
      <dgm:prSet presAssocID="{8BA045F6-F050-4D9E-96E5-25EB7EB72B8A}" presName="composite3" presStyleCnt="0"/>
      <dgm:spPr/>
    </dgm:pt>
    <dgm:pt modelId="{DBEE10B0-600C-4447-85F1-3227BDC53868}" type="pres">
      <dgm:prSet presAssocID="{8BA045F6-F050-4D9E-96E5-25EB7EB72B8A}" presName="background3" presStyleLbl="node3" presStyleIdx="1" presStyleCnt="3"/>
      <dgm:spPr>
        <a:xfrm>
          <a:off x="3859502" y="3001285"/>
          <a:ext cx="2493819" cy="1612980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D569801D-EC8D-441F-80B4-465B804239C0}" type="pres">
      <dgm:prSet presAssocID="{8BA045F6-F050-4D9E-96E5-25EB7EB72B8A}" presName="text3" presStyleLbl="fgAcc3" presStyleIdx="1" presStyleCnt="3" custScaleX="171104" custScaleY="392316" custLinFactNeighborX="-18839" custLinFactNeighborY="36259">
        <dgm:presLayoutVars>
          <dgm:chPref val="3"/>
        </dgm:presLayoutVars>
      </dgm:prSet>
      <dgm:spPr>
        <a:prstGeom prst="round2DiagRect">
          <a:avLst/>
        </a:prstGeom>
      </dgm:spPr>
    </dgm:pt>
    <dgm:pt modelId="{0D4662EF-9489-4049-A27B-EA29F0DDC11F}" type="pres">
      <dgm:prSet presAssocID="{8BA045F6-F050-4D9E-96E5-25EB7EB72B8A}" presName="hierChild4" presStyleCnt="0"/>
      <dgm:spPr/>
    </dgm:pt>
    <dgm:pt modelId="{A1FDD863-83F8-4CE7-9979-FF15A41A2CEE}" type="pres">
      <dgm:prSet presAssocID="{047DF72E-DDED-4DD0-BCA1-E2242AA0D8FE}" presName="Name17" presStyleLbl="parChTrans1D3" presStyleIdx="2" presStyleCnt="3"/>
      <dgm:spPr/>
    </dgm:pt>
    <dgm:pt modelId="{4E84428D-4328-4253-9724-B5D8975CCA30}" type="pres">
      <dgm:prSet presAssocID="{316C5BDC-485B-4C4B-B85A-27BE5498CD8F}" presName="hierRoot3" presStyleCnt="0"/>
      <dgm:spPr/>
    </dgm:pt>
    <dgm:pt modelId="{9F1A3083-EC16-441A-8C37-4CD3AA273A76}" type="pres">
      <dgm:prSet presAssocID="{316C5BDC-485B-4C4B-B85A-27BE5498CD8F}" presName="composite3" presStyleCnt="0"/>
      <dgm:spPr/>
    </dgm:pt>
    <dgm:pt modelId="{B0DE11B2-323B-4F18-BF08-8BFDFBFD74B9}" type="pres">
      <dgm:prSet presAssocID="{316C5BDC-485B-4C4B-B85A-27BE5498CD8F}" presName="background3" presStyleLbl="node3" presStyleIdx="2" presStyleCnt="3"/>
      <dgm:spPr>
        <a:xfrm>
          <a:off x="6713386" y="3001285"/>
          <a:ext cx="2568385" cy="1601086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562E934D-7373-4439-B4AA-FAE0648E3F8D}" type="pres">
      <dgm:prSet presAssocID="{316C5BDC-485B-4C4B-B85A-27BE5498CD8F}" presName="text3" presStyleLbl="fgAcc3" presStyleIdx="2" presStyleCnt="3" custScaleX="182391" custScaleY="392317" custLinFactNeighborX="1200" custLinFactNeighborY="36259">
        <dgm:presLayoutVars>
          <dgm:chPref val="3"/>
        </dgm:presLayoutVars>
      </dgm:prSet>
      <dgm:spPr>
        <a:prstGeom prst="round2DiagRect">
          <a:avLst/>
        </a:prstGeom>
      </dgm:spPr>
    </dgm:pt>
    <dgm:pt modelId="{44805EB5-A172-4880-AD93-6EE000B4347E}" type="pres">
      <dgm:prSet presAssocID="{316C5BDC-485B-4C4B-B85A-27BE5498CD8F}" presName="hierChild4" presStyleCnt="0"/>
      <dgm:spPr/>
    </dgm:pt>
  </dgm:ptLst>
  <dgm:cxnLst>
    <dgm:cxn modelId="{AA4F3311-1914-4760-AC0A-0B7E5BA69FEB}" type="presOf" srcId="{EA5FB7CA-B9B0-4F6C-89D7-28008EF9F1CB}" destId="{9FACB8DA-AB5C-40DC-945E-33D85D7C221D}" srcOrd="0" destOrd="0" presId="urn:microsoft.com/office/officeart/2005/8/layout/hierarchy1"/>
    <dgm:cxn modelId="{B4302B14-3D5B-4D4B-9D0D-915A807D2A98}" srcId="{EA5FB7CA-B9B0-4F6C-89D7-28008EF9F1CB}" destId="{946B3986-3BA2-47D0-A8A2-A19DE8891745}" srcOrd="0" destOrd="0" parTransId="{8072248E-1851-4C89-81DF-23056DA11E57}" sibTransId="{17EB204C-F7B2-4D1C-B61D-FE8529F42B62}"/>
    <dgm:cxn modelId="{F0B8F41B-FE76-4E4D-9171-F904E84000CD}" srcId="{DF5038D5-F0D9-48D7-98A5-E11FE5832A92}" destId="{8BA045F6-F050-4D9E-96E5-25EB7EB72B8A}" srcOrd="0" destOrd="0" parTransId="{92DAF72B-91B4-402D-9D46-3EC4CB589994}" sibTransId="{5B0DD492-C187-4518-B338-8D3B708F9D8D}"/>
    <dgm:cxn modelId="{ED5B5324-E901-4793-879A-C30E48A11A09}" srcId="{AF6780E0-0093-493D-9D2B-397364E26FFE}" destId="{EA5FB7CA-B9B0-4F6C-89D7-28008EF9F1CB}" srcOrd="0" destOrd="0" parTransId="{6A2082BC-4758-49EC-95AD-3948C423C3AC}" sibTransId="{8CEBA0E4-2439-4517-8A34-3530F258D0FE}"/>
    <dgm:cxn modelId="{1A30E331-EFE2-423D-8DE1-6ED0C410C018}" type="presOf" srcId="{8BA045F6-F050-4D9E-96E5-25EB7EB72B8A}" destId="{D569801D-EC8D-441F-80B4-465B804239C0}" srcOrd="0" destOrd="0" presId="urn:microsoft.com/office/officeart/2005/8/layout/hierarchy1"/>
    <dgm:cxn modelId="{B57BDC35-1BB7-4F35-BFD7-2EDB7B2D2CC6}" srcId="{AF6780E0-0093-493D-9D2B-397364E26FFE}" destId="{DF5038D5-F0D9-48D7-98A5-E11FE5832A92}" srcOrd="1" destOrd="0" parTransId="{859A19DB-A5E3-4370-ACB1-7D741E1BEC2D}" sibTransId="{791D9507-29B2-447F-8118-45356A60663D}"/>
    <dgm:cxn modelId="{961F493E-BF25-4D14-8551-3217CD150693}" type="presOf" srcId="{AF6780E0-0093-493D-9D2B-397364E26FFE}" destId="{3969E689-75AD-47AD-A41D-4CAFEF0DE178}" srcOrd="0" destOrd="0" presId="urn:microsoft.com/office/officeart/2005/8/layout/hierarchy1"/>
    <dgm:cxn modelId="{B1B39A55-1E96-4714-B27B-BC8409E05FA2}" type="presOf" srcId="{859A19DB-A5E3-4370-ACB1-7D741E1BEC2D}" destId="{940BA543-0F34-4E3A-9493-704C1E32C475}" srcOrd="0" destOrd="0" presId="urn:microsoft.com/office/officeart/2005/8/layout/hierarchy1"/>
    <dgm:cxn modelId="{1F1C5677-5447-496A-846F-2C0664945BD1}" type="presOf" srcId="{6A2082BC-4758-49EC-95AD-3948C423C3AC}" destId="{D3DE260F-98FF-46A0-9D69-BF691A498BAE}" srcOrd="0" destOrd="0" presId="urn:microsoft.com/office/officeart/2005/8/layout/hierarchy1"/>
    <dgm:cxn modelId="{9E2FF97B-FBBF-4765-A01F-C513025C8D29}" type="presOf" srcId="{047DF72E-DDED-4DD0-BCA1-E2242AA0D8FE}" destId="{A1FDD863-83F8-4CE7-9979-FF15A41A2CEE}" srcOrd="0" destOrd="0" presId="urn:microsoft.com/office/officeart/2005/8/layout/hierarchy1"/>
    <dgm:cxn modelId="{7A7E439D-E9BC-4518-B393-820871CA22EF}" type="presOf" srcId="{92DAF72B-91B4-402D-9D46-3EC4CB589994}" destId="{6D3F0D4A-BCB3-45D2-AA3D-246C0808949B}" srcOrd="0" destOrd="0" presId="urn:microsoft.com/office/officeart/2005/8/layout/hierarchy1"/>
    <dgm:cxn modelId="{B4D55AA4-5098-4E74-B7B9-B0EDBD38F44A}" type="presOf" srcId="{8072248E-1851-4C89-81DF-23056DA11E57}" destId="{C97C7025-05B4-49C7-A29B-0FB56D860C02}" srcOrd="0" destOrd="0" presId="urn:microsoft.com/office/officeart/2005/8/layout/hierarchy1"/>
    <dgm:cxn modelId="{C3AE48D4-542C-4867-8AB0-7A3986D2CE84}" type="presOf" srcId="{4309117E-3E91-4248-B8F6-EBBCD65EB635}" destId="{78541EEC-2773-468E-967F-B2C80F66A166}" srcOrd="0" destOrd="0" presId="urn:microsoft.com/office/officeart/2005/8/layout/hierarchy1"/>
    <dgm:cxn modelId="{CE4B7BD6-D399-4F0C-8DCE-FDC46C3D6366}" type="presOf" srcId="{316C5BDC-485B-4C4B-B85A-27BE5498CD8F}" destId="{562E934D-7373-4439-B4AA-FAE0648E3F8D}" srcOrd="0" destOrd="0" presId="urn:microsoft.com/office/officeart/2005/8/layout/hierarchy1"/>
    <dgm:cxn modelId="{A85483DC-5CD4-4E78-BC95-BF9CE8FACF4D}" srcId="{4309117E-3E91-4248-B8F6-EBBCD65EB635}" destId="{AF6780E0-0093-493D-9D2B-397364E26FFE}" srcOrd="0" destOrd="0" parTransId="{4A144C45-B96E-4297-B68F-A5EEBDB20E6C}" sibTransId="{5749EEC5-3EF8-4533-AED2-71582A3AA642}"/>
    <dgm:cxn modelId="{BDD194E5-A3CD-4910-8108-E00CC4B454A9}" type="presOf" srcId="{946B3986-3BA2-47D0-A8A2-A19DE8891745}" destId="{B7966AC9-9468-4E8F-992A-DBC4CC7BC0C2}" srcOrd="0" destOrd="0" presId="urn:microsoft.com/office/officeart/2005/8/layout/hierarchy1"/>
    <dgm:cxn modelId="{5E3806EA-4DCB-4F5F-957B-AB979A28E4B8}" srcId="{DF5038D5-F0D9-48D7-98A5-E11FE5832A92}" destId="{316C5BDC-485B-4C4B-B85A-27BE5498CD8F}" srcOrd="1" destOrd="0" parTransId="{047DF72E-DDED-4DD0-BCA1-E2242AA0D8FE}" sibTransId="{28D91AE1-E9A1-4ED0-AFE2-4DB41BE77CA8}"/>
    <dgm:cxn modelId="{3189E2FF-A321-479C-BCDE-4D1D408F6967}" type="presOf" srcId="{DF5038D5-F0D9-48D7-98A5-E11FE5832A92}" destId="{5E41EA46-F1C3-476A-AF2A-E22B6FAC0928}" srcOrd="0" destOrd="0" presId="urn:microsoft.com/office/officeart/2005/8/layout/hierarchy1"/>
    <dgm:cxn modelId="{3AF0CB5B-DE27-4543-B0CD-2A11FDD3A895}" type="presParOf" srcId="{78541EEC-2773-468E-967F-B2C80F66A166}" destId="{BA508F84-7D6F-47C5-8701-200417B5B90E}" srcOrd="0" destOrd="0" presId="urn:microsoft.com/office/officeart/2005/8/layout/hierarchy1"/>
    <dgm:cxn modelId="{C322EEF4-F160-41F8-A940-4751B477ED53}" type="presParOf" srcId="{BA508F84-7D6F-47C5-8701-200417B5B90E}" destId="{00372155-CF73-48E4-BB31-17DD7E785FAE}" srcOrd="0" destOrd="0" presId="urn:microsoft.com/office/officeart/2005/8/layout/hierarchy1"/>
    <dgm:cxn modelId="{16F16305-33FA-4EB8-A96E-E20F2FC2F74C}" type="presParOf" srcId="{00372155-CF73-48E4-BB31-17DD7E785FAE}" destId="{D0BCFA16-BE08-4EE7-BD48-7F0F51C8D0D0}" srcOrd="0" destOrd="0" presId="urn:microsoft.com/office/officeart/2005/8/layout/hierarchy1"/>
    <dgm:cxn modelId="{A82019FE-AFDB-42F8-9B6C-C2E259851BCB}" type="presParOf" srcId="{00372155-CF73-48E4-BB31-17DD7E785FAE}" destId="{3969E689-75AD-47AD-A41D-4CAFEF0DE178}" srcOrd="1" destOrd="0" presId="urn:microsoft.com/office/officeart/2005/8/layout/hierarchy1"/>
    <dgm:cxn modelId="{1F8594D2-EB9B-459B-B345-906590C50C11}" type="presParOf" srcId="{BA508F84-7D6F-47C5-8701-200417B5B90E}" destId="{BF73B73C-DD5E-4928-B1D3-DA0894B052E5}" srcOrd="1" destOrd="0" presId="urn:microsoft.com/office/officeart/2005/8/layout/hierarchy1"/>
    <dgm:cxn modelId="{FEA9FA34-B12D-4DB2-9847-7A89686EE156}" type="presParOf" srcId="{BF73B73C-DD5E-4928-B1D3-DA0894B052E5}" destId="{D3DE260F-98FF-46A0-9D69-BF691A498BAE}" srcOrd="0" destOrd="0" presId="urn:microsoft.com/office/officeart/2005/8/layout/hierarchy1"/>
    <dgm:cxn modelId="{89536E93-01D3-424D-A943-49A1708B4CEF}" type="presParOf" srcId="{BF73B73C-DD5E-4928-B1D3-DA0894B052E5}" destId="{E0C46F6A-5495-4103-99F9-AEBCA398E6A2}" srcOrd="1" destOrd="0" presId="urn:microsoft.com/office/officeart/2005/8/layout/hierarchy1"/>
    <dgm:cxn modelId="{3ED7D49C-AEAE-485E-A83B-FFA792DEF343}" type="presParOf" srcId="{E0C46F6A-5495-4103-99F9-AEBCA398E6A2}" destId="{9E3E888E-4B03-41C0-B4D2-5B51F85FA49A}" srcOrd="0" destOrd="0" presId="urn:microsoft.com/office/officeart/2005/8/layout/hierarchy1"/>
    <dgm:cxn modelId="{622C0604-F77F-4CBB-8091-0F32F3C55DDA}" type="presParOf" srcId="{9E3E888E-4B03-41C0-B4D2-5B51F85FA49A}" destId="{7F48FB9C-1E6C-4972-92FC-CE379F188142}" srcOrd="0" destOrd="0" presId="urn:microsoft.com/office/officeart/2005/8/layout/hierarchy1"/>
    <dgm:cxn modelId="{7629E07F-D7DF-4BB5-B736-0CA501B30929}" type="presParOf" srcId="{9E3E888E-4B03-41C0-B4D2-5B51F85FA49A}" destId="{9FACB8DA-AB5C-40DC-945E-33D85D7C221D}" srcOrd="1" destOrd="0" presId="urn:microsoft.com/office/officeart/2005/8/layout/hierarchy1"/>
    <dgm:cxn modelId="{D8D7ECFC-A1ED-4176-8FCD-2D3C4F6C9405}" type="presParOf" srcId="{E0C46F6A-5495-4103-99F9-AEBCA398E6A2}" destId="{88C1890D-F116-48A8-A317-9D03B58D8244}" srcOrd="1" destOrd="0" presId="urn:microsoft.com/office/officeart/2005/8/layout/hierarchy1"/>
    <dgm:cxn modelId="{EFFF3A2D-11FA-4A12-B71F-238E5850E058}" type="presParOf" srcId="{88C1890D-F116-48A8-A317-9D03B58D8244}" destId="{C97C7025-05B4-49C7-A29B-0FB56D860C02}" srcOrd="0" destOrd="0" presId="urn:microsoft.com/office/officeart/2005/8/layout/hierarchy1"/>
    <dgm:cxn modelId="{ABF4D4F9-A422-4A67-9FAB-37E7D3AC5FE5}" type="presParOf" srcId="{88C1890D-F116-48A8-A317-9D03B58D8244}" destId="{CE9EE8C2-D7C8-462D-8538-F0155D92680F}" srcOrd="1" destOrd="0" presId="urn:microsoft.com/office/officeart/2005/8/layout/hierarchy1"/>
    <dgm:cxn modelId="{3D28601E-9799-4701-9702-FA4013CD5539}" type="presParOf" srcId="{CE9EE8C2-D7C8-462D-8538-F0155D92680F}" destId="{8B83654C-FBBF-4568-8990-E1A53962EAA7}" srcOrd="0" destOrd="0" presId="urn:microsoft.com/office/officeart/2005/8/layout/hierarchy1"/>
    <dgm:cxn modelId="{1B9E23A5-8DD1-4E43-98D7-549724DE9CE1}" type="presParOf" srcId="{8B83654C-FBBF-4568-8990-E1A53962EAA7}" destId="{455706C1-2075-4DB5-95EE-CE87C1C4B430}" srcOrd="0" destOrd="0" presId="urn:microsoft.com/office/officeart/2005/8/layout/hierarchy1"/>
    <dgm:cxn modelId="{8FC0DC8B-0083-4947-A010-1FC773732610}" type="presParOf" srcId="{8B83654C-FBBF-4568-8990-E1A53962EAA7}" destId="{B7966AC9-9468-4E8F-992A-DBC4CC7BC0C2}" srcOrd="1" destOrd="0" presId="urn:microsoft.com/office/officeart/2005/8/layout/hierarchy1"/>
    <dgm:cxn modelId="{CEDB1195-9DEF-430C-A37F-8C17C98F0018}" type="presParOf" srcId="{CE9EE8C2-D7C8-462D-8538-F0155D92680F}" destId="{A4B8888C-0097-4A07-A16C-71BAE23156D5}" srcOrd="1" destOrd="0" presId="urn:microsoft.com/office/officeart/2005/8/layout/hierarchy1"/>
    <dgm:cxn modelId="{51AE0EEC-C595-41FC-9285-B7A32AE40203}" type="presParOf" srcId="{BF73B73C-DD5E-4928-B1D3-DA0894B052E5}" destId="{940BA543-0F34-4E3A-9493-704C1E32C475}" srcOrd="2" destOrd="0" presId="urn:microsoft.com/office/officeart/2005/8/layout/hierarchy1"/>
    <dgm:cxn modelId="{8230B4A9-AC0F-4081-8D3D-C0CFA24B2779}" type="presParOf" srcId="{BF73B73C-DD5E-4928-B1D3-DA0894B052E5}" destId="{BF24443C-681F-42F0-BB35-6DA78927A6A1}" srcOrd="3" destOrd="0" presId="urn:microsoft.com/office/officeart/2005/8/layout/hierarchy1"/>
    <dgm:cxn modelId="{E6F54FDA-F5B1-4852-B262-EAFE7B89B536}" type="presParOf" srcId="{BF24443C-681F-42F0-BB35-6DA78927A6A1}" destId="{9B71AF32-6DA6-4817-9B88-9C2329AC27F2}" srcOrd="0" destOrd="0" presId="urn:microsoft.com/office/officeart/2005/8/layout/hierarchy1"/>
    <dgm:cxn modelId="{D22AD394-6F00-45B2-95E3-1F4CD83B38BB}" type="presParOf" srcId="{9B71AF32-6DA6-4817-9B88-9C2329AC27F2}" destId="{AA647DA0-B841-4D7B-9622-80A5C6D0FE13}" srcOrd="0" destOrd="0" presId="urn:microsoft.com/office/officeart/2005/8/layout/hierarchy1"/>
    <dgm:cxn modelId="{09472046-B8BA-40E3-A72A-41B32C12C1D9}" type="presParOf" srcId="{9B71AF32-6DA6-4817-9B88-9C2329AC27F2}" destId="{5E41EA46-F1C3-476A-AF2A-E22B6FAC0928}" srcOrd="1" destOrd="0" presId="urn:microsoft.com/office/officeart/2005/8/layout/hierarchy1"/>
    <dgm:cxn modelId="{C207C15F-6D78-4F31-B091-DCDF51A8CF03}" type="presParOf" srcId="{BF24443C-681F-42F0-BB35-6DA78927A6A1}" destId="{25B273A1-9C59-4887-AC24-DE01F63E699A}" srcOrd="1" destOrd="0" presId="urn:microsoft.com/office/officeart/2005/8/layout/hierarchy1"/>
    <dgm:cxn modelId="{A71EEBB7-3EBC-4AA3-9540-C8552A3DCA76}" type="presParOf" srcId="{25B273A1-9C59-4887-AC24-DE01F63E699A}" destId="{6D3F0D4A-BCB3-45D2-AA3D-246C0808949B}" srcOrd="0" destOrd="0" presId="urn:microsoft.com/office/officeart/2005/8/layout/hierarchy1"/>
    <dgm:cxn modelId="{D9B6F328-5B8B-4DA0-A10B-3217892551BB}" type="presParOf" srcId="{25B273A1-9C59-4887-AC24-DE01F63E699A}" destId="{16444177-9EB3-4BB5-A907-EECFCF1A4E6D}" srcOrd="1" destOrd="0" presId="urn:microsoft.com/office/officeart/2005/8/layout/hierarchy1"/>
    <dgm:cxn modelId="{787201D1-E2DB-4D8E-973F-3ADE8A58F696}" type="presParOf" srcId="{16444177-9EB3-4BB5-A907-EECFCF1A4E6D}" destId="{53E765B6-8046-4FF5-AB71-03DBA89B6AA0}" srcOrd="0" destOrd="0" presId="urn:microsoft.com/office/officeart/2005/8/layout/hierarchy1"/>
    <dgm:cxn modelId="{EA52B481-F066-4C63-B2AD-18234F12C3B3}" type="presParOf" srcId="{53E765B6-8046-4FF5-AB71-03DBA89B6AA0}" destId="{DBEE10B0-600C-4447-85F1-3227BDC53868}" srcOrd="0" destOrd="0" presId="urn:microsoft.com/office/officeart/2005/8/layout/hierarchy1"/>
    <dgm:cxn modelId="{48663C8D-E563-4754-B7D0-4AD4B047AD2E}" type="presParOf" srcId="{53E765B6-8046-4FF5-AB71-03DBA89B6AA0}" destId="{D569801D-EC8D-441F-80B4-465B804239C0}" srcOrd="1" destOrd="0" presId="urn:microsoft.com/office/officeart/2005/8/layout/hierarchy1"/>
    <dgm:cxn modelId="{68B76751-A22A-41D5-AAC9-7C970CA97742}" type="presParOf" srcId="{16444177-9EB3-4BB5-A907-EECFCF1A4E6D}" destId="{0D4662EF-9489-4049-A27B-EA29F0DDC11F}" srcOrd="1" destOrd="0" presId="urn:microsoft.com/office/officeart/2005/8/layout/hierarchy1"/>
    <dgm:cxn modelId="{84F02F40-4B72-4351-8AAD-3464E473EE54}" type="presParOf" srcId="{25B273A1-9C59-4887-AC24-DE01F63E699A}" destId="{A1FDD863-83F8-4CE7-9979-FF15A41A2CEE}" srcOrd="2" destOrd="0" presId="urn:microsoft.com/office/officeart/2005/8/layout/hierarchy1"/>
    <dgm:cxn modelId="{D5446C11-73E0-450F-B8B6-CBD09ADA6E31}" type="presParOf" srcId="{25B273A1-9C59-4887-AC24-DE01F63E699A}" destId="{4E84428D-4328-4253-9724-B5D8975CCA30}" srcOrd="3" destOrd="0" presId="urn:microsoft.com/office/officeart/2005/8/layout/hierarchy1"/>
    <dgm:cxn modelId="{518E31B2-C4FB-4AB0-AB16-5CF0DD161006}" type="presParOf" srcId="{4E84428D-4328-4253-9724-B5D8975CCA30}" destId="{9F1A3083-EC16-441A-8C37-4CD3AA273A76}" srcOrd="0" destOrd="0" presId="urn:microsoft.com/office/officeart/2005/8/layout/hierarchy1"/>
    <dgm:cxn modelId="{AF2961C3-619A-46A7-B0E6-796D2AFA06AB}" type="presParOf" srcId="{9F1A3083-EC16-441A-8C37-4CD3AA273A76}" destId="{B0DE11B2-323B-4F18-BF08-8BFDFBFD74B9}" srcOrd="0" destOrd="0" presId="urn:microsoft.com/office/officeart/2005/8/layout/hierarchy1"/>
    <dgm:cxn modelId="{B773E7C3-B656-4320-9DD1-A05F36B51ED5}" type="presParOf" srcId="{9F1A3083-EC16-441A-8C37-4CD3AA273A76}" destId="{562E934D-7373-4439-B4AA-FAE0648E3F8D}" srcOrd="1" destOrd="0" presId="urn:microsoft.com/office/officeart/2005/8/layout/hierarchy1"/>
    <dgm:cxn modelId="{A89FAB61-4602-471E-95CB-640657825AF3}" type="presParOf" srcId="{4E84428D-4328-4253-9724-B5D8975CCA30}" destId="{44805EB5-A172-4880-AD93-6EE000B434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6B86E-BDBA-43F3-A483-82A477E8C9FF}">
      <dsp:nvSpPr>
        <dsp:cNvPr id="0" name=""/>
        <dsp:cNvSpPr/>
      </dsp:nvSpPr>
      <dsp:spPr>
        <a:xfrm>
          <a:off x="0" y="1271"/>
          <a:ext cx="6233182" cy="767520"/>
        </a:xfrm>
        <a:prstGeom prst="roundRect">
          <a:avLst/>
        </a:prstGeom>
        <a:solidFill>
          <a:srgbClr val="DAE1E6"/>
        </a:solidFill>
        <a:ln>
          <a:solidFill>
            <a:srgbClr val="BCC9DA"/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1B4577"/>
              </a:solidFill>
              <a:latin typeface="Times New Roman" pitchFamily="18" charset="0"/>
              <a:cs typeface="Times New Roman" pitchFamily="18" charset="0"/>
            </a:rPr>
            <a:t>Положения о бюджетном процессе в Усть-Илимском муниципальном округе</a:t>
          </a:r>
          <a:endParaRPr lang="ru-RU" sz="1600" kern="1200" dirty="0">
            <a:solidFill>
              <a:srgbClr val="1B4577"/>
            </a:solidFill>
          </a:endParaRPr>
        </a:p>
      </dsp:txBody>
      <dsp:txXfrm>
        <a:off x="37467" y="38738"/>
        <a:ext cx="6158248" cy="692586"/>
      </dsp:txXfrm>
    </dsp:sp>
    <dsp:sp modelId="{15920216-1A5C-4C72-A256-474A34DC5AB7}">
      <dsp:nvSpPr>
        <dsp:cNvPr id="0" name=""/>
        <dsp:cNvSpPr/>
      </dsp:nvSpPr>
      <dsp:spPr>
        <a:xfrm>
          <a:off x="0" y="886871"/>
          <a:ext cx="6233182" cy="767520"/>
        </a:xfrm>
        <a:prstGeom prst="roundRect">
          <a:avLst/>
        </a:prstGeom>
        <a:solidFill>
          <a:srgbClr val="DAE1E6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1B4577"/>
              </a:solidFill>
              <a:latin typeface="Times New Roman" pitchFamily="18" charset="0"/>
              <a:cs typeface="Times New Roman" pitchFamily="18" charset="0"/>
            </a:rPr>
            <a:t>Основных показателей прогноза социально-экономического развития Усть-Илимского муниципального округа на 2026-2028 годы</a:t>
          </a:r>
          <a:endParaRPr lang="ru-RU" sz="1600" kern="1200" dirty="0">
            <a:solidFill>
              <a:srgbClr val="1B4577"/>
            </a:solidFill>
          </a:endParaRPr>
        </a:p>
      </dsp:txBody>
      <dsp:txXfrm>
        <a:off x="37467" y="924338"/>
        <a:ext cx="6158248" cy="692586"/>
      </dsp:txXfrm>
    </dsp:sp>
    <dsp:sp modelId="{466052C3-962E-4805-898C-012D151A121E}">
      <dsp:nvSpPr>
        <dsp:cNvPr id="0" name=""/>
        <dsp:cNvSpPr/>
      </dsp:nvSpPr>
      <dsp:spPr>
        <a:xfrm>
          <a:off x="0" y="1772471"/>
          <a:ext cx="6233182" cy="767520"/>
        </a:xfrm>
        <a:prstGeom prst="roundRect">
          <a:avLst/>
        </a:prstGeom>
        <a:solidFill>
          <a:srgbClr val="DAE1E6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1B4577"/>
              </a:solidFill>
              <a:latin typeface="Times New Roman" pitchFamily="18" charset="0"/>
              <a:cs typeface="Times New Roman" pitchFamily="18" charset="0"/>
            </a:rPr>
            <a:t>Основных направлений бюджетной и налоговой политики Усть-Илимского муниципального округа на 2026-2028 годы</a:t>
          </a:r>
          <a:endParaRPr lang="ru-RU" sz="1600" kern="1200" dirty="0">
            <a:solidFill>
              <a:srgbClr val="1B4577"/>
            </a:solidFill>
          </a:endParaRPr>
        </a:p>
      </dsp:txBody>
      <dsp:txXfrm>
        <a:off x="37467" y="1809938"/>
        <a:ext cx="6158248" cy="692586"/>
      </dsp:txXfrm>
    </dsp:sp>
    <dsp:sp modelId="{608CA973-B1A5-4DF9-8847-CC195895A9B8}">
      <dsp:nvSpPr>
        <dsp:cNvPr id="0" name=""/>
        <dsp:cNvSpPr/>
      </dsp:nvSpPr>
      <dsp:spPr>
        <a:xfrm>
          <a:off x="0" y="2658071"/>
          <a:ext cx="6233182" cy="767520"/>
        </a:xfrm>
        <a:prstGeom prst="roundRect">
          <a:avLst/>
        </a:prstGeom>
        <a:solidFill>
          <a:srgbClr val="DAE1E6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1B4577"/>
              </a:solidFill>
              <a:latin typeface="Times New Roman" pitchFamily="18" charset="0"/>
              <a:cs typeface="Times New Roman" pitchFamily="18" charset="0"/>
            </a:rPr>
            <a:t>Проектов муниципальных программ Усть-Илимского муниципального округа</a:t>
          </a:r>
          <a:endParaRPr lang="ru-RU" sz="1600" kern="1200" dirty="0">
            <a:solidFill>
              <a:srgbClr val="1B4577"/>
            </a:solidFill>
          </a:endParaRPr>
        </a:p>
      </dsp:txBody>
      <dsp:txXfrm>
        <a:off x="37467" y="2695538"/>
        <a:ext cx="6158248" cy="692586"/>
      </dsp:txXfrm>
    </dsp:sp>
    <dsp:sp modelId="{F61CAF83-96FF-4493-82BB-7E465CA6BE89}">
      <dsp:nvSpPr>
        <dsp:cNvPr id="0" name=""/>
        <dsp:cNvSpPr/>
      </dsp:nvSpPr>
      <dsp:spPr>
        <a:xfrm>
          <a:off x="0" y="3543671"/>
          <a:ext cx="6233182" cy="767520"/>
        </a:xfrm>
        <a:prstGeom prst="roundRect">
          <a:avLst/>
        </a:prstGeom>
        <a:solidFill>
          <a:srgbClr val="DAE1E6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1B4577"/>
              </a:solidFill>
              <a:latin typeface="Times New Roman" pitchFamily="18" charset="0"/>
              <a:cs typeface="Times New Roman" pitchFamily="18" charset="0"/>
            </a:rPr>
            <a:t>Ожидаемого исполнения Усть-Илимского муниципального округа за 2025 год</a:t>
          </a:r>
          <a:endParaRPr lang="ru-RU" sz="1600" kern="1200" dirty="0">
            <a:solidFill>
              <a:srgbClr val="1B4577"/>
            </a:solidFill>
          </a:endParaRPr>
        </a:p>
      </dsp:txBody>
      <dsp:txXfrm>
        <a:off x="37467" y="3581138"/>
        <a:ext cx="6158248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DD863-83F8-4CE7-9979-FF15A41A2CEE}">
      <dsp:nvSpPr>
        <dsp:cNvPr id="0" name=""/>
        <dsp:cNvSpPr/>
      </dsp:nvSpPr>
      <dsp:spPr>
        <a:xfrm>
          <a:off x="4821530" y="1876743"/>
          <a:ext cx="899612" cy="480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32"/>
              </a:lnTo>
              <a:lnTo>
                <a:pt x="1426941" y="321132"/>
              </a:lnTo>
              <a:lnTo>
                <a:pt x="1426941" y="471234"/>
              </a:lnTo>
            </a:path>
          </a:pathLst>
        </a:custGeom>
        <a:noFill/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F0D4A-BCB3-45D2-AA3D-246C0808949B}">
      <dsp:nvSpPr>
        <dsp:cNvPr id="0" name=""/>
        <dsp:cNvSpPr/>
      </dsp:nvSpPr>
      <dsp:spPr>
        <a:xfrm>
          <a:off x="3340674" y="1876743"/>
          <a:ext cx="1480856" cy="480672"/>
        </a:xfrm>
        <a:custGeom>
          <a:avLst/>
          <a:gdLst/>
          <a:ahLst/>
          <a:cxnLst/>
          <a:rect l="0" t="0" r="0" b="0"/>
          <a:pathLst>
            <a:path>
              <a:moveTo>
                <a:pt x="1464224" y="0"/>
              </a:moveTo>
              <a:lnTo>
                <a:pt x="1464224" y="321132"/>
              </a:lnTo>
              <a:lnTo>
                <a:pt x="0" y="321132"/>
              </a:lnTo>
              <a:lnTo>
                <a:pt x="0" y="471234"/>
              </a:lnTo>
            </a:path>
          </a:pathLst>
        </a:custGeom>
        <a:noFill/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BA543-0F34-4E3A-9493-704C1E32C475}">
      <dsp:nvSpPr>
        <dsp:cNvPr id="0" name=""/>
        <dsp:cNvSpPr/>
      </dsp:nvSpPr>
      <dsp:spPr>
        <a:xfrm>
          <a:off x="3406665" y="752633"/>
          <a:ext cx="1414865" cy="430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32"/>
              </a:lnTo>
              <a:lnTo>
                <a:pt x="2248000" y="321132"/>
              </a:lnTo>
              <a:lnTo>
                <a:pt x="2248000" y="471234"/>
              </a:lnTo>
            </a:path>
          </a:pathLst>
        </a:custGeom>
        <a:noFill/>
        <a:ln w="25400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C7025-05B4-49C7-A29B-0FB56D860C02}">
      <dsp:nvSpPr>
        <dsp:cNvPr id="0" name=""/>
        <dsp:cNvSpPr/>
      </dsp:nvSpPr>
      <dsp:spPr>
        <a:xfrm>
          <a:off x="1137603" y="1908278"/>
          <a:ext cx="459259" cy="4859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234"/>
              </a:lnTo>
            </a:path>
          </a:pathLst>
        </a:custGeom>
        <a:noFill/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E260F-98FF-46A0-9D69-BF691A498BAE}">
      <dsp:nvSpPr>
        <dsp:cNvPr id="0" name=""/>
        <dsp:cNvSpPr/>
      </dsp:nvSpPr>
      <dsp:spPr>
        <a:xfrm>
          <a:off x="1596863" y="752633"/>
          <a:ext cx="1809802" cy="461949"/>
        </a:xfrm>
        <a:custGeom>
          <a:avLst/>
          <a:gdLst/>
          <a:ahLst/>
          <a:cxnLst/>
          <a:rect l="0" t="0" r="0" b="0"/>
          <a:pathLst>
            <a:path>
              <a:moveTo>
                <a:pt x="2409931" y="0"/>
              </a:moveTo>
              <a:lnTo>
                <a:pt x="2409931" y="321132"/>
              </a:lnTo>
              <a:lnTo>
                <a:pt x="0" y="321132"/>
              </a:lnTo>
              <a:lnTo>
                <a:pt x="0" y="471234"/>
              </a:lnTo>
            </a:path>
          </a:pathLst>
        </a:custGeom>
        <a:noFill/>
        <a:ln w="25400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CFA16-BE08-4EE7-BD48-7F0F51C8D0D0}">
      <dsp:nvSpPr>
        <dsp:cNvPr id="0" name=""/>
        <dsp:cNvSpPr/>
      </dsp:nvSpPr>
      <dsp:spPr>
        <a:xfrm>
          <a:off x="2016225" y="306011"/>
          <a:ext cx="2780879" cy="446622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69E689-75AD-47AD-A41D-4CAFEF0DE178}">
      <dsp:nvSpPr>
        <dsp:cNvPr id="0" name=""/>
        <dsp:cNvSpPr/>
      </dsp:nvSpPr>
      <dsp:spPr>
        <a:xfrm>
          <a:off x="2137607" y="421323"/>
          <a:ext cx="2780879" cy="446622"/>
        </a:xfrm>
        <a:prstGeom prst="round2DiagRect">
          <a:avLst/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Доходы</a:t>
          </a:r>
        </a:p>
      </dsp:txBody>
      <dsp:txXfrm>
        <a:off x="2159409" y="443125"/>
        <a:ext cx="2737275" cy="403018"/>
      </dsp:txXfrm>
    </dsp:sp>
    <dsp:sp modelId="{7F48FB9C-1E6C-4972-92FC-CE379F188142}">
      <dsp:nvSpPr>
        <dsp:cNvPr id="0" name=""/>
        <dsp:cNvSpPr/>
      </dsp:nvSpPr>
      <dsp:spPr>
        <a:xfrm>
          <a:off x="150376" y="1214583"/>
          <a:ext cx="2892973" cy="693695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ACB8DA-AB5C-40DC-945E-33D85D7C221D}">
      <dsp:nvSpPr>
        <dsp:cNvPr id="0" name=""/>
        <dsp:cNvSpPr/>
      </dsp:nvSpPr>
      <dsp:spPr>
        <a:xfrm>
          <a:off x="271757" y="1329895"/>
          <a:ext cx="2892973" cy="693695"/>
        </a:xfrm>
        <a:prstGeom prst="round2DiagRect">
          <a:avLst/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Налоговые и неналоговые </a:t>
          </a:r>
        </a:p>
        <a:p>
          <a:pPr marL="0" lvl="0" indent="0" algn="ctr" defTabSz="8890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доходы</a:t>
          </a:r>
        </a:p>
      </dsp:txBody>
      <dsp:txXfrm>
        <a:off x="305620" y="1363758"/>
        <a:ext cx="2825247" cy="625969"/>
      </dsp:txXfrm>
    </dsp:sp>
    <dsp:sp modelId="{455706C1-2075-4DB5-95EE-CE87C1C4B430}">
      <dsp:nvSpPr>
        <dsp:cNvPr id="0" name=""/>
        <dsp:cNvSpPr/>
      </dsp:nvSpPr>
      <dsp:spPr>
        <a:xfrm>
          <a:off x="216026" y="2394244"/>
          <a:ext cx="1843155" cy="2721479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966AC9-9468-4E8F-992A-DBC4CC7BC0C2}">
      <dsp:nvSpPr>
        <dsp:cNvPr id="0" name=""/>
        <dsp:cNvSpPr/>
      </dsp:nvSpPr>
      <dsp:spPr>
        <a:xfrm>
          <a:off x="337407" y="2509556"/>
          <a:ext cx="1843155" cy="2721479"/>
        </a:xfrm>
        <a:prstGeom prst="round2DiagRect">
          <a:avLst/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80000"/>
            </a:lnSpc>
            <a:spcBef>
              <a:spcPct val="0"/>
            </a:spcBef>
            <a:spcAft>
              <a:spcPts val="500"/>
            </a:spcAft>
            <a:buNone/>
          </a:pPr>
          <a:r>
            <a:rPr lang="ru-RU" sz="15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в том числе основные:</a:t>
          </a:r>
        </a:p>
        <a:p>
          <a:pPr marL="0" lvl="0" indent="0" algn="l" defTabSz="66675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НДФЛ,</a:t>
          </a:r>
        </a:p>
        <a:p>
          <a:pPr marL="0" lvl="0" indent="0" algn="l" defTabSz="66675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платежи при пользовании </a:t>
          </a:r>
        </a:p>
        <a:p>
          <a:pPr marL="0" lvl="0" indent="0" algn="l" defTabSz="66675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природными ресурсами,</a:t>
          </a:r>
        </a:p>
        <a:p>
          <a:pPr marL="0" lvl="0" indent="0" algn="l" defTabSz="66675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доходы от использования имущества,</a:t>
          </a:r>
        </a:p>
        <a:p>
          <a:pPr marL="0" lvl="0" indent="0" algn="l" defTabSz="66675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доходы от оказания платных услуг</a:t>
          </a:r>
        </a:p>
      </dsp:txBody>
      <dsp:txXfrm>
        <a:off x="427382" y="2599531"/>
        <a:ext cx="1663205" cy="2541529"/>
      </dsp:txXfrm>
    </dsp:sp>
    <dsp:sp modelId="{AA647DA0-B841-4D7B-9622-80A5C6D0FE13}">
      <dsp:nvSpPr>
        <dsp:cNvPr id="0" name=""/>
        <dsp:cNvSpPr/>
      </dsp:nvSpPr>
      <dsp:spPr>
        <a:xfrm>
          <a:off x="3308350" y="1183047"/>
          <a:ext cx="3026359" cy="693695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41EA46-F1C3-476A-AF2A-E22B6FAC0928}">
      <dsp:nvSpPr>
        <dsp:cNvPr id="0" name=""/>
        <dsp:cNvSpPr/>
      </dsp:nvSpPr>
      <dsp:spPr>
        <a:xfrm>
          <a:off x="3429732" y="1298360"/>
          <a:ext cx="3026359" cy="693695"/>
        </a:xfrm>
        <a:prstGeom prst="round2DiagRect">
          <a:avLst/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Безвозмездные </a:t>
          </a:r>
        </a:p>
        <a:p>
          <a:pPr marL="0" lvl="0" indent="0" algn="ctr" defTabSz="8890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поступления</a:t>
          </a:r>
        </a:p>
      </dsp:txBody>
      <dsp:txXfrm>
        <a:off x="3463595" y="1332223"/>
        <a:ext cx="2958633" cy="625969"/>
      </dsp:txXfrm>
    </dsp:sp>
    <dsp:sp modelId="{DBEE10B0-600C-4447-85F1-3227BDC53868}">
      <dsp:nvSpPr>
        <dsp:cNvPr id="0" name=""/>
        <dsp:cNvSpPr/>
      </dsp:nvSpPr>
      <dsp:spPr>
        <a:xfrm>
          <a:off x="2406075" y="2357415"/>
          <a:ext cx="1869198" cy="2721479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69801D-EC8D-441F-80B4-465B804239C0}">
      <dsp:nvSpPr>
        <dsp:cNvPr id="0" name=""/>
        <dsp:cNvSpPr/>
      </dsp:nvSpPr>
      <dsp:spPr>
        <a:xfrm>
          <a:off x="2527456" y="2472728"/>
          <a:ext cx="1869198" cy="2721479"/>
        </a:xfrm>
        <a:prstGeom prst="round2DiagRect">
          <a:avLst/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субвенции,</a:t>
          </a:r>
        </a:p>
        <a:p>
          <a:pPr marL="0" lvl="0" indent="0" algn="l" defTabSz="666750" rtl="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иные межбюджетные трансферты</a:t>
          </a:r>
        </a:p>
      </dsp:txBody>
      <dsp:txXfrm>
        <a:off x="2618703" y="2563975"/>
        <a:ext cx="1686704" cy="2538985"/>
      </dsp:txXfrm>
    </dsp:sp>
    <dsp:sp modelId="{B0DE11B2-323B-4F18-BF08-8BFDFBFD74B9}">
      <dsp:nvSpPr>
        <dsp:cNvPr id="0" name=""/>
        <dsp:cNvSpPr/>
      </dsp:nvSpPr>
      <dsp:spPr>
        <a:xfrm>
          <a:off x="4724892" y="2357415"/>
          <a:ext cx="1992501" cy="2721486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2E934D-7373-4439-B4AA-FAE0648E3F8D}">
      <dsp:nvSpPr>
        <dsp:cNvPr id="0" name=""/>
        <dsp:cNvSpPr/>
      </dsp:nvSpPr>
      <dsp:spPr>
        <a:xfrm>
          <a:off x="4846274" y="2472728"/>
          <a:ext cx="1992501" cy="2721486"/>
        </a:xfrm>
        <a:prstGeom prst="round2DiagRect">
          <a:avLst/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80000"/>
            </a:lnSpc>
            <a:spcBef>
              <a:spcPct val="0"/>
            </a:spcBef>
            <a:spcAft>
              <a:spcPts val="500"/>
            </a:spcAft>
            <a:buNone/>
          </a:pPr>
          <a:r>
            <a:rPr kumimoji="0" lang="ru-RU" sz="1500" b="1" i="0" u="none" strike="noStrike" kern="1200" cap="none" normalizeH="0" baseline="0" dirty="0">
              <a:ln/>
              <a:solidFill>
                <a:srgbClr val="3C4062"/>
              </a:solidFill>
              <a:effectLst/>
              <a:latin typeface="Times New Roman" pitchFamily="18" charset="0"/>
              <a:ea typeface="+mn-ea"/>
              <a:cs typeface="Times New Roman" pitchFamily="18" charset="0"/>
              <a:sym typeface="Times New Roman" pitchFamily="18" charset="0"/>
            </a:rPr>
            <a:t>на софинансирование полномочий местного бюджета:</a:t>
          </a:r>
        </a:p>
        <a:p>
          <a:pPr marL="0" lvl="0" indent="0" algn="l" defTabSz="666750" rtl="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ru-RU" sz="1500" b="1" i="0" u="none" strike="noStrike" kern="1200" cap="none" normalizeH="0" baseline="0" dirty="0">
              <a:ln/>
              <a:solidFill>
                <a:srgbClr val="3C4062"/>
              </a:solidFill>
              <a:effectLst/>
              <a:latin typeface="Times New Roman" pitchFamily="18" charset="0"/>
              <a:ea typeface="+mn-ea"/>
              <a:cs typeface="Times New Roman" pitchFamily="18" charset="0"/>
              <a:sym typeface="Times New Roman" pitchFamily="18" charset="0"/>
            </a:rPr>
            <a:t>- дотации,</a:t>
          </a:r>
        </a:p>
        <a:p>
          <a:pPr marL="0" lvl="0" indent="0" algn="l" defTabSz="666750" rtl="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ru-RU" sz="1500" b="1" i="0" u="none" strike="noStrike" kern="1200" cap="none" normalizeH="0" baseline="0" dirty="0">
              <a:ln/>
              <a:solidFill>
                <a:srgbClr val="3C4062"/>
              </a:solidFill>
              <a:effectLst/>
              <a:latin typeface="Times New Roman" pitchFamily="18" charset="0"/>
              <a:ea typeface="+mn-ea"/>
              <a:cs typeface="Times New Roman" pitchFamily="18" charset="0"/>
              <a:sym typeface="Times New Roman" pitchFamily="18" charset="0"/>
            </a:rPr>
            <a:t>- субсидии,</a:t>
          </a:r>
        </a:p>
        <a:p>
          <a:pPr marL="0" lvl="0" indent="0" algn="l" defTabSz="666750" rtl="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ru-RU" sz="1500" b="1" i="0" u="none" strike="noStrike" kern="1200" cap="none" normalizeH="0" baseline="0" dirty="0">
              <a:ln/>
              <a:solidFill>
                <a:srgbClr val="3C4062"/>
              </a:solidFill>
              <a:effectLst/>
              <a:latin typeface="Times New Roman" pitchFamily="18" charset="0"/>
              <a:ea typeface="+mn-ea"/>
              <a:cs typeface="Times New Roman" pitchFamily="18" charset="0"/>
              <a:sym typeface="Times New Roman" pitchFamily="18" charset="0"/>
            </a:rPr>
            <a:t>- прочие безвозмездный поступления</a:t>
          </a:r>
        </a:p>
      </dsp:txBody>
      <dsp:txXfrm>
        <a:off x="4943540" y="2569994"/>
        <a:ext cx="1797969" cy="2526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0.02958</cdr:y>
    </cdr:from>
    <cdr:to>
      <cdr:x>1</cdr:x>
      <cdr:y>0.32188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70618"/>
          <a:ext cx="2930368" cy="6977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400" b="1" i="0" strike="noStrike" dirty="0">
              <a:solidFill>
                <a:srgbClr val="254061"/>
              </a:solidFill>
              <a:latin typeface="Times New Roman"/>
              <a:cs typeface="Times New Roman"/>
            </a:rPr>
            <a:t>Выручка от реализации продукции, работ, услуг </a:t>
          </a:r>
        </a:p>
        <a:p xmlns:a="http://schemas.openxmlformats.org/drawingml/2006/main">
          <a:pPr algn="ctr" rtl="1">
            <a:defRPr sz="1000"/>
          </a:pPr>
          <a:r>
            <a:rPr lang="ru-RU" sz="1400" b="1" i="0" strike="noStrike" dirty="0">
              <a:solidFill>
                <a:srgbClr val="254061"/>
              </a:solidFill>
              <a:latin typeface="Times New Roman"/>
              <a:cs typeface="Times New Roman"/>
            </a:rPr>
            <a:t>(млрд. рублей)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0.13411</cdr:x>
      <cdr:y>0.20244</cdr:y>
    </cdr:from>
    <cdr:to>
      <cdr:x>0.24541</cdr:x>
      <cdr:y>0.21584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rot="300000">
          <a:off x="671875" y="690517"/>
          <a:ext cx="557566" cy="45719"/>
        </a:xfrm>
        <a:prstGeom xmlns:a="http://schemas.openxmlformats.org/drawingml/2006/main" prst="straightConnector1">
          <a:avLst/>
        </a:prstGeom>
        <a:ln xmlns:a="http://schemas.openxmlformats.org/drawingml/2006/main" w="63500">
          <a:solidFill>
            <a:srgbClr val="D07576"/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0.10506</cdr:x>
      <cdr:y>0.12612</cdr:y>
    </cdr:from>
    <cdr:to>
      <cdr:x>0.25402</cdr:x>
      <cdr:y>0.21635</cdr:y>
    </cdr:to>
    <cdr:sp macro="" textlink="">
      <cdr:nvSpPr>
        <cdr:cNvPr id="7" name="TextBox 23"/>
        <cdr:cNvSpPr txBox="1"/>
      </cdr:nvSpPr>
      <cdr:spPr>
        <a:xfrm xmlns:a="http://schemas.openxmlformats.org/drawingml/2006/main">
          <a:off x="526331" y="430199"/>
          <a:ext cx="74626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85%</a:t>
          </a:r>
        </a:p>
      </cdr:txBody>
    </cdr:sp>
  </cdr:relSizeAnchor>
  <cdr:relSizeAnchor xmlns:cdr="http://schemas.openxmlformats.org/drawingml/2006/chartDrawing">
    <cdr:from>
      <cdr:x>0.50822</cdr:x>
      <cdr:y>0.25568</cdr:y>
    </cdr:from>
    <cdr:to>
      <cdr:x>0.63726</cdr:x>
      <cdr:y>0.26909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 rot="240000" flipV="1">
          <a:off x="2546077" y="872146"/>
          <a:ext cx="646494" cy="4571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sng" algn="ctr">
          <a:solidFill>
            <a:srgbClr val="D07576"/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0.29721</cdr:x>
      <cdr:y>0.13584</cdr:y>
    </cdr:from>
    <cdr:to>
      <cdr:x>0.46338</cdr:x>
      <cdr:y>0.22607</cdr:y>
    </cdr:to>
    <cdr:sp macro="" textlink="">
      <cdr:nvSpPr>
        <cdr:cNvPr id="14" name="TextBox 23"/>
        <cdr:cNvSpPr txBox="1"/>
      </cdr:nvSpPr>
      <cdr:spPr>
        <a:xfrm xmlns:a="http://schemas.openxmlformats.org/drawingml/2006/main">
          <a:off x="1488965" y="463355"/>
          <a:ext cx="83248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78 %</a:t>
          </a:r>
        </a:p>
      </cdr:txBody>
    </cdr:sp>
  </cdr:relSizeAnchor>
  <cdr:relSizeAnchor xmlns:cdr="http://schemas.openxmlformats.org/drawingml/2006/chartDrawing">
    <cdr:from>
      <cdr:x>0.48223</cdr:x>
      <cdr:y>0.14976</cdr:y>
    </cdr:from>
    <cdr:to>
      <cdr:x>0.66938</cdr:x>
      <cdr:y>0.23999</cdr:y>
    </cdr:to>
    <cdr:sp macro="" textlink="">
      <cdr:nvSpPr>
        <cdr:cNvPr id="15" name="TextBox 23"/>
        <cdr:cNvSpPr txBox="1"/>
      </cdr:nvSpPr>
      <cdr:spPr>
        <a:xfrm xmlns:a="http://schemas.openxmlformats.org/drawingml/2006/main">
          <a:off x="2415880" y="510836"/>
          <a:ext cx="93758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101 %</a:t>
          </a:r>
        </a:p>
      </cdr:txBody>
    </cdr:sp>
  </cdr:relSizeAnchor>
  <cdr:relSizeAnchor xmlns:cdr="http://schemas.openxmlformats.org/drawingml/2006/chartDrawing">
    <cdr:from>
      <cdr:x>0.66383</cdr:x>
      <cdr:y>0.16077</cdr:y>
    </cdr:from>
    <cdr:to>
      <cdr:x>0.82797</cdr:x>
      <cdr:y>0.251</cdr:y>
    </cdr:to>
    <cdr:sp macro="" textlink="">
      <cdr:nvSpPr>
        <cdr:cNvPr id="16" name="TextBox 23"/>
        <cdr:cNvSpPr txBox="1"/>
      </cdr:nvSpPr>
      <cdr:spPr>
        <a:xfrm xmlns:a="http://schemas.openxmlformats.org/drawingml/2006/main">
          <a:off x="3325662" y="548392"/>
          <a:ext cx="82231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108 %</a:t>
          </a:r>
        </a:p>
      </cdr:txBody>
    </cdr:sp>
  </cdr:relSizeAnchor>
  <cdr:relSizeAnchor xmlns:cdr="http://schemas.openxmlformats.org/drawingml/2006/chartDrawing">
    <cdr:from>
      <cdr:x>0.34977</cdr:x>
      <cdr:y>0.24797</cdr:y>
    </cdr:from>
    <cdr:to>
      <cdr:x>0.45594</cdr:x>
      <cdr:y>0.27398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rot="-60000">
          <a:off x="1752267" y="845842"/>
          <a:ext cx="531897" cy="8869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sng" algn="ctr">
          <a:solidFill>
            <a:srgbClr val="963334">
              <a:lumMod val="60000"/>
              <a:lumOff val="40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0.70326</cdr:x>
      <cdr:y>0.24462</cdr:y>
    </cdr:from>
    <cdr:to>
      <cdr:x>0.79461</cdr:x>
      <cdr:y>0.27409</cdr:y>
    </cdr:to>
    <cdr:sp macro="" textlink="">
      <cdr:nvSpPr>
        <cdr:cNvPr id="11" name="Прямая со стрелкой 10">
          <a:extLst xmlns:a="http://schemas.openxmlformats.org/drawingml/2006/main">
            <a:ext uri="{FF2B5EF4-FFF2-40B4-BE49-F238E27FC236}">
              <a16:creationId xmlns:a16="http://schemas.microsoft.com/office/drawing/2014/main" id="{88286B88-E61B-4A3D-BB58-E40FA80B7FAE}"/>
            </a:ext>
          </a:extLst>
        </cdr:cNvPr>
        <cdr:cNvSpPr/>
      </cdr:nvSpPr>
      <cdr:spPr>
        <a:xfrm xmlns:a="http://schemas.openxmlformats.org/drawingml/2006/main" rot="240000" flipV="1">
          <a:off x="3523183" y="834422"/>
          <a:ext cx="457643" cy="10050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sng" algn="ctr">
          <a:solidFill>
            <a:srgbClr val="D07576"/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0.03296</cdr:y>
    </cdr:from>
    <cdr:to>
      <cdr:x>0.89581</cdr:x>
      <cdr:y>0.13731</cdr:y>
    </cdr:to>
    <cdr:sp macro="" textlink="">
      <cdr:nvSpPr>
        <cdr:cNvPr id="12" name="Rectangle 2">
          <a:extLst xmlns:a="http://schemas.openxmlformats.org/drawingml/2006/main">
            <a:ext uri="{FF2B5EF4-FFF2-40B4-BE49-F238E27FC236}">
              <a16:creationId xmlns:a16="http://schemas.microsoft.com/office/drawing/2014/main" id="{92CAB066-EC82-4F92-BBFC-8ACDB19A3E8E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-249138" y="112443"/>
          <a:ext cx="4487838" cy="3559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lIns="63298" tIns="31650" rIns="63298" bIns="3165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632950">
            <a:lnSpc>
              <a:spcPct val="80000"/>
            </a:lnSpc>
            <a:defRPr/>
          </a:pPr>
          <a:r>
            <a:rPr lang="ru-RU" sz="1600" b="1" u="sng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Динамика расходов </a:t>
          </a:r>
        </a:p>
        <a:p xmlns:a="http://schemas.openxmlformats.org/drawingml/2006/main">
          <a:pPr algn="ctr" defTabSz="632950">
            <a:lnSpc>
              <a:spcPct val="80000"/>
            </a:lnSpc>
            <a:defRPr/>
          </a:pPr>
          <a:r>
            <a:rPr lang="ru-RU" sz="1600" b="1" u="sng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 счет целевых МБТ, млн.</a:t>
          </a:r>
          <a:r>
            <a:rPr lang="en-US" sz="1600" b="1" u="sng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u="sng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рублей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0.12706</cdr:x>
      <cdr:y>0.20641</cdr:y>
    </cdr:from>
    <cdr:to>
      <cdr:x>0.23961</cdr:x>
      <cdr:y>0.25088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rot="300000" flipV="1">
          <a:off x="636555" y="721846"/>
          <a:ext cx="563822" cy="155511"/>
        </a:xfrm>
        <a:prstGeom xmlns:a="http://schemas.openxmlformats.org/drawingml/2006/main" prst="straightConnector1">
          <a:avLst/>
        </a:prstGeom>
        <a:ln xmlns:a="http://schemas.openxmlformats.org/drawingml/2006/main" w="63500">
          <a:solidFill>
            <a:srgbClr val="D07576"/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0.10506</cdr:x>
      <cdr:y>0.12612</cdr:y>
    </cdr:from>
    <cdr:to>
      <cdr:x>0.25402</cdr:x>
      <cdr:y>0.22089</cdr:y>
    </cdr:to>
    <cdr:sp macro="" textlink="">
      <cdr:nvSpPr>
        <cdr:cNvPr id="7" name="TextBox 23"/>
        <cdr:cNvSpPr txBox="1"/>
      </cdr:nvSpPr>
      <cdr:spPr>
        <a:xfrm xmlns:a="http://schemas.openxmlformats.org/drawingml/2006/main">
          <a:off x="526354" y="409606"/>
          <a:ext cx="746261" cy="3077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107%</a:t>
          </a:r>
        </a:p>
      </cdr:txBody>
    </cdr:sp>
  </cdr:relSizeAnchor>
  <cdr:relSizeAnchor xmlns:cdr="http://schemas.openxmlformats.org/drawingml/2006/chartDrawing">
    <cdr:from>
      <cdr:x>0.50024</cdr:x>
      <cdr:y>0.27846</cdr:y>
    </cdr:from>
    <cdr:to>
      <cdr:x>0.62929</cdr:x>
      <cdr:y>0.29154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 rot="240000" flipV="1">
          <a:off x="2506114" y="973807"/>
          <a:ext cx="646492" cy="4571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sng" algn="ctr">
          <a:solidFill>
            <a:srgbClr val="D07576"/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0.29721</cdr:x>
      <cdr:y>0.13584</cdr:y>
    </cdr:from>
    <cdr:to>
      <cdr:x>0.46338</cdr:x>
      <cdr:y>0.23061</cdr:y>
    </cdr:to>
    <cdr:sp macro="" textlink="">
      <cdr:nvSpPr>
        <cdr:cNvPr id="14" name="TextBox 23"/>
        <cdr:cNvSpPr txBox="1"/>
      </cdr:nvSpPr>
      <cdr:spPr>
        <a:xfrm xmlns:a="http://schemas.openxmlformats.org/drawingml/2006/main">
          <a:off x="1488976" y="441154"/>
          <a:ext cx="832480" cy="3077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88 %</a:t>
          </a:r>
        </a:p>
      </cdr:txBody>
    </cdr:sp>
  </cdr:relSizeAnchor>
  <cdr:relSizeAnchor xmlns:cdr="http://schemas.openxmlformats.org/drawingml/2006/chartDrawing">
    <cdr:from>
      <cdr:x>0.48223</cdr:x>
      <cdr:y>0.14976</cdr:y>
    </cdr:from>
    <cdr:to>
      <cdr:x>0.66938</cdr:x>
      <cdr:y>0.24452</cdr:y>
    </cdr:to>
    <cdr:sp macro="" textlink="">
      <cdr:nvSpPr>
        <cdr:cNvPr id="15" name="TextBox 23"/>
        <cdr:cNvSpPr txBox="1"/>
      </cdr:nvSpPr>
      <cdr:spPr>
        <a:xfrm xmlns:a="http://schemas.openxmlformats.org/drawingml/2006/main">
          <a:off x="2415889" y="486384"/>
          <a:ext cx="937586" cy="3077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91 %</a:t>
          </a:r>
        </a:p>
      </cdr:txBody>
    </cdr:sp>
  </cdr:relSizeAnchor>
  <cdr:relSizeAnchor xmlns:cdr="http://schemas.openxmlformats.org/drawingml/2006/chartDrawing">
    <cdr:from>
      <cdr:x>0.66081</cdr:x>
      <cdr:y>0.15795</cdr:y>
    </cdr:from>
    <cdr:to>
      <cdr:x>0.82495</cdr:x>
      <cdr:y>0.25272</cdr:y>
    </cdr:to>
    <cdr:sp macro="" textlink="">
      <cdr:nvSpPr>
        <cdr:cNvPr id="16" name="TextBox 23"/>
        <cdr:cNvSpPr txBox="1"/>
      </cdr:nvSpPr>
      <cdr:spPr>
        <a:xfrm xmlns:a="http://schemas.openxmlformats.org/drawingml/2006/main">
          <a:off x="3310522" y="552380"/>
          <a:ext cx="822310" cy="3314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98 %</a:t>
          </a:r>
        </a:p>
      </cdr:txBody>
    </cdr:sp>
  </cdr:relSizeAnchor>
  <cdr:relSizeAnchor xmlns:cdr="http://schemas.openxmlformats.org/drawingml/2006/chartDrawing">
    <cdr:from>
      <cdr:x>0.31304</cdr:x>
      <cdr:y>0.22139</cdr:y>
    </cdr:from>
    <cdr:to>
      <cdr:x>0.45625</cdr:x>
      <cdr:y>0.26616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rot="-60000">
          <a:off x="1568267" y="774211"/>
          <a:ext cx="717458" cy="15656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sng" algn="ctr">
          <a:solidFill>
            <a:srgbClr val="963334">
              <a:lumMod val="60000"/>
              <a:lumOff val="40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0.68665</cdr:x>
      <cdr:y>0.28765</cdr:y>
    </cdr:from>
    <cdr:to>
      <cdr:x>0.81569</cdr:x>
      <cdr:y>0.30072</cdr:y>
    </cdr:to>
    <cdr:sp macro="" textlink="">
      <cdr:nvSpPr>
        <cdr:cNvPr id="11" name="Прямая со стрелкой 10">
          <a:extLst xmlns:a="http://schemas.openxmlformats.org/drawingml/2006/main">
            <a:ext uri="{FF2B5EF4-FFF2-40B4-BE49-F238E27FC236}">
              <a16:creationId xmlns:a16="http://schemas.microsoft.com/office/drawing/2014/main" id="{88286B88-E61B-4A3D-BB58-E40FA80B7FAE}"/>
            </a:ext>
          </a:extLst>
        </cdr:cNvPr>
        <cdr:cNvSpPr/>
      </cdr:nvSpPr>
      <cdr:spPr>
        <a:xfrm xmlns:a="http://schemas.openxmlformats.org/drawingml/2006/main" rot="240000" flipV="1">
          <a:off x="3439970" y="1005932"/>
          <a:ext cx="646495" cy="45727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sng" algn="ctr">
          <a:solidFill>
            <a:srgbClr val="D07576"/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0.02954</cdr:y>
    </cdr:from>
    <cdr:to>
      <cdr:x>0.89581</cdr:x>
      <cdr:y>0.13388</cdr:y>
    </cdr:to>
    <cdr:sp macro="" textlink="">
      <cdr:nvSpPr>
        <cdr:cNvPr id="12" name="Rectangle 2">
          <a:extLst xmlns:a="http://schemas.openxmlformats.org/drawingml/2006/main">
            <a:ext uri="{FF2B5EF4-FFF2-40B4-BE49-F238E27FC236}">
              <a16:creationId xmlns:a16="http://schemas.microsoft.com/office/drawing/2014/main" id="{26D943FE-E9AA-4FAE-9FC2-DD84E2EE4BDA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101106"/>
          <a:ext cx="4487838" cy="3571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lIns="63298" tIns="31650" rIns="63298" bIns="3165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632950">
            <a:lnSpc>
              <a:spcPct val="80000"/>
            </a:lnSpc>
            <a:defRPr/>
          </a:pPr>
          <a:r>
            <a:rPr lang="ru-RU" sz="1600" b="1" u="sng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Динамика расходов за счет </a:t>
          </a:r>
        </a:p>
        <a:p xmlns:a="http://schemas.openxmlformats.org/drawingml/2006/main">
          <a:pPr algn="ctr" defTabSz="632950">
            <a:lnSpc>
              <a:spcPct val="80000"/>
            </a:lnSpc>
            <a:defRPr/>
          </a:pPr>
          <a:r>
            <a:rPr lang="ru-RU" sz="1600" b="1" u="sng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местного бюджета, млн.</a:t>
          </a:r>
          <a:r>
            <a:rPr lang="en-US" sz="1600" b="1" u="sng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u="sng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рублей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0.14004</cdr:x>
      <cdr:y>0.21625</cdr:y>
    </cdr:from>
    <cdr:to>
      <cdr:x>0.24408</cdr:x>
      <cdr:y>0.24738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rot="300000" flipV="1">
          <a:off x="701566" y="702310"/>
          <a:ext cx="521231" cy="101102"/>
        </a:xfrm>
        <a:prstGeom xmlns:a="http://schemas.openxmlformats.org/drawingml/2006/main" prst="straightConnector1">
          <a:avLst/>
        </a:prstGeom>
        <a:ln xmlns:a="http://schemas.openxmlformats.org/drawingml/2006/main" w="63500">
          <a:solidFill>
            <a:srgbClr val="D07576"/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0.10506</cdr:x>
      <cdr:y>0.12612</cdr:y>
    </cdr:from>
    <cdr:to>
      <cdr:x>0.25402</cdr:x>
      <cdr:y>0.22089</cdr:y>
    </cdr:to>
    <cdr:sp macro="" textlink="">
      <cdr:nvSpPr>
        <cdr:cNvPr id="7" name="TextBox 23"/>
        <cdr:cNvSpPr txBox="1"/>
      </cdr:nvSpPr>
      <cdr:spPr>
        <a:xfrm xmlns:a="http://schemas.openxmlformats.org/drawingml/2006/main">
          <a:off x="526354" y="409606"/>
          <a:ext cx="746261" cy="3077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105%</a:t>
          </a:r>
        </a:p>
      </cdr:txBody>
    </cdr:sp>
  </cdr:relSizeAnchor>
  <cdr:relSizeAnchor xmlns:cdr="http://schemas.openxmlformats.org/drawingml/2006/chartDrawing">
    <cdr:from>
      <cdr:x>0.50671</cdr:x>
      <cdr:y>0.26662</cdr:y>
    </cdr:from>
    <cdr:to>
      <cdr:x>0.63601</cdr:x>
      <cdr:y>0.2807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 rot="240000" flipV="1">
          <a:off x="2538541" y="865904"/>
          <a:ext cx="647763" cy="4571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sng" algn="ctr">
          <a:solidFill>
            <a:srgbClr val="D07576"/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0.29721</cdr:x>
      <cdr:y>0.13584</cdr:y>
    </cdr:from>
    <cdr:to>
      <cdr:x>0.46338</cdr:x>
      <cdr:y>0.23061</cdr:y>
    </cdr:to>
    <cdr:sp macro="" textlink="">
      <cdr:nvSpPr>
        <cdr:cNvPr id="14" name="TextBox 23"/>
        <cdr:cNvSpPr txBox="1"/>
      </cdr:nvSpPr>
      <cdr:spPr>
        <a:xfrm xmlns:a="http://schemas.openxmlformats.org/drawingml/2006/main">
          <a:off x="1488976" y="441154"/>
          <a:ext cx="832480" cy="3077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95 %</a:t>
          </a:r>
        </a:p>
      </cdr:txBody>
    </cdr:sp>
  </cdr:relSizeAnchor>
  <cdr:relSizeAnchor xmlns:cdr="http://schemas.openxmlformats.org/drawingml/2006/chartDrawing">
    <cdr:from>
      <cdr:x>0.48223</cdr:x>
      <cdr:y>0.14976</cdr:y>
    </cdr:from>
    <cdr:to>
      <cdr:x>0.66938</cdr:x>
      <cdr:y>0.24452</cdr:y>
    </cdr:to>
    <cdr:sp macro="" textlink="">
      <cdr:nvSpPr>
        <cdr:cNvPr id="15" name="TextBox 23"/>
        <cdr:cNvSpPr txBox="1"/>
      </cdr:nvSpPr>
      <cdr:spPr>
        <a:xfrm xmlns:a="http://schemas.openxmlformats.org/drawingml/2006/main">
          <a:off x="2415889" y="486384"/>
          <a:ext cx="937586" cy="3077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80 %</a:t>
          </a:r>
        </a:p>
      </cdr:txBody>
    </cdr:sp>
  </cdr:relSizeAnchor>
  <cdr:relSizeAnchor xmlns:cdr="http://schemas.openxmlformats.org/drawingml/2006/chartDrawing">
    <cdr:from>
      <cdr:x>0.65332</cdr:x>
      <cdr:y>0.18265</cdr:y>
    </cdr:from>
    <cdr:to>
      <cdr:x>0.81746</cdr:x>
      <cdr:y>0.27742</cdr:y>
    </cdr:to>
    <cdr:sp macro="" textlink="">
      <cdr:nvSpPr>
        <cdr:cNvPr id="16" name="TextBox 23"/>
        <cdr:cNvSpPr txBox="1"/>
      </cdr:nvSpPr>
      <cdr:spPr>
        <a:xfrm xmlns:a="http://schemas.openxmlformats.org/drawingml/2006/main">
          <a:off x="3152801" y="593198"/>
          <a:ext cx="79208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101 %</a:t>
          </a:r>
        </a:p>
      </cdr:txBody>
    </cdr:sp>
  </cdr:relSizeAnchor>
  <cdr:relSizeAnchor xmlns:cdr="http://schemas.openxmlformats.org/drawingml/2006/chartDrawing">
    <cdr:from>
      <cdr:x>0.32359</cdr:x>
      <cdr:y>0.22576</cdr:y>
    </cdr:from>
    <cdr:to>
      <cdr:x>0.44334</cdr:x>
      <cdr:y>0.25191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rot="-60000">
          <a:off x="1621103" y="733210"/>
          <a:ext cx="599922" cy="84915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sng" algn="ctr">
          <a:solidFill>
            <a:srgbClr val="963334">
              <a:lumMod val="60000"/>
              <a:lumOff val="40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</cdr:x>
      <cdr:y>0.02703</cdr:y>
    </cdr:from>
    <cdr:to>
      <cdr:x>0.93658</cdr:x>
      <cdr:y>0.2955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438" y="71438"/>
          <a:ext cx="3273932" cy="7096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400" b="1" i="0" strike="noStrike" dirty="0">
              <a:solidFill>
                <a:srgbClr val="254061"/>
              </a:solidFill>
              <a:latin typeface="Times New Roman"/>
              <a:cs typeface="Times New Roman"/>
            </a:rPr>
            <a:t>Индекс промышленного производства </a:t>
          </a:r>
        </a:p>
        <a:p xmlns:a="http://schemas.openxmlformats.org/drawingml/2006/main">
          <a:pPr algn="ctr" rtl="1">
            <a:defRPr sz="1000"/>
          </a:pPr>
          <a:r>
            <a:rPr lang="ru-RU" sz="1400" b="1" i="0" strike="noStrike" dirty="0">
              <a:solidFill>
                <a:srgbClr val="254061"/>
              </a:solidFill>
              <a:latin typeface="Times New Roman"/>
              <a:cs typeface="Times New Roman"/>
            </a:rPr>
            <a:t>(к предыдущему году, %)</a:t>
          </a:r>
        </a:p>
      </cdr:txBody>
    </cdr:sp>
  </cdr:relSizeAnchor>
  <cdr:relSizeAnchor xmlns:cdr="http://schemas.openxmlformats.org/drawingml/2006/chartDrawing">
    <cdr:from>
      <cdr:x>0.49625</cdr:x>
      <cdr:y>0.4965</cdr:y>
    </cdr:from>
    <cdr:to>
      <cdr:x>0.5075</cdr:x>
      <cdr:y>0.55425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43008" y="1721415"/>
          <a:ext cx="57650" cy="2002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32004" rIns="27432" bIns="32004" anchor="ctr" upright="1">
          <a:spAutoFit/>
        </a:bodyPr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400" b="1" i="0" strike="noStrike" dirty="0">
              <a:solidFill>
                <a:srgbClr val="003300"/>
              </a:solidFill>
              <a:latin typeface="Times New Roman"/>
              <a:cs typeface="Times New Roman"/>
            </a:rPr>
            <a:t>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0.9711</cdr:x>
      <cdr:y>0.25926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-357166" y="-7229180"/>
          <a:ext cx="3399299" cy="6297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400" b="1" dirty="0">
              <a:solidFill>
                <a:srgbClr val="254061"/>
              </a:solidFill>
              <a:latin typeface="Times New Roman"/>
              <a:cs typeface="Times New Roman"/>
            </a:rPr>
            <a:t>Объем инвестиций в основной    капитал (млн. рублей)</a:t>
          </a:r>
          <a:endParaRPr lang="ru-RU" sz="1400" b="1" i="0" strike="noStrike" dirty="0">
            <a:solidFill>
              <a:srgbClr val="3C4062"/>
            </a:solidFill>
            <a:latin typeface="Times New Roman"/>
            <a:cs typeface="Times New Roman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0.12479</cdr:x>
      <cdr:y>0.0355</cdr:y>
    </cdr:from>
    <cdr:to>
      <cdr:x>0.88219</cdr:x>
      <cdr:y>0.3511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0847" y="88298"/>
          <a:ext cx="2432899" cy="7849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400" b="1" dirty="0">
              <a:solidFill>
                <a:srgbClr val="002060"/>
              </a:solidFill>
              <a:latin typeface="Times New Roman"/>
              <a:cs typeface="Times New Roman"/>
            </a:rPr>
            <a:t>Численность населения (тыс. человек</a:t>
          </a:r>
          <a:r>
            <a:rPr lang="ru-RU" sz="1400" b="1" dirty="0">
              <a:solidFill>
                <a:srgbClr val="254061"/>
              </a:solidFill>
              <a:latin typeface="Times New Roman"/>
              <a:cs typeface="Times New Roman"/>
            </a:rPr>
            <a:t>)</a:t>
          </a:r>
          <a:endParaRPr lang="ru-RU" sz="1400" b="1" i="0" strike="noStrike" dirty="0">
            <a:solidFill>
              <a:srgbClr val="254061"/>
            </a:solidFill>
            <a:latin typeface="Times New Roman"/>
            <a:cs typeface="Times New Roman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0.25115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2880320" cy="5687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400" b="1" i="0" strike="noStrike" dirty="0">
              <a:solidFill>
                <a:srgbClr val="254061"/>
              </a:solidFill>
              <a:latin typeface="Times New Roman"/>
              <a:cs typeface="Times New Roman"/>
            </a:rPr>
            <a:t> Фонд начисленной заработной платы </a:t>
          </a:r>
        </a:p>
        <a:p xmlns:a="http://schemas.openxmlformats.org/drawingml/2006/main">
          <a:pPr algn="ctr" rtl="1">
            <a:defRPr sz="1000"/>
          </a:pPr>
          <a:r>
            <a:rPr lang="ru-RU" sz="1400" b="1" i="0" strike="noStrike" dirty="0">
              <a:solidFill>
                <a:srgbClr val="254061"/>
              </a:solidFill>
              <a:latin typeface="Times New Roman"/>
              <a:cs typeface="Times New Roman"/>
            </a:rPr>
            <a:t>(млрд. рублей)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0.01754</cdr:x>
      <cdr:y>0.05178</cdr:y>
    </cdr:from>
    <cdr:to>
      <cdr:x>0.90077</cdr:x>
      <cdr:y>0.26393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634" y="120416"/>
          <a:ext cx="2851888" cy="4933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400" b="1" i="0" strike="noStrike" dirty="0">
              <a:solidFill>
                <a:srgbClr val="254061"/>
              </a:solidFill>
              <a:latin typeface="Times New Roman"/>
              <a:cs typeface="Times New Roman"/>
            </a:rPr>
            <a:t>  Среднемесячная начисленная заработная плата (тыс. рублей)</a:t>
          </a:r>
        </a:p>
      </cdr:txBody>
    </cdr:sp>
  </cdr:relSizeAnchor>
  <cdr:relSizeAnchor xmlns:cdr="http://schemas.openxmlformats.org/drawingml/2006/chartDrawing">
    <cdr:from>
      <cdr:x>0.49625</cdr:x>
      <cdr:y>0.4965</cdr:y>
    </cdr:from>
    <cdr:to>
      <cdr:x>0.5075</cdr:x>
      <cdr:y>0.55425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43008" y="1721415"/>
          <a:ext cx="57650" cy="2002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32004" rIns="27432" bIns="32004" anchor="ctr" upright="1">
          <a:spAutoFit/>
        </a:bodyPr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400" b="1" i="0" strike="noStrike">
              <a:solidFill>
                <a:srgbClr val="003300"/>
              </a:solidFill>
              <a:latin typeface="Times New Roman"/>
              <a:cs typeface="Times New Roman"/>
            </a:rPr>
            <a:t> 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0.16585</cdr:x>
      <cdr:y>0.63984</cdr:y>
    </cdr:from>
    <cdr:to>
      <cdr:x>0.29073</cdr:x>
      <cdr:y>0.65438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rot="120000">
          <a:off x="817511" y="1953586"/>
          <a:ext cx="615562" cy="44394"/>
        </a:xfrm>
        <a:prstGeom xmlns:a="http://schemas.openxmlformats.org/drawingml/2006/main" prst="straightConnector1">
          <a:avLst/>
        </a:prstGeom>
        <a:ln xmlns:a="http://schemas.openxmlformats.org/drawingml/2006/main" w="63500">
          <a:solidFill>
            <a:srgbClr val="D07576"/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-12000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0.15881</cdr:x>
      <cdr:y>0.51229</cdr:y>
    </cdr:from>
    <cdr:to>
      <cdr:x>0.30777</cdr:x>
      <cdr:y>0.62317</cdr:y>
    </cdr:to>
    <cdr:sp macro="" textlink="">
      <cdr:nvSpPr>
        <cdr:cNvPr id="7" name="TextBox 23"/>
        <cdr:cNvSpPr txBox="1"/>
      </cdr:nvSpPr>
      <cdr:spPr>
        <a:xfrm xmlns:a="http://schemas.openxmlformats.org/drawingml/2006/main">
          <a:off x="782810" y="1564145"/>
          <a:ext cx="73425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rgbClr val="3C4062"/>
              </a:solidFill>
              <a:latin typeface="Times New Roman" pitchFamily="18" charset="0"/>
              <a:cs typeface="Times New Roman" pitchFamily="18" charset="0"/>
            </a:rPr>
            <a:t>91%</a:t>
          </a:r>
        </a:p>
      </cdr:txBody>
    </cdr:sp>
  </cdr:relSizeAnchor>
  <cdr:relSizeAnchor xmlns:cdr="http://schemas.openxmlformats.org/drawingml/2006/chartDrawing">
    <cdr:from>
      <cdr:x>0.33434</cdr:x>
      <cdr:y>0.65255</cdr:y>
    </cdr:from>
    <cdr:to>
      <cdr:x>0.46806</cdr:x>
      <cdr:y>0.69554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 rot="1320000" flipV="1">
          <a:off x="1648036" y="1992393"/>
          <a:ext cx="659136" cy="13125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sng" algn="ctr">
          <a:solidFill>
            <a:srgbClr val="D07576"/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0.31044</cdr:x>
      <cdr:y>0.53003</cdr:y>
    </cdr:from>
    <cdr:to>
      <cdr:x>0.47661</cdr:x>
      <cdr:y>0.64091</cdr:y>
    </cdr:to>
    <cdr:sp macro="" textlink="">
      <cdr:nvSpPr>
        <cdr:cNvPr id="14" name="TextBox 23"/>
        <cdr:cNvSpPr txBox="1"/>
      </cdr:nvSpPr>
      <cdr:spPr>
        <a:xfrm xmlns:a="http://schemas.openxmlformats.org/drawingml/2006/main">
          <a:off x="1530228" y="1618310"/>
          <a:ext cx="81908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3C4062"/>
              </a:solidFill>
              <a:latin typeface="Times New Roman" pitchFamily="18" charset="0"/>
              <a:cs typeface="Times New Roman" pitchFamily="18" charset="0"/>
            </a:rPr>
            <a:t>77%</a:t>
          </a:r>
        </a:p>
      </cdr:txBody>
    </cdr:sp>
  </cdr:relSizeAnchor>
  <cdr:relSizeAnchor xmlns:cdr="http://schemas.openxmlformats.org/drawingml/2006/chartDrawing">
    <cdr:from>
      <cdr:x>0.50192</cdr:x>
      <cdr:y>0.55136</cdr:y>
    </cdr:from>
    <cdr:to>
      <cdr:x>0.66809</cdr:x>
      <cdr:y>0.66224</cdr:y>
    </cdr:to>
    <cdr:sp macro="" textlink="">
      <cdr:nvSpPr>
        <cdr:cNvPr id="15" name="TextBox 23"/>
        <cdr:cNvSpPr txBox="1"/>
      </cdr:nvSpPr>
      <cdr:spPr>
        <a:xfrm xmlns:a="http://schemas.openxmlformats.org/drawingml/2006/main">
          <a:off x="2474075" y="1683436"/>
          <a:ext cx="81908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3C4062"/>
              </a:solidFill>
              <a:latin typeface="Times New Roman" pitchFamily="18" charset="0"/>
              <a:cs typeface="Times New Roman" pitchFamily="18" charset="0"/>
            </a:rPr>
            <a:t>98%</a:t>
          </a:r>
        </a:p>
      </cdr:txBody>
    </cdr:sp>
  </cdr:relSizeAnchor>
  <cdr:relSizeAnchor xmlns:cdr="http://schemas.openxmlformats.org/drawingml/2006/chartDrawing">
    <cdr:from>
      <cdr:x>0.66625</cdr:x>
      <cdr:y>0.55685</cdr:y>
    </cdr:from>
    <cdr:to>
      <cdr:x>0.82567</cdr:x>
      <cdr:y>0.66773</cdr:y>
    </cdr:to>
    <cdr:sp macro="" textlink="">
      <cdr:nvSpPr>
        <cdr:cNvPr id="16" name="TextBox 23"/>
        <cdr:cNvSpPr txBox="1"/>
      </cdr:nvSpPr>
      <cdr:spPr>
        <a:xfrm xmlns:a="http://schemas.openxmlformats.org/drawingml/2006/main">
          <a:off x="3284094" y="1700198"/>
          <a:ext cx="78581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3C4062"/>
              </a:solidFill>
              <a:latin typeface="Times New Roman" pitchFamily="18" charset="0"/>
              <a:cs typeface="Times New Roman" pitchFamily="18" charset="0"/>
            </a:rPr>
            <a:t>106%</a:t>
          </a:r>
        </a:p>
      </cdr:txBody>
    </cdr:sp>
  </cdr:relSizeAnchor>
  <cdr:relSizeAnchor xmlns:cdr="http://schemas.openxmlformats.org/drawingml/2006/chartDrawing">
    <cdr:from>
      <cdr:x>0.51741</cdr:x>
      <cdr:y>0.65896</cdr:y>
    </cdr:from>
    <cdr:to>
      <cdr:x>0.62194</cdr:x>
      <cdr:y>0.75074</cdr:y>
    </cdr:to>
    <cdr:sp macro="" textlink="">
      <cdr:nvSpPr>
        <cdr:cNvPr id="17" name="Прямая со стрелкой 16"/>
        <cdr:cNvSpPr/>
      </cdr:nvSpPr>
      <cdr:spPr>
        <a:xfrm xmlns:a="http://schemas.openxmlformats.org/drawingml/2006/main" rot="-1620000">
          <a:off x="2550438" y="2011976"/>
          <a:ext cx="515252" cy="280227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sng" algn="ctr">
          <a:solidFill>
            <a:srgbClr val="D07576"/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0.69763</cdr:x>
      <cdr:y>0.689</cdr:y>
    </cdr:from>
    <cdr:to>
      <cdr:x>0.83042</cdr:x>
      <cdr:y>0.71191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rot="-540000">
          <a:off x="3438752" y="2103690"/>
          <a:ext cx="654552" cy="6994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sng" algn="ctr">
          <a:solidFill>
            <a:srgbClr val="963334">
              <a:lumMod val="60000"/>
              <a:lumOff val="40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0.17556</cdr:x>
      <cdr:y>0.50914</cdr:y>
    </cdr:from>
    <cdr:to>
      <cdr:x>0.31656</cdr:x>
      <cdr:y>0.55654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rot="-900000">
          <a:off x="710619" y="1389090"/>
          <a:ext cx="570725" cy="129310"/>
        </a:xfrm>
        <a:prstGeom xmlns:a="http://schemas.openxmlformats.org/drawingml/2006/main" prst="straightConnector1">
          <a:avLst/>
        </a:prstGeom>
        <a:ln xmlns:a="http://schemas.openxmlformats.org/drawingml/2006/main" w="63500">
          <a:solidFill>
            <a:srgbClr val="D07576"/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0.13734</cdr:x>
      <cdr:y>0.38606</cdr:y>
    </cdr:from>
    <cdr:to>
      <cdr:x>0.32746</cdr:x>
      <cdr:y>0.49887</cdr:y>
    </cdr:to>
    <cdr:sp macro="" textlink="">
      <cdr:nvSpPr>
        <cdr:cNvPr id="7" name="TextBox 23"/>
        <cdr:cNvSpPr txBox="1"/>
      </cdr:nvSpPr>
      <cdr:spPr>
        <a:xfrm xmlns:a="http://schemas.openxmlformats.org/drawingml/2006/main">
          <a:off x="555929" y="1053277"/>
          <a:ext cx="769554" cy="3077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107,2%</a:t>
          </a:r>
        </a:p>
      </cdr:txBody>
    </cdr:sp>
  </cdr:relSizeAnchor>
  <cdr:relSizeAnchor xmlns:cdr="http://schemas.openxmlformats.org/drawingml/2006/chartDrawing">
    <cdr:from>
      <cdr:x>0.35539</cdr:x>
      <cdr:y>0.50276</cdr:y>
    </cdr:from>
    <cdr:to>
      <cdr:x>0.49301</cdr:x>
      <cdr:y>0.54616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 rot="-840000">
          <a:off x="1438505" y="1371669"/>
          <a:ext cx="557048" cy="11840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sng" algn="ctr">
          <a:solidFill>
            <a:srgbClr val="D07576"/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0.34394</cdr:x>
      <cdr:y>0.37217</cdr:y>
    </cdr:from>
    <cdr:to>
      <cdr:x>0.51011</cdr:x>
      <cdr:y>0.48498</cdr:y>
    </cdr:to>
    <cdr:sp macro="" textlink="">
      <cdr:nvSpPr>
        <cdr:cNvPr id="14" name="TextBox 23"/>
        <cdr:cNvSpPr txBox="1"/>
      </cdr:nvSpPr>
      <cdr:spPr>
        <a:xfrm xmlns:a="http://schemas.openxmlformats.org/drawingml/2006/main">
          <a:off x="1392156" y="1015390"/>
          <a:ext cx="672611" cy="3077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100%</a:t>
          </a:r>
        </a:p>
      </cdr:txBody>
    </cdr:sp>
  </cdr:relSizeAnchor>
  <cdr:relSizeAnchor xmlns:cdr="http://schemas.openxmlformats.org/drawingml/2006/chartDrawing">
    <cdr:from>
      <cdr:x>0.49706</cdr:x>
      <cdr:y>0.35603</cdr:y>
    </cdr:from>
    <cdr:to>
      <cdr:x>0.68421</cdr:x>
      <cdr:y>0.46884</cdr:y>
    </cdr:to>
    <cdr:sp macro="" textlink="">
      <cdr:nvSpPr>
        <cdr:cNvPr id="15" name="TextBox 23"/>
        <cdr:cNvSpPr txBox="1"/>
      </cdr:nvSpPr>
      <cdr:spPr>
        <a:xfrm xmlns:a="http://schemas.openxmlformats.org/drawingml/2006/main">
          <a:off x="2011974" y="971353"/>
          <a:ext cx="757532" cy="3077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18%</a:t>
          </a:r>
        </a:p>
      </cdr:txBody>
    </cdr:sp>
  </cdr:relSizeAnchor>
  <cdr:relSizeAnchor xmlns:cdr="http://schemas.openxmlformats.org/drawingml/2006/chartDrawing">
    <cdr:from>
      <cdr:x>0.70364</cdr:x>
      <cdr:y>0.33718</cdr:y>
    </cdr:from>
    <cdr:to>
      <cdr:x>0.86306</cdr:x>
      <cdr:y>0.44999</cdr:y>
    </cdr:to>
    <cdr:sp macro="" textlink="">
      <cdr:nvSpPr>
        <cdr:cNvPr id="16" name="TextBox 23"/>
        <cdr:cNvSpPr txBox="1"/>
      </cdr:nvSpPr>
      <cdr:spPr>
        <a:xfrm xmlns:a="http://schemas.openxmlformats.org/drawingml/2006/main">
          <a:off x="2848134" y="919932"/>
          <a:ext cx="645289" cy="3077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108%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0.17655</cdr:x>
      <cdr:y>0.21366</cdr:y>
    </cdr:from>
    <cdr:to>
      <cdr:x>0.28822</cdr:x>
      <cdr:y>0.23341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rot="180000">
          <a:off x="745098" y="494421"/>
          <a:ext cx="471296" cy="45719"/>
        </a:xfrm>
        <a:prstGeom xmlns:a="http://schemas.openxmlformats.org/drawingml/2006/main" prst="straightConnector1">
          <a:avLst/>
        </a:prstGeom>
        <a:ln xmlns:a="http://schemas.openxmlformats.org/drawingml/2006/main" w="63500">
          <a:solidFill>
            <a:srgbClr val="D07576"/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0.13543</cdr:x>
      <cdr:y>0.06426</cdr:y>
    </cdr:from>
    <cdr:to>
      <cdr:x>0.30253</cdr:x>
      <cdr:y>0.19726</cdr:y>
    </cdr:to>
    <cdr:sp macro="" textlink="">
      <cdr:nvSpPr>
        <cdr:cNvPr id="7" name="TextBox 23"/>
        <cdr:cNvSpPr txBox="1"/>
      </cdr:nvSpPr>
      <cdr:spPr>
        <a:xfrm xmlns:a="http://schemas.openxmlformats.org/drawingml/2006/main" rot="21540000">
          <a:off x="571576" y="148704"/>
          <a:ext cx="705226" cy="3077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85%</a:t>
          </a:r>
        </a:p>
      </cdr:txBody>
    </cdr:sp>
  </cdr:relSizeAnchor>
  <cdr:relSizeAnchor xmlns:cdr="http://schemas.openxmlformats.org/drawingml/2006/chartDrawing">
    <cdr:from>
      <cdr:x>0.52348</cdr:x>
      <cdr:y>0.27854</cdr:y>
    </cdr:from>
    <cdr:to>
      <cdr:x>0.63999</cdr:x>
      <cdr:y>0.31313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 rot="-300000">
          <a:off x="2209302" y="644570"/>
          <a:ext cx="491717" cy="8004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sng" algn="ctr">
          <a:solidFill>
            <a:srgbClr val="D07576"/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0.49614</cdr:x>
      <cdr:y>0.10198</cdr:y>
    </cdr:from>
    <cdr:to>
      <cdr:x>0.68329</cdr:x>
      <cdr:y>0.23498</cdr:y>
    </cdr:to>
    <cdr:sp macro="" textlink="">
      <cdr:nvSpPr>
        <cdr:cNvPr id="15" name="TextBox 23"/>
        <cdr:cNvSpPr txBox="1"/>
      </cdr:nvSpPr>
      <cdr:spPr>
        <a:xfrm xmlns:a="http://schemas.openxmlformats.org/drawingml/2006/main">
          <a:off x="2093892" y="235979"/>
          <a:ext cx="78984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93 %</a:t>
          </a:r>
        </a:p>
      </cdr:txBody>
    </cdr:sp>
  </cdr:relSizeAnchor>
  <cdr:relSizeAnchor xmlns:cdr="http://schemas.openxmlformats.org/drawingml/2006/chartDrawing">
    <cdr:from>
      <cdr:x>0.67832</cdr:x>
      <cdr:y>0.13307</cdr:y>
    </cdr:from>
    <cdr:to>
      <cdr:x>0.83774</cdr:x>
      <cdr:y>0.26608</cdr:y>
    </cdr:to>
    <cdr:sp macro="" textlink="">
      <cdr:nvSpPr>
        <cdr:cNvPr id="16" name="TextBox 23"/>
        <cdr:cNvSpPr txBox="1"/>
      </cdr:nvSpPr>
      <cdr:spPr>
        <a:xfrm xmlns:a="http://schemas.openxmlformats.org/drawingml/2006/main">
          <a:off x="2862781" y="307944"/>
          <a:ext cx="67281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108 %</a:t>
          </a:r>
        </a:p>
      </cdr:txBody>
    </cdr:sp>
  </cdr:relSizeAnchor>
  <cdr:relSizeAnchor xmlns:cdr="http://schemas.openxmlformats.org/drawingml/2006/chartDrawing">
    <cdr:from>
      <cdr:x>0.37051</cdr:x>
      <cdr:y>0.25296</cdr:y>
    </cdr:from>
    <cdr:to>
      <cdr:x>0.48028</cdr:x>
      <cdr:y>0.29528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rot="1620000" flipV="1">
          <a:off x="1563674" y="585377"/>
          <a:ext cx="463271" cy="9793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sng" algn="ctr">
          <a:solidFill>
            <a:srgbClr val="963334">
              <a:lumMod val="60000"/>
              <a:lumOff val="40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0.33556</cdr:x>
      <cdr:y>0.07683</cdr:y>
    </cdr:from>
    <cdr:to>
      <cdr:x>0.50173</cdr:x>
      <cdr:y>0.20983</cdr:y>
    </cdr:to>
    <cdr:sp macro="" textlink="">
      <cdr:nvSpPr>
        <cdr:cNvPr id="14" name="TextBox 23"/>
        <cdr:cNvSpPr txBox="1"/>
      </cdr:nvSpPr>
      <cdr:spPr>
        <a:xfrm xmlns:a="http://schemas.openxmlformats.org/drawingml/2006/main">
          <a:off x="1416198" y="177782"/>
          <a:ext cx="701301" cy="3077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700025"/>
              </a:solidFill>
              <a:latin typeface="Times New Roman" pitchFamily="18" charset="0"/>
              <a:cs typeface="Times New Roman" pitchFamily="18" charset="0"/>
            </a:rPr>
            <a:t>65 %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341FE-AE5C-47F1-8FD8-47C4A673A80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341FE-AE5C-47F1-8FD8-47C4A673A80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957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341FE-AE5C-47F1-8FD8-47C4A673A80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350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0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36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282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90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831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481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37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341FE-AE5C-47F1-8FD8-47C4A673A80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176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341FE-AE5C-47F1-8FD8-47C4A673A80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52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1237" y="4581130"/>
            <a:ext cx="6864763" cy="1440160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991F67B-EB9A-4450-A239-6D42BC874B53}" type="datetime1">
              <a:rPr lang="ru-RU" smtClean="0"/>
              <a:pPr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C9651E2D-FD12-4059-9DD6-C3574BC17BB8}" type="datetime1">
              <a:rPr lang="ru-RU" smtClean="0"/>
              <a:pPr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2"/>
            <a:ext cx="652145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3EACCD4A-B5E8-4D53-9F98-CD1DB3E1DDE3}" type="datetime1">
              <a:rPr lang="ru-RU" smtClean="0"/>
              <a:pPr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FAC04460-1DD7-46E7-B634-34BF9AC5F51C}" type="datetime1">
              <a:rPr lang="ru-RU" smtClean="0"/>
              <a:pPr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7264400" y="6508754"/>
            <a:ext cx="2311400" cy="365125"/>
          </a:xfrm>
          <a:prstGeom prst="rect">
            <a:avLst/>
          </a:prstGeom>
        </p:spPr>
        <p:txBody>
          <a:bodyPr vert="horz" lIns="63305" tIns="31652" rIns="63305" bIns="31652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3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158802" y="116632"/>
            <a:ext cx="6630737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676636" y="1556792"/>
            <a:ext cx="8112901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787" y="4406901"/>
            <a:ext cx="6199823" cy="1362075"/>
          </a:xfrm>
        </p:spPr>
        <p:txBody>
          <a:bodyPr anchor="t"/>
          <a:lstStyle>
            <a:lvl1pPr algn="l">
              <a:defRPr sz="2769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2787" y="2906718"/>
            <a:ext cx="6199823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bg1">
                    <a:lumMod val="95000"/>
                  </a:schemeClr>
                </a:solidFill>
              </a:defRPr>
            </a:lvl1pPr>
            <a:lvl2pPr marL="316475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2pPr>
            <a:lvl3pPr marL="63295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4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5901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37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8850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3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1801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7FD2D6F-1262-46B7-9872-4FEC548B3003}" type="datetime1">
              <a:rPr lang="ru-RU" smtClean="0"/>
              <a:pPr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4471" y="2060849"/>
            <a:ext cx="4680520" cy="4093915"/>
          </a:xfrm>
        </p:spPr>
        <p:txBody>
          <a:bodyPr/>
          <a:lstStyle>
            <a:lvl1pPr>
              <a:defRPr sz="1938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1662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385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246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246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1009" y="2071393"/>
            <a:ext cx="4680520" cy="4093915"/>
          </a:xfrm>
        </p:spPr>
        <p:txBody>
          <a:bodyPr/>
          <a:lstStyle>
            <a:lvl1pPr>
              <a:defRPr sz="1938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1662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385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246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246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502BA32-7832-47A3-801D-7FA2C91CF02D}" type="datetime1">
              <a:rPr lang="ru-RU" smtClean="0"/>
              <a:pPr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2480" y="1916834"/>
            <a:ext cx="4524503" cy="639762"/>
          </a:xfrm>
        </p:spPr>
        <p:txBody>
          <a:bodyPr anchor="b"/>
          <a:lstStyle>
            <a:lvl1pPr marL="0" indent="0">
              <a:buNone/>
              <a:defRPr sz="1662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316475" indent="0">
              <a:buNone/>
              <a:defRPr sz="1385" b="1"/>
            </a:lvl2pPr>
            <a:lvl3pPr marL="632950" indent="0">
              <a:buNone/>
              <a:defRPr sz="1246" b="1"/>
            </a:lvl3pPr>
            <a:lvl4pPr marL="949425" indent="0">
              <a:buNone/>
              <a:defRPr sz="1108" b="1"/>
            </a:lvl4pPr>
            <a:lvl5pPr marL="1265901" indent="0">
              <a:buNone/>
              <a:defRPr sz="1108" b="1"/>
            </a:lvl5pPr>
            <a:lvl6pPr marL="1582375" indent="0">
              <a:buNone/>
              <a:defRPr sz="1108" b="1"/>
            </a:lvl6pPr>
            <a:lvl7pPr marL="1898850" indent="0">
              <a:buNone/>
              <a:defRPr sz="1108" b="1"/>
            </a:lvl7pPr>
            <a:lvl8pPr marL="2215325" indent="0">
              <a:buNone/>
              <a:defRPr sz="1108" b="1"/>
            </a:lvl8pPr>
            <a:lvl9pPr marL="2531801" indent="0">
              <a:buNone/>
              <a:defRPr sz="110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2480" y="2556594"/>
            <a:ext cx="4524503" cy="3951288"/>
          </a:xfrm>
        </p:spPr>
        <p:txBody>
          <a:bodyPr/>
          <a:lstStyle>
            <a:lvl1pPr>
              <a:defRPr sz="1662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1385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246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108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108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9019" y="1934294"/>
            <a:ext cx="4602511" cy="639762"/>
          </a:xfrm>
        </p:spPr>
        <p:txBody>
          <a:bodyPr anchor="b"/>
          <a:lstStyle>
            <a:lvl1pPr marL="0" indent="0">
              <a:buNone/>
              <a:defRPr sz="1662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316475" indent="0">
              <a:buNone/>
              <a:defRPr sz="1385" b="1"/>
            </a:lvl2pPr>
            <a:lvl3pPr marL="632950" indent="0">
              <a:buNone/>
              <a:defRPr sz="1246" b="1"/>
            </a:lvl3pPr>
            <a:lvl4pPr marL="949425" indent="0">
              <a:buNone/>
              <a:defRPr sz="1108" b="1"/>
            </a:lvl4pPr>
            <a:lvl5pPr marL="1265901" indent="0">
              <a:buNone/>
              <a:defRPr sz="1108" b="1"/>
            </a:lvl5pPr>
            <a:lvl6pPr marL="1582375" indent="0">
              <a:buNone/>
              <a:defRPr sz="1108" b="1"/>
            </a:lvl6pPr>
            <a:lvl7pPr marL="1898850" indent="0">
              <a:buNone/>
              <a:defRPr sz="1108" b="1"/>
            </a:lvl7pPr>
            <a:lvl8pPr marL="2215325" indent="0">
              <a:buNone/>
              <a:defRPr sz="1108" b="1"/>
            </a:lvl8pPr>
            <a:lvl9pPr marL="2531801" indent="0">
              <a:buNone/>
              <a:defRPr sz="110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9019" y="2574056"/>
            <a:ext cx="4602511" cy="3951288"/>
          </a:xfrm>
        </p:spPr>
        <p:txBody>
          <a:bodyPr/>
          <a:lstStyle>
            <a:lvl1pPr>
              <a:defRPr sz="1662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1385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246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108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108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489925" y="6410900"/>
            <a:ext cx="131678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A8E84D6-6FC5-4A22-9D13-4BC84474E20D}" type="datetime1">
              <a:rPr lang="ru-RU" smtClean="0"/>
              <a:pPr/>
              <a:t>25.11.2025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00366" y="6356355"/>
            <a:ext cx="1787058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093925" y="6356355"/>
            <a:ext cx="131678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3C57B83C-0456-4B7D-A1BD-37F2E0238244}" type="datetime1">
              <a:rPr lang="ru-RU" smtClean="0"/>
              <a:pPr/>
              <a:t>25.11.2025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3E5E5313-0675-4D22-A857-4CB9648A24BB}" type="datetime1">
              <a:rPr lang="ru-RU" smtClean="0"/>
              <a:pPr/>
              <a:t>25.11.2025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513622"/>
            <a:ext cx="3259006" cy="921478"/>
          </a:xfrm>
        </p:spPr>
        <p:txBody>
          <a:bodyPr anchor="b"/>
          <a:lstStyle>
            <a:lvl1pPr algn="l">
              <a:defRPr sz="1385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0879" y="1916833"/>
            <a:ext cx="5537730" cy="4353347"/>
          </a:xfrm>
        </p:spPr>
        <p:txBody>
          <a:bodyPr/>
          <a:lstStyle>
            <a:lvl1pPr>
              <a:defRPr sz="2215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1938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662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385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385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5" y="1435101"/>
            <a:ext cx="3259006" cy="4691063"/>
          </a:xfrm>
        </p:spPr>
        <p:txBody>
          <a:bodyPr/>
          <a:lstStyle>
            <a:lvl1pPr marL="0" indent="0">
              <a:buNone/>
              <a:defRPr sz="969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316475" indent="0">
              <a:buNone/>
              <a:defRPr sz="831"/>
            </a:lvl2pPr>
            <a:lvl3pPr marL="632950" indent="0">
              <a:buNone/>
              <a:defRPr sz="692"/>
            </a:lvl3pPr>
            <a:lvl4pPr marL="949425" indent="0">
              <a:buNone/>
              <a:defRPr sz="623"/>
            </a:lvl4pPr>
            <a:lvl5pPr marL="1265901" indent="0">
              <a:buNone/>
              <a:defRPr sz="623"/>
            </a:lvl5pPr>
            <a:lvl6pPr marL="1582375" indent="0">
              <a:buNone/>
              <a:defRPr sz="623"/>
            </a:lvl6pPr>
            <a:lvl7pPr marL="1898850" indent="0">
              <a:buNone/>
              <a:defRPr sz="623"/>
            </a:lvl7pPr>
            <a:lvl8pPr marL="2215325" indent="0">
              <a:buNone/>
              <a:defRPr sz="623"/>
            </a:lvl8pPr>
            <a:lvl9pPr marL="2531801" indent="0">
              <a:buNone/>
              <a:defRPr sz="62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C8D7641-F6A4-4B63-82A0-96F0CD57D0D9}" type="datetime1">
              <a:rPr lang="ru-RU" smtClean="0"/>
              <a:pPr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385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215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316475" indent="0">
              <a:buNone/>
              <a:defRPr sz="1938"/>
            </a:lvl2pPr>
            <a:lvl3pPr marL="632950" indent="0">
              <a:buNone/>
              <a:defRPr sz="1662"/>
            </a:lvl3pPr>
            <a:lvl4pPr marL="949425" indent="0">
              <a:buNone/>
              <a:defRPr sz="1385"/>
            </a:lvl4pPr>
            <a:lvl5pPr marL="1265901" indent="0">
              <a:buNone/>
              <a:defRPr sz="1385"/>
            </a:lvl5pPr>
            <a:lvl6pPr marL="1582375" indent="0">
              <a:buNone/>
              <a:defRPr sz="1385"/>
            </a:lvl6pPr>
            <a:lvl7pPr marL="1898850" indent="0">
              <a:buNone/>
              <a:defRPr sz="1385"/>
            </a:lvl7pPr>
            <a:lvl8pPr marL="2215325" indent="0">
              <a:buNone/>
              <a:defRPr sz="1385"/>
            </a:lvl8pPr>
            <a:lvl9pPr marL="2531801" indent="0">
              <a:buNone/>
              <a:defRPr sz="1385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969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316475" indent="0">
              <a:buNone/>
              <a:defRPr sz="831"/>
            </a:lvl2pPr>
            <a:lvl3pPr marL="632950" indent="0">
              <a:buNone/>
              <a:defRPr sz="692"/>
            </a:lvl3pPr>
            <a:lvl4pPr marL="949425" indent="0">
              <a:buNone/>
              <a:defRPr sz="623"/>
            </a:lvl4pPr>
            <a:lvl5pPr marL="1265901" indent="0">
              <a:buNone/>
              <a:defRPr sz="623"/>
            </a:lvl5pPr>
            <a:lvl6pPr marL="1582375" indent="0">
              <a:buNone/>
              <a:defRPr sz="623"/>
            </a:lvl6pPr>
            <a:lvl7pPr marL="1898850" indent="0">
              <a:buNone/>
              <a:defRPr sz="623"/>
            </a:lvl7pPr>
            <a:lvl8pPr marL="2215325" indent="0">
              <a:buNone/>
              <a:defRPr sz="623"/>
            </a:lvl8pPr>
            <a:lvl9pPr marL="2531801" indent="0">
              <a:buNone/>
              <a:defRPr sz="62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CC01EBA5-7D38-418B-BB73-C1B89C09A57F}" type="datetime1">
              <a:rPr lang="ru-RU" smtClean="0"/>
              <a:pPr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8802" y="116632"/>
            <a:ext cx="6630737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6636" y="1556792"/>
            <a:ext cx="8112901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8CDB4526-1D01-4C71-9003-C685901750D8}" type="datetime1">
              <a:rPr lang="ru-RU" smtClean="0"/>
              <a:pPr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746" y="45857"/>
            <a:ext cx="820910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32950" rtl="0" eaLnBrk="1" latinLnBrk="0" hangingPunct="1">
        <a:spcBef>
          <a:spcPct val="0"/>
        </a:spcBef>
        <a:buNone/>
        <a:defRPr sz="3045" kern="1200">
          <a:solidFill>
            <a:schemeClr val="accent6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37356" indent="-237356" algn="l" defTabSz="63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5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514272" indent="-197797" algn="l" defTabSz="6329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38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791187" indent="-158238" algn="l" defTabSz="63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2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107663" indent="-158238" algn="l" defTabSz="6329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85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1424138" indent="-158238" algn="l" defTabSz="632950" rtl="0" eaLnBrk="1" latinLnBrk="0" hangingPunct="1">
        <a:spcBef>
          <a:spcPct val="20000"/>
        </a:spcBef>
        <a:buFont typeface="Arial" panose="020B0604020202020204" pitchFamily="34" charset="0"/>
        <a:buChar char="»"/>
        <a:defRPr sz="1385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1740613" indent="-158238" algn="l" defTabSz="63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088" indent="-158238" algn="l" defTabSz="63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563" indent="-158238" algn="l" defTabSz="63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038" indent="-158238" algn="l" defTabSz="63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2950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475" algn="l" defTabSz="632950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2950" algn="l" defTabSz="632950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425" algn="l" defTabSz="632950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5901" algn="l" defTabSz="632950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375" algn="l" defTabSz="632950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8850" algn="l" defTabSz="632950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325" algn="l" defTabSz="632950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1801" algn="l" defTabSz="632950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5.gi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3.jpe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gif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gif"/><Relationship Id="rId10" Type="http://schemas.openxmlformats.org/officeDocument/2006/relationships/image" Target="../media/image16.jpeg"/><Relationship Id="rId4" Type="http://schemas.openxmlformats.org/officeDocument/2006/relationships/image" Target="../media/image6.png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5.gif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gif"/><Relationship Id="rId10" Type="http://schemas.openxmlformats.org/officeDocument/2006/relationships/image" Target="../media/image16.jpeg"/><Relationship Id="rId4" Type="http://schemas.openxmlformats.org/officeDocument/2006/relationships/image" Target="../media/image6.png"/><Relationship Id="rId9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5.gif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6.png"/><Relationship Id="rId10" Type="http://schemas.openxmlformats.org/officeDocument/2006/relationships/image" Target="../media/image26.jpeg"/><Relationship Id="rId4" Type="http://schemas.openxmlformats.org/officeDocument/2006/relationships/image" Target="../media/image5.gif"/><Relationship Id="rId9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6.png"/><Relationship Id="rId4" Type="http://schemas.openxmlformats.org/officeDocument/2006/relationships/image" Target="../media/image5.gif"/><Relationship Id="rId9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in@ui-raion.ru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3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11" Type="http://schemas.openxmlformats.org/officeDocument/2006/relationships/image" Target="../media/image5.gif"/><Relationship Id="rId5" Type="http://schemas.openxmlformats.org/officeDocument/2006/relationships/chart" Target="../charts/chart2.xml"/><Relationship Id="rId10" Type="http://schemas.openxmlformats.org/officeDocument/2006/relationships/image" Target="../media/image6.png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6.png"/><Relationship Id="rId4" Type="http://schemas.openxmlformats.org/officeDocument/2006/relationships/diagramData" Target="../diagrams/data2.xml"/><Relationship Id="rId9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0632" y="2708920"/>
            <a:ext cx="6768752" cy="2520280"/>
          </a:xfrm>
          <a:solidFill>
            <a:srgbClr val="9199B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br>
              <a:rPr lang="ru-RU" sz="173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 БЮДЖЕТА </a:t>
            </a:r>
            <a:br>
              <a:rPr lang="ru-RU" sz="2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УСТЬ-ИЛИМСКОГО</a:t>
            </a:r>
            <a:br>
              <a:rPr lang="ru-RU" sz="2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  <a:br>
              <a:rPr lang="ru-RU" sz="2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2026 ГОД И ПЛАНОВЫЙ ПЕРИОД </a:t>
            </a:r>
            <a:br>
              <a:rPr lang="ru-RU" sz="2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2027 и 2028 ГОДОВ</a:t>
            </a:r>
            <a:br>
              <a:rPr lang="ru-RU" sz="2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3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Решение Думы  Усть-Илимского муниципального округа</a:t>
            </a:r>
            <a:br>
              <a:rPr lang="en-US" altLang="ru-RU" sz="13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3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от _________ года № __)</a:t>
            </a:r>
            <a:br>
              <a:rPr lang="es-ES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3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" t="9485" r="157" b="27720"/>
          <a:stretch/>
        </p:blipFill>
        <p:spPr>
          <a:xfrm>
            <a:off x="0" y="413"/>
            <a:ext cx="9906000" cy="2232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1" y="-17031"/>
            <a:ext cx="2448272" cy="29573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0"/>
            <a:ext cx="1179439" cy="117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Group 522">
            <a:extLst>
              <a:ext uri="{FF2B5EF4-FFF2-40B4-BE49-F238E27FC236}">
                <a16:creationId xmlns:a16="http://schemas.microsoft.com/office/drawing/2014/main" id="{8E345F8D-A8A1-499E-8C31-02FFE3192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230976"/>
              </p:ext>
            </p:extLst>
          </p:nvPr>
        </p:nvGraphicFramePr>
        <p:xfrm>
          <a:off x="4520952" y="1663638"/>
          <a:ext cx="5348640" cy="2446235"/>
        </p:xfrm>
        <a:graphic>
          <a:graphicData uri="http://schemas.openxmlformats.org/drawingml/2006/table">
            <a:tbl>
              <a:tblPr/>
              <a:tblGrid>
                <a:gridCol w="1420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921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год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год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год (прогноз)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год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год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8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ПОСТУПЛЕНИЯ: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1 070 756,60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909 388,90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590 150,00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551 416,60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598 165,30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41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субвенции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673 531,90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596 049,80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504 634,10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508 860,00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511 692,70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8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 выравнивание поселений 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98 664,70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022705"/>
                  </a:ext>
                </a:extLst>
              </a:tr>
              <a:tr h="21441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МБТ, 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60 468,80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39 083,20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41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дотации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147 068,90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210 728,30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42 759,00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4140,9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41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субсидии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189 638,60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63 177,60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42 756,90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42 556,60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82 331,70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886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прочие безвозмездные поступления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29 870,50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621153" y="1009470"/>
            <a:ext cx="3264167" cy="39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Показатели безвозмездных поступлений в 2024-2028 годах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8524468" y="1408505"/>
            <a:ext cx="1034196" cy="25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3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(тыс. рублей)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15" name="Заголовок 2"/>
          <p:cNvSpPr>
            <a:spLocks noGrp="1"/>
          </p:cNvSpPr>
          <p:nvPr>
            <p:ph type="title"/>
          </p:nvPr>
        </p:nvSpPr>
        <p:spPr>
          <a:xfrm>
            <a:off x="3029904" y="105065"/>
            <a:ext cx="3809744" cy="692399"/>
          </a:xfrm>
          <a:solidFill>
            <a:srgbClr val="BCC9DA"/>
          </a:solidFill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42"/>
          <p:cNvSpPr>
            <a:spLocks noChangeArrowheads="1"/>
          </p:cNvSpPr>
          <p:nvPr/>
        </p:nvSpPr>
        <p:spPr bwMode="auto">
          <a:xfrm>
            <a:off x="4614322" y="2480488"/>
            <a:ext cx="124615" cy="124615"/>
          </a:xfrm>
          <a:prstGeom prst="diamond">
            <a:avLst/>
          </a:prstGeom>
          <a:gradFill rotWithShape="1">
            <a:gsLst>
              <a:gs pos="100000">
                <a:srgbClr val="3FB7B7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 cap="flat">
            <a:solidFill>
              <a:srgbClr val="3FB7B7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3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4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42"/>
          <p:cNvSpPr>
            <a:spLocks noChangeArrowheads="1"/>
          </p:cNvSpPr>
          <p:nvPr/>
        </p:nvSpPr>
        <p:spPr bwMode="auto">
          <a:xfrm>
            <a:off x="4614321" y="3432618"/>
            <a:ext cx="124615" cy="124615"/>
          </a:xfrm>
          <a:prstGeom prst="diamond">
            <a:avLst/>
          </a:prstGeom>
          <a:gradFill rotWithShape="1">
            <a:gsLst>
              <a:gs pos="100000">
                <a:srgbClr val="700025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700025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3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4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42"/>
          <p:cNvSpPr>
            <a:spLocks noChangeArrowheads="1"/>
          </p:cNvSpPr>
          <p:nvPr/>
        </p:nvSpPr>
        <p:spPr bwMode="auto">
          <a:xfrm>
            <a:off x="4614321" y="3199766"/>
            <a:ext cx="124615" cy="124615"/>
          </a:xfrm>
          <a:prstGeom prst="diamond">
            <a:avLst/>
          </a:prstGeom>
          <a:gradFill rotWithShape="1">
            <a:gsLst>
              <a:gs pos="100000">
                <a:srgbClr val="00B0F0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3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4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142"/>
          <p:cNvSpPr>
            <a:spLocks noChangeArrowheads="1"/>
          </p:cNvSpPr>
          <p:nvPr/>
        </p:nvSpPr>
        <p:spPr bwMode="auto">
          <a:xfrm>
            <a:off x="4593821" y="3665470"/>
            <a:ext cx="124615" cy="124615"/>
          </a:xfrm>
          <a:prstGeom prst="diamond">
            <a:avLst/>
          </a:prstGeom>
          <a:gradFill rotWithShape="1">
            <a:gsLst>
              <a:gs pos="100000">
                <a:srgbClr val="7030A0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3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4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6074916" y="4575579"/>
            <a:ext cx="2966650" cy="33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marL="0" marR="0" lvl="0" indent="0" algn="ctr" defTabSz="63295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sng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Динамика безвозмездных поступлений, млн. рублей: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871749" y="2217121"/>
            <a:ext cx="2966650" cy="33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marL="0" marR="0" lvl="0" indent="0" algn="ctr" defTabSz="63295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sng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безвозмездных поступлений, млн. рублей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8" y="-6077"/>
            <a:ext cx="1800200" cy="2174498"/>
          </a:xfrm>
          <a:prstGeom prst="rect">
            <a:avLst/>
          </a:prstGeom>
        </p:spPr>
      </p:pic>
      <p:sp>
        <p:nvSpPr>
          <p:cNvPr id="25" name="Text Box 13">
            <a:extLst>
              <a:ext uri="{FF2B5EF4-FFF2-40B4-BE49-F238E27FC236}">
                <a16:creationId xmlns:a16="http://schemas.microsoft.com/office/drawing/2014/main" id="{EA6D0C81-60CA-491A-9416-B1CB951BE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8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ACBE6DEB-4732-41B4-95D7-A0D610A2A0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000379"/>
              </p:ext>
            </p:extLst>
          </p:nvPr>
        </p:nvGraphicFramePr>
        <p:xfrm>
          <a:off x="110242" y="2117691"/>
          <a:ext cx="4824534" cy="525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4828FE29-C9B8-4D3D-BEE9-9DCBDB7AB641}"/>
              </a:ext>
            </a:extLst>
          </p:cNvPr>
          <p:cNvGrpSpPr/>
          <p:nvPr/>
        </p:nvGrpSpPr>
        <p:grpSpPr>
          <a:xfrm>
            <a:off x="5232278" y="4786957"/>
            <a:ext cx="4220382" cy="2314077"/>
            <a:chOff x="5151573" y="1660180"/>
            <a:chExt cx="4110581" cy="2766343"/>
          </a:xfrm>
        </p:grpSpPr>
        <p:graphicFrame>
          <p:nvGraphicFramePr>
            <p:cNvPr id="29" name="Object 19">
              <a:extLst>
                <a:ext uri="{FF2B5EF4-FFF2-40B4-BE49-F238E27FC236}">
                  <a16:creationId xmlns:a16="http://schemas.microsoft.com/office/drawing/2014/main" id="{A9DBEA11-625F-46D4-AB09-3C662E1DFC1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0727199"/>
                </p:ext>
              </p:extLst>
            </p:nvPr>
          </p:nvGraphicFramePr>
          <p:xfrm>
            <a:off x="5151573" y="1660180"/>
            <a:ext cx="4110581" cy="27663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0" name="Прямая со стрелкой 29">
              <a:extLst>
                <a:ext uri="{FF2B5EF4-FFF2-40B4-BE49-F238E27FC236}">
                  <a16:creationId xmlns:a16="http://schemas.microsoft.com/office/drawing/2014/main" id="{CD343FF8-44D1-4866-9FD8-EB46608E3213}"/>
                </a:ext>
              </a:extLst>
            </p:cNvPr>
            <p:cNvSpPr/>
            <p:nvPr/>
          </p:nvSpPr>
          <p:spPr>
            <a:xfrm rot="20580000">
              <a:off x="8061707" y="2390396"/>
              <a:ext cx="442560" cy="159365"/>
            </a:xfrm>
            <a:prstGeom prst="straightConnector1">
              <a:avLst/>
            </a:prstGeom>
            <a:noFill/>
            <a:ln w="63500" cap="flat" cmpd="sng" algn="ctr">
              <a:solidFill>
                <a:srgbClr val="D07576"/>
              </a:solidFill>
              <a:prstDash val="solid"/>
              <a:tailEnd type="stealt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13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25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15" grpId="0" animBg="1"/>
      <p:bldP spid="16" grpId="0" animBg="1"/>
      <p:bldP spid="19" grpId="0" animBg="1"/>
      <p:bldP spid="20" grpId="0" animBg="1"/>
      <p:bldP spid="21" grpId="0" animBg="1"/>
      <p:bldP spid="23" grpId="0"/>
      <p:bldP spid="24" grpId="0"/>
      <p:bldGraphic spid="2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736976" y="986183"/>
            <a:ext cx="4366077" cy="5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85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 за счет целевых МБТ из областного бюджета и местный бюджет в 2024-2028 годах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8585955" y="1631733"/>
            <a:ext cx="1034196" cy="25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3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(тыс. рублей)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149238" y="2025893"/>
            <a:ext cx="2769596" cy="33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marL="0" marR="0" lvl="0" indent="0" algn="ctr" defTabSz="63295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Удельный вес в расходах: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8" y="-6077"/>
            <a:ext cx="1800200" cy="21744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23" name="Заголовок 2"/>
          <p:cNvSpPr txBox="1">
            <a:spLocks/>
          </p:cNvSpPr>
          <p:nvPr/>
        </p:nvSpPr>
        <p:spPr>
          <a:xfrm>
            <a:off x="3364422" y="162334"/>
            <a:ext cx="3809744" cy="692399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3295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3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Межбюджетные отношения</a:t>
            </a:r>
            <a:endParaRPr kumimoji="0" lang="ru-RU" sz="173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940328"/>
              </p:ext>
            </p:extLst>
          </p:nvPr>
        </p:nvGraphicFramePr>
        <p:xfrm>
          <a:off x="4160912" y="1883790"/>
          <a:ext cx="5745088" cy="2636933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223202368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68028886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05306227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664871645"/>
                    </a:ext>
                  </a:extLst>
                </a:gridCol>
                <a:gridCol w="902065">
                  <a:extLst>
                    <a:ext uri="{9D8B030D-6E8A-4147-A177-3AD203B41FA5}">
                      <a16:colId xmlns:a16="http://schemas.microsoft.com/office/drawing/2014/main" val="3694146436"/>
                    </a:ext>
                  </a:extLst>
                </a:gridCol>
                <a:gridCol w="882583">
                  <a:extLst>
                    <a:ext uri="{9D8B030D-6E8A-4147-A177-3AD203B41FA5}">
                      <a16:colId xmlns:a16="http://schemas.microsoft.com/office/drawing/2014/main" val="1743739223"/>
                    </a:ext>
                  </a:extLst>
                </a:gridCol>
              </a:tblGrid>
              <a:tr h="655864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 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83965"/>
                  </a:ext>
                </a:extLst>
              </a:tr>
              <a:tr h="673322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(без условно-утвержденных)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1 476 057,4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1 486 438,7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1 081 756,6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1 049 461,0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1 097 813,1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388735"/>
                  </a:ext>
                </a:extLst>
              </a:tr>
              <a:tr h="66797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областной бюджет (целевые МБТ)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822 714,6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698 172,4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547 391,0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551 416,6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594 024,4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179710"/>
                  </a:ext>
                </a:extLst>
              </a:tr>
              <a:tr h="63976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местный бюджет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653 342,8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788 266,3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534 365,6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498 044,4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503 788,8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350641"/>
                  </a:ext>
                </a:extLst>
              </a:tr>
            </a:tbl>
          </a:graphicData>
        </a:graphic>
      </p:graphicFrame>
      <p:graphicFrame>
        <p:nvGraphicFramePr>
          <p:cNvPr id="3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137081"/>
              </p:ext>
            </p:extLst>
          </p:nvPr>
        </p:nvGraphicFramePr>
        <p:xfrm>
          <a:off x="-223682" y="2263265"/>
          <a:ext cx="4608512" cy="2331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802724" y="4718199"/>
            <a:ext cx="2966650" cy="33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marL="0" marR="0" lvl="0" indent="0" algn="ctr" defTabSz="63295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Rectangle 142"/>
          <p:cNvSpPr>
            <a:spLocks noChangeArrowheads="1"/>
          </p:cNvSpPr>
          <p:nvPr/>
        </p:nvSpPr>
        <p:spPr bwMode="auto">
          <a:xfrm>
            <a:off x="4322520" y="3331814"/>
            <a:ext cx="124615" cy="124615"/>
          </a:xfrm>
          <a:prstGeom prst="diamond">
            <a:avLst/>
          </a:prstGeom>
          <a:gradFill rotWithShape="1">
            <a:gsLst>
              <a:gs pos="100000">
                <a:srgbClr val="3FB7B7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 cap="flat">
            <a:solidFill>
              <a:srgbClr val="3FB7B7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3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4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42"/>
          <p:cNvSpPr>
            <a:spLocks noChangeArrowheads="1"/>
          </p:cNvSpPr>
          <p:nvPr/>
        </p:nvSpPr>
        <p:spPr bwMode="auto">
          <a:xfrm>
            <a:off x="4322521" y="4055442"/>
            <a:ext cx="124615" cy="124615"/>
          </a:xfrm>
          <a:prstGeom prst="diamond">
            <a:avLst/>
          </a:prstGeom>
          <a:gradFill rotWithShape="1">
            <a:gsLst>
              <a:gs pos="100000">
                <a:srgbClr val="700025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700025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3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4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671DBCF0-621D-498D-B90E-9AF0F3C17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8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graphicFrame>
        <p:nvGraphicFramePr>
          <p:cNvPr id="29" name="Object 19">
            <a:extLst>
              <a:ext uri="{FF2B5EF4-FFF2-40B4-BE49-F238E27FC236}">
                <a16:creationId xmlns:a16="http://schemas.microsoft.com/office/drawing/2014/main" id="{C39B6DA7-414F-40F3-A4FB-87EFA52480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278788"/>
              </p:ext>
            </p:extLst>
          </p:nvPr>
        </p:nvGraphicFramePr>
        <p:xfrm>
          <a:off x="249138" y="4594734"/>
          <a:ext cx="5009809" cy="341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2" name="Object 19">
            <a:extLst>
              <a:ext uri="{FF2B5EF4-FFF2-40B4-BE49-F238E27FC236}">
                <a16:creationId xmlns:a16="http://schemas.microsoft.com/office/drawing/2014/main" id="{A90E35D1-793F-4D14-8699-9B44EE6F3B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187870"/>
              </p:ext>
            </p:extLst>
          </p:nvPr>
        </p:nvGraphicFramePr>
        <p:xfrm>
          <a:off x="4970221" y="4520724"/>
          <a:ext cx="5009809" cy="349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5929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750"/>
                            </p:stCondLst>
                            <p:childTnLst>
                              <p:par>
                                <p:cTn id="43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25" grpId="0"/>
      <p:bldP spid="23" grpId="0" animBg="1"/>
      <p:bldGraphic spid="30" grpId="0">
        <p:bldAsOne/>
      </p:bldGraphic>
      <p:bldP spid="31" grpId="0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Line 110">
            <a:extLst>
              <a:ext uri="{FF2B5EF4-FFF2-40B4-BE49-F238E27FC236}">
                <a16:creationId xmlns:a16="http://schemas.microsoft.com/office/drawing/2014/main" id="{11214AE5-E23C-4B35-8677-EF0A64BAF6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210452" y="2341047"/>
            <a:ext cx="474527" cy="0"/>
          </a:xfrm>
          <a:prstGeom prst="line">
            <a:avLst/>
          </a:prstGeom>
          <a:noFill/>
          <a:ln w="22225" cap="flat" cmpd="sng">
            <a:solidFill>
              <a:srgbClr val="00206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3305" tIns="31652" rIns="63305" bIns="31652" numCol="1" anchor="t" anchorCtr="0" compatLnSpc="1"/>
          <a:lstStyle/>
          <a:p>
            <a:endParaRPr lang="zh-CN" altLang="en-US" sz="1108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Заголовок 2"/>
          <p:cNvSpPr>
            <a:spLocks noGrp="1"/>
          </p:cNvSpPr>
          <p:nvPr>
            <p:ph type="title"/>
          </p:nvPr>
        </p:nvSpPr>
        <p:spPr>
          <a:xfrm>
            <a:off x="3029904" y="105065"/>
            <a:ext cx="3809744" cy="692399"/>
          </a:xfrm>
          <a:solidFill>
            <a:srgbClr val="BCC9DA"/>
          </a:solidFill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8" y="-6077"/>
            <a:ext cx="1800200" cy="2174498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221021" y="715214"/>
            <a:ext cx="9538530" cy="4320710"/>
            <a:chOff x="110318" y="1389021"/>
            <a:chExt cx="9522715" cy="4318167"/>
          </a:xfrm>
        </p:grpSpPr>
        <p:sp>
          <p:nvSpPr>
            <p:cNvPr id="91" name="Line 110">
              <a:extLst>
                <a:ext uri="{FF2B5EF4-FFF2-40B4-BE49-F238E27FC236}">
                  <a16:creationId xmlns:a16="http://schemas.microsoft.com/office/drawing/2014/main" id="{5D4BE337-1313-4DEB-9552-5AFF581317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80225" y="5052224"/>
              <a:ext cx="452808" cy="491"/>
            </a:xfrm>
            <a:prstGeom prst="line">
              <a:avLst/>
            </a:prstGeom>
            <a:noFill/>
            <a:ln w="22225" cap="flat" cmpd="sng">
              <a:solidFill>
                <a:srgbClr val="00206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305" tIns="31652" rIns="63305" bIns="31652" numCol="1" anchor="t" anchorCtr="0" compatLnSpc="1"/>
            <a:lstStyle/>
            <a:p>
              <a:endParaRPr lang="zh-CN" altLang="en-US" sz="1108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Line 110">
              <a:extLst>
                <a:ext uri="{FF2B5EF4-FFF2-40B4-BE49-F238E27FC236}">
                  <a16:creationId xmlns:a16="http://schemas.microsoft.com/office/drawing/2014/main" id="{5D4BE337-1313-4DEB-9552-5AFF581317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79532" y="4443637"/>
              <a:ext cx="179052" cy="491"/>
            </a:xfrm>
            <a:prstGeom prst="line">
              <a:avLst/>
            </a:prstGeom>
            <a:noFill/>
            <a:ln w="22225" cap="flat" cmpd="sng">
              <a:solidFill>
                <a:srgbClr val="00206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305" tIns="31652" rIns="63305" bIns="31652" numCol="1" anchor="t" anchorCtr="0" compatLnSpc="1"/>
            <a:lstStyle/>
            <a:p>
              <a:endParaRPr lang="zh-CN" altLang="en-US" sz="1108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Line 110"/>
            <p:cNvSpPr>
              <a:spLocks noChangeShapeType="1"/>
            </p:cNvSpPr>
            <p:nvPr/>
          </p:nvSpPr>
          <p:spPr bwMode="auto">
            <a:xfrm>
              <a:off x="160569" y="3564083"/>
              <a:ext cx="4402" cy="1884246"/>
            </a:xfrm>
            <a:prstGeom prst="line">
              <a:avLst/>
            </a:prstGeom>
            <a:noFill/>
            <a:ln w="22225" cap="flat" cmpd="sng">
              <a:solidFill>
                <a:srgbClr val="00206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305" tIns="31652" rIns="63305" bIns="31652" numCol="1" anchor="t" anchorCtr="0" compatLnSpc="1"/>
            <a:lstStyle/>
            <a:p>
              <a:endParaRPr lang="zh-CN" altLang="en-US" sz="1108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Line 110"/>
            <p:cNvSpPr>
              <a:spLocks noChangeShapeType="1"/>
            </p:cNvSpPr>
            <p:nvPr/>
          </p:nvSpPr>
          <p:spPr bwMode="auto">
            <a:xfrm flipH="1" flipV="1">
              <a:off x="149455" y="5448329"/>
              <a:ext cx="450025" cy="826"/>
            </a:xfrm>
            <a:prstGeom prst="line">
              <a:avLst/>
            </a:prstGeom>
            <a:noFill/>
            <a:ln w="22225" cap="flat" cmpd="sng">
              <a:solidFill>
                <a:srgbClr val="00206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305" tIns="31652" rIns="63305" bIns="31652" numCol="1" anchor="t" anchorCtr="0" compatLnSpc="1"/>
            <a:lstStyle/>
            <a:p>
              <a:endParaRPr lang="zh-CN" altLang="en-US" sz="1108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Line 110"/>
            <p:cNvSpPr>
              <a:spLocks noChangeShapeType="1"/>
            </p:cNvSpPr>
            <p:nvPr/>
          </p:nvSpPr>
          <p:spPr bwMode="auto">
            <a:xfrm flipH="1" flipV="1">
              <a:off x="161853" y="4706195"/>
              <a:ext cx="477575" cy="1624"/>
            </a:xfrm>
            <a:prstGeom prst="line">
              <a:avLst/>
            </a:prstGeom>
            <a:noFill/>
            <a:ln w="22225" cap="flat" cmpd="sng">
              <a:solidFill>
                <a:srgbClr val="00206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305" tIns="31652" rIns="63305" bIns="31652" numCol="1" anchor="t" anchorCtr="0" compatLnSpc="1"/>
            <a:lstStyle/>
            <a:p>
              <a:endParaRPr lang="zh-CN" altLang="en-US" sz="1108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Line 110"/>
            <p:cNvSpPr>
              <a:spLocks noChangeShapeType="1"/>
            </p:cNvSpPr>
            <p:nvPr/>
          </p:nvSpPr>
          <p:spPr bwMode="auto">
            <a:xfrm flipH="1" flipV="1">
              <a:off x="156447" y="4043725"/>
              <a:ext cx="366083" cy="2819"/>
            </a:xfrm>
            <a:prstGeom prst="line">
              <a:avLst/>
            </a:prstGeom>
            <a:noFill/>
            <a:ln w="22225" cap="flat" cmpd="sng">
              <a:solidFill>
                <a:srgbClr val="00206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305" tIns="31652" rIns="63305" bIns="31652" numCol="1" anchor="t" anchorCtr="0" compatLnSpc="1"/>
            <a:lstStyle/>
            <a:p>
              <a:endParaRPr lang="zh-CN" altLang="en-US" sz="1108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Line 110"/>
            <p:cNvSpPr>
              <a:spLocks noChangeShapeType="1"/>
            </p:cNvSpPr>
            <p:nvPr/>
          </p:nvSpPr>
          <p:spPr bwMode="auto">
            <a:xfrm>
              <a:off x="3140578" y="2714674"/>
              <a:ext cx="0" cy="528638"/>
            </a:xfrm>
            <a:prstGeom prst="line">
              <a:avLst/>
            </a:prstGeom>
            <a:noFill/>
            <a:ln w="22225" cap="flat" cmpd="sng">
              <a:solidFill>
                <a:srgbClr val="00206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305" tIns="31652" rIns="63305" bIns="31652" numCol="1" anchor="t" anchorCtr="0" compatLnSpc="1"/>
            <a:lstStyle/>
            <a:p>
              <a:endParaRPr lang="zh-CN" altLang="en-US" sz="1108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Line 104"/>
            <p:cNvSpPr>
              <a:spLocks noChangeShapeType="1"/>
            </p:cNvSpPr>
            <p:nvPr/>
          </p:nvSpPr>
          <p:spPr bwMode="auto">
            <a:xfrm flipH="1">
              <a:off x="4827885" y="2298835"/>
              <a:ext cx="0" cy="415839"/>
            </a:xfrm>
            <a:prstGeom prst="line">
              <a:avLst/>
            </a:prstGeom>
            <a:noFill/>
            <a:ln w="22225" cap="flat">
              <a:solidFill>
                <a:srgbClr val="00206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305" tIns="31652" rIns="63305" bIns="31652" numCol="1" anchor="t" anchorCtr="0" compatLnSpc="1"/>
            <a:lstStyle/>
            <a:p>
              <a:endParaRPr lang="zh-CN" altLang="en-US" sz="1108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Line 132"/>
            <p:cNvSpPr>
              <a:spLocks noChangeShapeType="1"/>
            </p:cNvSpPr>
            <p:nvPr/>
          </p:nvSpPr>
          <p:spPr bwMode="auto">
            <a:xfrm flipH="1">
              <a:off x="976021" y="2686752"/>
              <a:ext cx="7937238" cy="4449"/>
            </a:xfrm>
            <a:prstGeom prst="line">
              <a:avLst/>
            </a:prstGeom>
            <a:noFill/>
            <a:ln w="22225" cap="flat">
              <a:solidFill>
                <a:srgbClr val="00206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305" tIns="31652" rIns="63305" bIns="31652" numCol="1" anchor="t" anchorCtr="0" compatLnSpc="1"/>
            <a:lstStyle/>
            <a:p>
              <a:endParaRPr lang="zh-CN" altLang="en-US" sz="1108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2" name="组合 22"/>
            <p:cNvGrpSpPr/>
            <p:nvPr/>
          </p:nvGrpSpPr>
          <p:grpSpPr>
            <a:xfrm>
              <a:off x="984625" y="2709159"/>
              <a:ext cx="4358915" cy="545822"/>
              <a:chOff x="2140117" y="2629306"/>
              <a:chExt cx="806305" cy="788409"/>
            </a:xfrm>
          </p:grpSpPr>
          <p:sp>
            <p:nvSpPr>
              <p:cNvPr id="57" name="Line 110"/>
              <p:cNvSpPr>
                <a:spLocks noChangeShapeType="1"/>
              </p:cNvSpPr>
              <p:nvPr/>
            </p:nvSpPr>
            <p:spPr bwMode="auto">
              <a:xfrm>
                <a:off x="2946422" y="2629306"/>
                <a:ext cx="0" cy="763588"/>
              </a:xfrm>
              <a:prstGeom prst="line">
                <a:avLst/>
              </a:prstGeom>
              <a:noFill/>
              <a:ln w="22225" cap="flat" cmpd="sng">
                <a:solidFill>
                  <a:srgbClr val="00206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3305" tIns="31652" rIns="63305" bIns="31652" numCol="1" anchor="t" anchorCtr="0" compatLnSpc="1"/>
              <a:lstStyle/>
              <a:p>
                <a:endParaRPr lang="zh-CN" altLang="en-US" sz="1108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Line 112"/>
              <p:cNvSpPr>
                <a:spLocks noChangeShapeType="1"/>
              </p:cNvSpPr>
              <p:nvPr/>
            </p:nvSpPr>
            <p:spPr bwMode="auto">
              <a:xfrm>
                <a:off x="2140117" y="2654127"/>
                <a:ext cx="0" cy="763588"/>
              </a:xfrm>
              <a:prstGeom prst="line">
                <a:avLst/>
              </a:prstGeom>
              <a:noFill/>
              <a:ln w="22225" cap="flat" cmpd="sng">
                <a:solidFill>
                  <a:srgbClr val="00206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3305" tIns="31652" rIns="63305" bIns="31652" numCol="1" anchor="t" anchorCtr="0" compatLnSpc="1"/>
              <a:lstStyle/>
              <a:p>
                <a:endParaRPr lang="zh-CN" altLang="en-US" sz="1108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7" name="Line 110"/>
            <p:cNvSpPr>
              <a:spLocks noChangeShapeType="1"/>
            </p:cNvSpPr>
            <p:nvPr/>
          </p:nvSpPr>
          <p:spPr bwMode="auto">
            <a:xfrm rot="180000">
              <a:off x="3147516" y="3620182"/>
              <a:ext cx="10567" cy="265401"/>
            </a:xfrm>
            <a:prstGeom prst="line">
              <a:avLst/>
            </a:prstGeom>
            <a:noFill/>
            <a:ln w="22225" cap="flat" cmpd="sng">
              <a:solidFill>
                <a:srgbClr val="00206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305" tIns="31652" rIns="63305" bIns="31652" numCol="1" anchor="t" anchorCtr="0" compatLnSpc="1"/>
            <a:lstStyle/>
            <a:p>
              <a:endParaRPr lang="zh-CN" altLang="en-US" sz="1108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Line 110">
              <a:extLst>
                <a:ext uri="{FF2B5EF4-FFF2-40B4-BE49-F238E27FC236}">
                  <a16:creationId xmlns:a16="http://schemas.microsoft.com/office/drawing/2014/main" id="{960B942F-0073-4D2F-82FA-581793DEE1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13259" y="2691472"/>
              <a:ext cx="0" cy="528638"/>
            </a:xfrm>
            <a:prstGeom prst="line">
              <a:avLst/>
            </a:prstGeom>
            <a:noFill/>
            <a:ln w="22225" cap="flat" cmpd="sng">
              <a:solidFill>
                <a:srgbClr val="00206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305" tIns="31652" rIns="63305" bIns="31652" numCol="1" anchor="t" anchorCtr="0" compatLnSpc="1"/>
            <a:lstStyle/>
            <a:p>
              <a:endParaRPr lang="zh-CN" altLang="en-US" sz="1108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Line 110">
              <a:extLst>
                <a:ext uri="{FF2B5EF4-FFF2-40B4-BE49-F238E27FC236}">
                  <a16:creationId xmlns:a16="http://schemas.microsoft.com/office/drawing/2014/main" id="{5D4BE337-1313-4DEB-9552-5AFF581317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293661" y="3781966"/>
              <a:ext cx="249982" cy="6672"/>
            </a:xfrm>
            <a:prstGeom prst="line">
              <a:avLst/>
            </a:prstGeom>
            <a:noFill/>
            <a:ln w="22225" cap="flat" cmpd="sng">
              <a:solidFill>
                <a:srgbClr val="00206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305" tIns="31652" rIns="63305" bIns="31652" numCol="1" anchor="t" anchorCtr="0" compatLnSpc="1"/>
            <a:lstStyle/>
            <a:p>
              <a:endParaRPr lang="zh-CN" altLang="en-US" sz="1108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Line 110">
              <a:extLst>
                <a:ext uri="{FF2B5EF4-FFF2-40B4-BE49-F238E27FC236}">
                  <a16:creationId xmlns:a16="http://schemas.microsoft.com/office/drawing/2014/main" id="{3DAB662C-3F12-497A-B6ED-4B4A11D524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44411" y="3005998"/>
              <a:ext cx="42010" cy="2052596"/>
            </a:xfrm>
            <a:prstGeom prst="line">
              <a:avLst/>
            </a:prstGeom>
            <a:noFill/>
            <a:ln w="22225" cap="flat" cmpd="sng">
              <a:solidFill>
                <a:srgbClr val="00206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3305" tIns="31652" rIns="63305" bIns="31652" numCol="1" anchor="t" anchorCtr="0" compatLnSpc="1"/>
            <a:lstStyle/>
            <a:p>
              <a:endParaRPr lang="zh-CN" altLang="en-US" sz="1108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749968" y="1389021"/>
              <a:ext cx="6551239" cy="898645"/>
              <a:chOff x="1749968" y="1389021"/>
              <a:chExt cx="6551239" cy="898645"/>
            </a:xfrm>
          </p:grpSpPr>
          <p:sp>
            <p:nvSpPr>
              <p:cNvPr id="127" name="Прямоугольник: скругленные противолежащие углы 126">
                <a:extLst>
                  <a:ext uri="{FF2B5EF4-FFF2-40B4-BE49-F238E27FC236}">
                    <a16:creationId xmlns:a16="http://schemas.microsoft.com/office/drawing/2014/main" id="{A7CCF1BB-6A30-47FB-A846-A16D63EC2EE5}"/>
                  </a:ext>
                </a:extLst>
              </p:cNvPr>
              <p:cNvSpPr/>
              <p:nvPr/>
            </p:nvSpPr>
            <p:spPr>
              <a:xfrm>
                <a:off x="1749968" y="1389021"/>
                <a:ext cx="6533631" cy="898645"/>
              </a:xfrm>
              <a:prstGeom prst="round2Same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1">
                <a:scrgbClr r="0" g="0" b="0"/>
              </a:effectRef>
              <a:fontRef idx="minor">
                <a:schemeClr val="lt1"/>
              </a:fontRef>
            </p:style>
          </p:sp>
          <p:grpSp>
            <p:nvGrpSpPr>
              <p:cNvPr id="25" name="Группа 24"/>
              <p:cNvGrpSpPr/>
              <p:nvPr/>
            </p:nvGrpSpPr>
            <p:grpSpPr>
              <a:xfrm>
                <a:off x="1787021" y="1455585"/>
                <a:ext cx="6514186" cy="673259"/>
                <a:chOff x="1787021" y="1455585"/>
                <a:chExt cx="6514186" cy="673259"/>
              </a:xfrm>
            </p:grpSpPr>
            <p:sp>
              <p:nvSpPr>
                <p:cNvPr id="131" name="Прямоугольник: один скругленный угол 130">
                  <a:extLst>
                    <a:ext uri="{FF2B5EF4-FFF2-40B4-BE49-F238E27FC236}">
                      <a16:creationId xmlns:a16="http://schemas.microsoft.com/office/drawing/2014/main" id="{37AD7566-E368-403D-AC1D-CB7727B9D9AF}"/>
                    </a:ext>
                  </a:extLst>
                </p:cNvPr>
                <p:cNvSpPr/>
                <p:nvPr/>
              </p:nvSpPr>
              <p:spPr>
                <a:xfrm>
                  <a:off x="1811443" y="1455585"/>
                  <a:ext cx="6489764" cy="673259"/>
                </a:xfrm>
                <a:prstGeom prst="round1Rect">
                  <a:avLst/>
                </a:prstGeom>
                <a:solidFill>
                  <a:srgbClr val="4F81BD">
                    <a:lumMod val="20000"/>
                    <a:lumOff val="80000"/>
                    <a:alpha val="90000"/>
                  </a:srgb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z="300000" contourW="19050" prstMaterial="metal">
                  <a:bevelT w="88900" h="203200"/>
                  <a:bevelB w="165100" h="254000"/>
                </a:sp3d>
              </p:spPr>
              <p:style>
                <a:lnRef idx="0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34" name="Прямоугольник: один скругленный угол 5">
                  <a:extLst>
                    <a:ext uri="{FF2B5EF4-FFF2-40B4-BE49-F238E27FC236}">
                      <a16:creationId xmlns:a16="http://schemas.microsoft.com/office/drawing/2014/main" id="{20F22EA6-9930-4FCC-88D4-E388AAD85721}"/>
                    </a:ext>
                  </a:extLst>
                </p:cNvPr>
                <p:cNvSpPr txBox="1"/>
                <p:nvPr/>
              </p:nvSpPr>
              <p:spPr>
                <a:xfrm>
                  <a:off x="1787021" y="1455585"/>
                  <a:ext cx="6489763" cy="654562"/>
                </a:xfrm>
                <a:prstGeom prst="round2DiagRect">
                  <a:avLst/>
                </a:prstGeom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z="3000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95250" tIns="95250" rIns="95250" bIns="95250" numCol="1" spcCol="1270" anchor="ctr" anchorCtr="0">
                  <a:noAutofit/>
                </a:bodyPr>
                <a:lstStyle/>
                <a:p>
                  <a:pPr marL="0" lvl="0" indent="0" algn="ctr" defTabSz="1111250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ru-RU" sz="2500" b="1" kern="1200" dirty="0">
                      <a:ln/>
                      <a:solidFill>
                        <a:srgbClr val="254061"/>
                      </a:solidFill>
                      <a:latin typeface="Times New Roman" pitchFamily="18" charset="0"/>
                      <a:cs typeface="Times New Roman" pitchFamily="18" charset="0"/>
                    </a:rPr>
                    <a:t>Распределение расходов по направлениям</a:t>
                  </a:r>
                </a:p>
              </p:txBody>
            </p:sp>
          </p:grpSp>
        </p:grpSp>
        <p:grpSp>
          <p:nvGrpSpPr>
            <p:cNvPr id="13" name="Группа 12"/>
            <p:cNvGrpSpPr/>
            <p:nvPr/>
          </p:nvGrpSpPr>
          <p:grpSpPr>
            <a:xfrm>
              <a:off x="110318" y="3184705"/>
              <a:ext cx="1820297" cy="514458"/>
              <a:chOff x="456388" y="3321838"/>
              <a:chExt cx="1820297" cy="514458"/>
            </a:xfrm>
          </p:grpSpPr>
          <p:sp>
            <p:nvSpPr>
              <p:cNvPr id="135" name="Прямоугольник: скругленные углы 134">
                <a:extLst>
                  <a:ext uri="{FF2B5EF4-FFF2-40B4-BE49-F238E27FC236}">
                    <a16:creationId xmlns:a16="http://schemas.microsoft.com/office/drawing/2014/main" id="{82205625-E2C0-4A83-BA2E-28E614B21CD3}"/>
                  </a:ext>
                </a:extLst>
              </p:cNvPr>
              <p:cNvSpPr/>
              <p:nvPr/>
            </p:nvSpPr>
            <p:spPr>
              <a:xfrm>
                <a:off x="456388" y="3321838"/>
                <a:ext cx="1731406" cy="379378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36" name="Группа 135">
                <a:extLst>
                  <a:ext uri="{FF2B5EF4-FFF2-40B4-BE49-F238E27FC236}">
                    <a16:creationId xmlns:a16="http://schemas.microsoft.com/office/drawing/2014/main" id="{5CD4ECD3-BB0D-4648-BC07-EDFAC4674AA2}"/>
                  </a:ext>
                </a:extLst>
              </p:cNvPr>
              <p:cNvGrpSpPr/>
              <p:nvPr/>
            </p:nvGrpSpPr>
            <p:grpSpPr>
              <a:xfrm>
                <a:off x="536858" y="3357243"/>
                <a:ext cx="1739827" cy="479053"/>
                <a:chOff x="-23009" y="2826944"/>
                <a:chExt cx="1438202" cy="1016401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</p:grpSpPr>
            <p:sp>
              <p:nvSpPr>
                <p:cNvPr id="137" name="Прямоугольник: скругленные углы 136">
                  <a:extLst>
                    <a:ext uri="{FF2B5EF4-FFF2-40B4-BE49-F238E27FC236}">
                      <a16:creationId xmlns:a16="http://schemas.microsoft.com/office/drawing/2014/main" id="{C552B350-EBBF-4EC5-8B6D-322A12A07320}"/>
                    </a:ext>
                  </a:extLst>
                </p:cNvPr>
                <p:cNvSpPr/>
                <p:nvPr/>
              </p:nvSpPr>
              <p:spPr>
                <a:xfrm>
                  <a:off x="4" y="2944700"/>
                  <a:ext cx="1415189" cy="898645"/>
                </a:xfrm>
                <a:prstGeom prst="round2DiagRect">
                  <a:avLst/>
                </a:prstGeom>
                <a:sp3d z="300000"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dk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2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2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38" name="Прямоугольник: скругленные углы 5">
                  <a:extLst>
                    <a:ext uri="{FF2B5EF4-FFF2-40B4-BE49-F238E27FC236}">
                      <a16:creationId xmlns:a16="http://schemas.microsoft.com/office/drawing/2014/main" id="{22186B7B-0568-42E0-8000-6BEA4F207FB7}"/>
                    </a:ext>
                  </a:extLst>
                </p:cNvPr>
                <p:cNvSpPr txBox="1"/>
                <p:nvPr/>
              </p:nvSpPr>
              <p:spPr>
                <a:xfrm>
                  <a:off x="-23009" y="2826944"/>
                  <a:ext cx="1362549" cy="953586"/>
                </a:xfrm>
                <a:prstGeom prst="round2DiagRect">
                  <a:avLst/>
                </a:prstGeom>
                <a:sp3d z="3000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500" b="1" dirty="0">
                      <a:ln/>
                      <a:solidFill>
                        <a:srgbClr val="254061"/>
                      </a:solidFill>
                      <a:latin typeface="Times New Roman" pitchFamily="18" charset="0"/>
                      <a:cs typeface="Times New Roman" pitchFamily="18" charset="0"/>
                    </a:rPr>
                    <a:t>социально значимые</a:t>
                  </a:r>
                </a:p>
              </p:txBody>
            </p:sp>
          </p:grpSp>
        </p:grpSp>
        <p:grpSp>
          <p:nvGrpSpPr>
            <p:cNvPr id="12" name="Группа 11"/>
            <p:cNvGrpSpPr/>
            <p:nvPr/>
          </p:nvGrpSpPr>
          <p:grpSpPr>
            <a:xfrm>
              <a:off x="389230" y="3836296"/>
              <a:ext cx="1742049" cy="486235"/>
              <a:chOff x="595141" y="4175222"/>
              <a:chExt cx="1601714" cy="486235"/>
            </a:xfrm>
          </p:grpSpPr>
          <p:sp>
            <p:nvSpPr>
              <p:cNvPr id="139" name="Прямоугольник: скругленные углы 138">
                <a:extLst>
                  <a:ext uri="{FF2B5EF4-FFF2-40B4-BE49-F238E27FC236}">
                    <a16:creationId xmlns:a16="http://schemas.microsoft.com/office/drawing/2014/main" id="{3AED9CAC-D754-49A1-93A2-AD8FF4E60A4F}"/>
                  </a:ext>
                </a:extLst>
              </p:cNvPr>
              <p:cNvSpPr/>
              <p:nvPr/>
            </p:nvSpPr>
            <p:spPr>
              <a:xfrm>
                <a:off x="595141" y="4175222"/>
                <a:ext cx="1493975" cy="400452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40" name="Группа 139">
                <a:extLst>
                  <a:ext uri="{FF2B5EF4-FFF2-40B4-BE49-F238E27FC236}">
                    <a16:creationId xmlns:a16="http://schemas.microsoft.com/office/drawing/2014/main" id="{CF7D5723-6B83-4BBB-8833-4F1D574C3ED3}"/>
                  </a:ext>
                </a:extLst>
              </p:cNvPr>
              <p:cNvGrpSpPr/>
              <p:nvPr/>
            </p:nvGrpSpPr>
            <p:grpSpPr>
              <a:xfrm>
                <a:off x="702880" y="4261005"/>
                <a:ext cx="1493975" cy="400452"/>
                <a:chOff x="4" y="2944700"/>
                <a:chExt cx="1415189" cy="898645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</p:grpSpPr>
            <p:sp>
              <p:nvSpPr>
                <p:cNvPr id="141" name="Прямоугольник: скругленные углы 140">
                  <a:extLst>
                    <a:ext uri="{FF2B5EF4-FFF2-40B4-BE49-F238E27FC236}">
                      <a16:creationId xmlns:a16="http://schemas.microsoft.com/office/drawing/2014/main" id="{F67F9981-1C57-425B-87E3-DA9294A0E92B}"/>
                    </a:ext>
                  </a:extLst>
                </p:cNvPr>
                <p:cNvSpPr/>
                <p:nvPr/>
              </p:nvSpPr>
              <p:spPr>
                <a:xfrm>
                  <a:off x="4" y="2944700"/>
                  <a:ext cx="1415189" cy="898645"/>
                </a:xfrm>
                <a:prstGeom prst="round2DiagRect">
                  <a:avLst/>
                </a:prstGeom>
                <a:sp3d z="300000"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dk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2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2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42" name="Прямоугольник: скругленные углы 5">
                  <a:extLst>
                    <a:ext uri="{FF2B5EF4-FFF2-40B4-BE49-F238E27FC236}">
                      <a16:creationId xmlns:a16="http://schemas.microsoft.com/office/drawing/2014/main" id="{455D8245-694B-47B7-A399-EDA8ECAB3726}"/>
                    </a:ext>
                  </a:extLst>
                </p:cNvPr>
                <p:cNvSpPr txBox="1"/>
                <p:nvPr/>
              </p:nvSpPr>
              <p:spPr>
                <a:xfrm>
                  <a:off x="26324" y="2971020"/>
                  <a:ext cx="1362549" cy="846005"/>
                </a:xfrm>
                <a:prstGeom prst="round2DiagRect">
                  <a:avLst/>
                </a:prstGeom>
                <a:sp3d z="3000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500" b="1" dirty="0">
                      <a:ln/>
                      <a:solidFill>
                        <a:srgbClr val="254061"/>
                      </a:solidFill>
                      <a:latin typeface="Times New Roman" pitchFamily="18" charset="0"/>
                      <a:cs typeface="Times New Roman" pitchFamily="18" charset="0"/>
                    </a:rPr>
                    <a:t>заработная плата</a:t>
                  </a:r>
                </a:p>
              </p:txBody>
            </p:sp>
          </p:grpSp>
        </p:grpSp>
        <p:grpSp>
          <p:nvGrpSpPr>
            <p:cNvPr id="15" name="Группа 14"/>
            <p:cNvGrpSpPr/>
            <p:nvPr/>
          </p:nvGrpSpPr>
          <p:grpSpPr>
            <a:xfrm>
              <a:off x="386790" y="5268340"/>
              <a:ext cx="1744490" cy="438848"/>
              <a:chOff x="629829" y="5432653"/>
              <a:chExt cx="1622476" cy="438848"/>
            </a:xfrm>
          </p:grpSpPr>
          <p:sp>
            <p:nvSpPr>
              <p:cNvPr id="143" name="Прямоугольник: скругленные углы 142">
                <a:extLst>
                  <a:ext uri="{FF2B5EF4-FFF2-40B4-BE49-F238E27FC236}">
                    <a16:creationId xmlns:a16="http://schemas.microsoft.com/office/drawing/2014/main" id="{A7BB2A73-898D-4ED0-B531-B0698E1F9738}"/>
                  </a:ext>
                </a:extLst>
              </p:cNvPr>
              <p:cNvSpPr/>
              <p:nvPr/>
            </p:nvSpPr>
            <p:spPr>
              <a:xfrm>
                <a:off x="629829" y="5432653"/>
                <a:ext cx="1534134" cy="368093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44" name="Группа 143">
                <a:extLst>
                  <a:ext uri="{FF2B5EF4-FFF2-40B4-BE49-F238E27FC236}">
                    <a16:creationId xmlns:a16="http://schemas.microsoft.com/office/drawing/2014/main" id="{328B4E30-807C-4C1E-8A5B-F103752AB5F8}"/>
                  </a:ext>
                </a:extLst>
              </p:cNvPr>
              <p:cNvGrpSpPr/>
              <p:nvPr/>
            </p:nvGrpSpPr>
            <p:grpSpPr>
              <a:xfrm>
                <a:off x="718171" y="5437245"/>
                <a:ext cx="1534134" cy="434256"/>
                <a:chOff x="4" y="2808380"/>
                <a:chExt cx="1415189" cy="1060172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</p:grpSpPr>
            <p:sp>
              <p:nvSpPr>
                <p:cNvPr id="145" name="Прямоугольник: скругленные углы 144">
                  <a:extLst>
                    <a:ext uri="{FF2B5EF4-FFF2-40B4-BE49-F238E27FC236}">
                      <a16:creationId xmlns:a16="http://schemas.microsoft.com/office/drawing/2014/main" id="{2134400E-3CB7-4637-98F4-0012FD867B3C}"/>
                    </a:ext>
                  </a:extLst>
                </p:cNvPr>
                <p:cNvSpPr/>
                <p:nvPr/>
              </p:nvSpPr>
              <p:spPr>
                <a:xfrm>
                  <a:off x="4" y="2944700"/>
                  <a:ext cx="1415189" cy="898645"/>
                </a:xfrm>
                <a:prstGeom prst="round2DiagRect">
                  <a:avLst/>
                </a:prstGeom>
                <a:sp3d z="300000"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dk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2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2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46" name="Прямоугольник: скругленные углы 5">
                  <a:extLst>
                    <a:ext uri="{FF2B5EF4-FFF2-40B4-BE49-F238E27FC236}">
                      <a16:creationId xmlns:a16="http://schemas.microsoft.com/office/drawing/2014/main" id="{9B1702F3-F291-4793-B117-14D22E7892E1}"/>
                    </a:ext>
                  </a:extLst>
                </p:cNvPr>
                <p:cNvSpPr txBox="1"/>
                <p:nvPr/>
              </p:nvSpPr>
              <p:spPr>
                <a:xfrm>
                  <a:off x="50275" y="2808380"/>
                  <a:ext cx="1292734" cy="1060172"/>
                </a:xfrm>
                <a:prstGeom prst="round2DiagRect">
                  <a:avLst/>
                </a:prstGeom>
                <a:sp3d z="3000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500" b="1" dirty="0">
                      <a:ln/>
                      <a:solidFill>
                        <a:srgbClr val="254061"/>
                      </a:solidFill>
                      <a:latin typeface="Times New Roman" pitchFamily="18" charset="0"/>
                      <a:cs typeface="Times New Roman" pitchFamily="18" charset="0"/>
                    </a:rPr>
                    <a:t>социальное обеспечение</a:t>
                  </a:r>
                </a:p>
              </p:txBody>
            </p:sp>
          </p:grpSp>
        </p:grpSp>
        <p:grpSp>
          <p:nvGrpSpPr>
            <p:cNvPr id="14" name="Группа 13"/>
            <p:cNvGrpSpPr/>
            <p:nvPr/>
          </p:nvGrpSpPr>
          <p:grpSpPr>
            <a:xfrm>
              <a:off x="393622" y="4472838"/>
              <a:ext cx="1737658" cy="522055"/>
              <a:chOff x="607195" y="4783146"/>
              <a:chExt cx="1710041" cy="522055"/>
            </a:xfrm>
          </p:grpSpPr>
          <p:sp>
            <p:nvSpPr>
              <p:cNvPr id="147" name="Прямоугольник: скругленные углы 146">
                <a:extLst>
                  <a:ext uri="{FF2B5EF4-FFF2-40B4-BE49-F238E27FC236}">
                    <a16:creationId xmlns:a16="http://schemas.microsoft.com/office/drawing/2014/main" id="{45B99416-B9DE-449F-A878-C9C8047E6758}"/>
                  </a:ext>
                </a:extLst>
              </p:cNvPr>
              <p:cNvSpPr/>
              <p:nvPr/>
            </p:nvSpPr>
            <p:spPr>
              <a:xfrm>
                <a:off x="607195" y="4783146"/>
                <a:ext cx="1609687" cy="432625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48" name="Группа 147">
                <a:extLst>
                  <a:ext uri="{FF2B5EF4-FFF2-40B4-BE49-F238E27FC236}">
                    <a16:creationId xmlns:a16="http://schemas.microsoft.com/office/drawing/2014/main" id="{4566CE17-0583-4C67-81DC-FCA1DC4C1F64}"/>
                  </a:ext>
                </a:extLst>
              </p:cNvPr>
              <p:cNvGrpSpPr/>
              <p:nvPr/>
            </p:nvGrpSpPr>
            <p:grpSpPr>
              <a:xfrm>
                <a:off x="702493" y="4844076"/>
                <a:ext cx="1614743" cy="461125"/>
                <a:chOff x="-4441" y="2944700"/>
                <a:chExt cx="1419634" cy="957845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</p:grpSpPr>
            <p:sp>
              <p:nvSpPr>
                <p:cNvPr id="149" name="Прямоугольник: скругленные углы 148">
                  <a:extLst>
                    <a:ext uri="{FF2B5EF4-FFF2-40B4-BE49-F238E27FC236}">
                      <a16:creationId xmlns:a16="http://schemas.microsoft.com/office/drawing/2014/main" id="{5B3736EC-E2FA-4B1B-91CF-B35FB9E327B9}"/>
                    </a:ext>
                  </a:extLst>
                </p:cNvPr>
                <p:cNvSpPr/>
                <p:nvPr/>
              </p:nvSpPr>
              <p:spPr>
                <a:xfrm>
                  <a:off x="4" y="2944700"/>
                  <a:ext cx="1415189" cy="898645"/>
                </a:xfrm>
                <a:prstGeom prst="round2DiagRect">
                  <a:avLst/>
                </a:prstGeom>
                <a:sp3d z="300000"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dk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2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2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50" name="Прямоугольник: скругленные углы 5">
                  <a:extLst>
                    <a:ext uri="{FF2B5EF4-FFF2-40B4-BE49-F238E27FC236}">
                      <a16:creationId xmlns:a16="http://schemas.microsoft.com/office/drawing/2014/main" id="{61E0BD0F-88DC-40D5-8E87-6FA8B1B4842F}"/>
                    </a:ext>
                  </a:extLst>
                </p:cNvPr>
                <p:cNvSpPr txBox="1"/>
                <p:nvPr/>
              </p:nvSpPr>
              <p:spPr>
                <a:xfrm>
                  <a:off x="-4441" y="2954246"/>
                  <a:ext cx="1362549" cy="948299"/>
                </a:xfrm>
                <a:prstGeom prst="round2DiagRect">
                  <a:avLst/>
                </a:prstGeom>
                <a:sp3d z="3000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500" b="1" dirty="0">
                      <a:ln/>
                      <a:solidFill>
                        <a:srgbClr val="254061"/>
                      </a:solidFill>
                      <a:latin typeface="Times New Roman" pitchFamily="18" charset="0"/>
                      <a:cs typeface="Times New Roman" pitchFamily="18" charset="0"/>
                    </a:rPr>
                    <a:t>коммунальные услуги</a:t>
                  </a:r>
                </a:p>
              </p:txBody>
            </p:sp>
          </p:grpSp>
        </p:grpSp>
        <p:grpSp>
          <p:nvGrpSpPr>
            <p:cNvPr id="16" name="Группа 15"/>
            <p:cNvGrpSpPr/>
            <p:nvPr/>
          </p:nvGrpSpPr>
          <p:grpSpPr>
            <a:xfrm>
              <a:off x="2385005" y="3185051"/>
              <a:ext cx="1806249" cy="439368"/>
              <a:chOff x="2537603" y="3330010"/>
              <a:chExt cx="1806249" cy="439368"/>
            </a:xfrm>
          </p:grpSpPr>
          <p:sp>
            <p:nvSpPr>
              <p:cNvPr id="151" name="Прямоугольник: скругленные углы 150">
                <a:extLst>
                  <a:ext uri="{FF2B5EF4-FFF2-40B4-BE49-F238E27FC236}">
                    <a16:creationId xmlns:a16="http://schemas.microsoft.com/office/drawing/2014/main" id="{EA305C95-6A01-44C4-87F5-A869B4B63420}"/>
                  </a:ext>
                </a:extLst>
              </p:cNvPr>
              <p:cNvSpPr/>
              <p:nvPr/>
            </p:nvSpPr>
            <p:spPr>
              <a:xfrm>
                <a:off x="2537603" y="3330010"/>
                <a:ext cx="1731406" cy="379378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52" name="Группа 151">
                <a:extLst>
                  <a:ext uri="{FF2B5EF4-FFF2-40B4-BE49-F238E27FC236}">
                    <a16:creationId xmlns:a16="http://schemas.microsoft.com/office/drawing/2014/main" id="{07AFE93F-7C2C-403A-BCF7-D5A42B52501B}"/>
                  </a:ext>
                </a:extLst>
              </p:cNvPr>
              <p:cNvGrpSpPr/>
              <p:nvPr/>
            </p:nvGrpSpPr>
            <p:grpSpPr>
              <a:xfrm>
                <a:off x="2612446" y="3390000"/>
                <a:ext cx="1731406" cy="379378"/>
                <a:chOff x="4" y="2944700"/>
                <a:chExt cx="1415189" cy="898645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</p:grpSpPr>
            <p:sp>
              <p:nvSpPr>
                <p:cNvPr id="153" name="Прямоугольник: скругленные углы 152">
                  <a:extLst>
                    <a:ext uri="{FF2B5EF4-FFF2-40B4-BE49-F238E27FC236}">
                      <a16:creationId xmlns:a16="http://schemas.microsoft.com/office/drawing/2014/main" id="{632F7DFA-FFB3-48DB-BC6A-79631008E410}"/>
                    </a:ext>
                  </a:extLst>
                </p:cNvPr>
                <p:cNvSpPr/>
                <p:nvPr/>
              </p:nvSpPr>
              <p:spPr>
                <a:xfrm>
                  <a:off x="4" y="2944700"/>
                  <a:ext cx="1415189" cy="898645"/>
                </a:xfrm>
                <a:prstGeom prst="round2DiagRect">
                  <a:avLst/>
                </a:prstGeom>
                <a:sp3d z="300000"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dk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2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2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54" name="Прямоугольник: скругленные углы 5">
                  <a:extLst>
                    <a:ext uri="{FF2B5EF4-FFF2-40B4-BE49-F238E27FC236}">
                      <a16:creationId xmlns:a16="http://schemas.microsoft.com/office/drawing/2014/main" id="{B95D5BD6-904B-4AB1-853C-31352B1D9D64}"/>
                    </a:ext>
                  </a:extLst>
                </p:cNvPr>
                <p:cNvSpPr txBox="1"/>
                <p:nvPr/>
              </p:nvSpPr>
              <p:spPr>
                <a:xfrm>
                  <a:off x="26324" y="2971020"/>
                  <a:ext cx="1362549" cy="846005"/>
                </a:xfrm>
                <a:prstGeom prst="round2DiagRect">
                  <a:avLst/>
                </a:prstGeom>
                <a:sp3d z="3000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500" b="1" dirty="0">
                      <a:ln/>
                      <a:solidFill>
                        <a:srgbClr val="254061"/>
                      </a:solidFill>
                      <a:latin typeface="Times New Roman" pitchFamily="18" charset="0"/>
                      <a:cs typeface="Times New Roman" pitchFamily="18" charset="0"/>
                    </a:rPr>
                    <a:t>первоочередные</a:t>
                  </a:r>
                </a:p>
              </p:txBody>
            </p:sp>
          </p:grpSp>
        </p:grpSp>
        <p:grpSp>
          <p:nvGrpSpPr>
            <p:cNvPr id="17" name="Группа 16"/>
            <p:cNvGrpSpPr/>
            <p:nvPr/>
          </p:nvGrpSpPr>
          <p:grpSpPr>
            <a:xfrm>
              <a:off x="2367118" y="3868792"/>
              <a:ext cx="1912690" cy="926881"/>
              <a:chOff x="2514270" y="4131003"/>
              <a:chExt cx="1912690" cy="926881"/>
            </a:xfrm>
          </p:grpSpPr>
          <p:sp>
            <p:nvSpPr>
              <p:cNvPr id="155" name="Прямоугольник: скругленные углы 154">
                <a:extLst>
                  <a:ext uri="{FF2B5EF4-FFF2-40B4-BE49-F238E27FC236}">
                    <a16:creationId xmlns:a16="http://schemas.microsoft.com/office/drawing/2014/main" id="{430D4518-DB11-4F94-8646-D741F2D711FE}"/>
                  </a:ext>
                </a:extLst>
              </p:cNvPr>
              <p:cNvSpPr/>
              <p:nvPr/>
            </p:nvSpPr>
            <p:spPr>
              <a:xfrm>
                <a:off x="2514270" y="4131003"/>
                <a:ext cx="1813915" cy="868106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56" name="Группа 155">
                <a:extLst>
                  <a:ext uri="{FF2B5EF4-FFF2-40B4-BE49-F238E27FC236}">
                    <a16:creationId xmlns:a16="http://schemas.microsoft.com/office/drawing/2014/main" id="{2211836B-8506-431C-AF28-1ECF2D5EB5E0}"/>
                  </a:ext>
                </a:extLst>
              </p:cNvPr>
              <p:cNvGrpSpPr/>
              <p:nvPr/>
            </p:nvGrpSpPr>
            <p:grpSpPr>
              <a:xfrm>
                <a:off x="2613045" y="4189778"/>
                <a:ext cx="1813915" cy="868106"/>
                <a:chOff x="4" y="2944700"/>
                <a:chExt cx="1415189" cy="898645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</p:grpSpPr>
            <p:sp>
              <p:nvSpPr>
                <p:cNvPr id="157" name="Прямоугольник: скругленные углы 156">
                  <a:extLst>
                    <a:ext uri="{FF2B5EF4-FFF2-40B4-BE49-F238E27FC236}">
                      <a16:creationId xmlns:a16="http://schemas.microsoft.com/office/drawing/2014/main" id="{9EF4E660-A85F-41D9-809E-0D238192DD40}"/>
                    </a:ext>
                  </a:extLst>
                </p:cNvPr>
                <p:cNvSpPr/>
                <p:nvPr/>
              </p:nvSpPr>
              <p:spPr>
                <a:xfrm>
                  <a:off x="4" y="2944700"/>
                  <a:ext cx="1415189" cy="898645"/>
                </a:xfrm>
                <a:prstGeom prst="round2DiagRect">
                  <a:avLst/>
                </a:prstGeom>
                <a:sp3d z="300000"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dk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2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2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58" name="Прямоугольник: скругленные углы 5">
                  <a:extLst>
                    <a:ext uri="{FF2B5EF4-FFF2-40B4-BE49-F238E27FC236}">
                      <a16:creationId xmlns:a16="http://schemas.microsoft.com/office/drawing/2014/main" id="{39EE37E8-9393-445E-B816-F4C8C76F6617}"/>
                    </a:ext>
                  </a:extLst>
                </p:cNvPr>
                <p:cNvSpPr txBox="1"/>
                <p:nvPr/>
              </p:nvSpPr>
              <p:spPr>
                <a:xfrm>
                  <a:off x="26324" y="2971020"/>
                  <a:ext cx="1362549" cy="846005"/>
                </a:xfrm>
                <a:prstGeom prst="round2DiagRect">
                  <a:avLst/>
                </a:prstGeom>
                <a:sp3d z="3000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500" b="1" dirty="0">
                      <a:ln/>
                      <a:solidFill>
                        <a:srgbClr val="254061"/>
                      </a:solidFill>
                      <a:latin typeface="Times New Roman" pitchFamily="18" charset="0"/>
                      <a:cs typeface="Times New Roman" pitchFamily="18" charset="0"/>
                    </a:rPr>
                    <a:t>обеспечение деятельности, выполнение функций</a:t>
                  </a:r>
                </a:p>
              </p:txBody>
            </p:sp>
          </p:grpSp>
        </p:grpSp>
        <p:grpSp>
          <p:nvGrpSpPr>
            <p:cNvPr id="18" name="Группа 17"/>
            <p:cNvGrpSpPr/>
            <p:nvPr/>
          </p:nvGrpSpPr>
          <p:grpSpPr>
            <a:xfrm>
              <a:off x="4426162" y="3141600"/>
              <a:ext cx="2001374" cy="1047103"/>
              <a:chOff x="4477042" y="3294577"/>
              <a:chExt cx="2001374" cy="1047103"/>
            </a:xfrm>
          </p:grpSpPr>
          <p:sp>
            <p:nvSpPr>
              <p:cNvPr id="159" name="Прямоугольник: скругленные углы 158">
                <a:extLst>
                  <a:ext uri="{FF2B5EF4-FFF2-40B4-BE49-F238E27FC236}">
                    <a16:creationId xmlns:a16="http://schemas.microsoft.com/office/drawing/2014/main" id="{A4DB9520-3601-4D7B-B60A-EDCD07549CD7}"/>
                  </a:ext>
                </a:extLst>
              </p:cNvPr>
              <p:cNvSpPr/>
              <p:nvPr/>
            </p:nvSpPr>
            <p:spPr>
              <a:xfrm>
                <a:off x="4477042" y="3294577"/>
                <a:ext cx="1979336" cy="1005382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1" name="Прямоугольник: скругленные углы 160">
                <a:extLst>
                  <a:ext uri="{FF2B5EF4-FFF2-40B4-BE49-F238E27FC236}">
                    <a16:creationId xmlns:a16="http://schemas.microsoft.com/office/drawing/2014/main" id="{4B48CEDC-97D1-4834-B7FB-FD24766B0076}"/>
                  </a:ext>
                </a:extLst>
              </p:cNvPr>
              <p:cNvSpPr/>
              <p:nvPr/>
            </p:nvSpPr>
            <p:spPr>
              <a:xfrm>
                <a:off x="4584931" y="3365841"/>
                <a:ext cx="1893485" cy="975839"/>
              </a:xfrm>
              <a:prstGeom prst="round2DiagRect">
                <a:avLst/>
              </a:pr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19" name="Группа 18"/>
            <p:cNvGrpSpPr/>
            <p:nvPr/>
          </p:nvGrpSpPr>
          <p:grpSpPr>
            <a:xfrm>
              <a:off x="7178430" y="2726697"/>
              <a:ext cx="1915461" cy="560773"/>
              <a:chOff x="6832368" y="2886143"/>
              <a:chExt cx="1915461" cy="560773"/>
            </a:xfrm>
          </p:grpSpPr>
          <p:sp>
            <p:nvSpPr>
              <p:cNvPr id="163" name="Прямоугольник: скругленные углы 162">
                <a:extLst>
                  <a:ext uri="{FF2B5EF4-FFF2-40B4-BE49-F238E27FC236}">
                    <a16:creationId xmlns:a16="http://schemas.microsoft.com/office/drawing/2014/main" id="{6E0FEE64-C018-40B4-8765-CB79DFA38732}"/>
                  </a:ext>
                </a:extLst>
              </p:cNvPr>
              <p:cNvSpPr/>
              <p:nvPr/>
            </p:nvSpPr>
            <p:spPr>
              <a:xfrm>
                <a:off x="6832368" y="2942903"/>
                <a:ext cx="1915461" cy="504013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64" name="Группа 163">
                <a:extLst>
                  <a:ext uri="{FF2B5EF4-FFF2-40B4-BE49-F238E27FC236}">
                    <a16:creationId xmlns:a16="http://schemas.microsoft.com/office/drawing/2014/main" id="{ABEBFFB6-88B6-44BF-9F0C-16C07DC5535A}"/>
                  </a:ext>
                </a:extLst>
              </p:cNvPr>
              <p:cNvGrpSpPr/>
              <p:nvPr/>
            </p:nvGrpSpPr>
            <p:grpSpPr>
              <a:xfrm>
                <a:off x="6832368" y="2886143"/>
                <a:ext cx="1872223" cy="512224"/>
                <a:chOff x="-597624" y="1847893"/>
                <a:chExt cx="1530289" cy="1213323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</p:grpSpPr>
            <p:sp>
              <p:nvSpPr>
                <p:cNvPr id="165" name="Прямоугольник: скругленные углы 164">
                  <a:extLst>
                    <a:ext uri="{FF2B5EF4-FFF2-40B4-BE49-F238E27FC236}">
                      <a16:creationId xmlns:a16="http://schemas.microsoft.com/office/drawing/2014/main" id="{418D8781-9F6D-4F3E-9488-7BF8FC8A1651}"/>
                    </a:ext>
                  </a:extLst>
                </p:cNvPr>
                <p:cNvSpPr/>
                <p:nvPr/>
              </p:nvSpPr>
              <p:spPr>
                <a:xfrm>
                  <a:off x="-467078" y="2147601"/>
                  <a:ext cx="1399743" cy="913615"/>
                </a:xfrm>
                <a:prstGeom prst="round2DiagRect">
                  <a:avLst/>
                </a:prstGeom>
                <a:sp3d z="300000"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dk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2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2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66" name="Прямоугольник: скругленные углы 5">
                  <a:extLst>
                    <a:ext uri="{FF2B5EF4-FFF2-40B4-BE49-F238E27FC236}">
                      <a16:creationId xmlns:a16="http://schemas.microsoft.com/office/drawing/2014/main" id="{E1F794A9-BBFB-4B82-8794-86174B36B88B}"/>
                    </a:ext>
                  </a:extLst>
                </p:cNvPr>
                <p:cNvSpPr txBox="1"/>
                <p:nvPr/>
              </p:nvSpPr>
              <p:spPr>
                <a:xfrm>
                  <a:off x="-597624" y="1847893"/>
                  <a:ext cx="1191617" cy="932033"/>
                </a:xfrm>
                <a:prstGeom prst="round2DiagRect">
                  <a:avLst/>
                </a:prstGeom>
                <a:sp3d z="3000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500" b="1" dirty="0">
                    <a:ln/>
                    <a:solidFill>
                      <a:srgbClr val="25406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500" b="1" dirty="0">
                      <a:ln/>
                      <a:solidFill>
                        <a:srgbClr val="254061"/>
                      </a:solidFill>
                      <a:latin typeface="Times New Roman" pitchFamily="18" charset="0"/>
                      <a:cs typeface="Times New Roman" pitchFamily="18" charset="0"/>
                    </a:rPr>
                    <a:t> Прочие</a:t>
                  </a:r>
                </a:p>
              </p:txBody>
            </p:sp>
          </p:grpSp>
        </p:grpSp>
        <p:sp>
          <p:nvSpPr>
            <p:cNvPr id="167" name="Прямоугольник: скругленные углы 166">
              <a:extLst>
                <a:ext uri="{FF2B5EF4-FFF2-40B4-BE49-F238E27FC236}">
                  <a16:creationId xmlns:a16="http://schemas.microsoft.com/office/drawing/2014/main" id="{FA5E4892-2ADF-47B9-BD08-BE78852E3573}"/>
                </a:ext>
              </a:extLst>
            </p:cNvPr>
            <p:cNvSpPr/>
            <p:nvPr/>
          </p:nvSpPr>
          <p:spPr>
            <a:xfrm>
              <a:off x="6483603" y="3443560"/>
              <a:ext cx="2835860" cy="630898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1" name="Группа 20"/>
            <p:cNvGrpSpPr/>
            <p:nvPr/>
          </p:nvGrpSpPr>
          <p:grpSpPr>
            <a:xfrm>
              <a:off x="6483603" y="4128034"/>
              <a:ext cx="2930477" cy="575383"/>
              <a:chOff x="5972547" y="4390567"/>
              <a:chExt cx="2930477" cy="575383"/>
            </a:xfrm>
          </p:grpSpPr>
          <p:sp>
            <p:nvSpPr>
              <p:cNvPr id="171" name="Прямоугольник: скругленные углы 170">
                <a:extLst>
                  <a:ext uri="{FF2B5EF4-FFF2-40B4-BE49-F238E27FC236}">
                    <a16:creationId xmlns:a16="http://schemas.microsoft.com/office/drawing/2014/main" id="{FE9600B7-BC14-4E88-A694-8DE173489EBA}"/>
                  </a:ext>
                </a:extLst>
              </p:cNvPr>
              <p:cNvSpPr/>
              <p:nvPr/>
            </p:nvSpPr>
            <p:spPr>
              <a:xfrm>
                <a:off x="5972547" y="4390567"/>
                <a:ext cx="2836628" cy="561117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3" name="Прямоугольник: скругленные углы 172">
                <a:extLst>
                  <a:ext uri="{FF2B5EF4-FFF2-40B4-BE49-F238E27FC236}">
                    <a16:creationId xmlns:a16="http://schemas.microsoft.com/office/drawing/2014/main" id="{106354D0-4511-43D1-A34E-650E8BA150FB}"/>
                  </a:ext>
                </a:extLst>
              </p:cNvPr>
              <p:cNvSpPr/>
              <p:nvPr/>
            </p:nvSpPr>
            <p:spPr>
              <a:xfrm>
                <a:off x="6039886" y="4437958"/>
                <a:ext cx="2863138" cy="527992"/>
              </a:xfrm>
              <a:prstGeom prst="round2DiagRect">
                <a:avLst/>
              </a:pr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77" name="Прямоугольник: скругленные углы 176">
              <a:extLst>
                <a:ext uri="{FF2B5EF4-FFF2-40B4-BE49-F238E27FC236}">
                  <a16:creationId xmlns:a16="http://schemas.microsoft.com/office/drawing/2014/main" id="{1C818B19-2BC2-446B-9BA3-2F66AE4D1AE7}"/>
                </a:ext>
              </a:extLst>
            </p:cNvPr>
            <p:cNvSpPr/>
            <p:nvPr/>
          </p:nvSpPr>
          <p:spPr>
            <a:xfrm>
              <a:off x="6532119" y="3472513"/>
              <a:ext cx="2736971" cy="545063"/>
            </a:xfrm>
            <a:prstGeom prst="round2Diag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1500" b="1" dirty="0">
                  <a:ln/>
                  <a:solidFill>
                    <a:srgbClr val="254061"/>
                  </a:solidFill>
                  <a:latin typeface="Times New Roman" pitchFamily="18" charset="0"/>
                  <a:cs typeface="Times New Roman" pitchFamily="18" charset="0"/>
                </a:rPr>
                <a:t>Управление муниципальной собственностью</a:t>
              </a:r>
            </a:p>
            <a:p>
              <a:endParaRPr lang="ru-RU" dirty="0"/>
            </a:p>
          </p:txBody>
        </p:sp>
      </p:grpSp>
      <p:sp>
        <p:nvSpPr>
          <p:cNvPr id="85" name="Text Box 13">
            <a:extLst>
              <a:ext uri="{FF2B5EF4-FFF2-40B4-BE49-F238E27FC236}">
                <a16:creationId xmlns:a16="http://schemas.microsoft.com/office/drawing/2014/main" id="{726AA628-A014-4017-AC30-60BECB67C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sp>
        <p:nvSpPr>
          <p:cNvPr id="75" name="Прямоугольник: скругленные углы 158">
            <a:extLst>
              <a:ext uri="{FF2B5EF4-FFF2-40B4-BE49-F238E27FC236}">
                <a16:creationId xmlns:a16="http://schemas.microsoft.com/office/drawing/2014/main" id="{CBB88236-1ADE-4602-857A-8195E20BAAEC}"/>
              </a:ext>
            </a:extLst>
          </p:cNvPr>
          <p:cNvSpPr/>
          <p:nvPr/>
        </p:nvSpPr>
        <p:spPr>
          <a:xfrm>
            <a:off x="6604891" y="4138015"/>
            <a:ext cx="2913057" cy="1462978"/>
          </a:xfrm>
          <a:prstGeom prst="round2Same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8" name="Прямоугольник: скругленные углы 164">
            <a:extLst>
              <a:ext uri="{FF2B5EF4-FFF2-40B4-BE49-F238E27FC236}">
                <a16:creationId xmlns:a16="http://schemas.microsoft.com/office/drawing/2014/main" id="{A1E09A0C-2FEF-47AF-B611-11CF4DD1D0F4}"/>
              </a:ext>
            </a:extLst>
          </p:cNvPr>
          <p:cNvSpPr/>
          <p:nvPr/>
        </p:nvSpPr>
        <p:spPr>
          <a:xfrm>
            <a:off x="6716529" y="4223397"/>
            <a:ext cx="2719871" cy="1446445"/>
          </a:xfrm>
          <a:prstGeom prst="round2Diag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77" name="Прямоугольник: скругленные углы 5">
            <a:extLst>
              <a:ext uri="{FF2B5EF4-FFF2-40B4-BE49-F238E27FC236}">
                <a16:creationId xmlns:a16="http://schemas.microsoft.com/office/drawing/2014/main" id="{67F0F2D5-C358-4762-AB0B-09C2D5502DEB}"/>
              </a:ext>
            </a:extLst>
          </p:cNvPr>
          <p:cNvSpPr txBox="1"/>
          <p:nvPr/>
        </p:nvSpPr>
        <p:spPr>
          <a:xfrm>
            <a:off x="6839648" y="4478478"/>
            <a:ext cx="2700875" cy="1122515"/>
          </a:xfrm>
          <a:prstGeom prst="round2Diag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dirty="0">
                <a:ln/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Благоустройство и формирование комфортной городской среды на территории Усть-Илимского муниципального округа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b="1" dirty="0">
              <a:ln/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087CDD5-6934-4007-9670-764AACFFC8A0}"/>
              </a:ext>
            </a:extLst>
          </p:cNvPr>
          <p:cNvSpPr txBox="1"/>
          <p:nvPr/>
        </p:nvSpPr>
        <p:spPr>
          <a:xfrm>
            <a:off x="4747796" y="2474609"/>
            <a:ext cx="18834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модернизация, строительство и капитальные ремонты объектов</a:t>
            </a:r>
          </a:p>
        </p:txBody>
      </p:sp>
      <p:sp>
        <p:nvSpPr>
          <p:cNvPr id="96" name="Прямоугольник: скругленные углы 5">
            <a:extLst>
              <a:ext uri="{FF2B5EF4-FFF2-40B4-BE49-F238E27FC236}">
                <a16:creationId xmlns:a16="http://schemas.microsoft.com/office/drawing/2014/main" id="{1AD91A7F-EF19-4834-ABB8-1CB589E182C3}"/>
              </a:ext>
            </a:extLst>
          </p:cNvPr>
          <p:cNvSpPr txBox="1"/>
          <p:nvPr/>
        </p:nvSpPr>
        <p:spPr>
          <a:xfrm>
            <a:off x="6716529" y="3554428"/>
            <a:ext cx="2746316" cy="400993"/>
          </a:xfrm>
          <a:prstGeom prst="round2DiagRect">
            <a:avLst>
              <a:gd name="adj1" fmla="val 0"/>
              <a:gd name="adj2" fmla="val 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dirty="0">
                <a:ln/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безопасности, энергосбережение</a:t>
            </a:r>
          </a:p>
        </p:txBody>
      </p:sp>
    </p:spTree>
    <p:extLst>
      <p:ext uri="{BB962C8B-B14F-4D97-AF65-F5344CB8AC3E}">
        <p14:creationId xmlns:p14="http://schemas.microsoft.com/office/powerpoint/2010/main" val="71408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 rot="10800000" flipV="1">
            <a:off x="2945454" y="1015556"/>
            <a:ext cx="4671842" cy="38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/>
            <a:r>
              <a:rPr lang="ru-RU" sz="1500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Динамика расходов по направлениям в</a:t>
            </a:r>
          </a:p>
          <a:p>
            <a:pPr algn="ctr" eaLnBrk="0" hangingPunct="0"/>
            <a:r>
              <a:rPr lang="ru-RU" sz="1500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в 2024-2028 годах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8625408" y="1603652"/>
            <a:ext cx="1034196" cy="25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38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graphicFrame>
        <p:nvGraphicFramePr>
          <p:cNvPr id="17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079645"/>
              </p:ext>
            </p:extLst>
          </p:nvPr>
        </p:nvGraphicFramePr>
        <p:xfrm>
          <a:off x="3973384" y="1821658"/>
          <a:ext cx="5876160" cy="2824641"/>
        </p:xfrm>
        <a:graphic>
          <a:graphicData uri="http://schemas.openxmlformats.org/drawingml/2006/table">
            <a:tbl>
              <a:tblPr/>
              <a:tblGrid>
                <a:gridCol w="1496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6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4124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43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(без условно-утвержденных):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1 476 057,4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1 486 438,7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1 081 756,6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1 049 461,0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1 097 813,1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33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социально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значимые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1 053 024,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1 088 427,5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948 480,9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911 226,2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914 095,2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33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первоочередные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47 222,0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54 074,0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25 000,0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25 000,0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25 000,0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61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модернизация, строительство и капитальные ремонты объектов 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212 174,4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88 599,0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24 382,2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24 383,3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23 438,6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765762"/>
                  </a:ext>
                </a:extLst>
              </a:tr>
              <a:tr h="425705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прочие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163 637,0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255 338,2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83 892,5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88 851,5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135 279,3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Заголовок 2"/>
          <p:cNvSpPr txBox="1">
            <a:spLocks/>
          </p:cNvSpPr>
          <p:nvPr/>
        </p:nvSpPr>
        <p:spPr>
          <a:xfrm>
            <a:off x="3364422" y="162334"/>
            <a:ext cx="3809744" cy="692399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8" y="-6077"/>
            <a:ext cx="1800200" cy="217449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882497" y="1829541"/>
            <a:ext cx="2966650" cy="33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defTabSz="632950">
              <a:lnSpc>
                <a:spcPct val="80000"/>
              </a:lnSpc>
              <a:defRPr/>
            </a:pPr>
            <a:r>
              <a:rPr lang="ru-RU" sz="1500" b="1" u="sng" kern="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Удельный вес в расходах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223219" y="4624357"/>
            <a:ext cx="5009809" cy="3247672"/>
            <a:chOff x="5386392" y="5574956"/>
            <a:chExt cx="5009809" cy="3247672"/>
          </a:xfrm>
        </p:grpSpPr>
        <p:graphicFrame>
          <p:nvGraphicFramePr>
            <p:cNvPr id="27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441358"/>
                </p:ext>
              </p:extLst>
            </p:nvPr>
          </p:nvGraphicFramePr>
          <p:xfrm>
            <a:off x="5386392" y="5574956"/>
            <a:ext cx="5009809" cy="32476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2" name="Прямая со стрелкой 31"/>
            <p:cNvSpPr/>
            <p:nvPr/>
          </p:nvSpPr>
          <p:spPr>
            <a:xfrm rot="660000" flipV="1">
              <a:off x="8786819" y="6386087"/>
              <a:ext cx="635699" cy="127763"/>
            </a:xfrm>
            <a:prstGeom prst="straightConnector1">
              <a:avLst/>
            </a:prstGeom>
            <a:noFill/>
            <a:ln w="63500" cap="flat" cmpd="sng" algn="ctr">
              <a:solidFill>
                <a:srgbClr val="D07576"/>
              </a:solidFill>
              <a:prstDash val="solid"/>
              <a:tailEnd type="stealt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aphicFrame>
        <p:nvGraphicFramePr>
          <p:cNvPr id="2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777955"/>
              </p:ext>
            </p:extLst>
          </p:nvPr>
        </p:nvGraphicFramePr>
        <p:xfrm>
          <a:off x="-310159" y="1700809"/>
          <a:ext cx="4687095" cy="430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Rectangle 142"/>
          <p:cNvSpPr>
            <a:spLocks noChangeArrowheads="1"/>
          </p:cNvSpPr>
          <p:nvPr/>
        </p:nvSpPr>
        <p:spPr bwMode="auto">
          <a:xfrm>
            <a:off x="4098604" y="4323945"/>
            <a:ext cx="124615" cy="124615"/>
          </a:xfrm>
          <a:prstGeom prst="diamond">
            <a:avLst/>
          </a:prstGeom>
          <a:gradFill rotWithShape="1">
            <a:gsLst>
              <a:gs pos="100000">
                <a:srgbClr val="700025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700025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632950">
              <a:defRPr/>
            </a:pPr>
            <a:endParaRPr lang="ru-RU" sz="1246" kern="0">
              <a:solidFill>
                <a:sysClr val="windowText" lastClr="000000"/>
              </a:solidFill>
            </a:endParaRPr>
          </a:p>
        </p:txBody>
      </p:sp>
      <p:sp>
        <p:nvSpPr>
          <p:cNvPr id="24" name="Rectangle 142"/>
          <p:cNvSpPr>
            <a:spLocks noChangeArrowheads="1"/>
          </p:cNvSpPr>
          <p:nvPr/>
        </p:nvSpPr>
        <p:spPr bwMode="auto">
          <a:xfrm>
            <a:off x="4098605" y="2924944"/>
            <a:ext cx="124615" cy="124615"/>
          </a:xfrm>
          <a:prstGeom prst="diamond">
            <a:avLst/>
          </a:prstGeom>
          <a:gradFill rotWithShape="1">
            <a:gsLst>
              <a:gs pos="100000">
                <a:srgbClr val="3FB7B7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 cap="flat">
            <a:solidFill>
              <a:srgbClr val="3FB7B7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632950">
              <a:defRPr/>
            </a:pPr>
            <a:endParaRPr lang="ru-RU" sz="1246" kern="0">
              <a:solidFill>
                <a:sysClr val="windowText" lastClr="000000"/>
              </a:solidFill>
            </a:endParaRPr>
          </a:p>
        </p:txBody>
      </p:sp>
      <p:sp>
        <p:nvSpPr>
          <p:cNvPr id="30" name="Rectangle 142"/>
          <p:cNvSpPr>
            <a:spLocks noChangeArrowheads="1"/>
          </p:cNvSpPr>
          <p:nvPr/>
        </p:nvSpPr>
        <p:spPr bwMode="auto">
          <a:xfrm>
            <a:off x="4098604" y="3646670"/>
            <a:ext cx="124615" cy="124615"/>
          </a:xfrm>
          <a:prstGeom prst="diamond">
            <a:avLst/>
          </a:prstGeom>
          <a:gradFill rotWithShape="1">
            <a:gsLst>
              <a:gs pos="100000">
                <a:srgbClr val="00B0F0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632950">
              <a:defRPr/>
            </a:pPr>
            <a:endParaRPr lang="ru-RU" sz="1246" kern="0">
              <a:solidFill>
                <a:sysClr val="windowText" lastClr="000000"/>
              </a:solidFill>
            </a:endParaRPr>
          </a:p>
        </p:txBody>
      </p:sp>
      <p:sp>
        <p:nvSpPr>
          <p:cNvPr id="33" name="Rectangle 142"/>
          <p:cNvSpPr>
            <a:spLocks noChangeArrowheads="1"/>
          </p:cNvSpPr>
          <p:nvPr/>
        </p:nvSpPr>
        <p:spPr bwMode="auto">
          <a:xfrm>
            <a:off x="4098604" y="3366692"/>
            <a:ext cx="124615" cy="124615"/>
          </a:xfrm>
          <a:prstGeom prst="diamond">
            <a:avLst/>
          </a:prstGeom>
          <a:gradFill rotWithShape="1">
            <a:gsLst>
              <a:gs pos="100000">
                <a:srgbClr val="7030A0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632950">
              <a:defRPr/>
            </a:pPr>
            <a:endParaRPr lang="ru-RU" sz="1246" kern="0">
              <a:solidFill>
                <a:sysClr val="windowText" lastClr="000000"/>
              </a:solidFill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5010186" y="4823403"/>
            <a:ext cx="3077035" cy="33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defTabSz="632950">
              <a:lnSpc>
                <a:spcPct val="80000"/>
              </a:lnSpc>
              <a:defRPr/>
            </a:pPr>
            <a:r>
              <a:rPr lang="ru-RU" sz="1500" b="1" u="sng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расходов, млн.</a:t>
            </a:r>
            <a:r>
              <a:rPr lang="en-US" sz="1500" b="1" u="sng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u="sng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F9A68F96-7270-4411-ADB5-FB7DD5B92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25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7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18" grpId="0" animBg="1"/>
      <p:bldP spid="25" grpId="0"/>
      <p:bldGraphic spid="28" grpId="0">
        <p:bldAsOne/>
      </p:bldGraphic>
      <p:bldP spid="21" grpId="0" animBg="1"/>
      <p:bldP spid="24" grpId="0" animBg="1"/>
      <p:bldP spid="30" grpId="0" animBg="1"/>
      <p:bldP spid="33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49339" y="620689"/>
            <a:ext cx="5783982" cy="51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385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расходов по функциональной структуре 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385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2024-2028 годах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7008936" y="1195916"/>
            <a:ext cx="1008112" cy="25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38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graphicFrame>
        <p:nvGraphicFramePr>
          <p:cNvPr id="18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860586"/>
              </p:ext>
            </p:extLst>
          </p:nvPr>
        </p:nvGraphicFramePr>
        <p:xfrm>
          <a:off x="1422941" y="1442822"/>
          <a:ext cx="7346483" cy="4952459"/>
        </p:xfrm>
        <a:graphic>
          <a:graphicData uri="http://schemas.openxmlformats.org/drawingml/2006/table">
            <a:tbl>
              <a:tblPr/>
              <a:tblGrid>
                <a:gridCol w="2767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6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6067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562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РАСХОДЫ: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1 476 057,4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1 4864 38,7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1 081 756,6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1 049 461,0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1 097 813,1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55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расходы на социальную сферу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1 019 451,6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950 475,5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745 303,0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730 388,3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773 720,4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73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образование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904 565,6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827 933,0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651 736,2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645 793,1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647 348,5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602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культура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81 456,8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85 259,9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69 561,4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62 089,0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103 866,0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73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здравоохранение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788349"/>
                  </a:ext>
                </a:extLst>
              </a:tr>
              <a:tr h="24342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социальная политика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16 912,2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21 967,9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10 477,9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10 390,2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10 390,2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56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физическая культура и спорт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16 269,9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15 314,7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13 527,5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12 116,0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12 116,0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877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расходы на прочие отрасли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9AC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456 605,8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9AC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535 963,2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9AC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336 453,6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9AC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319 072,7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9AC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324 092,4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9AC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56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общегосударственные вопросы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237 827,5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246 499,0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230 820,1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203 896,0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203 771,7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20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национальная оборона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2 917,2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3 517,6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3 248,7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3 667,2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4 599,2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600600"/>
                  </a:ext>
                </a:extLst>
              </a:tr>
              <a:tr h="28220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национальная безопасность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24 717,8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32 245,1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24 641,9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21 571,3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21 571,3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67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национальная экономика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74 937,1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94 621,5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46 233,0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54 152,6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55 400,6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73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ЖКХ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111 822,0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88 112,2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24 383,2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24 383,3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23 438,6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20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охрана окружающей среды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4 376,1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70 833,4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7 021,0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7 021,0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6 967,4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56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обслуживание </a:t>
                      </a: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долга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134,4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4 381,3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8 343,6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827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условно утверждаемые расходы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9AC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9AC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9AC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9AC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12 770,4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9AC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26 515,2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9AC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8" y="-6077"/>
            <a:ext cx="1800200" cy="21744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2943456" y="80291"/>
            <a:ext cx="4097776" cy="360039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89FF5FC0-792D-44D6-A1D9-64924689A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" t="9485" r="157" b="27720"/>
          <a:stretch/>
        </p:blipFill>
        <p:spPr>
          <a:xfrm>
            <a:off x="0" y="413"/>
            <a:ext cx="9906000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200" cy="21744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505898" y="2636912"/>
            <a:ext cx="4894203" cy="2077198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b="1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БЮДЖЕТА ОКРУГА</a:t>
            </a:r>
            <a:endParaRPr lang="ru-RU" sz="173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A8476AB1-1815-4BBC-A737-BF35D5AF5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64539" y="251604"/>
            <a:ext cx="5334165" cy="54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 округа в рамках программ по направлениям и непрограммных расходов в 2024-2028 годах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7810821" y="856340"/>
            <a:ext cx="1034196" cy="25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3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(тыс. рублей)</a:t>
            </a:r>
          </a:p>
        </p:txBody>
      </p:sp>
      <p:graphicFrame>
        <p:nvGraphicFramePr>
          <p:cNvPr id="16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250423"/>
              </p:ext>
            </p:extLst>
          </p:nvPr>
        </p:nvGraphicFramePr>
        <p:xfrm>
          <a:off x="272480" y="788006"/>
          <a:ext cx="9361039" cy="6076323"/>
        </p:xfrm>
        <a:graphic>
          <a:graphicData uri="http://schemas.openxmlformats.org/drawingml/2006/table">
            <a:tbl>
              <a:tblPr/>
              <a:tblGrid>
                <a:gridCol w="3587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532">
                  <a:extLst>
                    <a:ext uri="{9D8B030D-6E8A-4147-A177-3AD203B41FA5}">
                      <a16:colId xmlns:a16="http://schemas.microsoft.com/office/drawing/2014/main" val="3550488055"/>
                    </a:ext>
                  </a:extLst>
                </a:gridCol>
                <a:gridCol w="1226428">
                  <a:extLst>
                    <a:ext uri="{9D8B030D-6E8A-4147-A177-3AD203B41FA5}">
                      <a16:colId xmlns:a16="http://schemas.microsoft.com/office/drawing/2014/main" val="1118804506"/>
                    </a:ext>
                  </a:extLst>
                </a:gridCol>
                <a:gridCol w="1226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9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6951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133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33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33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33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33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33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33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131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6000" marR="0" lvl="0" indent="0" algn="l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МП, НАПРАВЛЕННЫЕ НА: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spc="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1 476 057,4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spc="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1 486 438,7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spc="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1 081 756,6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spc="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1 049 461,0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spc="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1 097 813,1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048">
                <a:tc>
                  <a:txBody>
                    <a:bodyPr/>
                    <a:lstStyle/>
                    <a:p>
                      <a:pPr marL="36000" algn="l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РАЗВИТИЕ ОКРУГА: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1737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913 140,5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1737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905 620,8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1737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738 620,4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1737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723 408,4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3295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1737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724 965,1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646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2540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Здоровое поколение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15 185,0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14 953,3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13 527,5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12 116,0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12 116,0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646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2540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103 092,5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97 499,7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89 208,3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79 316,7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79 318,0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646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2540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794 863,0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793 167,8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635 884,6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631 975,7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633 531,1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608">
                <a:tc>
                  <a:txBody>
                    <a:bodyPr/>
                    <a:lstStyle/>
                    <a:p>
                      <a:pPr marL="36000" algn="l" rtl="0" fontAlgn="ctr">
                        <a:lnSpc>
                          <a:spcPct val="950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ЭКОНОМИЧЕСКОГО РОСТА ОКРУГА: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174 612,3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231 987,3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205 505,8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184 965,7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188 803,0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246">
                <a:tc>
                  <a:txBody>
                    <a:bodyPr/>
                    <a:lstStyle/>
                    <a:p>
                      <a:pPr marL="36000" marR="0" lvl="0" indent="0" algn="l" defTabSz="63295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муниципальной собственностью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33 265,7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28 071,1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24 708,1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21 711,9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27 711,9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36000" marR="0" lvl="0" indent="0" algn="l" defTabSz="63295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муниципальными финансами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33 951,1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40 540,2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54 257,5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51 440,6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55 402,9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 marL="36000" marR="0" lvl="0" indent="0" algn="l" defTabSz="63295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Поддержка приоритетных отраслей экономики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6 304,1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507163"/>
                  </a:ext>
                </a:extLst>
              </a:tr>
              <a:tr h="184018">
                <a:tc>
                  <a:txBody>
                    <a:bodyPr/>
                    <a:lstStyle/>
                    <a:p>
                      <a:pPr marL="36000" algn="l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муниципального 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101 091,4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139 803,9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126 540,2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111 813,2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111 688,2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2855">
                <a:tc>
                  <a:txBody>
                    <a:bodyPr/>
                    <a:lstStyle/>
                    <a:p>
                      <a:pPr marL="36000" algn="l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эффективности деятельности муниципальных унитарных предприятий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23 572,1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615136"/>
                  </a:ext>
                </a:extLst>
              </a:tr>
              <a:tr h="588170">
                <a:tc>
                  <a:txBody>
                    <a:bodyPr/>
                    <a:lstStyle/>
                    <a:p>
                      <a:pPr marL="36000" algn="l" rtl="0" fontAlgn="ctr">
                        <a:lnSpc>
                          <a:spcPct val="950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РАЗВИТИЕ ИНФРАСТРУКТУРЫ  И  ОБЕСПЕЧЕНИЕ  УСЛОВИЙ  ЖИЗНЕДЕЯТЕЛЬНОСТИ: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234 597,0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287 981,2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100 691,1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105 925,5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147 950,6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224">
                <a:tc>
                  <a:txBody>
                    <a:bodyPr/>
                    <a:lstStyle/>
                    <a:p>
                      <a:pPr marL="36000" marR="0" lvl="0" indent="0" algn="l" defTabSz="63295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Энергосбережение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169,4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224">
                <a:tc>
                  <a:txBody>
                    <a:bodyPr/>
                    <a:lstStyle/>
                    <a:p>
                      <a:pPr marL="36000" marR="0" lvl="0" indent="0" algn="l" defTabSz="63295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47 462,6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37 581,0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25 244,4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22 228,8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22 258,8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224">
                <a:tc>
                  <a:txBody>
                    <a:bodyPr/>
                    <a:lstStyle/>
                    <a:p>
                      <a:pPr marL="36000" marR="0" lvl="0" indent="0" algn="l" defTabSz="63295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Дороги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64 920,4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66 762,6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45 740,5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53 660,1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54 908,1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941237"/>
                  </a:ext>
                </a:extLst>
              </a:tr>
              <a:tr h="372855">
                <a:tc>
                  <a:txBody>
                    <a:bodyPr/>
                    <a:lstStyle/>
                    <a:p>
                      <a:pPr marL="36000" algn="l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объектов коммунальной инфраструктуры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50 343,1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69 542,3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22 362,4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22 362,5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21 417,8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3888">
                <a:tc>
                  <a:txBody>
                    <a:bodyPr/>
                    <a:lstStyle/>
                    <a:p>
                      <a:pPr marL="36000" algn="l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Доступная среда для инвалидов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3787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36000" algn="l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69 786,1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5 996,0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5 996,0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5 942,4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36000" marR="0" lvl="0" indent="0" algn="l" defTabSz="63295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Архитектура и градостроительство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71 671,5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35 219,1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42 152,7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62840">
                <a:tc>
                  <a:txBody>
                    <a:bodyPr/>
                    <a:lstStyle/>
                    <a:p>
                      <a:pPr marL="36000" marR="0" lvl="0" indent="0" algn="l" defTabSz="63295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комфортной городской среды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4 439,4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116030"/>
                  </a:ext>
                </a:extLst>
              </a:tr>
              <a:tr h="213224">
                <a:tc>
                  <a:txBody>
                    <a:bodyPr/>
                    <a:lstStyle/>
                    <a:p>
                      <a:pPr marL="36000" algn="l" rtl="0" fontAlgn="ctr">
                        <a:lnSpc>
                          <a:spcPct val="950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территории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3 850,7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970,8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970,8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970,8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41785">
                <a:tc>
                  <a:txBody>
                    <a:bodyPr/>
                    <a:lstStyle/>
                    <a:p>
                      <a:pPr marL="36000" algn="l" rtl="0" fontAlgn="ctr">
                        <a:lnSpc>
                          <a:spcPct val="950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НАПРАВЛЕНИЯ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97 508,0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60 849,4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36 939,3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35 161,7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36 094,4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548" y="-240996"/>
            <a:ext cx="1656184" cy="20005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694" y="-121225"/>
            <a:ext cx="1179439" cy="1179439"/>
          </a:xfrm>
          <a:prstGeom prst="rect">
            <a:avLst/>
          </a:prstGeom>
        </p:spPr>
      </p:pic>
      <p:sp>
        <p:nvSpPr>
          <p:cNvPr id="14" name="Заголовок 2"/>
          <p:cNvSpPr txBox="1">
            <a:spLocks/>
          </p:cNvSpPr>
          <p:nvPr/>
        </p:nvSpPr>
        <p:spPr>
          <a:xfrm>
            <a:off x="2106573" y="-56706"/>
            <a:ext cx="5853801" cy="396305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3295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3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Программная структура расходов бюджета округа</a:t>
            </a:r>
            <a:endParaRPr kumimoji="0" lang="ru-RU" sz="173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DD2684D9-8E86-4BB2-9DAE-4C301989B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4" y="6893062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8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53510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663353" y="602055"/>
            <a:ext cx="6594680" cy="62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Муниципальная программа Усть-Илимского 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муниципального округа «Здоровое поколение»</a:t>
            </a:r>
            <a:b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7154897" y="2340028"/>
            <a:ext cx="10341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322507" y="12425"/>
            <a:ext cx="5893574" cy="512232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" y="61169"/>
            <a:ext cx="1800200" cy="21744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663353" y="1065543"/>
            <a:ext cx="6025951" cy="1216460"/>
            <a:chOff x="2708064" y="1282316"/>
            <a:chExt cx="4641633" cy="589084"/>
          </a:xfrm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>
              <a:off x="2708064" y="1282316"/>
              <a:ext cx="4641633" cy="481858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2916302" y="1308702"/>
              <a:ext cx="4176464" cy="562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32950" eaLnBrk="0" hangingPunct="0">
                <a:defRPr/>
              </a:pPr>
              <a:r>
                <a:rPr lang="ru-RU" sz="14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Цель: Укрепление здоровья, повышение качества жизни населения посредством формирования культуры и ценностей здорового образа жизни, создания благоприятных условий для занятий физической культуры и спортом.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112301" y="2118175"/>
            <a:ext cx="6113345" cy="3828607"/>
            <a:chOff x="2296855" y="2058788"/>
            <a:chExt cx="5763892" cy="368836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2296855" y="2058788"/>
              <a:ext cx="5763892" cy="3688367"/>
              <a:chOff x="2296855" y="2058788"/>
              <a:chExt cx="5763892" cy="3688367"/>
            </a:xfrm>
          </p:grpSpPr>
          <p:sp>
            <p:nvSpPr>
              <p:cNvPr id="19" name="Прямоугольник: один скругленный угол 130">
                <a:extLst>
                  <a:ext uri="{FF2B5EF4-FFF2-40B4-BE49-F238E27FC236}">
                    <a16:creationId xmlns:a16="http://schemas.microsoft.com/office/drawing/2014/main" id="{37AD7566-E368-403D-AC1D-CB7727B9D9AF}"/>
                  </a:ext>
                </a:extLst>
              </p:cNvPr>
              <p:cNvSpPr/>
              <p:nvPr/>
            </p:nvSpPr>
            <p:spPr>
              <a:xfrm>
                <a:off x="2296855" y="2058788"/>
                <a:ext cx="4655709" cy="1457398"/>
              </a:xfrm>
              <a:prstGeom prst="round2DiagRect">
                <a:avLst/>
              </a:prstGeom>
              <a:solidFill>
                <a:srgbClr val="4F81BD">
                  <a:lumMod val="20000"/>
                  <a:lumOff val="80000"/>
                  <a:alpha val="90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Прямоугольник с двумя скругленными соседними углами 27"/>
              <p:cNvSpPr/>
              <p:nvPr/>
            </p:nvSpPr>
            <p:spPr>
              <a:xfrm>
                <a:off x="2752915" y="3657540"/>
                <a:ext cx="3432263" cy="2089615"/>
              </a:xfrm>
              <a:prstGeom prst="teardrop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Комплекс процессных мероприятий "Организация условий для функционирования муниципальных учреждений" </a:t>
                </a:r>
              </a:p>
              <a:p>
                <a:pPr algn="ctr"/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2026 – 13 527,5          </a:t>
                </a:r>
              </a:p>
              <a:p>
                <a:pPr algn="ctr"/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2027 – 12 116,0  </a:t>
                </a:r>
              </a:p>
              <a:p>
                <a:pPr algn="ctr"/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2028 – 12 116,0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795953" y="3641784"/>
                <a:ext cx="1657511" cy="272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ru-RU" sz="1300" b="1" u="sng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flipH="1">
                <a:off x="5341673" y="3183687"/>
                <a:ext cx="2719074" cy="404812"/>
              </a:xfrm>
              <a:prstGeom prst="teardrop">
                <a:avLst>
                  <a:gd name="adj" fmla="val 70768"/>
                </a:avLst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00000"/>
                  </a:lnSpc>
                  <a:spcAft>
                    <a:spcPts val="0"/>
                  </a:spcAft>
                </a:pPr>
                <a:endParaRPr lang="ru-RU" sz="1300" u="sng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9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915" y="2170736"/>
              <a:ext cx="1655922" cy="1261402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34271" y="2173632"/>
              <a:ext cx="1987862" cy="1258506"/>
            </a:xfrm>
            <a:prstGeom prst="rect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  <a:softEdge rad="31750"/>
            </a:effectLst>
          </p:spPr>
        </p:pic>
      </p:grpSp>
      <p:sp>
        <p:nvSpPr>
          <p:cNvPr id="30" name="Text Box 13">
            <a:extLst>
              <a:ext uri="{FF2B5EF4-FFF2-40B4-BE49-F238E27FC236}">
                <a16:creationId xmlns:a16="http://schemas.microsoft.com/office/drawing/2014/main" id="{22DEEED6-B411-4E97-8DE4-E042E6197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064568" y="6021288"/>
          <a:ext cx="7776863" cy="611944"/>
        </p:xfrm>
        <a:graphic>
          <a:graphicData uri="http://schemas.openxmlformats.org/drawingml/2006/table">
            <a:tbl>
              <a:tblPr/>
              <a:tblGrid>
                <a:gridCol w="4968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6875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kumimoji="0" lang="es-E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es-E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kumimoji="0" lang="es-E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41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trike="noStrike" kern="1200" spc="-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населения, систематически занимающаяся физической культурой и спортом</a:t>
                      </a:r>
                      <a:endParaRPr lang="ru-RU" sz="900" b="1" strike="noStrike" kern="1200" spc="-1" noProof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48,7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50,4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216695" y="632483"/>
            <a:ext cx="5999386" cy="49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Муниципальная программа Усть-Илимского муниципального округа «Развитие культуры»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8423201" y="1549298"/>
            <a:ext cx="10341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" y="61169"/>
            <a:ext cx="1800200" cy="2174498"/>
          </a:xfrm>
          <a:prstGeom prst="rect">
            <a:avLst/>
          </a:prstGeom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2322507" y="12425"/>
            <a:ext cx="5893574" cy="512232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827741" y="1103642"/>
            <a:ext cx="6549403" cy="877520"/>
            <a:chOff x="2708064" y="1282316"/>
            <a:chExt cx="4641633" cy="481858"/>
          </a:xfrm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>
              <a:off x="2708064" y="1282316"/>
              <a:ext cx="4641633" cy="481858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2879446" y="1310068"/>
              <a:ext cx="4176464" cy="405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32950" eaLnBrk="0" hangingPunct="0">
                <a:defRPr/>
              </a:pPr>
              <a:r>
                <a:rPr lang="ru-RU" sz="14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Цель: Создание благоприятных условий для доступного и качественного дополнительного образования, культурно-досуговой деятельности и библиотечного обслуживания населения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131523" y="1928371"/>
            <a:ext cx="7867510" cy="4193298"/>
            <a:chOff x="1121127" y="1902553"/>
            <a:chExt cx="7867509" cy="4193298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121127" y="1902553"/>
              <a:ext cx="7867509" cy="4193298"/>
              <a:chOff x="1121127" y="1902553"/>
              <a:chExt cx="7867509" cy="4193298"/>
            </a:xfrm>
          </p:grpSpPr>
          <p:sp>
            <p:nvSpPr>
              <p:cNvPr id="19" name="Прямоугольник: один скругленный угол 130">
                <a:extLst>
                  <a:ext uri="{FF2B5EF4-FFF2-40B4-BE49-F238E27FC236}">
                    <a16:creationId xmlns:a16="http://schemas.microsoft.com/office/drawing/2014/main" id="{37AD7566-E368-403D-AC1D-CB7727B9D9AF}"/>
                  </a:ext>
                </a:extLst>
              </p:cNvPr>
              <p:cNvSpPr/>
              <p:nvPr/>
            </p:nvSpPr>
            <p:spPr>
              <a:xfrm>
                <a:off x="2455005" y="1902553"/>
                <a:ext cx="6533631" cy="1588950"/>
              </a:xfrm>
              <a:prstGeom prst="round2DiagRect">
                <a:avLst/>
              </a:prstGeom>
              <a:solidFill>
                <a:srgbClr val="4F81BD">
                  <a:lumMod val="20000"/>
                  <a:lumOff val="80000"/>
                  <a:alpha val="90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Прямоугольник с двумя скругленными соседними углами 26"/>
              <p:cNvSpPr/>
              <p:nvPr/>
            </p:nvSpPr>
            <p:spPr>
              <a:xfrm>
                <a:off x="4309726" y="3570458"/>
                <a:ext cx="2267759" cy="2400330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Комплекс процессных мероприятий, направленных на сохранение условий для развития местного традиционного народного творчества в </a:t>
                </a:r>
              </a:p>
              <a:p>
                <a:pPr algn="ctr"/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Усть-Илимском муниципальном округе</a:t>
                </a:r>
              </a:p>
              <a:p>
                <a:pPr algn="ctr"/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2026 – 56 232,2           </a:t>
                </a:r>
              </a:p>
              <a:p>
                <a:pPr algn="ctr"/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2027 – 50 331,9          </a:t>
                </a:r>
              </a:p>
              <a:p>
                <a:pPr algn="ctr"/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2028 – 50 331,9</a:t>
                </a:r>
              </a:p>
              <a:p>
                <a:pPr algn="ctr"/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37" name="Прямоугольник с двумя скругленными соседними углами 27"/>
              <p:cNvSpPr/>
              <p:nvPr/>
            </p:nvSpPr>
            <p:spPr>
              <a:xfrm>
                <a:off x="1121127" y="3613531"/>
                <a:ext cx="3008447" cy="2482320"/>
              </a:xfrm>
              <a:prstGeom prst="teardrop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Комплекс процессных мероприятий "Обеспечение условий для доступного и качественного дополнительного образования в области культуры»</a:t>
                </a:r>
              </a:p>
              <a:p>
                <a:pPr algn="ctr"/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2026 – 19 646,9           </a:t>
                </a:r>
              </a:p>
              <a:p>
                <a:pPr algn="ctr"/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2027 – 17 227,7           </a:t>
                </a:r>
              </a:p>
              <a:p>
                <a:pPr algn="ctr"/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2028 – 17 227,7</a:t>
                </a:r>
              </a:p>
            </p:txBody>
          </p:sp>
        </p:grp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893" y="2014683"/>
              <a:ext cx="1882179" cy="1427623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orthographicFront"/>
              <a:lightRig rig="threePt" dir="t">
                <a:rot lat="0" lon="0" rev="0"/>
              </a:lightRig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8012" y="1998406"/>
              <a:ext cx="1927617" cy="1469750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6693" y="1994393"/>
              <a:ext cx="2026728" cy="1440211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32" name="Text Box 13">
            <a:extLst>
              <a:ext uri="{FF2B5EF4-FFF2-40B4-BE49-F238E27FC236}">
                <a16:creationId xmlns:a16="http://schemas.microsoft.com/office/drawing/2014/main" id="{4ECAD6CF-C84A-420C-8F31-D302A2F91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sp>
        <p:nvSpPr>
          <p:cNvPr id="33" name="Прямоугольник с двумя скругленными соседними углами 26">
            <a:extLst>
              <a:ext uri="{FF2B5EF4-FFF2-40B4-BE49-F238E27FC236}">
                <a16:creationId xmlns:a16="http://schemas.microsoft.com/office/drawing/2014/main" id="{E54B64B4-6472-4F82-B161-B25A1AF85EEF}"/>
              </a:ext>
            </a:extLst>
          </p:cNvPr>
          <p:cNvSpPr/>
          <p:nvPr/>
        </p:nvSpPr>
        <p:spPr>
          <a:xfrm>
            <a:off x="6849226" y="3555854"/>
            <a:ext cx="2267759" cy="2437323"/>
          </a:xfrm>
          <a:prstGeom prst="round2Same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процессных мероприятий "Организация библиотечного дела на территории Усть-Илимского муниципального округа»</a:t>
            </a: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– 13 262,7          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 – 11 689,3          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2028 – 11 689,3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1064568" y="6021288"/>
          <a:ext cx="7776863" cy="611944"/>
        </p:xfrm>
        <a:graphic>
          <a:graphicData uri="http://schemas.openxmlformats.org/drawingml/2006/table">
            <a:tbl>
              <a:tblPr/>
              <a:tblGrid>
                <a:gridCol w="4968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6875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kumimoji="0" lang="es-E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es-E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kumimoji="0" lang="es-E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41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trike="noStrike" kern="1200" spc="-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культурно-массовых</a:t>
                      </a:r>
                      <a:r>
                        <a:rPr lang="ru-RU" sz="900" b="1" strike="noStrike" kern="1200" spc="-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мероприятий</a:t>
                      </a:r>
                      <a:endParaRPr lang="ru-RU" sz="900" b="1" strike="noStrike" kern="1200" spc="-1" noProof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</a:p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680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720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Прямоугольник с двумя скругленными соседними углами 27">
            <a:extLst>
              <a:ext uri="{FF2B5EF4-FFF2-40B4-BE49-F238E27FC236}">
                <a16:creationId xmlns:a16="http://schemas.microsoft.com/office/drawing/2014/main" id="{E348C67B-314F-4942-894C-9AD072EF84E0}"/>
              </a:ext>
            </a:extLst>
          </p:cNvPr>
          <p:cNvSpPr/>
          <p:nvPr/>
        </p:nvSpPr>
        <p:spPr>
          <a:xfrm>
            <a:off x="163642" y="1976796"/>
            <a:ext cx="2262667" cy="2122650"/>
          </a:xfrm>
          <a:prstGeom prst="teardrop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 "Реализация  приоритетных проектов в сфере культуры»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– 66,5         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 – 67,8          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2028 – 69,1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с двумя скругленными соседними углами 42">
            <a:extLst>
              <a:ext uri="{FF2B5EF4-FFF2-40B4-BE49-F238E27FC236}">
                <a16:creationId xmlns:a16="http://schemas.microsoft.com/office/drawing/2014/main" id="{0CE5057C-6B62-46D7-9DB5-361D0EA2CCCF}"/>
              </a:ext>
            </a:extLst>
          </p:cNvPr>
          <p:cNvSpPr/>
          <p:nvPr/>
        </p:nvSpPr>
        <p:spPr>
          <a:xfrm>
            <a:off x="6239777" y="3101216"/>
            <a:ext cx="1697821" cy="1932321"/>
          </a:xfrm>
          <a:prstGeom prst="round2Same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>
              <a:spcAft>
                <a:spcPts val="0"/>
              </a:spcAft>
            </a:pPr>
            <a:r>
              <a:rPr lang="ru-RU" sz="115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"Предоставление дополнительного образования детей в сфере образования»</a:t>
            </a:r>
          </a:p>
          <a:p>
            <a:pPr lvl="0" algn="ctr">
              <a:spcAft>
                <a:spcPts val="0"/>
              </a:spcAft>
            </a:pPr>
            <a:r>
              <a:rPr lang="ru-RU" sz="115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2026 – 22 288,0           2027 – 19 387,4          2028 – 19 387,4</a:t>
            </a:r>
            <a:endParaRPr lang="ru-RU" dirty="0"/>
          </a:p>
        </p:txBody>
      </p:sp>
      <p:sp>
        <p:nvSpPr>
          <p:cNvPr id="49" name="Прямоугольник с двумя скругленными соседними углами 23">
            <a:extLst>
              <a:ext uri="{FF2B5EF4-FFF2-40B4-BE49-F238E27FC236}">
                <a16:creationId xmlns:a16="http://schemas.microsoft.com/office/drawing/2014/main" id="{6DF0F156-C4ED-4352-B943-4D588F59D12C}"/>
              </a:ext>
            </a:extLst>
          </p:cNvPr>
          <p:cNvSpPr/>
          <p:nvPr/>
        </p:nvSpPr>
        <p:spPr>
          <a:xfrm>
            <a:off x="173672" y="3096761"/>
            <a:ext cx="1467233" cy="1932439"/>
          </a:xfrm>
          <a:prstGeom prst="round2Same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>
              <a:spcAft>
                <a:spcPts val="0"/>
              </a:spcAft>
            </a:pPr>
            <a:endParaRPr lang="ru-RU" sz="120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120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Муниципальный проект "Всё лучшее детям»</a:t>
            </a:r>
          </a:p>
          <a:p>
            <a:pPr lvl="0" algn="ctr">
              <a:spcAft>
                <a:spcPts val="0"/>
              </a:spcAft>
            </a:pPr>
            <a:endParaRPr lang="ru-RU" sz="120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120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2026 –763,5           2027 – 0,0           2028 – 0,0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78159" y="490758"/>
            <a:ext cx="6670683" cy="62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Усть-Илимского муниципального округа "Развитие образования"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7878289" y="1837832"/>
            <a:ext cx="10341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" y="61169"/>
            <a:ext cx="1800200" cy="2174498"/>
          </a:xfrm>
          <a:prstGeom prst="rect">
            <a:avLst/>
          </a:prstGeom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2322507" y="12425"/>
            <a:ext cx="5893574" cy="512232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246707" y="1067507"/>
            <a:ext cx="5831385" cy="481858"/>
            <a:chOff x="2631082" y="1282316"/>
            <a:chExt cx="4784164" cy="481858"/>
          </a:xfrm>
        </p:grpSpPr>
        <p:sp>
          <p:nvSpPr>
            <p:cNvPr id="12" name="Прямоугольник с двумя скругленными соседними углами 11"/>
            <p:cNvSpPr/>
            <p:nvPr/>
          </p:nvSpPr>
          <p:spPr>
            <a:xfrm>
              <a:off x="2708064" y="1282316"/>
              <a:ext cx="4641633" cy="481858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2631082" y="1373416"/>
              <a:ext cx="47841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32950" eaLnBrk="0" hangingPunct="0">
                <a:defRPr/>
              </a:pPr>
              <a:r>
                <a:rPr lang="ru-RU" sz="14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Цель:  Обеспечение доступности качественного образования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85441" y="1611976"/>
            <a:ext cx="9540715" cy="4265296"/>
            <a:chOff x="339658" y="2128953"/>
            <a:chExt cx="9145016" cy="4265296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1638904" y="3613265"/>
              <a:ext cx="1389160" cy="1917070"/>
              <a:chOff x="2064812" y="1268685"/>
              <a:chExt cx="4176462" cy="420405"/>
            </a:xfrm>
          </p:grpSpPr>
          <p:sp>
            <p:nvSpPr>
              <p:cNvPr id="24" name="Прямоугольник с двумя скругленными соседними углами 23"/>
              <p:cNvSpPr/>
              <p:nvPr/>
            </p:nvSpPr>
            <p:spPr>
              <a:xfrm>
                <a:off x="2235822" y="1268685"/>
                <a:ext cx="3904360" cy="420405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TextBox 24"/>
              <p:cNvSpPr txBox="1"/>
              <p:nvPr/>
            </p:nvSpPr>
            <p:spPr>
              <a:xfrm>
                <a:off x="2064812" y="1323699"/>
                <a:ext cx="4176462" cy="303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ru-RU" sz="1200" dirty="0">
                    <a:solidFill>
                      <a:sysClr val="window" lastClr="FFFFFF"/>
                    </a:solidFill>
                    <a:latin typeface="Times New Roman" pitchFamily="18" charset="0"/>
                    <a:cs typeface="Times New Roman" pitchFamily="18" charset="0"/>
                  </a:rPr>
                  <a:t>Муниципальный проект "Успех каждого ребенка»</a:t>
                </a:r>
              </a:p>
              <a:p>
                <a:pPr lvl="0" algn="ctr">
                  <a:spcAft>
                    <a:spcPts val="0"/>
                  </a:spcAft>
                </a:pPr>
                <a:endParaRPr lang="ru-RU" sz="1200" dirty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0"/>
                  </a:spcAft>
                </a:pPr>
                <a:r>
                  <a:rPr lang="ru-RU" sz="1200" dirty="0">
                    <a:solidFill>
                      <a:sysClr val="window" lastClr="FFFFFF"/>
                    </a:solidFill>
                    <a:latin typeface="Times New Roman" pitchFamily="18" charset="0"/>
                    <a:cs typeface="Times New Roman" pitchFamily="18" charset="0"/>
                  </a:rPr>
                  <a:t>2026 – 14 450,3           2027 – 12 565,5           2028 – 12 565,5</a:t>
                </a:r>
                <a:endParaRPr lang="ru-RU" sz="1200" u="sng" dirty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4" name="Прямоугольник с двумя скругленными соседними углами 33"/>
            <p:cNvSpPr/>
            <p:nvPr/>
          </p:nvSpPr>
          <p:spPr>
            <a:xfrm>
              <a:off x="4619307" y="3633444"/>
              <a:ext cx="1375087" cy="1917070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>
                <a:spcAft>
                  <a:spcPts val="0"/>
                </a:spcAft>
              </a:pPr>
              <a:r>
                <a:rPr lang="ru-RU" sz="1150" dirty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Комплекс процессных мероприятий "Предоставление общего образования»</a:t>
              </a:r>
            </a:p>
            <a:p>
              <a:pPr lvl="0" algn="ctr">
                <a:spcAft>
                  <a:spcPts val="0"/>
                </a:spcAft>
              </a:pPr>
              <a:r>
                <a:rPr lang="ru-RU" sz="1150" dirty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2026 – 381 258,1           2027 – 388 090,1           2028 – 389 390,1</a:t>
              </a:r>
              <a:endParaRPr lang="ru-RU" sz="1150" dirty="0"/>
            </a:p>
          </p:txBody>
        </p:sp>
        <p:sp>
          <p:nvSpPr>
            <p:cNvPr id="37" name="Прямоугольник с двумя скругленными соседними углами 36"/>
            <p:cNvSpPr/>
            <p:nvPr/>
          </p:nvSpPr>
          <p:spPr>
            <a:xfrm>
              <a:off x="3080179" y="3630900"/>
              <a:ext cx="1433955" cy="1883950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>
                <a:spcAft>
                  <a:spcPts val="0"/>
                </a:spcAft>
              </a:pPr>
              <a:r>
                <a:rPr lang="ru-RU" sz="1200" dirty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Комплекс процессных мероприятий "Предоставление дошкольного образования»</a:t>
              </a:r>
            </a:p>
            <a:p>
              <a:pPr lvl="0" algn="ctr">
                <a:spcAft>
                  <a:spcPts val="0"/>
                </a:spcAft>
              </a:pPr>
              <a:r>
                <a:rPr lang="ru-RU" sz="1200" dirty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2026 – 180 357,3           2027 – 177 733,3           2028 – 178 333,3</a:t>
              </a:r>
              <a:endParaRPr lang="ru-RU" sz="1200" dirty="0"/>
            </a:p>
          </p:txBody>
        </p:sp>
        <p:sp>
          <p:nvSpPr>
            <p:cNvPr id="43" name="Прямоугольник с двумя скругленными соседними углами 42"/>
            <p:cNvSpPr/>
            <p:nvPr/>
          </p:nvSpPr>
          <p:spPr>
            <a:xfrm>
              <a:off x="7727089" y="3620003"/>
              <a:ext cx="1627404" cy="2774246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>
                <a:spcAft>
                  <a:spcPts val="0"/>
                </a:spcAft>
              </a:pPr>
              <a:r>
                <a:rPr lang="ru-RU" sz="1150" dirty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Комплекс процессных мероприятий "Создание условий, способствующих полноценному развитию каждого обучающегося, в том числе  путем организации питания" </a:t>
              </a:r>
            </a:p>
            <a:p>
              <a:pPr lvl="0" algn="ctr">
                <a:spcAft>
                  <a:spcPts val="0"/>
                </a:spcAft>
              </a:pPr>
              <a:r>
                <a:rPr lang="ru-RU" sz="1150" dirty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2026 – 16 256,2           2027 – 16 046,2           2028 – 15 701,6</a:t>
              </a:r>
              <a:endParaRPr lang="ru-RU" sz="1150" dirty="0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339658" y="2128953"/>
              <a:ext cx="9145016" cy="1366252"/>
              <a:chOff x="128464" y="2066464"/>
              <a:chExt cx="9145016" cy="1366252"/>
            </a:xfrm>
          </p:grpSpPr>
          <p:sp>
            <p:nvSpPr>
              <p:cNvPr id="15" name="Прямоугольник: один скругленный угол 130">
                <a:extLst>
                  <a:ext uri="{FF2B5EF4-FFF2-40B4-BE49-F238E27FC236}">
                    <a16:creationId xmlns:a16="http://schemas.microsoft.com/office/drawing/2014/main" id="{37AD7566-E368-403D-AC1D-CB7727B9D9AF}"/>
                  </a:ext>
                </a:extLst>
              </p:cNvPr>
              <p:cNvSpPr/>
              <p:nvPr/>
            </p:nvSpPr>
            <p:spPr>
              <a:xfrm>
                <a:off x="128464" y="2066464"/>
                <a:ext cx="9145016" cy="1366252"/>
              </a:xfrm>
              <a:prstGeom prst="round2DiagRect">
                <a:avLst/>
              </a:prstGeom>
              <a:solidFill>
                <a:srgbClr val="4F81BD">
                  <a:lumMod val="20000"/>
                  <a:lumOff val="80000"/>
                  <a:alpha val="90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51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8896" y="2129348"/>
                <a:ext cx="1628443" cy="12220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6489" y="2138086"/>
                <a:ext cx="1664811" cy="1223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2534" y="2075640"/>
                <a:ext cx="1597820" cy="1205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044065" y="2118753"/>
                <a:ext cx="1681535" cy="1236930"/>
              </a:xfrm>
              <a:prstGeom prst="rect">
                <a:avLst/>
              </a:prstGeom>
              <a:noFill/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38184" dir="2700000" algn="ctr" rotWithShape="0">
                  <a:srgbClr val="000000">
                    <a:alpha val="40033"/>
                  </a:srgbClr>
                </a:outerShdw>
              </a:effectLst>
            </p:spPr>
          </p:pic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742" y="2116567"/>
                <a:ext cx="1551435" cy="1249711"/>
              </a:xfrm>
              <a:prstGeom prst="rect">
                <a:avLst/>
              </a:prstGeom>
            </p:spPr>
          </p:pic>
        </p:grpSp>
        <p:sp>
          <p:nvSpPr>
            <p:cNvPr id="41" name="TextBox 40"/>
            <p:cNvSpPr txBox="1"/>
            <p:nvPr/>
          </p:nvSpPr>
          <p:spPr>
            <a:xfrm flipH="1">
              <a:off x="5855426" y="3084103"/>
              <a:ext cx="2008631" cy="389513"/>
            </a:xfrm>
            <a:prstGeom prst="teardrop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0"/>
                </a:spcAft>
              </a:pPr>
              <a:endParaRPr lang="ru-RU" sz="1200" b="1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Text Box 13">
            <a:extLst>
              <a:ext uri="{FF2B5EF4-FFF2-40B4-BE49-F238E27FC236}">
                <a16:creationId xmlns:a16="http://schemas.microsoft.com/office/drawing/2014/main" id="{4940BBF3-AE64-4A59-B918-B1AEE6816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sp>
        <p:nvSpPr>
          <p:cNvPr id="46" name="Прямоугольник с двумя скругленными соседними углами 23">
            <a:extLst>
              <a:ext uri="{FF2B5EF4-FFF2-40B4-BE49-F238E27FC236}">
                <a16:creationId xmlns:a16="http://schemas.microsoft.com/office/drawing/2014/main" id="{811CD522-32EA-4B9D-97F0-F39EB82B174A}"/>
              </a:ext>
            </a:extLst>
          </p:cNvPr>
          <p:cNvSpPr/>
          <p:nvPr/>
        </p:nvSpPr>
        <p:spPr>
          <a:xfrm>
            <a:off x="4759666" y="5198983"/>
            <a:ext cx="2664296" cy="1353045"/>
          </a:xfrm>
          <a:prstGeom prst="round2Same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100" dirty="0"/>
              <a:t>Комплекс процессных мероприятий "Обеспечение реализации муниципальной программы "Развитие образования" </a:t>
            </a:r>
          </a:p>
          <a:p>
            <a:pPr algn="ctr"/>
            <a:r>
              <a:rPr lang="ru-RU" sz="1100" dirty="0"/>
              <a:t>2026 – 18 923,4           2027 – 16 563,4          2028 – 16 563,4</a:t>
            </a:r>
          </a:p>
        </p:txBody>
      </p:sp>
      <p:sp>
        <p:nvSpPr>
          <p:cNvPr id="47" name="Прямоугольник с двумя скругленными соседними углами 23">
            <a:extLst>
              <a:ext uri="{FF2B5EF4-FFF2-40B4-BE49-F238E27FC236}">
                <a16:creationId xmlns:a16="http://schemas.microsoft.com/office/drawing/2014/main" id="{2367DF64-9263-4FAC-B96B-F5942B39D9DC}"/>
              </a:ext>
            </a:extLst>
          </p:cNvPr>
          <p:cNvSpPr/>
          <p:nvPr/>
        </p:nvSpPr>
        <p:spPr>
          <a:xfrm>
            <a:off x="1720936" y="5218058"/>
            <a:ext cx="2769159" cy="1366252"/>
          </a:xfrm>
          <a:prstGeom prst="round2Same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100" dirty="0"/>
              <a:t>Комплекс процессных мероприятий "Отдых, оздоровление и занятость детей в Усть-Илимском муниципальном округе»</a:t>
            </a:r>
          </a:p>
          <a:p>
            <a:pPr algn="ctr"/>
            <a:r>
              <a:rPr lang="ru-RU" sz="1100" dirty="0"/>
              <a:t>2026 – 1 587,8           2027 – 1 589,8          2028 – 1 589,8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0"/>
            <a:ext cx="1179439" cy="117943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2" y="0"/>
            <a:ext cx="2063135" cy="2492103"/>
          </a:xfrm>
          <a:prstGeom prst="rect">
            <a:avLst/>
          </a:prstGeom>
        </p:spPr>
      </p:pic>
      <p:sp>
        <p:nvSpPr>
          <p:cNvPr id="24" name="Заголовок 2"/>
          <p:cNvSpPr txBox="1">
            <a:spLocks/>
          </p:cNvSpPr>
          <p:nvPr/>
        </p:nvSpPr>
        <p:spPr>
          <a:xfrm>
            <a:off x="2289420" y="392020"/>
            <a:ext cx="6280555" cy="1705223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b="1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бюджета Усть-Илимского муниципального округа сформирован в соответствии с требованиями бюджетного и налогового законодательства Российской Федерации, на основании: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D0A4C1A0-E909-42C5-9887-930A2E06A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618811"/>
              </p:ext>
            </p:extLst>
          </p:nvPr>
        </p:nvGraphicFramePr>
        <p:xfrm>
          <a:off x="2289420" y="2348880"/>
          <a:ext cx="6233182" cy="431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4070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78159" y="490758"/>
            <a:ext cx="6670683" cy="62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Усть-Илимского муниципального округа "Развитие образования"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7878289" y="1837832"/>
            <a:ext cx="10341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" y="61169"/>
            <a:ext cx="1800200" cy="2174498"/>
          </a:xfrm>
          <a:prstGeom prst="rect">
            <a:avLst/>
          </a:prstGeom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2322507" y="12425"/>
            <a:ext cx="5893574" cy="512232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0"/>
          <p:cNvGrpSpPr/>
          <p:nvPr/>
        </p:nvGrpSpPr>
        <p:grpSpPr>
          <a:xfrm>
            <a:off x="2340540" y="1067507"/>
            <a:ext cx="5657654" cy="481858"/>
            <a:chOff x="2708064" y="1282316"/>
            <a:chExt cx="4641633" cy="481858"/>
          </a:xfrm>
        </p:grpSpPr>
        <p:sp>
          <p:nvSpPr>
            <p:cNvPr id="12" name="Прямоугольник с двумя скругленными соседними углами 11"/>
            <p:cNvSpPr/>
            <p:nvPr/>
          </p:nvSpPr>
          <p:spPr>
            <a:xfrm>
              <a:off x="2708064" y="1282316"/>
              <a:ext cx="4641633" cy="481858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2791824" y="1345143"/>
              <a:ext cx="41764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32950" eaLnBrk="0" hangingPunct="0">
                <a:defRPr/>
              </a:pPr>
              <a:r>
                <a:rPr lang="ru-RU" sz="14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Цель: Обеспечение доступности качественного образования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-256132" y="1653554"/>
            <a:ext cx="10168530" cy="1638570"/>
            <a:chOff x="-262118" y="2128953"/>
            <a:chExt cx="9746792" cy="1638570"/>
          </a:xfrm>
        </p:grpSpPr>
        <p:grpSp>
          <p:nvGrpSpPr>
            <p:cNvPr id="16" name="Группа 2"/>
            <p:cNvGrpSpPr/>
            <p:nvPr/>
          </p:nvGrpSpPr>
          <p:grpSpPr>
            <a:xfrm>
              <a:off x="339658" y="2128953"/>
              <a:ext cx="9145016" cy="1366252"/>
              <a:chOff x="128464" y="2066464"/>
              <a:chExt cx="9145016" cy="1366252"/>
            </a:xfrm>
          </p:grpSpPr>
          <p:sp>
            <p:nvSpPr>
              <p:cNvPr id="15" name="Прямоугольник: один скругленный угол 130">
                <a:extLst>
                  <a:ext uri="{FF2B5EF4-FFF2-40B4-BE49-F238E27FC236}">
                    <a16:creationId xmlns:a16="http://schemas.microsoft.com/office/drawing/2014/main" id="{37AD7566-E368-403D-AC1D-CB7727B9D9AF}"/>
                  </a:ext>
                </a:extLst>
              </p:cNvPr>
              <p:cNvSpPr/>
              <p:nvPr/>
            </p:nvSpPr>
            <p:spPr>
              <a:xfrm>
                <a:off x="128464" y="2066464"/>
                <a:ext cx="9145016" cy="1366252"/>
              </a:xfrm>
              <a:prstGeom prst="round2DiagRect">
                <a:avLst/>
              </a:prstGeom>
              <a:solidFill>
                <a:srgbClr val="4F81BD">
                  <a:lumMod val="20000"/>
                  <a:lumOff val="80000"/>
                  <a:alpha val="90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51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8896" y="2129348"/>
                <a:ext cx="1628443" cy="12220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6489" y="2138086"/>
                <a:ext cx="1664811" cy="1223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2534" y="2075640"/>
                <a:ext cx="1597820" cy="1205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044065" y="2118753"/>
                <a:ext cx="1681535" cy="1236930"/>
              </a:xfrm>
              <a:prstGeom prst="rect">
                <a:avLst/>
              </a:prstGeom>
              <a:noFill/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38184" dir="2700000" algn="ctr" rotWithShape="0">
                  <a:srgbClr val="000000">
                    <a:alpha val="40033"/>
                  </a:srgbClr>
                </a:outerShdw>
              </a:effectLst>
            </p:spPr>
          </p:pic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742" y="2116567"/>
                <a:ext cx="1551435" cy="1249711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-262118" y="3378010"/>
              <a:ext cx="1884137" cy="389513"/>
            </a:xfrm>
            <a:prstGeom prst="teardrop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0"/>
                </a:spcAft>
              </a:pPr>
              <a:endParaRPr lang="ru-RU" sz="1200" u="sng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Text Box 13">
            <a:extLst>
              <a:ext uri="{FF2B5EF4-FFF2-40B4-BE49-F238E27FC236}">
                <a16:creationId xmlns:a16="http://schemas.microsoft.com/office/drawing/2014/main" id="{4940BBF3-AE64-4A59-B918-B1AEE6816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graphicFrame>
        <p:nvGraphicFramePr>
          <p:cNvPr id="42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907034"/>
              </p:ext>
            </p:extLst>
          </p:nvPr>
        </p:nvGraphicFramePr>
        <p:xfrm>
          <a:off x="927641" y="3426772"/>
          <a:ext cx="7776863" cy="2841374"/>
        </p:xfrm>
        <a:graphic>
          <a:graphicData uri="http://schemas.openxmlformats.org/drawingml/2006/table">
            <a:tbl>
              <a:tblPr/>
              <a:tblGrid>
                <a:gridCol w="4968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433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7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241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trike="noStrike" kern="1200" spc="-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Доступность дошкольного образования для детей в возрастной группе от 1 года до 6 лет</a:t>
                      </a:r>
                      <a:endParaRPr lang="ru-RU" sz="1100" b="1" strike="noStrike" kern="1200" spc="-1" noProof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241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trike="noStrike" kern="1200" spc="-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lang="ru-RU" sz="1100" b="1" strike="noStrike" kern="1200" spc="-1" baseline="0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образования</a:t>
                      </a:r>
                      <a:endParaRPr lang="ru-RU" sz="1100" b="1" strike="noStrike" kern="1200" spc="-1" noProof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b="1" strike="noStrike" kern="1200" spc="-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Эффективность системы выявления, поддержки и развития способностей и талантов у детей и молодежи</a:t>
                      </a:r>
                      <a:endParaRPr lang="ru-RU" sz="1246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680" marR="248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strike="noStrike" spc="-1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49680" marR="2484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49680" marR="2484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49680" marR="2484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49680" marR="2484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337257"/>
                  </a:ext>
                </a:extLst>
              </a:tr>
              <a:tr h="403894">
                <a:tc>
                  <a:txBody>
                    <a:bodyPr/>
                    <a:lstStyle/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педагогических работников и управленческих кадров образовательных организаций Усть-Илимского муниципального округа,</a:t>
                      </a:r>
                    </a:p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охваченных деятельностью по повышению профессионального мастерства в рамках Региональной системы научно-методического сопровождения</a:t>
                      </a:r>
                    </a:p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педагогических работников и управленческих кадров</a:t>
                      </a:r>
                      <a:endParaRPr lang="ru-RU" sz="1100" b="1" strike="noStrike" kern="1200" spc="-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9680" marR="248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strike="noStrike" spc="-1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49680" marR="2484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9680" marR="2484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9680" marR="2484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9680" marR="2484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муниципальных образовательных организаций, соответствующих нормам и требованиям законодательства, безопасности и отвечающих</a:t>
                      </a:r>
                    </a:p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современным требованиям обучения и воспитания</a:t>
                      </a:r>
                      <a:endParaRPr lang="ru-RU" sz="1100" b="1" strike="noStrike" kern="1200" spc="-1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9680" marR="248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9680" marR="2484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9680" marR="2484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9680" marR="2484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9680" marR="2484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44688" y="689736"/>
            <a:ext cx="5760640" cy="49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Муниципальная программа "Муниципальная собственность Усть-Илимского муниципального округа"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7918377" y="2011816"/>
            <a:ext cx="10341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" y="61169"/>
            <a:ext cx="1800200" cy="2174498"/>
          </a:xfrm>
          <a:prstGeom prst="rect">
            <a:avLst/>
          </a:prstGeom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2322507" y="12425"/>
            <a:ext cx="5893574" cy="512232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20296" y="1165578"/>
            <a:ext cx="6097995" cy="836986"/>
            <a:chOff x="2708064" y="1282316"/>
            <a:chExt cx="4641633" cy="481858"/>
          </a:xfrm>
        </p:grpSpPr>
        <p:sp>
          <p:nvSpPr>
            <p:cNvPr id="17" name="Прямоугольник с двумя скругленными соседними углами 16"/>
            <p:cNvSpPr/>
            <p:nvPr/>
          </p:nvSpPr>
          <p:spPr>
            <a:xfrm>
              <a:off x="2708064" y="1282316"/>
              <a:ext cx="4641633" cy="481858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2852658" y="1327158"/>
              <a:ext cx="4419239" cy="388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0" hangingPunct="0">
                <a:lnSpc>
                  <a:spcPct val="90000"/>
                </a:lnSpc>
              </a:pPr>
              <a:r>
                <a:rPr lang="ru-RU" sz="14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Повышение эффективности управления и распоряжения имуществом, создание условий для реализации полномочий в области земельных отношений.</a:t>
              </a:r>
            </a:p>
          </p:txBody>
        </p:sp>
      </p:grpSp>
      <p:graphicFrame>
        <p:nvGraphicFramePr>
          <p:cNvPr id="22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855137"/>
              </p:ext>
            </p:extLst>
          </p:nvPr>
        </p:nvGraphicFramePr>
        <p:xfrm>
          <a:off x="1280592" y="5133859"/>
          <a:ext cx="7846218" cy="1613239"/>
        </p:xfrm>
        <a:graphic>
          <a:graphicData uri="http://schemas.openxmlformats.org/drawingml/2006/table">
            <a:tbl>
              <a:tblPr/>
              <a:tblGrid>
                <a:gridCol w="5012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3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5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405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4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241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trike="noStrike" kern="1200" spc="-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объектов муниципальной собственности,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241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trike="noStrike" kern="1200" spc="-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отношении которых проведена оценка</a:t>
                      </a:r>
                      <a:endParaRPr lang="ru-RU" sz="1100" b="1" strike="noStrike" kern="1200" spc="-1" noProof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47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241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trike="noStrike" kern="1200" spc="-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объектов муниципальной собственности,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241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trike="noStrike" kern="1200" spc="-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отношении которых проведены кадастровые работы</a:t>
                      </a:r>
                      <a:endParaRPr lang="ru-RU" sz="1100" b="1" strike="noStrike" kern="1200" spc="-1" noProof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683">
                <a:tc>
                  <a:txBody>
                    <a:bodyPr/>
                    <a:lstStyle/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земельных участков предоставленных гражданам в</a:t>
                      </a:r>
                    </a:p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собственность бесплатно</a:t>
                      </a:r>
                      <a:endParaRPr lang="ru-RU" sz="1100" b="1" strike="noStrike" spc="-1" dirty="0">
                        <a:solidFill>
                          <a:srgbClr val="002060"/>
                        </a:solidFill>
                        <a:latin typeface="Times New Roman" pitchFamily="18" charset="0"/>
                        <a:ea typeface="Microsoft YaHei"/>
                        <a:cs typeface="Times New Roman" pitchFamily="18" charset="0"/>
                      </a:endParaRPr>
                    </a:p>
                  </a:txBody>
                  <a:tcPr marL="49680" marR="248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шт.</a:t>
                      </a:r>
                      <a:endParaRPr lang="ru-RU" sz="1200" b="0" strike="noStrike" spc="-1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49680" marR="2484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1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10</a:t>
                      </a:r>
                      <a:endParaRPr lang="ru-RU" sz="1100" b="0" strike="noStrike" spc="-1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49680" marR="2484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1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5</a:t>
                      </a:r>
                      <a:endParaRPr lang="ru-RU" sz="1100" b="0" strike="noStrike" spc="-1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49680" marR="2484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1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5</a:t>
                      </a:r>
                      <a:endParaRPr lang="ru-RU" sz="1100" b="0" strike="noStrike" spc="-1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49680" marR="2484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337257"/>
                  </a:ext>
                </a:extLst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704528" y="1844824"/>
            <a:ext cx="7228641" cy="2097682"/>
            <a:chOff x="1104802" y="2513810"/>
            <a:chExt cx="6857772" cy="2097682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2558742" y="2719671"/>
              <a:ext cx="5403832" cy="1478043"/>
              <a:chOff x="2216900" y="2198658"/>
              <a:chExt cx="5127782" cy="1348457"/>
            </a:xfrm>
          </p:grpSpPr>
          <p:grpSp>
            <p:nvGrpSpPr>
              <p:cNvPr id="7" name="Группа 6"/>
              <p:cNvGrpSpPr/>
              <p:nvPr/>
            </p:nvGrpSpPr>
            <p:grpSpPr>
              <a:xfrm flipH="1">
                <a:off x="2219642" y="2198658"/>
                <a:ext cx="5125040" cy="614937"/>
                <a:chOff x="1609368" y="2729373"/>
                <a:chExt cx="2299654" cy="1657888"/>
              </a:xfrm>
            </p:grpSpPr>
            <p:sp>
              <p:nvSpPr>
                <p:cNvPr id="34" name="Прямоугольник с двумя скругленными соседними углами 33"/>
                <p:cNvSpPr/>
                <p:nvPr/>
              </p:nvSpPr>
              <p:spPr>
                <a:xfrm>
                  <a:off x="1609368" y="2729373"/>
                  <a:ext cx="2299654" cy="1657888"/>
                </a:xfrm>
                <a:prstGeom prst="homePlate">
                  <a:avLst/>
                </a:prstGeom>
                <a:solidFill>
                  <a:srgbClr val="0070C0"/>
                </a:solidFill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1684449" y="2756162"/>
                  <a:ext cx="2193149" cy="1453488"/>
                </a:xfrm>
                <a:prstGeom prst="homePlate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Муниципальный проект  "Владение, пользование и распоряжение муниципальным имуществом" </a:t>
                  </a:r>
                </a:p>
                <a:p>
                  <a:pPr lvl="0"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2026 – 1 298,5           2027 – 1 298,5          2028 – 1 298,5</a:t>
                  </a:r>
                  <a:endParaRPr lang="ru-RU" sz="12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1" name="Группа 40"/>
              <p:cNvGrpSpPr/>
              <p:nvPr/>
            </p:nvGrpSpPr>
            <p:grpSpPr>
              <a:xfrm flipH="1">
                <a:off x="2216900" y="2858192"/>
                <a:ext cx="5125041" cy="688923"/>
                <a:chOff x="1610599" y="1975064"/>
                <a:chExt cx="2299654" cy="1120665"/>
              </a:xfrm>
            </p:grpSpPr>
            <p:sp>
              <p:nvSpPr>
                <p:cNvPr id="42" name="Прямоугольник с двумя скругленными соседними углами 33"/>
                <p:cNvSpPr/>
                <p:nvPr/>
              </p:nvSpPr>
              <p:spPr>
                <a:xfrm>
                  <a:off x="1610599" y="1975064"/>
                  <a:ext cx="2299654" cy="1120665"/>
                </a:xfrm>
                <a:prstGeom prst="homePlate">
                  <a:avLst/>
                </a:prstGeom>
                <a:solidFill>
                  <a:srgbClr val="0070C0"/>
                </a:solidFill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1693499" y="2021777"/>
                  <a:ext cx="2119890" cy="876985"/>
                </a:xfrm>
                <a:prstGeom prst="homePlate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Муниципальный проект "Распоряжение земельными участками на территории Усть-Илимского муниципального округа" </a:t>
                  </a:r>
                </a:p>
                <a:p>
                  <a:pPr lvl="0" algn="ctr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2026 –3,0           2027 – 3,0           2028 – 3,0</a:t>
                  </a:r>
                </a:p>
              </p:txBody>
            </p:sp>
          </p:grpSp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802" y="3655172"/>
              <a:ext cx="1434480" cy="956320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25" t="10010" r="10344" b="12172"/>
            <a:stretch/>
          </p:blipFill>
          <p:spPr>
            <a:xfrm>
              <a:off x="1153114" y="2513810"/>
              <a:ext cx="1405628" cy="946412"/>
            </a:xfrm>
            <a:prstGeom prst="rect">
              <a:avLst/>
            </a:prstGeom>
            <a:effectLst>
              <a:softEdge rad="31750"/>
            </a:effectLst>
          </p:spPr>
        </p:pic>
      </p:grpSp>
      <p:sp>
        <p:nvSpPr>
          <p:cNvPr id="23" name="Text Box 13">
            <a:extLst>
              <a:ext uri="{FF2B5EF4-FFF2-40B4-BE49-F238E27FC236}">
                <a16:creationId xmlns:a16="http://schemas.microsoft.com/office/drawing/2014/main" id="{2C4C6403-EE15-42ED-AA8E-DDFF2E7C5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sp>
        <p:nvSpPr>
          <p:cNvPr id="24" name="Прямоугольник с двумя скругленными соседними углами 33">
            <a:extLst>
              <a:ext uri="{FF2B5EF4-FFF2-40B4-BE49-F238E27FC236}">
                <a16:creationId xmlns:a16="http://schemas.microsoft.com/office/drawing/2014/main" id="{9B3ADF07-AD11-4AF3-BCB1-ED1CCFC6EBA5}"/>
              </a:ext>
            </a:extLst>
          </p:cNvPr>
          <p:cNvSpPr/>
          <p:nvPr/>
        </p:nvSpPr>
        <p:spPr>
          <a:xfrm flipH="1">
            <a:off x="2216696" y="3573016"/>
            <a:ext cx="5693026" cy="674895"/>
          </a:xfrm>
          <a:prstGeom prst="homePlate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B3F354-FCFE-4E21-89E0-98B4B76E3122}"/>
              </a:ext>
            </a:extLst>
          </p:cNvPr>
          <p:cNvSpPr txBox="1"/>
          <p:nvPr/>
        </p:nvSpPr>
        <p:spPr>
          <a:xfrm flipH="1">
            <a:off x="2482262" y="3628210"/>
            <a:ext cx="5384784" cy="590931"/>
          </a:xfrm>
          <a:prstGeom prst="homePlate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проект "Повышение эффективности использования и охраны земель"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–3,0           2027 – 3,0           2028 – 3,0</a:t>
            </a:r>
          </a:p>
        </p:txBody>
      </p:sp>
      <p:sp>
        <p:nvSpPr>
          <p:cNvPr id="27" name="Прямоугольник с двумя скругленными соседними углами 33">
            <a:extLst>
              <a:ext uri="{FF2B5EF4-FFF2-40B4-BE49-F238E27FC236}">
                <a16:creationId xmlns:a16="http://schemas.microsoft.com/office/drawing/2014/main" id="{8C3C7575-5F28-4716-88A5-7D7F9D6F1E97}"/>
              </a:ext>
            </a:extLst>
          </p:cNvPr>
          <p:cNvSpPr/>
          <p:nvPr/>
        </p:nvSpPr>
        <p:spPr>
          <a:xfrm flipH="1">
            <a:off x="1856656" y="4293096"/>
            <a:ext cx="6292173" cy="757130"/>
          </a:xfrm>
          <a:prstGeom prst="homePlate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A52EA3-E55E-425E-86EA-594FFF0F8E2E}"/>
              </a:ext>
            </a:extLst>
          </p:cNvPr>
          <p:cNvSpPr txBox="1"/>
          <p:nvPr/>
        </p:nvSpPr>
        <p:spPr>
          <a:xfrm flipH="1">
            <a:off x="2432720" y="4293096"/>
            <a:ext cx="5384784" cy="757130"/>
          </a:xfrm>
          <a:prstGeom prst="homePlate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"Обеспечение деятельности Комитета по управлению муниципальным имуществом Усть-Илимского муниципального округа«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–23 403,6           2027 – 20 407,4           2028 – 20 407,4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88005" y="478301"/>
            <a:ext cx="6509636" cy="67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«Муниципальные финансы Усть-Илимского муниципального округа»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7252889" y="1883028"/>
            <a:ext cx="10341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425290" y="1334"/>
            <a:ext cx="5893574" cy="512232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" y="61169"/>
            <a:ext cx="1800200" cy="21744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482375" y="1113466"/>
            <a:ext cx="7654912" cy="1455962"/>
            <a:chOff x="2619254" y="1228461"/>
            <a:chExt cx="5252882" cy="742700"/>
          </a:xfrm>
        </p:grpSpPr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>
              <a:off x="2619254" y="1228461"/>
              <a:ext cx="5252882" cy="742700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2755662" y="1265328"/>
              <a:ext cx="5065494" cy="640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0" hangingPunct="0">
                <a:lnSpc>
                  <a:spcPct val="90000"/>
                </a:lnSpc>
              </a:pPr>
              <a:r>
                <a:rPr lang="ru-RU" sz="12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Цель: 1. Обеспечение сбалансированности и   долгосрочной устойчивости бюджета Усть-Илимского муниципального округа, эффективное и прозрачное управление муниципальными финансами.</a:t>
              </a:r>
            </a:p>
            <a:p>
              <a:pPr lvl="0" algn="ctr" eaLnBrk="0" hangingPunct="0">
                <a:lnSpc>
                  <a:spcPct val="90000"/>
                </a:lnSpc>
              </a:pPr>
              <a:r>
                <a:rPr lang="ru-RU" sz="12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2. Обеспечение ежегодного темпа роста поступлений налоговых и неналоговых доходов бюджета Усть-Илимского муниципального округа (в сопоставимых условиях) до 2029 года.</a:t>
              </a:r>
            </a:p>
            <a:p>
              <a:pPr lvl="0" algn="ctr" eaLnBrk="0" hangingPunct="0">
                <a:lnSpc>
                  <a:spcPct val="90000"/>
                </a:lnSpc>
              </a:pPr>
              <a:r>
                <a:rPr lang="ru-RU" sz="12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3. Сохранение соотношения объема муниципального долга Усть-Илимского муниципального округа к общему годовому объему доходов бюджета Усть-Илимского муниципального округа (без учета безвозмездных поступлений) до 2029 года на уровне, не превышающем 10%.</a:t>
              </a:r>
            </a:p>
          </p:txBody>
        </p:sp>
      </p:grpSp>
      <p:graphicFrame>
        <p:nvGraphicFramePr>
          <p:cNvPr id="39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310909"/>
              </p:ext>
            </p:extLst>
          </p:nvPr>
        </p:nvGraphicFramePr>
        <p:xfrm>
          <a:off x="1640632" y="4509120"/>
          <a:ext cx="6905196" cy="2176346"/>
        </p:xfrm>
        <a:graphic>
          <a:graphicData uri="http://schemas.openxmlformats.org/drawingml/2006/table">
            <a:tbl>
              <a:tblPr/>
              <a:tblGrid>
                <a:gridCol w="3035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7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1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7514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43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Степень качества управления муниципальными финансами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усл.ед</a:t>
                      </a: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Динамика налоговых и неналоговых доходов Усть-Илимского </a:t>
                      </a:r>
                      <a:r>
                        <a:rPr kumimoji="0" lang="ru-RU" sz="105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муниципального округа </a:t>
                      </a: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(в сопоставимых условиях)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588300"/>
                  </a:ext>
                </a:extLst>
              </a:tr>
              <a:tr h="90619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объема муниципального долга (без учета по состоянию на 1 января года, следующего за отчетным, к общему годовому объему доходов местного бюджета (без учета безвозмездных поступлений)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814558"/>
                  </a:ext>
                </a:extLst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379914" y="2636021"/>
            <a:ext cx="7267160" cy="1866901"/>
            <a:chOff x="1184244" y="2555548"/>
            <a:chExt cx="6691096" cy="1855902"/>
          </a:xfrm>
        </p:grpSpPr>
        <p:grpSp>
          <p:nvGrpSpPr>
            <p:cNvPr id="23" name="Группа 22"/>
            <p:cNvGrpSpPr/>
            <p:nvPr/>
          </p:nvGrpSpPr>
          <p:grpSpPr>
            <a:xfrm flipH="1">
              <a:off x="1184244" y="3511155"/>
              <a:ext cx="6691096" cy="900295"/>
              <a:chOff x="1566686" y="6474081"/>
              <a:chExt cx="3002358" cy="2624154"/>
            </a:xfrm>
          </p:grpSpPr>
          <p:sp>
            <p:nvSpPr>
              <p:cNvPr id="28" name="Прямоугольник с двумя скругленными соседними углами 33"/>
              <p:cNvSpPr/>
              <p:nvPr/>
            </p:nvSpPr>
            <p:spPr>
              <a:xfrm>
                <a:off x="1566686" y="6474081"/>
                <a:ext cx="3002358" cy="2624154"/>
              </a:xfrm>
              <a:prstGeom prst="homePlate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TextBox 28"/>
              <p:cNvSpPr txBox="1"/>
              <p:nvPr/>
            </p:nvSpPr>
            <p:spPr>
              <a:xfrm>
                <a:off x="1630973" y="6846706"/>
                <a:ext cx="2665053" cy="1850979"/>
              </a:xfrm>
              <a:prstGeom prst="homePlate">
                <a:avLst>
                  <a:gd name="adj" fmla="val 46594"/>
                </a:avLst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ru-RU" sz="1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 «Организация управления бюджетным процессом Усть-Илимского муниципального округа»</a:t>
                </a:r>
              </a:p>
              <a:p>
                <a:pPr lvl="0" algn="ctr">
                  <a:lnSpc>
                    <a:spcPct val="80000"/>
                  </a:lnSpc>
                  <a:spcAft>
                    <a:spcPts val="0"/>
                  </a:spcAft>
                </a:pPr>
                <a:r>
                  <a:rPr lang="ru-RU" sz="1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2026 – 54 257,5           2027 – 51 440,6           2028 – 55 402,9</a:t>
                </a:r>
                <a:endParaRPr lang="ru-RU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979" y="2567538"/>
              <a:ext cx="1444865" cy="1012159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9912" y="2557934"/>
              <a:ext cx="1444865" cy="1002870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3735" y="2555548"/>
              <a:ext cx="1444866" cy="994518"/>
            </a:xfrm>
            <a:prstGeom prst="rect">
              <a:avLst/>
            </a:prstGeom>
            <a:effectLst>
              <a:softEdge rad="31750"/>
            </a:effectLst>
          </p:spPr>
        </p:pic>
      </p:grpSp>
      <p:sp>
        <p:nvSpPr>
          <p:cNvPr id="30" name="Text Box 13">
            <a:extLst>
              <a:ext uri="{FF2B5EF4-FFF2-40B4-BE49-F238E27FC236}">
                <a16:creationId xmlns:a16="http://schemas.microsoft.com/office/drawing/2014/main" id="{5BDFDE62-C8AA-45F2-A75A-EA2CE2E8D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23245" y="526944"/>
            <a:ext cx="65315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Муниципальная программа Усть-Илимского муниципального округа "Совершенствование муниципального управления Администрации Усть-Илимского муниципального округа" на 2025-2029 годы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8571627" y="1747600"/>
            <a:ext cx="10341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374616" y="12308"/>
            <a:ext cx="5893574" cy="512232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" y="61169"/>
            <a:ext cx="1800200" cy="21744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2220712" y="1182442"/>
            <a:ext cx="6345388" cy="583722"/>
            <a:chOff x="2631090" y="1236918"/>
            <a:chExt cx="4641633" cy="481858"/>
          </a:xfrm>
        </p:grpSpPr>
        <p:sp>
          <p:nvSpPr>
            <p:cNvPr id="19" name="Прямоугольник с двумя скругленными соседними углами 18"/>
            <p:cNvSpPr/>
            <p:nvPr/>
          </p:nvSpPr>
          <p:spPr>
            <a:xfrm>
              <a:off x="2631090" y="1236918"/>
              <a:ext cx="4641633" cy="481858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2763783" y="1380622"/>
              <a:ext cx="4352845" cy="224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ru-RU" sz="13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Цель: Совершенствование муниципального управления в Администрации.</a:t>
              </a:r>
            </a:p>
          </p:txBody>
        </p:sp>
      </p:grpSp>
      <p:graphicFrame>
        <p:nvGraphicFramePr>
          <p:cNvPr id="45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230204"/>
              </p:ext>
            </p:extLst>
          </p:nvPr>
        </p:nvGraphicFramePr>
        <p:xfrm>
          <a:off x="2432720" y="5157192"/>
          <a:ext cx="6048672" cy="1423220"/>
        </p:xfrm>
        <a:graphic>
          <a:graphicData uri="http://schemas.openxmlformats.org/drawingml/2006/table">
            <a:tbl>
              <a:tblPr/>
              <a:tblGrid>
                <a:gridCol w="3435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38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24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750">
                <a:tc>
                  <a:txBody>
                    <a:bodyPr/>
                    <a:lstStyle/>
                    <a:p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жалоб (обращений) граждан о нарушении сроков исполнения обращений граждан, от общего числа жалоб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9846" marR="24923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9846" marR="24923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9846" marR="24923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9846" marR="24923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588300"/>
                  </a:ext>
                </a:extLst>
              </a:tr>
              <a:tr h="490750">
                <a:tc>
                  <a:txBody>
                    <a:bodyPr/>
                    <a:lstStyle/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рабочих мест с проведенной</a:t>
                      </a:r>
                    </a:p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оценкой условий труда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9846" marR="24923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9846" marR="24923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9846" marR="24923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9846" marR="24923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1053415" y="1915195"/>
            <a:ext cx="7994466" cy="3149957"/>
            <a:chOff x="1036297" y="1885909"/>
            <a:chExt cx="7994466" cy="3149957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068800" y="1948422"/>
              <a:ext cx="6961963" cy="3028137"/>
              <a:chOff x="4122879" y="2094537"/>
              <a:chExt cx="5986845" cy="2781145"/>
            </a:xfrm>
          </p:grpSpPr>
          <p:grpSp>
            <p:nvGrpSpPr>
              <p:cNvPr id="22" name="Группа 21"/>
              <p:cNvGrpSpPr/>
              <p:nvPr/>
            </p:nvGrpSpPr>
            <p:grpSpPr>
              <a:xfrm flipH="1">
                <a:off x="4122879" y="2094537"/>
                <a:ext cx="5616729" cy="624653"/>
                <a:chOff x="1388376" y="1884489"/>
                <a:chExt cx="2520279" cy="1820725"/>
              </a:xfrm>
            </p:grpSpPr>
            <p:sp>
              <p:nvSpPr>
                <p:cNvPr id="33" name="Прямоугольник с двумя скругленными соседними углами 33"/>
                <p:cNvSpPr/>
                <p:nvPr/>
              </p:nvSpPr>
              <p:spPr>
                <a:xfrm>
                  <a:off x="1388376" y="1884489"/>
                  <a:ext cx="2520279" cy="1820725"/>
                </a:xfrm>
                <a:prstGeom prst="homePlate">
                  <a:avLst/>
                </a:prstGeom>
                <a:solidFill>
                  <a:srgbClr val="0070C0"/>
                </a:solidFill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1416600" y="2003879"/>
                  <a:ext cx="2461484" cy="1581941"/>
                </a:xfrm>
                <a:prstGeom prst="homePlate">
                  <a:avLst>
                    <a:gd name="adj" fmla="val 35638"/>
                  </a:avLst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Муниципальный проект «Повышение эффективности организационно-документационной деятельности Администрации Усть-Илимского муниципального округа»</a:t>
                  </a:r>
                </a:p>
                <a:p>
                  <a:pPr lvl="0" algn="ctr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2026 – 74,0           2027 – 74,0           2028 – 74,0</a:t>
                  </a:r>
                  <a:endParaRPr lang="ru-RU" sz="1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3" name="Группа 22"/>
              <p:cNvGrpSpPr/>
              <p:nvPr/>
            </p:nvGrpSpPr>
            <p:grpSpPr>
              <a:xfrm flipH="1">
                <a:off x="4184999" y="2822871"/>
                <a:ext cx="5548599" cy="594080"/>
                <a:chOff x="1391073" y="1891742"/>
                <a:chExt cx="2489708" cy="1264255"/>
              </a:xfrm>
            </p:grpSpPr>
            <p:sp>
              <p:nvSpPr>
                <p:cNvPr id="31" name="Прямоугольник с двумя скругленными соседними углами 33"/>
                <p:cNvSpPr/>
                <p:nvPr/>
              </p:nvSpPr>
              <p:spPr>
                <a:xfrm>
                  <a:off x="1391073" y="1891742"/>
                  <a:ext cx="2489708" cy="1264255"/>
                </a:xfrm>
                <a:prstGeom prst="homePlate">
                  <a:avLst/>
                </a:prstGeom>
                <a:solidFill>
                  <a:srgbClr val="0070C0"/>
                </a:solidFill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1396918" y="1960629"/>
                  <a:ext cx="2465548" cy="1154980"/>
                </a:xfrm>
                <a:prstGeom prst="homePlate">
                  <a:avLst>
                    <a:gd name="adj" fmla="val 47505"/>
                  </a:avLst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Комплекс процессных мероприятий «Организация и исполнение переданных </a:t>
                  </a:r>
                </a:p>
                <a:p>
                  <a:pPr lvl="0"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областных государственных полномочий»</a:t>
                  </a:r>
                </a:p>
                <a:p>
                  <a:pPr lvl="0"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2026 – 7 191,0           2027 – 6 823,0           2028 – 6 823,0</a:t>
                  </a:r>
                </a:p>
              </p:txBody>
            </p:sp>
          </p:grpSp>
          <p:grpSp>
            <p:nvGrpSpPr>
              <p:cNvPr id="28" name="Группа 27"/>
              <p:cNvGrpSpPr/>
              <p:nvPr/>
            </p:nvGrpSpPr>
            <p:grpSpPr>
              <a:xfrm flipH="1">
                <a:off x="4206966" y="3515447"/>
                <a:ext cx="5548598" cy="631610"/>
                <a:chOff x="1384264" y="1867679"/>
                <a:chExt cx="2489708" cy="1344122"/>
              </a:xfrm>
            </p:grpSpPr>
            <p:sp>
              <p:nvSpPr>
                <p:cNvPr id="29" name="Прямоугольник с двумя скругленными соседними углами 33"/>
                <p:cNvSpPr/>
                <p:nvPr/>
              </p:nvSpPr>
              <p:spPr>
                <a:xfrm>
                  <a:off x="1384264" y="1867679"/>
                  <a:ext cx="2489708" cy="1344122"/>
                </a:xfrm>
                <a:prstGeom prst="homePlate">
                  <a:avLst/>
                </a:prstGeom>
                <a:solidFill>
                  <a:srgbClr val="0070C0"/>
                </a:solidFill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1432374" y="1998774"/>
                  <a:ext cx="2434180" cy="1154982"/>
                </a:xfrm>
                <a:prstGeom prst="homePlate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Комплекс процессных мероприятий «Обеспечение деятельности Администрации </a:t>
                  </a:r>
                </a:p>
                <a:p>
                  <a:pPr lvl="0"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Усть-Илимского муниципального округа»</a:t>
                  </a:r>
                </a:p>
                <a:p>
                  <a:pPr lvl="0"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2026 – 64 037,7           2027 – 56 006,6           2028 – 55 886,1</a:t>
                  </a:r>
                </a:p>
              </p:txBody>
            </p:sp>
          </p:grpSp>
          <p:grpSp>
            <p:nvGrpSpPr>
              <p:cNvPr id="4" name="Группа 3"/>
              <p:cNvGrpSpPr/>
              <p:nvPr/>
            </p:nvGrpSpPr>
            <p:grpSpPr>
              <a:xfrm>
                <a:off x="4162310" y="4231785"/>
                <a:ext cx="5947414" cy="643897"/>
                <a:chOff x="974123" y="5862236"/>
                <a:chExt cx="5947414" cy="643897"/>
              </a:xfrm>
            </p:grpSpPr>
            <p:sp>
              <p:nvSpPr>
                <p:cNvPr id="35" name="Прямоугольник с двумя скругленными соседними углами 33"/>
                <p:cNvSpPr/>
                <p:nvPr/>
              </p:nvSpPr>
              <p:spPr>
                <a:xfrm flipH="1">
                  <a:off x="1009895" y="5862236"/>
                  <a:ext cx="5548597" cy="643897"/>
                </a:xfrm>
                <a:prstGeom prst="homePlate">
                  <a:avLst>
                    <a:gd name="adj" fmla="val 63588"/>
                  </a:avLst>
                </a:prstGeom>
                <a:solidFill>
                  <a:srgbClr val="0070C0"/>
                </a:solidFill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6" name="TextBox 35"/>
                <p:cNvSpPr txBox="1"/>
                <p:nvPr/>
              </p:nvSpPr>
              <p:spPr>
                <a:xfrm flipH="1">
                  <a:off x="974123" y="5901158"/>
                  <a:ext cx="5947414" cy="542731"/>
                </a:xfrm>
                <a:prstGeom prst="homePlate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Комплекс процессных мероприятий «Обеспечение деятельности территориальных </a:t>
                  </a:r>
                </a:p>
                <a:p>
                  <a:pPr lvl="0"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отделов Администрации Усть-Илимского муниципального округа»</a:t>
                  </a:r>
                </a:p>
                <a:p>
                  <a:pPr lvl="0"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2026 – 55 237,5           2027 – 48 909,6           2028 – 48 909,6</a:t>
                  </a:r>
                  <a:endParaRPr lang="ru-RU" sz="1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8" name="Группа 7"/>
            <p:cNvGrpSpPr/>
            <p:nvPr/>
          </p:nvGrpSpPr>
          <p:grpSpPr>
            <a:xfrm>
              <a:off x="1056682" y="1885909"/>
              <a:ext cx="1030488" cy="843358"/>
              <a:chOff x="504794" y="5588827"/>
              <a:chExt cx="1254954" cy="983711"/>
            </a:xfrm>
          </p:grpSpPr>
          <p:pic>
            <p:nvPicPr>
              <p:cNvPr id="46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80448">
                <a:off x="504794" y="5606991"/>
                <a:ext cx="717394" cy="965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7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35899">
                <a:off x="796572" y="5589240"/>
                <a:ext cx="640606" cy="884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9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14715">
                <a:off x="1002306" y="5588827"/>
                <a:ext cx="757442" cy="9526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297" y="3528297"/>
              <a:ext cx="1074493" cy="715778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82" y="4320088"/>
              <a:ext cx="1033724" cy="715778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82" y="2819166"/>
              <a:ext cx="1033724" cy="653874"/>
            </a:xfrm>
            <a:prstGeom prst="rect">
              <a:avLst/>
            </a:prstGeom>
            <a:effectLst>
              <a:softEdge rad="31750"/>
            </a:effectLst>
          </p:spPr>
        </p:pic>
      </p:grpSp>
      <p:sp>
        <p:nvSpPr>
          <p:cNvPr id="37" name="Text Box 13">
            <a:extLst>
              <a:ext uri="{FF2B5EF4-FFF2-40B4-BE49-F238E27FC236}">
                <a16:creationId xmlns:a16="http://schemas.microsoft.com/office/drawing/2014/main" id="{55A5BF18-8FA6-4D7C-9BF7-FDDC21FE5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945650" y="616185"/>
            <a:ext cx="6826956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Муниципальная программа "Дороги Усть-Илимского 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муниципального округа"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7548952" y="2217763"/>
            <a:ext cx="10341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2322507" y="12425"/>
            <a:ext cx="5893574" cy="512232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" y="61169"/>
            <a:ext cx="1800200" cy="21744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1784648" y="1196752"/>
            <a:ext cx="6992332" cy="644982"/>
            <a:chOff x="2708064" y="1282316"/>
            <a:chExt cx="4641633" cy="367962"/>
          </a:xfrm>
        </p:grpSpPr>
        <p:sp>
          <p:nvSpPr>
            <p:cNvPr id="19" name="Прямоугольник с двумя скругленными соседними углами 18"/>
            <p:cNvSpPr/>
            <p:nvPr/>
          </p:nvSpPr>
          <p:spPr>
            <a:xfrm>
              <a:off x="2708064" y="1282316"/>
              <a:ext cx="4641633" cy="367962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2815226" y="1323394"/>
              <a:ext cx="4399729" cy="258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0" hangingPunct="0">
                <a:lnSpc>
                  <a:spcPct val="90000"/>
                </a:lnSpc>
              </a:pPr>
              <a:r>
                <a:rPr lang="ru-RU" sz="13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Цель: Приведение автомобильных дорог общего пользования местного значения в нормативное состояние, сокращение дорожно-транспортных происшествий.</a:t>
              </a:r>
            </a:p>
          </p:txBody>
        </p:sp>
      </p:grpSp>
      <p:graphicFrame>
        <p:nvGraphicFramePr>
          <p:cNvPr id="33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874626"/>
              </p:ext>
            </p:extLst>
          </p:nvPr>
        </p:nvGraphicFramePr>
        <p:xfrm>
          <a:off x="1928664" y="5157192"/>
          <a:ext cx="6133767" cy="1389184"/>
        </p:xfrm>
        <a:graphic>
          <a:graphicData uri="http://schemas.openxmlformats.org/drawingml/2006/table">
            <a:tbl>
              <a:tblPr/>
              <a:tblGrid>
                <a:gridCol w="3318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7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7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2643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187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доли автомобильных дорог местного значения, соответствующих нормативным и допустимым</a:t>
                      </a:r>
                    </a:p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требованиям к транспортно-эксплуатационным,</a:t>
                      </a:r>
                    </a:p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показателям по сети автомобильных дорог</a:t>
                      </a:r>
                    </a:p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общего пользования местного значения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B159BE3-58B6-4D94-AA0B-72C61D60EF07}"/>
              </a:ext>
            </a:extLst>
          </p:cNvPr>
          <p:cNvGrpSpPr/>
          <p:nvPr/>
        </p:nvGrpSpPr>
        <p:grpSpPr>
          <a:xfrm>
            <a:off x="892592" y="2768783"/>
            <a:ext cx="8452895" cy="1734461"/>
            <a:chOff x="892593" y="2768783"/>
            <a:chExt cx="8242252" cy="173446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593" y="2774284"/>
              <a:ext cx="2334000" cy="1728960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EC2A68B5-70BF-4CBF-8677-1B78D5BCA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983" y="2768783"/>
              <a:ext cx="2152862" cy="1678107"/>
            </a:xfrm>
            <a:prstGeom prst="rect">
              <a:avLst/>
            </a:prstGeom>
            <a:effectLst>
              <a:glow rad="63500">
                <a:schemeClr val="accent2">
                  <a:satMod val="175000"/>
                  <a:alpha val="40000"/>
                </a:schemeClr>
              </a:glow>
              <a:softEdge rad="31750"/>
            </a:effectLst>
          </p:spPr>
        </p:pic>
      </p:grpSp>
      <p:sp>
        <p:nvSpPr>
          <p:cNvPr id="21" name="Прямоугольник с двумя скругленными соседними углами 20">
            <a:extLst>
              <a:ext uri="{FF2B5EF4-FFF2-40B4-BE49-F238E27FC236}">
                <a16:creationId xmlns:a16="http://schemas.microsoft.com/office/drawing/2014/main" id="{2BC4A6F7-E4EF-4314-8C20-ED60E9092A8A}"/>
              </a:ext>
            </a:extLst>
          </p:cNvPr>
          <p:cNvSpPr/>
          <p:nvPr/>
        </p:nvSpPr>
        <p:spPr>
          <a:xfrm>
            <a:off x="2432720" y="1988840"/>
            <a:ext cx="2265419" cy="3109472"/>
          </a:xfrm>
          <a:prstGeom prst="round2Same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192D67-029F-479E-9012-F88097F6287F}"/>
              </a:ext>
            </a:extLst>
          </p:cNvPr>
          <p:cNvSpPr txBox="1"/>
          <p:nvPr/>
        </p:nvSpPr>
        <p:spPr>
          <a:xfrm flipH="1">
            <a:off x="1928664" y="1988840"/>
            <a:ext cx="2588704" cy="3153171"/>
          </a:xfrm>
          <a:prstGeom prst="homePlate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«Субсидии местным бюджетам на осуществление дорожной деятельности в отношении автомобильных дорог общего пользования местного значения, включенных в программы дорожной деятельности муниципальных образований Иркутской области» </a:t>
            </a:r>
          </a:p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– 0,0          </a:t>
            </a:r>
          </a:p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2027 – 0,0          </a:t>
            </a:r>
          </a:p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2028 – 0,0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A8D5D4A5-7CCC-4C26-9B3B-A2A30340B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sp>
        <p:nvSpPr>
          <p:cNvPr id="25" name="Прямоугольник с двумя скругленными соседними углами 20">
            <a:extLst>
              <a:ext uri="{FF2B5EF4-FFF2-40B4-BE49-F238E27FC236}">
                <a16:creationId xmlns:a16="http://schemas.microsoft.com/office/drawing/2014/main" id="{3D303458-1C2B-43BE-946C-345F05BB33C7}"/>
              </a:ext>
            </a:extLst>
          </p:cNvPr>
          <p:cNvSpPr/>
          <p:nvPr/>
        </p:nvSpPr>
        <p:spPr>
          <a:xfrm>
            <a:off x="4953000" y="1988840"/>
            <a:ext cx="2048348" cy="3083307"/>
          </a:xfrm>
          <a:prstGeom prst="round2Same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DD8D2A-BD4C-41CC-9C9A-8BE317A82403}"/>
              </a:ext>
            </a:extLst>
          </p:cNvPr>
          <p:cNvSpPr txBox="1"/>
          <p:nvPr/>
        </p:nvSpPr>
        <p:spPr>
          <a:xfrm flipH="1">
            <a:off x="4736976" y="1988840"/>
            <a:ext cx="2048349" cy="2973122"/>
          </a:xfrm>
          <a:prstGeom prst="homePlate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проект "Повышение уровня эксплуатационного состояния и безопасного использования автомобильных дорог общего пользования местного значения" </a:t>
            </a:r>
          </a:p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– 20 002,6          </a:t>
            </a:r>
          </a:p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2027 – 27 922,2           </a:t>
            </a:r>
          </a:p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2028 – 29 170,2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80574" y="587165"/>
            <a:ext cx="6628417" cy="82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Муниципальная программа Усть-Илимского муниципального округа "Энергосбережение и повышение энергетической эффективности на территории Усть-Илимского муниципального округа"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6492540" y="2262473"/>
            <a:ext cx="11521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100" b="1" dirty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" y="61169"/>
            <a:ext cx="1800200" cy="21744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14" name="Заголовок 2"/>
          <p:cNvSpPr txBox="1">
            <a:spLocks/>
          </p:cNvSpPr>
          <p:nvPr/>
        </p:nvSpPr>
        <p:spPr>
          <a:xfrm>
            <a:off x="2322507" y="12425"/>
            <a:ext cx="5893574" cy="512232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924981" y="1531773"/>
            <a:ext cx="6556409" cy="703893"/>
            <a:chOff x="2708064" y="1140895"/>
            <a:chExt cx="4962519" cy="703893"/>
          </a:xfrm>
        </p:grpSpPr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>
              <a:off x="2708064" y="1140895"/>
              <a:ext cx="4962519" cy="703893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2891363" y="1249928"/>
              <a:ext cx="4595920" cy="45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0" hangingPunct="0">
                <a:lnSpc>
                  <a:spcPct val="90000"/>
                </a:lnSpc>
              </a:pPr>
              <a:r>
                <a:rPr lang="ru-RU" sz="13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Цель: Сокращение объемов потребления энергоресурсов муниципальными учреждениями Усть-Илимского муниципального округа.</a:t>
              </a:r>
            </a:p>
          </p:txBody>
        </p:sp>
      </p:grpSp>
      <p:graphicFrame>
        <p:nvGraphicFramePr>
          <p:cNvPr id="24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503064"/>
              </p:ext>
            </p:extLst>
          </p:nvPr>
        </p:nvGraphicFramePr>
        <p:xfrm>
          <a:off x="1928662" y="4989418"/>
          <a:ext cx="5716006" cy="1391910"/>
        </p:xfrm>
        <a:graphic>
          <a:graphicData uri="http://schemas.openxmlformats.org/drawingml/2006/table">
            <a:tbl>
              <a:tblPr/>
              <a:tblGrid>
                <a:gridCol w="3246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3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3465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82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муниципальных учреждений, в которых  будут  выполнены ремонты, направленные  на замену и техническое обслуживание приборов учета и средств измерений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0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Ежегодное  снижение   потребления  коммунальных  ресурсов 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588300"/>
                  </a:ext>
                </a:extLst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1963976" y="2597501"/>
            <a:ext cx="5385297" cy="1983628"/>
            <a:chOff x="1140042" y="2470375"/>
            <a:chExt cx="5385297" cy="1983628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428995" y="2470375"/>
              <a:ext cx="3096344" cy="1983628"/>
              <a:chOff x="3419600" y="2339805"/>
              <a:chExt cx="3096344" cy="1983628"/>
            </a:xfrm>
          </p:grpSpPr>
          <p:sp>
            <p:nvSpPr>
              <p:cNvPr id="21" name="Прямоугольник с двумя скругленными соседними углами 20"/>
              <p:cNvSpPr/>
              <p:nvPr/>
            </p:nvSpPr>
            <p:spPr>
              <a:xfrm>
                <a:off x="3419600" y="2339805"/>
                <a:ext cx="3096344" cy="1983628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TextBox 21"/>
              <p:cNvSpPr txBox="1"/>
              <p:nvPr/>
            </p:nvSpPr>
            <p:spPr>
              <a:xfrm>
                <a:off x="3527612" y="2475230"/>
                <a:ext cx="2880320" cy="1712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90000"/>
                  </a:lnSpc>
                </a:pPr>
                <a:r>
                  <a:rPr lang="ru-RU" sz="13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Муниципальный проект "Реализация технических, технологических и иных мер, направленных на уменьшение потребления энергетических ресурсов муниципальными учреждениями»</a:t>
                </a:r>
              </a:p>
              <a:p>
                <a:pPr lvl="0" algn="ctr">
                  <a:lnSpc>
                    <a:spcPct val="90000"/>
                  </a:lnSpc>
                </a:pPr>
                <a:r>
                  <a:rPr lang="ru-RU" sz="13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2026 – 0,0           </a:t>
                </a:r>
              </a:p>
              <a:p>
                <a:pPr lvl="0" algn="ctr">
                  <a:lnSpc>
                    <a:spcPct val="90000"/>
                  </a:lnSpc>
                </a:pPr>
                <a:r>
                  <a:rPr lang="ru-RU" sz="13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2027 – 300,0           </a:t>
                </a:r>
              </a:p>
              <a:p>
                <a:pPr lvl="0" algn="ctr">
                  <a:lnSpc>
                    <a:spcPct val="90000"/>
                  </a:lnSpc>
                </a:pPr>
                <a:r>
                  <a:rPr lang="ru-RU" sz="13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2028 – 300,0</a:t>
                </a:r>
              </a:p>
            </p:txBody>
          </p:sp>
        </p:grp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042" y="2995970"/>
              <a:ext cx="1940749" cy="1201722"/>
            </a:xfrm>
            <a:prstGeom prst="rect">
              <a:avLst/>
            </a:prstGeom>
            <a:effectLst>
              <a:softEdge rad="31750"/>
            </a:effectLst>
          </p:spPr>
        </p:pic>
      </p:grpSp>
      <p:sp>
        <p:nvSpPr>
          <p:cNvPr id="20" name="Text Box 13">
            <a:extLst>
              <a:ext uri="{FF2B5EF4-FFF2-40B4-BE49-F238E27FC236}">
                <a16:creationId xmlns:a16="http://schemas.microsoft.com/office/drawing/2014/main" id="{F3D9F8E2-1534-4556-8003-84C4C412D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60882" y="605692"/>
            <a:ext cx="7416824" cy="49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Усть-Илимского муниципального 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 "Безопасность"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8394377" y="1473828"/>
            <a:ext cx="111288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100" b="1" dirty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" y="61169"/>
            <a:ext cx="1800200" cy="21744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15" name="Заголовок 2"/>
          <p:cNvSpPr txBox="1">
            <a:spLocks/>
          </p:cNvSpPr>
          <p:nvPr/>
        </p:nvSpPr>
        <p:spPr>
          <a:xfrm>
            <a:off x="2322507" y="12425"/>
            <a:ext cx="5893574" cy="512232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202305" y="1098072"/>
            <a:ext cx="6276767" cy="369413"/>
            <a:chOff x="2708064" y="1282314"/>
            <a:chExt cx="4641633" cy="611578"/>
          </a:xfrm>
        </p:grpSpPr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>
              <a:off x="2708064" y="1282314"/>
              <a:ext cx="4641633" cy="611578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2797947" y="1364810"/>
              <a:ext cx="4352845" cy="450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0" hangingPunct="0">
                <a:lnSpc>
                  <a:spcPct val="90000"/>
                </a:lnSpc>
              </a:pPr>
              <a:r>
                <a:rPr lang="ru-RU" sz="13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Цель: Повышение уровня безопасности жизнедеятельности населения.</a:t>
              </a:r>
            </a:p>
          </p:txBody>
        </p:sp>
      </p:grpSp>
      <p:graphicFrame>
        <p:nvGraphicFramePr>
          <p:cNvPr id="43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520020"/>
              </p:ext>
            </p:extLst>
          </p:nvPr>
        </p:nvGraphicFramePr>
        <p:xfrm>
          <a:off x="2432720" y="5517232"/>
          <a:ext cx="5716006" cy="1184969"/>
        </p:xfrm>
        <a:graphic>
          <a:graphicData uri="http://schemas.openxmlformats.org/drawingml/2006/table">
            <a:tbl>
              <a:tblPr/>
              <a:tblGrid>
                <a:gridCol w="3246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3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3465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82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специалистов оперативно-</a:t>
                      </a:r>
                    </a:p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Диспетчерского персонала МКУ «ЕДДС</a:t>
                      </a:r>
                    </a:p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Усть-Илимского муниципального округа», прошедших обучение и повышение квалификации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144809" y="1547243"/>
            <a:ext cx="6666787" cy="3952843"/>
            <a:chOff x="993973" y="1452153"/>
            <a:chExt cx="5846828" cy="3952843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276650" y="1478395"/>
              <a:ext cx="4564151" cy="3926601"/>
              <a:chOff x="2276650" y="1478395"/>
              <a:chExt cx="4564151" cy="3926601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2296096" y="1478395"/>
                <a:ext cx="4526789" cy="655474"/>
                <a:chOff x="2221278" y="2019377"/>
                <a:chExt cx="5099117" cy="783173"/>
              </a:xfrm>
            </p:grpSpPr>
            <p:sp>
              <p:nvSpPr>
                <p:cNvPr id="20" name="Прямоугольник с двумя скругленными соседними углами 33"/>
                <p:cNvSpPr/>
                <p:nvPr/>
              </p:nvSpPr>
              <p:spPr>
                <a:xfrm flipH="1">
                  <a:off x="2317999" y="2019377"/>
                  <a:ext cx="5002396" cy="783173"/>
                </a:xfrm>
                <a:prstGeom prst="homePlate">
                  <a:avLst/>
                </a:prstGeom>
                <a:solidFill>
                  <a:srgbClr val="0070C0"/>
                </a:solidFill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2" name="TextBox 21"/>
                <p:cNvSpPr txBox="1"/>
                <p:nvPr/>
              </p:nvSpPr>
              <p:spPr>
                <a:xfrm flipH="1">
                  <a:off x="2221278" y="2079362"/>
                  <a:ext cx="4920355" cy="706056"/>
                </a:xfrm>
                <a:prstGeom prst="homePlate">
                  <a:avLst>
                    <a:gd name="adj" fmla="val 47505"/>
                  </a:avLst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Муниципальный проект "Обеспечение комплексной </a:t>
                  </a:r>
                </a:p>
                <a:p>
                  <a:pPr lvl="0"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безопасности населения и территорий"</a:t>
                  </a:r>
                </a:p>
                <a:p>
                  <a:pPr lvl="0"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2026 – 602,5           2027 – 687,5           2028 – 687,5</a:t>
                  </a:r>
                </a:p>
              </p:txBody>
            </p:sp>
          </p:grpSp>
          <p:grpSp>
            <p:nvGrpSpPr>
              <p:cNvPr id="23" name="Группа 22"/>
              <p:cNvGrpSpPr/>
              <p:nvPr/>
            </p:nvGrpSpPr>
            <p:grpSpPr>
              <a:xfrm>
                <a:off x="2364548" y="2213704"/>
                <a:ext cx="4422430" cy="676022"/>
                <a:chOff x="2302246" y="2210870"/>
                <a:chExt cx="4976300" cy="759165"/>
              </a:xfrm>
            </p:grpSpPr>
            <p:sp>
              <p:nvSpPr>
                <p:cNvPr id="24" name="Прямоугольник с двумя скругленными соседними углами 33"/>
                <p:cNvSpPr/>
                <p:nvPr/>
              </p:nvSpPr>
              <p:spPr>
                <a:xfrm flipH="1">
                  <a:off x="2302246" y="2210870"/>
                  <a:ext cx="4976300" cy="759165"/>
                </a:xfrm>
                <a:prstGeom prst="homePlate">
                  <a:avLst/>
                </a:prstGeom>
                <a:solidFill>
                  <a:srgbClr val="0070C0"/>
                </a:solidFill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5" name="TextBox 24"/>
                <p:cNvSpPr txBox="1"/>
                <p:nvPr/>
              </p:nvSpPr>
              <p:spPr>
                <a:xfrm flipH="1">
                  <a:off x="2366191" y="2260643"/>
                  <a:ext cx="4850238" cy="663608"/>
                </a:xfrm>
                <a:prstGeom prst="homePlate">
                  <a:avLst>
                    <a:gd name="adj" fmla="val 47505"/>
                  </a:avLst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lnSpc>
                      <a:spcPct val="90000"/>
                    </a:lnSpc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Обеспечение мероприятий по противодействию терроризму </a:t>
                  </a:r>
                </a:p>
                <a:p>
                  <a:pPr lvl="0" algn="ctr">
                    <a:lnSpc>
                      <a:spcPct val="90000"/>
                    </a:lnSpc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и террористической деятельности</a:t>
                  </a:r>
                </a:p>
                <a:p>
                  <a:pPr lvl="0" algn="ctr">
                    <a:lnSpc>
                      <a:spcPct val="90000"/>
                    </a:lnSpc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2026 – 120,0           2027 – 120,0           2028 – 120,0</a:t>
                  </a:r>
                </a:p>
              </p:txBody>
            </p:sp>
          </p:grpSp>
          <p:grpSp>
            <p:nvGrpSpPr>
              <p:cNvPr id="27" name="Группа 26"/>
              <p:cNvGrpSpPr/>
              <p:nvPr/>
            </p:nvGrpSpPr>
            <p:grpSpPr>
              <a:xfrm>
                <a:off x="2331965" y="2965190"/>
                <a:ext cx="4455014" cy="790156"/>
                <a:chOff x="2255776" y="2407179"/>
                <a:chExt cx="5020847" cy="946268"/>
              </a:xfrm>
            </p:grpSpPr>
            <p:sp>
              <p:nvSpPr>
                <p:cNvPr id="28" name="Прямоугольник с двумя скругленными соседними углами 33"/>
                <p:cNvSpPr/>
                <p:nvPr/>
              </p:nvSpPr>
              <p:spPr>
                <a:xfrm flipH="1">
                  <a:off x="2255776" y="2407179"/>
                  <a:ext cx="5020847" cy="946268"/>
                </a:xfrm>
                <a:prstGeom prst="homePlate">
                  <a:avLst/>
                </a:prstGeom>
                <a:solidFill>
                  <a:srgbClr val="0070C0"/>
                </a:solidFill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9" name="TextBox 28"/>
                <p:cNvSpPr txBox="1"/>
                <p:nvPr/>
              </p:nvSpPr>
              <p:spPr>
                <a:xfrm flipH="1">
                  <a:off x="2356544" y="2446730"/>
                  <a:ext cx="4884394" cy="906717"/>
                </a:xfrm>
                <a:prstGeom prst="homePlate">
                  <a:avLst>
                    <a:gd name="adj" fmla="val 47505"/>
                  </a:avLst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lnSpc>
                      <a:spcPct val="90000"/>
                    </a:lnSpc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Обеспечение мероприятий по защите населения от чрезвычайных ситуаций природного и техногенного характера, обеспечение пожарной безопасности и безопасности людей на водных объектах</a:t>
                  </a:r>
                </a:p>
                <a:p>
                  <a:pPr lvl="0" algn="ctr">
                    <a:lnSpc>
                      <a:spcPct val="90000"/>
                    </a:lnSpc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2026 – 365,0           2027 – 450,0           2028 – 450,0</a:t>
                  </a:r>
                </a:p>
              </p:txBody>
            </p:sp>
          </p:grpSp>
          <p:grpSp>
            <p:nvGrpSpPr>
              <p:cNvPr id="33" name="Группа 32"/>
              <p:cNvGrpSpPr/>
              <p:nvPr/>
            </p:nvGrpSpPr>
            <p:grpSpPr>
              <a:xfrm>
                <a:off x="2315210" y="3846110"/>
                <a:ext cx="4525591" cy="632486"/>
                <a:chOff x="2258430" y="2077343"/>
                <a:chExt cx="5093099" cy="769222"/>
              </a:xfrm>
            </p:grpSpPr>
            <p:sp>
              <p:nvSpPr>
                <p:cNvPr id="34" name="Прямоугольник с двумя скругленными соседними углами 33"/>
                <p:cNvSpPr/>
                <p:nvPr/>
              </p:nvSpPr>
              <p:spPr>
                <a:xfrm flipH="1">
                  <a:off x="2258430" y="2077343"/>
                  <a:ext cx="4999811" cy="769222"/>
                </a:xfrm>
                <a:prstGeom prst="homePlate">
                  <a:avLst/>
                </a:prstGeom>
                <a:solidFill>
                  <a:srgbClr val="0070C0"/>
                </a:solidFill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5" name="TextBox 34"/>
                <p:cNvSpPr txBox="1"/>
                <p:nvPr/>
              </p:nvSpPr>
              <p:spPr>
                <a:xfrm flipH="1">
                  <a:off x="2306309" y="2127882"/>
                  <a:ext cx="5045220" cy="718682"/>
                </a:xfrm>
                <a:prstGeom prst="homePlate">
                  <a:avLst>
                    <a:gd name="adj" fmla="val 47505"/>
                  </a:avLst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lnSpc>
                      <a:spcPct val="90000"/>
                    </a:lnSpc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Обеспечение своевременного и эффективного реагирования на угрозы возникновения и возникновение ЧС</a:t>
                  </a:r>
                </a:p>
                <a:p>
                  <a:pPr lvl="0" algn="ctr">
                    <a:lnSpc>
                      <a:spcPct val="90000"/>
                    </a:lnSpc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2026 – 117,5           2027 – 117,5           2028 – 117,5</a:t>
                  </a:r>
                </a:p>
              </p:txBody>
            </p:sp>
          </p:grpSp>
          <p:grpSp>
            <p:nvGrpSpPr>
              <p:cNvPr id="36" name="Группа 35"/>
              <p:cNvGrpSpPr/>
              <p:nvPr/>
            </p:nvGrpSpPr>
            <p:grpSpPr>
              <a:xfrm>
                <a:off x="2276650" y="4572076"/>
                <a:ext cx="4442697" cy="832920"/>
                <a:chOff x="2189871" y="2279542"/>
                <a:chExt cx="4999813" cy="1380998"/>
              </a:xfrm>
            </p:grpSpPr>
            <p:sp>
              <p:nvSpPr>
                <p:cNvPr id="37" name="Прямоугольник с двумя скругленными соседними углами 33"/>
                <p:cNvSpPr/>
                <p:nvPr/>
              </p:nvSpPr>
              <p:spPr>
                <a:xfrm flipH="1">
                  <a:off x="2189871" y="2279542"/>
                  <a:ext cx="4999813" cy="1380998"/>
                </a:xfrm>
                <a:prstGeom prst="homePlate">
                  <a:avLst/>
                </a:prstGeom>
                <a:solidFill>
                  <a:srgbClr val="0070C0"/>
                </a:solidFill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8" name="TextBox 37"/>
                <p:cNvSpPr txBox="1"/>
                <p:nvPr/>
              </p:nvSpPr>
              <p:spPr>
                <a:xfrm flipH="1">
                  <a:off x="2520228" y="2316859"/>
                  <a:ext cx="4477462" cy="1255337"/>
                </a:xfrm>
                <a:prstGeom prst="homePlate">
                  <a:avLst>
                    <a:gd name="adj" fmla="val 47505"/>
                  </a:avLst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lnSpc>
                      <a:spcPct val="90000"/>
                    </a:lnSpc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Комплекс процессных мероприятий "Организация муниципального звена территориальной подсистемы РСЧС и обеспечение пожарной безопасности»</a:t>
                  </a:r>
                </a:p>
                <a:p>
                  <a:pPr lvl="0" algn="ctr">
                    <a:lnSpc>
                      <a:spcPct val="90000"/>
                    </a:lnSpc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2026 – 24 641,9           2027 – 21 571,3           2028 – 21 571,3</a:t>
                  </a:r>
                  <a:endParaRPr lang="ru-RU" sz="12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170" y="1452153"/>
              <a:ext cx="783162" cy="863735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902" y="2373762"/>
              <a:ext cx="1230104" cy="877730"/>
            </a:xfrm>
            <a:prstGeom prst="rect">
              <a:avLst/>
            </a:prstGeom>
          </p:spPr>
        </p:pic>
        <p:pic>
          <p:nvPicPr>
            <p:cNvPr id="42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070" y="3282745"/>
              <a:ext cx="1125555" cy="971387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973" y="4260690"/>
              <a:ext cx="1320055" cy="971386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45" name="Text Box 13">
            <a:extLst>
              <a:ext uri="{FF2B5EF4-FFF2-40B4-BE49-F238E27FC236}">
                <a16:creationId xmlns:a16="http://schemas.microsoft.com/office/drawing/2014/main" id="{FF6ADDD6-D507-4DAE-ADCB-B50CC6FF6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sp>
        <p:nvSpPr>
          <p:cNvPr id="46" name="Прямоугольник с двумя скругленными соседними углами 20">
            <a:extLst>
              <a:ext uri="{FF2B5EF4-FFF2-40B4-BE49-F238E27FC236}">
                <a16:creationId xmlns:a16="http://schemas.microsoft.com/office/drawing/2014/main" id="{37902F0D-D7F6-4492-A4A8-94D9A8FC7B21}"/>
              </a:ext>
            </a:extLst>
          </p:cNvPr>
          <p:cNvSpPr/>
          <p:nvPr/>
        </p:nvSpPr>
        <p:spPr>
          <a:xfrm>
            <a:off x="6973057" y="1756175"/>
            <a:ext cx="2637631" cy="1553076"/>
          </a:xfrm>
          <a:prstGeom prst="round2Same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862E344-C268-46DA-9E64-662ED55A150E}"/>
              </a:ext>
            </a:extLst>
          </p:cNvPr>
          <p:cNvSpPr txBox="1"/>
          <p:nvPr/>
        </p:nvSpPr>
        <p:spPr>
          <a:xfrm>
            <a:off x="7063604" y="1959865"/>
            <a:ext cx="246461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основной деятельности и содержание муниципальных учреждений</a:t>
            </a:r>
          </a:p>
          <a:p>
            <a:pPr lvl="0" algn="ctr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год – 10 185,1</a:t>
            </a:r>
          </a:p>
          <a:p>
            <a:pPr lvl="0" algn="ctr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год – 10 084,8</a:t>
            </a:r>
          </a:p>
          <a:p>
            <a:pPr lvl="0" algn="ctr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2027 год – 10 084,8</a:t>
            </a:r>
          </a:p>
        </p:txBody>
      </p:sp>
      <p:sp>
        <p:nvSpPr>
          <p:cNvPr id="39" name="Прямоугольник с двумя скругленными соседними углами 20">
            <a:extLst>
              <a:ext uri="{FF2B5EF4-FFF2-40B4-BE49-F238E27FC236}">
                <a16:creationId xmlns:a16="http://schemas.microsoft.com/office/drawing/2014/main" id="{51EE56D7-9A96-48BF-ADB7-460C30DCF098}"/>
              </a:ext>
            </a:extLst>
          </p:cNvPr>
          <p:cNvSpPr/>
          <p:nvPr/>
        </p:nvSpPr>
        <p:spPr>
          <a:xfrm>
            <a:off x="6944424" y="3676473"/>
            <a:ext cx="2583797" cy="1706123"/>
          </a:xfrm>
          <a:prstGeom prst="round2Same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первичных мер пожарной безопасности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– 14 025,5          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 – 12 335,7          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2028 – 12 335,7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945778" y="779483"/>
            <a:ext cx="6607622" cy="65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Усть-Илимского муниципального округа "Модернизация объектов коммунальной инфраструктуры Усть-Илимского муниципального округа"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6320106" y="2371445"/>
            <a:ext cx="11521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100" b="1" dirty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2322507" y="12425"/>
            <a:ext cx="5893574" cy="512232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951385" y="1620473"/>
            <a:ext cx="6264696" cy="653131"/>
            <a:chOff x="2708064" y="1282316"/>
            <a:chExt cx="4641633" cy="481858"/>
          </a:xfrm>
        </p:grpSpPr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>
              <a:off x="2708064" y="1282316"/>
              <a:ext cx="4641633" cy="481858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2837570" y="1351850"/>
              <a:ext cx="4352845" cy="333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0" hangingPunct="0">
                <a:lnSpc>
                  <a:spcPct val="90000"/>
                </a:lnSpc>
              </a:pPr>
              <a:r>
                <a:rPr lang="ru-RU" sz="1300" b="1" kern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Цель: Реконструкция, модернизация и техническое перевооружение объектов коммунальной инфраструктуры.</a:t>
              </a:r>
            </a:p>
          </p:txBody>
        </p:sp>
      </p:grpSp>
      <p:graphicFrame>
        <p:nvGraphicFramePr>
          <p:cNvPr id="24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668877"/>
              </p:ext>
            </p:extLst>
          </p:nvPr>
        </p:nvGraphicFramePr>
        <p:xfrm>
          <a:off x="2216696" y="5373216"/>
          <a:ext cx="6325872" cy="962194"/>
        </p:xfrm>
        <a:graphic>
          <a:graphicData uri="http://schemas.openxmlformats.org/drawingml/2006/table">
            <a:tbl>
              <a:tblPr/>
              <a:tblGrid>
                <a:gridCol w="3592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4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321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9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населенных пунктов, в которых выполнены мероприятия по созданию условий для обеспечения деятельности по тепло, водоснабжению и водоотведению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706768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" y="61169"/>
            <a:ext cx="1800200" cy="217449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21912" y="2335944"/>
            <a:ext cx="9236408" cy="2761937"/>
            <a:chOff x="748469" y="2392491"/>
            <a:chExt cx="9236408" cy="276193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748469" y="2392491"/>
              <a:ext cx="1938939" cy="2761937"/>
              <a:chOff x="-156671" y="1880939"/>
              <a:chExt cx="2075829" cy="3523066"/>
            </a:xfrm>
          </p:grpSpPr>
          <p:sp>
            <p:nvSpPr>
              <p:cNvPr id="21" name="Прямоугольник с двумя скругленными соседними углами 20"/>
              <p:cNvSpPr/>
              <p:nvPr/>
            </p:nvSpPr>
            <p:spPr>
              <a:xfrm>
                <a:off x="-156671" y="1880939"/>
                <a:ext cx="2075829" cy="3523066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TextBox 21"/>
              <p:cNvSpPr txBox="1"/>
              <p:nvPr/>
            </p:nvSpPr>
            <p:spPr>
              <a:xfrm>
                <a:off x="-88546" y="2078078"/>
                <a:ext cx="1756461" cy="3085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90000"/>
                  </a:lnSpc>
                </a:pPr>
                <a:endPara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lnSpc>
                    <a:spcPct val="90000"/>
                  </a:lnSpc>
                </a:pPr>
                <a:r>
                  <a:rPr lang="ru-RU" sz="1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Муниципальный проект "Реализация мероприятий, направленных на реконструкцию, модернизацию и техническое перевооружение объектов тепло-, водоснабжения»</a:t>
                </a:r>
                <a:endParaRPr lang="ru-RU" sz="11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lnSpc>
                    <a:spcPct val="90000"/>
                  </a:lnSpc>
                </a:pPr>
                <a:r>
                  <a:rPr lang="ru-RU" sz="1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2026 – 3 500,0             2027 – 3 500,0              2028 – 3 500,0</a:t>
                </a: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2638" y="4072748"/>
              <a:ext cx="1442239" cy="1081680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115"/>
            <a:stretch/>
          </p:blipFill>
          <p:spPr>
            <a:xfrm>
              <a:off x="7224868" y="2787443"/>
              <a:ext cx="1317770" cy="1245461"/>
            </a:xfrm>
            <a:prstGeom prst="rect">
              <a:avLst/>
            </a:prstGeom>
            <a:effectLst>
              <a:softEdge rad="31750"/>
            </a:effectLst>
          </p:spPr>
        </p:pic>
      </p:grpSp>
      <p:sp>
        <p:nvSpPr>
          <p:cNvPr id="25" name="Text Box 13">
            <a:extLst>
              <a:ext uri="{FF2B5EF4-FFF2-40B4-BE49-F238E27FC236}">
                <a16:creationId xmlns:a16="http://schemas.microsoft.com/office/drawing/2014/main" id="{CC1806DC-1D49-438A-9081-3FC9881C1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sp>
        <p:nvSpPr>
          <p:cNvPr id="23" name="Прямоугольник с двумя скругленными соседними углами 20">
            <a:extLst>
              <a:ext uri="{FF2B5EF4-FFF2-40B4-BE49-F238E27FC236}">
                <a16:creationId xmlns:a16="http://schemas.microsoft.com/office/drawing/2014/main" id="{361E484E-6E30-4534-9FEA-5E1EEBD87C7F}"/>
              </a:ext>
            </a:extLst>
          </p:cNvPr>
          <p:cNvSpPr/>
          <p:nvPr/>
        </p:nvSpPr>
        <p:spPr>
          <a:xfrm>
            <a:off x="2551773" y="2331114"/>
            <a:ext cx="1938939" cy="2761937"/>
          </a:xfrm>
          <a:prstGeom prst="round2Same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Прямоугольник с двумя скругленными соседними углами 20">
            <a:extLst>
              <a:ext uri="{FF2B5EF4-FFF2-40B4-BE49-F238E27FC236}">
                <a16:creationId xmlns:a16="http://schemas.microsoft.com/office/drawing/2014/main" id="{FD17ADAB-D1E5-4934-BCF2-A81264078830}"/>
              </a:ext>
            </a:extLst>
          </p:cNvPr>
          <p:cNvSpPr/>
          <p:nvPr/>
        </p:nvSpPr>
        <p:spPr>
          <a:xfrm>
            <a:off x="4600568" y="2331114"/>
            <a:ext cx="1938939" cy="2761937"/>
          </a:xfrm>
          <a:prstGeom prst="round2Same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163F7E-1549-42E5-B93E-ABF62B4CAE53}"/>
              </a:ext>
            </a:extLst>
          </p:cNvPr>
          <p:cNvSpPr txBox="1"/>
          <p:nvPr/>
        </p:nvSpPr>
        <p:spPr>
          <a:xfrm>
            <a:off x="4749721" y="2509427"/>
            <a:ext cx="1640632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проект "Реализация мероприятий по созданию условий для обеспечения деятельности по тепло, водоснабжению и водоотведению"</a:t>
            </a:r>
          </a:p>
          <a:p>
            <a:pPr lvl="0" algn="ctr">
              <a:lnSpc>
                <a:spcPct val="90000"/>
              </a:lnSpc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lnSpc>
                <a:spcPct val="90000"/>
              </a:lnSpc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– 3 500,0             2027 – 3 500,0              2028 – 3 500,0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607DF9-3C1B-472E-827E-903F831B0164}"/>
              </a:ext>
            </a:extLst>
          </p:cNvPr>
          <p:cNvSpPr txBox="1"/>
          <p:nvPr/>
        </p:nvSpPr>
        <p:spPr>
          <a:xfrm>
            <a:off x="2705867" y="2502250"/>
            <a:ext cx="1640632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проект "Реализация мероприятий, направленных на реконструкцию, модернизацию и техническое перевооружение объектов водоотведения"   </a:t>
            </a:r>
          </a:p>
          <a:p>
            <a:pPr lvl="0" algn="ctr">
              <a:lnSpc>
                <a:spcPct val="90000"/>
              </a:lnSpc>
            </a:pP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– 1 500,0            2027 – 1 500,0               2028 – 1 500,0</a:t>
            </a:r>
          </a:p>
        </p:txBody>
      </p:sp>
    </p:spTree>
    <p:extLst>
      <p:ext uri="{BB962C8B-B14F-4D97-AF65-F5344CB8AC3E}">
        <p14:creationId xmlns:p14="http://schemas.microsoft.com/office/powerpoint/2010/main" val="114613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945778" y="779483"/>
            <a:ext cx="6400590" cy="65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"Охрана окружающей среды на территории Усть-Илимского муниципального округа"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6404997" y="2453413"/>
            <a:ext cx="11521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100" b="1" dirty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2322507" y="12425"/>
            <a:ext cx="5893574" cy="512232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951385" y="1521929"/>
            <a:ext cx="6264696" cy="713738"/>
            <a:chOff x="2708064" y="1282316"/>
            <a:chExt cx="4641633" cy="481858"/>
          </a:xfrm>
        </p:grpSpPr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>
              <a:off x="2708064" y="1282316"/>
              <a:ext cx="4641633" cy="481858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2828941" y="1374963"/>
              <a:ext cx="4352845" cy="305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0" hangingPunct="0">
                <a:lnSpc>
                  <a:spcPct val="90000"/>
                </a:lnSpc>
              </a:pPr>
              <a:r>
                <a:rPr lang="ru-RU" sz="1300" b="1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Цель: Повышение экологической безопасности на территории Усть-Илимского муниципального округа.</a:t>
              </a:r>
            </a:p>
          </p:txBody>
        </p:sp>
      </p:grpSp>
      <p:graphicFrame>
        <p:nvGraphicFramePr>
          <p:cNvPr id="24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737289"/>
              </p:ext>
            </p:extLst>
          </p:nvPr>
        </p:nvGraphicFramePr>
        <p:xfrm>
          <a:off x="1670205" y="4996963"/>
          <a:ext cx="6701965" cy="1225413"/>
        </p:xfrm>
        <a:graphic>
          <a:graphicData uri="http://schemas.openxmlformats.org/drawingml/2006/table">
            <a:tbl>
              <a:tblPr/>
              <a:tblGrid>
                <a:gridCol w="3793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864">
                  <a:extLst>
                    <a:ext uri="{9D8B030D-6E8A-4147-A177-3AD203B41FA5}">
                      <a16:colId xmlns:a16="http://schemas.microsoft.com/office/drawing/2014/main" val="4273988527"/>
                    </a:ext>
                  </a:extLst>
                </a:gridCol>
                <a:gridCol w="745864">
                  <a:extLst>
                    <a:ext uri="{9D8B030D-6E8A-4147-A177-3AD203B41FA5}">
                      <a16:colId xmlns:a16="http://schemas.microsoft.com/office/drawing/2014/main" val="853850915"/>
                    </a:ext>
                  </a:extLst>
                </a:gridCol>
                <a:gridCol w="7458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3465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82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ликвидированных  несанкционированных  свалок  на территории Усть-Илимского муниципального округа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828">
                <a:tc>
                  <a:txBody>
                    <a:bodyPr/>
                    <a:lstStyle/>
                    <a:p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проведенных мероприятий экологической</a:t>
                      </a:r>
                    </a:p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направленности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359968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" y="61169"/>
            <a:ext cx="1800200" cy="217449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728864" y="2372898"/>
            <a:ext cx="2232248" cy="2352246"/>
            <a:chOff x="3419600" y="2339804"/>
            <a:chExt cx="3096344" cy="2251059"/>
          </a:xfrm>
        </p:grpSpPr>
        <p:sp>
          <p:nvSpPr>
            <p:cNvPr id="21" name="Прямоугольник с двумя скругленными соседними углами 20"/>
            <p:cNvSpPr/>
            <p:nvPr/>
          </p:nvSpPr>
          <p:spPr>
            <a:xfrm>
              <a:off x="3419600" y="2339804"/>
              <a:ext cx="3096344" cy="2251059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/>
            <p:cNvSpPr txBox="1"/>
            <p:nvPr/>
          </p:nvSpPr>
          <p:spPr>
            <a:xfrm>
              <a:off x="3519482" y="2445439"/>
              <a:ext cx="2880320" cy="1946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80000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Муниципальный проект "Снижение уровня негативного воздействия на окружающую среду отходов производства и потребления"</a:t>
              </a:r>
              <a:endParaRPr lang="ru-RU" sz="13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lnSpc>
                  <a:spcPct val="80000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 algn="ctr">
                <a:lnSpc>
                  <a:spcPct val="80000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2026 – 5 996,0           </a:t>
              </a:r>
            </a:p>
            <a:p>
              <a:pPr lvl="0" algn="ctr">
                <a:lnSpc>
                  <a:spcPct val="80000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2027 – 5 996,0           </a:t>
              </a:r>
            </a:p>
            <a:p>
              <a:pPr lvl="0" algn="ctr">
                <a:lnSpc>
                  <a:spcPct val="80000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2028 – 5 942,4</a:t>
              </a:r>
              <a:endParaRPr lang="ru-RU" sz="13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 Box 13">
            <a:extLst>
              <a:ext uri="{FF2B5EF4-FFF2-40B4-BE49-F238E27FC236}">
                <a16:creationId xmlns:a16="http://schemas.microsoft.com/office/drawing/2014/main" id="{8F680DEF-847A-46D9-B6F4-D379CB731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30573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25505" y="680665"/>
            <a:ext cx="6398526" cy="4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"Архитектура и градостроительство в Усть-Илимском муниципальном округе"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8255107" y="2312641"/>
            <a:ext cx="117604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322507" y="12425"/>
            <a:ext cx="5893574" cy="512232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080574" y="1325106"/>
            <a:ext cx="6014870" cy="927006"/>
            <a:chOff x="2546809" y="1139451"/>
            <a:chExt cx="4934699" cy="579668"/>
          </a:xfrm>
        </p:grpSpPr>
        <p:sp>
          <p:nvSpPr>
            <p:cNvPr id="17" name="Прямоугольник с двумя скругленными соседними углами 16"/>
            <p:cNvSpPr/>
            <p:nvPr/>
          </p:nvSpPr>
          <p:spPr>
            <a:xfrm>
              <a:off x="2546809" y="1139451"/>
              <a:ext cx="4934699" cy="579668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2579019" y="1172585"/>
              <a:ext cx="4843497" cy="508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0" hangingPunct="0">
                <a:lnSpc>
                  <a:spcPct val="90000"/>
                </a:lnSpc>
              </a:pPr>
              <a:r>
                <a:rPr lang="ru-RU" sz="1300" b="1" kern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Цель: Развитие социальной инфраструктуры Усть-Илимского муниципального округа путем формирования благоприятного социального климата для обеспечения эффективной трудовой деятельности, повышения уровня жизни, миграционного оттока.</a:t>
              </a:r>
            </a:p>
          </p:txBody>
        </p:sp>
      </p:grpSp>
      <p:graphicFrame>
        <p:nvGraphicFramePr>
          <p:cNvPr id="22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207504"/>
              </p:ext>
            </p:extLst>
          </p:nvPr>
        </p:nvGraphicFramePr>
        <p:xfrm>
          <a:off x="1514168" y="4700998"/>
          <a:ext cx="6883629" cy="1529712"/>
        </p:xfrm>
        <a:graphic>
          <a:graphicData uri="http://schemas.openxmlformats.org/drawingml/2006/table">
            <a:tbl>
              <a:tblPr/>
              <a:tblGrid>
                <a:gridCol w="3724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0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284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42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Количество  муниципальных общеобразовательных и дошкольных учреждений, соответствующих современным требованиям обучения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4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 проведенных капитальных ремонтов объектов муниципальной собственности в сфере культуры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588300"/>
                  </a:ext>
                </a:extLst>
              </a:tr>
            </a:tbl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" y="61169"/>
            <a:ext cx="1800200" cy="217449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464555" y="2435797"/>
            <a:ext cx="7774190" cy="2875188"/>
            <a:chOff x="601653" y="2668660"/>
            <a:chExt cx="7774190" cy="2875188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2039654" y="2668660"/>
              <a:ext cx="6336189" cy="2875188"/>
              <a:chOff x="2410615" y="2019329"/>
              <a:chExt cx="5495390" cy="1255018"/>
            </a:xfrm>
          </p:grpSpPr>
          <p:grpSp>
            <p:nvGrpSpPr>
              <p:cNvPr id="7" name="Группа 6"/>
              <p:cNvGrpSpPr/>
              <p:nvPr/>
            </p:nvGrpSpPr>
            <p:grpSpPr>
              <a:xfrm flipH="1">
                <a:off x="2565011" y="2019329"/>
                <a:ext cx="5340994" cy="421313"/>
                <a:chOff x="1357498" y="2245891"/>
                <a:chExt cx="2396555" cy="1135870"/>
              </a:xfrm>
            </p:grpSpPr>
            <p:sp>
              <p:nvSpPr>
                <p:cNvPr id="34" name="Прямоугольник с двумя скругленными соседними углами 33"/>
                <p:cNvSpPr/>
                <p:nvPr/>
              </p:nvSpPr>
              <p:spPr>
                <a:xfrm>
                  <a:off x="1413266" y="2245891"/>
                  <a:ext cx="2340787" cy="1135870"/>
                </a:xfrm>
                <a:prstGeom prst="homePlate">
                  <a:avLst/>
                </a:prstGeom>
                <a:solidFill>
                  <a:srgbClr val="0070C0"/>
                </a:solidFill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1357498" y="2408822"/>
                  <a:ext cx="2319737" cy="695414"/>
                </a:xfrm>
                <a:prstGeom prst="homePlate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Муниципальный проект «Строительство и капитальные (текущие) ремонты объектов муниципальной собственности Усть-Илимского муниципального округа»</a:t>
                  </a:r>
                </a:p>
                <a:p>
                  <a:pPr lvl="0"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2026 – 377,0           2027 – 377,0           2028 – 42 152,7 </a:t>
                  </a: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 flipH="1">
                <a:off x="2410615" y="3088761"/>
                <a:ext cx="5232960" cy="185586"/>
              </a:xfrm>
              <a:prstGeom prst="homePlate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90000"/>
                  </a:lnSpc>
                </a:pPr>
                <a:endPara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653" y="2734420"/>
              <a:ext cx="1438001" cy="1078500"/>
            </a:xfrm>
            <a:prstGeom prst="rect">
              <a:avLst/>
            </a:prstGeom>
            <a:effectLst>
              <a:softEdge rad="31750"/>
            </a:effectLst>
          </p:spPr>
        </p:pic>
      </p:grpSp>
      <p:sp>
        <p:nvSpPr>
          <p:cNvPr id="32" name="Text Box 13">
            <a:extLst>
              <a:ext uri="{FF2B5EF4-FFF2-40B4-BE49-F238E27FC236}">
                <a16:creationId xmlns:a16="http://schemas.microsoft.com/office/drawing/2014/main" id="{DD08C6F7-D08F-40FC-AC75-96A6712CC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57387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30178" y="2564904"/>
            <a:ext cx="4894203" cy="2077198"/>
          </a:xfrm>
          <a:solidFill>
            <a:srgbClr val="BCC9DA"/>
          </a:solidFill>
        </p:spPr>
        <p:txBody>
          <a:bodyPr>
            <a:normAutofit/>
          </a:bodyPr>
          <a:lstStyle/>
          <a:p>
            <a:r>
              <a:rPr lang="ru-RU" altLang="ru-RU" u="sng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СОЦИАЛЬНО-ЭКОНОМИЧЕСКОЕ РАЗВИТИЕ </a:t>
            </a:r>
            <a:endParaRPr lang="ru-RU" sz="173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" t="9485" r="157" b="27720"/>
          <a:stretch/>
        </p:blipFill>
        <p:spPr>
          <a:xfrm>
            <a:off x="0" y="413"/>
            <a:ext cx="9906000" cy="2232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1" y="-17031"/>
            <a:ext cx="2448272" cy="29573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0"/>
            <a:ext cx="1179439" cy="1179439"/>
          </a:xfrm>
          <a:prstGeom prst="rect">
            <a:avLst/>
          </a:prstGeom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06E2D13C-CC5C-4F8E-B4ED-1EDC2D253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40690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25505" y="680665"/>
            <a:ext cx="6398526" cy="4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"Благоустройство территории Усть-Илимского муниципального округа"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7435517" y="4165577"/>
            <a:ext cx="117604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322507" y="12425"/>
            <a:ext cx="5893574" cy="512232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369361" y="1329845"/>
            <a:ext cx="6014869" cy="466250"/>
            <a:chOff x="2546809" y="1139451"/>
            <a:chExt cx="4934699" cy="579668"/>
          </a:xfrm>
        </p:grpSpPr>
        <p:sp>
          <p:nvSpPr>
            <p:cNvPr id="17" name="Прямоугольник с двумя скругленными соседними углами 16"/>
            <p:cNvSpPr/>
            <p:nvPr/>
          </p:nvSpPr>
          <p:spPr>
            <a:xfrm>
              <a:off x="2546809" y="1139451"/>
              <a:ext cx="4934699" cy="579668"/>
            </a:xfrm>
            <a:prstGeom prst="round2SameRect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2579019" y="1172585"/>
              <a:ext cx="4843497" cy="170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0" hangingPunct="0">
                <a:lnSpc>
                  <a:spcPct val="90000"/>
                </a:lnSpc>
              </a:pPr>
              <a:r>
                <a:rPr lang="ru-RU" sz="1300" b="1" kern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Цель: Улучшение общего состояния благоустройства территории</a:t>
              </a: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" y="61169"/>
            <a:ext cx="1800200" cy="217449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200521" y="2007856"/>
            <a:ext cx="6268131" cy="3305429"/>
            <a:chOff x="2410615" y="1831529"/>
            <a:chExt cx="5436363" cy="1442818"/>
          </a:xfrm>
        </p:grpSpPr>
        <p:grpSp>
          <p:nvGrpSpPr>
            <p:cNvPr id="7" name="Группа 6"/>
            <p:cNvGrpSpPr/>
            <p:nvPr/>
          </p:nvGrpSpPr>
          <p:grpSpPr>
            <a:xfrm flipH="1">
              <a:off x="2557050" y="1831529"/>
              <a:ext cx="5289928" cy="421313"/>
              <a:chOff x="1383984" y="1739578"/>
              <a:chExt cx="2373641" cy="1135870"/>
            </a:xfrm>
          </p:grpSpPr>
          <p:sp>
            <p:nvSpPr>
              <p:cNvPr id="34" name="Прямоугольник с двумя скругленными соседними углами 33"/>
              <p:cNvSpPr/>
              <p:nvPr/>
            </p:nvSpPr>
            <p:spPr>
              <a:xfrm>
                <a:off x="1416838" y="1739578"/>
                <a:ext cx="2340787" cy="1135870"/>
              </a:xfrm>
              <a:prstGeom prst="homePlate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TextBox 34"/>
              <p:cNvSpPr txBox="1"/>
              <p:nvPr/>
            </p:nvSpPr>
            <p:spPr>
              <a:xfrm>
                <a:off x="1383984" y="1862012"/>
                <a:ext cx="2319737" cy="891000"/>
              </a:xfrm>
              <a:prstGeom prst="homePlate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ru-RU" sz="1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Муниципальный проект "Совершенствование системы комплексного благоустройства населенных пунктов Усть-Илимского муниципального округа, создание комфортных условий проживания и отдыха населения» </a:t>
                </a:r>
              </a:p>
              <a:p>
                <a:pPr lvl="0" algn="ctr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ru-RU" sz="1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2026 – 970,8           2027 – 970,8           2028 – 970,8</a:t>
                </a: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 flipH="1">
              <a:off x="2410615" y="3088761"/>
              <a:ext cx="5232960" cy="185586"/>
            </a:xfrm>
            <a:prstGeom prst="homePlat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</a:pP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Text Box 13">
            <a:extLst>
              <a:ext uri="{FF2B5EF4-FFF2-40B4-BE49-F238E27FC236}">
                <a16:creationId xmlns:a16="http://schemas.microsoft.com/office/drawing/2014/main" id="{DD08C6F7-D08F-40FC-AC75-96A6712CC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graphicFrame>
        <p:nvGraphicFramePr>
          <p:cNvPr id="19" name="Group 522">
            <a:extLst>
              <a:ext uri="{FF2B5EF4-FFF2-40B4-BE49-F238E27FC236}">
                <a16:creationId xmlns:a16="http://schemas.microsoft.com/office/drawing/2014/main" id="{F3601F77-AC65-430F-BF6F-0F45A6FCE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750940"/>
              </p:ext>
            </p:extLst>
          </p:nvPr>
        </p:nvGraphicFramePr>
        <p:xfrm>
          <a:off x="1748482" y="4437112"/>
          <a:ext cx="6883629" cy="1998216"/>
        </p:xfrm>
        <a:graphic>
          <a:graphicData uri="http://schemas.openxmlformats.org/drawingml/2006/table">
            <a:tbl>
              <a:tblPr/>
              <a:tblGrid>
                <a:gridCol w="3724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0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284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42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принявших участие в решении вопросов</a:t>
                      </a:r>
                    </a:p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благоустройства, от общего количества граждан в</a:t>
                      </a:r>
                    </a:p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возрасте от 14 лет, проживающих на территориях, в которых реализуются проекты по созданию комфортной городской среды.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435">
                <a:tc>
                  <a:txBody>
                    <a:bodyPr/>
                    <a:lstStyle/>
                    <a:p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населенных пунктов, в которых проведены работы по содержанию общественных территорий (уборка мусора, очистка от снега, подметание территории и пр.)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588300"/>
                  </a:ext>
                </a:extLst>
              </a:tr>
            </a:tbl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105BB5D-C65D-4E8A-B73E-973230E5925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12" y="2254144"/>
            <a:ext cx="2299836" cy="119574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C618B50-8A58-47C6-A449-67906163C9E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22507" y="3041462"/>
            <a:ext cx="1924090" cy="138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4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" t="9485" r="157" b="27720"/>
          <a:stretch/>
        </p:blipFill>
        <p:spPr>
          <a:xfrm>
            <a:off x="0" y="413"/>
            <a:ext cx="9906000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8" y="-6077"/>
            <a:ext cx="1800200" cy="21744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288704" y="2538773"/>
            <a:ext cx="5038219" cy="2077198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b="1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u="sng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 И МУНИЦИПАЛЬНЫЙ ДОЛГ</a:t>
            </a:r>
            <a:endParaRPr lang="ru-RU" sz="173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1493E10F-2D77-47A6-8826-6535A7C24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7528018" y="343528"/>
            <a:ext cx="116517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8" y="-6077"/>
            <a:ext cx="1800200" cy="21744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20" name="Заголовок 2"/>
          <p:cNvSpPr txBox="1">
            <a:spLocks/>
          </p:cNvSpPr>
          <p:nvPr/>
        </p:nvSpPr>
        <p:spPr>
          <a:xfrm>
            <a:off x="2769419" y="47182"/>
            <a:ext cx="4972954" cy="458354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бюджета и муниципальный долг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126376"/>
              </p:ext>
            </p:extLst>
          </p:nvPr>
        </p:nvGraphicFramePr>
        <p:xfrm>
          <a:off x="2027841" y="605615"/>
          <a:ext cx="6072015" cy="3142633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rgbClr val="E6E6E6"/>
                  </a:outerShdw>
                </a:effectLst>
              </a:tblPr>
              <a:tblGrid>
                <a:gridCol w="2787153">
                  <a:extLst>
                    <a:ext uri="{9D8B030D-6E8A-4147-A177-3AD203B41FA5}">
                      <a16:colId xmlns:a16="http://schemas.microsoft.com/office/drawing/2014/main" val="2232023686"/>
                    </a:ext>
                  </a:extLst>
                </a:gridCol>
                <a:gridCol w="1094954">
                  <a:extLst>
                    <a:ext uri="{9D8B030D-6E8A-4147-A177-3AD203B41FA5}">
                      <a16:colId xmlns:a16="http://schemas.microsoft.com/office/drawing/2014/main" val="3680288865"/>
                    </a:ext>
                  </a:extLst>
                </a:gridCol>
                <a:gridCol w="1094954">
                  <a:extLst>
                    <a:ext uri="{9D8B030D-6E8A-4147-A177-3AD203B41FA5}">
                      <a16:colId xmlns:a16="http://schemas.microsoft.com/office/drawing/2014/main" val="4053062278"/>
                    </a:ext>
                  </a:extLst>
                </a:gridCol>
                <a:gridCol w="1094954">
                  <a:extLst>
                    <a:ext uri="{9D8B030D-6E8A-4147-A177-3AD203B41FA5}">
                      <a16:colId xmlns:a16="http://schemas.microsoft.com/office/drawing/2014/main" val="3664871645"/>
                    </a:ext>
                  </a:extLst>
                </a:gridCol>
              </a:tblGrid>
              <a:tr h="33732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83965"/>
                  </a:ext>
                </a:extLst>
              </a:tr>
              <a:tr h="341465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 ДЕФИЦИТА БЮДЖЕТА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23 000,00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24 000,0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25 000,0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388735"/>
                  </a:ext>
                </a:extLst>
              </a:tr>
              <a:tr h="27376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Кредиты кредитных организаций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26 224,6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24 000,0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25 000,0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179710"/>
                  </a:ext>
                </a:extLst>
              </a:tr>
              <a:tr h="27376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 привлечение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26 224,6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24 000,0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25 000,0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262436"/>
                  </a:ext>
                </a:extLst>
              </a:tr>
              <a:tr h="27376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 погашение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350641"/>
                  </a:ext>
                </a:extLst>
              </a:tr>
              <a:tr h="27376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Бюджетные кредиты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- 3 224,6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565456"/>
                  </a:ext>
                </a:extLst>
              </a:tr>
              <a:tr h="27376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 привлечение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659344"/>
                  </a:ext>
                </a:extLst>
              </a:tr>
              <a:tr h="27376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 погашение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- 3 224,6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160101"/>
                  </a:ext>
                </a:extLst>
              </a:tr>
              <a:tr h="27376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Изменение остатков средств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806443"/>
                  </a:ext>
                </a:extLst>
              </a:tr>
              <a:tr h="27376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 увеличение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- 1 084 981,2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-1 062 231,4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- 1 124 328,3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735168"/>
                  </a:ext>
                </a:extLst>
              </a:tr>
              <a:tr h="27376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 уменьшение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   1 084 981,2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1 062 231,4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1 124 328,3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755994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567974"/>
              </p:ext>
            </p:extLst>
          </p:nvPr>
        </p:nvGraphicFramePr>
        <p:xfrm>
          <a:off x="2038588" y="3872238"/>
          <a:ext cx="6072015" cy="338958"/>
        </p:xfrm>
        <a:graphic>
          <a:graphicData uri="http://schemas.openxmlformats.org/drawingml/2006/table">
            <a:tbl>
              <a:tblPr/>
              <a:tblGrid>
                <a:gridCol w="6072015">
                  <a:extLst>
                    <a:ext uri="{9D8B030D-6E8A-4147-A177-3AD203B41FA5}">
                      <a16:colId xmlns:a16="http://schemas.microsoft.com/office/drawing/2014/main" val="2232023686"/>
                    </a:ext>
                  </a:extLst>
                </a:gridCol>
              </a:tblGrid>
              <a:tr h="29053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Соблюдение требований Бюджетного кодекса РФ (БК РФ) к дефициту</a:t>
                      </a:r>
                      <a:r>
                        <a:rPr lang="ru-RU" sz="1200" b="1" i="0" u="none" strike="noStrike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, муниципальному долгу и расходам на </a:t>
                      </a:r>
                      <a:r>
                        <a:rPr lang="ru-RU" sz="1250" b="1" i="0" u="none" strike="noStrike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обслуживание</a:t>
                      </a:r>
                      <a:r>
                        <a:rPr lang="ru-RU" sz="1200" b="1" i="0" u="none" strike="noStrike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 муниципального долга: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388735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792901"/>
              </p:ext>
            </p:extLst>
          </p:nvPr>
        </p:nvGraphicFramePr>
        <p:xfrm>
          <a:off x="1520947" y="5347655"/>
          <a:ext cx="7128792" cy="1313282"/>
        </p:xfrm>
        <a:graphic>
          <a:graphicData uri="http://schemas.openxmlformats.org/drawingml/2006/table">
            <a:tbl>
              <a:tblPr/>
              <a:tblGrid>
                <a:gridCol w="1800959">
                  <a:extLst>
                    <a:ext uri="{9D8B030D-6E8A-4147-A177-3AD203B41FA5}">
                      <a16:colId xmlns:a16="http://schemas.microsoft.com/office/drawing/2014/main" val="3680288865"/>
                    </a:ext>
                  </a:extLst>
                </a:gridCol>
                <a:gridCol w="1871450">
                  <a:extLst>
                    <a:ext uri="{9D8B030D-6E8A-4147-A177-3AD203B41FA5}">
                      <a16:colId xmlns:a16="http://schemas.microsoft.com/office/drawing/2014/main" val="405306227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664871645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val="3694146436"/>
                    </a:ext>
                  </a:extLst>
                </a:gridCol>
              </a:tblGrid>
              <a:tr h="398882">
                <a:tc grid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обслуживание муниципального долга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83965"/>
                  </a:ext>
                </a:extLst>
              </a:tr>
              <a:tr h="342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ограничение согласно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ст. 107 БК РФ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На 01.01.2027 (проект)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ограничение согласно </a:t>
                      </a:r>
                    </a:p>
                    <a:p>
                      <a:pPr marL="0" marR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ст. 111 БК РФ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На 01.01.2026</a:t>
                      </a:r>
                    </a:p>
                    <a:p>
                      <a:pPr marL="0" marR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(проект)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388735"/>
                  </a:ext>
                </a:extLst>
              </a:tr>
              <a:tr h="51383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&gt; 100 % доходов без учета безвозмездных поступлений</a:t>
                      </a:r>
                      <a:endParaRPr lang="ru-RU" sz="1200" b="1" i="0" u="none" strike="noStrike" dirty="0">
                        <a:solidFill>
                          <a:srgbClr val="3C406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5,6 %</a:t>
                      </a:r>
                    </a:p>
                    <a:p>
                      <a:pPr algn="ctr" fontAlgn="ctr"/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26 224,6/ 468 606,6* 100</a:t>
                      </a:r>
                      <a:endParaRPr lang="ru-RU" sz="1200" b="1" i="0" u="none" strike="noStrike" dirty="0">
                        <a:solidFill>
                          <a:srgbClr val="3C406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&gt; 15 % расходов за исключением расходов за счет субвенций</a:t>
                      </a:r>
                      <a:endParaRPr lang="ru-RU" sz="1200" b="1" i="0" u="none" strike="noStrike" dirty="0">
                        <a:solidFill>
                          <a:srgbClr val="3C406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0,02 %</a:t>
                      </a:r>
                    </a:p>
                    <a:p>
                      <a:pPr algn="ctr" fontAlgn="ctr"/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105,7 / 577 122,5* 100</a:t>
                      </a:r>
                      <a:endParaRPr lang="ru-RU" sz="1200" b="1" i="0" u="none" strike="noStrike" dirty="0">
                        <a:solidFill>
                          <a:srgbClr val="3C4062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3C406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179710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607937"/>
              </p:ext>
            </p:extLst>
          </p:nvPr>
        </p:nvGraphicFramePr>
        <p:xfrm>
          <a:off x="2049336" y="4268075"/>
          <a:ext cx="6050520" cy="1019250"/>
        </p:xfrm>
        <a:graphic>
          <a:graphicData uri="http://schemas.openxmlformats.org/drawingml/2006/table">
            <a:tbl>
              <a:tblPr/>
              <a:tblGrid>
                <a:gridCol w="3674257">
                  <a:extLst>
                    <a:ext uri="{9D8B030D-6E8A-4147-A177-3AD203B41FA5}">
                      <a16:colId xmlns:a16="http://schemas.microsoft.com/office/drawing/2014/main" val="2232023686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val="3680288865"/>
                    </a:ext>
                  </a:extLst>
                </a:gridCol>
              </a:tblGrid>
              <a:tr h="328156">
                <a:tc grid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ДЕФИЦИТ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388735"/>
                  </a:ext>
                </a:extLst>
              </a:tr>
              <a:tr h="325334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ограничение согласно 92.1 БК РФ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2026 год (проект)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179710"/>
                  </a:ext>
                </a:extLst>
              </a:tr>
              <a:tr h="344274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&gt; 10% доходов без учета безвозмездных поступлений 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sng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5 %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=23 000/ 468 606,6*100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350641"/>
                  </a:ext>
                </a:extLst>
              </a:tr>
            </a:tbl>
          </a:graphicData>
        </a:graphic>
      </p:graphicFrame>
      <p:sp>
        <p:nvSpPr>
          <p:cNvPr id="11" name="Text Box 13">
            <a:extLst>
              <a:ext uri="{FF2B5EF4-FFF2-40B4-BE49-F238E27FC236}">
                <a16:creationId xmlns:a16="http://schemas.microsoft.com/office/drawing/2014/main" id="{C45D61EA-7BDA-416E-9194-03DA7B527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" t="9485" r="157" b="27720"/>
          <a:stretch/>
        </p:blipFill>
        <p:spPr>
          <a:xfrm>
            <a:off x="0" y="413"/>
            <a:ext cx="9906000" cy="2232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8" y="-6077"/>
            <a:ext cx="1800200" cy="21744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8544" y="2564904"/>
            <a:ext cx="8248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rgbClr val="DBDBDB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Благодарим за внимание 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31682" y="3662172"/>
            <a:ext cx="42426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3175">
                  <a:solidFill>
                    <a:srgbClr val="DBDBDB"/>
                  </a:solidFill>
                  <a:prstDash val="solid"/>
                </a:ln>
                <a:solidFill>
                  <a:srgbClr val="002060"/>
                </a:solidFill>
              </a:rPr>
              <a:t>Усть-Илимский </a:t>
            </a:r>
          </a:p>
          <a:p>
            <a:pPr algn="ctr"/>
            <a:r>
              <a:rPr lang="ru-RU" sz="3200" b="1" dirty="0">
                <a:ln w="3175">
                  <a:solidFill>
                    <a:srgbClr val="DBDBDB"/>
                  </a:solidFill>
                  <a:prstDash val="solid"/>
                </a:ln>
                <a:solidFill>
                  <a:srgbClr val="002060"/>
                </a:solidFill>
              </a:rPr>
              <a:t>муниципальный округ</a:t>
            </a:r>
          </a:p>
          <a:p>
            <a:pPr algn="ctr"/>
            <a:r>
              <a:rPr lang="ru-RU" sz="3200" b="1" cap="none" spc="0" dirty="0">
                <a:ln w="3175">
                  <a:solidFill>
                    <a:srgbClr val="DBDBDB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2025 г.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04D2F817-9C09-450C-9FFF-56384421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12C920-0FE8-4D50-8B76-B8D265115C35}"/>
              </a:ext>
            </a:extLst>
          </p:cNvPr>
          <p:cNvSpPr/>
          <p:nvPr/>
        </p:nvSpPr>
        <p:spPr>
          <a:xfrm>
            <a:off x="86834" y="5119775"/>
            <a:ext cx="488594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Почтовый адрес:</a:t>
            </a:r>
          </a:p>
          <a:p>
            <a:r>
              <a:rPr lang="ru-RU" dirty="0">
                <a:solidFill>
                  <a:srgbClr val="002060"/>
                </a:solidFill>
              </a:rPr>
              <a:t>666671 Иркутская обл., г. Усть-Илимск ,</a:t>
            </a:r>
          </a:p>
          <a:p>
            <a:r>
              <a:rPr lang="ru-RU" dirty="0">
                <a:solidFill>
                  <a:srgbClr val="002060"/>
                </a:solidFill>
              </a:rPr>
              <a:t>ул. Комсомольская, 9</a:t>
            </a:r>
          </a:p>
          <a:p>
            <a:r>
              <a:rPr lang="ru-RU" dirty="0">
                <a:solidFill>
                  <a:srgbClr val="002060"/>
                </a:solidFill>
              </a:rPr>
              <a:t>эл. почта:  </a:t>
            </a:r>
            <a:r>
              <a:rPr lang="en-US" u="sng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</a:t>
            </a:r>
            <a:r>
              <a:rPr lang="ru-RU" u="sng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u="sng" dirty="0" err="1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ui</a:t>
            </a:r>
            <a:r>
              <a:rPr lang="ru-RU" u="sng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u="sng" dirty="0" err="1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raion</a:t>
            </a:r>
            <a:r>
              <a:rPr lang="ru-RU" u="sng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u="sng" dirty="0" err="1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Тел.: 7-57-14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0775" y="227208"/>
            <a:ext cx="6280555" cy="837067"/>
          </a:xfrm>
          <a:solidFill>
            <a:srgbClr val="BCC9DA"/>
          </a:solidFill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1731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Ключевые показатели социально-экономического развития</a:t>
            </a:r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781689"/>
              </p:ext>
            </p:extLst>
          </p:nvPr>
        </p:nvGraphicFramePr>
        <p:xfrm>
          <a:off x="797136" y="1391814"/>
          <a:ext cx="2930368" cy="2387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767463"/>
              </p:ext>
            </p:extLst>
          </p:nvPr>
        </p:nvGraphicFramePr>
        <p:xfrm>
          <a:off x="3622448" y="1374502"/>
          <a:ext cx="2986663" cy="2122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304060"/>
              </p:ext>
            </p:extLst>
          </p:nvPr>
        </p:nvGraphicFramePr>
        <p:xfrm>
          <a:off x="6576344" y="1374502"/>
          <a:ext cx="3169674" cy="2104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419624"/>
              </p:ext>
            </p:extLst>
          </p:nvPr>
        </p:nvGraphicFramePr>
        <p:xfrm>
          <a:off x="6681400" y="3435199"/>
          <a:ext cx="3212172" cy="2487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51307"/>
              </p:ext>
            </p:extLst>
          </p:nvPr>
        </p:nvGraphicFramePr>
        <p:xfrm>
          <a:off x="449725" y="3515862"/>
          <a:ext cx="3326540" cy="2345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086733"/>
              </p:ext>
            </p:extLst>
          </p:nvPr>
        </p:nvGraphicFramePr>
        <p:xfrm>
          <a:off x="3491930" y="3385718"/>
          <a:ext cx="3359437" cy="2419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-13519"/>
            <a:ext cx="1800200" cy="2174498"/>
          </a:xfrm>
          <a:prstGeom prst="rect">
            <a:avLst/>
          </a:prstGeom>
        </p:spPr>
      </p:pic>
      <p:sp>
        <p:nvSpPr>
          <p:cNvPr id="12" name="Text Box 13">
            <a:extLst>
              <a:ext uri="{FF2B5EF4-FFF2-40B4-BE49-F238E27FC236}">
                <a16:creationId xmlns:a16="http://schemas.microsoft.com/office/drawing/2014/main" id="{7BABA98A-81BC-42E1-A964-4052CFCFB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1505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21" grpId="0">
        <p:bldAsOne/>
      </p:bldGraphic>
      <p:bldGraphic spid="23" grpId="0">
        <p:bldAsOne/>
      </p:bldGraphic>
      <p:bldGraphic spid="24" grpId="0">
        <p:bldAsOne/>
      </p:bldGraphic>
      <p:bldGraphic spid="26" grpId="0">
        <p:bldAsOne/>
      </p:bldGraphic>
      <p:bldGraphic spid="27" grpId="0">
        <p:bldAsOne/>
      </p:bldGraphic>
      <p:bldGraphic spid="2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9077" y="313204"/>
            <a:ext cx="4747846" cy="692399"/>
          </a:xfrm>
          <a:solidFill>
            <a:srgbClr val="BCC9DA"/>
          </a:solidFill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46865" y="1285259"/>
            <a:ext cx="5760639" cy="74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Прогноз основных характеристик бюджета Усть-Илимского муниципального округа на 2026 год и на плановый период      2027 и 2028 годов</a:t>
            </a:r>
          </a:p>
        </p:txBody>
      </p:sp>
      <p:sp>
        <p:nvSpPr>
          <p:cNvPr id="12" name="Text Box 120"/>
          <p:cNvSpPr txBox="1">
            <a:spLocks noChangeArrowheads="1"/>
          </p:cNvSpPr>
          <p:nvPr/>
        </p:nvSpPr>
        <p:spPr bwMode="auto">
          <a:xfrm>
            <a:off x="7743917" y="1888804"/>
            <a:ext cx="10341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100" b="1" dirty="0">
                <a:solidFill>
                  <a:srgbClr val="3C4062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459345"/>
              </p:ext>
            </p:extLst>
          </p:nvPr>
        </p:nvGraphicFramePr>
        <p:xfrm>
          <a:off x="1462788" y="2344045"/>
          <a:ext cx="6980423" cy="4000368"/>
        </p:xfrm>
        <a:graphic>
          <a:graphicData uri="http://schemas.openxmlformats.org/drawingml/2006/table">
            <a:tbl>
              <a:tblPr firstRow="1" bandRow="1">
                <a:effectLst/>
                <a:tableStyleId>{72833802-FEF1-4C79-8D5D-14CF1EAF98D9}</a:tableStyleId>
              </a:tblPr>
              <a:tblGrid>
                <a:gridCol w="3351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2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2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Показатель</a:t>
                      </a: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290" marR="3429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Проект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2026 год</a:t>
                      </a: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290" marR="3429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Проект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2027 год</a:t>
                      </a: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290" marR="3429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Проект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2028 год</a:t>
                      </a: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290" marR="3429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927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4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ДОХОДЫ, всего</a:t>
                      </a:r>
                    </a:p>
                  </a:txBody>
                  <a:tcPr marL="34290" marR="3429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1 058 756,6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1 038 231,4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1 099 328,3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101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406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400" b="1" dirty="0">
                        <a:solidFill>
                          <a:srgbClr val="004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290" marR="3429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468 606,6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486 814,8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501 163,0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357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406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004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290" marR="3429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590 150,0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551 416,6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598 165,3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37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406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РАСХОДЫ, всего</a:t>
                      </a:r>
                      <a:endParaRPr lang="ru-RU" sz="1400" b="1" dirty="0">
                        <a:solidFill>
                          <a:srgbClr val="004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290" marR="3429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1 081 756,6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1 062 231,4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1 124 328,3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59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406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условно утвержденные</a:t>
                      </a:r>
                      <a:endParaRPr lang="ru-RU" sz="1400" b="1" dirty="0">
                        <a:solidFill>
                          <a:srgbClr val="004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290" marR="3429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12 770,4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26 515,2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889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406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ДЕФИЦИТ, с учетом ст. 9 327-ФЗ</a:t>
                      </a:r>
                      <a:endParaRPr lang="ru-RU" sz="1400" b="1" dirty="0">
                        <a:solidFill>
                          <a:srgbClr val="004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290" marR="3429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23 000,0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24 000,0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26 515,2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365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406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Процент дефицита к доходам без учета безвозмездных поступлений</a:t>
                      </a:r>
                      <a:endParaRPr lang="ru-RU" sz="1400" b="1" dirty="0">
                        <a:solidFill>
                          <a:srgbClr val="004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290" marR="3429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951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4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ВЕРХНИЙ</a:t>
                      </a:r>
                      <a:r>
                        <a:rPr lang="ru-RU" sz="1400" b="1" baseline="0" dirty="0">
                          <a:solidFill>
                            <a:srgbClr val="004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ПРЕДЕЛ МУНИЦИПАЛЬНОГО ДОЛГА</a:t>
                      </a:r>
                      <a:endParaRPr lang="ru-RU" sz="1400" b="1" dirty="0">
                        <a:solidFill>
                          <a:srgbClr val="004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290" marR="3429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26 224,6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50 224,6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75 224,6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-13519"/>
            <a:ext cx="1800200" cy="217449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A0A8576B-0BBD-4194-984E-366B35739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636742547"/>
              </p:ext>
            </p:extLst>
          </p:nvPr>
        </p:nvGraphicFramePr>
        <p:xfrm>
          <a:off x="1568624" y="1178774"/>
          <a:ext cx="6838776" cy="5272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-13519"/>
            <a:ext cx="1800200" cy="21744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3364422" y="162334"/>
            <a:ext cx="3809744" cy="692399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доходной части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4A331C94-CB3F-4D19-8238-93E5F2D8F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409385" y="1393823"/>
            <a:ext cx="3264167" cy="44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Показатели поступлений доходов в 2024-2028 годах</a:t>
            </a:r>
          </a:p>
        </p:txBody>
      </p:sp>
      <p:graphicFrame>
        <p:nvGraphicFramePr>
          <p:cNvPr id="10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424416"/>
              </p:ext>
            </p:extLst>
          </p:nvPr>
        </p:nvGraphicFramePr>
        <p:xfrm>
          <a:off x="62161" y="2095519"/>
          <a:ext cx="5322889" cy="1829154"/>
        </p:xfrm>
        <a:graphic>
          <a:graphicData uri="http://schemas.openxmlformats.org/drawingml/2006/table">
            <a:tbl>
              <a:tblPr/>
              <a:tblGrid>
                <a:gridCol w="1326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1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5657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год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год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год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год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5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ДОХОДЫ: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1 509 513,1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1 379 875,1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1 058 756,7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1 038 231,4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1 099 328,3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82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налоговые доходы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rgbClr val="3C4062"/>
                          </a:solidFill>
                          <a:latin typeface="Times New Roman"/>
                        </a:rPr>
                        <a:t>394 535,8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rgbClr val="3C4062"/>
                          </a:solidFill>
                          <a:latin typeface="Times New Roman"/>
                        </a:rPr>
                        <a:t>423 835,7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444 271,1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463 512,2 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478 003,7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82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неналоговые доходы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rgbClr val="3C4062"/>
                          </a:solidFill>
                          <a:latin typeface="Times New Roman"/>
                        </a:rPr>
                        <a:t>44 220,7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rgbClr val="3C4062"/>
                          </a:solidFill>
                          <a:latin typeface="Times New Roman"/>
                        </a:rPr>
                        <a:t>46 650,5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24 335,5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23 302,6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23 159,3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588300"/>
                  </a:ext>
                </a:extLst>
              </a:tr>
              <a:tr h="37982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безвозмездные поступления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rgbClr val="3C4062"/>
                          </a:solidFill>
                          <a:latin typeface="Times New Roman"/>
                        </a:rPr>
                        <a:t>1 070 756,6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rgbClr val="3C4062"/>
                          </a:solidFill>
                          <a:latin typeface="Times New Roman"/>
                        </a:rPr>
                        <a:t>909 388,9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590 150,0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551 416,6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598 165,3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4235098" y="1855325"/>
            <a:ext cx="1034196" cy="25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38" b="1" i="0" u="none" strike="noStrike" kern="1200" cap="none" spc="0" normalizeH="0" baseline="0" noProof="0" dirty="0">
                <a:ln>
                  <a:noFill/>
                </a:ln>
                <a:solidFill>
                  <a:srgbClr val="3C406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(тыс. рублей)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-13519"/>
            <a:ext cx="1800200" cy="217449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graphicFrame>
        <p:nvGraphicFramePr>
          <p:cNvPr id="2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804193"/>
              </p:ext>
            </p:extLst>
          </p:nvPr>
        </p:nvGraphicFramePr>
        <p:xfrm>
          <a:off x="5307554" y="871431"/>
          <a:ext cx="4929222" cy="3053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8" name="Rectangle 142"/>
          <p:cNvSpPr>
            <a:spLocks noChangeArrowheads="1"/>
          </p:cNvSpPr>
          <p:nvPr/>
        </p:nvSpPr>
        <p:spPr bwMode="auto">
          <a:xfrm>
            <a:off x="170954" y="3621474"/>
            <a:ext cx="124615" cy="124615"/>
          </a:xfrm>
          <a:prstGeom prst="diamond">
            <a:avLst/>
          </a:prstGeom>
          <a:gradFill rotWithShape="1">
            <a:gsLst>
              <a:gs pos="100000">
                <a:srgbClr val="3FB7B7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3FB7B7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3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4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769129" y="4105962"/>
            <a:ext cx="3607807" cy="2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Удельный вес доходов в 2024-2028 годах</a:t>
            </a: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6310293" y="1811674"/>
            <a:ext cx="3024336" cy="35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Динамика доходов, млн. рублей:</a:t>
            </a:r>
          </a:p>
        </p:txBody>
      </p:sp>
      <p:sp>
        <p:nvSpPr>
          <p:cNvPr id="41" name="Заголовок 2"/>
          <p:cNvSpPr txBox="1">
            <a:spLocks/>
          </p:cNvSpPr>
          <p:nvPr/>
        </p:nvSpPr>
        <p:spPr>
          <a:xfrm>
            <a:off x="3364422" y="162334"/>
            <a:ext cx="3809744" cy="692399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3295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3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Доходы бюджета округа</a:t>
            </a:r>
            <a:endParaRPr kumimoji="0" lang="ru-RU" sz="173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Rectangle 142"/>
          <p:cNvSpPr>
            <a:spLocks noChangeArrowheads="1"/>
          </p:cNvSpPr>
          <p:nvPr/>
        </p:nvSpPr>
        <p:spPr bwMode="auto">
          <a:xfrm>
            <a:off x="170956" y="2855903"/>
            <a:ext cx="124615" cy="124615"/>
          </a:xfrm>
          <a:prstGeom prst="diamond">
            <a:avLst/>
          </a:prstGeom>
          <a:gradFill rotWithShape="1">
            <a:gsLst>
              <a:gs pos="100000">
                <a:srgbClr val="700025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700025"/>
            </a:solidFill>
            <a:miter lim="800000"/>
            <a:headEnd/>
            <a:tailEnd/>
          </a:ln>
          <a:effectLst>
            <a:reflection blurRad="101600" stA="45000"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none" anchor="ctr"/>
          <a:lstStyle/>
          <a:p>
            <a:pPr marL="0" marR="0" lvl="0" indent="0" algn="l" defTabSz="63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4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42"/>
          <p:cNvSpPr>
            <a:spLocks noChangeArrowheads="1"/>
          </p:cNvSpPr>
          <p:nvPr/>
        </p:nvSpPr>
        <p:spPr bwMode="auto">
          <a:xfrm>
            <a:off x="170955" y="3234503"/>
            <a:ext cx="124615" cy="124615"/>
          </a:xfrm>
          <a:prstGeom prst="diamond">
            <a:avLst/>
          </a:prstGeom>
          <a:gradFill rotWithShape="1">
            <a:gsLst>
              <a:gs pos="100000">
                <a:srgbClr val="00B0F0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3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4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500664"/>
              </p:ext>
            </p:extLst>
          </p:nvPr>
        </p:nvGraphicFramePr>
        <p:xfrm>
          <a:off x="-107505" y="4519645"/>
          <a:ext cx="4792003" cy="2191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Text Box 13">
            <a:extLst>
              <a:ext uri="{FF2B5EF4-FFF2-40B4-BE49-F238E27FC236}">
                <a16:creationId xmlns:a16="http://schemas.microsoft.com/office/drawing/2014/main" id="{A982A1D9-F285-493F-8286-6B0E1E3DE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8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88150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2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Graphic spid="28" grpId="0">
        <p:bldAsOne/>
      </p:bldGraphic>
      <p:bldP spid="38" grpId="0" animBg="1"/>
      <p:bldP spid="39" grpId="0"/>
      <p:bldP spid="40" grpId="0"/>
      <p:bldP spid="41" grpId="0" animBg="1"/>
      <p:bldP spid="16" grpId="0" animBg="1"/>
      <p:bldP spid="17" grpId="0" animBg="1"/>
      <p:bldGraphic spid="1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859752" y="908720"/>
            <a:ext cx="3813328" cy="45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Показатели поступлений налоговых и неналоговых доходов в 2024-2028 годах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6441741" y="1399326"/>
            <a:ext cx="2903747" cy="41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Удельный вес налоговых и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500" b="1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неналоговых доходов:</a:t>
            </a:r>
          </a:p>
        </p:txBody>
      </p:sp>
      <p:sp>
        <p:nvSpPr>
          <p:cNvPr id="15" name="Text Box 120"/>
          <p:cNvSpPr txBox="1">
            <a:spLocks noChangeArrowheads="1"/>
          </p:cNvSpPr>
          <p:nvPr/>
        </p:nvSpPr>
        <p:spPr bwMode="auto">
          <a:xfrm>
            <a:off x="4765214" y="1369783"/>
            <a:ext cx="1034196" cy="25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38" b="1" i="0" u="sng" strike="noStrike" kern="1200" cap="none" spc="0" normalizeH="0" baseline="0" noProof="0" dirty="0">
                <a:ln>
                  <a:noFill/>
                </a:ln>
                <a:solidFill>
                  <a:srgbClr val="3C406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(тыс. рублей)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9" y="-775172"/>
            <a:ext cx="1800200" cy="217449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23" name="Заголовок 2"/>
          <p:cNvSpPr>
            <a:spLocks noGrp="1"/>
          </p:cNvSpPr>
          <p:nvPr>
            <p:ph type="title"/>
          </p:nvPr>
        </p:nvSpPr>
        <p:spPr>
          <a:xfrm>
            <a:off x="3364422" y="162334"/>
            <a:ext cx="3809744" cy="692399"/>
          </a:xfrm>
          <a:solidFill>
            <a:srgbClr val="BCC9DA"/>
          </a:solidFill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бюджета округа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7136" y="4539242"/>
            <a:ext cx="3240360" cy="35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Динамика налоговых и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500" b="1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неналоговых доходов, млн. рублей:</a:t>
            </a: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8CE49DB7-B867-4D61-894C-3513FCAF3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8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graphicFrame>
        <p:nvGraphicFramePr>
          <p:cNvPr id="26" name="Object 16">
            <a:extLst>
              <a:ext uri="{FF2B5EF4-FFF2-40B4-BE49-F238E27FC236}">
                <a16:creationId xmlns:a16="http://schemas.microsoft.com/office/drawing/2014/main" id="{75B9D3BF-A846-4C76-9EC2-45DABE29F3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180617"/>
              </p:ext>
            </p:extLst>
          </p:nvPr>
        </p:nvGraphicFramePr>
        <p:xfrm>
          <a:off x="5673080" y="1796765"/>
          <a:ext cx="4428670" cy="2538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595C7BE-9E2D-47B7-860F-178AB8CF8335}"/>
              </a:ext>
            </a:extLst>
          </p:cNvPr>
          <p:cNvGrpSpPr/>
          <p:nvPr/>
        </p:nvGrpSpPr>
        <p:grpSpPr>
          <a:xfrm>
            <a:off x="5885812" y="3930877"/>
            <a:ext cx="4047727" cy="2728286"/>
            <a:chOff x="5885812" y="3931151"/>
            <a:chExt cx="4047727" cy="2384369"/>
          </a:xfrm>
        </p:grpSpPr>
        <p:graphicFrame>
          <p:nvGraphicFramePr>
            <p:cNvPr id="30" name="Object 19">
              <a:extLst>
                <a:ext uri="{FF2B5EF4-FFF2-40B4-BE49-F238E27FC236}">
                  <a16:creationId xmlns:a16="http://schemas.microsoft.com/office/drawing/2014/main" id="{39551DA4-32AC-42E9-A912-31BB2730074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7220852"/>
                </p:ext>
              </p:extLst>
            </p:nvPr>
          </p:nvGraphicFramePr>
          <p:xfrm>
            <a:off x="5885812" y="3931151"/>
            <a:ext cx="4047727" cy="23843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1" name="Прямая со стрелкой 30">
              <a:extLst>
                <a:ext uri="{FF2B5EF4-FFF2-40B4-BE49-F238E27FC236}">
                  <a16:creationId xmlns:a16="http://schemas.microsoft.com/office/drawing/2014/main" id="{ED71A52C-0EE0-4710-9C15-9E6D24884702}"/>
                </a:ext>
              </a:extLst>
            </p:cNvPr>
            <p:cNvSpPr/>
            <p:nvPr/>
          </p:nvSpPr>
          <p:spPr>
            <a:xfrm flipV="1">
              <a:off x="8049344" y="5084559"/>
              <a:ext cx="504056" cy="45719"/>
            </a:xfrm>
            <a:prstGeom prst="straightConnector1">
              <a:avLst/>
            </a:prstGeom>
            <a:noFill/>
            <a:ln w="63500" cap="flat" cmpd="sng" algn="ctr">
              <a:solidFill>
                <a:srgbClr val="963334">
                  <a:lumMod val="60000"/>
                  <a:lumOff val="40000"/>
                </a:srgbClr>
              </a:solidFill>
              <a:prstDash val="solid"/>
              <a:tailEnd type="stealt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1FF4E7D3-6839-4F89-A118-5D76CA604B8D}"/>
                </a:ext>
              </a:extLst>
            </p:cNvPr>
            <p:cNvSpPr/>
            <p:nvPr/>
          </p:nvSpPr>
          <p:spPr>
            <a:xfrm flipV="1">
              <a:off x="8769424" y="4986146"/>
              <a:ext cx="504056" cy="45719"/>
            </a:xfrm>
            <a:prstGeom prst="straightConnector1">
              <a:avLst/>
            </a:prstGeom>
            <a:noFill/>
            <a:ln w="63500" cap="flat" cmpd="sng" algn="ctr">
              <a:solidFill>
                <a:srgbClr val="963334">
                  <a:lumMod val="60000"/>
                  <a:lumOff val="40000"/>
                </a:srgbClr>
              </a:solidFill>
              <a:prstDash val="solid"/>
              <a:tailEnd type="stealt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33" name="Group 522">
            <a:extLst>
              <a:ext uri="{FF2B5EF4-FFF2-40B4-BE49-F238E27FC236}">
                <a16:creationId xmlns:a16="http://schemas.microsoft.com/office/drawing/2014/main" id="{4E2035A3-2A16-4762-91B9-EBE5EFF3B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075676"/>
              </p:ext>
            </p:extLst>
          </p:nvPr>
        </p:nvGraphicFramePr>
        <p:xfrm>
          <a:off x="63164" y="1621840"/>
          <a:ext cx="6057411" cy="5055488"/>
        </p:xfrm>
        <a:graphic>
          <a:graphicData uri="http://schemas.openxmlformats.org/drawingml/2006/table">
            <a:tbl>
              <a:tblPr/>
              <a:tblGrid>
                <a:gridCol w="2406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3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019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Показатели 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год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 (оценка)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год (прогноз)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год (прогноз)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 (прогноз)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11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НАЛОГОВЫЕ ДОХОДЫ: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394 535,80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423 835,70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444 271,10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463 512,20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478 003,70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95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НДФЛ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345 246,80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335 764,60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354 904,00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364 414,00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375 534,00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5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Акцизы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18 930,10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19 682,00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21 032,10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28 951,70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30 199,70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5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ЕНВД, ЕСХН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074342"/>
                  </a:ext>
                </a:extLst>
              </a:tr>
              <a:tr h="2855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Патент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2388,5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2 400,00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2 460,00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2 520,00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2 580,00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541709"/>
                  </a:ext>
                </a:extLst>
              </a:tr>
              <a:tr h="2855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УСН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14 573,50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40 000,00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44 920,90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46 480,30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48 190,30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609929"/>
                  </a:ext>
                </a:extLst>
              </a:tr>
              <a:tr h="260152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Налоги на имущество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13 176,20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20 283,00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20 739,00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20 940,50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21 294,00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214046"/>
                  </a:ext>
                </a:extLst>
              </a:tr>
              <a:tr h="21538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Государственная пошлина 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215,9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5705,3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214,1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204,7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204,7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397005"/>
                  </a:ext>
                </a:extLst>
              </a:tr>
              <a:tr h="28502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НЕНАЛОГОВЫЕ ДОХОДЫ: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7299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44 220,70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7299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46 650,50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7299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24 335,50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7299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23 302,60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7299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23 159,30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729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811906"/>
                  </a:ext>
                </a:extLst>
              </a:tr>
              <a:tr h="39502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Доходы от использования        имущества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15 968,40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15 559,40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17 360,50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16 419,30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16 376,80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855911"/>
                  </a:ext>
                </a:extLst>
              </a:tr>
              <a:tr h="39502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Плата за негативное воздействие на окружающую среду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13 445,40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17 295,00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138380"/>
                  </a:ext>
                </a:extLst>
              </a:tr>
              <a:tr h="2855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Доходы от оказания платных услуг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3 156,50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2 360,30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2 133,50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2 135,50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2 135,50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264737"/>
                  </a:ext>
                </a:extLst>
              </a:tr>
              <a:tr h="36755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Доходы от продажи материальных и нематериальных активов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5 713,10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396,50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189,5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957852"/>
                  </a:ext>
                </a:extLst>
              </a:tr>
              <a:tr h="36755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Штрафы, санкции, возмещение ущерба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2 788,90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7 681,40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4 602,00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4 602,80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4 550,00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576055"/>
                  </a:ext>
                </a:extLst>
              </a:tr>
              <a:tr h="2855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Прочие неналоговые доходы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3 148,40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3 357,90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C4062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654592"/>
                  </a:ext>
                </a:extLst>
              </a:tr>
            </a:tbl>
          </a:graphicData>
        </a:graphic>
      </p:graphicFrame>
      <p:sp>
        <p:nvSpPr>
          <p:cNvPr id="16" name="Rectangle 142"/>
          <p:cNvSpPr>
            <a:spLocks noChangeArrowheads="1"/>
          </p:cNvSpPr>
          <p:nvPr/>
        </p:nvSpPr>
        <p:spPr bwMode="auto">
          <a:xfrm>
            <a:off x="228601" y="4338170"/>
            <a:ext cx="159045" cy="124615"/>
          </a:xfrm>
          <a:prstGeom prst="diamond">
            <a:avLst/>
          </a:prstGeom>
          <a:gradFill rotWithShape="1">
            <a:gsLst>
              <a:gs pos="100000">
                <a:srgbClr val="700025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700025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3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46" b="0" i="0" u="sng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142"/>
          <p:cNvSpPr>
            <a:spLocks noChangeArrowheads="1"/>
          </p:cNvSpPr>
          <p:nvPr/>
        </p:nvSpPr>
        <p:spPr bwMode="auto">
          <a:xfrm>
            <a:off x="228600" y="2166433"/>
            <a:ext cx="159045" cy="124615"/>
          </a:xfrm>
          <a:prstGeom prst="diamond">
            <a:avLst/>
          </a:prstGeom>
          <a:gradFill rotWithShape="1">
            <a:gsLst>
              <a:gs pos="100000">
                <a:srgbClr val="3FB7B7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3FB7B7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3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46" b="0" i="0" u="sng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96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25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15" grpId="0"/>
      <p:bldP spid="23" grpId="0" animBg="1"/>
      <p:bldP spid="24" grpId="0"/>
      <p:bldGraphic spid="26" grpId="0">
        <p:bldAsOne/>
      </p:bldGraphic>
      <p:bldP spid="1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-13519"/>
            <a:ext cx="1800200" cy="21744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3029904" y="105065"/>
            <a:ext cx="3809744" cy="692399"/>
          </a:xfrm>
          <a:solidFill>
            <a:srgbClr val="BCC9DA"/>
          </a:solidFill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786781" y="1988840"/>
            <a:ext cx="8644370" cy="2719682"/>
            <a:chOff x="786781" y="1844824"/>
            <a:chExt cx="8644370" cy="2719682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8399631" y="3138802"/>
              <a:ext cx="8384" cy="547670"/>
            </a:xfrm>
            <a:prstGeom prst="line">
              <a:avLst/>
            </a:prstGeom>
            <a:ln w="222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6831264" y="3153904"/>
              <a:ext cx="8384" cy="547670"/>
            </a:xfrm>
            <a:prstGeom prst="line">
              <a:avLst/>
            </a:prstGeom>
            <a:ln w="222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3313137" y="3153904"/>
              <a:ext cx="8384" cy="547670"/>
            </a:xfrm>
            <a:prstGeom prst="line">
              <a:avLst/>
            </a:prstGeom>
            <a:ln w="222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1424608" y="3131519"/>
              <a:ext cx="8384" cy="449526"/>
            </a:xfrm>
            <a:prstGeom prst="line">
              <a:avLst/>
            </a:prstGeom>
            <a:ln w="222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5027914" y="3153904"/>
              <a:ext cx="8384" cy="547670"/>
            </a:xfrm>
            <a:prstGeom prst="line">
              <a:avLst/>
            </a:prstGeom>
            <a:ln w="222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Группа 1"/>
            <p:cNvGrpSpPr/>
            <p:nvPr/>
          </p:nvGrpSpPr>
          <p:grpSpPr>
            <a:xfrm>
              <a:off x="786781" y="1844824"/>
              <a:ext cx="8644370" cy="2719682"/>
              <a:chOff x="768246" y="2306031"/>
              <a:chExt cx="8644370" cy="2719682"/>
            </a:xfrm>
          </p:grpSpPr>
          <p:sp>
            <p:nvSpPr>
              <p:cNvPr id="11" name="Прямоугольник с двумя скругленными соседними углами 10"/>
              <p:cNvSpPr/>
              <p:nvPr/>
            </p:nvSpPr>
            <p:spPr>
              <a:xfrm>
                <a:off x="1917837" y="2306031"/>
                <a:ext cx="6412957" cy="882047"/>
              </a:xfrm>
              <a:prstGeom prst="round2Same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1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3" name="Полилиния 12"/>
              <p:cNvSpPr/>
              <p:nvPr/>
            </p:nvSpPr>
            <p:spPr>
              <a:xfrm>
                <a:off x="2072176" y="2452653"/>
                <a:ext cx="6412957" cy="882047"/>
              </a:xfrm>
              <a:custGeom>
                <a:avLst/>
                <a:gdLst>
                  <a:gd name="connsiteX0" fmla="*/ 147011 w 6412957"/>
                  <a:gd name="connsiteY0" fmla="*/ 0 h 882047"/>
                  <a:gd name="connsiteX1" fmla="*/ 6412957 w 6412957"/>
                  <a:gd name="connsiteY1" fmla="*/ 0 h 882047"/>
                  <a:gd name="connsiteX2" fmla="*/ 6412957 w 6412957"/>
                  <a:gd name="connsiteY2" fmla="*/ 0 h 882047"/>
                  <a:gd name="connsiteX3" fmla="*/ 6412957 w 6412957"/>
                  <a:gd name="connsiteY3" fmla="*/ 735036 h 882047"/>
                  <a:gd name="connsiteX4" fmla="*/ 6265946 w 6412957"/>
                  <a:gd name="connsiteY4" fmla="*/ 882047 h 882047"/>
                  <a:gd name="connsiteX5" fmla="*/ 0 w 6412957"/>
                  <a:gd name="connsiteY5" fmla="*/ 882047 h 882047"/>
                  <a:gd name="connsiteX6" fmla="*/ 0 w 6412957"/>
                  <a:gd name="connsiteY6" fmla="*/ 882047 h 882047"/>
                  <a:gd name="connsiteX7" fmla="*/ 0 w 6412957"/>
                  <a:gd name="connsiteY7" fmla="*/ 147011 h 882047"/>
                  <a:gd name="connsiteX8" fmla="*/ 147011 w 6412957"/>
                  <a:gd name="connsiteY8" fmla="*/ 0 h 88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12957" h="882047">
                    <a:moveTo>
                      <a:pt x="147011" y="0"/>
                    </a:moveTo>
                    <a:lnTo>
                      <a:pt x="6412957" y="0"/>
                    </a:lnTo>
                    <a:lnTo>
                      <a:pt x="6412957" y="0"/>
                    </a:lnTo>
                    <a:lnTo>
                      <a:pt x="6412957" y="735036"/>
                    </a:lnTo>
                    <a:cubicBezTo>
                      <a:pt x="6412957" y="816228"/>
                      <a:pt x="6347138" y="882047"/>
                      <a:pt x="6265946" y="882047"/>
                    </a:cubicBezTo>
                    <a:lnTo>
                      <a:pt x="0" y="882047"/>
                    </a:lnTo>
                    <a:lnTo>
                      <a:pt x="0" y="882047"/>
                    </a:lnTo>
                    <a:lnTo>
                      <a:pt x="0" y="147011"/>
                    </a:lnTo>
                    <a:cubicBezTo>
                      <a:pt x="0" y="65819"/>
                      <a:pt x="65819" y="0"/>
                      <a:pt x="147011" y="0"/>
                    </a:cubicBezTo>
                    <a:close/>
                  </a:path>
                </a:pathLst>
              </a:custGeom>
              <a:solidFill>
                <a:srgbClr val="4F81BD">
                  <a:lumMod val="20000"/>
                  <a:lumOff val="80000"/>
                  <a:alpha val="90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8308" tIns="138308" rIns="138308" bIns="138308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8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500" b="1" kern="1200" dirty="0">
                    <a:ln/>
                    <a:solidFill>
                      <a:srgbClr val="254061"/>
                    </a:solidFill>
                    <a:latin typeface="Times New Roman" pitchFamily="18" charset="0"/>
                    <a:cs typeface="Times New Roman" pitchFamily="18" charset="0"/>
                  </a:rPr>
                  <a:t>Безвозмездные поступления в бюджет Усть-Илимского муниципального округа</a:t>
                </a:r>
                <a:endParaRPr lang="ru-RU" sz="2500" b="1" kern="1200" dirty="0">
                  <a:solidFill>
                    <a:srgbClr val="3C4062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5" name="Прямоугольник с двумя скругленными соседними углами 14"/>
              <p:cNvSpPr/>
              <p:nvPr/>
            </p:nvSpPr>
            <p:spPr>
              <a:xfrm>
                <a:off x="768246" y="3997044"/>
                <a:ext cx="1389051" cy="882047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Полилиния 15"/>
              <p:cNvSpPr/>
              <p:nvPr/>
            </p:nvSpPr>
            <p:spPr>
              <a:xfrm>
                <a:off x="922584" y="4143666"/>
                <a:ext cx="1389051" cy="882047"/>
              </a:xfrm>
              <a:custGeom>
                <a:avLst/>
                <a:gdLst>
                  <a:gd name="connsiteX0" fmla="*/ 147011 w 1389051"/>
                  <a:gd name="connsiteY0" fmla="*/ 0 h 882047"/>
                  <a:gd name="connsiteX1" fmla="*/ 1389051 w 1389051"/>
                  <a:gd name="connsiteY1" fmla="*/ 0 h 882047"/>
                  <a:gd name="connsiteX2" fmla="*/ 1389051 w 1389051"/>
                  <a:gd name="connsiteY2" fmla="*/ 0 h 882047"/>
                  <a:gd name="connsiteX3" fmla="*/ 1389051 w 1389051"/>
                  <a:gd name="connsiteY3" fmla="*/ 735036 h 882047"/>
                  <a:gd name="connsiteX4" fmla="*/ 1242040 w 1389051"/>
                  <a:gd name="connsiteY4" fmla="*/ 882047 h 882047"/>
                  <a:gd name="connsiteX5" fmla="*/ 0 w 1389051"/>
                  <a:gd name="connsiteY5" fmla="*/ 882047 h 882047"/>
                  <a:gd name="connsiteX6" fmla="*/ 0 w 1389051"/>
                  <a:gd name="connsiteY6" fmla="*/ 882047 h 882047"/>
                  <a:gd name="connsiteX7" fmla="*/ 0 w 1389051"/>
                  <a:gd name="connsiteY7" fmla="*/ 147011 h 882047"/>
                  <a:gd name="connsiteX8" fmla="*/ 147011 w 1389051"/>
                  <a:gd name="connsiteY8" fmla="*/ 0 h 88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89051" h="882047">
                    <a:moveTo>
                      <a:pt x="147011" y="0"/>
                    </a:moveTo>
                    <a:lnTo>
                      <a:pt x="1389051" y="0"/>
                    </a:lnTo>
                    <a:lnTo>
                      <a:pt x="1389051" y="0"/>
                    </a:lnTo>
                    <a:lnTo>
                      <a:pt x="1389051" y="735036"/>
                    </a:lnTo>
                    <a:cubicBezTo>
                      <a:pt x="1389051" y="816228"/>
                      <a:pt x="1323232" y="882047"/>
                      <a:pt x="1242040" y="882047"/>
                    </a:cubicBezTo>
                    <a:lnTo>
                      <a:pt x="0" y="882047"/>
                    </a:lnTo>
                    <a:lnTo>
                      <a:pt x="0" y="882047"/>
                    </a:lnTo>
                    <a:lnTo>
                      <a:pt x="0" y="147011"/>
                    </a:lnTo>
                    <a:cubicBezTo>
                      <a:pt x="0" y="65819"/>
                      <a:pt x="65819" y="0"/>
                      <a:pt x="147011" y="0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0208" tIns="100208" rIns="100208" bIns="100208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b="1" kern="1200" dirty="0">
                    <a:ln/>
                    <a:solidFill>
                      <a:srgbClr val="254061"/>
                    </a:solidFill>
                    <a:latin typeface="Times New Roman" pitchFamily="18" charset="0"/>
                    <a:cs typeface="Times New Roman" pitchFamily="18" charset="0"/>
                  </a:rPr>
                  <a:t>ДОТАЦИИ</a:t>
                </a:r>
                <a:endParaRPr lang="ru-RU" sz="1500" kern="1200" dirty="0"/>
              </a:p>
            </p:txBody>
          </p:sp>
          <p:sp>
            <p:nvSpPr>
              <p:cNvPr id="17" name="Прямоугольник с двумя скругленными соседними углами 16"/>
              <p:cNvSpPr/>
              <p:nvPr/>
            </p:nvSpPr>
            <p:spPr>
              <a:xfrm>
                <a:off x="2623160" y="3984475"/>
                <a:ext cx="1389051" cy="882047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Полилиния 17"/>
              <p:cNvSpPr/>
              <p:nvPr/>
            </p:nvSpPr>
            <p:spPr>
              <a:xfrm>
                <a:off x="2777499" y="4131097"/>
                <a:ext cx="1389051" cy="882047"/>
              </a:xfrm>
              <a:custGeom>
                <a:avLst/>
                <a:gdLst>
                  <a:gd name="connsiteX0" fmla="*/ 147011 w 1389051"/>
                  <a:gd name="connsiteY0" fmla="*/ 0 h 882047"/>
                  <a:gd name="connsiteX1" fmla="*/ 1389051 w 1389051"/>
                  <a:gd name="connsiteY1" fmla="*/ 0 h 882047"/>
                  <a:gd name="connsiteX2" fmla="*/ 1389051 w 1389051"/>
                  <a:gd name="connsiteY2" fmla="*/ 0 h 882047"/>
                  <a:gd name="connsiteX3" fmla="*/ 1389051 w 1389051"/>
                  <a:gd name="connsiteY3" fmla="*/ 735036 h 882047"/>
                  <a:gd name="connsiteX4" fmla="*/ 1242040 w 1389051"/>
                  <a:gd name="connsiteY4" fmla="*/ 882047 h 882047"/>
                  <a:gd name="connsiteX5" fmla="*/ 0 w 1389051"/>
                  <a:gd name="connsiteY5" fmla="*/ 882047 h 882047"/>
                  <a:gd name="connsiteX6" fmla="*/ 0 w 1389051"/>
                  <a:gd name="connsiteY6" fmla="*/ 882047 h 882047"/>
                  <a:gd name="connsiteX7" fmla="*/ 0 w 1389051"/>
                  <a:gd name="connsiteY7" fmla="*/ 147011 h 882047"/>
                  <a:gd name="connsiteX8" fmla="*/ 147011 w 1389051"/>
                  <a:gd name="connsiteY8" fmla="*/ 0 h 88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89051" h="882047">
                    <a:moveTo>
                      <a:pt x="147011" y="0"/>
                    </a:moveTo>
                    <a:lnTo>
                      <a:pt x="1389051" y="0"/>
                    </a:lnTo>
                    <a:lnTo>
                      <a:pt x="1389051" y="0"/>
                    </a:lnTo>
                    <a:lnTo>
                      <a:pt x="1389051" y="735036"/>
                    </a:lnTo>
                    <a:cubicBezTo>
                      <a:pt x="1389051" y="816228"/>
                      <a:pt x="1323232" y="882047"/>
                      <a:pt x="1242040" y="882047"/>
                    </a:cubicBezTo>
                    <a:lnTo>
                      <a:pt x="0" y="882047"/>
                    </a:lnTo>
                    <a:lnTo>
                      <a:pt x="0" y="882047"/>
                    </a:lnTo>
                    <a:lnTo>
                      <a:pt x="0" y="147011"/>
                    </a:lnTo>
                    <a:cubicBezTo>
                      <a:pt x="0" y="65819"/>
                      <a:pt x="65819" y="0"/>
                      <a:pt x="147011" y="0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0208" tIns="100208" rIns="100208" bIns="100208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b="1" kern="1200" dirty="0">
                    <a:ln/>
                    <a:solidFill>
                      <a:srgbClr val="254061"/>
                    </a:solidFill>
                    <a:latin typeface="Times New Roman" pitchFamily="18" charset="0"/>
                    <a:cs typeface="Times New Roman" pitchFamily="18" charset="0"/>
                  </a:rPr>
                  <a:t>СУБСИДИИ</a:t>
                </a:r>
                <a:endParaRPr lang="ru-RU" sz="1500" kern="1200" dirty="0"/>
              </a:p>
            </p:txBody>
          </p:sp>
          <p:sp>
            <p:nvSpPr>
              <p:cNvPr id="19" name="Прямоугольник с двумя скругленными соседними углами 18"/>
              <p:cNvSpPr/>
              <p:nvPr/>
            </p:nvSpPr>
            <p:spPr>
              <a:xfrm>
                <a:off x="4320889" y="3984475"/>
                <a:ext cx="1541930" cy="839356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Полилиния 19"/>
              <p:cNvSpPr/>
              <p:nvPr/>
            </p:nvSpPr>
            <p:spPr>
              <a:xfrm>
                <a:off x="4475228" y="4131097"/>
                <a:ext cx="1541930" cy="839356"/>
              </a:xfrm>
              <a:custGeom>
                <a:avLst/>
                <a:gdLst>
                  <a:gd name="connsiteX0" fmla="*/ 139895 w 1541930"/>
                  <a:gd name="connsiteY0" fmla="*/ 0 h 839356"/>
                  <a:gd name="connsiteX1" fmla="*/ 1541930 w 1541930"/>
                  <a:gd name="connsiteY1" fmla="*/ 0 h 839356"/>
                  <a:gd name="connsiteX2" fmla="*/ 1541930 w 1541930"/>
                  <a:gd name="connsiteY2" fmla="*/ 0 h 839356"/>
                  <a:gd name="connsiteX3" fmla="*/ 1541930 w 1541930"/>
                  <a:gd name="connsiteY3" fmla="*/ 699461 h 839356"/>
                  <a:gd name="connsiteX4" fmla="*/ 1402035 w 1541930"/>
                  <a:gd name="connsiteY4" fmla="*/ 839356 h 839356"/>
                  <a:gd name="connsiteX5" fmla="*/ 0 w 1541930"/>
                  <a:gd name="connsiteY5" fmla="*/ 839356 h 839356"/>
                  <a:gd name="connsiteX6" fmla="*/ 0 w 1541930"/>
                  <a:gd name="connsiteY6" fmla="*/ 839356 h 839356"/>
                  <a:gd name="connsiteX7" fmla="*/ 0 w 1541930"/>
                  <a:gd name="connsiteY7" fmla="*/ 139895 h 839356"/>
                  <a:gd name="connsiteX8" fmla="*/ 139895 w 1541930"/>
                  <a:gd name="connsiteY8" fmla="*/ 0 h 839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1930" h="839356">
                    <a:moveTo>
                      <a:pt x="139895" y="0"/>
                    </a:moveTo>
                    <a:lnTo>
                      <a:pt x="1541930" y="0"/>
                    </a:lnTo>
                    <a:lnTo>
                      <a:pt x="1541930" y="0"/>
                    </a:lnTo>
                    <a:lnTo>
                      <a:pt x="1541930" y="699461"/>
                    </a:lnTo>
                    <a:cubicBezTo>
                      <a:pt x="1541930" y="776723"/>
                      <a:pt x="1479297" y="839356"/>
                      <a:pt x="1402035" y="839356"/>
                    </a:cubicBezTo>
                    <a:lnTo>
                      <a:pt x="0" y="839356"/>
                    </a:lnTo>
                    <a:lnTo>
                      <a:pt x="0" y="839356"/>
                    </a:lnTo>
                    <a:lnTo>
                      <a:pt x="0" y="139895"/>
                    </a:lnTo>
                    <a:cubicBezTo>
                      <a:pt x="0" y="62633"/>
                      <a:pt x="62633" y="0"/>
                      <a:pt x="139895" y="0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8124" tIns="98124" rIns="98124" bIns="98124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b="1" kern="1200" dirty="0">
                    <a:ln/>
                    <a:solidFill>
                      <a:srgbClr val="254061"/>
                    </a:solidFill>
                    <a:latin typeface="Times New Roman" pitchFamily="18" charset="0"/>
                    <a:cs typeface="Times New Roman" pitchFamily="18" charset="0"/>
                  </a:rPr>
                  <a:t>СУБВЕНЦИИ</a:t>
                </a:r>
                <a:endParaRPr lang="ru-RU" sz="1500" kern="1200" dirty="0"/>
              </a:p>
            </p:txBody>
          </p:sp>
          <p:sp>
            <p:nvSpPr>
              <p:cNvPr id="21" name="Прямоугольник с двумя скругленными соседними углами 20"/>
              <p:cNvSpPr/>
              <p:nvPr/>
            </p:nvSpPr>
            <p:spPr>
              <a:xfrm>
                <a:off x="6171497" y="3984475"/>
                <a:ext cx="1389051" cy="882047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Полилиния 21"/>
              <p:cNvSpPr/>
              <p:nvPr/>
            </p:nvSpPr>
            <p:spPr>
              <a:xfrm>
                <a:off x="6325836" y="4131097"/>
                <a:ext cx="1389051" cy="882047"/>
              </a:xfrm>
              <a:custGeom>
                <a:avLst/>
                <a:gdLst>
                  <a:gd name="connsiteX0" fmla="*/ 147011 w 1389051"/>
                  <a:gd name="connsiteY0" fmla="*/ 0 h 882047"/>
                  <a:gd name="connsiteX1" fmla="*/ 1389051 w 1389051"/>
                  <a:gd name="connsiteY1" fmla="*/ 0 h 882047"/>
                  <a:gd name="connsiteX2" fmla="*/ 1389051 w 1389051"/>
                  <a:gd name="connsiteY2" fmla="*/ 0 h 882047"/>
                  <a:gd name="connsiteX3" fmla="*/ 1389051 w 1389051"/>
                  <a:gd name="connsiteY3" fmla="*/ 735036 h 882047"/>
                  <a:gd name="connsiteX4" fmla="*/ 1242040 w 1389051"/>
                  <a:gd name="connsiteY4" fmla="*/ 882047 h 882047"/>
                  <a:gd name="connsiteX5" fmla="*/ 0 w 1389051"/>
                  <a:gd name="connsiteY5" fmla="*/ 882047 h 882047"/>
                  <a:gd name="connsiteX6" fmla="*/ 0 w 1389051"/>
                  <a:gd name="connsiteY6" fmla="*/ 882047 h 882047"/>
                  <a:gd name="connsiteX7" fmla="*/ 0 w 1389051"/>
                  <a:gd name="connsiteY7" fmla="*/ 147011 h 882047"/>
                  <a:gd name="connsiteX8" fmla="*/ 147011 w 1389051"/>
                  <a:gd name="connsiteY8" fmla="*/ 0 h 88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89051" h="882047">
                    <a:moveTo>
                      <a:pt x="147011" y="0"/>
                    </a:moveTo>
                    <a:lnTo>
                      <a:pt x="1389051" y="0"/>
                    </a:lnTo>
                    <a:lnTo>
                      <a:pt x="1389051" y="0"/>
                    </a:lnTo>
                    <a:lnTo>
                      <a:pt x="1389051" y="735036"/>
                    </a:lnTo>
                    <a:cubicBezTo>
                      <a:pt x="1389051" y="816228"/>
                      <a:pt x="1323232" y="882047"/>
                      <a:pt x="1242040" y="882047"/>
                    </a:cubicBezTo>
                    <a:lnTo>
                      <a:pt x="0" y="882047"/>
                    </a:lnTo>
                    <a:lnTo>
                      <a:pt x="0" y="882047"/>
                    </a:lnTo>
                    <a:lnTo>
                      <a:pt x="0" y="147011"/>
                    </a:lnTo>
                    <a:cubicBezTo>
                      <a:pt x="0" y="65819"/>
                      <a:pt x="65819" y="0"/>
                      <a:pt x="147011" y="0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0208" tIns="100208" rIns="100208" bIns="100208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b="1" kern="1200" dirty="0">
                    <a:ln/>
                    <a:solidFill>
                      <a:srgbClr val="254061"/>
                    </a:solidFill>
                    <a:latin typeface="Times New Roman" pitchFamily="18" charset="0"/>
                    <a:cs typeface="Times New Roman" pitchFamily="18" charset="0"/>
                  </a:rPr>
                  <a:t>Иные МБТ</a:t>
                </a:r>
                <a:endParaRPr lang="ru-RU" sz="1500" kern="1200" dirty="0"/>
              </a:p>
            </p:txBody>
          </p:sp>
          <p:sp>
            <p:nvSpPr>
              <p:cNvPr id="23" name="Прямоугольник с двумя скругленными соседними углами 22"/>
              <p:cNvSpPr/>
              <p:nvPr/>
            </p:nvSpPr>
            <p:spPr>
              <a:xfrm>
                <a:off x="7869226" y="3984475"/>
                <a:ext cx="1389051" cy="882047"/>
              </a:xfrm>
              <a:prstGeom prst="round2SameRect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Полилиния 23"/>
              <p:cNvSpPr/>
              <p:nvPr/>
            </p:nvSpPr>
            <p:spPr>
              <a:xfrm>
                <a:off x="8023565" y="4131097"/>
                <a:ext cx="1389051" cy="882047"/>
              </a:xfrm>
              <a:custGeom>
                <a:avLst/>
                <a:gdLst>
                  <a:gd name="connsiteX0" fmla="*/ 147011 w 1389051"/>
                  <a:gd name="connsiteY0" fmla="*/ 0 h 882047"/>
                  <a:gd name="connsiteX1" fmla="*/ 1389051 w 1389051"/>
                  <a:gd name="connsiteY1" fmla="*/ 0 h 882047"/>
                  <a:gd name="connsiteX2" fmla="*/ 1389051 w 1389051"/>
                  <a:gd name="connsiteY2" fmla="*/ 0 h 882047"/>
                  <a:gd name="connsiteX3" fmla="*/ 1389051 w 1389051"/>
                  <a:gd name="connsiteY3" fmla="*/ 735036 h 882047"/>
                  <a:gd name="connsiteX4" fmla="*/ 1242040 w 1389051"/>
                  <a:gd name="connsiteY4" fmla="*/ 882047 h 882047"/>
                  <a:gd name="connsiteX5" fmla="*/ 0 w 1389051"/>
                  <a:gd name="connsiteY5" fmla="*/ 882047 h 882047"/>
                  <a:gd name="connsiteX6" fmla="*/ 0 w 1389051"/>
                  <a:gd name="connsiteY6" fmla="*/ 882047 h 882047"/>
                  <a:gd name="connsiteX7" fmla="*/ 0 w 1389051"/>
                  <a:gd name="connsiteY7" fmla="*/ 147011 h 882047"/>
                  <a:gd name="connsiteX8" fmla="*/ 147011 w 1389051"/>
                  <a:gd name="connsiteY8" fmla="*/ 0 h 88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89051" h="882047">
                    <a:moveTo>
                      <a:pt x="147011" y="0"/>
                    </a:moveTo>
                    <a:lnTo>
                      <a:pt x="1389051" y="0"/>
                    </a:lnTo>
                    <a:lnTo>
                      <a:pt x="1389051" y="0"/>
                    </a:lnTo>
                    <a:lnTo>
                      <a:pt x="1389051" y="735036"/>
                    </a:lnTo>
                    <a:cubicBezTo>
                      <a:pt x="1389051" y="816228"/>
                      <a:pt x="1323232" y="882047"/>
                      <a:pt x="1242040" y="882047"/>
                    </a:cubicBezTo>
                    <a:lnTo>
                      <a:pt x="0" y="882047"/>
                    </a:lnTo>
                    <a:lnTo>
                      <a:pt x="0" y="882047"/>
                    </a:lnTo>
                    <a:lnTo>
                      <a:pt x="0" y="147011"/>
                    </a:lnTo>
                    <a:cubicBezTo>
                      <a:pt x="0" y="65819"/>
                      <a:pt x="65819" y="0"/>
                      <a:pt x="147011" y="0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0208" tIns="100208" rIns="100208" bIns="100208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b="1" kern="1200" dirty="0">
                    <a:ln/>
                    <a:solidFill>
                      <a:srgbClr val="254061"/>
                    </a:solidFill>
                    <a:latin typeface="Times New Roman" pitchFamily="18" charset="0"/>
                    <a:cs typeface="Times New Roman" pitchFamily="18" charset="0"/>
                  </a:rPr>
                  <a:t>Прочие БП</a:t>
                </a:r>
                <a:endParaRPr lang="ru-RU" sz="1500" kern="1200" dirty="0"/>
              </a:p>
            </p:txBody>
          </p:sp>
        </p:grpSp>
        <p:cxnSp>
          <p:nvCxnSpPr>
            <p:cNvPr id="26" name="Прямая соединительная линия 25"/>
            <p:cNvCxnSpPr/>
            <p:nvPr/>
          </p:nvCxnSpPr>
          <p:spPr>
            <a:xfrm>
              <a:off x="1424608" y="3140968"/>
              <a:ext cx="6984776" cy="15124"/>
            </a:xfrm>
            <a:prstGeom prst="line">
              <a:avLst/>
            </a:prstGeom>
            <a:ln w="222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5036298" y="2874695"/>
              <a:ext cx="0" cy="281397"/>
            </a:xfrm>
            <a:prstGeom prst="line">
              <a:avLst/>
            </a:prstGeom>
            <a:ln w="222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Box 13">
            <a:extLst>
              <a:ext uri="{FF2B5EF4-FFF2-40B4-BE49-F238E27FC236}">
                <a16:creationId xmlns:a16="http://schemas.microsoft.com/office/drawing/2014/main" id="{4C8A7F4E-5B15-40E2-AD2C-061CC64E0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08490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7bd4dcf4bfea18bb71252b4a9cb7a559ee8fb3f"/>
</p:tagLst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25280</TotalTime>
  <Words>4604</Words>
  <Application>Microsoft Office PowerPoint</Application>
  <PresentationFormat>Лист A4 (210x297 мм)</PresentationFormat>
  <Paragraphs>1295</Paragraphs>
  <Slides>33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微软雅黑</vt:lpstr>
      <vt:lpstr>Arial</vt:lpstr>
      <vt:lpstr>Calibri</vt:lpstr>
      <vt:lpstr>Times New Roman</vt:lpstr>
      <vt:lpstr>Тема Office</vt:lpstr>
      <vt:lpstr> Проект БЮДЖЕТА  УСТЬ-ИЛИМСКОГО МУНИЦИПАЛЬНОГО ОКРУГА НА 2026 ГОД И ПЛАНОВЫЙ ПЕРИОД  2027 и 2028 ГОДОВ (Решение Думы  Усть-Илимского муниципального округа от _________ года № __) </vt:lpstr>
      <vt:lpstr>Презентация PowerPoint</vt:lpstr>
      <vt:lpstr>СОЦИАЛЬНО-ЭКОНОМИЧЕСКОЕ РАЗВИТИЕ </vt:lpstr>
      <vt:lpstr>Ключевые показатели социально-экономического развития</vt:lpstr>
      <vt:lpstr>Основные параметры бюджета округа</vt:lpstr>
      <vt:lpstr>Презентация PowerPoint</vt:lpstr>
      <vt:lpstr>Презентация PowerPoint</vt:lpstr>
      <vt:lpstr>Доходы бюджета округа</vt:lpstr>
      <vt:lpstr>Структура безвозмездных поступлений</vt:lpstr>
      <vt:lpstr>Доходы бюджета округа</vt:lpstr>
      <vt:lpstr>Презентация PowerPoint</vt:lpstr>
      <vt:lpstr>Расходы бюджета округа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Белая 3d бумага</dc:title>
  <dc:creator>obstinate</dc:creator>
  <dc:description>Шаблон презентации с сайта https://presentation-creation.ru/</dc:description>
  <cp:lastModifiedBy>User</cp:lastModifiedBy>
  <cp:revision>2648</cp:revision>
  <cp:lastPrinted>2024-12-25T07:37:14Z</cp:lastPrinted>
  <dcterms:created xsi:type="dcterms:W3CDTF">2018-02-25T09:09:03Z</dcterms:created>
  <dcterms:modified xsi:type="dcterms:W3CDTF">2025-11-25T07:07:57Z</dcterms:modified>
</cp:coreProperties>
</file>