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65" r:id="rId2"/>
    <p:sldId id="259" r:id="rId3"/>
    <p:sldId id="256" r:id="rId4"/>
    <p:sldId id="263" r:id="rId5"/>
    <p:sldId id="261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92E5D-D6E9-4833-A59E-C96F7E2650F1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36674-4C10-4827-91C1-87D041D2B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421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9C045C7-96FE-444F-AEDD-5F2C0095F97F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089716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ЗАГЛАВНЫЙ СЛАЙД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 (обязательный)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Размер слайда 16:9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Знаки и наименования ГУ МЧС и УМЦ не перемещать!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Название темы – шрифт </a:t>
            </a:r>
            <a:r>
              <a:rPr lang="en-US" altLang="ru-RU" smtClean="0"/>
              <a:t>Arial</a:t>
            </a:r>
            <a:r>
              <a:rPr lang="ru-RU" altLang="ru-RU" smtClean="0"/>
              <a:t>, размер шрифта – 36, написание – ЗАГЛАВНЫМИ, выравнивание по левому краю. Слово тема в названии – не писать.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Номер темы – писать в названии файла. Например,  Тема 1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По возможности в названии не использовать аббревиатуры </a:t>
            </a:r>
          </a:p>
          <a:p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8FDC50D-2D60-480B-92CC-1E5C6FC0AD2A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234506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ЗАГЛАВНЫЙ СЛАЙД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 (обязательный)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Размер слайда 16:9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Знаки и наименования ГУ МЧС и УМЦ не перемещать!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Название темы – шрифт </a:t>
            </a:r>
            <a:r>
              <a:rPr lang="en-US" altLang="ru-RU" smtClean="0"/>
              <a:t>Arial</a:t>
            </a:r>
            <a:r>
              <a:rPr lang="ru-RU" altLang="ru-RU" smtClean="0"/>
              <a:t>, размер шрифта – 36, написание – ЗАГЛАВНЫМИ, выравнивание по левому краю. Слово тема в названии – не писать.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Номер темы – писать в названии файла. Например,  Тема 1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По возможности в названии не использовать аббревиатуры </a:t>
            </a:r>
          </a:p>
          <a:p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8FDC50D-2D60-480B-92CC-1E5C6FC0AD2A}" type="slidenum">
              <a:rPr lang="ru-RU" altLang="ru-RU" smtClean="0"/>
              <a:pPr/>
              <a:t>4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923267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ЗАГЛАВНЫЙ СЛАЙД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 (обязательный)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Размер слайда 16:9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Знаки и наименования ГУ МЧС и УМЦ не перемещать!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Название темы – шрифт </a:t>
            </a:r>
            <a:r>
              <a:rPr lang="en-US" altLang="ru-RU" smtClean="0"/>
              <a:t>Arial</a:t>
            </a:r>
            <a:r>
              <a:rPr lang="ru-RU" altLang="ru-RU" smtClean="0"/>
              <a:t>, размер шрифта – 36, написание – ЗАГЛАВНЫМИ, выравнивание по левому краю. Слово тема в названии – не писать.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Номер темы – писать в названии файла. Например,  Тема 1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mtClean="0"/>
              <a:t>По возможности в названии не использовать аббревиатуры </a:t>
            </a:r>
          </a:p>
          <a:p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8FDC50D-2D60-480B-92CC-1E5C6FC0AD2A}" type="slidenum">
              <a:rPr lang="ru-RU" altLang="ru-RU" smtClean="0"/>
              <a:pPr/>
              <a:t>5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793929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342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58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77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174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404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23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377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92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511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416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54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43755-61C3-453F-B355-4402ED8A4FE8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A695B-32B4-435F-8019-3A5869BF06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50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/>
          </p:cNvPr>
          <p:cNvCxnSpPr>
            <a:cxnSpLocks/>
          </p:cNvCxnSpPr>
          <p:nvPr/>
        </p:nvCxnSpPr>
        <p:spPr>
          <a:xfrm>
            <a:off x="2015729" y="1323975"/>
            <a:ext cx="505063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ject 6"/>
          <p:cNvSpPr txBox="1">
            <a:spLocks/>
          </p:cNvSpPr>
          <p:nvPr/>
        </p:nvSpPr>
        <p:spPr>
          <a:xfrm>
            <a:off x="633056" y="3738258"/>
            <a:ext cx="7815975" cy="1698916"/>
          </a:xfrm>
          <a:prstGeom prst="rect">
            <a:avLst/>
          </a:prstGeom>
        </p:spPr>
        <p:txBody>
          <a:bodyPr wrap="square" lIns="0" tIns="6085" rIns="0" bIns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81" algn="ctr">
              <a:lnSpc>
                <a:spcPct val="100000"/>
              </a:lnSpc>
              <a:spcBef>
                <a:spcPts val="48"/>
              </a:spcBef>
              <a:defRPr/>
            </a:pPr>
            <a:r>
              <a:rPr lang="ru-RU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выполнения мероприятий должностными лицами и специалистами ГО и РСЧС по подготовке всех групп населения в области гражданской обороны и защиты населения от чрезвычайных ситуаций природного и техногенного характера</a:t>
            </a:r>
            <a:endParaRPr lang="ru-RU" sz="27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089979" y="689239"/>
            <a:ext cx="6636544" cy="2040399"/>
            <a:chOff x="1115616" y="960835"/>
            <a:chExt cx="6636544" cy="2040399"/>
          </a:xfrm>
        </p:grpSpPr>
        <p:sp>
          <p:nvSpPr>
            <p:cNvPr id="5122" name="Прямоугольник 7"/>
            <p:cNvSpPr>
              <a:spLocks noChangeArrowheads="1"/>
            </p:cNvSpPr>
            <p:nvPr/>
          </p:nvSpPr>
          <p:spPr bwMode="auto">
            <a:xfrm>
              <a:off x="1115616" y="2157413"/>
              <a:ext cx="6636544" cy="843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buFont typeface="Arial" panose="020B0604020202020204" pitchFamily="34" charset="0"/>
                <a:buNone/>
              </a:pPr>
              <a:r>
                <a:rPr lang="ru-RU" altLang="ru-RU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Министерство имущественных отношений Иркутской области</a:t>
              </a:r>
            </a:p>
            <a:p>
              <a:pPr algn="ctr">
                <a:buFont typeface="Arial" panose="020B0604020202020204" pitchFamily="34" charset="0"/>
                <a:buNone/>
              </a:pPr>
              <a:endParaRPr lang="ru-RU" altLang="ru-RU" sz="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Государственное бюджетное учреждение дополнительного профессионального образования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«Учебно-методический центр по гражданской обороне, чрезвычайным ситуациям и пожарной безопасности Иркутской области»</a:t>
              </a:r>
            </a:p>
          </p:txBody>
        </p:sp>
        <p:pic>
          <p:nvPicPr>
            <p:cNvPr id="5125" name="Объект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2916" y="1053704"/>
              <a:ext cx="883444" cy="883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Рисунок 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41935" y="960835"/>
              <a:ext cx="1041797" cy="1042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7" name="Рисунок 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2857" y="1037035"/>
              <a:ext cx="1431131" cy="9548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Прямоугольник 2"/>
          <p:cNvSpPr/>
          <p:nvPr/>
        </p:nvSpPr>
        <p:spPr>
          <a:xfrm>
            <a:off x="7866460" y="938213"/>
            <a:ext cx="1133475" cy="10322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1" name="object 6"/>
          <p:cNvSpPr txBox="1">
            <a:spLocks/>
          </p:cNvSpPr>
          <p:nvPr/>
        </p:nvSpPr>
        <p:spPr>
          <a:xfrm>
            <a:off x="1880568" y="2934566"/>
            <a:ext cx="5565530" cy="4985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6085" rIns="0" bIns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81" algn="ctr">
              <a:lnSpc>
                <a:spcPct val="100000"/>
              </a:lnSpc>
              <a:spcBef>
                <a:spcPts val="48"/>
              </a:spcBef>
              <a:defRPr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семинар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55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/>
          </p:cNvPr>
          <p:cNvCxnSpPr>
            <a:cxnSpLocks/>
          </p:cNvCxnSpPr>
          <p:nvPr/>
        </p:nvCxnSpPr>
        <p:spPr>
          <a:xfrm>
            <a:off x="2015729" y="1323975"/>
            <a:ext cx="505063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ject 6"/>
          <p:cNvSpPr txBox="1">
            <a:spLocks/>
          </p:cNvSpPr>
          <p:nvPr/>
        </p:nvSpPr>
        <p:spPr>
          <a:xfrm>
            <a:off x="845343" y="2483049"/>
            <a:ext cx="7529535" cy="1557338"/>
          </a:xfrm>
          <a:prstGeom prst="rect">
            <a:avLst/>
          </a:prstGeom>
        </p:spPr>
        <p:txBody>
          <a:bodyPr wrap="square" lIns="0" tIns="6085" rIns="0" bIns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мероприятия, осуществляемые в целях решения задач по подготовке всех групп населения в области гражданской обороны и защиты от чрезвычайных ситуаций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30939" y="91222"/>
            <a:ext cx="8641475" cy="1042988"/>
            <a:chOff x="272321" y="91222"/>
            <a:chExt cx="8641475" cy="1042988"/>
          </a:xfrm>
        </p:grpSpPr>
        <p:sp>
          <p:nvSpPr>
            <p:cNvPr id="6147" name="Прямоугольник 7"/>
            <p:cNvSpPr>
              <a:spLocks noChangeArrowheads="1"/>
            </p:cNvSpPr>
            <p:nvPr/>
          </p:nvSpPr>
          <p:spPr bwMode="auto">
            <a:xfrm>
              <a:off x="1222772" y="377360"/>
              <a:ext cx="6636544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Государственное бюджетное учреждение дополнительного профессионального образования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«Учебно-методический центр по гражданской обороне, чрезвычайным ситуациям и пожарной безопасности Иркутской области»</a:t>
              </a:r>
            </a:p>
          </p:txBody>
        </p:sp>
        <p:pic>
          <p:nvPicPr>
            <p:cNvPr id="6150" name="Объект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30352" y="189553"/>
              <a:ext cx="883444" cy="883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1" name="Рисунок 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321" y="91222"/>
              <a:ext cx="1041797" cy="1042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7058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0753" y="1265274"/>
            <a:ext cx="8591107" cy="5082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 - правовая база по организации подготовки населения</a:t>
            </a:r>
          </a:p>
          <a:p>
            <a:pPr algn="ctr">
              <a:lnSpc>
                <a:spcPct val="115000"/>
              </a:lnSpc>
            </a:pPr>
            <a:endParaRPr lang="ru-RU" sz="1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Постановление Правительства Российской Федерации от 2 ноября 2000 </a:t>
            </a:r>
            <a:r>
              <a:rPr lang="ru-RU" sz="1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года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№ 841 «Об утверждении Положения о подготовке населения в области гражданской обороны»;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МЧС России от 14 ноября 2008 года № 687 «Об утверждении Положения об организации и ведении гражданской обороны в муниципальных образованиях и организациях»;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Письмо МЧС России от 27 февраля 2020 года № 11-7-604</a:t>
            </a:r>
            <a:b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«О примерном порядке определения состава учебно-материальной базы для подготовки населения в области гражданской обороны и защиты от чрезвычайных ситуаций»;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endParaRPr lang="ru-RU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Организационно-методические указания по подготовке всех групп населения в области гражданской обороны в 2025 - 2029 годах (утв. МЧС России 25 ноября 2024 г.);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endParaRPr lang="ru-RU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МЧС России от 6 марта 2025 </a:t>
            </a:r>
            <a:r>
              <a:rPr lang="ru-RU" alt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43-1267-11 «Рекомендации </a:t>
            </a: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 местного самоуправления по организации подготовки, информированию и консультированию населения муниципальных образований в области гражданской обороны и защиты от чрезвычайных </a:t>
            </a:r>
            <a:r>
              <a:rPr lang="ru-RU" alt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ситуаций».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272321" y="91222"/>
            <a:ext cx="8620209" cy="1042988"/>
            <a:chOff x="272321" y="91222"/>
            <a:chExt cx="8620209" cy="1042988"/>
          </a:xfrm>
        </p:grpSpPr>
        <p:sp>
          <p:nvSpPr>
            <p:cNvPr id="7" name="Прямоугольник 7"/>
            <p:cNvSpPr>
              <a:spLocks noChangeArrowheads="1"/>
            </p:cNvSpPr>
            <p:nvPr/>
          </p:nvSpPr>
          <p:spPr bwMode="auto">
            <a:xfrm>
              <a:off x="1222772" y="377360"/>
              <a:ext cx="6636544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Государственное бюджетное учреждение дополнительного профессионального образования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«Учебно-методический центр по гражданской обороне, чрезвычайным ситуациям и пожарной безопасности Иркутской области»</a:t>
              </a:r>
            </a:p>
          </p:txBody>
        </p:sp>
        <p:pic>
          <p:nvPicPr>
            <p:cNvPr id="8" name="Объект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9086" y="250766"/>
              <a:ext cx="883444" cy="883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Рисунок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321" y="91222"/>
              <a:ext cx="1041797" cy="1042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81242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/>
          </p:cNvPr>
          <p:cNvCxnSpPr>
            <a:cxnSpLocks/>
          </p:cNvCxnSpPr>
          <p:nvPr/>
        </p:nvCxnSpPr>
        <p:spPr>
          <a:xfrm>
            <a:off x="2015729" y="1323975"/>
            <a:ext cx="505063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"/>
          <p:cNvGrpSpPr/>
          <p:nvPr/>
        </p:nvGrpSpPr>
        <p:grpSpPr>
          <a:xfrm>
            <a:off x="272321" y="91222"/>
            <a:ext cx="8620209" cy="1042988"/>
            <a:chOff x="272321" y="91222"/>
            <a:chExt cx="8620209" cy="1042988"/>
          </a:xfrm>
        </p:grpSpPr>
        <p:sp>
          <p:nvSpPr>
            <p:cNvPr id="6147" name="Прямоугольник 7"/>
            <p:cNvSpPr>
              <a:spLocks noChangeArrowheads="1"/>
            </p:cNvSpPr>
            <p:nvPr/>
          </p:nvSpPr>
          <p:spPr bwMode="auto">
            <a:xfrm>
              <a:off x="1222772" y="377360"/>
              <a:ext cx="6636544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Государственное бюджетное учреждение дополнительного профессионального образования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«Учебно-методический центр по гражданской обороне, чрезвычайным ситуациям и пожарной безопасности Иркутской области»</a:t>
              </a:r>
            </a:p>
          </p:txBody>
        </p:sp>
        <p:pic>
          <p:nvPicPr>
            <p:cNvPr id="6150" name="Объект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9086" y="250766"/>
              <a:ext cx="883444" cy="883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1" name="Рисунок 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321" y="91222"/>
              <a:ext cx="1041797" cy="1042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Прямоугольник 2"/>
          <p:cNvSpPr/>
          <p:nvPr/>
        </p:nvSpPr>
        <p:spPr>
          <a:xfrm>
            <a:off x="95692" y="985355"/>
            <a:ext cx="8920717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Организационно-методические указания по подготовке всех групп населения в области гражданской обороны в 2025 - 2029 годах</a:t>
            </a:r>
          </a:p>
          <a:p>
            <a:pPr algn="ctr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(утв. МЧС России 25 ноября 2024 г.)</a:t>
            </a:r>
          </a:p>
          <a:p>
            <a:pPr algn="ctr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местного самоуправления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совершенствования организации и осуществления подготовки населения в области ГО и защиты от ЧС, а также для обеспечения функционирования ЕСПН ГО и ЧС органам местного самоуправления рекомендовать: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обеспечить проведение подготовки населения муниципальных образований в области ГО и защиты от ЧС в соответствии с законодательством Российской Федерации и полномочиями (обязанностями), которыми наделены ОМСУ;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и осуществлять контроль за подготовкой в области ГО и защиты от ЧС личного состава нештатных формирований гражданской обороны и спасательных служб муниципальных образований;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наличие УМБ ГО и ЧС для подготовки населения муниципальных образований в области ГО и защиты от ЧС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подготовку соответствующих групп населения в области ГО и защиты от ЧС и осуществлять контроль за его проведением;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оказание консультационных услуг при подготовке населения в области ГО и защиты от ЧС в УКП ГО;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повышение качества подготовки должностных лиц ОМСУ и подведомственных организаций к выполнению мероприятий по ГО и защиты от ЧС;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повышение качества подготовки населения, проживающего на территории муниципального образования, в области ГО и защиты от ЧС;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планирование и рассмотрение на заседании КЧС и ОПБ муниципального образования не реже одного раза в год вопросов, связанных с подготовкой населения в области ГО и защиты от ЧС;</a:t>
            </a:r>
          </a:p>
          <a:p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8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/>
          </p:cNvPr>
          <p:cNvCxnSpPr>
            <a:cxnSpLocks/>
          </p:cNvCxnSpPr>
          <p:nvPr/>
        </p:nvCxnSpPr>
        <p:spPr>
          <a:xfrm>
            <a:off x="2015729" y="1323975"/>
            <a:ext cx="505063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"/>
          <p:cNvGrpSpPr/>
          <p:nvPr/>
        </p:nvGrpSpPr>
        <p:grpSpPr>
          <a:xfrm>
            <a:off x="272321" y="91222"/>
            <a:ext cx="8620209" cy="1042988"/>
            <a:chOff x="272321" y="91222"/>
            <a:chExt cx="8620209" cy="1042988"/>
          </a:xfrm>
        </p:grpSpPr>
        <p:sp>
          <p:nvSpPr>
            <p:cNvPr id="6147" name="Прямоугольник 7"/>
            <p:cNvSpPr>
              <a:spLocks noChangeArrowheads="1"/>
            </p:cNvSpPr>
            <p:nvPr/>
          </p:nvSpPr>
          <p:spPr bwMode="auto">
            <a:xfrm>
              <a:off x="1222772" y="377360"/>
              <a:ext cx="6636544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Государственное бюджетное учреждение дополнительного профессионального образования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«Учебно-методический центр по гражданской обороне, чрезвычайным ситуациям и пожарной безопасности Иркутской области»</a:t>
              </a:r>
            </a:p>
          </p:txBody>
        </p:sp>
        <p:pic>
          <p:nvPicPr>
            <p:cNvPr id="6150" name="Объект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9086" y="250766"/>
              <a:ext cx="883444" cy="883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1" name="Рисунок 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321" y="91222"/>
              <a:ext cx="1041797" cy="1042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Прямоугольник 2"/>
          <p:cNvSpPr/>
          <p:nvPr/>
        </p:nvSpPr>
        <p:spPr>
          <a:xfrm>
            <a:off x="95693" y="1038517"/>
            <a:ext cx="8878186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Организационно-методические указания по подготовке всех групп населения в области гражданской обороны в 2025 - 2029 годах</a:t>
            </a:r>
          </a:p>
          <a:p>
            <a:pPr algn="ctr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(утв. МЧС России 25 ноября 2024 г.)</a:t>
            </a:r>
          </a:p>
          <a:p>
            <a:pPr algn="ctr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местного самоуправления</a:t>
            </a:r>
          </a:p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разрабатывать и включать в ежегодный план основных мероприятий ОМСУ в области ГО и ЧС подраздел по подготовке населения в области ГО и защиты от ЧС;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разработку ежегодного комплексного плана мероприятий по подготовке населения муниципального образования в области ГО и защиты от ЧС, его рассмотрение, утверждение и заслушивание хода его выполнения на заседаниях КЧС и ОПБ муниципальных образований;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сбор, анализ и представление "Доклада об организации и итогах подготовки населения в области ГО и защиты от ЧС в муниципальном образовании";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взаимодействие с общественными объединениями и другими некоммерческими организациями, осуществляющими деятельность в области защиты населения и территорий от чрезвычайных ситуаций, по вопросам формирования культуры жизнедеятельности населения;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проведение соревнований муниципального уровня среди нештатных аварийно-спасательных формирований и нештатных формирований по обеспечению выполнения мероприятий по ГО организаций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внедрение новых методов пропагандистской, образовательной и информационной работы с населением в области ГО и защиты от ЧС;</a:t>
            </a:r>
          </a:p>
          <a:p>
            <a:pPr algn="just"/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проведение мероприятий (тренингов, лекций, встреч с гражданами и иных мероприятий) в целях формирования культуры безопасности жизнедеятельности населения на территории муниципального образования.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04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170121" y="91221"/>
            <a:ext cx="8722409" cy="1070243"/>
            <a:chOff x="272321" y="91222"/>
            <a:chExt cx="8620209" cy="1042988"/>
          </a:xfrm>
        </p:grpSpPr>
        <p:pic>
          <p:nvPicPr>
            <p:cNvPr id="9" name="Рисунок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321" y="91222"/>
              <a:ext cx="1041797" cy="1042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Прямоугольник 7"/>
            <p:cNvSpPr>
              <a:spLocks noChangeArrowheads="1"/>
            </p:cNvSpPr>
            <p:nvPr/>
          </p:nvSpPr>
          <p:spPr bwMode="auto">
            <a:xfrm>
              <a:off x="1222772" y="377360"/>
              <a:ext cx="6636544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Государственное бюджетное учреждение дополнительного профессионального образования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«Учебно-методический центр по гражданской обороне, чрезвычайным ситуациям и пожарной безопасности Иркутской области»</a:t>
              </a:r>
            </a:p>
          </p:txBody>
        </p:sp>
        <p:pic>
          <p:nvPicPr>
            <p:cNvPr id="8" name="Объект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9086" y="250766"/>
              <a:ext cx="883444" cy="883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131" name="Прямоугольник 1"/>
          <p:cNvSpPr>
            <a:spLocks noChangeArrowheads="1"/>
          </p:cNvSpPr>
          <p:nvPr/>
        </p:nvSpPr>
        <p:spPr bwMode="auto">
          <a:xfrm>
            <a:off x="319802" y="864990"/>
            <a:ext cx="858327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100" dirty="0">
                <a:latin typeface="Times New Roman" panose="02020603050405020304" pitchFamily="18" charset="0"/>
              </a:rPr>
              <a:t> </a:t>
            </a:r>
            <a:r>
              <a:rPr lang="ru-RU" alt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МЧС России от 6 марта 2025 года № 43-1267-11 «Рекомендации органам местного самоуправления по организации подготовки, информированию и консультированию населения муниципальных образований в области гражданской обороны и защиты от чрезвычайных ситуаций»</a:t>
            </a:r>
            <a:endParaRPr lang="ru-RU" alt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8132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02" y="1788320"/>
            <a:ext cx="8511626" cy="2718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1915" y="4507234"/>
            <a:ext cx="89916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>
                <a:latin typeface="Times New Roman" panose="02020603050405020304" pitchFamily="18" charset="0"/>
              </a:rPr>
              <a:t>Основными задачами подготовки населения на базе УКП являются: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1200" b="1" dirty="0">
              <a:latin typeface="Times New Roman" panose="02020603050405020304" pitchFamily="18" charset="0"/>
            </a:endParaRPr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200" b="1" dirty="0">
                <a:latin typeface="Times New Roman" panose="02020603050405020304" pitchFamily="18" charset="0"/>
              </a:rPr>
              <a:t>доведение до населения способов защиты от опасностей, возникающих при военных конфликтах или вследствие этих конфликтов, а также при угрозе и возникновении ЧС природного и техногенного характера; </a:t>
            </a:r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ru-RU" sz="1200" b="1" dirty="0">
              <a:latin typeface="Times New Roman" panose="02020603050405020304" pitchFamily="18" charset="0"/>
            </a:endParaRPr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200" b="1" dirty="0">
                <a:latin typeface="Times New Roman" panose="02020603050405020304" pitchFamily="18" charset="0"/>
              </a:rPr>
              <a:t>освоение практического применения полученных знаний и выработка навыков действий; </a:t>
            </a:r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ru-RU" sz="1200" b="1" dirty="0">
              <a:latin typeface="Times New Roman" panose="02020603050405020304" pitchFamily="18" charset="0"/>
            </a:endParaRPr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200" b="1" dirty="0">
                <a:latin typeface="Times New Roman" panose="02020603050405020304" pitchFamily="18" charset="0"/>
              </a:rPr>
              <a:t>повышение уровня морально-психологического состояния населения в условиях опасностей, возникающих при военных конфликтах или вследствие этих конфликтов, а также при угрозе и возникновении ЧС природного и техногенного характера; </a:t>
            </a:r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ru-RU" sz="1200" b="1" dirty="0">
              <a:latin typeface="Times New Roman" panose="02020603050405020304" pitchFamily="18" charset="0"/>
            </a:endParaRPr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200" b="1" dirty="0">
                <a:latin typeface="Times New Roman" panose="02020603050405020304" pitchFamily="18" charset="0"/>
              </a:rPr>
              <a:t>пропаганда важности и необходимости усвоения знаний и умений безопасного поведения в современных условиях. </a:t>
            </a:r>
            <a:endParaRPr lang="ru-RU" sz="16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01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1133</Words>
  <Application>Microsoft Office PowerPoint</Application>
  <PresentationFormat>Экран (4:3)</PresentationFormat>
  <Paragraphs>101</Paragraphs>
  <Slides>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Александровна Шодноева</dc:creator>
  <cp:lastModifiedBy>Ольга Витальевна Зубцова</cp:lastModifiedBy>
  <cp:revision>13</cp:revision>
  <dcterms:created xsi:type="dcterms:W3CDTF">2025-12-08T03:11:51Z</dcterms:created>
  <dcterms:modified xsi:type="dcterms:W3CDTF">2025-12-15T01:41:34Z</dcterms:modified>
</cp:coreProperties>
</file>