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668" r:id="rId3"/>
    <p:sldId id="639" r:id="rId4"/>
    <p:sldId id="631" r:id="rId5"/>
    <p:sldId id="641" r:id="rId6"/>
    <p:sldId id="640" r:id="rId7"/>
    <p:sldId id="309" r:id="rId8"/>
    <p:sldId id="509" r:id="rId9"/>
    <p:sldId id="634" r:id="rId10"/>
    <p:sldId id="635" r:id="rId11"/>
    <p:sldId id="636" r:id="rId12"/>
    <p:sldId id="637" r:id="rId13"/>
    <p:sldId id="638" r:id="rId14"/>
    <p:sldId id="628" r:id="rId15"/>
    <p:sldId id="629" r:id="rId16"/>
    <p:sldId id="633" r:id="rId17"/>
    <p:sldId id="265" r:id="rId18"/>
    <p:sldId id="630" r:id="rId19"/>
    <p:sldId id="632" r:id="rId20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CF4E2"/>
    <a:srgbClr val="71E5F5"/>
    <a:srgbClr val="09B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4346" autoAdjust="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47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224BB-0569-4B9A-B7B0-6FE4D29F1021}" type="datetimeFigureOut">
              <a:rPr lang="ru-RU" smtClean="0"/>
              <a:pPr/>
              <a:t>11.12.2025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9487B-6DBD-4817-B486-4E10B9808E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264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0E467696-2227-4951-9703-C5B8BE795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D6472958-F9D8-4E39-907F-A66696065F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201ECE7E-2E7E-4F64-80B1-B11FBDF3D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994C51-7753-43EC-A846-8849560FEED1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470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381000" y="2803525"/>
            <a:ext cx="2117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782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6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E86D5-8DB8-4863-BB76-EB06E8351EB5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21298"/>
      </p:ext>
    </p:extLst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316905-EADF-41B5-B778-1D05394FC275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8210"/>
      </p:ext>
    </p:extLst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264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309924-6787-460F-9A81-E9F8CBB01F50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46988"/>
      </p:ext>
    </p:extLst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217084" y="6251575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2517" y="6248400"/>
            <a:ext cx="3860800" cy="457200"/>
          </a:xfrm>
        </p:spPr>
        <p:txBody>
          <a:bodyPr/>
          <a:lstStyle>
            <a:lvl1pPr>
              <a:defRPr sz="1000" b="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042400" y="62484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58D093-CE98-4FF8-8FEC-FE0AF7825731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8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6922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121013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46867" y="1600201"/>
            <a:ext cx="4466167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16234" y="1600201"/>
            <a:ext cx="4466167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4117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908821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300784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972209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419022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07FE6-720C-4301-8AFF-C561D54C1767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99887"/>
      </p:ext>
    </p:extLst>
  </p:cSld>
  <p:clrMapOvr>
    <a:masterClrMapping/>
  </p:clrMapOvr>
  <p:transition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38334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96141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8517" y="260351"/>
            <a:ext cx="2283883" cy="5870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46867" y="260351"/>
            <a:ext cx="6648451" cy="5870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061014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383304-103A-4D35-A5D3-B8175FD82231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87346"/>
      </p:ext>
    </p:extLst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FBC50B-A916-4F6E-82A2-DEF855DAADD4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80758"/>
      </p:ext>
    </p:extLst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466EF7-ECEB-46C6-BB4C-2A99B3A91D9B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9276"/>
      </p:ext>
    </p:extLst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977A25-B60D-4C10-A845-651D8F63D71C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8111"/>
      </p:ext>
    </p:extLst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E8605E-E4F2-4244-AE3B-3C4C6239E32C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02685"/>
      </p:ext>
    </p:extLst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1261A-D6E1-43C1-AC37-B35777F2A552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76659"/>
      </p:ext>
    </p:extLst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371DF-FF8E-4230-8A3C-9584AC3FFA40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0216"/>
      </p:ext>
    </p:extLst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77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77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77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CDF26-9827-403C-8102-B4A1B7E6B0C3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0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sh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446867" y="260350"/>
            <a:ext cx="91164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6867" y="1600201"/>
            <a:ext cx="9135533" cy="45307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56367" y="188913"/>
            <a:ext cx="92159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183717" y="6400800"/>
            <a:ext cx="70082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>
                <a:solidFill>
                  <a:srgbClr val="FFFFE1"/>
                </a:solidFill>
                <a:latin typeface="Arial" panose="020B0604020202020204" pitchFamily="34" charset="0"/>
              </a:rPr>
              <a:t>Администрация Шелеховского муниципального района</a:t>
            </a:r>
          </a:p>
        </p:txBody>
      </p:sp>
      <p:sp>
        <p:nvSpPr>
          <p:cNvPr id="1030" name="Line 12"/>
          <p:cNvSpPr>
            <a:spLocks noChangeShapeType="1"/>
          </p:cNvSpPr>
          <p:nvPr/>
        </p:nvSpPr>
        <p:spPr bwMode="auto">
          <a:xfrm>
            <a:off x="0" y="4876800"/>
            <a:ext cx="8128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1" name="Picture 20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59000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2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4"/>
            <a:ext cx="2159000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2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159000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24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21590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26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159000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27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6"/>
            <a:ext cx="2159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7" name="Line 29"/>
          <p:cNvSpPr>
            <a:spLocks noChangeShapeType="1"/>
          </p:cNvSpPr>
          <p:nvPr userDrawn="1"/>
        </p:nvSpPr>
        <p:spPr bwMode="auto">
          <a:xfrm>
            <a:off x="2159000" y="404813"/>
            <a:ext cx="0" cy="5688012"/>
          </a:xfrm>
          <a:prstGeom prst="line">
            <a:avLst/>
          </a:prstGeom>
          <a:noFill/>
          <a:ln w="76200" cmpd="tri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u="sng" kern="1200">
          <a:solidFill>
            <a:srgbClr val="CCEC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u="sng">
          <a:solidFill>
            <a:srgbClr val="CCECFF"/>
          </a:solidFill>
          <a:latin typeface="Times New Roman" panose="02020603050405020304" pitchFamily="18" charset="0"/>
        </a:defRPr>
      </a:lvl9pPr>
    </p:titleStyle>
    <p:bodyStyle>
      <a:lvl1pPr marL="342900" indent="107950" algn="just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nbpublish.com/library_read_article.php?id=6886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7">
            <a:extLst>
              <a:ext uri="{FF2B5EF4-FFF2-40B4-BE49-F238E27FC236}">
                <a16:creationId xmlns:a16="http://schemas.microsoft.com/office/drawing/2014/main" xmlns="" id="{8CD15003-A3CC-49E1-B913-00D5581E7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733550"/>
            <a:ext cx="884872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имущественных отношений Иркутской области</a:t>
            </a:r>
          </a:p>
          <a:p>
            <a:pPr algn="ctr">
              <a:buFont typeface="Arial" panose="020B0604020202020204" pitchFamily="34" charset="0"/>
              <a:buNone/>
            </a:pPr>
            <a:endParaRPr lang="ru-RU" altLang="ru-RU" sz="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учреждение дополнительного профессионального образования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«Учебно-методический центр по гражданской обороне, чрезвычайным ситуациям и пожарной безопасности Иркутской области»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xmlns="" id="{070EA8E5-FA4C-41ED-A94E-51E189288A62}"/>
              </a:ext>
            </a:extLst>
          </p:cNvPr>
          <p:cNvSpPr txBox="1">
            <a:spLocks/>
          </p:cNvSpPr>
          <p:nvPr/>
        </p:nvSpPr>
        <p:spPr>
          <a:xfrm>
            <a:off x="654050" y="3248508"/>
            <a:ext cx="10801350" cy="1854852"/>
          </a:xfrm>
          <a:prstGeom prst="rect">
            <a:avLst/>
          </a:prstGeom>
        </p:spPr>
        <p:txBody>
          <a:bodyPr lIns="0" tIns="8113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41" algn="ctr" fontAlgn="auto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0070C0"/>
                </a:solidFill>
                <a:latin typeface="+mn-lt"/>
              </a:rPr>
              <a:t>Организация выполнения мероприятий должностными лицами и специалистами ГО и РСЧС по подготовке всех групп населения в области гражданской обороны и защиты населения от чрезвычайных ситуаций природного и техногенного характера</a:t>
            </a:r>
            <a:endParaRPr lang="ru-RU" sz="3000" b="1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125" name="Объект 1">
            <a:extLst>
              <a:ext uri="{FF2B5EF4-FFF2-40B4-BE49-F238E27FC236}">
                <a16:creationId xmlns:a16="http://schemas.microsoft.com/office/drawing/2014/main" xmlns="" id="{2185D512-4E50-4B3E-B58A-8E5E07EDC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61938"/>
            <a:ext cx="11779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1">
            <a:extLst>
              <a:ext uri="{FF2B5EF4-FFF2-40B4-BE49-F238E27FC236}">
                <a16:creationId xmlns:a16="http://schemas.microsoft.com/office/drawing/2014/main" xmlns="" id="{FEE888C8-FBAF-4735-BA4B-3823EF50D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38113"/>
            <a:ext cx="13890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">
            <a:extLst>
              <a:ext uri="{FF2B5EF4-FFF2-40B4-BE49-F238E27FC236}">
                <a16:creationId xmlns:a16="http://schemas.microsoft.com/office/drawing/2014/main" xmlns="" id="{14812457-EC35-489C-82DB-34FBBC016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39713"/>
            <a:ext cx="190817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xmlns="" id="{0919BDBD-172E-4E80-B6C6-AA89890688FC}"/>
              </a:ext>
            </a:extLst>
          </p:cNvPr>
          <p:cNvSpPr txBox="1">
            <a:spLocks/>
          </p:cNvSpPr>
          <p:nvPr/>
        </p:nvSpPr>
        <p:spPr>
          <a:xfrm>
            <a:off x="7303271" y="5567363"/>
            <a:ext cx="4024313" cy="668337"/>
          </a:xfrm>
          <a:prstGeom prst="rect">
            <a:avLst/>
          </a:prstGeom>
        </p:spPr>
        <p:txBody>
          <a:bodyPr lIns="0" tIns="8113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241" algn="r" fontAlgn="auto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defRPr/>
            </a:pPr>
            <a:r>
              <a:rPr lang="ru-RU" sz="14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</a:t>
            </a:r>
            <a:br>
              <a:rPr lang="ru-RU" sz="14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ДПО "УМЦ ГОЧС и ПБ Иркутской области" </a:t>
            </a:r>
          </a:p>
          <a:p>
            <a:pPr marL="6241" algn="r" fontAlgn="auto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defRPr/>
            </a:pPr>
            <a:r>
              <a:rPr lang="ru-RU" sz="1400" spc="-1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Парцей Борис Петрович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7BD1A9-6B24-4A93-9DEC-1170AF382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320" y="1281393"/>
            <a:ext cx="7222211" cy="49316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</a:rPr>
              <a:t>НИ В КОЕМ СЛУЧАЕ НЕЛЬЗЯ: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Находиться в прямой видимости летательного аппарата.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Пытаться сбить аппарат подручными средствами.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 Пользоваться вблизи беспилотника мобильными телефонами.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Если вы столкнулись с БПЛА или стали свидетелем их поражения средствами ПВО: Не публикуйте в социальных сетях фотографии или видеозаписи работы систем ПВО.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 Оставьте БПЛА в покое, если он упал, не подходите к нему, особенно если у вас при себе смартфон, в БПЛА может быть установлена система дистанционного самоуничтожения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BB18415-CCA3-4DF2-B09F-CD8E332DC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31100" y="1281393"/>
            <a:ext cx="4490419" cy="513490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98FDAA30-0808-4FC6-8F06-CA9E9A2B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146978"/>
            <a:ext cx="10972800" cy="5461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ДЕЙСТВИЯ В СЛУЧАЕ АТАКИ БПЛА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9126B-AE9D-46AE-8898-EA65A11BA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E49935-F2E3-473B-9958-0B0681FF8B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982" y="1962952"/>
            <a:ext cx="5777424" cy="4034725"/>
          </a:xfrm>
        </p:spPr>
        <p:txBody>
          <a:bodyPr/>
          <a:lstStyle/>
          <a:p>
            <a:pPr marL="0" indent="0" algn="ctr"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</a:rPr>
              <a:t>ЕСЛИ ВЫ В КВАРТИРЕ, ДОМЕ:</a:t>
            </a:r>
          </a:p>
          <a:p>
            <a:pPr marL="0" indent="0" algn="ctr">
              <a:buClrTx/>
              <a:buNone/>
            </a:pPr>
            <a:endParaRPr lang="ru-RU" sz="3600" b="1" dirty="0">
              <a:solidFill>
                <a:srgbClr val="000000"/>
              </a:solidFill>
              <a:effectLst/>
            </a:endParaRPr>
          </a:p>
          <a:p>
            <a:pPr algn="just"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НАЙДИТЕ ПОМЕЩЕНИЕ С НЕСУЩИМИ СТЕНАМИ;</a:t>
            </a:r>
          </a:p>
          <a:p>
            <a:pPr algn="just"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ДЕРЖИТЕСЬ ПОДАЛЬШЕ ОТ ОКОН;</a:t>
            </a:r>
          </a:p>
          <a:p>
            <a:pPr algn="just"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СЯДЬТЕ НА ПОЛУ И ПРИГНИТЕСЬ</a:t>
            </a:r>
          </a:p>
          <a:p>
            <a:endParaRPr lang="ru-RU" sz="24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D962C374-483E-467C-B446-CAA382C33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7599" y="1146876"/>
            <a:ext cx="5777423" cy="541902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F516B4B-F242-4E8A-973D-10B20758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2" y="104763"/>
            <a:ext cx="10972800" cy="68429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ДЕЙСТВИЯ В СЛУЧАЕ АТАКИ БПЛА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105C9D-C844-4202-9CB4-0B54629D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5B8A60-AEB0-447F-ACDF-99B16C6B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5461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ДЕЙСТВИЯ В СЛУЧАЕ АТАКИ БПЛА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B747352-F851-438B-B5D8-FEAD51238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81393"/>
            <a:ext cx="6685935" cy="499233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</a:rPr>
              <a:t>Для укрытия от возможных последствий детонаций БПЛА: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рекомендуется спускаться в помещения, расположенные ниже уровня земли: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	подвалы и цокольные этажи зданий;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	гаражи, складские и другие помещения, 	расположенные в подвальных этажах 	зданий и сооружений, в том числе, в 	торговых и развлекательных центрах;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транспортные подземные сооружения городской инфраструктуры: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	(подземные переходы и т.п.);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r>
              <a:rPr lang="ru-RU" sz="2200" b="1" dirty="0">
                <a:solidFill>
                  <a:srgbClr val="000000"/>
                </a:solidFill>
                <a:effectLst/>
              </a:rPr>
              <a:t>	другие укрытия (погреба, подполье)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E8F8278-CB13-4D50-8C8E-B591B918B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2667" y="1685317"/>
            <a:ext cx="4669733" cy="44170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38D1BA-1DB5-48F0-A8DA-6FFDF5BB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F7268E-CF1B-4861-AC7C-F59C664F9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8" y="1332854"/>
            <a:ext cx="10213144" cy="48604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7E8CDF-3F4D-4685-A970-3657DAFC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B49D83-412B-4D70-AD06-548B2F67DDBC}"/>
              </a:ext>
            </a:extLst>
          </p:cNvPr>
          <p:cNvSpPr txBox="1"/>
          <p:nvPr/>
        </p:nvSpPr>
        <p:spPr>
          <a:xfrm>
            <a:off x="2403138" y="6334780"/>
            <a:ext cx="624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г. СТАРЫЙ ОСКОЛ (БЕЛГОРОДСКАЯ ОБЛАСТЬ)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FBB658-394A-4030-8BEB-10185878A192}"/>
              </a:ext>
            </a:extLst>
          </p:cNvPr>
          <p:cNvSpPr txBox="1"/>
          <p:nvPr/>
        </p:nvSpPr>
        <p:spPr>
          <a:xfrm>
            <a:off x="3310089" y="332173"/>
            <a:ext cx="482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ИНЖЕНЕРНАЯ ЗАШИТА</a:t>
            </a:r>
          </a:p>
        </p:txBody>
      </p:sp>
    </p:spTree>
    <p:extLst>
      <p:ext uri="{BB962C8B-B14F-4D97-AF65-F5344CB8AC3E}">
        <p14:creationId xmlns:p14="http://schemas.microsoft.com/office/powerpoint/2010/main" val="893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007D1B-2D93-4ABF-8A15-871108AFC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1" y="1336431"/>
            <a:ext cx="7190913" cy="48357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1250B0-26B4-40C6-8514-AE3DCAA9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863" y="1336430"/>
            <a:ext cx="3729917" cy="49245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EC8A9C-6370-49E2-A189-694BE9E6D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A97CA0-30EC-4101-AF4F-5E3333B1F7FF}"/>
              </a:ext>
            </a:extLst>
          </p:cNvPr>
          <p:cNvSpPr txBox="1"/>
          <p:nvPr/>
        </p:nvSpPr>
        <p:spPr>
          <a:xfrm>
            <a:off x="2573619" y="6260975"/>
            <a:ext cx="624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г. СТАРЫЙ ОСКОЛ (БЕЛГОРОДСКАЯ ОБЛАСТЬ)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D76FFE-4B7B-4189-AD94-CB5245DDEADA}"/>
              </a:ext>
            </a:extLst>
          </p:cNvPr>
          <p:cNvSpPr txBox="1"/>
          <p:nvPr/>
        </p:nvSpPr>
        <p:spPr>
          <a:xfrm>
            <a:off x="2309247" y="435268"/>
            <a:ext cx="652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ИНЖЕНЕРНАЯ ЗАШИТА</a:t>
            </a:r>
          </a:p>
        </p:txBody>
      </p:sp>
    </p:spTree>
    <p:extLst>
      <p:ext uri="{BB962C8B-B14F-4D97-AF65-F5344CB8AC3E}">
        <p14:creationId xmlns:p14="http://schemas.microsoft.com/office/powerpoint/2010/main" val="33453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17574E-5622-404B-8BD1-BE6C2951572B}"/>
              </a:ext>
            </a:extLst>
          </p:cNvPr>
          <p:cNvSpPr txBox="1">
            <a:spLocks/>
          </p:cNvSpPr>
          <p:nvPr/>
        </p:nvSpPr>
        <p:spPr>
          <a:xfrm>
            <a:off x="294467" y="5177237"/>
            <a:ext cx="4293030" cy="118683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algn="ctr"/>
            <a:r>
              <a:rPr lang="ru-RU" altLang="ru-RU" sz="2000" b="1" kern="0" dirty="0">
                <a:solidFill>
                  <a:srgbClr val="000000"/>
                </a:solidFill>
                <a:effectLst/>
              </a:rPr>
              <a:t>ПОДГОТОВКА ПОДВАЛА ЖИЛОГО ДОМА К УКРЫТИЮ ЖИЛЬЦОВ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D737C6-DBE5-424F-9262-B01A69178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5" y="1377993"/>
            <a:ext cx="3321802" cy="3452997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xmlns="" id="{FC7D1C7A-671F-41E3-9746-02C6C4A80FB5}"/>
              </a:ext>
            </a:extLst>
          </p:cNvPr>
          <p:cNvSpPr txBox="1">
            <a:spLocks/>
          </p:cNvSpPr>
          <p:nvPr/>
        </p:nvSpPr>
        <p:spPr>
          <a:xfrm>
            <a:off x="5129939" y="5264081"/>
            <a:ext cx="5950147" cy="565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cap="al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Подвалы/укрытия/ </a:t>
            </a:r>
            <a:r>
              <a:rPr lang="ru-RU" sz="1200" b="1" cap="al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sz="2000" b="1" cap="al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Воронеж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57DC7C-10F6-4852-8189-F38DB9F5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08" y="1377993"/>
            <a:ext cx="3476784" cy="3457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FE6CFD-EB82-4B15-A4F9-E7D4AF803660}"/>
              </a:ext>
            </a:extLst>
          </p:cNvPr>
          <p:cNvSpPr txBox="1"/>
          <p:nvPr/>
        </p:nvSpPr>
        <p:spPr>
          <a:xfrm>
            <a:off x="3356584" y="435268"/>
            <a:ext cx="482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ИНЖЕНЕРНАЯ ЗАШИТА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E684BB-ABDE-49BA-B57D-14710C268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223" y="1377993"/>
            <a:ext cx="3632822" cy="3457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0555502-D07A-49F0-9D52-5C2C20931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97653" y="157645"/>
            <a:ext cx="7391400" cy="638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2800" b="1" cap="al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подходят для укрытия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295" y="935305"/>
            <a:ext cx="7056896" cy="5190860"/>
          </a:xfrm>
        </p:spPr>
        <p:txBody>
          <a:bodyPr>
            <a:normAutofit/>
          </a:bodyPr>
          <a:lstStyle/>
          <a:p>
            <a:pPr algn="just">
              <a:buClrTx/>
            </a:pPr>
            <a:r>
              <a:rPr lang="ru-RU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Места под стенами многоквартирных домов, высоких зданий, магазинов. Безопасное расстояние от таких строений – 30-50 метров.</a:t>
            </a:r>
          </a:p>
          <a:p>
            <a:pPr algn="just">
              <a:buClrTx/>
            </a:pPr>
            <a:r>
              <a:rPr lang="ru-RU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Места под автотехникой из-за угрозы взрыва бензобака.</a:t>
            </a:r>
          </a:p>
          <a:p>
            <a:pPr algn="just">
              <a:buClrTx/>
            </a:pPr>
            <a:r>
              <a:rPr lang="ru-RU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Места на пожароопасных и взрывоопасных объектах.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56B9AB-962F-45B8-9DBA-1907DA0E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22" y="1290432"/>
            <a:ext cx="4142822" cy="2531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A8109A9-D18F-4511-BD4C-650C9468A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22" y="3930212"/>
            <a:ext cx="4142822" cy="2770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7A50DC-0B88-4C21-8CC5-68EB08564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9C5803D-6D62-4A8B-B574-26EE232A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17" y="1527613"/>
            <a:ext cx="3570118" cy="4991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E2F868-E1C6-4602-9FD0-06A4FB229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76" y="1527613"/>
            <a:ext cx="4387015" cy="5152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B36A85-AEE0-4F74-AAE0-FE4AC14B8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40A868-30CC-430A-9FCA-F86AAC773623}"/>
              </a:ext>
            </a:extLst>
          </p:cNvPr>
          <p:cNvSpPr txBox="1"/>
          <p:nvPr/>
        </p:nvSpPr>
        <p:spPr>
          <a:xfrm>
            <a:off x="190499" y="191904"/>
            <a:ext cx="10864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ПРИМЕР РАБОТЫ РСЧС ПО ОПОВЕЩЕНИЮ НАСЕЛЕНИЯ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</a:rPr>
              <a:t>ОБ ОПАСНОСТИ АТАКИ БПЛА</a:t>
            </a:r>
          </a:p>
        </p:txBody>
      </p:sp>
    </p:spTree>
    <p:extLst>
      <p:ext uri="{BB962C8B-B14F-4D97-AF65-F5344CB8AC3E}">
        <p14:creationId xmlns:p14="http://schemas.microsoft.com/office/powerpoint/2010/main" val="4505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95E1DB-B378-4FEF-9C01-67B3E400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668795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0000"/>
                </a:solidFill>
                <a:effectLst/>
              </a:rPr>
              <a:t>ИСТОЧНИК ИНФОРМАЦИИ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EC2105-9FC5-41DE-92B6-5AD282FF6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968" y="960895"/>
            <a:ext cx="8642555" cy="4114800"/>
          </a:xfrm>
        </p:spPr>
        <p:txBody>
          <a:bodyPr/>
          <a:lstStyle/>
          <a:p>
            <a:pPr marL="0" indent="0" algn="just">
              <a:buClrTx/>
              <a:buNone/>
            </a:pPr>
            <a:r>
              <a:rPr lang="ru-RU" sz="2800" dirty="0">
                <a:solidFill>
                  <a:srgbClr val="000000"/>
                </a:solidFill>
                <a:effectLst/>
              </a:rPr>
              <a:t>Николаев Н.В., Ильин В.В., Некрасов М.И. Актуальные вопросы противодействия современным автономным беспилотным летательным аппаратам и FPV-дронам // Вопросы безопасности. 2024. № 1. С. 40-60. </a:t>
            </a:r>
            <a:r>
              <a:rPr lang="ru-RU" sz="2800" dirty="0">
                <a:solidFill>
                  <a:srgbClr val="00000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https://nbpublish.com/library_read_article.php?id=68860</a:t>
            </a:r>
            <a:endParaRPr lang="ru-RU" sz="2800" dirty="0">
              <a:solidFill>
                <a:srgbClr val="000000"/>
              </a:solidFill>
              <a:effectLst/>
            </a:endParaRPr>
          </a:p>
          <a:p>
            <a:pPr marL="457200" indent="-457200" algn="just">
              <a:buClrTx/>
              <a:buAutoNum type="arabicPeriod"/>
            </a:pPr>
            <a:endParaRPr lang="ru-RU" sz="240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5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CBD91C-24F5-4681-9B53-DE2B5D22EEF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05912" y="193272"/>
            <a:ext cx="10363200" cy="1062092"/>
          </a:xfrm>
        </p:spPr>
        <p:txBody>
          <a:bodyPr/>
          <a:lstStyle/>
          <a:p>
            <a:r>
              <a:rPr lang="ru-RU" sz="3200" b="1" dirty="0">
                <a:solidFill>
                  <a:srgbClr val="000000"/>
                </a:solidFill>
                <a:effectLst/>
              </a:rPr>
              <a:t>ЗАЩИТА ОТ БОЕВЫХ БЕСПИЛОТНЫХ ЛЕТАТЕЛЬНЫХ АППАРАТОВ (БПЛА)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EF7647-D4CA-4C00-88F2-B1E53C28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88" y="1255364"/>
            <a:ext cx="9965410" cy="54093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2615A-B405-4190-A4F9-83C04E2DA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5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DBFE1-1B50-47E1-BEC8-B7574821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4" y="483778"/>
            <a:ext cx="10208139" cy="13843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Беспилотный летательный аппарат (БПЛА) </a:t>
            </a:r>
            <a:r>
              <a:rPr lang="ru-RU" sz="2800" dirty="0">
                <a:solidFill>
                  <a:srgbClr val="000000"/>
                </a:solidFill>
                <a:effectLst/>
              </a:rPr>
              <a:t>– это летательный аппарат, не имеющий на борту пилота, использующий силу тяги двигателей и аэродинамические силы для полетов в атмосфере, имеющий целевую нагрузку, определяющую его назначение.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EC1EEA5-03C6-479C-A9B2-EDA6CB6EF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837" y="2433710"/>
            <a:ext cx="9636369" cy="41321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B50A4C-1DD8-4FCC-9D45-50D06796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8474" y="122914"/>
            <a:ext cx="9017391" cy="792163"/>
          </a:xfrm>
        </p:spPr>
        <p:txBody>
          <a:bodyPr/>
          <a:lstStyle/>
          <a:p>
            <a:pPr algn="ctr" defTabSz="1218986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rgbClr val="000000"/>
                </a:solidFill>
                <a:effectLst/>
              </a:rPr>
              <a:t>Оружие нового поколения</a:t>
            </a:r>
            <a:br>
              <a:rPr lang="ru-RU" sz="4000" b="1" dirty="0">
                <a:solidFill>
                  <a:srgbClr val="000000"/>
                </a:solidFill>
                <a:effectLst/>
              </a:rPr>
            </a:br>
            <a:endParaRPr lang="ru-RU" sz="40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Скругленный прямоугольник 20"/>
          <p:cNvSpPr/>
          <p:nvPr/>
        </p:nvSpPr>
        <p:spPr>
          <a:xfrm>
            <a:off x="388938" y="995363"/>
            <a:ext cx="11414125" cy="5602287"/>
          </a:xfrm>
          <a:prstGeom prst="roundRect">
            <a:avLst>
              <a:gd name="adj" fmla="val 6556"/>
            </a:avLst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36FE9B-69B5-4793-92F6-269E87D9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DA5FC4-A014-4340-B33B-40DC7F3D1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97" y="3883559"/>
            <a:ext cx="3516206" cy="2159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46EF1-F642-4520-840D-117DC9738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7" y="1162747"/>
            <a:ext cx="5017157" cy="2014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4340F2-4211-4BFB-9250-CBB2A8F035A8}"/>
              </a:ext>
            </a:extLst>
          </p:cNvPr>
          <p:cNvSpPr txBox="1"/>
          <p:nvPr/>
        </p:nvSpPr>
        <p:spPr>
          <a:xfrm>
            <a:off x="1547444" y="3266362"/>
            <a:ext cx="2733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Герань-2 (Россия)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FC8679B-6F1B-490E-A73C-11A0483B5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37" y="3896888"/>
            <a:ext cx="3821253" cy="2159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F573A3-1725-4F9A-86E7-F23F448B0E59}"/>
              </a:ext>
            </a:extLst>
          </p:cNvPr>
          <p:cNvSpPr txBox="1"/>
          <p:nvPr/>
        </p:nvSpPr>
        <p:spPr>
          <a:xfrm>
            <a:off x="968474" y="6112693"/>
            <a:ext cx="2874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Bayraktar</a:t>
            </a:r>
            <a:r>
              <a:rPr lang="ru-RU" sz="2000" b="1" dirty="0">
                <a:solidFill>
                  <a:srgbClr val="000000"/>
                </a:solidFill>
              </a:rPr>
              <a:t> (Турция)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46411D8-F12A-42BE-B013-79F4052402A1}"/>
              </a:ext>
            </a:extLst>
          </p:cNvPr>
          <p:cNvSpPr txBox="1"/>
          <p:nvPr/>
        </p:nvSpPr>
        <p:spPr>
          <a:xfrm>
            <a:off x="4102461" y="6270176"/>
            <a:ext cx="4583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000000"/>
                </a:solidFill>
              </a:rPr>
              <a:t>Vampire</a:t>
            </a:r>
            <a:r>
              <a:rPr lang="ru-RU" sz="2000" b="1" dirty="0">
                <a:solidFill>
                  <a:srgbClr val="000000"/>
                </a:solidFill>
              </a:rPr>
              <a:t> UCAV,  «Баба-яга» (Украина)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9A999B1-879C-4805-A3A9-2DC698288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82" y="1162747"/>
            <a:ext cx="4816257" cy="20252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105F84-D8EB-4AA0-B8FC-7CC7B1E1DD48}"/>
              </a:ext>
            </a:extLst>
          </p:cNvPr>
          <p:cNvSpPr txBox="1"/>
          <p:nvPr/>
        </p:nvSpPr>
        <p:spPr>
          <a:xfrm>
            <a:off x="7638757" y="3333307"/>
            <a:ext cx="2347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Ланцет (Россия)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2FBF3-95F2-4ABD-B374-A9DEF6E97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921" y="3885967"/>
            <a:ext cx="3167324" cy="2187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C8535C-E23A-433C-B470-7C6B6515EA85}"/>
              </a:ext>
            </a:extLst>
          </p:cNvPr>
          <p:cNvSpPr txBox="1"/>
          <p:nvPr/>
        </p:nvSpPr>
        <p:spPr>
          <a:xfrm>
            <a:off x="8915863" y="6199610"/>
            <a:ext cx="276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Switchblade («</a:t>
            </a:r>
            <a:r>
              <a:rPr lang="ru-RU" sz="1600" b="1" dirty="0">
                <a:solidFill>
                  <a:srgbClr val="000000"/>
                </a:solidFill>
              </a:rPr>
              <a:t>Нож») (США)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</a:rPr>
              <a:t>Поставки на Украину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AA57F37F-7588-4FB0-8387-A2C6AF146C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582" y="1359976"/>
            <a:ext cx="5839418" cy="4641258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1D23E323-DD8A-4FCB-AE4F-4EC5D14369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097" y="1359976"/>
            <a:ext cx="5714919" cy="464125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102C0DCD-82AE-4624-9C0D-E06C1E6FC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92100"/>
            <a:ext cx="10972800" cy="699792"/>
          </a:xfrm>
        </p:spPr>
        <p:txBody>
          <a:bodyPr/>
          <a:lstStyle/>
          <a:p>
            <a:pPr algn="ctr" defTabSz="1218986"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 </a:t>
            </a:r>
            <a:r>
              <a:rPr lang="ru-RU" sz="4000" b="1" dirty="0">
                <a:solidFill>
                  <a:srgbClr val="000000"/>
                </a:solidFill>
                <a:effectLst/>
              </a:rPr>
              <a:t>Оружие нового поколения</a:t>
            </a:r>
            <a:br>
              <a:rPr lang="ru-RU" sz="4000" b="1" dirty="0">
                <a:solidFill>
                  <a:srgbClr val="000000"/>
                </a:solidFill>
                <a:effectLst/>
              </a:rPr>
            </a:br>
            <a:endParaRPr lang="ru-RU" sz="4000" b="1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0739A6-6334-4CE0-94BA-983AC958A67A}"/>
              </a:ext>
            </a:extLst>
          </p:cNvPr>
          <p:cNvSpPr txBox="1"/>
          <p:nvPr/>
        </p:nvSpPr>
        <p:spPr>
          <a:xfrm>
            <a:off x="8136610" y="6019800"/>
            <a:ext cx="268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Боевой квадрокоптер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7AD82-C665-4D0D-999D-ACC44D469E53}"/>
              </a:ext>
            </a:extLst>
          </p:cNvPr>
          <p:cNvSpPr txBox="1"/>
          <p:nvPr/>
        </p:nvSpPr>
        <p:spPr>
          <a:xfrm>
            <a:off x="1365551" y="6255886"/>
            <a:ext cx="363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Управление с земли </a:t>
            </a:r>
            <a:r>
              <a:rPr lang="en-US" sz="2000" b="1" dirty="0">
                <a:solidFill>
                  <a:srgbClr val="000000"/>
                </a:solidFill>
              </a:rPr>
              <a:t>FPV-</a:t>
            </a:r>
            <a:r>
              <a:rPr lang="ru-RU" sz="2000" b="1" dirty="0">
                <a:solidFill>
                  <a:srgbClr val="000000"/>
                </a:solidFill>
              </a:rPr>
              <a:t>др</a:t>
            </a:r>
            <a:r>
              <a:rPr lang="ru-RU" b="1" dirty="0">
                <a:solidFill>
                  <a:srgbClr val="000000"/>
                </a:solidFill>
              </a:rPr>
              <a:t>он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BD5C39D-D5EE-4C6A-AAAD-676F3F64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42" y="996075"/>
            <a:ext cx="4454852" cy="25094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5581" y="3206952"/>
            <a:ext cx="10303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ПОСЛЕДСТВИЯ УДАРОВ БПЛА г. ВОРОНЕЖ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80" y="4037949"/>
            <a:ext cx="4857132" cy="2630118"/>
          </a:xfrm>
          <a:prstGeom prst="rect">
            <a:avLst/>
          </a:prstGeom>
        </p:spPr>
      </p:pic>
      <p:pic>
        <p:nvPicPr>
          <p:cNvPr id="1026" name="Picture 2" descr="https://bloknot-voronezh.ru/upload/iblock/5e8/a2q0r0oe3k7j2ihtgd6epojxve3d98a7/photo_2024_03_19_08_29_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2441" y="4037949"/>
            <a:ext cx="4454853" cy="26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https://n1s1.hsmedia.ru/f5/03/77/f50377916ad7e4c78b73b271cbad0edf/656x492_1:5813_f81020351f300c9d25d8e5d2af89a0f3@1280x960_0xsjjthT0A_9094831266516061851.jpg.web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https://n1s1.hsmedia.ru/f5/03/77/f50377916ad7e4c78b73b271cbad0edf/1280x960_1:5813_361ab9b1eb2a0b68a1ca6ae4f96674df@1280x960_0xsjjthT0A_9094831266516061851.jpg.webp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80" y="996075"/>
            <a:ext cx="4857132" cy="24992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94A992-42BD-4DC2-ABA3-3C020D106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DE4016-D56B-4CF8-8BEB-272331B1D472}"/>
              </a:ext>
            </a:extLst>
          </p:cNvPr>
          <p:cNvSpPr txBox="1"/>
          <p:nvPr/>
        </p:nvSpPr>
        <p:spPr>
          <a:xfrm>
            <a:off x="1831975" y="35346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АКТУАЛЬНОСТЬ ЗАЩИТЫ ОТ БПЛА</a:t>
            </a:r>
          </a:p>
        </p:txBody>
      </p:sp>
    </p:spTree>
    <p:extLst>
      <p:ext uri="{BB962C8B-B14F-4D97-AF65-F5344CB8AC3E}">
        <p14:creationId xmlns:p14="http://schemas.microsoft.com/office/powerpoint/2010/main" val="4039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1" y="1182098"/>
            <a:ext cx="7095552" cy="4459834"/>
          </a:xfrm>
          <a:prstGeom prst="rect">
            <a:avLst/>
          </a:prstGeom>
        </p:spPr>
      </p:pic>
      <p:pic>
        <p:nvPicPr>
          <p:cNvPr id="1026" name="Picture 2" descr="Пожар на нефтебазе в Белгороде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163" y="1235340"/>
            <a:ext cx="4228366" cy="44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4409774" y="1479928"/>
            <a:ext cx="1291525" cy="6140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5" rIns="91385" bIns="4569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810178-16DC-48E2-86AC-5C7FA401D9FE}"/>
              </a:ext>
            </a:extLst>
          </p:cNvPr>
          <p:cNvSpPr txBox="1"/>
          <p:nvPr/>
        </p:nvSpPr>
        <p:spPr>
          <a:xfrm>
            <a:off x="1831975" y="35346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АКТУАЛЬНОСТЬ ЗАЩИТЫ ОТ БПЛА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C493763-DA52-41C7-B90C-F9ABE14C14E8}"/>
              </a:ext>
            </a:extLst>
          </p:cNvPr>
          <p:cNvSpPr/>
          <p:nvPr/>
        </p:nvSpPr>
        <p:spPr>
          <a:xfrm>
            <a:off x="638605" y="5695174"/>
            <a:ext cx="10303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ПОСЛЕДСТВИЯ УДАРОВ БПЛА г. БЕЛГОРОД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6C8092E-3BD5-4296-843B-591A576E4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821" y="5468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6982FF-BDE5-451B-A88F-379AEC2D7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987" y="1693607"/>
            <a:ext cx="5811864" cy="4028768"/>
          </a:xfrm>
        </p:spPr>
        <p:txBody>
          <a:bodyPr/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распознать БПЛА</a:t>
            </a:r>
            <a:endParaRPr lang="ru-RU" sz="36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Распознать БПЛА достаточно просто: они летят невысоко и с виду</a:t>
            </a:r>
            <a:r>
              <a:rPr lang="ru-RU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похожи на небольшой самолет.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Однако именно они представляют</a:t>
            </a:r>
            <a:r>
              <a:rPr lang="ru-RU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наибольшую опасность, так как могут быть начинены взрывчаткой.</a:t>
            </a:r>
            <a:endParaRPr lang="ru-RU" sz="24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</a:pP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Звук дрона распространяется недалеко и похож на жужжание модели</a:t>
            </a:r>
            <a:r>
              <a:rPr lang="ru-RU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самолета.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818F67B-3493-430E-911A-B6090F00A7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0136" y="1363590"/>
            <a:ext cx="5538059" cy="2910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E56E5F-807E-43BC-90A7-341454A3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137" y="4356337"/>
            <a:ext cx="5538059" cy="2472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BC28A7-2E21-4172-8E34-8B2AD2479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48033138-E921-487C-9004-9EC8C081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5461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ДЕЙСТВИЯ В СЛУЧАЕ АТАКИ БПЛА</a:t>
            </a:r>
          </a:p>
        </p:txBody>
      </p:sp>
    </p:spTree>
    <p:extLst>
      <p:ext uri="{BB962C8B-B14F-4D97-AF65-F5344CB8AC3E}">
        <p14:creationId xmlns:p14="http://schemas.microsoft.com/office/powerpoint/2010/main" val="8500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F4E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7130E1-3B54-421B-B0A2-7B8FEECE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5461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</a:rPr>
              <a:t>ДЕЙСТВИЯ В СЛУЧАЕ АТАКИ БПЛА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8DAA0A-1981-477C-87F0-CE9365F93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9632" y="898902"/>
            <a:ext cx="6116665" cy="582736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</a:rPr>
              <a:t>Как действовать</a:t>
            </a:r>
          </a:p>
          <a:p>
            <a:pPr marL="0" indent="0" algn="ctr">
              <a:spcBef>
                <a:spcPts val="0"/>
              </a:spcBef>
              <a:buClrTx/>
              <a:buNone/>
            </a:pPr>
            <a:r>
              <a:rPr lang="ru-RU" sz="3600" b="1" dirty="0">
                <a:solidFill>
                  <a:srgbClr val="000000"/>
                </a:solidFill>
                <a:effectLst/>
              </a:rPr>
              <a:t> при обнаружении БПЛА</a:t>
            </a:r>
            <a:r>
              <a:rPr lang="ru-RU" sz="3600" dirty="0">
                <a:solidFill>
                  <a:srgbClr val="000000"/>
                </a:solidFill>
                <a:effectLst/>
              </a:rPr>
              <a:t>:</a:t>
            </a:r>
          </a:p>
          <a:p>
            <a:pPr marL="0" indent="0" algn="just">
              <a:spcBef>
                <a:spcPts val="0"/>
              </a:spcBef>
              <a:buClrTx/>
              <a:buNone/>
            </a:pPr>
            <a:endParaRPr lang="ru-RU" sz="2400" dirty="0">
              <a:solidFill>
                <a:srgbClr val="000000"/>
              </a:solidFill>
              <a:effectLst/>
            </a:endParaRPr>
          </a:p>
          <a:p>
            <a:pPr algn="just">
              <a:spcBef>
                <a:spcPts val="0"/>
              </a:spcBef>
              <a:buClrTx/>
            </a:pPr>
            <a:r>
              <a:rPr lang="ru-RU" sz="2400" b="1" dirty="0">
                <a:solidFill>
                  <a:srgbClr val="000000"/>
                </a:solidFill>
                <a:effectLst/>
              </a:rPr>
              <a:t>Покинуть опасную зону – отойти на расстояние не менее 100 м за ближайшее здание или деревья (укрыться в капитальном строении).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400" b="1" dirty="0">
                <a:solidFill>
                  <a:srgbClr val="000000"/>
                </a:solidFill>
                <a:effectLst/>
              </a:rPr>
              <a:t> По возможности предупредить окружающих об опасности.</a:t>
            </a:r>
          </a:p>
          <a:p>
            <a:pPr algn="just">
              <a:spcBef>
                <a:spcPts val="0"/>
              </a:spcBef>
              <a:buClrTx/>
            </a:pPr>
            <a:r>
              <a:rPr lang="ru-RU" sz="2400" b="1" dirty="0">
                <a:solidFill>
                  <a:srgbClr val="000000"/>
                </a:solidFill>
                <a:effectLst/>
              </a:rPr>
              <a:t> Оперативно сообщить полную информацию о месте, времени обнаружения, количестве и направлении движения БПЛА, по номеру «112».</a:t>
            </a:r>
          </a:p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2C64B1CC-4EEB-45CE-A09C-A71C61810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6297" y="1281392"/>
            <a:ext cx="5656883" cy="54448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166BF1B-DB17-49D8-970D-680C8EEFA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583" y="104763"/>
            <a:ext cx="12819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Океан">
  <a:themeElements>
    <a:clrScheme name="1_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1_Океа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лои">
  <a:themeElements>
    <a:clrScheme name="1_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1_Слои">
      <a:majorFont>
        <a:latin typeface="Times New Roman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1061</TotalTime>
  <Words>532</Words>
  <Application>Microsoft Office PowerPoint</Application>
  <PresentationFormat>Широкоэкранный</PresentationFormat>
  <Paragraphs>74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1_Океан</vt:lpstr>
      <vt:lpstr>1_Слои</vt:lpstr>
      <vt:lpstr>Презентация PowerPoint</vt:lpstr>
      <vt:lpstr>ЗАЩИТА ОТ БОЕВЫХ БЕСПИЛОТНЫХ ЛЕТАТЕЛЬНЫХ АППАРАТОВ (БПЛА)</vt:lpstr>
      <vt:lpstr>Беспилотный летательный аппарат (БПЛА) – это летательный аппарат, не имеющий на борту пилота, использующий силу тяги двигателей и аэродинамические силы для полетов в атмосфере, имеющий целевую нагрузку, определяющую его назначение. </vt:lpstr>
      <vt:lpstr> Оружие нового поколения </vt:lpstr>
      <vt:lpstr> Оружие нового поколения </vt:lpstr>
      <vt:lpstr>Презентация PowerPoint</vt:lpstr>
      <vt:lpstr>Презентация PowerPoint</vt:lpstr>
      <vt:lpstr>ДЕЙСТВИЯ В СЛУЧАЕ АТАКИ БПЛА</vt:lpstr>
      <vt:lpstr>ДЕЙСТВИЯ В СЛУЧАЕ АТАКИ БПЛА</vt:lpstr>
      <vt:lpstr>ДЕЙСТВИЯ В СЛУЧАЕ АТАКИ БПЛА</vt:lpstr>
      <vt:lpstr>ДЕЙСТВИЯ В СЛУЧАЕ АТАКИ БПЛА</vt:lpstr>
      <vt:lpstr>ДЕЙСТВИЯ В СЛУЧАЕ АТАКИ БПЛА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 ИНФОРМАЦИИ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Parcey_BP</dc:creator>
  <cp:lastModifiedBy>Наталья Олеговна Амосова</cp:lastModifiedBy>
  <cp:revision>81</cp:revision>
  <cp:lastPrinted>2025-12-11T07:11:27Z</cp:lastPrinted>
  <dcterms:created xsi:type="dcterms:W3CDTF">2023-03-01T03:24:55Z</dcterms:created>
  <dcterms:modified xsi:type="dcterms:W3CDTF">2025-12-11T07:12:28Z</dcterms:modified>
</cp:coreProperties>
</file>