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4" r:id="rId2"/>
    <p:sldId id="373" r:id="rId3"/>
    <p:sldId id="258" r:id="rId4"/>
    <p:sldId id="366" r:id="rId5"/>
    <p:sldId id="367" r:id="rId6"/>
    <p:sldId id="371" r:id="rId7"/>
    <p:sldId id="370" r:id="rId8"/>
    <p:sldId id="296" r:id="rId9"/>
    <p:sldId id="294" r:id="rId10"/>
    <p:sldId id="265" r:id="rId11"/>
    <p:sldId id="34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21" r:id="rId26"/>
    <p:sldId id="281" r:id="rId27"/>
    <p:sldId id="282" r:id="rId28"/>
    <p:sldId id="322" r:id="rId2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0.18048545046761916"/>
          <c:y val="9.3295922350427302E-2"/>
          <c:w val="0.8000552021997559"/>
          <c:h val="0.79648951653911415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безвозмездные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418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B-483F-9542-DCE5DA59C951}"/>
                </c:ext>
              </c:extLst>
            </c:dLbl>
            <c:dLbl>
              <c:idx val="3"/>
              <c:layout>
                <c:manualLayout>
                  <c:x val="1.06009950327660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B-483F-9542-DCE5DA59C951}"/>
                </c:ext>
              </c:extLst>
            </c:dLbl>
            <c:dLbl>
              <c:idx val="4"/>
              <c:layout>
                <c:manualLayout>
                  <c:x val="1.590149254914908E-2"/>
                  <c:y val="5.7941313205646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Sheet1!$E$1:$F$1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Sheet1!$E$2:$F$2</c:f>
              <c:numCache>
                <c:formatCode>0%</c:formatCode>
                <c:ptCount val="2"/>
                <c:pt idx="0">
                  <c:v>0.74293856340625264</c:v>
                </c:pt>
                <c:pt idx="1">
                  <c:v>0.74547122219674378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6B-483F-9542-DCE5DA59C95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налоговые 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B-483F-9542-DCE5DA59C951}"/>
                </c:ext>
              </c:extLst>
            </c:dLbl>
            <c:dLbl>
              <c:idx val="1"/>
              <c:layout>
                <c:manualLayout>
                  <c:x val="1.06009950327660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B-483F-9542-DCE5DA59C951}"/>
                </c:ext>
              </c:extLst>
            </c:dLbl>
            <c:dLbl>
              <c:idx val="2"/>
              <c:layout>
                <c:manualLayout>
                  <c:x val="7.9507462745745418E-3"/>
                  <c:y val="-2.655612844059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B-483F-9542-DCE5DA59C951}"/>
                </c:ext>
              </c:extLst>
            </c:dLbl>
            <c:dLbl>
              <c:idx val="3"/>
              <c:layout>
                <c:manualLayout>
                  <c:x val="1.0600995032766056E-2"/>
                  <c:y val="-1.7382393961693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B-483F-9542-DCE5DA59C951}"/>
                </c:ext>
              </c:extLst>
            </c:dLbl>
            <c:dLbl>
              <c:idx val="4"/>
              <c:layout>
                <c:manualLayout>
                  <c:x val="1.06009950327660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Sheet1!$E$1:$F$1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Sheet1!$E$3:$F$3</c:f>
              <c:numCache>
                <c:formatCode>0%</c:formatCode>
                <c:ptCount val="2"/>
                <c:pt idx="0">
                  <c:v>0.22018271729109046</c:v>
                </c:pt>
                <c:pt idx="1">
                  <c:v>0.22899946495452111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6B-483F-9542-DCE5DA59C95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gradFill flip="none" rotWithShape="1">
              <a:gsLst>
                <a:gs pos="0">
                  <a:sysClr val="window" lastClr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1.0165615489367244E-2"/>
                  <c:y val="-7.984670369355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6B-483F-9542-DCE5DA59C951}"/>
                </c:ext>
              </c:extLst>
            </c:dLbl>
            <c:dLbl>
              <c:idx val="1"/>
              <c:layout>
                <c:manualLayout>
                  <c:x val="2.6911032669173059E-2"/>
                  <c:y val="-5.8585713929914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6B-483F-9542-DCE5DA59C951}"/>
                </c:ext>
              </c:extLst>
            </c:dLbl>
            <c:dLbl>
              <c:idx val="2"/>
              <c:layout>
                <c:manualLayout>
                  <c:x val="1.0601005310576504E-2"/>
                  <c:y val="-9.777429004578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6B-483F-9542-DCE5DA59C951}"/>
                </c:ext>
              </c:extLst>
            </c:dLbl>
            <c:dLbl>
              <c:idx val="3"/>
              <c:layout>
                <c:manualLayout>
                  <c:x val="1.0600995032766056E-2"/>
                  <c:y val="-9.270610112903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6B-483F-9542-DCE5DA59C951}"/>
                </c:ext>
              </c:extLst>
            </c:dLbl>
            <c:dLbl>
              <c:idx val="4"/>
              <c:layout>
                <c:manualLayout>
                  <c:x val="1.3251305540357774E-2"/>
                  <c:y val="-6.844084837417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Sheet1!$E$1:$F$1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Sheet1!$E$4:$F$4</c:f>
              <c:numCache>
                <c:formatCode>0%</c:formatCode>
                <c:ptCount val="2"/>
                <c:pt idx="0">
                  <c:v>3.6878719302656945E-2</c:v>
                </c:pt>
                <c:pt idx="1">
                  <c:v>2.5529312848734994E-2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6B-483F-9542-DCE5DA59C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14438912"/>
        <c:axId val="114440448"/>
        <c:axId val="0"/>
      </c:bar3DChart>
      <c:catAx>
        <c:axId val="1144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444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440448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4438912"/>
        <c:crosses val="autoZero"/>
        <c:crossBetween val="between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7.5435055703241176E-3"/>
          <c:y val="0"/>
          <c:w val="0.99150067157093558"/>
          <c:h val="0.9343650250651716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1"/>
              <c:layout>
                <c:manualLayout>
                  <c:x val="4.6441298381685293E-2"/>
                  <c:y val="-1.645164560175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F4-4A3A-9116-6D81A53CE530}"/>
                </c:ext>
              </c:extLst>
            </c:dLbl>
            <c:dLbl>
              <c:idx val="2"/>
              <c:layout>
                <c:manualLayout>
                  <c:x val="7.9507462745745418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B-483F-9542-DCE5DA59C951}"/>
                </c:ext>
              </c:extLst>
            </c:dLbl>
            <c:dLbl>
              <c:idx val="3"/>
              <c:layout>
                <c:manualLayout>
                  <c:x val="1.0600995032766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B-483F-9542-DCE5DA59C951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0.92805481537875889</c:v>
                </c:pt>
                <c:pt idx="1">
                  <c:v>0.92656875834445929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6B-483F-9542-DCE5DA59C95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0.21505847941776449"/>
                  <c:y val="-3.2408812904854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B-483F-9542-DCE5DA59C951}"/>
                </c:ext>
              </c:extLst>
            </c:dLbl>
            <c:dLbl>
              <c:idx val="1"/>
              <c:layout>
                <c:manualLayout>
                  <c:x val="0.20098208893667791"/>
                  <c:y val="3.36606847431957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500">
                      <a:solidFill>
                        <a:srgbClr val="70002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6111946202222"/>
                      <c:h val="6.604289110761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6B-483F-9542-DCE5DA59C951}"/>
                </c:ext>
              </c:extLst>
            </c:dLbl>
            <c:dLbl>
              <c:idx val="2"/>
              <c:layout>
                <c:manualLayout>
                  <c:x val="7.9507462745745418E-3"/>
                  <c:y val="-2.655612844059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B-483F-9542-DCE5DA59C951}"/>
                </c:ext>
              </c:extLst>
            </c:dLbl>
            <c:dLbl>
              <c:idx val="3"/>
              <c:layout>
                <c:manualLayout>
                  <c:x val="1.0600995032766052E-2"/>
                  <c:y val="-1.738239396169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B-483F-9542-DCE5DA59C951}"/>
                </c:ext>
              </c:extLst>
            </c:dLbl>
            <c:dLbl>
              <c:idx val="4"/>
              <c:layout>
                <c:manualLayout>
                  <c:x val="1.0600995032766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5.8241339931480771E-2</c:v>
                </c:pt>
                <c:pt idx="1">
                  <c:v>5.6742323097463278E-2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6B-483F-9542-DCE5DA59C95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ysClr val="window" lastClr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8.1727116167982818E-3"/>
                  <c:y val="-2.910546622307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6B-483F-9542-DCE5DA59C951}"/>
                </c:ext>
              </c:extLst>
            </c:dLbl>
            <c:dLbl>
              <c:idx val="1"/>
              <c:layout>
                <c:manualLayout>
                  <c:x val="1.6804808963029255E-2"/>
                  <c:y val="-3.4663022230615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6B-483F-9542-DCE5DA59C951}"/>
                </c:ext>
              </c:extLst>
            </c:dLbl>
            <c:dLbl>
              <c:idx val="2"/>
              <c:layout>
                <c:manualLayout>
                  <c:x val="1.0600995032766052E-2"/>
                  <c:y val="-8.691196980846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6B-483F-9542-DCE5DA59C951}"/>
                </c:ext>
              </c:extLst>
            </c:dLbl>
            <c:dLbl>
              <c:idx val="3"/>
              <c:layout>
                <c:manualLayout>
                  <c:x val="1.0600995032766052E-2"/>
                  <c:y val="-9.270610112903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6B-483F-9542-DCE5DA59C951}"/>
                </c:ext>
              </c:extLst>
            </c:dLbl>
            <c:dLbl>
              <c:idx val="4"/>
              <c:layout>
                <c:manualLayout>
                  <c:x val="1.3251243790957561E-2"/>
                  <c:y val="-5.214718188508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6B-483F-9542-DCE5DA59C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1.3703844689760181E-2</c:v>
                </c:pt>
                <c:pt idx="1">
                  <c:v>1.6688918558077435E-2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6B-483F-9542-DCE5DA59C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8"/>
        <c:gapDepth val="0"/>
        <c:shape val="cylinder"/>
        <c:axId val="163599104"/>
        <c:axId val="163600640"/>
        <c:axId val="0"/>
      </c:bar3DChart>
      <c:catAx>
        <c:axId val="1635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360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600640"/>
        <c:scaling>
          <c:orientation val="minMax"/>
          <c:max val="1.1000000000000001"/>
          <c:min val="0.60000000000000031"/>
        </c:scaling>
        <c:delete val="1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one"/>
        <c:crossAx val="163599104"/>
        <c:crosses val="autoZero"/>
        <c:crossBetween val="between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544519388254553"/>
          <c:y val="5.8459211963370582E-2"/>
          <c:w val="0.86145167271389489"/>
          <c:h val="0.84118244062353165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от исп имущ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path path="rect">
                  <a:fillToRect l="50000" t="50000" r="50000" b="50000"/>
                </a:path>
              </a:gradFill>
              <a:ln w="3369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27000" h="139700" prst="artDeco"/>
                <a:bevelB w="139700" h="139700" prst="artDeco"/>
              </a:sp3d>
            </c:spPr>
            <c:extLst>
              <c:ext xmlns:c16="http://schemas.microsoft.com/office/drawing/2014/chart" uri="{C3380CC4-5D6E-409C-BE32-E72D297353CC}">
                <c16:uniqueId val="{00000001-9ADF-41B0-8B7D-8E9E50A9C3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0.33023689567719411</c:v>
                </c:pt>
                <c:pt idx="1">
                  <c:v>0.39483804547236617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DF-41B0-8B7D-8E9E50A9C3EB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негативка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F-41B0-8B7D-8E9E50A9C3EB}"/>
                </c:ext>
              </c:extLst>
            </c:dLbl>
            <c:dLbl>
              <c:idx val="1"/>
              <c:layout>
                <c:manualLayout>
                  <c:x val="1.06009950327660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DF-41B0-8B7D-8E9E50A9C3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0.48003502826143818</c:v>
                </c:pt>
                <c:pt idx="1">
                  <c:v>0.4023948260743348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DF-41B0-8B7D-8E9E50A9C3EB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остальное</c:v>
                </c:pt>
              </c:strCache>
            </c:strRef>
          </c:tx>
          <c:spPr>
            <a:gradFill>
              <a:gsLst>
                <a:gs pos="0">
                  <a:srgbClr val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2.73632885932792E-2"/>
                  <c:y val="-2.560698983449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F-41B0-8B7D-8E9E50A9C3EB}"/>
                </c:ext>
              </c:extLst>
            </c:dLbl>
            <c:dLbl>
              <c:idx val="1"/>
              <c:layout>
                <c:manualLayout>
                  <c:x val="1.8242192395519382E-2"/>
                  <c:y val="-2.13391581954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DF-41B0-8B7D-8E9E50A9C3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0.18972807606136768</c:v>
                </c:pt>
                <c:pt idx="1">
                  <c:v>0.20276712845329911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DF-41B0-8B7D-8E9E50A9C3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gapDepth val="192"/>
        <c:shape val="cylinder"/>
        <c:axId val="164540416"/>
        <c:axId val="164541952"/>
        <c:axId val="0"/>
      </c:bar3DChart>
      <c:catAx>
        <c:axId val="16454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541952"/>
        <c:crosses val="autoZero"/>
        <c:auto val="1"/>
        <c:lblAlgn val="ctr"/>
        <c:lblOffset val="100"/>
        <c:noMultiLvlLbl val="0"/>
      </c:catAx>
      <c:valAx>
        <c:axId val="164541952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540416"/>
        <c:crosses val="autoZero"/>
        <c:crossBetween val="between"/>
        <c:majorUnit val="0.5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0.13753544050148661"/>
          <c:y val="0"/>
          <c:w val="0.84529388956295226"/>
          <c:h val="0.86515588235294139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2"/>
              <c:layout>
                <c:manualLayout>
                  <c:x val="7.9507462745745418E-3"/>
                  <c:y val="-5.7941313205647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DC-4822-AF65-6CCC52A0443D}"/>
                </c:ext>
              </c:extLst>
            </c:dLbl>
            <c:dLbl>
              <c:idx val="3"/>
              <c:layout>
                <c:manualLayout>
                  <c:x val="1.0600995032766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C-4822-AF65-6CCC52A0443D}"/>
                </c:ext>
              </c:extLst>
            </c:dLbl>
            <c:dLbl>
              <c:idx val="4"/>
              <c:layout>
                <c:manualLayout>
                  <c:x val="1.5901492549149073E-2"/>
                  <c:y val="5.7941313205646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C-4822-AF65-6CCC52A04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0.68171048177817894</c:v>
                </c:pt>
                <c:pt idx="1">
                  <c:v>0.68703855619360132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DC-4822-AF65-6CCC52A0443D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C-4822-AF65-6CCC52A0443D}"/>
                </c:ext>
              </c:extLst>
            </c:dLbl>
            <c:dLbl>
              <c:idx val="1"/>
              <c:layout>
                <c:manualLayout>
                  <c:x val="1.06009950327660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DC-4822-AF65-6CCC52A0443D}"/>
                </c:ext>
              </c:extLst>
            </c:dLbl>
            <c:dLbl>
              <c:idx val="2"/>
              <c:layout>
                <c:manualLayout>
                  <c:x val="7.9507462745745418E-3"/>
                  <c:y val="-2.655612844059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C-4822-AF65-6CCC52A0443D}"/>
                </c:ext>
              </c:extLst>
            </c:dLbl>
            <c:dLbl>
              <c:idx val="3"/>
              <c:layout>
                <c:manualLayout>
                  <c:x val="1.0600995032766052E-2"/>
                  <c:y val="-1.738239396169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DC-4822-AF65-6CCC52A0443D}"/>
                </c:ext>
              </c:extLst>
            </c:dLbl>
            <c:dLbl>
              <c:idx val="4"/>
              <c:layout>
                <c:manualLayout>
                  <c:x val="1.0600995032766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DC-4822-AF65-6CCC52A04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0.19699875888525328</c:v>
                </c:pt>
                <c:pt idx="1">
                  <c:v>9.5365053322395407E-2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DC-4822-AF65-6CCC52A0443D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flip="none" rotWithShape="1">
              <a:gsLst>
                <a:gs pos="0">
                  <a:sysClr val="window" lastClr="FFFFFF"/>
                </a:gs>
                <a:gs pos="100000">
                  <a:srgbClr val="00B0F0"/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8.555617047182492E-3"/>
                  <c:y val="-2.434034226441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DC-4822-AF65-6CCC52A0443D}"/>
                </c:ext>
              </c:extLst>
            </c:dLbl>
            <c:dLbl>
              <c:idx val="1"/>
              <c:layout>
                <c:manualLayout>
                  <c:x val="4.582415661299858E-3"/>
                  <c:y val="-2.0275826042284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DC-4822-AF65-6CCC52A0443D}"/>
                </c:ext>
              </c:extLst>
            </c:dLbl>
            <c:dLbl>
              <c:idx val="2"/>
              <c:layout>
                <c:manualLayout>
                  <c:x val="-5.5538260296115305E-2"/>
                  <c:y val="-1.8803762917169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018457651078901E-2"/>
                      <c:h val="9.7962465272552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3DC-4822-AF65-6CCC52A0443D}"/>
                </c:ext>
              </c:extLst>
            </c:dLbl>
            <c:dLbl>
              <c:idx val="3"/>
              <c:layout>
                <c:manualLayout>
                  <c:x val="-4.8321700910925573E-2"/>
                  <c:y val="-2.02801552152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534753499390844E-2"/>
                      <c:h val="7.3684316889644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3DC-4822-AF65-6CCC52A0443D}"/>
                </c:ext>
              </c:extLst>
            </c:dLbl>
            <c:dLbl>
              <c:idx val="4"/>
              <c:layout>
                <c:manualLayout>
                  <c:x val="-4.9468156576373448E-2"/>
                  <c:y val="-1.33673317719449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18745402152998"/>
                      <c:h val="8.4301159370341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A3DC-4822-AF65-6CCC52A04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9.093986234909171E-2</c:v>
                </c:pt>
                <c:pt idx="1">
                  <c:v>0.15084085315832649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DC-4822-AF65-6CCC52A0443D}"/>
            </c:ext>
          </c:extLst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иные</c:v>
                </c:pt>
              </c:strCache>
            </c:strRef>
          </c:tx>
          <c:spPr>
            <a:gradFill>
              <a:gsLst>
                <a:gs pos="20000">
                  <a:prstClr val="white"/>
                </a:gs>
                <a:gs pos="92000">
                  <a:srgbClr val="7030A0"/>
                </a:gs>
              </a:gsLst>
              <a:path path="rect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8.789223527316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DC-4822-AF65-6CCC52A0443D}"/>
                </c:ext>
              </c:extLst>
            </c:dLbl>
            <c:dLbl>
              <c:idx val="1"/>
              <c:layout>
                <c:manualLayout>
                  <c:x val="8.1040672846035694E-3"/>
                  <c:y val="-5.732102300423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DC-4822-AF65-6CCC52A0443D}"/>
                </c:ext>
              </c:extLst>
            </c:dLbl>
            <c:dLbl>
              <c:idx val="2"/>
              <c:layout>
                <c:manualLayout>
                  <c:x val="9.1705710474644236E-3"/>
                  <c:y val="-6.9876282877593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DC-4822-AF65-6CCC52A0443D}"/>
                </c:ext>
              </c:extLst>
            </c:dLbl>
            <c:dLbl>
              <c:idx val="3"/>
              <c:layout>
                <c:manualLayout>
                  <c:x val="1.5663183902982623E-2"/>
                  <c:y val="-7.136512498691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DC-4822-AF65-6CCC52A0443D}"/>
                </c:ext>
              </c:extLst>
            </c:dLbl>
            <c:dLbl>
              <c:idx val="4"/>
              <c:layout>
                <c:manualLayout>
                  <c:x val="1.5938587112637358E-2"/>
                  <c:y val="-7.396709539909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DC-4822-AF65-6CCC52A04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3.035089698747602E-2</c:v>
                </c:pt>
                <c:pt idx="1">
                  <c:v>6.6755537325676781E-2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3DC-4822-AF65-6CCC52A04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gapDepth val="0"/>
        <c:shape val="cylinder"/>
        <c:axId val="166287616"/>
        <c:axId val="166334464"/>
        <c:axId val="0"/>
      </c:bar3DChart>
      <c:catAx>
        <c:axId val="16628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6334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334464"/>
        <c:scaling>
          <c:orientation val="minMax"/>
          <c:max val="1"/>
          <c:min val="0"/>
        </c:scaling>
        <c:delete val="1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one"/>
        <c:crossAx val="166287616"/>
        <c:crosses val="autoZero"/>
        <c:crossBetween val="between"/>
        <c:majorUnit val="0.5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9"/>
      <c:hPercent val="48"/>
      <c:rotY val="6"/>
      <c:depthPercent val="100"/>
      <c:rAngAx val="1"/>
    </c:view3D>
    <c:floor>
      <c:thickness val="0"/>
      <c:spPr>
        <a:noFill/>
        <a:ln w="12700">
          <a:solidFill>
            <a:srgbClr val="666699"/>
          </a:solidFill>
          <a:prstDash val="solid"/>
        </a:ln>
      </c:spPr>
    </c:floor>
    <c:sideWall>
      <c:thickness val="0"/>
      <c:spPr>
        <a:noFill/>
        <a:ln w="12700">
          <a:solidFill>
            <a:srgbClr val="666699"/>
          </a:solidFill>
          <a:prstDash val="solid"/>
        </a:ln>
      </c:spPr>
    </c:sideWall>
    <c:backWall>
      <c:thickness val="0"/>
      <c:spPr>
        <a:noFill/>
        <a:ln w="12700">
          <a:solidFill>
            <a:srgbClr val="666699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994479780024446"/>
          <c:y val="6.3320956001652121E-2"/>
          <c:w val="0.86145167271389489"/>
          <c:h val="0.84118244062353165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9999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path path="rect">
                  <a:fillToRect l="50000" t="50000" r="50000" b="50000"/>
                </a:path>
              </a:gradFill>
              <a:ln w="3369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27000" h="139700" prst="artDeco"/>
                <a:bevelB w="139700" h="139700" prst="artDeco"/>
              </a:sp3d>
            </c:spPr>
            <c:extLst>
              <c:ext xmlns:c16="http://schemas.microsoft.com/office/drawing/2014/chart" uri="{C3380CC4-5D6E-409C-BE32-E72D297353CC}">
                <c16:uniqueId val="{00000001-E8EB-4023-A18A-C13EBB306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0033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  <c:extLst/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0.66608957304336758</c:v>
                </c:pt>
                <c:pt idx="1">
                  <c:v>0.62365680766217957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E21-4900-9490-6E4B6CACAF2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700025"/>
                </a:gs>
              </a:gsLst>
              <a:path path="rect">
                <a:fillToRect l="50000" t="50000" r="50000" b="50000"/>
              </a:path>
            </a:gradFill>
            <a:ln w="33691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39700" h="139700" prst="artDeco"/>
              <a:bevelB w="139700" h="139700" prst="artDeco"/>
            </a:sp3d>
          </c:spPr>
          <c:invertIfNegative val="0"/>
          <c:dLbls>
            <c:dLbl>
              <c:idx val="0"/>
              <c:layout>
                <c:manualLayout>
                  <c:x val="1.3251243790957561E-2"/>
                  <c:y val="-1.2633031202081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1-4900-9490-6E4B6CACAF26}"/>
                </c:ext>
              </c:extLst>
            </c:dLbl>
            <c:dLbl>
              <c:idx val="1"/>
              <c:layout>
                <c:manualLayout>
                  <c:x val="1.06009950327660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1-4900-9490-6E4B6CACA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solidFill>
                      <a:srgbClr val="7000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  <c:extLst/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0.33391042695663242</c:v>
                </c:pt>
                <c:pt idx="1">
                  <c:v>0.37634319233782038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E21-4900-9490-6E4B6CACAF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gapDepth val="192"/>
        <c:shape val="cylinder"/>
        <c:axId val="164958208"/>
        <c:axId val="164959744"/>
        <c:axId val="0"/>
      </c:bar3DChart>
      <c:catAx>
        <c:axId val="16495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230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959744"/>
        <c:crosses val="autoZero"/>
        <c:auto val="1"/>
        <c:lblAlgn val="ctr"/>
        <c:lblOffset val="100"/>
        <c:noMultiLvlLbl val="0"/>
      </c:catAx>
      <c:valAx>
        <c:axId val="164959744"/>
        <c:scaling>
          <c:orientation val="minMax"/>
          <c:max val="1"/>
          <c:min val="0"/>
        </c:scaling>
        <c:delete val="0"/>
        <c:axPos val="l"/>
        <c:majorGridlines>
          <c:spPr>
            <a:ln w="11230">
              <a:solidFill>
                <a:srgbClr val="666699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1230">
            <a:solidFill>
              <a:srgbClr val="666699"/>
            </a:solidFill>
            <a:prstDash val="solid"/>
          </a:ln>
        </c:spPr>
        <c:txPr>
          <a:bodyPr rot="-240000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4958208"/>
        <c:crosses val="autoZero"/>
        <c:crossBetween val="between"/>
        <c:majorUnit val="0.5"/>
      </c:valAx>
      <c:spPr>
        <a:noFill/>
        <a:ln w="224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6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9117E-3E91-4248-B8F6-EBBCD65EB635}" type="doc">
      <dgm:prSet loTypeId="urn:microsoft.com/office/officeart/2005/8/layout/hierarchy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F6780E0-0093-493D-9D2B-397364E26FFE}">
      <dgm:prSet phldrT="[Текст]" custT="1"/>
      <dgm:spPr>
        <a:xfrm>
          <a:off x="3000393" y="172080"/>
          <a:ext cx="3004550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</a:pPr>
          <a:r>
            <a:rPr lang="ru-RU" sz="2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gm:t>
    </dgm:pt>
    <dgm:pt modelId="{4A144C45-B96E-4297-B68F-A5EEBDB20E6C}" type="parTrans" cxnId="{A85483DC-5CD4-4E78-BC95-BF9CE8FACF4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49EEC5-3EF8-4533-AED2-71582A3AA642}" type="sibTrans" cxnId="{A85483DC-5CD4-4E78-BC95-BF9CE8FACF4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5FB7CA-B9B0-4F6C-89D7-28008EF9F1CB}">
      <dgm:prSet phldrT="[Текст]" custT="1"/>
      <dgm:spPr>
        <a:xfrm>
          <a:off x="433796" y="1672197"/>
          <a:ext cx="3317882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Налоговые и неналоговые 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gm:t>
    </dgm:pt>
    <dgm:pt modelId="{6A2082BC-4758-49EC-95AD-3948C423C3AC}" type="parTrans" cxnId="{ED5B5324-E901-4793-879A-C30E48A11A09}">
      <dgm:prSet/>
      <dgm:spPr>
        <a:xfrm>
          <a:off x="1912705" y="1029933"/>
          <a:ext cx="2409931" cy="471234"/>
        </a:xfrm>
        <a:custGeom>
          <a:avLst/>
          <a:gdLst/>
          <a:ahLst/>
          <a:cxnLst/>
          <a:rect l="0" t="0" r="0" b="0"/>
          <a:pathLst>
            <a:path>
              <a:moveTo>
                <a:pt x="2409931" y="0"/>
              </a:moveTo>
              <a:lnTo>
                <a:pt x="2409931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BA0E4-2439-4517-8A34-3530F258D0FE}" type="sibTrans" cxnId="{ED5B5324-E901-4793-879A-C30E48A11A09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6B3986-3BA2-47D0-A8A2-A19DE8891745}">
      <dgm:prSet phldrT="[Текст]" custT="1"/>
      <dgm:spPr>
        <a:xfrm>
          <a:off x="506004" y="3172315"/>
          <a:ext cx="3173465" cy="1612394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>
            <a:lnSpc>
              <a:spcPct val="80000"/>
            </a:lnSpc>
            <a:spcAft>
              <a:spcPts val="50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основные: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НДФЛ,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платежи при пользовании 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природными ресурсами,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использования имущества,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оказания платных услуг</a:t>
          </a:r>
        </a:p>
      </dgm:t>
    </dgm:pt>
    <dgm:pt modelId="{8072248E-1851-4C89-81DF-23056DA11E57}" type="parTrans" cxnId="{B4302B14-3D5B-4D4B-9D0D-915A807D2A98}">
      <dgm:prSet/>
      <dgm:spPr>
        <a:xfrm>
          <a:off x="1866985" y="2530050"/>
          <a:ext cx="91440" cy="471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EB204C-F7B2-4D1C-B61D-FE8529F42B62}" type="sibTrans" cxnId="{B4302B14-3D5B-4D4B-9D0D-915A807D2A98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5038D5-F0D9-48D7-98A5-E11FE5832A92}">
      <dgm:prSet phldrT="[Текст]" custT="1"/>
      <dgm:spPr>
        <a:xfrm>
          <a:off x="4929796" y="1672197"/>
          <a:ext cx="3641745" cy="102888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0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поступления</a:t>
          </a:r>
        </a:p>
      </dgm:t>
    </dgm:pt>
    <dgm:pt modelId="{859A19DB-A5E3-4370-ACB1-7D741E1BEC2D}" type="parTrans" cxnId="{B57BDC35-1BB7-4F35-BFD7-2EDB7B2D2CC6}">
      <dgm:prSet/>
      <dgm:spPr>
        <a:xfrm>
          <a:off x="4322637" y="1029933"/>
          <a:ext cx="2248000" cy="471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2248000" y="321132"/>
              </a:lnTo>
              <a:lnTo>
                <a:pt x="224800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D9507-29B2-447F-8118-45356A60663D}" type="sibTrans" cxnId="{B57BDC35-1BB7-4F35-BFD7-2EDB7B2D2CC6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A045F6-F050-4D9E-96E5-25EB7EB72B8A}">
      <dgm:prSet phldrT="[Текст]" custT="1"/>
      <dgm:spPr>
        <a:xfrm>
          <a:off x="4039534" y="3172315"/>
          <a:ext cx="2493819" cy="161298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выполнение делегированных </a:t>
          </a:r>
        </a:p>
        <a:p>
          <a:pPr algn="l" rtl="0">
            <a:lnSpc>
              <a:spcPct val="80000"/>
            </a:lnSpc>
            <a:spcAft>
              <a:spcPts val="50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полномочий: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субвенции,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иные межбюджетные трансферты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b="1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из бюджетов поселений</a:t>
          </a:r>
        </a:p>
      </dgm:t>
    </dgm:pt>
    <dgm:pt modelId="{92DAF72B-91B4-402D-9D46-3EC4CB589994}" type="parTrans" cxnId="{F0B8F41B-FE76-4E4D-9171-F904E84000CD}">
      <dgm:prSet/>
      <dgm:spPr>
        <a:xfrm>
          <a:off x="5106412" y="2530050"/>
          <a:ext cx="1464224" cy="471234"/>
        </a:xfrm>
        <a:custGeom>
          <a:avLst/>
          <a:gdLst/>
          <a:ahLst/>
          <a:cxnLst/>
          <a:rect l="0" t="0" r="0" b="0"/>
          <a:pathLst>
            <a:path>
              <a:moveTo>
                <a:pt x="1464224" y="0"/>
              </a:moveTo>
              <a:lnTo>
                <a:pt x="1464224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0DD492-C187-4518-B338-8D3B708F9D8D}" type="sibTrans" cxnId="{F0B8F41B-FE76-4E4D-9171-F904E84000CD}">
      <dgm:prSet/>
      <dgm:spPr/>
      <dgm:t>
        <a:bodyPr/>
        <a:lstStyle/>
        <a:p>
          <a:pPr>
            <a:lnSpc>
              <a:spcPct val="80000"/>
            </a:lnSpc>
          </a:pPr>
          <a:endParaRPr lang="ru-RU" sz="1600" b="1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C5BDC-485B-4C4B-B85A-27BE5498CD8F}">
      <dgm:prSet custT="1"/>
      <dgm:spPr>
        <a:xfrm>
          <a:off x="6893418" y="3172315"/>
          <a:ext cx="2568385" cy="1601086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anchor="t" anchorCtr="0"/>
        <a:lstStyle/>
        <a:p>
          <a:pPr algn="l" rtl="0">
            <a:lnSpc>
              <a:spcPct val="80000"/>
            </a:lnSpc>
            <a:spcAft>
              <a:spcPts val="50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софинансирование полномочий местного бюджета: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дотации,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субсидии,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kumimoji="0" lang="ru-RU" sz="1500" b="1" i="0" u="none" strike="noStrike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прочие безвозмездный поступления</a:t>
          </a:r>
        </a:p>
      </dgm:t>
    </dgm:pt>
    <dgm:pt modelId="{047DF72E-DDED-4DD0-BCA1-E2242AA0D8FE}" type="parTrans" cxnId="{5E3806EA-4DCB-4F5F-957B-AB979A28E4B8}">
      <dgm:prSet/>
      <dgm:spPr>
        <a:xfrm>
          <a:off x="6570637" y="2530050"/>
          <a:ext cx="1426941" cy="471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1426941" y="321132"/>
              </a:lnTo>
              <a:lnTo>
                <a:pt x="1426941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600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D91AE1-E9A1-4ED0-AFE2-4DB41BE77CA8}" type="sibTrans" cxnId="{5E3806EA-4DCB-4F5F-957B-AB979A28E4B8}">
      <dgm:prSet/>
      <dgm:spPr/>
      <dgm:t>
        <a:bodyPr/>
        <a:lstStyle/>
        <a:p>
          <a:endParaRPr lang="ru-RU" sz="1600">
            <a:solidFill>
              <a:srgbClr val="3C40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541EEC-2773-468E-967F-B2C80F66A166}" type="pres">
      <dgm:prSet presAssocID="{4309117E-3E91-4248-B8F6-EBBCD65EB6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508F84-7D6F-47C5-8701-200417B5B90E}" type="pres">
      <dgm:prSet presAssocID="{AF6780E0-0093-493D-9D2B-397364E26FFE}" presName="hierRoot1" presStyleCnt="0"/>
      <dgm:spPr/>
    </dgm:pt>
    <dgm:pt modelId="{00372155-CF73-48E4-BB31-17DD7E785FAE}" type="pres">
      <dgm:prSet presAssocID="{AF6780E0-0093-493D-9D2B-397364E26FFE}" presName="composite" presStyleCnt="0"/>
      <dgm:spPr/>
    </dgm:pt>
    <dgm:pt modelId="{D0BCFA16-BE08-4EE7-BD48-7F0F51C8D0D0}" type="pres">
      <dgm:prSet presAssocID="{AF6780E0-0093-493D-9D2B-397364E26FFE}" presName="background" presStyleLbl="node0" presStyleIdx="0" presStyleCnt="1"/>
      <dgm:spPr>
        <a:xfrm>
          <a:off x="2820361" y="1049"/>
          <a:ext cx="3004550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3969E689-75AD-47AD-A41D-4CAFEF0DE178}" type="pres">
      <dgm:prSet presAssocID="{AF6780E0-0093-493D-9D2B-397364E26FFE}" presName="text" presStyleLbl="fgAcc0" presStyleIdx="0" presStyleCnt="1" custScaleX="254558" custScaleY="64383" custLinFactNeighborX="29063" custLinFactNeighborY="-3478">
        <dgm:presLayoutVars>
          <dgm:chPref val="3"/>
        </dgm:presLayoutVars>
      </dgm:prSet>
      <dgm:spPr>
        <a:prstGeom prst="round2DiagRect">
          <a:avLst/>
        </a:prstGeom>
      </dgm:spPr>
    </dgm:pt>
    <dgm:pt modelId="{BF73B73C-DD5E-4928-B1D3-DA0894B052E5}" type="pres">
      <dgm:prSet presAssocID="{AF6780E0-0093-493D-9D2B-397364E26FFE}" presName="hierChild2" presStyleCnt="0"/>
      <dgm:spPr/>
    </dgm:pt>
    <dgm:pt modelId="{D3DE260F-98FF-46A0-9D69-BF691A498BAE}" type="pres">
      <dgm:prSet presAssocID="{6A2082BC-4758-49EC-95AD-3948C423C3AC}" presName="Name10" presStyleLbl="parChTrans1D2" presStyleIdx="0" presStyleCnt="2"/>
      <dgm:spPr/>
    </dgm:pt>
    <dgm:pt modelId="{E0C46F6A-5495-4103-99F9-AEBCA398E6A2}" type="pres">
      <dgm:prSet presAssocID="{EA5FB7CA-B9B0-4F6C-89D7-28008EF9F1CB}" presName="hierRoot2" presStyleCnt="0"/>
      <dgm:spPr/>
    </dgm:pt>
    <dgm:pt modelId="{9E3E888E-4B03-41C0-B4D2-5B51F85FA49A}" type="pres">
      <dgm:prSet presAssocID="{EA5FB7CA-B9B0-4F6C-89D7-28008EF9F1CB}" presName="composite2" presStyleCnt="0"/>
      <dgm:spPr/>
    </dgm:pt>
    <dgm:pt modelId="{7F48FB9C-1E6C-4972-92FC-CE379F188142}" type="pres">
      <dgm:prSet presAssocID="{EA5FB7CA-B9B0-4F6C-89D7-28008EF9F1CB}" presName="background2" presStyleLbl="node2" presStyleIdx="0" presStyleCnt="2"/>
      <dgm:spPr>
        <a:xfrm>
          <a:off x="253764" y="1501167"/>
          <a:ext cx="3317882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9FACB8DA-AB5C-40DC-945E-33D85D7C221D}" type="pres">
      <dgm:prSet presAssocID="{EA5FB7CA-B9B0-4F6C-89D7-28008EF9F1CB}" presName="text2" presStyleLbl="fgAcc2" presStyleIdx="0" presStyleCnt="2" custScaleX="286058" custLinFactNeighborX="13669" custLinFactNeighborY="17314">
        <dgm:presLayoutVars>
          <dgm:chPref val="3"/>
        </dgm:presLayoutVars>
      </dgm:prSet>
      <dgm:spPr>
        <a:prstGeom prst="round2DiagRect">
          <a:avLst/>
        </a:prstGeom>
      </dgm:spPr>
    </dgm:pt>
    <dgm:pt modelId="{88C1890D-F116-48A8-A317-9D03B58D8244}" type="pres">
      <dgm:prSet presAssocID="{EA5FB7CA-B9B0-4F6C-89D7-28008EF9F1CB}" presName="hierChild3" presStyleCnt="0"/>
      <dgm:spPr/>
    </dgm:pt>
    <dgm:pt modelId="{C97C7025-05B4-49C7-A29B-0FB56D860C02}" type="pres">
      <dgm:prSet presAssocID="{8072248E-1851-4C89-81DF-23056DA11E57}" presName="Name17" presStyleLbl="parChTrans1D3" presStyleIdx="0" presStyleCnt="3"/>
      <dgm:spPr/>
    </dgm:pt>
    <dgm:pt modelId="{CE9EE8C2-D7C8-462D-8538-F0155D92680F}" type="pres">
      <dgm:prSet presAssocID="{946B3986-3BA2-47D0-A8A2-A19DE8891745}" presName="hierRoot3" presStyleCnt="0"/>
      <dgm:spPr/>
    </dgm:pt>
    <dgm:pt modelId="{8B83654C-FBBF-4568-8990-E1A53962EAA7}" type="pres">
      <dgm:prSet presAssocID="{946B3986-3BA2-47D0-A8A2-A19DE8891745}" presName="composite3" presStyleCnt="0"/>
      <dgm:spPr/>
    </dgm:pt>
    <dgm:pt modelId="{455706C1-2075-4DB5-95EE-CE87C1C4B430}" type="pres">
      <dgm:prSet presAssocID="{946B3986-3BA2-47D0-A8A2-A19DE8891745}" presName="background3" presStyleLbl="node3" presStyleIdx="0" presStyleCnt="3"/>
      <dgm:spPr>
        <a:xfrm>
          <a:off x="325972" y="3001285"/>
          <a:ext cx="3173465" cy="1612394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B7966AC9-9468-4E8F-992A-DBC4CC7BC0C2}" type="pres">
      <dgm:prSet presAssocID="{946B3986-3BA2-47D0-A8A2-A19DE8891745}" presName="text3" presStyleLbl="fgAcc3" presStyleIdx="0" presStyleCnt="3" custScaleX="168720" custScaleY="392316" custLinFactNeighborX="-28371" custLinFactNeighborY="41568">
        <dgm:presLayoutVars>
          <dgm:chPref val="3"/>
        </dgm:presLayoutVars>
      </dgm:prSet>
      <dgm:spPr>
        <a:prstGeom prst="round2DiagRect">
          <a:avLst/>
        </a:prstGeom>
      </dgm:spPr>
    </dgm:pt>
    <dgm:pt modelId="{A4B8888C-0097-4A07-A16C-71BAE23156D5}" type="pres">
      <dgm:prSet presAssocID="{946B3986-3BA2-47D0-A8A2-A19DE8891745}" presName="hierChild4" presStyleCnt="0"/>
      <dgm:spPr/>
    </dgm:pt>
    <dgm:pt modelId="{940BA543-0F34-4E3A-9493-704C1E32C475}" type="pres">
      <dgm:prSet presAssocID="{859A19DB-A5E3-4370-ACB1-7D741E1BEC2D}" presName="Name10" presStyleLbl="parChTrans1D2" presStyleIdx="1" presStyleCnt="2"/>
      <dgm:spPr/>
    </dgm:pt>
    <dgm:pt modelId="{BF24443C-681F-42F0-BB35-6DA78927A6A1}" type="pres">
      <dgm:prSet presAssocID="{DF5038D5-F0D9-48D7-98A5-E11FE5832A92}" presName="hierRoot2" presStyleCnt="0"/>
      <dgm:spPr/>
    </dgm:pt>
    <dgm:pt modelId="{9B71AF32-6DA6-4817-9B88-9C2329AC27F2}" type="pres">
      <dgm:prSet presAssocID="{DF5038D5-F0D9-48D7-98A5-E11FE5832A92}" presName="composite2" presStyleCnt="0"/>
      <dgm:spPr/>
    </dgm:pt>
    <dgm:pt modelId="{AA647DA0-B841-4D7B-9622-80A5C6D0FE13}" type="pres">
      <dgm:prSet presAssocID="{DF5038D5-F0D9-48D7-98A5-E11FE5832A92}" presName="background2" presStyleLbl="node2" presStyleIdx="1" presStyleCnt="2"/>
      <dgm:spPr>
        <a:xfrm>
          <a:off x="4749764" y="1501167"/>
          <a:ext cx="3641745" cy="102888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E41EA46-F1C3-476A-AF2A-E22B6FAC0928}" type="pres">
      <dgm:prSet presAssocID="{DF5038D5-F0D9-48D7-98A5-E11FE5832A92}" presName="text2" presStyleLbl="fgAcc2" presStyleIdx="1" presStyleCnt="2" custScaleX="309155" custLinFactNeighborX="14410" custLinFactNeighborY="12768">
        <dgm:presLayoutVars>
          <dgm:chPref val="3"/>
        </dgm:presLayoutVars>
      </dgm:prSet>
      <dgm:spPr>
        <a:prstGeom prst="round2DiagRect">
          <a:avLst/>
        </a:prstGeom>
      </dgm:spPr>
    </dgm:pt>
    <dgm:pt modelId="{25B273A1-9C59-4887-AC24-DE01F63E699A}" type="pres">
      <dgm:prSet presAssocID="{DF5038D5-F0D9-48D7-98A5-E11FE5832A92}" presName="hierChild3" presStyleCnt="0"/>
      <dgm:spPr/>
    </dgm:pt>
    <dgm:pt modelId="{6D3F0D4A-BCB3-45D2-AA3D-246C0808949B}" type="pres">
      <dgm:prSet presAssocID="{92DAF72B-91B4-402D-9D46-3EC4CB589994}" presName="Name17" presStyleLbl="parChTrans1D3" presStyleIdx="1" presStyleCnt="3"/>
      <dgm:spPr/>
    </dgm:pt>
    <dgm:pt modelId="{16444177-9EB3-4BB5-A907-EECFCF1A4E6D}" type="pres">
      <dgm:prSet presAssocID="{8BA045F6-F050-4D9E-96E5-25EB7EB72B8A}" presName="hierRoot3" presStyleCnt="0"/>
      <dgm:spPr/>
    </dgm:pt>
    <dgm:pt modelId="{53E765B6-8046-4FF5-AB71-03DBA89B6AA0}" type="pres">
      <dgm:prSet presAssocID="{8BA045F6-F050-4D9E-96E5-25EB7EB72B8A}" presName="composite3" presStyleCnt="0"/>
      <dgm:spPr/>
    </dgm:pt>
    <dgm:pt modelId="{DBEE10B0-600C-4447-85F1-3227BDC53868}" type="pres">
      <dgm:prSet presAssocID="{8BA045F6-F050-4D9E-96E5-25EB7EB72B8A}" presName="background3" presStyleLbl="node3" presStyleIdx="1" presStyleCnt="3"/>
      <dgm:spPr>
        <a:xfrm>
          <a:off x="3859502" y="3001285"/>
          <a:ext cx="2493819" cy="1612980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D569801D-EC8D-441F-80B4-465B804239C0}" type="pres">
      <dgm:prSet presAssocID="{8BA045F6-F050-4D9E-96E5-25EB7EB72B8A}" presName="text3" presStyleLbl="fgAcc3" presStyleIdx="1" presStyleCnt="3" custScaleX="171104" custScaleY="392316" custLinFactNeighborX="-18839" custLinFactNeighborY="36259">
        <dgm:presLayoutVars>
          <dgm:chPref val="3"/>
        </dgm:presLayoutVars>
      </dgm:prSet>
      <dgm:spPr>
        <a:prstGeom prst="round2DiagRect">
          <a:avLst/>
        </a:prstGeom>
      </dgm:spPr>
    </dgm:pt>
    <dgm:pt modelId="{0D4662EF-9489-4049-A27B-EA29F0DDC11F}" type="pres">
      <dgm:prSet presAssocID="{8BA045F6-F050-4D9E-96E5-25EB7EB72B8A}" presName="hierChild4" presStyleCnt="0"/>
      <dgm:spPr/>
    </dgm:pt>
    <dgm:pt modelId="{A1FDD863-83F8-4CE7-9979-FF15A41A2CEE}" type="pres">
      <dgm:prSet presAssocID="{047DF72E-DDED-4DD0-BCA1-E2242AA0D8FE}" presName="Name17" presStyleLbl="parChTrans1D3" presStyleIdx="2" presStyleCnt="3"/>
      <dgm:spPr/>
    </dgm:pt>
    <dgm:pt modelId="{4E84428D-4328-4253-9724-B5D8975CCA30}" type="pres">
      <dgm:prSet presAssocID="{316C5BDC-485B-4C4B-B85A-27BE5498CD8F}" presName="hierRoot3" presStyleCnt="0"/>
      <dgm:spPr/>
    </dgm:pt>
    <dgm:pt modelId="{9F1A3083-EC16-441A-8C37-4CD3AA273A76}" type="pres">
      <dgm:prSet presAssocID="{316C5BDC-485B-4C4B-B85A-27BE5498CD8F}" presName="composite3" presStyleCnt="0"/>
      <dgm:spPr/>
    </dgm:pt>
    <dgm:pt modelId="{B0DE11B2-323B-4F18-BF08-8BFDFBFD74B9}" type="pres">
      <dgm:prSet presAssocID="{316C5BDC-485B-4C4B-B85A-27BE5498CD8F}" presName="background3" presStyleLbl="node3" presStyleIdx="2" presStyleCnt="3"/>
      <dgm:spPr>
        <a:xfrm>
          <a:off x="6713386" y="3001285"/>
          <a:ext cx="2568385" cy="1601086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562E934D-7373-4439-B4AA-FAE0648E3F8D}" type="pres">
      <dgm:prSet presAssocID="{316C5BDC-485B-4C4B-B85A-27BE5498CD8F}" presName="text3" presStyleLbl="fgAcc3" presStyleIdx="2" presStyleCnt="3" custScaleX="182391" custScaleY="392317" custLinFactNeighborX="1200" custLinFactNeighborY="36259">
        <dgm:presLayoutVars>
          <dgm:chPref val="3"/>
        </dgm:presLayoutVars>
      </dgm:prSet>
      <dgm:spPr>
        <a:prstGeom prst="round2DiagRect">
          <a:avLst/>
        </a:prstGeom>
      </dgm:spPr>
    </dgm:pt>
    <dgm:pt modelId="{44805EB5-A172-4880-AD93-6EE000B4347E}" type="pres">
      <dgm:prSet presAssocID="{316C5BDC-485B-4C4B-B85A-27BE5498CD8F}" presName="hierChild4" presStyleCnt="0"/>
      <dgm:spPr/>
    </dgm:pt>
  </dgm:ptLst>
  <dgm:cxnLst>
    <dgm:cxn modelId="{AA4F3311-1914-4760-AC0A-0B7E5BA69FEB}" type="presOf" srcId="{EA5FB7CA-B9B0-4F6C-89D7-28008EF9F1CB}" destId="{9FACB8DA-AB5C-40DC-945E-33D85D7C221D}" srcOrd="0" destOrd="0" presId="urn:microsoft.com/office/officeart/2005/8/layout/hierarchy1"/>
    <dgm:cxn modelId="{B4302B14-3D5B-4D4B-9D0D-915A807D2A98}" srcId="{EA5FB7CA-B9B0-4F6C-89D7-28008EF9F1CB}" destId="{946B3986-3BA2-47D0-A8A2-A19DE8891745}" srcOrd="0" destOrd="0" parTransId="{8072248E-1851-4C89-81DF-23056DA11E57}" sibTransId="{17EB204C-F7B2-4D1C-B61D-FE8529F42B62}"/>
    <dgm:cxn modelId="{F0B8F41B-FE76-4E4D-9171-F904E84000CD}" srcId="{DF5038D5-F0D9-48D7-98A5-E11FE5832A92}" destId="{8BA045F6-F050-4D9E-96E5-25EB7EB72B8A}" srcOrd="0" destOrd="0" parTransId="{92DAF72B-91B4-402D-9D46-3EC4CB589994}" sibTransId="{5B0DD492-C187-4518-B338-8D3B708F9D8D}"/>
    <dgm:cxn modelId="{ED5B5324-E901-4793-879A-C30E48A11A09}" srcId="{AF6780E0-0093-493D-9D2B-397364E26FFE}" destId="{EA5FB7CA-B9B0-4F6C-89D7-28008EF9F1CB}" srcOrd="0" destOrd="0" parTransId="{6A2082BC-4758-49EC-95AD-3948C423C3AC}" sibTransId="{8CEBA0E4-2439-4517-8A34-3530F258D0FE}"/>
    <dgm:cxn modelId="{1A30E331-EFE2-423D-8DE1-6ED0C410C018}" type="presOf" srcId="{8BA045F6-F050-4D9E-96E5-25EB7EB72B8A}" destId="{D569801D-EC8D-441F-80B4-465B804239C0}" srcOrd="0" destOrd="0" presId="urn:microsoft.com/office/officeart/2005/8/layout/hierarchy1"/>
    <dgm:cxn modelId="{B57BDC35-1BB7-4F35-BFD7-2EDB7B2D2CC6}" srcId="{AF6780E0-0093-493D-9D2B-397364E26FFE}" destId="{DF5038D5-F0D9-48D7-98A5-E11FE5832A92}" srcOrd="1" destOrd="0" parTransId="{859A19DB-A5E3-4370-ACB1-7D741E1BEC2D}" sibTransId="{791D9507-29B2-447F-8118-45356A60663D}"/>
    <dgm:cxn modelId="{961F493E-BF25-4D14-8551-3217CD150693}" type="presOf" srcId="{AF6780E0-0093-493D-9D2B-397364E26FFE}" destId="{3969E689-75AD-47AD-A41D-4CAFEF0DE178}" srcOrd="0" destOrd="0" presId="urn:microsoft.com/office/officeart/2005/8/layout/hierarchy1"/>
    <dgm:cxn modelId="{B1B39A55-1E96-4714-B27B-BC8409E05FA2}" type="presOf" srcId="{859A19DB-A5E3-4370-ACB1-7D741E1BEC2D}" destId="{940BA543-0F34-4E3A-9493-704C1E32C475}" srcOrd="0" destOrd="0" presId="urn:microsoft.com/office/officeart/2005/8/layout/hierarchy1"/>
    <dgm:cxn modelId="{1F1C5677-5447-496A-846F-2C0664945BD1}" type="presOf" srcId="{6A2082BC-4758-49EC-95AD-3948C423C3AC}" destId="{D3DE260F-98FF-46A0-9D69-BF691A498BAE}" srcOrd="0" destOrd="0" presId="urn:microsoft.com/office/officeart/2005/8/layout/hierarchy1"/>
    <dgm:cxn modelId="{9E2FF97B-FBBF-4765-A01F-C513025C8D29}" type="presOf" srcId="{047DF72E-DDED-4DD0-BCA1-E2242AA0D8FE}" destId="{A1FDD863-83F8-4CE7-9979-FF15A41A2CEE}" srcOrd="0" destOrd="0" presId="urn:microsoft.com/office/officeart/2005/8/layout/hierarchy1"/>
    <dgm:cxn modelId="{7A7E439D-E9BC-4518-B393-820871CA22EF}" type="presOf" srcId="{92DAF72B-91B4-402D-9D46-3EC4CB589994}" destId="{6D3F0D4A-BCB3-45D2-AA3D-246C0808949B}" srcOrd="0" destOrd="0" presId="urn:microsoft.com/office/officeart/2005/8/layout/hierarchy1"/>
    <dgm:cxn modelId="{B4D55AA4-5098-4E74-B7B9-B0EDBD38F44A}" type="presOf" srcId="{8072248E-1851-4C89-81DF-23056DA11E57}" destId="{C97C7025-05B4-49C7-A29B-0FB56D860C02}" srcOrd="0" destOrd="0" presId="urn:microsoft.com/office/officeart/2005/8/layout/hierarchy1"/>
    <dgm:cxn modelId="{C3AE48D4-542C-4867-8AB0-7A3986D2CE84}" type="presOf" srcId="{4309117E-3E91-4248-B8F6-EBBCD65EB635}" destId="{78541EEC-2773-468E-967F-B2C80F66A166}" srcOrd="0" destOrd="0" presId="urn:microsoft.com/office/officeart/2005/8/layout/hierarchy1"/>
    <dgm:cxn modelId="{CE4B7BD6-D399-4F0C-8DCE-FDC46C3D6366}" type="presOf" srcId="{316C5BDC-485B-4C4B-B85A-27BE5498CD8F}" destId="{562E934D-7373-4439-B4AA-FAE0648E3F8D}" srcOrd="0" destOrd="0" presId="urn:microsoft.com/office/officeart/2005/8/layout/hierarchy1"/>
    <dgm:cxn modelId="{A85483DC-5CD4-4E78-BC95-BF9CE8FACF4D}" srcId="{4309117E-3E91-4248-B8F6-EBBCD65EB635}" destId="{AF6780E0-0093-493D-9D2B-397364E26FFE}" srcOrd="0" destOrd="0" parTransId="{4A144C45-B96E-4297-B68F-A5EEBDB20E6C}" sibTransId="{5749EEC5-3EF8-4533-AED2-71582A3AA642}"/>
    <dgm:cxn modelId="{BDD194E5-A3CD-4910-8108-E00CC4B454A9}" type="presOf" srcId="{946B3986-3BA2-47D0-A8A2-A19DE8891745}" destId="{B7966AC9-9468-4E8F-992A-DBC4CC7BC0C2}" srcOrd="0" destOrd="0" presId="urn:microsoft.com/office/officeart/2005/8/layout/hierarchy1"/>
    <dgm:cxn modelId="{5E3806EA-4DCB-4F5F-957B-AB979A28E4B8}" srcId="{DF5038D5-F0D9-48D7-98A5-E11FE5832A92}" destId="{316C5BDC-485B-4C4B-B85A-27BE5498CD8F}" srcOrd="1" destOrd="0" parTransId="{047DF72E-DDED-4DD0-BCA1-E2242AA0D8FE}" sibTransId="{28D91AE1-E9A1-4ED0-AFE2-4DB41BE77CA8}"/>
    <dgm:cxn modelId="{3189E2FF-A321-479C-BCDE-4D1D408F6967}" type="presOf" srcId="{DF5038D5-F0D9-48D7-98A5-E11FE5832A92}" destId="{5E41EA46-F1C3-476A-AF2A-E22B6FAC0928}" srcOrd="0" destOrd="0" presId="urn:microsoft.com/office/officeart/2005/8/layout/hierarchy1"/>
    <dgm:cxn modelId="{3AF0CB5B-DE27-4543-B0CD-2A11FDD3A895}" type="presParOf" srcId="{78541EEC-2773-468E-967F-B2C80F66A166}" destId="{BA508F84-7D6F-47C5-8701-200417B5B90E}" srcOrd="0" destOrd="0" presId="urn:microsoft.com/office/officeart/2005/8/layout/hierarchy1"/>
    <dgm:cxn modelId="{C322EEF4-F160-41F8-A940-4751B477ED53}" type="presParOf" srcId="{BA508F84-7D6F-47C5-8701-200417B5B90E}" destId="{00372155-CF73-48E4-BB31-17DD7E785FAE}" srcOrd="0" destOrd="0" presId="urn:microsoft.com/office/officeart/2005/8/layout/hierarchy1"/>
    <dgm:cxn modelId="{16F16305-33FA-4EB8-A96E-E20F2FC2F74C}" type="presParOf" srcId="{00372155-CF73-48E4-BB31-17DD7E785FAE}" destId="{D0BCFA16-BE08-4EE7-BD48-7F0F51C8D0D0}" srcOrd="0" destOrd="0" presId="urn:microsoft.com/office/officeart/2005/8/layout/hierarchy1"/>
    <dgm:cxn modelId="{A82019FE-AFDB-42F8-9B6C-C2E259851BCB}" type="presParOf" srcId="{00372155-CF73-48E4-BB31-17DD7E785FAE}" destId="{3969E689-75AD-47AD-A41D-4CAFEF0DE178}" srcOrd="1" destOrd="0" presId="urn:microsoft.com/office/officeart/2005/8/layout/hierarchy1"/>
    <dgm:cxn modelId="{1F8594D2-EB9B-459B-B345-906590C50C11}" type="presParOf" srcId="{BA508F84-7D6F-47C5-8701-200417B5B90E}" destId="{BF73B73C-DD5E-4928-B1D3-DA0894B052E5}" srcOrd="1" destOrd="0" presId="urn:microsoft.com/office/officeart/2005/8/layout/hierarchy1"/>
    <dgm:cxn modelId="{FEA9FA34-B12D-4DB2-9847-7A89686EE156}" type="presParOf" srcId="{BF73B73C-DD5E-4928-B1D3-DA0894B052E5}" destId="{D3DE260F-98FF-46A0-9D69-BF691A498BAE}" srcOrd="0" destOrd="0" presId="urn:microsoft.com/office/officeart/2005/8/layout/hierarchy1"/>
    <dgm:cxn modelId="{89536E93-01D3-424D-A943-49A1708B4CEF}" type="presParOf" srcId="{BF73B73C-DD5E-4928-B1D3-DA0894B052E5}" destId="{E0C46F6A-5495-4103-99F9-AEBCA398E6A2}" srcOrd="1" destOrd="0" presId="urn:microsoft.com/office/officeart/2005/8/layout/hierarchy1"/>
    <dgm:cxn modelId="{3ED7D49C-AEAE-485E-A83B-FFA792DEF343}" type="presParOf" srcId="{E0C46F6A-5495-4103-99F9-AEBCA398E6A2}" destId="{9E3E888E-4B03-41C0-B4D2-5B51F85FA49A}" srcOrd="0" destOrd="0" presId="urn:microsoft.com/office/officeart/2005/8/layout/hierarchy1"/>
    <dgm:cxn modelId="{622C0604-F77F-4CBB-8091-0F32F3C55DDA}" type="presParOf" srcId="{9E3E888E-4B03-41C0-B4D2-5B51F85FA49A}" destId="{7F48FB9C-1E6C-4972-92FC-CE379F188142}" srcOrd="0" destOrd="0" presId="urn:microsoft.com/office/officeart/2005/8/layout/hierarchy1"/>
    <dgm:cxn modelId="{7629E07F-D7DF-4BB5-B736-0CA501B30929}" type="presParOf" srcId="{9E3E888E-4B03-41C0-B4D2-5B51F85FA49A}" destId="{9FACB8DA-AB5C-40DC-945E-33D85D7C221D}" srcOrd="1" destOrd="0" presId="urn:microsoft.com/office/officeart/2005/8/layout/hierarchy1"/>
    <dgm:cxn modelId="{D8D7ECFC-A1ED-4176-8FCD-2D3C4F6C9405}" type="presParOf" srcId="{E0C46F6A-5495-4103-99F9-AEBCA398E6A2}" destId="{88C1890D-F116-48A8-A317-9D03B58D8244}" srcOrd="1" destOrd="0" presId="urn:microsoft.com/office/officeart/2005/8/layout/hierarchy1"/>
    <dgm:cxn modelId="{EFFF3A2D-11FA-4A12-B71F-238E5850E058}" type="presParOf" srcId="{88C1890D-F116-48A8-A317-9D03B58D8244}" destId="{C97C7025-05B4-49C7-A29B-0FB56D860C02}" srcOrd="0" destOrd="0" presId="urn:microsoft.com/office/officeart/2005/8/layout/hierarchy1"/>
    <dgm:cxn modelId="{ABF4D4F9-A422-4A67-9FAB-37E7D3AC5FE5}" type="presParOf" srcId="{88C1890D-F116-48A8-A317-9D03B58D8244}" destId="{CE9EE8C2-D7C8-462D-8538-F0155D92680F}" srcOrd="1" destOrd="0" presId="urn:microsoft.com/office/officeart/2005/8/layout/hierarchy1"/>
    <dgm:cxn modelId="{3D28601E-9799-4701-9702-FA4013CD5539}" type="presParOf" srcId="{CE9EE8C2-D7C8-462D-8538-F0155D92680F}" destId="{8B83654C-FBBF-4568-8990-E1A53962EAA7}" srcOrd="0" destOrd="0" presId="urn:microsoft.com/office/officeart/2005/8/layout/hierarchy1"/>
    <dgm:cxn modelId="{1B9E23A5-8DD1-4E43-98D7-549724DE9CE1}" type="presParOf" srcId="{8B83654C-FBBF-4568-8990-E1A53962EAA7}" destId="{455706C1-2075-4DB5-95EE-CE87C1C4B430}" srcOrd="0" destOrd="0" presId="urn:microsoft.com/office/officeart/2005/8/layout/hierarchy1"/>
    <dgm:cxn modelId="{8FC0DC8B-0083-4947-A010-1FC773732610}" type="presParOf" srcId="{8B83654C-FBBF-4568-8990-E1A53962EAA7}" destId="{B7966AC9-9468-4E8F-992A-DBC4CC7BC0C2}" srcOrd="1" destOrd="0" presId="urn:microsoft.com/office/officeart/2005/8/layout/hierarchy1"/>
    <dgm:cxn modelId="{CEDB1195-9DEF-430C-A37F-8C17C98F0018}" type="presParOf" srcId="{CE9EE8C2-D7C8-462D-8538-F0155D92680F}" destId="{A4B8888C-0097-4A07-A16C-71BAE23156D5}" srcOrd="1" destOrd="0" presId="urn:microsoft.com/office/officeart/2005/8/layout/hierarchy1"/>
    <dgm:cxn modelId="{51AE0EEC-C595-41FC-9285-B7A32AE40203}" type="presParOf" srcId="{BF73B73C-DD5E-4928-B1D3-DA0894B052E5}" destId="{940BA543-0F34-4E3A-9493-704C1E32C475}" srcOrd="2" destOrd="0" presId="urn:microsoft.com/office/officeart/2005/8/layout/hierarchy1"/>
    <dgm:cxn modelId="{8230B4A9-AC0F-4081-8D3D-C0CFA24B2779}" type="presParOf" srcId="{BF73B73C-DD5E-4928-B1D3-DA0894B052E5}" destId="{BF24443C-681F-42F0-BB35-6DA78927A6A1}" srcOrd="3" destOrd="0" presId="urn:microsoft.com/office/officeart/2005/8/layout/hierarchy1"/>
    <dgm:cxn modelId="{E6F54FDA-F5B1-4852-B262-EAFE7B89B536}" type="presParOf" srcId="{BF24443C-681F-42F0-BB35-6DA78927A6A1}" destId="{9B71AF32-6DA6-4817-9B88-9C2329AC27F2}" srcOrd="0" destOrd="0" presId="urn:microsoft.com/office/officeart/2005/8/layout/hierarchy1"/>
    <dgm:cxn modelId="{D22AD394-6F00-45B2-95E3-1F4CD83B38BB}" type="presParOf" srcId="{9B71AF32-6DA6-4817-9B88-9C2329AC27F2}" destId="{AA647DA0-B841-4D7B-9622-80A5C6D0FE13}" srcOrd="0" destOrd="0" presId="urn:microsoft.com/office/officeart/2005/8/layout/hierarchy1"/>
    <dgm:cxn modelId="{09472046-B8BA-40E3-A72A-41B32C12C1D9}" type="presParOf" srcId="{9B71AF32-6DA6-4817-9B88-9C2329AC27F2}" destId="{5E41EA46-F1C3-476A-AF2A-E22B6FAC0928}" srcOrd="1" destOrd="0" presId="urn:microsoft.com/office/officeart/2005/8/layout/hierarchy1"/>
    <dgm:cxn modelId="{C207C15F-6D78-4F31-B091-DCDF51A8CF03}" type="presParOf" srcId="{BF24443C-681F-42F0-BB35-6DA78927A6A1}" destId="{25B273A1-9C59-4887-AC24-DE01F63E699A}" srcOrd="1" destOrd="0" presId="urn:microsoft.com/office/officeart/2005/8/layout/hierarchy1"/>
    <dgm:cxn modelId="{A71EEBB7-3EBC-4AA3-9540-C8552A3DCA76}" type="presParOf" srcId="{25B273A1-9C59-4887-AC24-DE01F63E699A}" destId="{6D3F0D4A-BCB3-45D2-AA3D-246C0808949B}" srcOrd="0" destOrd="0" presId="urn:microsoft.com/office/officeart/2005/8/layout/hierarchy1"/>
    <dgm:cxn modelId="{D9B6F328-5B8B-4DA0-A10B-3217892551BB}" type="presParOf" srcId="{25B273A1-9C59-4887-AC24-DE01F63E699A}" destId="{16444177-9EB3-4BB5-A907-EECFCF1A4E6D}" srcOrd="1" destOrd="0" presId="urn:microsoft.com/office/officeart/2005/8/layout/hierarchy1"/>
    <dgm:cxn modelId="{787201D1-E2DB-4D8E-973F-3ADE8A58F696}" type="presParOf" srcId="{16444177-9EB3-4BB5-A907-EECFCF1A4E6D}" destId="{53E765B6-8046-4FF5-AB71-03DBA89B6AA0}" srcOrd="0" destOrd="0" presId="urn:microsoft.com/office/officeart/2005/8/layout/hierarchy1"/>
    <dgm:cxn modelId="{EA52B481-F066-4C63-B2AD-18234F12C3B3}" type="presParOf" srcId="{53E765B6-8046-4FF5-AB71-03DBA89B6AA0}" destId="{DBEE10B0-600C-4447-85F1-3227BDC53868}" srcOrd="0" destOrd="0" presId="urn:microsoft.com/office/officeart/2005/8/layout/hierarchy1"/>
    <dgm:cxn modelId="{48663C8D-E563-4754-B7D0-4AD4B047AD2E}" type="presParOf" srcId="{53E765B6-8046-4FF5-AB71-03DBA89B6AA0}" destId="{D569801D-EC8D-441F-80B4-465B804239C0}" srcOrd="1" destOrd="0" presId="urn:microsoft.com/office/officeart/2005/8/layout/hierarchy1"/>
    <dgm:cxn modelId="{68B76751-A22A-41D5-AAC9-7C970CA97742}" type="presParOf" srcId="{16444177-9EB3-4BB5-A907-EECFCF1A4E6D}" destId="{0D4662EF-9489-4049-A27B-EA29F0DDC11F}" srcOrd="1" destOrd="0" presId="urn:microsoft.com/office/officeart/2005/8/layout/hierarchy1"/>
    <dgm:cxn modelId="{84F02F40-4B72-4351-8AAD-3464E473EE54}" type="presParOf" srcId="{25B273A1-9C59-4887-AC24-DE01F63E699A}" destId="{A1FDD863-83F8-4CE7-9979-FF15A41A2CEE}" srcOrd="2" destOrd="0" presId="urn:microsoft.com/office/officeart/2005/8/layout/hierarchy1"/>
    <dgm:cxn modelId="{D5446C11-73E0-450F-B8B6-CBD09ADA6E31}" type="presParOf" srcId="{25B273A1-9C59-4887-AC24-DE01F63E699A}" destId="{4E84428D-4328-4253-9724-B5D8975CCA30}" srcOrd="3" destOrd="0" presId="urn:microsoft.com/office/officeart/2005/8/layout/hierarchy1"/>
    <dgm:cxn modelId="{518E31B2-C4FB-4AB0-AB16-5CF0DD161006}" type="presParOf" srcId="{4E84428D-4328-4253-9724-B5D8975CCA30}" destId="{9F1A3083-EC16-441A-8C37-4CD3AA273A76}" srcOrd="0" destOrd="0" presId="urn:microsoft.com/office/officeart/2005/8/layout/hierarchy1"/>
    <dgm:cxn modelId="{AF2961C3-619A-46A7-B0E6-796D2AFA06AB}" type="presParOf" srcId="{9F1A3083-EC16-441A-8C37-4CD3AA273A76}" destId="{B0DE11B2-323B-4F18-BF08-8BFDFBFD74B9}" srcOrd="0" destOrd="0" presId="urn:microsoft.com/office/officeart/2005/8/layout/hierarchy1"/>
    <dgm:cxn modelId="{B773E7C3-B656-4320-9DD1-A05F36B51ED5}" type="presParOf" srcId="{9F1A3083-EC16-441A-8C37-4CD3AA273A76}" destId="{562E934D-7373-4439-B4AA-FAE0648E3F8D}" srcOrd="1" destOrd="0" presId="urn:microsoft.com/office/officeart/2005/8/layout/hierarchy1"/>
    <dgm:cxn modelId="{A89FAB61-4602-471E-95CB-640657825AF3}" type="presParOf" srcId="{4E84428D-4328-4253-9724-B5D8975CCA30}" destId="{44805EB5-A172-4880-AD93-6EE000B434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D863-83F8-4CE7-9979-FF15A41A2CEE}">
      <dsp:nvSpPr>
        <dsp:cNvPr id="0" name=""/>
        <dsp:cNvSpPr/>
      </dsp:nvSpPr>
      <dsp:spPr>
        <a:xfrm>
          <a:off x="5189358" y="1944398"/>
          <a:ext cx="897194" cy="478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1426941" y="321132"/>
              </a:lnTo>
              <a:lnTo>
                <a:pt x="1426941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0D4A-BCB3-45D2-AA3D-246C0808949B}">
      <dsp:nvSpPr>
        <dsp:cNvPr id="0" name=""/>
        <dsp:cNvSpPr/>
      </dsp:nvSpPr>
      <dsp:spPr>
        <a:xfrm>
          <a:off x="3716433" y="1944398"/>
          <a:ext cx="1472925" cy="478098"/>
        </a:xfrm>
        <a:custGeom>
          <a:avLst/>
          <a:gdLst/>
          <a:ahLst/>
          <a:cxnLst/>
          <a:rect l="0" t="0" r="0" b="0"/>
          <a:pathLst>
            <a:path>
              <a:moveTo>
                <a:pt x="1464224" y="0"/>
              </a:moveTo>
              <a:lnTo>
                <a:pt x="1464224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BA543-0F34-4E3A-9493-704C1E32C475}">
      <dsp:nvSpPr>
        <dsp:cNvPr id="0" name=""/>
        <dsp:cNvSpPr/>
      </dsp:nvSpPr>
      <dsp:spPr>
        <a:xfrm>
          <a:off x="3673714" y="826309"/>
          <a:ext cx="1515644" cy="428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32"/>
              </a:lnTo>
              <a:lnTo>
                <a:pt x="2248000" y="321132"/>
              </a:lnTo>
              <a:lnTo>
                <a:pt x="224800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C7025-05B4-49C7-A29B-0FB56D860C02}">
      <dsp:nvSpPr>
        <dsp:cNvPr id="0" name=""/>
        <dsp:cNvSpPr/>
      </dsp:nvSpPr>
      <dsp:spPr>
        <a:xfrm>
          <a:off x="1249300" y="1975765"/>
          <a:ext cx="456799" cy="483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234"/>
              </a:lnTo>
            </a:path>
          </a:pathLst>
        </a:cu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260F-98FF-46A0-9D69-BF691A498BAE}">
      <dsp:nvSpPr>
        <dsp:cNvPr id="0" name=""/>
        <dsp:cNvSpPr/>
      </dsp:nvSpPr>
      <dsp:spPr>
        <a:xfrm>
          <a:off x="1706100" y="826309"/>
          <a:ext cx="1967614" cy="459475"/>
        </a:xfrm>
        <a:custGeom>
          <a:avLst/>
          <a:gdLst/>
          <a:ahLst/>
          <a:cxnLst/>
          <a:rect l="0" t="0" r="0" b="0"/>
          <a:pathLst>
            <a:path>
              <a:moveTo>
                <a:pt x="2409931" y="0"/>
              </a:moveTo>
              <a:lnTo>
                <a:pt x="2409931" y="321132"/>
              </a:lnTo>
              <a:lnTo>
                <a:pt x="0" y="321132"/>
              </a:lnTo>
              <a:lnTo>
                <a:pt x="0" y="471234"/>
              </a:lnTo>
            </a:path>
          </a:pathLst>
        </a:cu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CFA16-BE08-4EE7-BD48-7F0F51C8D0D0}">
      <dsp:nvSpPr>
        <dsp:cNvPr id="0" name=""/>
        <dsp:cNvSpPr/>
      </dsp:nvSpPr>
      <dsp:spPr>
        <a:xfrm>
          <a:off x="2290721" y="382078"/>
          <a:ext cx="2765985" cy="444230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69E689-75AD-47AD-A41D-4CAFEF0DE178}">
      <dsp:nvSpPr>
        <dsp:cNvPr id="0" name=""/>
        <dsp:cNvSpPr/>
      </dsp:nvSpPr>
      <dsp:spPr>
        <a:xfrm>
          <a:off x="2411453" y="496773"/>
          <a:ext cx="2765985" cy="444230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sp:txBody>
      <dsp:txXfrm>
        <a:off x="2433139" y="518459"/>
        <a:ext cx="2722613" cy="400858"/>
      </dsp:txXfrm>
    </dsp:sp>
    <dsp:sp modelId="{7F48FB9C-1E6C-4972-92FC-CE379F188142}">
      <dsp:nvSpPr>
        <dsp:cNvPr id="0" name=""/>
        <dsp:cNvSpPr/>
      </dsp:nvSpPr>
      <dsp:spPr>
        <a:xfrm>
          <a:off x="151970" y="1285784"/>
          <a:ext cx="3108259" cy="689980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ACB8DA-AB5C-40DC-945E-33D85D7C221D}">
      <dsp:nvSpPr>
        <dsp:cNvPr id="0" name=""/>
        <dsp:cNvSpPr/>
      </dsp:nvSpPr>
      <dsp:spPr>
        <a:xfrm>
          <a:off x="272701" y="1400479"/>
          <a:ext cx="3108259" cy="689980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Налоговые и неналоговые </a:t>
          </a:r>
        </a:p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</a:p>
      </dsp:txBody>
      <dsp:txXfrm>
        <a:off x="306383" y="1434161"/>
        <a:ext cx="3040895" cy="622616"/>
      </dsp:txXfrm>
    </dsp:sp>
    <dsp:sp modelId="{455706C1-2075-4DB5-95EE-CE87C1C4B430}">
      <dsp:nvSpPr>
        <dsp:cNvPr id="0" name=""/>
        <dsp:cNvSpPr/>
      </dsp:nvSpPr>
      <dsp:spPr>
        <a:xfrm>
          <a:off x="332658" y="2459128"/>
          <a:ext cx="1833284" cy="2706904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66AC9-9468-4E8F-992A-DBC4CC7BC0C2}">
      <dsp:nvSpPr>
        <dsp:cNvPr id="0" name=""/>
        <dsp:cNvSpPr/>
      </dsp:nvSpPr>
      <dsp:spPr>
        <a:xfrm>
          <a:off x="453389" y="2573823"/>
          <a:ext cx="1833284" cy="2706904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50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в том числе основные: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НДФЛ,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платежи при пользовании 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природными ресурсами,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использования имущества,</a:t>
          </a:r>
        </a:p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доходы от оказания платных услуг</a:t>
          </a:r>
        </a:p>
      </dsp:txBody>
      <dsp:txXfrm>
        <a:off x="542883" y="2663317"/>
        <a:ext cx="1654296" cy="2527916"/>
      </dsp:txXfrm>
    </dsp:sp>
    <dsp:sp modelId="{AA647DA0-B841-4D7B-9622-80A5C6D0FE13}">
      <dsp:nvSpPr>
        <dsp:cNvPr id="0" name=""/>
        <dsp:cNvSpPr/>
      </dsp:nvSpPr>
      <dsp:spPr>
        <a:xfrm>
          <a:off x="3509744" y="1254418"/>
          <a:ext cx="3359228" cy="689980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41EA46-F1C3-476A-AF2A-E22B6FAC0928}">
      <dsp:nvSpPr>
        <dsp:cNvPr id="0" name=""/>
        <dsp:cNvSpPr/>
      </dsp:nvSpPr>
      <dsp:spPr>
        <a:xfrm>
          <a:off x="3630476" y="1369113"/>
          <a:ext cx="3359228" cy="689980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Безвозмездные </a:t>
          </a:r>
        </a:p>
        <a:p>
          <a:pPr marL="0" lvl="0" indent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поступления</a:t>
          </a:r>
        </a:p>
      </dsp:txBody>
      <dsp:txXfrm>
        <a:off x="3664158" y="1402795"/>
        <a:ext cx="3291864" cy="622616"/>
      </dsp:txXfrm>
    </dsp:sp>
    <dsp:sp modelId="{DBEE10B0-600C-4447-85F1-3227BDC53868}">
      <dsp:nvSpPr>
        <dsp:cNvPr id="0" name=""/>
        <dsp:cNvSpPr/>
      </dsp:nvSpPr>
      <dsp:spPr>
        <a:xfrm>
          <a:off x="2786839" y="2422497"/>
          <a:ext cx="1859188" cy="2706904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69801D-EC8D-441F-80B4-465B804239C0}">
      <dsp:nvSpPr>
        <dsp:cNvPr id="0" name=""/>
        <dsp:cNvSpPr/>
      </dsp:nvSpPr>
      <dsp:spPr>
        <a:xfrm>
          <a:off x="2907570" y="2537192"/>
          <a:ext cx="1859188" cy="2706904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выполнение делегированных 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50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полномочий: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субвенции,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- иные межбюджетные трансферты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rgbClr val="3C4062"/>
              </a:solidFill>
              <a:latin typeface="Times New Roman" pitchFamily="18" charset="0"/>
              <a:ea typeface="+mn-ea"/>
              <a:cs typeface="Times New Roman" pitchFamily="18" charset="0"/>
            </a:rPr>
            <a:t>из бюджетов поселений</a:t>
          </a:r>
        </a:p>
      </dsp:txBody>
      <dsp:txXfrm>
        <a:off x="2998328" y="2627950"/>
        <a:ext cx="1677672" cy="2525388"/>
      </dsp:txXfrm>
    </dsp:sp>
    <dsp:sp modelId="{B0DE11B2-323B-4F18-BF08-8BFDFBFD74B9}">
      <dsp:nvSpPr>
        <dsp:cNvPr id="0" name=""/>
        <dsp:cNvSpPr/>
      </dsp:nvSpPr>
      <dsp:spPr>
        <a:xfrm>
          <a:off x="5095637" y="2422497"/>
          <a:ext cx="1981830" cy="2706911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2E934D-7373-4439-B4AA-FAE0648E3F8D}">
      <dsp:nvSpPr>
        <dsp:cNvPr id="0" name=""/>
        <dsp:cNvSpPr/>
      </dsp:nvSpPr>
      <dsp:spPr>
        <a:xfrm>
          <a:off x="5216369" y="2537192"/>
          <a:ext cx="1981830" cy="2706911"/>
        </a:xfrm>
        <a:prstGeom prst="round2DiagRect">
          <a:avLst/>
        </a:prstGeom>
        <a:solidFill>
          <a:srgbClr val="4F81BD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50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на софинансирование полномочий местного бюджета: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дотации,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субсидии,</a:t>
          </a:r>
        </a:p>
        <a:p>
          <a:pPr marL="0" lvl="0" indent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500" b="1" i="0" u="none" strike="noStrike" kern="1200" cap="none" normalizeH="0" baseline="0" dirty="0">
              <a:ln/>
              <a:solidFill>
                <a:srgbClr val="3C4062"/>
              </a:solidFill>
              <a:effectLst/>
              <a:latin typeface="Times New Roman" pitchFamily="18" charset="0"/>
              <a:ea typeface="+mn-ea"/>
              <a:cs typeface="Times New Roman" pitchFamily="18" charset="0"/>
              <a:sym typeface="Times New Roman" pitchFamily="18" charset="0"/>
            </a:rPr>
            <a:t>- прочие безвозмездный поступления</a:t>
          </a:r>
        </a:p>
      </dsp:txBody>
      <dsp:txXfrm>
        <a:off x="5313114" y="2633937"/>
        <a:ext cx="1788340" cy="2513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3D8D476-2C71-429F-8890-B9ED37FC6875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0CD89D9-CC6A-4E6E-8742-5FF6687D4315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5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BA0EDA4-854C-4FE4-BFCB-30DC07ECA3F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45D762C-8605-416A-81A0-AACBEBC1249A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4D0B363-0401-4BA3-9C2B-8D3EE976E72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976B19-268A-469A-82AB-4FFFE549A42E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5DE848A-4B14-4F6E-AF29-D88CF9439E6D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ln w="0">
            <a:noFill/>
          </a:ln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AF2D9D-2170-4A15-8BF6-A45D26F605D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31F57D9-6F49-4751-BDA6-EB8D9B7C8E8A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761FAAB-E56D-4D8B-B9C4-24991C63D495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9E9113F-CA2A-4547-847E-6D2665A1C889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ln w="0">
            <a:noFill/>
          </a:ln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B4D3ED-F087-4444-B18F-9BC89D07555D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3460E9-6E1A-4668-B61F-401142B4271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3D2E246-B8FA-4098-BCE5-8A3A81F96666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B227368-3A7E-4DAE-8EC8-5459F92C5317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911284A-AFB4-4F27-A362-A2521B0FF0B9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2E8794-1DC5-4BAD-A0D5-557FD9BBD043}" type="slidenum">
              <a:rPr lang="ru-RU" sz="1200" b="0" strike="noStrike" spc="-1">
                <a:solidFill>
                  <a:schemeClr val="dk1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7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5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4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4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5B20BF-CA56-4DC3-8336-64C55B43363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5C2CD7A-1FD8-474F-93AC-277D8847497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FC94B0-5351-4CEA-B6D3-01AA4E804C6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73316F-817D-4170-95AF-5938103B87E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AC04460-1DD7-46E7-B634-34BF9AC5F51C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3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58802" y="116632"/>
            <a:ext cx="663073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76636" y="1556792"/>
            <a:ext cx="811290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1237" y="4581130"/>
            <a:ext cx="6864763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991F67B-EB9A-4450-A239-6D42BC874B53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AC04460-1DD7-46E7-B634-34BF9AC5F51C}" type="datetime1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3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58802" y="116632"/>
            <a:ext cx="6630737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76636" y="1556792"/>
            <a:ext cx="811290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90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607613D-F8C9-49F5-B806-7AB34AFA62B7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80BC82-E566-4872-B54A-DD872F398E2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E8AF66-3257-4910-9B47-14B168D8668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EB1E0D-62F5-4C20-968C-96297A201B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BD5985E-6C45-4053-BEC5-7B65C6C0BB8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C6C2776-DFA6-4F6F-90CB-3A75C12978B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CD1709-D183-4007-A20E-3B80193A6F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76B1F70-197F-4F90-B611-09393107C28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 l="-1996" r="-199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hlinkClick r:id="rId18"/>
          </p:cNvPr>
          <p:cNvPicPr/>
          <p:nvPr/>
        </p:nvPicPr>
        <p:blipFill>
          <a:blip r:embed="rId19"/>
          <a:stretch/>
        </p:blipFill>
        <p:spPr>
          <a:xfrm>
            <a:off x="-1755720" y="45720"/>
            <a:ext cx="820080" cy="7570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3384720" y="6356520"/>
            <a:ext cx="313632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7099200" y="6356520"/>
            <a:ext cx="23108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83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5580F7B-321A-4162-AED2-1C27F495357B}" type="slidenum">
              <a:rPr lang="ru-RU" sz="83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‹#›</a:t>
            </a:fld>
            <a:endParaRPr lang="ru-RU" sz="83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495360" y="6356520"/>
            <a:ext cx="23108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  <p:sldLayoutId id="2147483677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fin@ui-raion.ru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632" y="2708920"/>
            <a:ext cx="6768752" cy="2520280"/>
          </a:xfrm>
          <a:solidFill>
            <a:srgbClr val="9199B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b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ИСПОЛНЕНИЯ БЮДЖЕТА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«УСТЬ - ИЛИМСКИЙ РАЙОН»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b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-17031"/>
            <a:ext cx="2448272" cy="2957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0"/>
            <a:ext cx="1179439" cy="11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9"/>
          <p:cNvPicPr/>
          <p:nvPr/>
        </p:nvPicPr>
        <p:blipFill>
          <a:blip r:embed="rId3"/>
          <a:srcRect l="-157" t="9484" r="157" b="27718"/>
          <a:stretch/>
        </p:blipFill>
        <p:spPr>
          <a:xfrm>
            <a:off x="0" y="360"/>
            <a:ext cx="9905400" cy="2231640"/>
          </a:xfrm>
          <a:prstGeom prst="rect">
            <a:avLst/>
          </a:prstGeom>
          <a:ln w="0">
            <a:noFill/>
          </a:ln>
        </p:spPr>
      </p:pic>
      <p:pic>
        <p:nvPicPr>
          <p:cNvPr id="202" name="Рисунок 4"/>
          <p:cNvPicPr/>
          <p:nvPr/>
        </p:nvPicPr>
        <p:blipFill>
          <a:blip r:embed="rId4"/>
          <a:stretch/>
        </p:blipFill>
        <p:spPr>
          <a:xfrm>
            <a:off x="0" y="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203" name="Рисунок 6"/>
          <p:cNvPicPr/>
          <p:nvPr/>
        </p:nvPicPr>
        <p:blipFill>
          <a:blip r:embed="rId5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sp>
        <p:nvSpPr>
          <p:cNvPr id="204" name="Заголовок 1"/>
          <p:cNvSpPr/>
          <p:nvPr/>
        </p:nvSpPr>
        <p:spPr>
          <a:xfrm>
            <a:off x="2505960" y="2637000"/>
            <a:ext cx="4893480" cy="2076480"/>
          </a:xfrm>
          <a:prstGeom prst="rect">
            <a:avLst/>
          </a:prstGeom>
          <a:solidFill>
            <a:srgbClr val="BCC9DA"/>
          </a:solidFill>
          <a:ln w="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632880">
              <a:lnSpc>
                <a:spcPct val="100000"/>
              </a:lnSpc>
            </a:pPr>
            <a:r>
              <a:rPr lang="ru-RU" sz="3040" b="1" u="sng" strike="noStrike" spc="-1" dirty="0">
                <a:solidFill>
                  <a:schemeClr val="lt1"/>
                </a:solidFill>
                <a:uFillTx/>
                <a:latin typeface="Times New Roman"/>
              </a:rPr>
              <a:t>ПРОГРАММНАЯ СТРУКТУРА БЮДЖЕТА РАЙОНА</a:t>
            </a:r>
            <a:endParaRPr lang="ru-RU" sz="304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651539" y="251756"/>
            <a:ext cx="5112568" cy="5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385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в рамках программ по направлениям и непрограммных расходов в 2023-2024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872360" y="523769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6" name="Group 522"/>
          <p:cNvGraphicFramePr>
            <a:graphicFrameLocks noGrp="1"/>
          </p:cNvGraphicFramePr>
          <p:nvPr/>
        </p:nvGraphicFramePr>
        <p:xfrm>
          <a:off x="749617" y="775826"/>
          <a:ext cx="8496945" cy="5950823"/>
        </p:xfrm>
        <a:graphic>
          <a:graphicData uri="http://schemas.openxmlformats.org/drawingml/2006/table">
            <a:tbl>
              <a:tblPr/>
              <a:tblGrid>
                <a:gridCol w="277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70">
                  <a:extLst>
                    <a:ext uri="{9D8B030D-6E8A-4147-A177-3AD203B41FA5}">
                      <a16:colId xmlns:a16="http://schemas.microsoft.com/office/drawing/2014/main" val="355048805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188045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83290418"/>
                    </a:ext>
                  </a:extLst>
                </a:gridCol>
                <a:gridCol w="886233">
                  <a:extLst>
                    <a:ext uri="{9D8B030D-6E8A-4147-A177-3AD203B41FA5}">
                      <a16:colId xmlns:a16="http://schemas.microsoft.com/office/drawing/2014/main" val="3325520738"/>
                    </a:ext>
                  </a:extLst>
                </a:gridCol>
                <a:gridCol w="697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6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3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План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 2024 г к 2023 г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2024 г (сумма)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2024 г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6642"/>
                  </a:ext>
                </a:extLst>
              </a:tr>
              <a:tr h="295268"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3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План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33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Факт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6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00" marR="0" lvl="0" indent="0" algn="l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МП, НАПРАВЛЕННЫЕ НА: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1 169 471,9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1 328 293,4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1 242 279,8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72 807,9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86 013,6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62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РАЗВИТИЕ РАЙОНА: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793 270,5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873 170,2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849 391,0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23 779,2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4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Здоровое поколение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13 867,2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15 901,7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15 169,8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1 302,6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731,9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17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35 385,7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40 984,6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39 358,2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3 972,5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1 626,4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653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25406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744 017,6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816 283,9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794 863,0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50 845,4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21 420,9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647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ЭКОНОМИЧЕСКОГО РОСТА РАЙОНА: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202 581,3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248 187,5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242 344,2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39 762,9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5 843,3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653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муниципальной собственностью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15 494,2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20 294,3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18 949,4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3 455,2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1 344,9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68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134 282,4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154 721,5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152 748,0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18 465,6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1 973,5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738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приоритетных отраслей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6 410,0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6 304,1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6 304,1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276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52 804,7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66 761,7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64 342,7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11 538,0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2 419,0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5556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РАЗВИТИЕ  ИНФРАСТРУКТУРЫ  И  ОБЕСПЕЧЕНИЕ  УСЛОВИЙ  ЖИЗНЕДЕЯТЕЛЬНОСТИ: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173 620,1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206 935,7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150 544,6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-23 075,5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56 391,1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276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18 343,5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545,5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169,4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-18 174,1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376,1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276">
                <a:tc>
                  <a:txBody>
                    <a:bodyPr/>
                    <a:lstStyle/>
                    <a:p>
                      <a:pPr marL="36000" marR="0" lvl="0" indent="0" algn="l" defTabSz="63295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16 321,1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89 976,9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36 232,5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19 911,4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53 744,4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276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17 441,7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42 683,1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41 441,2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23 999,5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1 241,9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5315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для инвалидов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48,8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-18,8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276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121 465,0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73 680,2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72 671,5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-48 793,5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1 008,7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5268">
                <a:tc>
                  <a:txBody>
                    <a:bodyPr/>
                    <a:lstStyle/>
                    <a:p>
                      <a:pPr marL="36000" algn="l" rtl="0" fontAlgn="ctr">
                        <a:lnSpc>
                          <a:spcPct val="95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3C406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28 600,6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33 742,3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31 895,5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3 294,9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3295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1 846,8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83" y="12425"/>
            <a:ext cx="1800200" cy="2174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2322507" y="12425"/>
            <a:ext cx="5893574" cy="345704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района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C7C001C-DC87-46C2-94BD-18E08A77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8775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"/>
          <p:cNvSpPr/>
          <p:nvPr/>
        </p:nvSpPr>
        <p:spPr>
          <a:xfrm>
            <a:off x="1231920" y="451440"/>
            <a:ext cx="7776000" cy="561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муниципального образования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«Усть-Илимский район» «Здоровое поколение»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 Box 120"/>
          <p:cNvSpPr/>
          <p:nvPr/>
        </p:nvSpPr>
        <p:spPr>
          <a:xfrm>
            <a:off x="7598160" y="1062000"/>
            <a:ext cx="103356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2060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Рисунок 11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14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grpSp>
        <p:nvGrpSpPr>
          <p:cNvPr id="218" name="Группа 6"/>
          <p:cNvGrpSpPr/>
          <p:nvPr/>
        </p:nvGrpSpPr>
        <p:grpSpPr>
          <a:xfrm>
            <a:off x="2848320" y="916920"/>
            <a:ext cx="4640760" cy="379800"/>
            <a:chOff x="2848320" y="916920"/>
            <a:chExt cx="4640760" cy="379800"/>
          </a:xfrm>
        </p:grpSpPr>
        <p:sp>
          <p:nvSpPr>
            <p:cNvPr id="219" name="Прямоугольник с двумя скругленными соседними углами 15"/>
            <p:cNvSpPr/>
            <p:nvPr/>
          </p:nvSpPr>
          <p:spPr>
            <a:xfrm>
              <a:off x="2848320" y="916920"/>
              <a:ext cx="4640760" cy="379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TextBox 5"/>
            <p:cNvSpPr/>
            <p:nvPr/>
          </p:nvSpPr>
          <p:spPr>
            <a:xfrm>
              <a:off x="3027960" y="968400"/>
              <a:ext cx="4175640" cy="303120"/>
            </a:xfrm>
            <a:prstGeom prst="rect">
              <a:avLst/>
            </a:prstGeom>
            <a:noFill/>
            <a:ln w="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632880">
                <a:lnSpc>
                  <a:spcPct val="100000"/>
                </a:lnSpc>
              </a:pPr>
              <a:r>
                <a:rPr lang="ru-RU" sz="1400" b="1" strike="noStrike" spc="-1" dirty="0">
                  <a:solidFill>
                    <a:srgbClr val="FFFFFF"/>
                  </a:solidFill>
                  <a:latin typeface="Times New Roman"/>
                </a:rPr>
                <a:t>Цель: Улучшение состояния здоровья населения</a:t>
              </a:r>
              <a:endParaRPr lang="ru-RU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1" name="Группа 2"/>
          <p:cNvGrpSpPr/>
          <p:nvPr/>
        </p:nvGrpSpPr>
        <p:grpSpPr>
          <a:xfrm>
            <a:off x="221040" y="1387800"/>
            <a:ext cx="8824680" cy="2728080"/>
            <a:chOff x="221040" y="1387800"/>
            <a:chExt cx="8824680" cy="2728080"/>
          </a:xfrm>
        </p:grpSpPr>
        <p:grpSp>
          <p:nvGrpSpPr>
            <p:cNvPr id="222" name="Группа 8"/>
            <p:cNvGrpSpPr/>
            <p:nvPr/>
          </p:nvGrpSpPr>
          <p:grpSpPr>
            <a:xfrm>
              <a:off x="221040" y="1387800"/>
              <a:ext cx="8824680" cy="2728080"/>
              <a:chOff x="221040" y="1387800"/>
              <a:chExt cx="8824680" cy="2728080"/>
            </a:xfrm>
          </p:grpSpPr>
          <p:sp>
            <p:nvSpPr>
              <p:cNvPr id="223" name="Прямоугольник: один скругленный угол 130"/>
              <p:cNvSpPr/>
              <p:nvPr/>
            </p:nvSpPr>
            <p:spPr>
              <a:xfrm>
                <a:off x="1140840" y="1387800"/>
                <a:ext cx="6932160" cy="113616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DCE6F2">
                  <a:alpha val="90000"/>
                </a:srgbClr>
              </a:solidFill>
              <a:ln w="0">
                <a:noFill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24" name="Группа 26"/>
              <p:cNvGrpSpPr/>
              <p:nvPr/>
            </p:nvGrpSpPr>
            <p:grpSpPr>
              <a:xfrm>
                <a:off x="221040" y="2588400"/>
                <a:ext cx="2067120" cy="1477080"/>
                <a:chOff x="221040" y="2588400"/>
                <a:chExt cx="2067120" cy="1477080"/>
              </a:xfrm>
            </p:grpSpPr>
            <p:sp>
              <p:nvSpPr>
                <p:cNvPr id="225" name="Прямоугольник с двумя скругленными соседними углами 27"/>
                <p:cNvSpPr/>
                <p:nvPr/>
              </p:nvSpPr>
              <p:spPr>
                <a:xfrm>
                  <a:off x="221040" y="2674440"/>
                  <a:ext cx="1959840" cy="139104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6" name="TextBox 28"/>
                <p:cNvSpPr/>
                <p:nvPr/>
              </p:nvSpPr>
              <p:spPr>
                <a:xfrm>
                  <a:off x="240480" y="2588400"/>
                  <a:ext cx="2047680" cy="1420920"/>
                </a:xfrm>
                <a:prstGeom prst="teardrop">
                  <a:avLst>
                    <a:gd name="adj" fmla="val 100000"/>
                  </a:avLst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Подпрограмма «Физическая культура и массовый спорт»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14 318,5 – 94,4%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27" name="Группа 32"/>
              <p:cNvGrpSpPr/>
              <p:nvPr/>
            </p:nvGrpSpPr>
            <p:grpSpPr>
              <a:xfrm>
                <a:off x="2370600" y="2569680"/>
                <a:ext cx="2129040" cy="1468800"/>
                <a:chOff x="2370600" y="2569680"/>
                <a:chExt cx="2129040" cy="1468800"/>
              </a:xfrm>
            </p:grpSpPr>
            <p:sp>
              <p:nvSpPr>
                <p:cNvPr id="228" name="Прямоугольник с двумя скругленными соседними углами 33"/>
                <p:cNvSpPr/>
                <p:nvPr/>
              </p:nvSpPr>
              <p:spPr>
                <a:xfrm>
                  <a:off x="2370600" y="2569680"/>
                  <a:ext cx="2129040" cy="14688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9" name="TextBox 34"/>
                <p:cNvSpPr/>
                <p:nvPr/>
              </p:nvSpPr>
              <p:spPr>
                <a:xfrm>
                  <a:off x="2597760" y="2644560"/>
                  <a:ext cx="1765440" cy="1241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9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Подпрограмма «Комплексные меры профилактики социально-негативных явлений среди молодежи» 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9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17,0 – 0,1%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30" name="Группа 37"/>
              <p:cNvGrpSpPr/>
              <p:nvPr/>
            </p:nvGrpSpPr>
            <p:grpSpPr>
              <a:xfrm>
                <a:off x="6752520" y="2436480"/>
                <a:ext cx="2293200" cy="1679400"/>
                <a:chOff x="6752520" y="2436480"/>
                <a:chExt cx="2293200" cy="1679400"/>
              </a:xfrm>
            </p:grpSpPr>
            <p:sp>
              <p:nvSpPr>
                <p:cNvPr id="231" name="Прямоугольник с двумя скругленными соседними углами 27"/>
                <p:cNvSpPr/>
                <p:nvPr/>
              </p:nvSpPr>
              <p:spPr>
                <a:xfrm flipH="1">
                  <a:off x="6973920" y="2622600"/>
                  <a:ext cx="1937160" cy="134568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2" name="TextBox 39"/>
                <p:cNvSpPr/>
                <p:nvPr/>
              </p:nvSpPr>
              <p:spPr>
                <a:xfrm flipH="1">
                  <a:off x="6752520" y="2436480"/>
                  <a:ext cx="2293200" cy="1679400"/>
                </a:xfrm>
                <a:prstGeom prst="teardrop">
                  <a:avLst>
                    <a:gd name="adj" fmla="val 102278"/>
                  </a:avLst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 dirty="0">
                      <a:solidFill>
                        <a:srgbClr val="FFFFFF"/>
                      </a:solidFill>
                      <a:latin typeface="Times New Roman"/>
                    </a:rPr>
                    <a:t>Подпрограмма «Привлечение медицинских кадров в</a:t>
                  </a:r>
                  <a:r>
                    <a:rPr lang="en-US" sz="1200" b="0" strike="noStrike" spc="-1" dirty="0">
                      <a:solidFill>
                        <a:srgbClr val="FFFFFF"/>
                      </a:solidFill>
                      <a:latin typeface="Times New Roman"/>
                    </a:rPr>
                    <a:t> </a:t>
                  </a:r>
                  <a:r>
                    <a:rPr lang="ru-RU" sz="1200" b="0" strike="noStrike" spc="-1" dirty="0">
                      <a:solidFill>
                        <a:srgbClr val="FFFFFF"/>
                      </a:solidFill>
                      <a:latin typeface="Times New Roman"/>
                    </a:rPr>
                    <a:t>лечебные учреждения»</a:t>
                  </a:r>
                  <a:endParaRPr lang="ru-RU" sz="12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 dirty="0">
                      <a:solidFill>
                        <a:srgbClr val="FFFFFF"/>
                      </a:solidFill>
                      <a:latin typeface="Times New Roman"/>
                    </a:rPr>
                    <a:t>247,1 – 1,6 %</a:t>
                  </a:r>
                  <a:endParaRPr lang="ru-RU" sz="12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pic>
          <p:nvPicPr>
            <p:cNvPr id="233" name="Picture 7"/>
            <p:cNvPicPr/>
            <p:nvPr/>
          </p:nvPicPr>
          <p:blipFill>
            <a:blip r:embed="rId5"/>
            <a:stretch/>
          </p:blipFill>
          <p:spPr>
            <a:xfrm>
              <a:off x="1299240" y="1407240"/>
              <a:ext cx="1763640" cy="109656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pic>
          <p:nvPicPr>
            <p:cNvPr id="234" name="Picture 6"/>
            <p:cNvPicPr/>
            <p:nvPr/>
          </p:nvPicPr>
          <p:blipFill>
            <a:blip r:embed="rId6"/>
            <a:stretch/>
          </p:blipFill>
          <p:spPr>
            <a:xfrm>
              <a:off x="3522240" y="1407240"/>
              <a:ext cx="2117160" cy="1094040"/>
            </a:xfrm>
            <a:prstGeom prst="rect">
              <a:avLst/>
            </a:prstGeom>
            <a:ln w="9360" cap="sq">
              <a:solidFill>
                <a:srgbClr val="FFFFFF"/>
              </a:solidFill>
              <a:miter/>
            </a:ln>
            <a:effectLst>
              <a:outerShdw dist="37674" dir="2700000" algn="ctr" rotWithShape="0">
                <a:srgbClr val="000000">
                  <a:alpha val="40000"/>
                </a:srgbClr>
              </a:outerShdw>
              <a:softEdge rad="31680"/>
            </a:effectLst>
          </p:spPr>
        </p:pic>
        <p:pic>
          <p:nvPicPr>
            <p:cNvPr id="235" name="Рисунок 1"/>
            <p:cNvPicPr/>
            <p:nvPr/>
          </p:nvPicPr>
          <p:blipFill>
            <a:blip r:embed="rId7"/>
            <a:stretch/>
          </p:blipFill>
          <p:spPr>
            <a:xfrm>
              <a:off x="5973480" y="1407240"/>
              <a:ext cx="1969200" cy="107064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</p:grpSp>
      <p:sp>
        <p:nvSpPr>
          <p:cNvPr id="236" name="Стрелка: влево-вправо 3"/>
          <p:cNvSpPr/>
          <p:nvPr/>
        </p:nvSpPr>
        <p:spPr>
          <a:xfrm>
            <a:off x="1827720" y="3947040"/>
            <a:ext cx="6192000" cy="6123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rnd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15 169,8 тыс. рублей   95,4 %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7" name="Group 522"/>
          <p:cNvGraphicFramePr/>
          <p:nvPr>
            <p:extLst>
              <p:ext uri="{D42A27DB-BD31-4B8C-83A1-F6EECF244321}">
                <p14:modId xmlns:p14="http://schemas.microsoft.com/office/powerpoint/2010/main" val="825349305"/>
              </p:ext>
            </p:extLst>
          </p:nvPr>
        </p:nvGraphicFramePr>
        <p:xfrm>
          <a:off x="253800" y="4494960"/>
          <a:ext cx="9177840" cy="2204640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0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64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Ед.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 изм.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Доля населения систематически занимающихся физической культурой и спортом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40,6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39,1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44,1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108,6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Количество мероприятий, направленных на </a:t>
                      </a:r>
                      <a:r>
                        <a:rPr lang="ru-RU" sz="1050" b="1" strike="noStrike" spc="-1">
                          <a:solidFill>
                            <a:srgbClr val="203764"/>
                          </a:solidFill>
                          <a:latin typeface="Times New Roman"/>
                        </a:rPr>
                        <a:t>27</a:t>
                      </a: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явлений, проведенных  в молодежной среде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98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98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91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92,9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Доля  выплаченных единовременных компенсационных выплат за приобретенное в собственность жилое помещение в МО Усть-Илимского района медицинским работникам, прибывшим (переехавшим) на работу в учреждения здравоохранения, расположенные на территории МО «Усть-Илимский район», от числа подлежащих к выплате.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8" name="Прямоугольник с двумя скругленными соседними углами 33"/>
          <p:cNvSpPr/>
          <p:nvPr/>
        </p:nvSpPr>
        <p:spPr>
          <a:xfrm>
            <a:off x="4607280" y="2571120"/>
            <a:ext cx="2252160" cy="147852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0">
            <a:noFill/>
          </a:ln>
          <a:effectLst>
            <a:outerShdw blurRad="57240" dist="3816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1"/>
                </a:solidFill>
                <a:latin typeface="XO Thames"/>
                <a:ea typeface="Times New Roman"/>
              </a:rPr>
              <a:t>Подпрограмма "Развитие спортивной инфраструктуры и материально-технической базы муниципального образования "Усть-Илимский район"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1"/>
                </a:solidFill>
                <a:latin typeface="Calibri"/>
                <a:ea typeface="Times New Roman"/>
              </a:rPr>
              <a:t>587,2 –3,9 %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"/>
          <p:cNvSpPr/>
          <p:nvPr/>
        </p:nvSpPr>
        <p:spPr>
          <a:xfrm>
            <a:off x="2298600" y="537120"/>
            <a:ext cx="5537160" cy="4939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муниципального образования «Усть-Илимский район» «Развитие культуры»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 Box 120"/>
          <p:cNvSpPr/>
          <p:nvPr/>
        </p:nvSpPr>
        <p:spPr>
          <a:xfrm>
            <a:off x="7995240" y="1326960"/>
            <a:ext cx="103356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2060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Рисунок 6"/>
          <p:cNvPicPr/>
          <p:nvPr/>
        </p:nvPicPr>
        <p:blipFill>
          <a:blip r:embed="rId3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pic>
        <p:nvPicPr>
          <p:cNvPr id="243" name="Рисунок 7"/>
          <p:cNvPicPr/>
          <p:nvPr/>
        </p:nvPicPr>
        <p:blipFill>
          <a:blip r:embed="rId4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sp>
        <p:nvSpPr>
          <p:cNvPr id="244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5" name="Группа 13"/>
          <p:cNvGrpSpPr/>
          <p:nvPr/>
        </p:nvGrpSpPr>
        <p:grpSpPr>
          <a:xfrm>
            <a:off x="2553120" y="987120"/>
            <a:ext cx="5431320" cy="516600"/>
            <a:chOff x="2553120" y="987120"/>
            <a:chExt cx="5431320" cy="516600"/>
          </a:xfrm>
        </p:grpSpPr>
        <p:sp>
          <p:nvSpPr>
            <p:cNvPr id="246" name="Прямоугольник с двумя скругленными соседними углами 14"/>
            <p:cNvSpPr/>
            <p:nvPr/>
          </p:nvSpPr>
          <p:spPr>
            <a:xfrm>
              <a:off x="2553120" y="1016280"/>
              <a:ext cx="5431320" cy="48096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TextBox 16"/>
            <p:cNvSpPr/>
            <p:nvPr/>
          </p:nvSpPr>
          <p:spPr>
            <a:xfrm>
              <a:off x="2682720" y="987120"/>
              <a:ext cx="48870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632880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Times New Roman"/>
                </a:rPr>
                <a:t>Цель: Создание условий для комплексного развития сферы культуры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8" name="Группа 1"/>
          <p:cNvGrpSpPr/>
          <p:nvPr/>
        </p:nvGrpSpPr>
        <p:grpSpPr>
          <a:xfrm>
            <a:off x="1325160" y="1551600"/>
            <a:ext cx="7352280" cy="3020760"/>
            <a:chOff x="1325160" y="1551600"/>
            <a:chExt cx="7352280" cy="3020760"/>
          </a:xfrm>
        </p:grpSpPr>
        <p:grpSp>
          <p:nvGrpSpPr>
            <p:cNvPr id="249" name="Группа 3"/>
            <p:cNvGrpSpPr/>
            <p:nvPr/>
          </p:nvGrpSpPr>
          <p:grpSpPr>
            <a:xfrm>
              <a:off x="1325160" y="1580040"/>
              <a:ext cx="7352280" cy="2992320"/>
              <a:chOff x="1325160" y="1580040"/>
              <a:chExt cx="7352280" cy="2992320"/>
            </a:xfrm>
          </p:grpSpPr>
          <p:sp>
            <p:nvSpPr>
              <p:cNvPr id="250" name="Прямоугольник: один скругленный угол 130"/>
              <p:cNvSpPr/>
              <p:nvPr/>
            </p:nvSpPr>
            <p:spPr>
              <a:xfrm>
                <a:off x="1537200" y="1580040"/>
                <a:ext cx="6556320" cy="132084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DCE6F2">
                  <a:alpha val="90000"/>
                </a:srgbClr>
              </a:solidFill>
              <a:ln w="0">
                <a:noFill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51" name="Группа 24"/>
              <p:cNvGrpSpPr/>
              <p:nvPr/>
            </p:nvGrpSpPr>
            <p:grpSpPr>
              <a:xfrm>
                <a:off x="3983400" y="2952360"/>
                <a:ext cx="1855800" cy="1485000"/>
                <a:chOff x="3983400" y="2952360"/>
                <a:chExt cx="1855800" cy="1485000"/>
              </a:xfrm>
            </p:grpSpPr>
            <p:sp>
              <p:nvSpPr>
                <p:cNvPr id="252" name="Прямоугольник с двумя скругленными соседними углами 26"/>
                <p:cNvSpPr/>
                <p:nvPr/>
              </p:nvSpPr>
              <p:spPr>
                <a:xfrm>
                  <a:off x="3983400" y="2952360"/>
                  <a:ext cx="1855800" cy="14850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3" name="TextBox 27"/>
                <p:cNvSpPr/>
                <p:nvPr/>
              </p:nvSpPr>
              <p:spPr>
                <a:xfrm>
                  <a:off x="4086720" y="3024720"/>
                  <a:ext cx="1669680" cy="1241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90000"/>
                    </a:lnSpc>
                  </a:pPr>
                  <a:r>
                    <a:rPr lang="ru-RU" sz="1200" b="0" strike="noStrike" spc="-1" dirty="0">
                      <a:solidFill>
                        <a:srgbClr val="FFFFFF"/>
                      </a:solidFill>
                      <a:latin typeface="Times New Roman"/>
                    </a:rPr>
                    <a:t>Подпрограмма «Сохранение условий для развития местного традиционного народного творчества»</a:t>
                  </a:r>
                  <a:endParaRPr lang="ru-RU" sz="12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90000"/>
                    </a:lnSpc>
                  </a:pPr>
                  <a:r>
                    <a:rPr lang="ru-RU" sz="1200" b="0" strike="noStrike" spc="-1" dirty="0">
                      <a:solidFill>
                        <a:srgbClr val="FFFFFF"/>
                      </a:solidFill>
                      <a:latin typeface="Times New Roman"/>
                    </a:rPr>
                    <a:t>10 256,7 – 26,1 %</a:t>
                  </a:r>
                  <a:endParaRPr lang="ru-RU" sz="12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54" name="Группа 35"/>
              <p:cNvGrpSpPr/>
              <p:nvPr/>
            </p:nvGrpSpPr>
            <p:grpSpPr>
              <a:xfrm>
                <a:off x="1325160" y="2634480"/>
                <a:ext cx="2029680" cy="1937880"/>
                <a:chOff x="1325160" y="2634480"/>
                <a:chExt cx="2029680" cy="1937880"/>
              </a:xfrm>
            </p:grpSpPr>
            <p:sp>
              <p:nvSpPr>
                <p:cNvPr id="255" name="Прямоугольник с двумя скругленными соседними углами 27"/>
                <p:cNvSpPr/>
                <p:nvPr/>
              </p:nvSpPr>
              <p:spPr>
                <a:xfrm>
                  <a:off x="1325160" y="2951280"/>
                  <a:ext cx="1964160" cy="149472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6" name="TextBox 37"/>
                <p:cNvSpPr/>
                <p:nvPr/>
              </p:nvSpPr>
              <p:spPr>
                <a:xfrm>
                  <a:off x="1357560" y="2634480"/>
                  <a:ext cx="1997280" cy="1937880"/>
                </a:xfrm>
                <a:prstGeom prst="teardrop">
                  <a:avLst>
                    <a:gd name="adj" fmla="val 100000"/>
                  </a:avLst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Подпрограмма «Развитие дополнительного образования в области культуры»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 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20 289,3 – 51,6 %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57" name="Группа 38"/>
              <p:cNvGrpSpPr/>
              <p:nvPr/>
            </p:nvGrpSpPr>
            <p:grpSpPr>
              <a:xfrm>
                <a:off x="6243840" y="2847960"/>
                <a:ext cx="2433600" cy="1679400"/>
                <a:chOff x="6243840" y="2847960"/>
                <a:chExt cx="2433600" cy="1679400"/>
              </a:xfrm>
            </p:grpSpPr>
            <p:sp>
              <p:nvSpPr>
                <p:cNvPr id="258" name="Прямоугольник с двумя скругленными соседними углами 27"/>
                <p:cNvSpPr/>
                <p:nvPr/>
              </p:nvSpPr>
              <p:spPr>
                <a:xfrm flipH="1">
                  <a:off x="6532920" y="2955600"/>
                  <a:ext cx="1855800" cy="148140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9" name="TextBox 40"/>
                <p:cNvSpPr/>
                <p:nvPr/>
              </p:nvSpPr>
              <p:spPr>
                <a:xfrm flipH="1">
                  <a:off x="6243840" y="2847960"/>
                  <a:ext cx="2433600" cy="1679400"/>
                </a:xfrm>
                <a:prstGeom prst="teardrop">
                  <a:avLst>
                    <a:gd name="adj" fmla="val 100000"/>
                  </a:avLst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Подпрограмма «Организация библиотечного дела» 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FFFFFF"/>
                      </a:solidFill>
                      <a:latin typeface="Times New Roman"/>
                    </a:rPr>
                    <a:t>8 812,2 – 22,4 %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pic>
          <p:nvPicPr>
            <p:cNvPr id="260" name="Picture 3"/>
            <p:cNvPicPr/>
            <p:nvPr/>
          </p:nvPicPr>
          <p:blipFill>
            <a:blip r:embed="rId5"/>
            <a:stretch/>
          </p:blipFill>
          <p:spPr>
            <a:xfrm>
              <a:off x="1685520" y="1621800"/>
              <a:ext cx="1713960" cy="126828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  <a:scene3d>
              <a:camera prst="orthographicFront"/>
              <a:lightRig rig="threePt" dir="t">
                <a:rot lat="0" lon="0" rev="0"/>
              </a:lightRig>
            </a:scene3d>
          </p:spPr>
        </p:pic>
        <p:pic>
          <p:nvPicPr>
            <p:cNvPr id="261" name="Picture 6"/>
            <p:cNvPicPr/>
            <p:nvPr/>
          </p:nvPicPr>
          <p:blipFill>
            <a:blip r:embed="rId6"/>
            <a:stretch/>
          </p:blipFill>
          <p:spPr>
            <a:xfrm>
              <a:off x="4011480" y="1551600"/>
              <a:ext cx="1799640" cy="133848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pic>
          <p:nvPicPr>
            <p:cNvPr id="262" name="Picture 6"/>
            <p:cNvPicPr/>
            <p:nvPr/>
          </p:nvPicPr>
          <p:blipFill>
            <a:blip r:embed="rId7"/>
            <a:stretch/>
          </p:blipFill>
          <p:spPr>
            <a:xfrm>
              <a:off x="6102000" y="1572120"/>
              <a:ext cx="1846440" cy="132624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</p:grpSp>
      <p:sp>
        <p:nvSpPr>
          <p:cNvPr id="263" name="Стрелка: влево-вправо 31"/>
          <p:cNvSpPr/>
          <p:nvPr/>
        </p:nvSpPr>
        <p:spPr>
          <a:xfrm>
            <a:off x="1782720" y="4379040"/>
            <a:ext cx="6192000" cy="5000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39 358,2 тыс. рублей   96%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4" name="Group 522"/>
          <p:cNvGraphicFramePr/>
          <p:nvPr>
            <p:extLst>
              <p:ext uri="{D42A27DB-BD31-4B8C-83A1-F6EECF244321}">
                <p14:modId xmlns:p14="http://schemas.microsoft.com/office/powerpoint/2010/main" val="496623104"/>
              </p:ext>
            </p:extLst>
          </p:nvPr>
        </p:nvGraphicFramePr>
        <p:xfrm>
          <a:off x="986400" y="4896000"/>
          <a:ext cx="8280360" cy="1877832"/>
        </p:xfrm>
        <a:graphic>
          <a:graphicData uri="http://schemas.openxmlformats.org/drawingml/2006/table">
            <a:tbl>
              <a:tblPr/>
              <a:tblGrid>
                <a:gridCol w="464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4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2023, 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8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Доля обновления парка музыкальных инструментов, иного оборудования для организации образовательно-воспитательного процесса, %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Количество культурно-массовых мероприятий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1600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600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1774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110,9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Книгообеспеченность</a:t>
                      </a:r>
                      <a:r>
                        <a:rPr lang="ru-RU" sz="105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 книжным фондом «МКУК МЦБ»: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на одного читателя библиотек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24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26,2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23,7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98,8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20">
                <a:tc>
                  <a:txBody>
                    <a:bodyPr/>
                    <a:lstStyle/>
                    <a:p>
                      <a:pPr defTabSz="632880">
                        <a:lnSpc>
                          <a:spcPct val="100000"/>
                        </a:lnSpc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- на одного жителя Усть-Илимского района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2,9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2,7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2,9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5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"/>
          <p:cNvSpPr/>
          <p:nvPr/>
        </p:nvSpPr>
        <p:spPr>
          <a:xfrm>
            <a:off x="2098800" y="488880"/>
            <a:ext cx="6340320" cy="620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«Образование в муниципальном образовании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«Усть-Илимский район»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 Box 120"/>
          <p:cNvSpPr/>
          <p:nvPr/>
        </p:nvSpPr>
        <p:spPr>
          <a:xfrm>
            <a:off x="7878240" y="1837800"/>
            <a:ext cx="103356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2060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8" name="Рисунок 5"/>
          <p:cNvPicPr/>
          <p:nvPr/>
        </p:nvPicPr>
        <p:blipFill>
          <a:blip r:embed="rId3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sp>
        <p:nvSpPr>
          <p:cNvPr id="269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 dirty="0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0" name="Группа 10"/>
          <p:cNvGrpSpPr/>
          <p:nvPr/>
        </p:nvGrpSpPr>
        <p:grpSpPr>
          <a:xfrm>
            <a:off x="2325960" y="1135800"/>
            <a:ext cx="5657040" cy="480960"/>
            <a:chOff x="2325960" y="1135800"/>
            <a:chExt cx="5657040" cy="480960"/>
          </a:xfrm>
        </p:grpSpPr>
        <p:sp>
          <p:nvSpPr>
            <p:cNvPr id="271" name="Прямоугольник с двумя скругленными соседними углами 11"/>
            <p:cNvSpPr/>
            <p:nvPr/>
          </p:nvSpPr>
          <p:spPr>
            <a:xfrm>
              <a:off x="2325960" y="1135800"/>
              <a:ext cx="5657040" cy="48096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TextBox 13"/>
            <p:cNvSpPr/>
            <p:nvPr/>
          </p:nvSpPr>
          <p:spPr>
            <a:xfrm>
              <a:off x="2428200" y="1198800"/>
              <a:ext cx="50900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632880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Times New Roman"/>
                </a:rPr>
                <a:t>Цель: Повышение доступности качественного образования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3" name="Группа 4"/>
          <p:cNvGrpSpPr/>
          <p:nvPr/>
        </p:nvGrpSpPr>
        <p:grpSpPr>
          <a:xfrm>
            <a:off x="-295560" y="1810800"/>
            <a:ext cx="10238760" cy="3263400"/>
            <a:chOff x="-295560" y="1810800"/>
            <a:chExt cx="10238760" cy="3263400"/>
          </a:xfrm>
        </p:grpSpPr>
        <p:grpSp>
          <p:nvGrpSpPr>
            <p:cNvPr id="274" name="Группа 15"/>
            <p:cNvGrpSpPr/>
            <p:nvPr/>
          </p:nvGrpSpPr>
          <p:grpSpPr>
            <a:xfrm>
              <a:off x="-295560" y="3262680"/>
              <a:ext cx="2201760" cy="1631880"/>
              <a:chOff x="-295560" y="3262680"/>
              <a:chExt cx="2201760" cy="1631880"/>
            </a:xfrm>
          </p:grpSpPr>
          <p:sp>
            <p:nvSpPr>
              <p:cNvPr id="275" name="Прямоугольник с двумя скругленными соседними углами 27"/>
              <p:cNvSpPr/>
              <p:nvPr/>
            </p:nvSpPr>
            <p:spPr>
              <a:xfrm>
                <a:off x="38880" y="3262680"/>
                <a:ext cx="1501920" cy="1631880"/>
              </a:xfrm>
              <a:prstGeom prst="teardrop">
                <a:avLst>
                  <a:gd name="adj" fmla="val 10000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6" name="TextBox 18"/>
              <p:cNvSpPr/>
              <p:nvPr/>
            </p:nvSpPr>
            <p:spPr>
              <a:xfrm>
                <a:off x="-295560" y="3262680"/>
                <a:ext cx="2201760" cy="1420920"/>
              </a:xfrm>
              <a:prstGeom prst="teardrop">
                <a:avLst>
                  <a:gd name="adj" fmla="val 100000"/>
                </a:avLst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Подпрограмма «Дошкольное образование»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207 363,6– 26,1 %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77" name="Группа 22"/>
            <p:cNvGrpSpPr/>
            <p:nvPr/>
          </p:nvGrpSpPr>
          <p:grpSpPr>
            <a:xfrm>
              <a:off x="1646280" y="3351960"/>
              <a:ext cx="1490760" cy="1578240"/>
              <a:chOff x="1646280" y="3351960"/>
              <a:chExt cx="1490760" cy="1578240"/>
            </a:xfrm>
          </p:grpSpPr>
          <p:sp>
            <p:nvSpPr>
              <p:cNvPr id="278" name="Прямоугольник с двумя скругленными соседними углами 23"/>
              <p:cNvSpPr/>
              <p:nvPr/>
            </p:nvSpPr>
            <p:spPr>
              <a:xfrm>
                <a:off x="1657080" y="3351960"/>
                <a:ext cx="1479960" cy="157824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9" name="TextBox 24"/>
              <p:cNvSpPr/>
              <p:nvPr/>
            </p:nvSpPr>
            <p:spPr>
              <a:xfrm>
                <a:off x="1646280" y="3451320"/>
                <a:ext cx="1426680" cy="1034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Подпрограмма «Общее образование»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523 716,3 – 65,9 %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80" name="Группа 32"/>
            <p:cNvGrpSpPr/>
            <p:nvPr/>
          </p:nvGrpSpPr>
          <p:grpSpPr>
            <a:xfrm>
              <a:off x="4918320" y="3362760"/>
              <a:ext cx="1374480" cy="1492920"/>
              <a:chOff x="4918320" y="3362760"/>
              <a:chExt cx="1374480" cy="1492920"/>
            </a:xfrm>
          </p:grpSpPr>
          <p:sp>
            <p:nvSpPr>
              <p:cNvPr id="281" name="Прямоугольник с двумя скругленными соседними углами 33"/>
              <p:cNvSpPr/>
              <p:nvPr/>
            </p:nvSpPr>
            <p:spPr>
              <a:xfrm>
                <a:off x="4918320" y="3362760"/>
                <a:ext cx="1374480" cy="14929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2" name="TextBox 34"/>
              <p:cNvSpPr/>
              <p:nvPr/>
            </p:nvSpPr>
            <p:spPr>
              <a:xfrm>
                <a:off x="4987440" y="3448800"/>
                <a:ext cx="1236600" cy="136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Подпрограмма «Отдых, оздоровление и занятость детей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2 470,5 – 0,3 %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83" name="Группа 35"/>
            <p:cNvGrpSpPr/>
            <p:nvPr/>
          </p:nvGrpSpPr>
          <p:grpSpPr>
            <a:xfrm>
              <a:off x="3311280" y="3342240"/>
              <a:ext cx="1433160" cy="1578240"/>
              <a:chOff x="3311280" y="3342240"/>
              <a:chExt cx="1433160" cy="1578240"/>
            </a:xfrm>
          </p:grpSpPr>
          <p:sp>
            <p:nvSpPr>
              <p:cNvPr id="284" name="Прямоугольник с двумя скругленными соседними углами 36"/>
              <p:cNvSpPr/>
              <p:nvPr/>
            </p:nvSpPr>
            <p:spPr>
              <a:xfrm>
                <a:off x="3311280" y="3342240"/>
                <a:ext cx="1433160" cy="157824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5" name="TextBox 37"/>
              <p:cNvSpPr/>
              <p:nvPr/>
            </p:nvSpPr>
            <p:spPr>
              <a:xfrm>
                <a:off x="3323160" y="3439080"/>
                <a:ext cx="1377720" cy="1369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Подпрограмма «Дополнительное образование в сфере общего образования»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34 616,9– 4,4 %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86" name="Группа 38"/>
            <p:cNvGrpSpPr/>
            <p:nvPr/>
          </p:nvGrpSpPr>
          <p:grpSpPr>
            <a:xfrm>
              <a:off x="7826040" y="3136320"/>
              <a:ext cx="2117160" cy="1937880"/>
              <a:chOff x="7826040" y="3136320"/>
              <a:chExt cx="2117160" cy="1937880"/>
            </a:xfrm>
          </p:grpSpPr>
          <p:sp>
            <p:nvSpPr>
              <p:cNvPr id="287" name="Прямоугольник с двумя скругленными соседними углами 27"/>
              <p:cNvSpPr/>
              <p:nvPr/>
            </p:nvSpPr>
            <p:spPr>
              <a:xfrm flipH="1">
                <a:off x="7994520" y="3338640"/>
                <a:ext cx="1822680" cy="1735560"/>
              </a:xfrm>
              <a:prstGeom prst="teardrop">
                <a:avLst>
                  <a:gd name="adj" fmla="val 10000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8" name="TextBox 40"/>
              <p:cNvSpPr/>
              <p:nvPr/>
            </p:nvSpPr>
            <p:spPr>
              <a:xfrm flipH="1">
                <a:off x="7825680" y="3136320"/>
                <a:ext cx="2117160" cy="1937880"/>
              </a:xfrm>
              <a:prstGeom prst="teardrop">
                <a:avLst>
                  <a:gd name="adj" fmla="val 100000"/>
                </a:avLst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Подпрограмма «Обеспечение деятельности Отдела образования и ЦБ образования»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26 615,7– 3,3 %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89" name="Группа 41"/>
            <p:cNvGrpSpPr/>
            <p:nvPr/>
          </p:nvGrpSpPr>
          <p:grpSpPr>
            <a:xfrm>
              <a:off x="6516000" y="3362760"/>
              <a:ext cx="1374480" cy="1492920"/>
              <a:chOff x="6516000" y="3362760"/>
              <a:chExt cx="1374480" cy="1492920"/>
            </a:xfrm>
          </p:grpSpPr>
          <p:sp>
            <p:nvSpPr>
              <p:cNvPr id="290" name="Прямоугольник с двумя скругленными соседними углами 42"/>
              <p:cNvSpPr/>
              <p:nvPr/>
            </p:nvSpPr>
            <p:spPr>
              <a:xfrm>
                <a:off x="6516000" y="3362760"/>
                <a:ext cx="1374480" cy="14929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1" name="TextBox 43"/>
              <p:cNvSpPr/>
              <p:nvPr/>
            </p:nvSpPr>
            <p:spPr>
              <a:xfrm>
                <a:off x="6576840" y="3454920"/>
                <a:ext cx="1236600" cy="821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Подпрограмма «Воспитание»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ru-RU" sz="1200" b="0" strike="noStrike" spc="-1">
                    <a:solidFill>
                      <a:srgbClr val="FFFFFF"/>
                    </a:solidFill>
                    <a:latin typeface="Times New Roman"/>
                  </a:rPr>
                  <a:t>80,0 – 0,01 %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92" name="Группа 2"/>
            <p:cNvGrpSpPr/>
            <p:nvPr/>
          </p:nvGrpSpPr>
          <p:grpSpPr>
            <a:xfrm>
              <a:off x="527040" y="1810800"/>
              <a:ext cx="9144360" cy="1365480"/>
              <a:chOff x="527040" y="1810800"/>
              <a:chExt cx="9144360" cy="1365480"/>
            </a:xfrm>
          </p:grpSpPr>
          <p:sp>
            <p:nvSpPr>
              <p:cNvPr id="293" name="Прямоугольник: один скругленный угол 130"/>
              <p:cNvSpPr/>
              <p:nvPr/>
            </p:nvSpPr>
            <p:spPr>
              <a:xfrm>
                <a:off x="527040" y="1810800"/>
                <a:ext cx="9144360" cy="136548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DCE6F2">
                  <a:alpha val="90000"/>
                </a:srgbClr>
              </a:solidFill>
              <a:ln w="0">
                <a:noFill/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294" name="Picture 8"/>
              <p:cNvPicPr/>
              <p:nvPr/>
            </p:nvPicPr>
            <p:blipFill>
              <a:blip r:embed="rId4"/>
              <a:stretch/>
            </p:blipFill>
            <p:spPr>
              <a:xfrm>
                <a:off x="6087600" y="1873800"/>
                <a:ext cx="1627560" cy="1221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95" name="Picture 3"/>
              <p:cNvPicPr/>
              <p:nvPr/>
            </p:nvPicPr>
            <p:blipFill>
              <a:blip r:embed="rId5"/>
              <a:stretch/>
            </p:blipFill>
            <p:spPr>
              <a:xfrm>
                <a:off x="4255200" y="1872720"/>
                <a:ext cx="1663920" cy="12222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96" name="Picture 5"/>
              <p:cNvPicPr/>
              <p:nvPr/>
            </p:nvPicPr>
            <p:blipFill>
              <a:blip r:embed="rId6"/>
              <a:stretch/>
            </p:blipFill>
            <p:spPr>
              <a:xfrm>
                <a:off x="7869240" y="1916280"/>
                <a:ext cx="1596960" cy="1204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97" name="Picture 6"/>
              <p:cNvPicPr/>
              <p:nvPr/>
            </p:nvPicPr>
            <p:blipFill>
              <a:blip r:embed="rId7"/>
              <a:stretch/>
            </p:blipFill>
            <p:spPr>
              <a:xfrm>
                <a:off x="2442600" y="1863000"/>
                <a:ext cx="1680840" cy="1236240"/>
              </a:xfrm>
              <a:prstGeom prst="rect">
                <a:avLst/>
              </a:prstGeom>
              <a:ln w="9360" cap="sq">
                <a:solidFill>
                  <a:srgbClr val="FFFFFF"/>
                </a:solidFill>
                <a:miter/>
              </a:ln>
              <a:effectLst>
                <a:outerShdw dist="37674" dir="2700000" algn="ctr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8" name="Рисунок 1"/>
              <p:cNvPicPr/>
              <p:nvPr/>
            </p:nvPicPr>
            <p:blipFill>
              <a:blip r:embed="rId8"/>
              <a:stretch/>
            </p:blipFill>
            <p:spPr>
              <a:xfrm>
                <a:off x="740520" y="1860840"/>
                <a:ext cx="1550880" cy="12488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299" name="Стрелка: влево-вправо 44"/>
          <p:cNvSpPr/>
          <p:nvPr/>
        </p:nvSpPr>
        <p:spPr>
          <a:xfrm>
            <a:off x="1629000" y="4935240"/>
            <a:ext cx="6261480" cy="7077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794 863,0 тыс. рублей   97,4 %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Рисунок 6"/>
          <p:cNvPicPr/>
          <p:nvPr/>
        </p:nvPicPr>
        <p:blipFill>
          <a:blip r:embed="rId9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sp>
        <p:nvSpPr>
          <p:cNvPr id="301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36EAEA-CE88-4CA6-A538-024A8ED08174}" type="slidenum">
              <a:t>15</a:t>
            </a:fld>
            <a:endParaRPr/>
          </a:p>
        </p:txBody>
      </p:sp>
      <p:sp>
        <p:nvSpPr>
          <p:cNvPr id="302" name="PlaceHolder 1"/>
          <p:cNvSpPr>
            <a:spLocks noGrp="1"/>
          </p:cNvSpPr>
          <p:nvPr>
            <p:ph type="title" idx="4294967295"/>
          </p:nvPr>
        </p:nvSpPr>
        <p:spPr>
          <a:xfrm>
            <a:off x="3276600" y="1196975"/>
            <a:ext cx="6629400" cy="10477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6328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40" b="0" strike="noStrike" spc="-1">
                <a:solidFill>
                  <a:schemeClr val="accent6">
                    <a:lumMod val="75000"/>
                  </a:schemeClr>
                </a:solidFill>
                <a:latin typeface="Calibri"/>
              </a:rPr>
              <a:t>Образование</a:t>
            </a:r>
            <a:endParaRPr lang="ru-RU" sz="304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3" name="Group 522"/>
          <p:cNvGraphicFramePr/>
          <p:nvPr>
            <p:extLst>
              <p:ext uri="{D42A27DB-BD31-4B8C-83A1-F6EECF244321}">
                <p14:modId xmlns:p14="http://schemas.microsoft.com/office/powerpoint/2010/main" val="557887797"/>
              </p:ext>
            </p:extLst>
          </p:nvPr>
        </p:nvGraphicFramePr>
        <p:xfrm>
          <a:off x="200520" y="1537560"/>
          <a:ext cx="9519480" cy="5183496"/>
        </p:xfrm>
        <a:graphic>
          <a:graphicData uri="http://schemas.openxmlformats.org/drawingml/2006/table">
            <a:tbl>
              <a:tblPr/>
              <a:tblGrid>
                <a:gridCol w="556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7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28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Доступность дошкольного образования для детей в возрасте от 2 месяцев до 7 лет, (отношение численности детей в возрасте от 2 месяцев до 7 лет, получающих дошкольное образование в текущем году, к сумме численности детей в возрасте от 2 месяцев до 7 лет, получающих дошкольное образование в текущем году, и численности детей в возрасте от 2 месяцев до 7 лет, находящихся в очереди на получение в текущем году дошкольного образования)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Доля МДОУ, соответствующих материально-техническим требованиям ФГОС ДО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80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80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80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тыс. руб.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337,6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204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361,4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107,1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Доля обучающихся, получивших стипендию мэра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2,5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2,5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75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73,5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75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Доля школьников, охваченных различными формами отдыха, оздоровления и занятости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Доля обучающихся, охваченных мероприятиями духовно-нравственного,  патриотического и профилактического направления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65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105,3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0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Количество трудоустроенных детей, находящихся в социально опасном положении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53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50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53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16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  <a:ea typeface="Microsoft YaHei"/>
                        </a:rPr>
                        <a:t>Своевременность сдачи бухгалтерской и налоговой отчетности обслуживаемых муниципальных образовательных организаций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2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4" name="Заголовок 2"/>
          <p:cNvSpPr/>
          <p:nvPr/>
        </p:nvSpPr>
        <p:spPr>
          <a:xfrm>
            <a:off x="1856520" y="116640"/>
            <a:ext cx="6630120" cy="104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632880">
              <a:lnSpc>
                <a:spcPct val="100000"/>
              </a:lnSpc>
              <a:tabLst>
                <a:tab pos="0" algn="l"/>
              </a:tabLst>
            </a:pPr>
            <a:endParaRPr lang="ru-RU" sz="3040" b="0" strike="noStrike" spc="-1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05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2"/>
          <p:cNvSpPr/>
          <p:nvPr/>
        </p:nvSpPr>
        <p:spPr>
          <a:xfrm>
            <a:off x="2175120" y="659160"/>
            <a:ext cx="6340320" cy="620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«Образование в муниципальном образовании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«Усть-Илимский район»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Рисунок 8"/>
          <p:cNvPicPr/>
          <p:nvPr/>
        </p:nvPicPr>
        <p:blipFill>
          <a:blip r:embed="rId2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pic>
        <p:nvPicPr>
          <p:cNvPr id="308" name="Рисунок 9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sp>
        <p:nvSpPr>
          <p:cNvPr id="309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2"/>
          <p:cNvSpPr/>
          <p:nvPr/>
        </p:nvSpPr>
        <p:spPr>
          <a:xfrm>
            <a:off x="2168640" y="623880"/>
            <a:ext cx="5760000" cy="4939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</a:t>
            </a:r>
            <a:br>
              <a:rPr sz="1400"/>
            </a:b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«Муниципальная собственность муниципального образования «Усть-Илимский район»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 Box 120"/>
          <p:cNvSpPr/>
          <p:nvPr/>
        </p:nvSpPr>
        <p:spPr>
          <a:xfrm>
            <a:off x="8270280" y="1447560"/>
            <a:ext cx="116028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2060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2" name="Рисунок 7"/>
          <p:cNvPicPr/>
          <p:nvPr/>
        </p:nvPicPr>
        <p:blipFill>
          <a:blip r:embed="rId3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8"/>
          <p:cNvPicPr/>
          <p:nvPr/>
        </p:nvPicPr>
        <p:blipFill>
          <a:blip r:embed="rId4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sp>
        <p:nvSpPr>
          <p:cNvPr id="314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5" name="Группа 11"/>
          <p:cNvGrpSpPr/>
          <p:nvPr/>
        </p:nvGrpSpPr>
        <p:grpSpPr>
          <a:xfrm>
            <a:off x="2505600" y="1131120"/>
            <a:ext cx="5657040" cy="480960"/>
            <a:chOff x="2505600" y="1131120"/>
            <a:chExt cx="5657040" cy="480960"/>
          </a:xfrm>
        </p:grpSpPr>
        <p:sp>
          <p:nvSpPr>
            <p:cNvPr id="316" name="Прямоугольник с двумя скругленными соседними углами 16"/>
            <p:cNvSpPr/>
            <p:nvPr/>
          </p:nvSpPr>
          <p:spPr>
            <a:xfrm>
              <a:off x="2505600" y="1131120"/>
              <a:ext cx="5657040" cy="48096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TextBox 17"/>
            <p:cNvSpPr/>
            <p:nvPr/>
          </p:nvSpPr>
          <p:spPr>
            <a:xfrm>
              <a:off x="2661480" y="1131120"/>
              <a:ext cx="5090040" cy="47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Times New Roman"/>
                </a:rPr>
                <a:t>Цель:</a:t>
              </a:r>
              <a:r>
                <a:rPr lang="ru-RU" sz="1400" b="1" strike="noStrike" spc="-1">
                  <a:solidFill>
                    <a:schemeClr val="lt1"/>
                  </a:solidFill>
                  <a:latin typeface="Times New Roman"/>
                </a:rPr>
                <a:t> создание условий для эффективного управления муниципальным имуществом 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8" name="Группа 6"/>
          <p:cNvGrpSpPr/>
          <p:nvPr/>
        </p:nvGrpSpPr>
        <p:grpSpPr>
          <a:xfrm>
            <a:off x="1278360" y="1578240"/>
            <a:ext cx="7522920" cy="2221920"/>
            <a:chOff x="1278360" y="1578240"/>
            <a:chExt cx="7522920" cy="2221920"/>
          </a:xfrm>
        </p:grpSpPr>
        <p:pic>
          <p:nvPicPr>
            <p:cNvPr id="319" name="Рисунок 1"/>
            <p:cNvPicPr/>
            <p:nvPr/>
          </p:nvPicPr>
          <p:blipFill>
            <a:blip r:embed="rId5"/>
            <a:stretch/>
          </p:blipFill>
          <p:spPr>
            <a:xfrm>
              <a:off x="6702840" y="1633680"/>
              <a:ext cx="2098440" cy="145368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grpSp>
          <p:nvGrpSpPr>
            <p:cNvPr id="320" name="Группа 3"/>
            <p:cNvGrpSpPr/>
            <p:nvPr/>
          </p:nvGrpSpPr>
          <p:grpSpPr>
            <a:xfrm>
              <a:off x="1278360" y="1578240"/>
              <a:ext cx="5789160" cy="2221920"/>
              <a:chOff x="1278360" y="1578240"/>
              <a:chExt cx="5789160" cy="2221920"/>
            </a:xfrm>
          </p:grpSpPr>
          <p:pic>
            <p:nvPicPr>
              <p:cNvPr id="321" name="Рисунок 2"/>
              <p:cNvPicPr/>
              <p:nvPr/>
            </p:nvPicPr>
            <p:blipFill>
              <a:blip r:embed="rId6"/>
              <a:srcRect l="12329" t="9997" r="10347" b="12163"/>
              <a:stretch/>
            </p:blipFill>
            <p:spPr>
              <a:xfrm>
                <a:off x="1278360" y="1578240"/>
                <a:ext cx="1952280" cy="1476360"/>
              </a:xfrm>
              <a:prstGeom prst="rect">
                <a:avLst/>
              </a:prstGeom>
              <a:ln w="0">
                <a:noFill/>
              </a:ln>
              <a:effectLst>
                <a:softEdge rad="31680"/>
              </a:effectLst>
            </p:spPr>
          </p:pic>
          <p:grpSp>
            <p:nvGrpSpPr>
              <p:cNvPr id="322" name="Группа 4"/>
              <p:cNvGrpSpPr/>
              <p:nvPr/>
            </p:nvGrpSpPr>
            <p:grpSpPr>
              <a:xfrm>
                <a:off x="2786760" y="2323800"/>
                <a:ext cx="1985760" cy="1476360"/>
                <a:chOff x="2786760" y="2323800"/>
                <a:chExt cx="1985760" cy="1476360"/>
              </a:xfrm>
            </p:grpSpPr>
            <p:sp>
              <p:nvSpPr>
                <p:cNvPr id="323" name="Прямоугольник с двумя скругленными соседними углами 23"/>
                <p:cNvSpPr/>
                <p:nvPr/>
              </p:nvSpPr>
              <p:spPr>
                <a:xfrm>
                  <a:off x="2786760" y="2323800"/>
                  <a:ext cx="1968480" cy="134532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4" name="TextBox 24"/>
                <p:cNvSpPr/>
                <p:nvPr/>
              </p:nvSpPr>
              <p:spPr>
                <a:xfrm>
                  <a:off x="2820240" y="2425320"/>
                  <a:ext cx="1952280" cy="1374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ru-RU" sz="1200" b="0" strike="noStrike" spc="-1">
                      <a:solidFill>
                        <a:schemeClr val="lt1"/>
                      </a:solidFill>
                      <a:latin typeface="Times New Roman"/>
                    </a:rPr>
                    <a:t>Подпрограмма      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ru-RU" sz="1200" b="0" strike="noStrike" spc="-1">
                      <a:solidFill>
                        <a:schemeClr val="lt1"/>
                      </a:solidFill>
                      <a:latin typeface="Times New Roman"/>
                    </a:rPr>
                    <a:t>«Владение, пользование 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ru-RU" sz="1200" b="0" strike="noStrike" spc="-1">
                      <a:solidFill>
                        <a:schemeClr val="lt1"/>
                      </a:solidFill>
                      <a:latin typeface="Times New Roman"/>
                    </a:rPr>
                    <a:t>и распоряжение муниципальным имуществом»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endParaRPr lang="ru-RU" sz="4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ru-RU" sz="1200" b="1" strike="noStrike" spc="-1">
                      <a:solidFill>
                        <a:schemeClr val="lt1"/>
                      </a:solidFill>
                      <a:latin typeface="Times New Roman"/>
                    </a:rPr>
                    <a:t>1 834,3- 9,7 %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100000"/>
                    </a:lnSpc>
                  </a:pPr>
                  <a:endParaRPr lang="ru-RU" sz="1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25" name="Группа 5"/>
              <p:cNvGrpSpPr/>
              <p:nvPr/>
            </p:nvGrpSpPr>
            <p:grpSpPr>
              <a:xfrm>
                <a:off x="5099040" y="2316600"/>
                <a:ext cx="1968480" cy="1346760"/>
                <a:chOff x="5099040" y="2316600"/>
                <a:chExt cx="1968480" cy="1346760"/>
              </a:xfrm>
            </p:grpSpPr>
            <p:sp>
              <p:nvSpPr>
                <p:cNvPr id="326" name="Прямоугольник с двумя скругленными соседними углами 23"/>
                <p:cNvSpPr/>
                <p:nvPr/>
              </p:nvSpPr>
              <p:spPr>
                <a:xfrm>
                  <a:off x="5099040" y="2316600"/>
                  <a:ext cx="1968480" cy="134676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0070C0"/>
                </a:solidFill>
                <a:ln w="0">
                  <a:noFill/>
                </a:ln>
                <a:effectLst>
                  <a:outerShdw blurRad="57240" dist="38160" dir="5400000" algn="ctr" rotWithShape="0">
                    <a:schemeClr val="phClr">
                      <a:shade val="9000"/>
                      <a:satMod val="105000"/>
                      <a:alpha val="4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ru-RU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7" name="TextBox 26"/>
                <p:cNvSpPr/>
                <p:nvPr/>
              </p:nvSpPr>
              <p:spPr>
                <a:xfrm>
                  <a:off x="5099040" y="2482560"/>
                  <a:ext cx="1968480" cy="1015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spAutoFit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ru-RU" sz="1200" b="0" strike="noStrike" spc="-1">
                      <a:solidFill>
                        <a:schemeClr val="lt1"/>
                      </a:solidFill>
                      <a:latin typeface="Times New Roman"/>
                    </a:rPr>
                    <a:t>Подпрограмма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ru-RU" sz="1200" b="0" strike="noStrike" spc="-1">
                      <a:solidFill>
                        <a:schemeClr val="lt1"/>
                      </a:solidFill>
                      <a:latin typeface="Times New Roman"/>
                    </a:rPr>
                    <a:t>    «Обеспечение деятельности Комитета по управлению имуществом»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endParaRPr lang="ru-RU" sz="4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ru-RU" sz="1200" b="1" strike="noStrike" spc="-1">
                      <a:solidFill>
                        <a:schemeClr val="lt1"/>
                      </a:solidFill>
                      <a:latin typeface="Times New Roman"/>
                    </a:rPr>
                    <a:t>17 115,1- 90,3 %</a:t>
                  </a:r>
                  <a:endParaRPr lang="ru-RU" sz="12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328" name="Стрелка: влево-вправо 27"/>
          <p:cNvSpPr/>
          <p:nvPr/>
        </p:nvSpPr>
        <p:spPr>
          <a:xfrm>
            <a:off x="1603800" y="3651120"/>
            <a:ext cx="6106680" cy="677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18 949,4 тыс. рублей – 93,4%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29" name="Group 522"/>
          <p:cNvGraphicFramePr/>
          <p:nvPr>
            <p:extLst>
              <p:ext uri="{D42A27DB-BD31-4B8C-83A1-F6EECF244321}">
                <p14:modId xmlns:p14="http://schemas.microsoft.com/office/powerpoint/2010/main" val="2671280726"/>
              </p:ext>
            </p:extLst>
          </p:nvPr>
        </p:nvGraphicFramePr>
        <p:xfrm>
          <a:off x="836640" y="4394880"/>
          <a:ext cx="8423640" cy="2240136"/>
        </p:xfrm>
        <a:graphic>
          <a:graphicData uri="http://schemas.openxmlformats.org/drawingml/2006/table">
            <a:tbl>
              <a:tblPr/>
              <a:tblGrid>
                <a:gridCol w="492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44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2024г к 2023г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 defTabSz="914400">
                        <a:lnSpc>
                          <a:spcPct val="85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  Количество  объектов муниципальной собственности, переданных в собственность муниципальных образований Усть-Илимского района, в том числе жилой фонд в многоквартирных домах, расположенных на территории муниципального образования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130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130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122,6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6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Процент собираемости неналоговых доходов (аренда, купля-продажа объектов недвижимости) в местный бюджет к планируемому объему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defTabSz="632880">
                        <a:lnSpc>
                          <a:spcPct val="85000"/>
                        </a:lnSpc>
                        <a:spcBef>
                          <a:spcPts val="241"/>
                        </a:spcBef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Доля освоенных бюджетных средств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85000"/>
                        </a:lnSpc>
                      </a:pPr>
                      <a:r>
                        <a:rPr lang="ru-RU" sz="1100" b="0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95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95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0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2"/>
          <p:cNvSpPr/>
          <p:nvPr/>
        </p:nvSpPr>
        <p:spPr>
          <a:xfrm>
            <a:off x="2053440" y="517320"/>
            <a:ext cx="6283080" cy="676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«Муниципальные финансы муниципального образования «Усть-Илимский район»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 Box 120"/>
          <p:cNvSpPr/>
          <p:nvPr/>
        </p:nvSpPr>
        <p:spPr>
          <a:xfrm>
            <a:off x="8528040" y="1372680"/>
            <a:ext cx="104616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2060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Рисунок 10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335" name="Рисунок 13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grpSp>
        <p:nvGrpSpPr>
          <p:cNvPr id="336" name="Группа 16"/>
          <p:cNvGrpSpPr/>
          <p:nvPr/>
        </p:nvGrpSpPr>
        <p:grpSpPr>
          <a:xfrm>
            <a:off x="1860840" y="1047600"/>
            <a:ext cx="6508800" cy="691200"/>
            <a:chOff x="1860840" y="1047600"/>
            <a:chExt cx="6508800" cy="691200"/>
          </a:xfrm>
        </p:grpSpPr>
        <p:sp>
          <p:nvSpPr>
            <p:cNvPr id="337" name="Прямоугольник с двумя скругленными соседними углами 17"/>
            <p:cNvSpPr/>
            <p:nvPr/>
          </p:nvSpPr>
          <p:spPr>
            <a:xfrm>
              <a:off x="1860840" y="1047600"/>
              <a:ext cx="6508800" cy="691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TextBox 18"/>
            <p:cNvSpPr/>
            <p:nvPr/>
          </p:nvSpPr>
          <p:spPr>
            <a:xfrm>
              <a:off x="2086560" y="1072440"/>
              <a:ext cx="6211800" cy="66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Times New Roman"/>
                </a:rPr>
                <a:t>Цель:</a:t>
              </a:r>
              <a:r>
                <a:rPr lang="ru-RU" sz="1400" b="1" strike="noStrike" spc="-1">
                  <a:solidFill>
                    <a:schemeClr val="lt1"/>
                  </a:solidFill>
                  <a:latin typeface="Times New Roman"/>
                </a:rPr>
                <a:t> </a:t>
              </a:r>
              <a:r>
                <a:rPr lang="ru-RU" sz="1400" b="1" strike="noStrike" spc="-1">
                  <a:solidFill>
                    <a:schemeClr val="lt1">
                      <a:lumMod val="95000"/>
                    </a:schemeClr>
                  </a:solidFill>
                  <a:latin typeface="Times New Roman"/>
                </a:rPr>
                <a:t>повышение качества управления муниципальными финансами, обеспечение равных условий для устойчивого исполнения расходных обязательств поселений</a:t>
              </a:r>
              <a:r>
                <a:rPr lang="ru-RU" sz="1200" b="1" strike="noStrike" spc="-1">
                  <a:solidFill>
                    <a:schemeClr val="lt1">
                      <a:lumMod val="95000"/>
                    </a:schemeClr>
                  </a:solidFill>
                  <a:latin typeface="Times New Roman"/>
                </a:rPr>
                <a:t>.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339" name="Рисунок 2"/>
          <p:cNvPicPr/>
          <p:nvPr/>
        </p:nvPicPr>
        <p:blipFill>
          <a:blip r:embed="rId5"/>
          <a:stretch/>
        </p:blipFill>
        <p:spPr>
          <a:xfrm>
            <a:off x="1674720" y="1897920"/>
            <a:ext cx="1684800" cy="118008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pic>
        <p:nvPicPr>
          <p:cNvPr id="340" name="Рисунок 3"/>
          <p:cNvPicPr/>
          <p:nvPr/>
        </p:nvPicPr>
        <p:blipFill>
          <a:blip r:embed="rId6"/>
          <a:stretch/>
        </p:blipFill>
        <p:spPr>
          <a:xfrm>
            <a:off x="4011120" y="1899720"/>
            <a:ext cx="1730160" cy="120096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pic>
        <p:nvPicPr>
          <p:cNvPr id="341" name="Рисунок 4"/>
          <p:cNvPicPr/>
          <p:nvPr/>
        </p:nvPicPr>
        <p:blipFill>
          <a:blip r:embed="rId7"/>
          <a:stretch/>
        </p:blipFill>
        <p:spPr>
          <a:xfrm>
            <a:off x="6401520" y="1895760"/>
            <a:ext cx="1730160" cy="119088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grpSp>
        <p:nvGrpSpPr>
          <p:cNvPr id="342" name="Группа 40"/>
          <p:cNvGrpSpPr/>
          <p:nvPr/>
        </p:nvGrpSpPr>
        <p:grpSpPr>
          <a:xfrm>
            <a:off x="3891240" y="2882160"/>
            <a:ext cx="1952280" cy="1351080"/>
            <a:chOff x="3891240" y="2882160"/>
            <a:chExt cx="1952280" cy="1351080"/>
          </a:xfrm>
        </p:grpSpPr>
        <p:sp>
          <p:nvSpPr>
            <p:cNvPr id="343" name="Прямоугольник с двумя скругленными соседними углами 23"/>
            <p:cNvSpPr/>
            <p:nvPr/>
          </p:nvSpPr>
          <p:spPr>
            <a:xfrm>
              <a:off x="3927600" y="2882160"/>
              <a:ext cx="1824840" cy="1193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TextBox 42"/>
            <p:cNvSpPr/>
            <p:nvPr/>
          </p:nvSpPr>
          <p:spPr>
            <a:xfrm>
              <a:off x="3891240" y="3004560"/>
              <a:ext cx="1952280" cy="12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   «Совершенствование системы управления бюджетными расходами»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endParaRPr lang="ru-RU" sz="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179,1 - 0,1 %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5" name="Группа 1"/>
          <p:cNvGrpSpPr/>
          <p:nvPr/>
        </p:nvGrpSpPr>
        <p:grpSpPr>
          <a:xfrm>
            <a:off x="249480" y="2777040"/>
            <a:ext cx="2322000" cy="1683720"/>
            <a:chOff x="249480" y="2777040"/>
            <a:chExt cx="2322000" cy="1683720"/>
          </a:xfrm>
        </p:grpSpPr>
        <p:sp>
          <p:nvSpPr>
            <p:cNvPr id="346" name="Прямоугольник с двумя скругленными соседними углами 27"/>
            <p:cNvSpPr/>
            <p:nvPr/>
          </p:nvSpPr>
          <p:spPr>
            <a:xfrm>
              <a:off x="411480" y="2843640"/>
              <a:ext cx="1870560" cy="1617120"/>
            </a:xfrm>
            <a:prstGeom prst="teardrop">
              <a:avLst>
                <a:gd name="adj" fmla="val 10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TextBox 45"/>
            <p:cNvSpPr/>
            <p:nvPr/>
          </p:nvSpPr>
          <p:spPr>
            <a:xfrm>
              <a:off x="249480" y="2777040"/>
              <a:ext cx="2322000" cy="1643040"/>
            </a:xfrm>
            <a:prstGeom prst="teardrop">
              <a:avLst>
                <a:gd name="adj" fmla="val 10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«Долгосрочная сбалансированность и устойчивость местного  бюджета»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endParaRPr lang="ru-RU" sz="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118 805,0– 77,8 %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8" name="Группа 46"/>
          <p:cNvGrpSpPr/>
          <p:nvPr/>
        </p:nvGrpSpPr>
        <p:grpSpPr>
          <a:xfrm>
            <a:off x="7197480" y="2777040"/>
            <a:ext cx="2322000" cy="1683720"/>
            <a:chOff x="7197480" y="2777040"/>
            <a:chExt cx="2322000" cy="1683720"/>
          </a:xfrm>
        </p:grpSpPr>
        <p:sp>
          <p:nvSpPr>
            <p:cNvPr id="349" name="Прямоугольник с двумя скругленными соседними углами 27"/>
            <p:cNvSpPr/>
            <p:nvPr/>
          </p:nvSpPr>
          <p:spPr>
            <a:xfrm flipH="1">
              <a:off x="7486920" y="2843640"/>
              <a:ext cx="1870560" cy="1617120"/>
            </a:xfrm>
            <a:prstGeom prst="teardrop">
              <a:avLst>
                <a:gd name="adj" fmla="val 10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TextBox 48"/>
            <p:cNvSpPr/>
            <p:nvPr/>
          </p:nvSpPr>
          <p:spPr>
            <a:xfrm flipH="1">
              <a:off x="7197480" y="2777040"/>
              <a:ext cx="2322000" cy="1574280"/>
            </a:xfrm>
            <a:prstGeom prst="teardrop">
              <a:avLst>
                <a:gd name="adj" fmla="val 10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«Обеспечение реализации муниципальной программы»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80000"/>
                </a:lnSpc>
              </a:pP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33 763,9- 22,1 %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51" name="Стрелка: влево-вправо 29"/>
          <p:cNvSpPr/>
          <p:nvPr/>
        </p:nvSpPr>
        <p:spPr>
          <a:xfrm>
            <a:off x="1936800" y="4018320"/>
            <a:ext cx="5839920" cy="677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152 748,0 тыс. рублей – 98,7 %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2" name="Group 522"/>
          <p:cNvGraphicFramePr/>
          <p:nvPr>
            <p:extLst>
              <p:ext uri="{D42A27DB-BD31-4B8C-83A1-F6EECF244321}">
                <p14:modId xmlns:p14="http://schemas.microsoft.com/office/powerpoint/2010/main" val="2122832870"/>
              </p:ext>
            </p:extLst>
          </p:nvPr>
        </p:nvGraphicFramePr>
        <p:xfrm>
          <a:off x="792360" y="4794480"/>
          <a:ext cx="8509680" cy="1760760"/>
        </p:xfrm>
        <a:graphic>
          <a:graphicData uri="http://schemas.openxmlformats.org/drawingml/2006/table">
            <a:tbl>
              <a:tblPr/>
              <a:tblGrid>
                <a:gridCol w="410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 факт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2023, 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3C4062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Темп роста налоговых и неналоговых доходов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Более 100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Формирование программно-целевого местного бюджета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97,6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97,5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 Эффективность реализации муниципальной программы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балл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0,98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0,8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0,95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97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2"/>
          <p:cNvSpPr/>
          <p:nvPr/>
        </p:nvSpPr>
        <p:spPr>
          <a:xfrm>
            <a:off x="2352600" y="536040"/>
            <a:ext cx="5745240" cy="642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«Совершенствование муниципального управления Администрации муниципального образования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«Усть-Илимский район»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Text Box 120"/>
          <p:cNvSpPr/>
          <p:nvPr/>
        </p:nvSpPr>
        <p:spPr>
          <a:xfrm>
            <a:off x="8569440" y="1585440"/>
            <a:ext cx="103356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2060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7" name="Рисунок 10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358" name="Рисунок 11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grpSp>
        <p:nvGrpSpPr>
          <p:cNvPr id="359" name="Группа 17"/>
          <p:cNvGrpSpPr/>
          <p:nvPr/>
        </p:nvGrpSpPr>
        <p:grpSpPr>
          <a:xfrm>
            <a:off x="2335320" y="1155960"/>
            <a:ext cx="6387840" cy="424080"/>
            <a:chOff x="2335320" y="1155960"/>
            <a:chExt cx="6387840" cy="424080"/>
          </a:xfrm>
        </p:grpSpPr>
        <p:sp>
          <p:nvSpPr>
            <p:cNvPr id="360" name="Прямоугольник с двумя скругленными соседними углами 18"/>
            <p:cNvSpPr/>
            <p:nvPr/>
          </p:nvSpPr>
          <p:spPr>
            <a:xfrm>
              <a:off x="2453040" y="1155960"/>
              <a:ext cx="6270120" cy="4240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1" name="TextBox 19"/>
            <p:cNvSpPr/>
            <p:nvPr/>
          </p:nvSpPr>
          <p:spPr>
            <a:xfrm>
              <a:off x="2335320" y="1228320"/>
              <a:ext cx="6343560" cy="28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Times New Roman"/>
                </a:rPr>
                <a:t>Цель:</a:t>
              </a:r>
              <a:r>
                <a:rPr lang="ru-RU" sz="1400" b="1" strike="noStrike" spc="-1">
                  <a:solidFill>
                    <a:schemeClr val="lt1"/>
                  </a:solidFill>
                  <a:latin typeface="Times New Roman"/>
                </a:rPr>
                <a:t> совершенствование муниципального управления Администрации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62" name="TextBox 35"/>
          <p:cNvSpPr/>
          <p:nvPr/>
        </p:nvSpPr>
        <p:spPr>
          <a:xfrm flipH="1">
            <a:off x="1973160" y="4009320"/>
            <a:ext cx="6915240" cy="165600"/>
          </a:xfrm>
          <a:prstGeom prst="homePlate">
            <a:avLst>
              <a:gd name="adj" fmla="val 50000"/>
            </a:avLst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80000"/>
              </a:lnSpc>
            </a:pPr>
            <a:endParaRPr lang="ru-RU" sz="6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63" name="Стрелка: влево-вправо 36"/>
          <p:cNvSpPr/>
          <p:nvPr/>
        </p:nvSpPr>
        <p:spPr>
          <a:xfrm>
            <a:off x="1652040" y="4267080"/>
            <a:ext cx="6600960" cy="677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64 342,7 тыс. рублей – 96,4 %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4" name="Группа 3"/>
          <p:cNvGrpSpPr/>
          <p:nvPr/>
        </p:nvGrpSpPr>
        <p:grpSpPr>
          <a:xfrm>
            <a:off x="96840" y="1653840"/>
            <a:ext cx="9710640" cy="2963880"/>
            <a:chOff x="96840" y="1653840"/>
            <a:chExt cx="9710640" cy="2963880"/>
          </a:xfrm>
        </p:grpSpPr>
        <p:grpSp>
          <p:nvGrpSpPr>
            <p:cNvPr id="365" name="Группа 7"/>
            <p:cNvGrpSpPr/>
            <p:nvPr/>
          </p:nvGrpSpPr>
          <p:grpSpPr>
            <a:xfrm>
              <a:off x="7770600" y="1659960"/>
              <a:ext cx="1354680" cy="1010880"/>
              <a:chOff x="7770600" y="1659960"/>
              <a:chExt cx="1354680" cy="1010880"/>
            </a:xfrm>
          </p:grpSpPr>
          <p:pic>
            <p:nvPicPr>
              <p:cNvPr id="366" name="Picture 8"/>
              <p:cNvPicPr/>
              <p:nvPr/>
            </p:nvPicPr>
            <p:blipFill>
              <a:blip r:embed="rId5"/>
              <a:stretch/>
            </p:blipFill>
            <p:spPr>
              <a:xfrm rot="20380200">
                <a:off x="7893000" y="1751760"/>
                <a:ext cx="677160" cy="826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67" name="Picture 7"/>
              <p:cNvPicPr/>
              <p:nvPr/>
            </p:nvPicPr>
            <p:blipFill>
              <a:blip r:embed="rId6"/>
              <a:stretch/>
            </p:blipFill>
            <p:spPr>
              <a:xfrm rot="21235800">
                <a:off x="8168400" y="1736640"/>
                <a:ext cx="604440" cy="757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68" name="Picture 9"/>
              <p:cNvPicPr/>
              <p:nvPr/>
            </p:nvPicPr>
            <p:blipFill>
              <a:blip r:embed="rId7"/>
              <a:stretch/>
            </p:blipFill>
            <p:spPr>
              <a:xfrm rot="414600">
                <a:off x="8363520" y="1736280"/>
                <a:ext cx="714960" cy="81612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369" name="Рисунок 8"/>
            <p:cNvPicPr/>
            <p:nvPr/>
          </p:nvPicPr>
          <p:blipFill>
            <a:blip r:embed="rId8"/>
            <a:stretch/>
          </p:blipFill>
          <p:spPr>
            <a:xfrm>
              <a:off x="5474520" y="1659960"/>
              <a:ext cx="1465200" cy="97560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pic>
          <p:nvPicPr>
            <p:cNvPr id="370" name="Рисунок 1"/>
            <p:cNvPicPr/>
            <p:nvPr/>
          </p:nvPicPr>
          <p:blipFill>
            <a:blip r:embed="rId9"/>
            <a:stretch/>
          </p:blipFill>
          <p:spPr>
            <a:xfrm>
              <a:off x="2972880" y="1653840"/>
              <a:ext cx="1409400" cy="97560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pic>
          <p:nvPicPr>
            <p:cNvPr id="371" name="Рисунок 2"/>
            <p:cNvPicPr/>
            <p:nvPr/>
          </p:nvPicPr>
          <p:blipFill>
            <a:blip r:embed="rId10"/>
            <a:stretch/>
          </p:blipFill>
          <p:spPr>
            <a:xfrm>
              <a:off x="813960" y="1706760"/>
              <a:ext cx="1461600" cy="92412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grpSp>
          <p:nvGrpSpPr>
            <p:cNvPr id="372" name="Группа 37"/>
            <p:cNvGrpSpPr/>
            <p:nvPr/>
          </p:nvGrpSpPr>
          <p:grpSpPr>
            <a:xfrm>
              <a:off x="96840" y="2630160"/>
              <a:ext cx="2322000" cy="1987560"/>
              <a:chOff x="96840" y="2630160"/>
              <a:chExt cx="2322000" cy="1987560"/>
            </a:xfrm>
          </p:grpSpPr>
          <p:sp>
            <p:nvSpPr>
              <p:cNvPr id="373" name="Прямоугольник с двумя скругленными соседними углами 27"/>
              <p:cNvSpPr/>
              <p:nvPr/>
            </p:nvSpPr>
            <p:spPr>
              <a:xfrm>
                <a:off x="257040" y="2862360"/>
                <a:ext cx="1870560" cy="1617120"/>
              </a:xfrm>
              <a:prstGeom prst="teardrop">
                <a:avLst>
                  <a:gd name="adj" fmla="val 10000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4" name="TextBox 39"/>
              <p:cNvSpPr/>
              <p:nvPr/>
            </p:nvSpPr>
            <p:spPr>
              <a:xfrm>
                <a:off x="96840" y="2630160"/>
                <a:ext cx="2322000" cy="1987560"/>
              </a:xfrm>
              <a:prstGeom prst="teardrop">
                <a:avLst>
                  <a:gd name="adj" fmla="val 100000"/>
                </a:avLst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ru-RU" sz="1200" b="0" strike="noStrike" spc="-1">
                    <a:solidFill>
                      <a:schemeClr val="lt1"/>
                    </a:solidFill>
                    <a:latin typeface="Times New Roman"/>
                  </a:rPr>
                  <a:t>Подпрограмма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200" b="0" strike="noStrike" spc="-1">
                    <a:solidFill>
                      <a:schemeClr val="lt1"/>
                    </a:solidFill>
                    <a:latin typeface="Times New Roman"/>
                  </a:rPr>
                  <a:t>«Организация и исполнение переданных областных государственных полномочий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200" b="1" strike="noStrike" spc="-1">
                    <a:solidFill>
                      <a:schemeClr val="lt1"/>
                    </a:solidFill>
                    <a:latin typeface="Times New Roman"/>
                  </a:rPr>
                  <a:t>5 739,6– 8,9%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75" name="Группа 40"/>
            <p:cNvGrpSpPr/>
            <p:nvPr/>
          </p:nvGrpSpPr>
          <p:grpSpPr>
            <a:xfrm>
              <a:off x="7485480" y="2621520"/>
              <a:ext cx="2322000" cy="1987560"/>
              <a:chOff x="7485480" y="2621520"/>
              <a:chExt cx="2322000" cy="1987560"/>
            </a:xfrm>
          </p:grpSpPr>
          <p:sp>
            <p:nvSpPr>
              <p:cNvPr id="376" name="Прямоугольник с двумя скругленными соседними углами 27"/>
              <p:cNvSpPr/>
              <p:nvPr/>
            </p:nvSpPr>
            <p:spPr>
              <a:xfrm flipH="1">
                <a:off x="7795440" y="2860200"/>
                <a:ext cx="1870560" cy="1617120"/>
              </a:xfrm>
              <a:prstGeom prst="teardrop">
                <a:avLst>
                  <a:gd name="adj" fmla="val 10000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7" name="TextBox 42"/>
              <p:cNvSpPr/>
              <p:nvPr/>
            </p:nvSpPr>
            <p:spPr>
              <a:xfrm flipH="1">
                <a:off x="7485480" y="2621520"/>
                <a:ext cx="2322000" cy="1987560"/>
              </a:xfrm>
              <a:prstGeom prst="teardrop">
                <a:avLst>
                  <a:gd name="adj" fmla="val 100000"/>
                </a:avLst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ru-RU" sz="1200" b="0" strike="noStrike" spc="-1">
                    <a:solidFill>
                      <a:schemeClr val="lt1"/>
                    </a:solidFill>
                    <a:latin typeface="Times New Roman"/>
                  </a:rPr>
                  <a:t>Подпрограмма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200" b="0" strike="noStrike" spc="-1">
                    <a:solidFill>
                      <a:schemeClr val="lt1"/>
                    </a:solidFill>
                    <a:latin typeface="Times New Roman"/>
                  </a:rPr>
                  <a:t>«Обеспечение деятельности Администрации муниципального образования «Усть-Илимский район» 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200" b="1" strike="noStrike" spc="-1">
                    <a:solidFill>
                      <a:schemeClr val="lt1"/>
                    </a:solidFill>
                    <a:latin typeface="Times New Roman"/>
                  </a:rPr>
                  <a:t>58 260,0 -90,5 %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78" name="Группа 43"/>
            <p:cNvGrpSpPr/>
            <p:nvPr/>
          </p:nvGrpSpPr>
          <p:grpSpPr>
            <a:xfrm>
              <a:off x="2368440" y="2703240"/>
              <a:ext cx="2529720" cy="1630080"/>
              <a:chOff x="2368440" y="2703240"/>
              <a:chExt cx="2529720" cy="1630080"/>
            </a:xfrm>
          </p:grpSpPr>
          <p:sp>
            <p:nvSpPr>
              <p:cNvPr id="379" name="Прямоугольник с двумя скругленными соседними углами 23"/>
              <p:cNvSpPr/>
              <p:nvPr/>
            </p:nvSpPr>
            <p:spPr>
              <a:xfrm>
                <a:off x="2511360" y="2703240"/>
                <a:ext cx="2288160" cy="163008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0" name="TextBox 49"/>
              <p:cNvSpPr/>
              <p:nvPr/>
            </p:nvSpPr>
            <p:spPr>
              <a:xfrm>
                <a:off x="2368440" y="2759400"/>
                <a:ext cx="2529720" cy="1477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80000"/>
                  </a:lnSpc>
                </a:pPr>
                <a:endParaRPr lang="ru-RU" sz="11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100" b="0" strike="noStrike" spc="-1">
                    <a:solidFill>
                      <a:schemeClr val="lt1"/>
                    </a:solidFill>
                    <a:latin typeface="Times New Roman"/>
                  </a:rPr>
                  <a:t>«Награждение физических лиц Почетными грамотами, Благодарственными письмами мэра муниципального образования, присвоение звания "Почетный гражданин муниципального образования </a:t>
                </a:r>
                <a:endParaRPr lang="ru-RU" sz="11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100" b="0" strike="noStrike" spc="-1">
                    <a:solidFill>
                      <a:schemeClr val="lt1"/>
                    </a:solidFill>
                    <a:latin typeface="Times New Roman"/>
                  </a:rPr>
                  <a:t>"Усть-Илимский район"</a:t>
                </a:r>
                <a:endParaRPr lang="ru-RU" sz="11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200" b="1" strike="noStrike" spc="-1">
                    <a:solidFill>
                      <a:schemeClr val="lt1"/>
                    </a:solidFill>
                    <a:latin typeface="Times New Roman"/>
                  </a:rPr>
                  <a:t>27,7 – 0,04%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81" name="Группа 50"/>
            <p:cNvGrpSpPr/>
            <p:nvPr/>
          </p:nvGrpSpPr>
          <p:grpSpPr>
            <a:xfrm>
              <a:off x="5020920" y="2727720"/>
              <a:ext cx="2447640" cy="1605600"/>
              <a:chOff x="5020920" y="2727720"/>
              <a:chExt cx="2447640" cy="1605600"/>
            </a:xfrm>
          </p:grpSpPr>
          <p:sp>
            <p:nvSpPr>
              <p:cNvPr id="382" name="Прямоугольник с двумя скругленными соседними углами 23"/>
              <p:cNvSpPr/>
              <p:nvPr/>
            </p:nvSpPr>
            <p:spPr>
              <a:xfrm>
                <a:off x="5100480" y="2727720"/>
                <a:ext cx="2288160" cy="1605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3" name="TextBox 52"/>
              <p:cNvSpPr/>
              <p:nvPr/>
            </p:nvSpPr>
            <p:spPr>
              <a:xfrm>
                <a:off x="5020920" y="2833560"/>
                <a:ext cx="2447640" cy="1405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ru-RU" sz="1200" b="0" strike="noStrike" spc="-1">
                    <a:solidFill>
                      <a:schemeClr val="lt1"/>
                    </a:solidFill>
                    <a:latin typeface="Times New Roman"/>
                  </a:rPr>
                  <a:t>Подпрограмма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100" b="0" strike="noStrike" spc="-1">
                    <a:solidFill>
                      <a:schemeClr val="lt1"/>
                    </a:solidFill>
                    <a:latin typeface="Times New Roman"/>
                  </a:rPr>
                  <a:t>«</a:t>
                </a:r>
                <a:r>
                  <a:rPr lang="ru-RU" sz="1200" b="0" strike="noStrike" spc="-1">
                    <a:solidFill>
                      <a:schemeClr val="lt1"/>
                    </a:solidFill>
                    <a:latin typeface="Times New Roman"/>
                  </a:rPr>
                  <a:t>Повышение эффективности организационно-документационной деятельности Администрации муниципального образования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200" b="0" strike="noStrike" spc="-1">
                    <a:solidFill>
                      <a:schemeClr val="lt1"/>
                    </a:solidFill>
                    <a:latin typeface="Times New Roman"/>
                  </a:rPr>
                  <a:t> «Усть-Илимский район» 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200" b="1" strike="noStrike" spc="-1">
                    <a:solidFill>
                      <a:schemeClr val="lt1"/>
                    </a:solidFill>
                    <a:latin typeface="Times New Roman"/>
                  </a:rPr>
                  <a:t>315,4 – 0,5%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aphicFrame>
        <p:nvGraphicFramePr>
          <p:cNvPr id="384" name="Group 522"/>
          <p:cNvGraphicFramePr/>
          <p:nvPr>
            <p:extLst>
              <p:ext uri="{D42A27DB-BD31-4B8C-83A1-F6EECF244321}">
                <p14:modId xmlns:p14="http://schemas.microsoft.com/office/powerpoint/2010/main" val="46673976"/>
              </p:ext>
            </p:extLst>
          </p:nvPr>
        </p:nvGraphicFramePr>
        <p:xfrm>
          <a:off x="734040" y="4968720"/>
          <a:ext cx="8695800" cy="1586664"/>
        </p:xfrm>
        <a:graphic>
          <a:graphicData uri="http://schemas.openxmlformats.org/drawingml/2006/table">
            <a:tbl>
              <a:tblPr/>
              <a:tblGrid>
                <a:gridCol w="445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1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2023, 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3C4062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Отсутствие просроченной кредиторской задолженности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40">
                <a:tc>
                  <a:txBody>
                    <a:bodyPr/>
                    <a:lstStyle/>
                    <a:p>
                      <a:pPr defTabSz="914400">
                        <a:lnSpc>
                          <a:spcPct val="9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  Доля своевременно направленных для опубликования в СМИ нормативных правовых актов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2484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5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angle 2"/>
          <p:cNvSpPr/>
          <p:nvPr/>
        </p:nvSpPr>
        <p:spPr>
          <a:xfrm>
            <a:off x="2068920" y="745200"/>
            <a:ext cx="6399720" cy="650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</a:t>
            </a:r>
            <a:br>
              <a:rPr sz="1400"/>
            </a:b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«Об энергосбережении и повышении энергетической эффективности на территории муниципального образования «Усть-Илимский район»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7" name="Рисунок 8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388" name="Рисунок 9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sp>
        <p:nvSpPr>
          <p:cNvPr id="389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0" name="Группа 16"/>
          <p:cNvGrpSpPr/>
          <p:nvPr/>
        </p:nvGrpSpPr>
        <p:grpSpPr>
          <a:xfrm>
            <a:off x="2322360" y="1565640"/>
            <a:ext cx="5760000" cy="636480"/>
            <a:chOff x="2322360" y="1565640"/>
            <a:chExt cx="5760000" cy="636480"/>
          </a:xfrm>
        </p:grpSpPr>
        <p:sp>
          <p:nvSpPr>
            <p:cNvPr id="391" name="Прямоугольник с двумя скругленными соседними углами 17"/>
            <p:cNvSpPr/>
            <p:nvPr/>
          </p:nvSpPr>
          <p:spPr>
            <a:xfrm>
              <a:off x="2322360" y="1565640"/>
              <a:ext cx="5760000" cy="6364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TextBox 18"/>
            <p:cNvSpPr/>
            <p:nvPr/>
          </p:nvSpPr>
          <p:spPr>
            <a:xfrm>
              <a:off x="2432160" y="1655280"/>
              <a:ext cx="5472360" cy="47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Times New Roman"/>
                </a:rPr>
                <a:t>Цель:</a:t>
              </a:r>
              <a:r>
                <a:rPr lang="ru-RU" sz="1400" b="1" strike="noStrike" spc="-1">
                  <a:solidFill>
                    <a:schemeClr val="lt1"/>
                  </a:solidFill>
                  <a:latin typeface="Times New Roman"/>
                </a:rPr>
                <a:t> сокращение объемов потребления энергоресурсов муниципальными учреждениями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93" name="Группа 1"/>
          <p:cNvGrpSpPr/>
          <p:nvPr/>
        </p:nvGrpSpPr>
        <p:grpSpPr>
          <a:xfrm>
            <a:off x="2139840" y="2368800"/>
            <a:ext cx="5572800" cy="1838880"/>
            <a:chOff x="2139840" y="2368800"/>
            <a:chExt cx="5572800" cy="1838880"/>
          </a:xfrm>
        </p:grpSpPr>
        <p:grpSp>
          <p:nvGrpSpPr>
            <p:cNvPr id="394" name="Группа 3"/>
            <p:cNvGrpSpPr/>
            <p:nvPr/>
          </p:nvGrpSpPr>
          <p:grpSpPr>
            <a:xfrm>
              <a:off x="4565160" y="2368800"/>
              <a:ext cx="3147480" cy="1838880"/>
              <a:chOff x="4565160" y="2368800"/>
              <a:chExt cx="3147480" cy="1838880"/>
            </a:xfrm>
          </p:grpSpPr>
          <p:sp>
            <p:nvSpPr>
              <p:cNvPr id="395" name="Прямоугольник с двумя скругленными соседними углами 20"/>
              <p:cNvSpPr/>
              <p:nvPr/>
            </p:nvSpPr>
            <p:spPr>
              <a:xfrm>
                <a:off x="4565160" y="2368800"/>
                <a:ext cx="3147480" cy="183888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6" name="TextBox 21"/>
              <p:cNvSpPr/>
              <p:nvPr/>
            </p:nvSpPr>
            <p:spPr>
              <a:xfrm>
                <a:off x="4709160" y="2421720"/>
                <a:ext cx="2879640" cy="1627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90000"/>
                  </a:lnSpc>
                </a:pPr>
                <a:r>
                  <a:rPr lang="ru-RU" sz="1400" b="0" strike="noStrike" spc="-1">
                    <a:solidFill>
                      <a:schemeClr val="lt1"/>
                    </a:solidFill>
                    <a:latin typeface="Times New Roman"/>
                  </a:rPr>
                  <a:t>Реализация технических, технологических и иных мер, направленных на уменьшение потребления энергетических ресурсов муниципальными учреждениями</a:t>
                </a: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90000"/>
                  </a:lnSpc>
                </a:pP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90000"/>
                  </a:lnSpc>
                </a:pPr>
                <a:r>
                  <a:rPr lang="ru-RU" sz="1400" b="1" strike="noStrike" spc="-1">
                    <a:solidFill>
                      <a:schemeClr val="lt1"/>
                    </a:solidFill>
                    <a:latin typeface="Times New Roman"/>
                  </a:rPr>
                  <a:t>169,4 тыс. рублей</a:t>
                </a: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397" name="Рисунок 5"/>
            <p:cNvPicPr/>
            <p:nvPr/>
          </p:nvPicPr>
          <p:blipFill>
            <a:blip r:embed="rId5"/>
            <a:stretch/>
          </p:blipFill>
          <p:spPr>
            <a:xfrm>
              <a:off x="2139840" y="2644920"/>
              <a:ext cx="2027520" cy="125496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</p:grpSp>
      <p:sp>
        <p:nvSpPr>
          <p:cNvPr id="398" name="Стрелка: влево-вправо 19"/>
          <p:cNvSpPr/>
          <p:nvPr/>
        </p:nvSpPr>
        <p:spPr>
          <a:xfrm>
            <a:off x="2108880" y="4106520"/>
            <a:ext cx="6106680" cy="677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169,4 тыс. рублей – 100 %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99" name="Group 522"/>
          <p:cNvGraphicFramePr/>
          <p:nvPr>
            <p:extLst>
              <p:ext uri="{D42A27DB-BD31-4B8C-83A1-F6EECF244321}">
                <p14:modId xmlns:p14="http://schemas.microsoft.com/office/powerpoint/2010/main" val="2036129162"/>
              </p:ext>
            </p:extLst>
          </p:nvPr>
        </p:nvGraphicFramePr>
        <p:xfrm>
          <a:off x="790200" y="4888440"/>
          <a:ext cx="8640000" cy="1784160"/>
        </p:xfrm>
        <a:graphic>
          <a:graphicData uri="http://schemas.openxmlformats.org/drawingml/2006/table">
            <a:tbl>
              <a:tblPr/>
              <a:tblGrid>
                <a:gridCol w="43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8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2023, 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3C4062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Количество ремонтов, замены и технического обслуживания приборов учета и средств метрологического измерения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77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pPr defTabSz="914400">
                        <a:lnSpc>
                          <a:spcPct val="9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  Ежегодная экономия потребления  объемов энергоресурсов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1,73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0,1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6,1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352,6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0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077" y="313204"/>
            <a:ext cx="4747846" cy="692399"/>
          </a:xfrm>
          <a:solidFill>
            <a:srgbClr val="BCC9DA"/>
          </a:solidFill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72680" y="1138173"/>
            <a:ext cx="5760639" cy="7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«Усть-Илимский район» в </a:t>
            </a:r>
            <a:r>
              <a:rPr lang="ru-RU" sz="24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16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791CA5A-7056-4CFF-9C4E-28AC16FE1A00}"/>
              </a:ext>
            </a:extLst>
          </p:cNvPr>
          <p:cNvGraphicFramePr>
            <a:graphicFrameLocks noGrp="1"/>
          </p:cNvGraphicFramePr>
          <p:nvPr/>
        </p:nvGraphicFramePr>
        <p:xfrm>
          <a:off x="1208584" y="1985170"/>
          <a:ext cx="7163126" cy="4491690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1402487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94146436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743739223"/>
                    </a:ext>
                  </a:extLst>
                </a:gridCol>
              </a:tblGrid>
              <a:tr h="411681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плановые показатели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5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Думы от 28.12.2023 № 29/5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Думы от 26.12.2024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5/1 (с учетом приказа №56-од)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10028"/>
                  </a:ext>
                </a:extLst>
              </a:tr>
              <a:tr h="46820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ДОХОДЫ, всего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46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1 143 809,7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1 321 240,8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+ 177 431,1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1 308 310,1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РАСХОДЫ, всего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46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1 165 609,7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1 362 035,7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+ 196 426,0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1 274 175,3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93,5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67457"/>
                  </a:ext>
                </a:extLst>
              </a:tr>
              <a:tr h="6682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ДЕФИЦИТ (-)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ПРОФИЦИТ (+)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-21 800,0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-40 794,9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+34 134,8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52547"/>
                  </a:ext>
                </a:extLst>
              </a:tr>
              <a:tr h="35343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% дефицита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12,2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83198"/>
                  </a:ext>
                </a:extLst>
              </a:tr>
              <a:tr h="6682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Остатки денежных средств на начало года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40 794,9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40 794,9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9253"/>
                  </a:ext>
                </a:extLst>
              </a:tr>
              <a:tr h="6682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Остатки денежных средств на конец  года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71 917,3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79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8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2"/>
          <p:cNvSpPr/>
          <p:nvPr/>
        </p:nvSpPr>
        <p:spPr>
          <a:xfrm>
            <a:off x="1560960" y="605520"/>
            <a:ext cx="7416000" cy="4939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3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муниципального образования «Усть-Илимский район»</a:t>
            </a:r>
            <a:br>
              <a:rPr sz="1300"/>
            </a:br>
            <a:r>
              <a:rPr lang="ru-RU" sz="1300" b="1" strike="noStrike" spc="-1">
                <a:solidFill>
                  <a:srgbClr val="002060"/>
                </a:solidFill>
                <a:latin typeface="Times New Roman"/>
              </a:rPr>
              <a:t>«Безопасность» в 2024 году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Text Box 120"/>
          <p:cNvSpPr/>
          <p:nvPr/>
        </p:nvSpPr>
        <p:spPr>
          <a:xfrm>
            <a:off x="7937280" y="1424160"/>
            <a:ext cx="111204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133A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3" name="Рисунок 9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404" name="Рисунок 10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sp>
        <p:nvSpPr>
          <p:cNvPr id="405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6" name="Группа 16"/>
          <p:cNvGrpSpPr/>
          <p:nvPr/>
        </p:nvGrpSpPr>
        <p:grpSpPr>
          <a:xfrm>
            <a:off x="2173320" y="1178280"/>
            <a:ext cx="5760000" cy="290160"/>
            <a:chOff x="2173320" y="1178280"/>
            <a:chExt cx="5760000" cy="290160"/>
          </a:xfrm>
        </p:grpSpPr>
        <p:sp>
          <p:nvSpPr>
            <p:cNvPr id="407" name="Прямоугольник с двумя скругленными соседними углами 17"/>
            <p:cNvSpPr/>
            <p:nvPr/>
          </p:nvSpPr>
          <p:spPr>
            <a:xfrm>
              <a:off x="2173320" y="1178280"/>
              <a:ext cx="5760000" cy="29016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TextBox 18"/>
            <p:cNvSpPr/>
            <p:nvPr/>
          </p:nvSpPr>
          <p:spPr>
            <a:xfrm>
              <a:off x="2263680" y="1192320"/>
              <a:ext cx="5401440" cy="254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1" strike="noStrike" spc="-1">
                  <a:solidFill>
                    <a:srgbClr val="FFFFFF"/>
                  </a:solidFill>
                  <a:latin typeface="Times New Roman"/>
                </a:rPr>
                <a:t>Цель:</a:t>
              </a: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 повышение безопасности жизнедеятельности населения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09" name="Рисунок 2"/>
          <p:cNvPicPr/>
          <p:nvPr/>
        </p:nvPicPr>
        <p:blipFill>
          <a:blip r:embed="rId5"/>
          <a:stretch/>
        </p:blipFill>
        <p:spPr>
          <a:xfrm>
            <a:off x="2298960" y="1645560"/>
            <a:ext cx="1477080" cy="1031760"/>
          </a:xfrm>
          <a:prstGeom prst="rect">
            <a:avLst/>
          </a:prstGeom>
          <a:ln w="0">
            <a:noFill/>
          </a:ln>
        </p:spPr>
      </p:pic>
      <p:pic>
        <p:nvPicPr>
          <p:cNvPr id="410" name="Picture 7"/>
          <p:cNvPicPr/>
          <p:nvPr/>
        </p:nvPicPr>
        <p:blipFill>
          <a:blip r:embed="rId6"/>
          <a:stretch/>
        </p:blipFill>
        <p:spPr>
          <a:xfrm>
            <a:off x="4372560" y="1621440"/>
            <a:ext cx="1398960" cy="104544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pic>
        <p:nvPicPr>
          <p:cNvPr id="411" name="Picture 6"/>
          <p:cNvPicPr/>
          <p:nvPr/>
        </p:nvPicPr>
        <p:blipFill>
          <a:blip r:embed="rId7"/>
          <a:stretch/>
        </p:blipFill>
        <p:spPr>
          <a:xfrm>
            <a:off x="6359760" y="1620360"/>
            <a:ext cx="1424160" cy="104760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sp>
        <p:nvSpPr>
          <p:cNvPr id="412" name="Стрелка: влево-вправо 44"/>
          <p:cNvSpPr/>
          <p:nvPr/>
        </p:nvSpPr>
        <p:spPr>
          <a:xfrm>
            <a:off x="1827720" y="4941000"/>
            <a:ext cx="6192000" cy="7077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16 321,1тыс. рублей   31%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3" name="Группа 60"/>
          <p:cNvGrpSpPr/>
          <p:nvPr/>
        </p:nvGrpSpPr>
        <p:grpSpPr>
          <a:xfrm>
            <a:off x="8075520" y="1530720"/>
            <a:ext cx="1944360" cy="1756080"/>
            <a:chOff x="8075520" y="1530720"/>
            <a:chExt cx="1944360" cy="1756080"/>
          </a:xfrm>
        </p:grpSpPr>
        <p:sp>
          <p:nvSpPr>
            <p:cNvPr id="414" name="Прямоугольник с двумя скругленными соседними углами 27"/>
            <p:cNvSpPr/>
            <p:nvPr/>
          </p:nvSpPr>
          <p:spPr>
            <a:xfrm flipH="1">
              <a:off x="8127000" y="1665360"/>
              <a:ext cx="1840680" cy="1548360"/>
            </a:xfrm>
            <a:prstGeom prst="teardrop">
              <a:avLst>
                <a:gd name="adj" fmla="val 10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5" name="TextBox 49"/>
            <p:cNvSpPr/>
            <p:nvPr/>
          </p:nvSpPr>
          <p:spPr>
            <a:xfrm flipH="1">
              <a:off x="8075160" y="1530720"/>
              <a:ext cx="1944360" cy="1756080"/>
            </a:xfrm>
            <a:prstGeom prst="teardrop">
              <a:avLst>
                <a:gd name="adj" fmla="val 10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«Повышение безопасности дорожного движения»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530,6 – 1,4 %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6" name="Группа 7"/>
          <p:cNvGrpSpPr/>
          <p:nvPr/>
        </p:nvGrpSpPr>
        <p:grpSpPr>
          <a:xfrm>
            <a:off x="614880" y="1763280"/>
            <a:ext cx="1799640" cy="1618200"/>
            <a:chOff x="614880" y="1763280"/>
            <a:chExt cx="1799640" cy="1618200"/>
          </a:xfrm>
        </p:grpSpPr>
        <p:sp>
          <p:nvSpPr>
            <p:cNvPr id="417" name="Прямоугольник с двумя скругленными соседними углами 27"/>
            <p:cNvSpPr/>
            <p:nvPr/>
          </p:nvSpPr>
          <p:spPr>
            <a:xfrm>
              <a:off x="765720" y="1763280"/>
              <a:ext cx="1440000" cy="1462680"/>
            </a:xfrm>
            <a:prstGeom prst="teardrop">
              <a:avLst>
                <a:gd name="adj" fmla="val 10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TextBox 52"/>
            <p:cNvSpPr/>
            <p:nvPr/>
          </p:nvSpPr>
          <p:spPr>
            <a:xfrm>
              <a:off x="614880" y="1832040"/>
              <a:ext cx="1799640" cy="1549440"/>
            </a:xfrm>
            <a:prstGeom prst="teardrop">
              <a:avLst>
                <a:gd name="adj" fmla="val 10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«Правопорядок»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81,5 - 0,2%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9" name="Группа 8"/>
          <p:cNvGrpSpPr/>
          <p:nvPr/>
        </p:nvGrpSpPr>
        <p:grpSpPr>
          <a:xfrm>
            <a:off x="7370640" y="3096360"/>
            <a:ext cx="1668240" cy="1813680"/>
            <a:chOff x="7370640" y="3096360"/>
            <a:chExt cx="1668240" cy="1813680"/>
          </a:xfrm>
        </p:grpSpPr>
        <p:sp>
          <p:nvSpPr>
            <p:cNvPr id="420" name="Прямоугольник с двумя скругленными соседними углами 23"/>
            <p:cNvSpPr/>
            <p:nvPr/>
          </p:nvSpPr>
          <p:spPr>
            <a:xfrm>
              <a:off x="7414560" y="3096360"/>
              <a:ext cx="1559520" cy="18136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TextBox 53"/>
            <p:cNvSpPr/>
            <p:nvPr/>
          </p:nvSpPr>
          <p:spPr>
            <a:xfrm>
              <a:off x="7370640" y="3233880"/>
              <a:ext cx="1668240" cy="162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100" b="0" strike="noStrike" spc="-1">
                  <a:solidFill>
                    <a:schemeClr val="lt1"/>
                  </a:solidFill>
                  <a:latin typeface="Times New Roman"/>
                </a:rPr>
                <a:t>Подпрограмма «Обеспечение антитеррористической защищенности муниципальных учреждений муниципального образования «Усть-Илимский район»»</a:t>
              </a: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30,0– 0,1 % 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2" name="Группа 15"/>
          <p:cNvGrpSpPr/>
          <p:nvPr/>
        </p:nvGrpSpPr>
        <p:grpSpPr>
          <a:xfrm>
            <a:off x="2623680" y="3130920"/>
            <a:ext cx="1585080" cy="1786680"/>
            <a:chOff x="2623680" y="3130920"/>
            <a:chExt cx="1585080" cy="1786680"/>
          </a:xfrm>
        </p:grpSpPr>
        <p:sp>
          <p:nvSpPr>
            <p:cNvPr id="423" name="Прямоугольник с двумя скругленными соседними углами 33"/>
            <p:cNvSpPr/>
            <p:nvPr/>
          </p:nvSpPr>
          <p:spPr>
            <a:xfrm>
              <a:off x="2623680" y="3130920"/>
              <a:ext cx="1540440" cy="17866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TextBox 54"/>
            <p:cNvSpPr/>
            <p:nvPr/>
          </p:nvSpPr>
          <p:spPr>
            <a:xfrm>
              <a:off x="2640960" y="3146760"/>
              <a:ext cx="1567800" cy="173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«Охрана окружающей среды на территории муниципального образования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«Усть-Илимский район»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3 488,0 –9,6 %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5" name="Группа 6"/>
          <p:cNvGrpSpPr/>
          <p:nvPr/>
        </p:nvGrpSpPr>
        <p:grpSpPr>
          <a:xfrm>
            <a:off x="4292640" y="3130920"/>
            <a:ext cx="1593000" cy="1776600"/>
            <a:chOff x="4292640" y="3130920"/>
            <a:chExt cx="1593000" cy="1776600"/>
          </a:xfrm>
        </p:grpSpPr>
        <p:sp>
          <p:nvSpPr>
            <p:cNvPr id="426" name="Прямоугольник с двумя скругленными соседними углами 42"/>
            <p:cNvSpPr/>
            <p:nvPr/>
          </p:nvSpPr>
          <p:spPr>
            <a:xfrm>
              <a:off x="4340160" y="3130920"/>
              <a:ext cx="1469160" cy="1776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7" name="TextBox 56"/>
            <p:cNvSpPr/>
            <p:nvPr/>
          </p:nvSpPr>
          <p:spPr>
            <a:xfrm>
              <a:off x="4292640" y="3307680"/>
              <a:ext cx="1593000" cy="14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"Гражданская защита населения и мобилизационная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подготовка экономики»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1 077,1 – 3,0 %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8" name="Группа 20"/>
          <p:cNvGrpSpPr/>
          <p:nvPr/>
        </p:nvGrpSpPr>
        <p:grpSpPr>
          <a:xfrm>
            <a:off x="5910120" y="3093120"/>
            <a:ext cx="1490040" cy="1813680"/>
            <a:chOff x="5910120" y="3093120"/>
            <a:chExt cx="1490040" cy="1813680"/>
          </a:xfrm>
        </p:grpSpPr>
        <p:sp>
          <p:nvSpPr>
            <p:cNvPr id="429" name="Прямоугольник с двумя скругленными соседними углами 42"/>
            <p:cNvSpPr/>
            <p:nvPr/>
          </p:nvSpPr>
          <p:spPr>
            <a:xfrm>
              <a:off x="5987160" y="3093120"/>
              <a:ext cx="1281960" cy="18136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0" name="TextBox 59"/>
            <p:cNvSpPr/>
            <p:nvPr/>
          </p:nvSpPr>
          <p:spPr>
            <a:xfrm>
              <a:off x="5910120" y="3390120"/>
              <a:ext cx="1490040" cy="107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«Обеспечение деятельности ЕДДС»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8 794,4  –24,3 %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431" name="Group 522"/>
          <p:cNvGraphicFramePr/>
          <p:nvPr>
            <p:extLst>
              <p:ext uri="{D42A27DB-BD31-4B8C-83A1-F6EECF244321}">
                <p14:modId xmlns:p14="http://schemas.microsoft.com/office/powerpoint/2010/main" val="2438390344"/>
              </p:ext>
            </p:extLst>
          </p:nvPr>
        </p:nvGraphicFramePr>
        <p:xfrm>
          <a:off x="763560" y="5652000"/>
          <a:ext cx="8424360" cy="1014624"/>
        </p:xfrm>
        <a:graphic>
          <a:graphicData uri="http://schemas.openxmlformats.org/drawingml/2006/table">
            <a:tbl>
              <a:tblPr/>
              <a:tblGrid>
                <a:gridCol w="388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к 2023, 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defTabSz="914400">
                        <a:lnSpc>
                          <a:spcPct val="9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3C4062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Улучшение пожарной безопасности территории муниципального образования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84,5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32,7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38,7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32" name="Группа 33"/>
          <p:cNvGrpSpPr/>
          <p:nvPr/>
        </p:nvGrpSpPr>
        <p:grpSpPr>
          <a:xfrm>
            <a:off x="912960" y="3130920"/>
            <a:ext cx="1668240" cy="1798200"/>
            <a:chOff x="912960" y="3130920"/>
            <a:chExt cx="1668240" cy="1798200"/>
          </a:xfrm>
        </p:grpSpPr>
        <p:sp>
          <p:nvSpPr>
            <p:cNvPr id="433" name="Прямоугольник с двумя скругленными соседними углами 23"/>
            <p:cNvSpPr/>
            <p:nvPr/>
          </p:nvSpPr>
          <p:spPr>
            <a:xfrm>
              <a:off x="961920" y="3130920"/>
              <a:ext cx="1559520" cy="1798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TextBox 35"/>
            <p:cNvSpPr/>
            <p:nvPr/>
          </p:nvSpPr>
          <p:spPr>
            <a:xfrm>
              <a:off x="912960" y="3274920"/>
              <a:ext cx="1668240" cy="157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«Обеспечение пожарной безопасности объектов муниципальных учреждений»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22 230,9– 61,4 % 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35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2"/>
          <p:cNvSpPr/>
          <p:nvPr/>
        </p:nvSpPr>
        <p:spPr>
          <a:xfrm>
            <a:off x="1945800" y="779400"/>
            <a:ext cx="6399720" cy="650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3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</a:t>
            </a:r>
            <a:br>
              <a:rPr sz="1300"/>
            </a:br>
            <a:r>
              <a:rPr lang="ru-RU" sz="1300" b="1" strike="noStrike" spc="-1">
                <a:solidFill>
                  <a:srgbClr val="002060"/>
                </a:solidFill>
                <a:latin typeface="Times New Roman"/>
              </a:rPr>
              <a:t>«Модернизация объектов коммунальной инфраструктуры муниципального образования «Усть-Илимский район» в 2024 году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8" name="Группа 16"/>
          <p:cNvGrpSpPr/>
          <p:nvPr/>
        </p:nvGrpSpPr>
        <p:grpSpPr>
          <a:xfrm>
            <a:off x="1951560" y="1620360"/>
            <a:ext cx="6264000" cy="652320"/>
            <a:chOff x="1951560" y="1620360"/>
            <a:chExt cx="6264000" cy="652320"/>
          </a:xfrm>
        </p:grpSpPr>
        <p:sp>
          <p:nvSpPr>
            <p:cNvPr id="439" name="Прямоугольник с двумя скругленными соседними углами 17"/>
            <p:cNvSpPr/>
            <p:nvPr/>
          </p:nvSpPr>
          <p:spPr>
            <a:xfrm>
              <a:off x="1951560" y="1620360"/>
              <a:ext cx="6264000" cy="6523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TextBox 18"/>
            <p:cNvSpPr/>
            <p:nvPr/>
          </p:nvSpPr>
          <p:spPr>
            <a:xfrm>
              <a:off x="2083680" y="1675440"/>
              <a:ext cx="5874120" cy="41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1" strike="noStrike" spc="-1">
                  <a:solidFill>
                    <a:srgbClr val="FFFFFF"/>
                  </a:solidFill>
                  <a:latin typeface="Times New Roman"/>
                </a:rPr>
                <a:t>Цель:</a:t>
              </a: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 Повышение надежности функционирования систем коммунальной инфраструктуры муниципального образования «Усть-Илимского район»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41" name="Рисунок 14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442" name="Рисунок 19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grpSp>
        <p:nvGrpSpPr>
          <p:cNvPr id="443" name="Группа 5"/>
          <p:cNvGrpSpPr/>
          <p:nvPr/>
        </p:nvGrpSpPr>
        <p:grpSpPr>
          <a:xfrm>
            <a:off x="1568160" y="2576160"/>
            <a:ext cx="7030440" cy="1441080"/>
            <a:chOff x="1568160" y="2576160"/>
            <a:chExt cx="7030440" cy="1441080"/>
          </a:xfrm>
        </p:grpSpPr>
        <p:grpSp>
          <p:nvGrpSpPr>
            <p:cNvPr id="444" name="Группа 3"/>
            <p:cNvGrpSpPr/>
            <p:nvPr/>
          </p:nvGrpSpPr>
          <p:grpSpPr>
            <a:xfrm>
              <a:off x="3509280" y="2576160"/>
              <a:ext cx="2891520" cy="1411920"/>
              <a:chOff x="3509280" y="2576160"/>
              <a:chExt cx="2891520" cy="1411920"/>
            </a:xfrm>
          </p:grpSpPr>
          <p:sp>
            <p:nvSpPr>
              <p:cNvPr id="445" name="Прямоугольник с двумя скругленными соседними углами 20"/>
              <p:cNvSpPr/>
              <p:nvPr/>
            </p:nvSpPr>
            <p:spPr>
              <a:xfrm>
                <a:off x="3509280" y="2576160"/>
                <a:ext cx="2891520" cy="14119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6" name="TextBox 21"/>
              <p:cNvSpPr/>
              <p:nvPr/>
            </p:nvSpPr>
            <p:spPr>
              <a:xfrm>
                <a:off x="3610440" y="2632320"/>
                <a:ext cx="2689560" cy="1256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90000"/>
                  </a:lnSpc>
                </a:pPr>
                <a:r>
                  <a:rPr lang="ru-RU" sz="1300" b="0" strike="noStrike" spc="-1">
                    <a:solidFill>
                      <a:schemeClr val="lt1"/>
                    </a:solidFill>
                    <a:latin typeface="Times New Roman"/>
                  </a:rPr>
                  <a:t>Реализация мероприятий, направленных на повышение надежности функционирования систем  коммунальной инфраструктуры </a:t>
                </a:r>
                <a:endParaRPr lang="ru-RU" sz="13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90000"/>
                  </a:lnSpc>
                </a:pPr>
                <a:endParaRPr lang="ru-RU" sz="6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90000"/>
                  </a:lnSpc>
                </a:pPr>
                <a:r>
                  <a:rPr lang="ru-RU" sz="1400" b="0" strike="noStrike" spc="-1">
                    <a:solidFill>
                      <a:schemeClr val="lt1"/>
                    </a:solidFill>
                    <a:latin typeface="Times New Roman"/>
                  </a:rPr>
                  <a:t>   41 441,2 тыс. рублей</a:t>
                </a: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447" name="Рисунок 2"/>
            <p:cNvPicPr/>
            <p:nvPr/>
          </p:nvPicPr>
          <p:blipFill>
            <a:blip r:embed="rId5"/>
            <a:stretch/>
          </p:blipFill>
          <p:spPr>
            <a:xfrm>
              <a:off x="6790680" y="2632320"/>
              <a:ext cx="1807920" cy="135576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pic>
          <p:nvPicPr>
            <p:cNvPr id="448" name="Рисунок 4"/>
            <p:cNvPicPr/>
            <p:nvPr/>
          </p:nvPicPr>
          <p:blipFill>
            <a:blip r:embed="rId6"/>
            <a:srcRect b="29115"/>
            <a:stretch/>
          </p:blipFill>
          <p:spPr>
            <a:xfrm>
              <a:off x="1568160" y="2606040"/>
              <a:ext cx="1493280" cy="141120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</p:grpSp>
      <p:sp>
        <p:nvSpPr>
          <p:cNvPr id="449" name="Стрелка: влево-вправо 24"/>
          <p:cNvSpPr/>
          <p:nvPr/>
        </p:nvSpPr>
        <p:spPr>
          <a:xfrm>
            <a:off x="1827360" y="4044960"/>
            <a:ext cx="6192000" cy="7077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41 441,2 тыс. рублей   97,1%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50" name="Group 522"/>
          <p:cNvGraphicFramePr/>
          <p:nvPr>
            <p:extLst>
              <p:ext uri="{D42A27DB-BD31-4B8C-83A1-F6EECF244321}">
                <p14:modId xmlns:p14="http://schemas.microsoft.com/office/powerpoint/2010/main" val="2510306287"/>
              </p:ext>
            </p:extLst>
          </p:nvPr>
        </p:nvGraphicFramePr>
        <p:xfrm>
          <a:off x="1149480" y="4843440"/>
          <a:ext cx="7991640" cy="1738800"/>
        </p:xfrm>
        <a:graphic>
          <a:graphicData uri="http://schemas.openxmlformats.org/drawingml/2006/table">
            <a:tbl>
              <a:tblPr/>
              <a:tblGrid>
                <a:gridCol w="405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2023, 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4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3C4062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Увеличение реконструируемых, модернизированных и технически перевооружённых объектов тепло-  водоснабжения, водоотведения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ед.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4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Снижение уровня износа объектов коммунальной инфраструктуры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1,9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1,4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73,7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1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tangle 2"/>
          <p:cNvSpPr/>
          <p:nvPr/>
        </p:nvSpPr>
        <p:spPr>
          <a:xfrm>
            <a:off x="1945800" y="779400"/>
            <a:ext cx="6399720" cy="650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Times New Roman"/>
              </a:rPr>
              <a:t>Муниципальная программа муниципального образования «Усть-Илимский район» «Доступная среда для инвалидов и других маломобильных групп населения»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4" name="Группа 16"/>
          <p:cNvGrpSpPr/>
          <p:nvPr/>
        </p:nvGrpSpPr>
        <p:grpSpPr>
          <a:xfrm>
            <a:off x="1945800" y="1522080"/>
            <a:ext cx="6269760" cy="871200"/>
            <a:chOff x="1945800" y="1522080"/>
            <a:chExt cx="6269760" cy="871200"/>
          </a:xfrm>
        </p:grpSpPr>
        <p:sp>
          <p:nvSpPr>
            <p:cNvPr id="455" name="Прямоугольник с двумя скругленными соседними углами 17"/>
            <p:cNvSpPr/>
            <p:nvPr/>
          </p:nvSpPr>
          <p:spPr>
            <a:xfrm>
              <a:off x="1945800" y="1522080"/>
              <a:ext cx="6269760" cy="871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6" name="TextBox 18"/>
            <p:cNvSpPr/>
            <p:nvPr/>
          </p:nvSpPr>
          <p:spPr>
            <a:xfrm>
              <a:off x="2078280" y="1595160"/>
              <a:ext cx="5879520" cy="66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strike="noStrike" spc="-1">
                  <a:solidFill>
                    <a:schemeClr val="lt1"/>
                  </a:solidFill>
                  <a:latin typeface="Times New Roman"/>
                </a:rPr>
                <a:t>Цель: Создание для инвалидов и других маломобильных групп населения муниципального образования «Усть-Илимский район» доступной и комфортной среды жизнедеятельности.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57" name="Рисунок 14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458" name="Рисунок 19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grpSp>
        <p:nvGrpSpPr>
          <p:cNvPr id="459" name="Группа 5"/>
          <p:cNvGrpSpPr/>
          <p:nvPr/>
        </p:nvGrpSpPr>
        <p:grpSpPr>
          <a:xfrm>
            <a:off x="919440" y="2526120"/>
            <a:ext cx="8066160" cy="1624320"/>
            <a:chOff x="919440" y="2526120"/>
            <a:chExt cx="8066160" cy="1624320"/>
          </a:xfrm>
        </p:grpSpPr>
        <p:grpSp>
          <p:nvGrpSpPr>
            <p:cNvPr id="460" name="Группа 3"/>
            <p:cNvGrpSpPr/>
            <p:nvPr/>
          </p:nvGrpSpPr>
          <p:grpSpPr>
            <a:xfrm>
              <a:off x="3626280" y="2526120"/>
              <a:ext cx="2868480" cy="1624320"/>
              <a:chOff x="3626280" y="2526120"/>
              <a:chExt cx="2868480" cy="1624320"/>
            </a:xfrm>
          </p:grpSpPr>
          <p:sp>
            <p:nvSpPr>
              <p:cNvPr id="461" name="Прямоугольник с двумя скругленными соседними углами 20"/>
              <p:cNvSpPr/>
              <p:nvPr/>
            </p:nvSpPr>
            <p:spPr>
              <a:xfrm>
                <a:off x="3626280" y="2526120"/>
                <a:ext cx="2868480" cy="16243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70C0"/>
              </a:solidFill>
              <a:ln w="0">
                <a:noFill/>
              </a:ln>
              <a:effectLst>
                <a:outerShdw blurRad="57240" dist="38160" dir="5400000" algn="ctr" rotWithShape="0">
                  <a:schemeClr val="phClr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2" name="TextBox 21"/>
              <p:cNvSpPr/>
              <p:nvPr/>
            </p:nvSpPr>
            <p:spPr>
              <a:xfrm>
                <a:off x="3738600" y="2701440"/>
                <a:ext cx="2689560" cy="1284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ru-RU" sz="1400" b="0" strike="noStrike" spc="-1">
                    <a:solidFill>
                      <a:schemeClr val="lt1"/>
                    </a:solidFill>
                    <a:latin typeface="Times New Roman"/>
                  </a:rPr>
                  <a:t>Создание для инвалидов и других маломобильных групп населения доступной и комфортной среды жизнедеятельности </a:t>
                </a: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80000"/>
                  </a:lnSpc>
                </a:pPr>
                <a:r>
                  <a:rPr lang="ru-RU" sz="1400" b="0" strike="noStrike" spc="-1">
                    <a:solidFill>
                      <a:schemeClr val="lt1"/>
                    </a:solidFill>
                    <a:latin typeface="Times New Roman"/>
                  </a:rPr>
                  <a:t>30,0 тыс. рублей</a:t>
                </a:r>
                <a:endParaRPr lang="ru-RU" sz="1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463" name="Рисунок 2"/>
            <p:cNvPicPr/>
            <p:nvPr/>
          </p:nvPicPr>
          <p:blipFill>
            <a:blip r:embed="rId5"/>
            <a:stretch/>
          </p:blipFill>
          <p:spPr>
            <a:xfrm>
              <a:off x="919440" y="2701440"/>
              <a:ext cx="2282400" cy="129312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  <p:pic>
          <p:nvPicPr>
            <p:cNvPr id="464" name="Рисунок 4"/>
            <p:cNvPicPr/>
            <p:nvPr/>
          </p:nvPicPr>
          <p:blipFill>
            <a:blip r:embed="rId6"/>
            <a:stretch/>
          </p:blipFill>
          <p:spPr>
            <a:xfrm>
              <a:off x="6919200" y="2701440"/>
              <a:ext cx="2066400" cy="1377360"/>
            </a:xfrm>
            <a:prstGeom prst="rect">
              <a:avLst/>
            </a:prstGeom>
            <a:ln w="0">
              <a:noFill/>
            </a:ln>
            <a:effectLst>
              <a:softEdge rad="31680"/>
            </a:effectLst>
          </p:spPr>
        </p:pic>
      </p:grpSp>
      <p:sp>
        <p:nvSpPr>
          <p:cNvPr id="465" name="Стрелка: влево-вправо 24"/>
          <p:cNvSpPr/>
          <p:nvPr/>
        </p:nvSpPr>
        <p:spPr>
          <a:xfrm>
            <a:off x="1827720" y="4079160"/>
            <a:ext cx="6316200" cy="677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30,0 тыс. рублей – 60 %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6" name="Group 522"/>
          <p:cNvGraphicFramePr/>
          <p:nvPr>
            <p:extLst>
              <p:ext uri="{D42A27DB-BD31-4B8C-83A1-F6EECF244321}">
                <p14:modId xmlns:p14="http://schemas.microsoft.com/office/powerpoint/2010/main" val="729324758"/>
              </p:ext>
            </p:extLst>
          </p:nvPr>
        </p:nvGraphicFramePr>
        <p:xfrm>
          <a:off x="897480" y="4804560"/>
          <a:ext cx="8495640" cy="1938528"/>
        </p:xfrm>
        <a:graphic>
          <a:graphicData uri="http://schemas.openxmlformats.org/drawingml/2006/table">
            <a:tbl>
              <a:tblPr/>
              <a:tblGrid>
                <a:gridCol w="43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2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2023, 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20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3C4062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Доля доступных для инвалидов и других маломобильных групп населения приоритетных объектов на территории муниципального образования «Усть-Илимский район», в общем количестве приоритетных объектов (учреждения здравоохранения, почтовые отделения, потребительский рынок (магазины)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19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00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  Доля детей-инвалидов, охваченных обучением, от общего количества детей - инвалидов, подлежащих обучению  градостроительного законодательства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100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7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Rectangle 2"/>
          <p:cNvSpPr/>
          <p:nvPr/>
        </p:nvSpPr>
        <p:spPr>
          <a:xfrm>
            <a:off x="2298960" y="774000"/>
            <a:ext cx="6070680" cy="613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400" b="1" strike="noStrike" spc="-1">
                <a:solidFill>
                  <a:srgbClr val="00133A"/>
                </a:solidFill>
                <a:latin typeface="Times New Roman"/>
              </a:rPr>
              <a:t>Муниципальная программа </a:t>
            </a:r>
            <a:br>
              <a:rPr sz="1400"/>
            </a:br>
            <a:r>
              <a:rPr lang="ru-RU" sz="1400" b="1" strike="noStrike" spc="-1">
                <a:solidFill>
                  <a:srgbClr val="00133A"/>
                </a:solidFill>
                <a:latin typeface="Times New Roman"/>
              </a:rPr>
              <a:t>Муниципальная программа «Архитектура и градостроительство в муниципальном образовании «Усть-Илимский район» в 2024 году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Text Box 120"/>
          <p:cNvSpPr/>
          <p:nvPr/>
        </p:nvSpPr>
        <p:spPr>
          <a:xfrm>
            <a:off x="8594280" y="1578960"/>
            <a:ext cx="1033560" cy="25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550"/>
              </a:spcBef>
            </a:pPr>
            <a:r>
              <a:rPr lang="ru-RU" sz="1100" b="1" strike="noStrike" spc="-1">
                <a:solidFill>
                  <a:srgbClr val="002060"/>
                </a:solidFill>
                <a:latin typeface="Times New Roman"/>
              </a:rPr>
              <a:t>(тыс. рублей)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Заголовок 2"/>
          <p:cNvSpPr/>
          <p:nvPr/>
        </p:nvSpPr>
        <p:spPr>
          <a:xfrm>
            <a:off x="2322360" y="1260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Программная структура расходов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1" name="Рисунок 23"/>
          <p:cNvPicPr/>
          <p:nvPr/>
        </p:nvPicPr>
        <p:blipFill>
          <a:blip r:embed="rId3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sp>
        <p:nvSpPr>
          <p:cNvPr id="472" name="TextBox 42"/>
          <p:cNvSpPr/>
          <p:nvPr/>
        </p:nvSpPr>
        <p:spPr>
          <a:xfrm flipH="1">
            <a:off x="1922400" y="5265000"/>
            <a:ext cx="6032880" cy="424440"/>
          </a:xfrm>
          <a:prstGeom prst="homePlate">
            <a:avLst>
              <a:gd name="adj" fmla="val 50000"/>
            </a:avLst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endParaRPr lang="ru-RU" sz="1200" b="0" strike="noStrike" spc="-1">
              <a:solidFill>
                <a:schemeClr val="lt1"/>
              </a:solidFill>
              <a:latin typeface="Times New Roman"/>
            </a:endParaRPr>
          </a:p>
        </p:txBody>
      </p:sp>
      <p:pic>
        <p:nvPicPr>
          <p:cNvPr id="473" name="Рисунок 2"/>
          <p:cNvPicPr/>
          <p:nvPr/>
        </p:nvPicPr>
        <p:blipFill>
          <a:blip r:embed="rId4"/>
          <a:stretch/>
        </p:blipFill>
        <p:spPr>
          <a:xfrm>
            <a:off x="571320" y="2085840"/>
            <a:ext cx="2079360" cy="155916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pic>
        <p:nvPicPr>
          <p:cNvPr id="474" name="Рисунок 3"/>
          <p:cNvPicPr/>
          <p:nvPr/>
        </p:nvPicPr>
        <p:blipFill>
          <a:blip r:embed="rId5"/>
          <a:stretch/>
        </p:blipFill>
        <p:spPr>
          <a:xfrm>
            <a:off x="7481520" y="2143440"/>
            <a:ext cx="2071440" cy="155340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sp>
        <p:nvSpPr>
          <p:cNvPr id="475" name="Стрелка: влево-вправо 20"/>
          <p:cNvSpPr/>
          <p:nvPr/>
        </p:nvSpPr>
        <p:spPr>
          <a:xfrm>
            <a:off x="1965960" y="3962160"/>
            <a:ext cx="6106680" cy="677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</a:ln>
          <a:effectLst>
            <a:glow rad="63360">
              <a:srgbClr val="DDDDDD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Times New Roman"/>
              </a:rPr>
              <a:t>72 671,5 тыс. рублей – 98,6 %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6" name="Группа 22"/>
          <p:cNvGrpSpPr/>
          <p:nvPr/>
        </p:nvGrpSpPr>
        <p:grpSpPr>
          <a:xfrm>
            <a:off x="2959920" y="2442960"/>
            <a:ext cx="1952280" cy="1536480"/>
            <a:chOff x="2959920" y="2442960"/>
            <a:chExt cx="1952280" cy="1536480"/>
          </a:xfrm>
        </p:grpSpPr>
        <p:sp>
          <p:nvSpPr>
            <p:cNvPr id="477" name="Прямоугольник с двумя скругленными соседними углами 23"/>
            <p:cNvSpPr/>
            <p:nvPr/>
          </p:nvSpPr>
          <p:spPr>
            <a:xfrm>
              <a:off x="3023280" y="2442960"/>
              <a:ext cx="1824840" cy="147924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TextBox 28"/>
            <p:cNvSpPr/>
            <p:nvPr/>
          </p:nvSpPr>
          <p:spPr>
            <a:xfrm>
              <a:off x="2959920" y="2524680"/>
              <a:ext cx="1952280" cy="145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 «Строительство и капитальные ремонты объектов муниципальной собственности»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71 042,4– 97,8%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79" name="Группа 29"/>
          <p:cNvGrpSpPr/>
          <p:nvPr/>
        </p:nvGrpSpPr>
        <p:grpSpPr>
          <a:xfrm>
            <a:off x="5385960" y="2454840"/>
            <a:ext cx="2094840" cy="1501560"/>
            <a:chOff x="5385960" y="2454840"/>
            <a:chExt cx="2094840" cy="1501560"/>
          </a:xfrm>
        </p:grpSpPr>
        <p:sp>
          <p:nvSpPr>
            <p:cNvPr id="480" name="Прямоугольник с двумя скругленными соседними углами 23"/>
            <p:cNvSpPr/>
            <p:nvPr/>
          </p:nvSpPr>
          <p:spPr>
            <a:xfrm>
              <a:off x="5461200" y="2454840"/>
              <a:ext cx="1954800" cy="150156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1" name="TextBox 31"/>
            <p:cNvSpPr/>
            <p:nvPr/>
          </p:nvSpPr>
          <p:spPr>
            <a:xfrm>
              <a:off x="5385960" y="2518200"/>
              <a:ext cx="2094840" cy="14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Подпрограмма «Территориальное планирование на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территории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0" strike="noStrike" spc="-1">
                  <a:solidFill>
                    <a:schemeClr val="lt1"/>
                  </a:solidFill>
                  <a:latin typeface="Times New Roman"/>
                </a:rPr>
                <a:t>муниципального образования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90000"/>
                </a:lnSpc>
              </a:pPr>
              <a:r>
                <a:rPr lang="ru-RU" sz="1200" b="1" strike="noStrike" spc="-1">
                  <a:solidFill>
                    <a:schemeClr val="lt1"/>
                  </a:solidFill>
                  <a:latin typeface="Times New Roman"/>
                </a:rPr>
                <a:t>1 629,1 – 2,2 %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82" name="Группа 11"/>
          <p:cNvGrpSpPr/>
          <p:nvPr/>
        </p:nvGrpSpPr>
        <p:grpSpPr>
          <a:xfrm>
            <a:off x="2395440" y="1438560"/>
            <a:ext cx="6070680" cy="742680"/>
            <a:chOff x="2395440" y="1438560"/>
            <a:chExt cx="6070680" cy="742680"/>
          </a:xfrm>
        </p:grpSpPr>
        <p:sp>
          <p:nvSpPr>
            <p:cNvPr id="483" name="Прямоугольник с двумя скругленными соседними углами 16"/>
            <p:cNvSpPr/>
            <p:nvPr/>
          </p:nvSpPr>
          <p:spPr>
            <a:xfrm>
              <a:off x="2395440" y="1438560"/>
              <a:ext cx="6070680" cy="7426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4" name="TextBox 17"/>
            <p:cNvSpPr/>
            <p:nvPr/>
          </p:nvSpPr>
          <p:spPr>
            <a:xfrm>
              <a:off x="2688120" y="1546200"/>
              <a:ext cx="5768280" cy="47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ru-RU" sz="1400" b="1" strike="noStrike" spc="-1">
                  <a:solidFill>
                    <a:srgbClr val="FFFFFF"/>
                  </a:solidFill>
                  <a:latin typeface="Times New Roman"/>
                </a:rPr>
                <a:t>Цель:</a:t>
              </a:r>
              <a:r>
                <a:rPr lang="ru-RU" sz="1400" b="1" strike="noStrike" spc="-1">
                  <a:solidFill>
                    <a:schemeClr val="lt1"/>
                  </a:solidFill>
                  <a:latin typeface="Times New Roman"/>
                </a:rPr>
                <a:t> Создание условий для устойчивого развития территории муниципального образования «Усть-Илимский район»</a:t>
              </a:r>
              <a:endParaRPr lang="ru-RU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485" name="Рисунок 19"/>
          <p:cNvPicPr/>
          <p:nvPr/>
        </p:nvPicPr>
        <p:blipFill>
          <a:blip r:embed="rId6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86" name="Group 522"/>
          <p:cNvGraphicFramePr/>
          <p:nvPr>
            <p:extLst>
              <p:ext uri="{D42A27DB-BD31-4B8C-83A1-F6EECF244321}">
                <p14:modId xmlns:p14="http://schemas.microsoft.com/office/powerpoint/2010/main" val="2095087251"/>
              </p:ext>
            </p:extLst>
          </p:nvPr>
        </p:nvGraphicFramePr>
        <p:xfrm>
          <a:off x="770040" y="4681440"/>
          <a:ext cx="8568000" cy="2015100"/>
        </p:xfrm>
        <a:graphic>
          <a:graphicData uri="http://schemas.openxmlformats.org/drawingml/2006/table">
            <a:tbl>
              <a:tblPr/>
              <a:tblGrid>
                <a:gridCol w="453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2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Основные целевые показатели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Ед. изм.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2023 год 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план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2024 год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факт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Прирост (снижение) 2024 к 2023, 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5B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0">
                <a:tc>
                  <a:txBody>
                    <a:bodyPr/>
                    <a:lstStyle/>
                    <a:p>
                      <a:pPr defTabSz="914400">
                        <a:lnSpc>
                          <a:spcPct val="70000"/>
                        </a:lnSpc>
                        <a:spcBef>
                          <a:spcPts val="210"/>
                        </a:spcBef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3C406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Доля построенных и отремонтированных объектов муниципальной собственности отвечающих современным требованиям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280">
                <a:tc>
                  <a:txBody>
                    <a:bodyPr/>
                    <a:lstStyle/>
                    <a:p>
                      <a:pPr defTabSz="632880">
                        <a:lnSpc>
                          <a:spcPct val="100000"/>
                        </a:lnSpc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Доля внесенных изменений в Генеральные планы, Правила землепользования и застройки и градостроительные регламенты поселений, входящих в состав муниципального образования «Усть-Илимский район» от общего количества изменений, внесение которых требуется в соответствии с законодательством о градостроительной деятельности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1224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328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15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25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>
                          <a:solidFill>
                            <a:srgbClr val="002060"/>
                          </a:solidFill>
                          <a:latin typeface="Times New Roman"/>
                        </a:rPr>
                        <a:t>16,7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5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111,3</a:t>
                      </a:r>
                      <a:endParaRPr lang="ru-RU" sz="10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00" marR="63000" anchor="ctr">
                    <a:lnL w="56880">
                      <a:noFill/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noFill/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6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7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Рисунок 7"/>
          <p:cNvPicPr/>
          <p:nvPr/>
        </p:nvPicPr>
        <p:blipFill>
          <a:blip r:embed="rId3"/>
          <a:srcRect l="-157" t="9484" r="157" b="27718"/>
          <a:stretch/>
        </p:blipFill>
        <p:spPr>
          <a:xfrm>
            <a:off x="0" y="360"/>
            <a:ext cx="9905400" cy="2231640"/>
          </a:xfrm>
          <a:prstGeom prst="rect">
            <a:avLst/>
          </a:prstGeom>
          <a:ln w="0">
            <a:noFill/>
          </a:ln>
        </p:spPr>
      </p:pic>
      <p:pic>
        <p:nvPicPr>
          <p:cNvPr id="489" name="Рисунок 5"/>
          <p:cNvPicPr/>
          <p:nvPr/>
        </p:nvPicPr>
        <p:blipFill>
          <a:blip r:embed="rId4"/>
          <a:stretch/>
        </p:blipFill>
        <p:spPr>
          <a:xfrm>
            <a:off x="249120" y="-612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490" name="Рисунок 6"/>
          <p:cNvPicPr/>
          <p:nvPr/>
        </p:nvPicPr>
        <p:blipFill>
          <a:blip r:embed="rId5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sp>
        <p:nvSpPr>
          <p:cNvPr id="491" name="Заголовок 1"/>
          <p:cNvSpPr/>
          <p:nvPr/>
        </p:nvSpPr>
        <p:spPr>
          <a:xfrm>
            <a:off x="2288880" y="2538720"/>
            <a:ext cx="5037480" cy="2076480"/>
          </a:xfrm>
          <a:prstGeom prst="rect">
            <a:avLst/>
          </a:prstGeom>
          <a:solidFill>
            <a:srgbClr val="BCC9DA"/>
          </a:solid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166"/>
          </a:bodyPr>
          <a:lstStyle/>
          <a:p>
            <a:pPr algn="ctr" defTabSz="632880">
              <a:lnSpc>
                <a:spcPct val="100000"/>
              </a:lnSpc>
            </a:pPr>
            <a:r>
              <a:rPr lang="ru-RU" sz="3040" b="1" u="sng" strike="noStrike" spc="-1">
                <a:solidFill>
                  <a:schemeClr val="lt1"/>
                </a:solidFill>
                <a:uFillTx/>
                <a:latin typeface="Times New Roman"/>
              </a:rPr>
              <a:t>ИСТОЧНИКИ ФИНАНСИРОВАНИЯ ДЕФИЦИТА БЮДЖЕТА И МУНИЦИПАЛЬНЫЙ ДОЛГ</a:t>
            </a:r>
            <a:endParaRPr lang="ru-RU" sz="30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041232" y="827931"/>
            <a:ext cx="11651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0" name="Заголовок 2"/>
          <p:cNvSpPr txBox="1">
            <a:spLocks/>
          </p:cNvSpPr>
          <p:nvPr/>
        </p:nvSpPr>
        <p:spPr>
          <a:xfrm>
            <a:off x="3364422" y="162334"/>
            <a:ext cx="3964842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и муниципальный долг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280590" y="1632514"/>
          <a:ext cx="8376273" cy="204382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E6E6E6"/>
                  </a:outerShdw>
                </a:effectLst>
              </a:tblPr>
              <a:tblGrid>
                <a:gridCol w="2339367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1006151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1006151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1006151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1006151">
                  <a:extLst>
                    <a:ext uri="{9D8B030D-6E8A-4147-A177-3AD203B41FA5}">
                      <a16:colId xmlns:a16="http://schemas.microsoft.com/office/drawing/2014/main" val="2775454011"/>
                    </a:ext>
                  </a:extLst>
                </a:gridCol>
                <a:gridCol w="1006151">
                  <a:extLst>
                    <a:ext uri="{9D8B030D-6E8A-4147-A177-3AD203B41FA5}">
                      <a16:colId xmlns:a16="http://schemas.microsoft.com/office/drawing/2014/main" val="2417393075"/>
                    </a:ext>
                  </a:extLst>
                </a:gridCol>
                <a:gridCol w="1006151">
                  <a:extLst>
                    <a:ext uri="{9D8B030D-6E8A-4147-A177-3AD203B41FA5}">
                      <a16:colId xmlns:a16="http://schemas.microsoft.com/office/drawing/2014/main" val="917105551"/>
                    </a:ext>
                  </a:extLst>
                </a:gridCol>
              </a:tblGrid>
              <a:tr h="3373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год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год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46574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БЮДЖЕТА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16 533,2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-32 644,7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20 572,2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-19 098,4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4 989,5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-34 134,8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27376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Кредиты кредитных организаций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Бюджетные кредиты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9 674,0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-3 224,7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35808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Изменение остатков средств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16 533,2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-32 644,7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20 572,2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-19 098,4</a:t>
                      </a:r>
                      <a:endParaRPr lang="ru-RU" sz="1400" b="1" i="0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-4 684,5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-30 910,1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65456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688305" y="4454117"/>
          <a:ext cx="7560842" cy="1812094"/>
        </p:xfrm>
        <a:graphic>
          <a:graphicData uri="http://schemas.openxmlformats.org/drawingml/2006/table">
            <a:tbl>
              <a:tblPr/>
              <a:tblGrid>
                <a:gridCol w="7560842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</a:tblGrid>
              <a:tr h="943501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        </a:t>
                      </a:r>
                    </a:p>
                    <a:p>
                      <a:pPr marL="0" marR="0" lvl="0" indent="0" algn="just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        В течении 2024 года был погашен бюджетный кредит в размере 3,2 млн. рублей, муниципальные гарантии </a:t>
                      </a:r>
                      <a:r>
                        <a:rPr lang="ru-RU" sz="1800" b="1" i="0" u="sng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не предоставлялись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marL="0" marR="0" lvl="0" indent="0" algn="just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marL="0" marR="0" lvl="0" indent="0" algn="just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        Фактический размер муниципального долга муниципального образования «Усть-Илимский район» как на 01 января 2025 года составляет 6 449,3 тыс. рублей.</a:t>
                      </a:r>
                      <a:endParaRPr lang="ru-RU" sz="1800" b="1" i="0" u="sng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marL="0" marR="0" lvl="0" indent="0" algn="just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i="0" u="sng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</a:tbl>
          </a:graphicData>
        </a:graphic>
      </p:graphicFrame>
      <p:sp>
        <p:nvSpPr>
          <p:cNvPr id="9" name="Text Box 13">
            <a:extLst>
              <a:ext uri="{FF2B5EF4-FFF2-40B4-BE49-F238E27FC236}">
                <a16:creationId xmlns:a16="http://schemas.microsoft.com/office/drawing/2014/main" id="{167CA1FF-A315-4F4F-B980-52D8C869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7803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2"/>
          <p:cNvSpPr/>
          <p:nvPr/>
        </p:nvSpPr>
        <p:spPr>
          <a:xfrm>
            <a:off x="1936800" y="861840"/>
            <a:ext cx="6624000" cy="650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31680" rIns="63360" bIns="31680" anchor="ctr">
            <a:no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600" b="1" strike="noStrike" spc="-1">
                <a:solidFill>
                  <a:srgbClr val="002060"/>
                </a:solidFill>
                <a:latin typeface="Times New Roman"/>
              </a:rPr>
              <a:t>В течение 2024 года велась работа по выполнению рекомендаций министерства финансов и Правительства Иркутской области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Заголовок 2"/>
          <p:cNvSpPr/>
          <p:nvPr/>
        </p:nvSpPr>
        <p:spPr>
          <a:xfrm>
            <a:off x="2387880" y="20628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2800" b="1" strike="noStrike" spc="-1">
                <a:solidFill>
                  <a:schemeClr val="lt1"/>
                </a:solidFill>
                <a:latin typeface="Times New Roman"/>
              </a:rPr>
              <a:t>Итоги исполнения бюджета района за 2024 год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2" name="Рисунок 14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503" name="Рисунок 19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grpSp>
        <p:nvGrpSpPr>
          <p:cNvPr id="504" name="Группа 31"/>
          <p:cNvGrpSpPr/>
          <p:nvPr/>
        </p:nvGrpSpPr>
        <p:grpSpPr>
          <a:xfrm>
            <a:off x="416520" y="2802240"/>
            <a:ext cx="8616960" cy="628920"/>
            <a:chOff x="416520" y="2802240"/>
            <a:chExt cx="8616960" cy="628920"/>
          </a:xfrm>
        </p:grpSpPr>
        <p:sp>
          <p:nvSpPr>
            <p:cNvPr id="505" name="Прямоугольник с двумя скругленными соседними углами 33"/>
            <p:cNvSpPr/>
            <p:nvPr/>
          </p:nvSpPr>
          <p:spPr>
            <a:xfrm>
              <a:off x="416520" y="2802240"/>
              <a:ext cx="8616960" cy="62892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6" name="TextBox 37"/>
            <p:cNvSpPr/>
            <p:nvPr/>
          </p:nvSpPr>
          <p:spPr>
            <a:xfrm>
              <a:off x="594720" y="2863800"/>
              <a:ext cx="8260920" cy="47988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Своевременно и в достаточном объеме были предусмотрены расходы на заработную плату и начисления на нее 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7" name="Группа 44"/>
          <p:cNvGrpSpPr/>
          <p:nvPr/>
        </p:nvGrpSpPr>
        <p:grpSpPr>
          <a:xfrm>
            <a:off x="416520" y="3612960"/>
            <a:ext cx="8616960" cy="628920"/>
            <a:chOff x="416520" y="3612960"/>
            <a:chExt cx="8616960" cy="628920"/>
          </a:xfrm>
        </p:grpSpPr>
        <p:sp>
          <p:nvSpPr>
            <p:cNvPr id="508" name="Прямоугольник с двумя скругленными соседними углами 33"/>
            <p:cNvSpPr/>
            <p:nvPr/>
          </p:nvSpPr>
          <p:spPr>
            <a:xfrm>
              <a:off x="416520" y="3612960"/>
              <a:ext cx="8616960" cy="62892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9" name="TextBox 46"/>
            <p:cNvSpPr/>
            <p:nvPr/>
          </p:nvSpPr>
          <p:spPr>
            <a:xfrm>
              <a:off x="594720" y="3674880"/>
              <a:ext cx="8260920" cy="47988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Своевременно внесены изменения в бюджет  за счет остатков средств, сложившихся на начало финансового года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0" name="Группа 47"/>
          <p:cNvGrpSpPr/>
          <p:nvPr/>
        </p:nvGrpSpPr>
        <p:grpSpPr>
          <a:xfrm>
            <a:off x="430920" y="4436640"/>
            <a:ext cx="8616960" cy="628920"/>
            <a:chOff x="430920" y="4436640"/>
            <a:chExt cx="8616960" cy="628920"/>
          </a:xfrm>
        </p:grpSpPr>
        <p:sp>
          <p:nvSpPr>
            <p:cNvPr id="511" name="Прямоугольник с двумя скругленными соседними углами 33"/>
            <p:cNvSpPr/>
            <p:nvPr/>
          </p:nvSpPr>
          <p:spPr>
            <a:xfrm>
              <a:off x="430920" y="4436640"/>
              <a:ext cx="8616960" cy="62892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2" name="TextBox 49"/>
            <p:cNvSpPr/>
            <p:nvPr/>
          </p:nvSpPr>
          <p:spPr>
            <a:xfrm>
              <a:off x="609120" y="4498560"/>
              <a:ext cx="8260920" cy="47988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Скорректирован объем налоговых и неналоговых доходов с учетом их реального поступления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3" name="Группа 50"/>
          <p:cNvGrpSpPr/>
          <p:nvPr/>
        </p:nvGrpSpPr>
        <p:grpSpPr>
          <a:xfrm>
            <a:off x="422280" y="5266800"/>
            <a:ext cx="8600760" cy="340560"/>
            <a:chOff x="422280" y="5266800"/>
            <a:chExt cx="8600760" cy="340560"/>
          </a:xfrm>
        </p:grpSpPr>
        <p:sp>
          <p:nvSpPr>
            <p:cNvPr id="514" name="Прямоугольник с двумя скругленными соседними углами 33"/>
            <p:cNvSpPr/>
            <p:nvPr/>
          </p:nvSpPr>
          <p:spPr>
            <a:xfrm>
              <a:off x="422280" y="5266800"/>
              <a:ext cx="8600760" cy="34056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5" name="TextBox 52"/>
            <p:cNvSpPr/>
            <p:nvPr/>
          </p:nvSpPr>
          <p:spPr>
            <a:xfrm>
              <a:off x="599760" y="5300280"/>
              <a:ext cx="8245080" cy="28476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Обеспечена приоритизация расходов и сбалансированность бюджета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6" name="Группа 56"/>
          <p:cNvGrpSpPr/>
          <p:nvPr/>
        </p:nvGrpSpPr>
        <p:grpSpPr>
          <a:xfrm>
            <a:off x="1090800" y="1707120"/>
            <a:ext cx="7724880" cy="880560"/>
            <a:chOff x="1090800" y="1707120"/>
            <a:chExt cx="7724880" cy="880560"/>
          </a:xfrm>
        </p:grpSpPr>
        <p:sp>
          <p:nvSpPr>
            <p:cNvPr id="517" name="Прямоугольник с двумя скругленными соседними углами 33"/>
            <p:cNvSpPr/>
            <p:nvPr/>
          </p:nvSpPr>
          <p:spPr>
            <a:xfrm rot="5400000">
              <a:off x="4512960" y="-1715040"/>
              <a:ext cx="880560" cy="772488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8" name="TextBox 58"/>
            <p:cNvSpPr/>
            <p:nvPr/>
          </p:nvSpPr>
          <p:spPr>
            <a:xfrm>
              <a:off x="2255760" y="1890720"/>
              <a:ext cx="5091840" cy="47988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Выполнение рекомендаций Министерства финансов Иркутской области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19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Заголовок 2"/>
          <p:cNvSpPr/>
          <p:nvPr/>
        </p:nvSpPr>
        <p:spPr>
          <a:xfrm>
            <a:off x="2387880" y="206280"/>
            <a:ext cx="5892840" cy="51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2800" b="1" strike="noStrike" spc="-1">
                <a:solidFill>
                  <a:schemeClr val="lt1"/>
                </a:solidFill>
                <a:latin typeface="Times New Roman"/>
              </a:rPr>
              <a:t>Итоги исполнения бюджета района за 2024 год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1" name="Рисунок 14"/>
          <p:cNvPicPr/>
          <p:nvPr/>
        </p:nvPicPr>
        <p:blipFill>
          <a:blip r:embed="rId3"/>
          <a:stretch/>
        </p:blipFill>
        <p:spPr>
          <a:xfrm>
            <a:off x="27720" y="6120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522" name="Рисунок 19"/>
          <p:cNvPicPr/>
          <p:nvPr/>
        </p:nvPicPr>
        <p:blipFill>
          <a:blip r:embed="rId4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grpSp>
        <p:nvGrpSpPr>
          <p:cNvPr id="523" name="Группа 31"/>
          <p:cNvGrpSpPr/>
          <p:nvPr/>
        </p:nvGrpSpPr>
        <p:grpSpPr>
          <a:xfrm>
            <a:off x="416520" y="2802240"/>
            <a:ext cx="8616960" cy="628920"/>
            <a:chOff x="416520" y="2802240"/>
            <a:chExt cx="8616960" cy="628920"/>
          </a:xfrm>
        </p:grpSpPr>
        <p:sp>
          <p:nvSpPr>
            <p:cNvPr id="524" name="Прямоугольник с двумя скругленными соседними углами 33"/>
            <p:cNvSpPr/>
            <p:nvPr/>
          </p:nvSpPr>
          <p:spPr>
            <a:xfrm>
              <a:off x="416520" y="2802240"/>
              <a:ext cx="8616960" cy="62892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TextBox 37"/>
            <p:cNvSpPr/>
            <p:nvPr/>
          </p:nvSpPr>
          <p:spPr>
            <a:xfrm>
              <a:off x="579960" y="2958840"/>
              <a:ext cx="8260920" cy="28476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Бюджет района составил 1,3 млрд. рублей 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6" name="Группа 44"/>
          <p:cNvGrpSpPr/>
          <p:nvPr/>
        </p:nvGrpSpPr>
        <p:grpSpPr>
          <a:xfrm>
            <a:off x="416520" y="3612960"/>
            <a:ext cx="8616960" cy="628920"/>
            <a:chOff x="416520" y="3612960"/>
            <a:chExt cx="8616960" cy="628920"/>
          </a:xfrm>
        </p:grpSpPr>
        <p:sp>
          <p:nvSpPr>
            <p:cNvPr id="527" name="Прямоугольник с двумя скругленными соседними углами 33"/>
            <p:cNvSpPr/>
            <p:nvPr/>
          </p:nvSpPr>
          <p:spPr>
            <a:xfrm>
              <a:off x="416520" y="3612960"/>
              <a:ext cx="8616960" cy="62892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TextBox 46"/>
            <p:cNvSpPr/>
            <p:nvPr/>
          </p:nvSpPr>
          <p:spPr>
            <a:xfrm>
              <a:off x="554040" y="3779640"/>
              <a:ext cx="8260920" cy="28476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Темп роста поступлений доходов к 2023 году составил 109,7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9" name="Группа 47"/>
          <p:cNvGrpSpPr/>
          <p:nvPr/>
        </p:nvGrpSpPr>
        <p:grpSpPr>
          <a:xfrm>
            <a:off x="416520" y="4448880"/>
            <a:ext cx="8616960" cy="628920"/>
            <a:chOff x="416520" y="4448880"/>
            <a:chExt cx="8616960" cy="628920"/>
          </a:xfrm>
        </p:grpSpPr>
        <p:sp>
          <p:nvSpPr>
            <p:cNvPr id="530" name="Прямоугольник с двумя скругленными соседними углами 33"/>
            <p:cNvSpPr/>
            <p:nvPr/>
          </p:nvSpPr>
          <p:spPr>
            <a:xfrm>
              <a:off x="416520" y="4448880"/>
              <a:ext cx="8616960" cy="62892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TextBox 49"/>
            <p:cNvSpPr/>
            <p:nvPr/>
          </p:nvSpPr>
          <p:spPr>
            <a:xfrm>
              <a:off x="574200" y="4600080"/>
              <a:ext cx="8260920" cy="28476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Просроченная кредиторская задолженность отсутствует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2" name="Группа 50"/>
          <p:cNvGrpSpPr/>
          <p:nvPr/>
        </p:nvGrpSpPr>
        <p:grpSpPr>
          <a:xfrm>
            <a:off x="422280" y="5266800"/>
            <a:ext cx="8600760" cy="340560"/>
            <a:chOff x="422280" y="5266800"/>
            <a:chExt cx="8600760" cy="340560"/>
          </a:xfrm>
        </p:grpSpPr>
        <p:sp>
          <p:nvSpPr>
            <p:cNvPr id="533" name="Прямоугольник с двумя скругленными соседними углами 33"/>
            <p:cNvSpPr/>
            <p:nvPr/>
          </p:nvSpPr>
          <p:spPr>
            <a:xfrm>
              <a:off x="422280" y="5266800"/>
              <a:ext cx="8600760" cy="34056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TextBox 52"/>
            <p:cNvSpPr/>
            <p:nvPr/>
          </p:nvSpPr>
          <p:spPr>
            <a:xfrm>
              <a:off x="599760" y="5300280"/>
              <a:ext cx="8245080" cy="28476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Заработная плата за декабрь выплачена в декабре 2024 года в полном объеме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5" name="Группа 56"/>
          <p:cNvGrpSpPr/>
          <p:nvPr/>
        </p:nvGrpSpPr>
        <p:grpSpPr>
          <a:xfrm>
            <a:off x="1090800" y="1707120"/>
            <a:ext cx="7724880" cy="880560"/>
            <a:chOff x="1090800" y="1707120"/>
            <a:chExt cx="7724880" cy="880560"/>
          </a:xfrm>
        </p:grpSpPr>
        <p:sp>
          <p:nvSpPr>
            <p:cNvPr id="536" name="Прямоугольник с двумя скругленными соседними углами 33"/>
            <p:cNvSpPr/>
            <p:nvPr/>
          </p:nvSpPr>
          <p:spPr>
            <a:xfrm rot="5400000">
              <a:off x="4512960" y="-1715040"/>
              <a:ext cx="880560" cy="7724880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 w="0">
              <a:noFill/>
            </a:ln>
            <a:effectLst>
              <a:outerShdw blurRad="57240" dist="38160" dir="5400000" algn="ctr" rotWithShape="0">
                <a:schemeClr val="phClr">
                  <a:shade val="9000"/>
                  <a:satMod val="105000"/>
                  <a:alpha val="4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TextBox 58"/>
            <p:cNvSpPr/>
            <p:nvPr/>
          </p:nvSpPr>
          <p:spPr>
            <a:xfrm>
              <a:off x="2255760" y="1890720"/>
              <a:ext cx="5091840" cy="479880"/>
            </a:xfrm>
            <a:prstGeom prst="homePlate">
              <a:avLst>
                <a:gd name="adj" fmla="val 50000"/>
              </a:avLst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600" b="1" strike="noStrike" spc="-1">
                  <a:solidFill>
                    <a:schemeClr val="lt1"/>
                  </a:solidFill>
                  <a:latin typeface="Times New Roman"/>
                </a:rPr>
                <a:t>Основные итоги исполнения бюджета района за 2024 год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38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9485" r="157" b="27720"/>
          <a:stretch/>
        </p:blipFill>
        <p:spPr>
          <a:xfrm>
            <a:off x="0" y="413"/>
            <a:ext cx="9906000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8544" y="2564904"/>
            <a:ext cx="824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Благодарим за внимание 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97315" y="3397966"/>
            <a:ext cx="43113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</a:rPr>
              <a:t>Усть-Илимский </a:t>
            </a:r>
          </a:p>
          <a:p>
            <a:pPr algn="ctr"/>
            <a:r>
              <a:rPr lang="ru-RU" sz="3200" b="1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</a:rPr>
              <a:t>Муниципальный округ</a:t>
            </a:r>
          </a:p>
          <a:p>
            <a:pPr algn="ctr"/>
            <a:r>
              <a:rPr lang="ru-RU" sz="3200" b="1" cap="none" spc="0" dirty="0">
                <a:ln w="3175">
                  <a:solidFill>
                    <a:srgbClr val="DBDBDB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2025 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D3FBE4-01EB-48F3-852D-563DB4CA2E4A}"/>
              </a:ext>
            </a:extLst>
          </p:cNvPr>
          <p:cNvSpPr/>
          <p:nvPr/>
        </p:nvSpPr>
        <p:spPr>
          <a:xfrm>
            <a:off x="93978" y="4720286"/>
            <a:ext cx="488594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Почтовый адрес:</a:t>
            </a:r>
          </a:p>
          <a:p>
            <a:r>
              <a:rPr lang="ru-RU" dirty="0">
                <a:solidFill>
                  <a:srgbClr val="002060"/>
                </a:solidFill>
              </a:rPr>
              <a:t>666671 Иркутская обл., г. Усть-Илимск ,</a:t>
            </a:r>
          </a:p>
          <a:p>
            <a:r>
              <a:rPr lang="ru-RU" dirty="0">
                <a:solidFill>
                  <a:srgbClr val="002060"/>
                </a:solidFill>
              </a:rPr>
              <a:t>ул. Комсомольская, 9</a:t>
            </a:r>
          </a:p>
          <a:p>
            <a:r>
              <a:rPr lang="ru-RU" dirty="0">
                <a:solidFill>
                  <a:srgbClr val="002060"/>
                </a:solidFill>
              </a:rPr>
              <a:t>эл. почта:  </a:t>
            </a:r>
            <a:r>
              <a:rPr lang="en-US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</a:t>
            </a:r>
            <a:r>
              <a:rPr lang="ru-RU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</a:t>
            </a:r>
            <a:r>
              <a:rPr lang="ru-RU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u="sng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raion</a:t>
            </a:r>
            <a:r>
              <a:rPr lang="ru-RU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Тел.: 7-57-14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15BCE8BC-0C73-476E-BFC8-673E1723A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1890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131430875"/>
              </p:ext>
            </p:extLst>
          </p:nvPr>
        </p:nvGraphicFramePr>
        <p:xfrm>
          <a:off x="1208520" y="1052640"/>
          <a:ext cx="71982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1" name="Рисунок 8"/>
          <p:cNvPicPr/>
          <p:nvPr/>
        </p:nvPicPr>
        <p:blipFill>
          <a:blip r:embed="rId8"/>
          <a:stretch/>
        </p:blipFill>
        <p:spPr>
          <a:xfrm>
            <a:off x="200520" y="-13680"/>
            <a:ext cx="1799640" cy="217368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9"/>
          <p:cNvPicPr/>
          <p:nvPr/>
        </p:nvPicPr>
        <p:blipFill>
          <a:blip r:embed="rId9"/>
          <a:stretch/>
        </p:blipFill>
        <p:spPr>
          <a:xfrm>
            <a:off x="8841600" y="15480"/>
            <a:ext cx="1178640" cy="1178640"/>
          </a:xfrm>
          <a:prstGeom prst="rect">
            <a:avLst/>
          </a:prstGeom>
          <a:ln w="0">
            <a:noFill/>
          </a:ln>
        </p:spPr>
      </p:pic>
      <p:sp>
        <p:nvSpPr>
          <p:cNvPr id="103" name="Заголовок 2"/>
          <p:cNvSpPr/>
          <p:nvPr/>
        </p:nvSpPr>
        <p:spPr>
          <a:xfrm>
            <a:off x="3364560" y="162360"/>
            <a:ext cx="3809160" cy="691560"/>
          </a:xfrm>
          <a:prstGeom prst="rect">
            <a:avLst/>
          </a:prstGeom>
          <a:solidFill>
            <a:srgbClr val="BCC9D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632880">
              <a:lnSpc>
                <a:spcPct val="70000"/>
              </a:lnSpc>
            </a:pPr>
            <a:r>
              <a:rPr lang="ru-RU" sz="1940" b="1" strike="noStrike" spc="-1">
                <a:solidFill>
                  <a:schemeClr val="lt1"/>
                </a:solidFill>
                <a:latin typeface="Times New Roman"/>
              </a:rPr>
              <a:t>Структура доходной части бюджета района</a:t>
            </a:r>
            <a:endParaRPr lang="ru-RU" sz="19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Box 1"/>
          <p:cNvSpPr/>
          <p:nvPr/>
        </p:nvSpPr>
        <p:spPr>
          <a:xfrm>
            <a:off x="1532520" y="2606040"/>
            <a:ext cx="935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25,5</a:t>
            </a:r>
            <a:r>
              <a:rPr lang="ru-RU" sz="1800" b="0" strike="noStrike" spc="-1">
                <a:solidFill>
                  <a:srgbClr val="C00000"/>
                </a:solidFill>
                <a:latin typeface="Times New Roman"/>
              </a:rPr>
              <a:t>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Box 12"/>
          <p:cNvSpPr/>
          <p:nvPr/>
        </p:nvSpPr>
        <p:spPr>
          <a:xfrm>
            <a:off x="4952880" y="2606040"/>
            <a:ext cx="935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74,5</a:t>
            </a:r>
            <a:r>
              <a:rPr lang="ru-RU" sz="1800" b="0" strike="noStrike" spc="-1">
                <a:solidFill>
                  <a:srgbClr val="C00000"/>
                </a:solidFill>
                <a:latin typeface="Times New Roman"/>
              </a:rPr>
              <a:t> 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 Box 13"/>
          <p:cNvSpPr/>
          <p:nvPr/>
        </p:nvSpPr>
        <p:spPr>
          <a:xfrm>
            <a:off x="360" y="6661440"/>
            <a:ext cx="4159800" cy="193320"/>
          </a:xfrm>
          <a:prstGeom prst="rect">
            <a:avLst/>
          </a:prstGeom>
          <a:solidFill>
            <a:srgbClr val="9199B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</a:pPr>
            <a:r>
              <a:rPr lang="ru-RU" sz="680" b="1" i="1" strike="noStrike" spc="-1">
                <a:solidFill>
                  <a:schemeClr val="lt1"/>
                </a:solidFill>
                <a:latin typeface="Times New Roman"/>
              </a:rPr>
              <a:t>КОМИТЕТ ПО ЭКОНОМИКЕ И ФИНАНСАМ УСТЬ-ИЛИМСКОГО МУНИЦИПАЛЬНОГО ОКРУГА</a:t>
            </a:r>
            <a:endParaRPr lang="ru-RU" sz="68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0"/>
            <a:ext cx="1800200" cy="217449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494014" y="3528524"/>
            <a:ext cx="5733928" cy="4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/>
            <a:r>
              <a:rPr lang="ru-RU" sz="1500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</a:t>
            </a:r>
          </a:p>
        </p:txBody>
      </p:sp>
      <p:graphicFrame>
        <p:nvGraphicFramePr>
          <p:cNvPr id="10" name="Group 522"/>
          <p:cNvGraphicFramePr>
            <a:graphicFrameLocks noGrp="1"/>
          </p:cNvGraphicFramePr>
          <p:nvPr/>
        </p:nvGraphicFramePr>
        <p:xfrm>
          <a:off x="920552" y="971920"/>
          <a:ext cx="7726917" cy="2478949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762">
                  <a:extLst>
                    <a:ext uri="{9D8B030D-6E8A-4147-A177-3AD203B41FA5}">
                      <a16:colId xmlns:a16="http://schemas.microsoft.com/office/drawing/2014/main" val="1680972139"/>
                    </a:ext>
                  </a:extLst>
                </a:gridCol>
                <a:gridCol w="902952">
                  <a:extLst>
                    <a:ext uri="{9D8B030D-6E8A-4147-A177-3AD203B41FA5}">
                      <a16:colId xmlns:a16="http://schemas.microsoft.com/office/drawing/2014/main" val="426605345"/>
                    </a:ext>
                  </a:extLst>
                </a:gridCol>
                <a:gridCol w="703285">
                  <a:extLst>
                    <a:ext uri="{9D8B030D-6E8A-4147-A177-3AD203B41FA5}">
                      <a16:colId xmlns:a16="http://schemas.microsoft.com/office/drawing/2014/main" val="2322662001"/>
                    </a:ext>
                  </a:extLst>
                </a:gridCol>
              </a:tblGrid>
              <a:tr h="378370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к 2023 году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исполнения (2024 год)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(2024 год)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/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dirty="0"/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050" dirty="0"/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1050" dirty="0"/>
                    </a:p>
                  </a:txBody>
                  <a:tcPr marL="63305" marR="63305" marT="31652" marB="31652" anchor="ctr" horzOverflow="overflow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4285956"/>
                  </a:ext>
                </a:extLst>
              </a:tr>
              <a:tr h="31452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1 201 893,8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1 193 083,0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1 321 240,8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1 308 310,1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+ 115 227,1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109,7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- 12 930,7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5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 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доходы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262 719,2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262 700,4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302 466,7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299 643,7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+ 36 943,3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- 2 823,0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неналоговые  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доходы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44 043,3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43 964,5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33 203,3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33 413,7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- 10 550,8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210,4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60290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поступления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895 131,3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886 418,1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985 570,8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975 252,7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+ 88 834,6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- 10 318,1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664340" y="720864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38" name="Rectangle 142"/>
          <p:cNvSpPr>
            <a:spLocks noChangeArrowheads="1"/>
          </p:cNvSpPr>
          <p:nvPr/>
        </p:nvSpPr>
        <p:spPr bwMode="auto">
          <a:xfrm>
            <a:off x="978229" y="2973423"/>
            <a:ext cx="178053" cy="15618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979208" y="2030733"/>
            <a:ext cx="178053" cy="161261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reflection blurRad="1016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978229" y="2483540"/>
            <a:ext cx="178053" cy="161261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770106" y="3568057"/>
          <a:ext cx="2610565" cy="3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D108E0C-1DBB-4EA0-9222-569BB7904BA8}"/>
              </a:ext>
            </a:extLst>
          </p:cNvPr>
          <p:cNvGrpSpPr/>
          <p:nvPr/>
        </p:nvGrpSpPr>
        <p:grpSpPr>
          <a:xfrm>
            <a:off x="5299255" y="3846510"/>
            <a:ext cx="3836638" cy="1742730"/>
            <a:chOff x="2907819" y="2663999"/>
            <a:chExt cx="1859347" cy="26305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Прямоугольник: скругленные противолежащие углы 32">
              <a:extLst>
                <a:ext uri="{FF2B5EF4-FFF2-40B4-BE49-F238E27FC236}">
                  <a16:creationId xmlns:a16="http://schemas.microsoft.com/office/drawing/2014/main" id="{EDB7EA4D-7501-4AC7-924B-03E8A4716650}"/>
                </a:ext>
              </a:extLst>
            </p:cNvPr>
            <p:cNvSpPr/>
            <p:nvPr/>
          </p:nvSpPr>
          <p:spPr>
            <a:xfrm>
              <a:off x="2907819" y="2663999"/>
              <a:ext cx="1859347" cy="2433606"/>
            </a:xfrm>
            <a:prstGeom prst="round2Diag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54AE09FE-97A6-43BD-899D-681D7E7D9996}"/>
                </a:ext>
              </a:extLst>
            </p:cNvPr>
            <p:cNvSpPr txBox="1"/>
            <p:nvPr/>
          </p:nvSpPr>
          <p:spPr>
            <a:xfrm>
              <a:off x="2934100" y="2768907"/>
              <a:ext cx="1833066" cy="2525604"/>
            </a:xfrm>
            <a:prstGeom prst="rect">
              <a:avLst/>
            </a:prstGeom>
            <a:ln>
              <a:noFill/>
            </a:ln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r>
                <a:rPr lang="ru-RU" sz="1600" b="1" u="heavy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по доходам в 2024 году </a:t>
              </a:r>
            </a:p>
            <a:p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 1 308,3 млн. рублей, 99,0 %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уточненному плану (1 321,2 млн. рублей).</a:t>
              </a:r>
            </a:p>
            <a:p>
              <a:endPara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 роста к 2023 году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109,7 %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прирост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115 ,2 млн. рублей.</a:t>
              </a:r>
            </a:p>
            <a:p>
              <a:endPara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6667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1500" b="1" kern="1200" dirty="0">
                <a:solidFill>
                  <a:srgbClr val="3C4062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1" name="Прямая со стрелкой 20">
            <a:extLst>
              <a:ext uri="{FF2B5EF4-FFF2-40B4-BE49-F238E27FC236}">
                <a16:creationId xmlns:a16="http://schemas.microsoft.com/office/drawing/2014/main" id="{546AF1FB-A854-404D-96C6-43D5D7BFAB5E}"/>
              </a:ext>
            </a:extLst>
          </p:cNvPr>
          <p:cNvSpPr/>
          <p:nvPr/>
        </p:nvSpPr>
        <p:spPr>
          <a:xfrm rot="-300000">
            <a:off x="1829050" y="4337231"/>
            <a:ext cx="796965" cy="44559"/>
          </a:xfrm>
          <a:prstGeom prst="straightConnector1">
            <a:avLst/>
          </a:prstGeom>
          <a:noFill/>
          <a:ln w="63500" cap="flat" cmpd="sng" algn="ctr">
            <a:solidFill>
              <a:srgbClr val="29A2A2"/>
            </a:solidFill>
            <a:prstDash val="solid"/>
            <a:tailEnd type="stealth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600621B-5D8A-4355-8B56-64E1FC05FECB}"/>
              </a:ext>
            </a:extLst>
          </p:cNvPr>
          <p:cNvSpPr txBox="1"/>
          <p:nvPr/>
        </p:nvSpPr>
        <p:spPr>
          <a:xfrm>
            <a:off x="1805553" y="3982025"/>
            <a:ext cx="86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109,7</a:t>
            </a:r>
            <a:r>
              <a:rPr lang="ru-RU" sz="1600" b="1" dirty="0">
                <a:solidFill>
                  <a:srgbClr val="3C4062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A20BC643-5F4A-40D2-8AB0-3039E5F7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617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00672" y="656214"/>
            <a:ext cx="6552727" cy="4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/>
            <a:r>
              <a:rPr lang="ru-RU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налоговых доходов:</a:t>
            </a:r>
          </a:p>
        </p:txBody>
      </p:sp>
      <p:graphicFrame>
        <p:nvGraphicFramePr>
          <p:cNvPr id="10" name="Group 522"/>
          <p:cNvGraphicFramePr>
            <a:graphicFrameLocks noGrp="1"/>
          </p:cNvGraphicFramePr>
          <p:nvPr/>
        </p:nvGraphicFramePr>
        <p:xfrm>
          <a:off x="1761570" y="1639813"/>
          <a:ext cx="5981089" cy="2177920"/>
        </p:xfrm>
        <a:graphic>
          <a:graphicData uri="http://schemas.openxmlformats.org/drawingml/2006/table">
            <a:tbl>
              <a:tblPr/>
              <a:tblGrid>
                <a:gridCol w="172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298">
                  <a:extLst>
                    <a:ext uri="{9D8B030D-6E8A-4147-A177-3AD203B41FA5}">
                      <a16:colId xmlns:a16="http://schemas.microsoft.com/office/drawing/2014/main" val="1680972139"/>
                    </a:ext>
                  </a:extLst>
                </a:gridCol>
                <a:gridCol w="860298">
                  <a:extLst>
                    <a:ext uri="{9D8B030D-6E8A-4147-A177-3AD203B41FA5}">
                      <a16:colId xmlns:a16="http://schemas.microsoft.com/office/drawing/2014/main" val="2322662001"/>
                    </a:ext>
                  </a:extLst>
                </a:gridCol>
              </a:tblGrid>
              <a:tr h="219508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 2024 к 2023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92723"/>
                  </a:ext>
                </a:extLst>
              </a:tr>
              <a:tr h="31452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ДОХОДЫ: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262 700,4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302 466,7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299 643,7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+ 36 943,3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5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НДФЛ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243 789,6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279 565,3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277 625,3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+ 33 835,7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Налоги на совокупный доход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15 342,1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17 643,0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16 966,5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+ 1 624,4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60290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доходы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3 568,7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5 258,4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5 051,9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+ 1 483,2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698753" y="1364407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38" name="Rectangle 142"/>
          <p:cNvSpPr>
            <a:spLocks noChangeArrowheads="1"/>
          </p:cNvSpPr>
          <p:nvPr/>
        </p:nvSpPr>
        <p:spPr bwMode="auto">
          <a:xfrm>
            <a:off x="1828564" y="2566701"/>
            <a:ext cx="178053" cy="15618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3361461" y="52245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814286" y="2859072"/>
            <a:ext cx="186387" cy="14538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reflection blurRad="1016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1822620" y="3348369"/>
            <a:ext cx="178053" cy="161261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725192" y="3952819"/>
          <a:ext cx="2715640" cy="293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D108E0C-1DBB-4EA0-9222-569BB7904BA8}"/>
              </a:ext>
            </a:extLst>
          </p:cNvPr>
          <p:cNvGrpSpPr/>
          <p:nvPr/>
        </p:nvGrpSpPr>
        <p:grpSpPr>
          <a:xfrm>
            <a:off x="5129452" y="3952819"/>
            <a:ext cx="4288043" cy="2852936"/>
            <a:chOff x="2711127" y="2414953"/>
            <a:chExt cx="1885628" cy="342432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Прямоугольник: скругленные противолежащие углы 32">
              <a:extLst>
                <a:ext uri="{FF2B5EF4-FFF2-40B4-BE49-F238E27FC236}">
                  <a16:creationId xmlns:a16="http://schemas.microsoft.com/office/drawing/2014/main" id="{EDB7EA4D-7501-4AC7-924B-03E8A4716650}"/>
                </a:ext>
              </a:extLst>
            </p:cNvPr>
            <p:cNvSpPr/>
            <p:nvPr/>
          </p:nvSpPr>
          <p:spPr>
            <a:xfrm>
              <a:off x="2711127" y="2414953"/>
              <a:ext cx="1885628" cy="3424328"/>
            </a:xfrm>
            <a:prstGeom prst="round2Diag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54AE09FE-97A6-43BD-899D-681D7E7D9996}"/>
                </a:ext>
              </a:extLst>
            </p:cNvPr>
            <p:cNvSpPr txBox="1"/>
            <p:nvPr/>
          </p:nvSpPr>
          <p:spPr>
            <a:xfrm>
              <a:off x="2735720" y="2527216"/>
              <a:ext cx="1859347" cy="3007664"/>
            </a:xfrm>
            <a:prstGeom prst="rect">
              <a:avLst/>
            </a:prstGeom>
            <a:ln>
              <a:noFill/>
            </a:ln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r>
                <a:rPr lang="ru-RU" sz="1600" b="1" u="heavy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по налоговым доходам в 2024 году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 299 643,7 млн. рублей, 99,1 %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уточненному плану (302,5 млн. рублей).</a:t>
              </a:r>
            </a:p>
            <a:p>
              <a:endPara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 роста к 2023 году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114,1 %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прирост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36,9 млн. рублей.</a:t>
              </a:r>
            </a:p>
            <a:p>
              <a:endPara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u="heavy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НДФЛ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структуре налоговых доходов составил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92,7</a:t>
              </a:r>
              <a:r>
                <a:rPr lang="ru-RU" sz="1600" b="1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%, </a:t>
              </a:r>
              <a:r>
                <a:rPr lang="ru-RU" sz="1600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</a:t>
              </a:r>
              <a:r>
                <a:rPr lang="ru-RU" sz="1600" b="1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277,6 млн. рублей.</a:t>
              </a:r>
              <a:r>
                <a:rPr lang="ru-RU" sz="1600" b="1" u="heavy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ru-RU" sz="1000" b="1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Прирост к 2023 году составил </a:t>
              </a:r>
              <a:r>
                <a:rPr lang="ru-RU" sz="1600" b="1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33,8 млн. рублей</a:t>
              </a:r>
              <a:r>
                <a:rPr lang="ru-RU" sz="1600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темп роста </a:t>
              </a:r>
              <a:r>
                <a:rPr lang="ru-RU" sz="1600" b="1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113,9 %.</a:t>
              </a:r>
              <a:r>
                <a:rPr lang="ru-RU" sz="1600" u="sng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Стрелка: развернутая 1">
            <a:extLst>
              <a:ext uri="{FF2B5EF4-FFF2-40B4-BE49-F238E27FC236}">
                <a16:creationId xmlns:a16="http://schemas.microsoft.com/office/drawing/2014/main" id="{936819B9-D4AF-4CA9-98C0-F079AE0103B1}"/>
              </a:ext>
            </a:extLst>
          </p:cNvPr>
          <p:cNvSpPr/>
          <p:nvPr/>
        </p:nvSpPr>
        <p:spPr>
          <a:xfrm flipH="1">
            <a:off x="3943218" y="1302458"/>
            <a:ext cx="1800201" cy="344446"/>
          </a:xfrm>
          <a:prstGeom prst="uturnArrow">
            <a:avLst>
              <a:gd name="adj1" fmla="val 25000"/>
              <a:gd name="adj2" fmla="val 25000"/>
              <a:gd name="adj3" fmla="val 37641"/>
              <a:gd name="adj4" fmla="val 50000"/>
              <a:gd name="adj5" fmla="val 95226"/>
            </a:avLst>
          </a:prstGeom>
          <a:solidFill>
            <a:srgbClr val="50A6B4"/>
          </a:solidFill>
          <a:ln>
            <a:solidFill>
              <a:srgbClr val="29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A6B4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F40080-AE2C-4347-A6A8-8DF99AA30A38}"/>
              </a:ext>
            </a:extLst>
          </p:cNvPr>
          <p:cNvSpPr txBox="1"/>
          <p:nvPr/>
        </p:nvSpPr>
        <p:spPr>
          <a:xfrm>
            <a:off x="4262623" y="1065736"/>
            <a:ext cx="1003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+ 36 943,3</a:t>
            </a:r>
          </a:p>
        </p:txBody>
      </p:sp>
      <p:sp>
        <p:nvSpPr>
          <p:cNvPr id="23" name="Прямая со стрелкой 22">
            <a:extLst>
              <a:ext uri="{FF2B5EF4-FFF2-40B4-BE49-F238E27FC236}">
                <a16:creationId xmlns:a16="http://schemas.microsoft.com/office/drawing/2014/main" id="{E5B6AC60-3750-4AA5-AC8E-52916997DC52}"/>
              </a:ext>
            </a:extLst>
          </p:cNvPr>
          <p:cNvSpPr/>
          <p:nvPr/>
        </p:nvSpPr>
        <p:spPr>
          <a:xfrm rot="-600000">
            <a:off x="1404942" y="4370905"/>
            <a:ext cx="1172453" cy="94984"/>
          </a:xfrm>
          <a:prstGeom prst="straightConnector1">
            <a:avLst/>
          </a:prstGeom>
          <a:noFill/>
          <a:ln w="63500" cap="flat" cmpd="sng" algn="ctr">
            <a:solidFill>
              <a:srgbClr val="29A2A2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AAC5F-1FB7-4764-BBC3-43A3AD6C3661}"/>
              </a:ext>
            </a:extLst>
          </p:cNvPr>
          <p:cNvSpPr txBox="1"/>
          <p:nvPr/>
        </p:nvSpPr>
        <p:spPr>
          <a:xfrm>
            <a:off x="1480750" y="4017664"/>
            <a:ext cx="103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114,1</a:t>
            </a:r>
            <a:r>
              <a:rPr lang="ru-RU" sz="1600" b="1" dirty="0">
                <a:solidFill>
                  <a:srgbClr val="3C4062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CF76BDEE-33FB-4561-9121-6FF0F5EA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50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00673" y="496235"/>
            <a:ext cx="6552727" cy="4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/>
            <a:r>
              <a:rPr lang="ru-RU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неналоговых доходов:</a:t>
            </a:r>
          </a:p>
        </p:txBody>
      </p:sp>
      <p:graphicFrame>
        <p:nvGraphicFramePr>
          <p:cNvPr id="10" name="Group 522"/>
          <p:cNvGraphicFramePr>
            <a:graphicFrameLocks noGrp="1"/>
          </p:cNvGraphicFramePr>
          <p:nvPr/>
        </p:nvGraphicFramePr>
        <p:xfrm>
          <a:off x="1344544" y="1518620"/>
          <a:ext cx="6520726" cy="2226908"/>
        </p:xfrm>
        <a:graphic>
          <a:graphicData uri="http://schemas.openxmlformats.org/drawingml/2006/table">
            <a:tbl>
              <a:tblPr/>
              <a:tblGrid>
                <a:gridCol w="229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918">
                  <a:extLst>
                    <a:ext uri="{9D8B030D-6E8A-4147-A177-3AD203B41FA5}">
                      <a16:colId xmlns:a16="http://schemas.microsoft.com/office/drawing/2014/main" val="1680972139"/>
                    </a:ext>
                  </a:extLst>
                </a:gridCol>
                <a:gridCol w="937918">
                  <a:extLst>
                    <a:ext uri="{9D8B030D-6E8A-4147-A177-3AD203B41FA5}">
                      <a16:colId xmlns:a16="http://schemas.microsoft.com/office/drawing/2014/main" val="2322662001"/>
                    </a:ext>
                  </a:extLst>
                </a:gridCol>
              </a:tblGrid>
              <a:tr h="200924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 2024 к 2023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92723"/>
                  </a:ext>
                </a:extLst>
              </a:tr>
              <a:tr h="282981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43 964,5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33 203,3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33 413,7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- 10 550,8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D838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 от использования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имущества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14 518,7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13 191,9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13 193,0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- 1 325,7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Платежи при пользовании природными ресурсами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21 104,5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13 243,5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13 445,5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- 7 659,0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542435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Остальные неналоговые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доходы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8 341,3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6 767,9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6 775,2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- 1 566,1 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5575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832562" y="1192891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38" name="Rectangle 142"/>
          <p:cNvSpPr>
            <a:spLocks noChangeArrowheads="1"/>
          </p:cNvSpPr>
          <p:nvPr/>
        </p:nvSpPr>
        <p:spPr bwMode="auto">
          <a:xfrm>
            <a:off x="1460761" y="2407036"/>
            <a:ext cx="178053" cy="15618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3361461" y="52245"/>
            <a:ext cx="3809744" cy="530297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460761" y="2840406"/>
            <a:ext cx="186387" cy="145385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reflection blurRad="1016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1455793" y="3389196"/>
            <a:ext cx="178053" cy="161261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D108E0C-1DBB-4EA0-9222-569BB7904BA8}"/>
              </a:ext>
            </a:extLst>
          </p:cNvPr>
          <p:cNvGrpSpPr/>
          <p:nvPr/>
        </p:nvGrpSpPr>
        <p:grpSpPr>
          <a:xfrm>
            <a:off x="3507627" y="4542892"/>
            <a:ext cx="6382167" cy="2262862"/>
            <a:chOff x="2711127" y="2414951"/>
            <a:chExt cx="1885628" cy="3824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Прямоугольник: скругленные противолежащие углы 32">
              <a:extLst>
                <a:ext uri="{FF2B5EF4-FFF2-40B4-BE49-F238E27FC236}">
                  <a16:creationId xmlns:a16="http://schemas.microsoft.com/office/drawing/2014/main" id="{EDB7EA4D-7501-4AC7-924B-03E8A4716650}"/>
                </a:ext>
              </a:extLst>
            </p:cNvPr>
            <p:cNvSpPr/>
            <p:nvPr/>
          </p:nvSpPr>
          <p:spPr>
            <a:xfrm>
              <a:off x="2711127" y="2414951"/>
              <a:ext cx="1885628" cy="3824404"/>
            </a:xfrm>
            <a:prstGeom prst="round2Diag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54AE09FE-97A6-43BD-899D-681D7E7D9996}"/>
                </a:ext>
              </a:extLst>
            </p:cNvPr>
            <p:cNvSpPr txBox="1"/>
            <p:nvPr/>
          </p:nvSpPr>
          <p:spPr>
            <a:xfrm>
              <a:off x="2750498" y="2633270"/>
              <a:ext cx="1798431" cy="3606087"/>
            </a:xfrm>
            <a:prstGeom prst="rect">
              <a:avLst/>
            </a:prstGeom>
            <a:ln>
              <a:noFill/>
            </a:ln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r>
                <a:rPr lang="ru-RU" sz="1600" b="1" u="heavy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по неналоговым доходам в 2024 году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 33,4 млн. рублей, 100,6 %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уточненному плану (33,2 млн. рублей).</a:t>
              </a:r>
            </a:p>
            <a:p>
              <a:endPara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Снижение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10,6 млн. рублей,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обусловлено в основном в результате уменьшения поступлений платежей при пользовании природными ресурсами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7,7 млн. рублей.</a:t>
              </a:r>
            </a:p>
            <a:p>
              <a:endPara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u="heavy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Платежи при пользовании природными ресурсами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структуре неналоговых доходов составили </a:t>
              </a:r>
              <a:r>
                <a:rPr lang="ru-RU" sz="1600" b="1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40,2 %, </a:t>
              </a:r>
              <a:r>
                <a:rPr lang="ru-RU" sz="1600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</a:t>
              </a:r>
              <a:r>
                <a:rPr lang="ru-RU" sz="1600" b="1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13,4 млн. рублей. </a:t>
              </a:r>
              <a:endParaRPr lang="ru-RU" sz="1000" b="1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Object 16">
            <a:extLst>
              <a:ext uri="{FF2B5EF4-FFF2-40B4-BE49-F238E27FC236}">
                <a16:creationId xmlns:a16="http://schemas.microsoft.com/office/drawing/2014/main" id="{D95F3226-B7A9-4F92-BD81-DB30F3AC3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473" y="3745528"/>
          <a:ext cx="2784753" cy="297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CB87F82-574E-4D04-85ED-1FD78CCE0235}"/>
              </a:ext>
            </a:extLst>
          </p:cNvPr>
          <p:cNvSpPr txBox="1"/>
          <p:nvPr/>
        </p:nvSpPr>
        <p:spPr>
          <a:xfrm>
            <a:off x="1344544" y="3903810"/>
            <a:ext cx="103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76 %</a:t>
            </a:r>
            <a:endParaRPr lang="ru-RU" sz="1600" b="1" dirty="0">
              <a:solidFill>
                <a:srgbClr val="3C40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329D1AF5-ADC5-4E2B-BA62-513E8FF42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5" name="Стрелка: развернутая 24">
            <a:extLst>
              <a:ext uri="{FF2B5EF4-FFF2-40B4-BE49-F238E27FC236}">
                <a16:creationId xmlns:a16="http://schemas.microsoft.com/office/drawing/2014/main" id="{936819B9-D4AF-4CA9-98C0-F079AE0103B1}"/>
              </a:ext>
            </a:extLst>
          </p:cNvPr>
          <p:cNvSpPr/>
          <p:nvPr/>
        </p:nvSpPr>
        <p:spPr>
          <a:xfrm flipH="1">
            <a:off x="3800872" y="1159813"/>
            <a:ext cx="1800201" cy="344446"/>
          </a:xfrm>
          <a:prstGeom prst="uturnArrow">
            <a:avLst>
              <a:gd name="adj1" fmla="val 25000"/>
              <a:gd name="adj2" fmla="val 25000"/>
              <a:gd name="adj3" fmla="val 37641"/>
              <a:gd name="adj4" fmla="val 50000"/>
              <a:gd name="adj5" fmla="val 95226"/>
            </a:avLst>
          </a:prstGeom>
          <a:solidFill>
            <a:srgbClr val="50A6B4"/>
          </a:solidFill>
          <a:ln>
            <a:solidFill>
              <a:srgbClr val="29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n>
                <a:solidFill>
                  <a:srgbClr val="50A6B4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FEF40080-AE2C-4347-A6A8-8DF99AA30A38}"/>
              </a:ext>
            </a:extLst>
          </p:cNvPr>
          <p:cNvSpPr txBox="1"/>
          <p:nvPr/>
        </p:nvSpPr>
        <p:spPr>
          <a:xfrm>
            <a:off x="4096436" y="913598"/>
            <a:ext cx="1003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C55757"/>
                </a:solidFill>
                <a:effectLst/>
                <a:latin typeface="Times New Roman" pitchFamily="18" charset="0"/>
                <a:cs typeface="Times New Roman" pitchFamily="18" charset="0"/>
              </a:rPr>
              <a:t>-10 550,8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FD838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ая со стрелкой 27">
            <a:extLst>
              <a:ext uri="{FF2B5EF4-FFF2-40B4-BE49-F238E27FC236}">
                <a16:creationId xmlns:a16="http://schemas.microsoft.com/office/drawing/2014/main" id="{96FE4BAD-8D60-4677-B379-AEA450E54F3F}"/>
              </a:ext>
            </a:extLst>
          </p:cNvPr>
          <p:cNvSpPr/>
          <p:nvPr/>
        </p:nvSpPr>
        <p:spPr>
          <a:xfrm rot="-600000">
            <a:off x="1235265" y="4143432"/>
            <a:ext cx="1128738" cy="333536"/>
          </a:xfrm>
          <a:prstGeom prst="straightConnector1">
            <a:avLst/>
          </a:prstGeom>
          <a:noFill/>
          <a:ln w="63500" cap="flat" cmpd="sng" algn="ctr">
            <a:solidFill>
              <a:srgbClr val="C55757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-13519"/>
            <a:ext cx="1800200" cy="217449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0512" y="3272654"/>
            <a:ext cx="3438400" cy="4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/>
            <a:r>
              <a:rPr lang="ru-RU" sz="1400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</a:t>
            </a:r>
          </a:p>
        </p:txBody>
      </p:sp>
      <p:graphicFrame>
        <p:nvGraphicFramePr>
          <p:cNvPr id="10" name="Group 522"/>
          <p:cNvGraphicFramePr>
            <a:graphicFrameLocks noGrp="1"/>
          </p:cNvGraphicFramePr>
          <p:nvPr/>
        </p:nvGraphicFramePr>
        <p:xfrm>
          <a:off x="1852774" y="980728"/>
          <a:ext cx="5981089" cy="2262221"/>
        </p:xfrm>
        <a:graphic>
          <a:graphicData uri="http://schemas.openxmlformats.org/drawingml/2006/table">
            <a:tbl>
              <a:tblPr/>
              <a:tblGrid>
                <a:gridCol w="172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298">
                  <a:extLst>
                    <a:ext uri="{9D8B030D-6E8A-4147-A177-3AD203B41FA5}">
                      <a16:colId xmlns:a16="http://schemas.microsoft.com/office/drawing/2014/main" val="1680972139"/>
                    </a:ext>
                  </a:extLst>
                </a:gridCol>
                <a:gridCol w="860298">
                  <a:extLst>
                    <a:ext uri="{9D8B030D-6E8A-4147-A177-3AD203B41FA5}">
                      <a16:colId xmlns:a16="http://schemas.microsoft.com/office/drawing/2014/main" val="2322662001"/>
                    </a:ext>
                  </a:extLst>
                </a:gridCol>
              </a:tblGrid>
              <a:tr h="235658">
                <a:tc row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 2024 к 2023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92723"/>
                  </a:ext>
                </a:extLst>
              </a:tr>
              <a:tr h="40162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ПОСТУПЛЕНИЯ: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886 418,1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985 570,8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975 252,7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+ 88 834,6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2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Дотации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80 552,5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147 068,9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147 068,9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+ 66 516,4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Субсидии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174 570,4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94 806,0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93 007,7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- 81 562,7</a:t>
                      </a: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88300"/>
                  </a:ext>
                </a:extLst>
              </a:tr>
              <a:tr h="25792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604 180,0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678 367,2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670 042,0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+ 65 862,0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Иные МБТ     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26 918,2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65 280,4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65 085,8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+ 38 167,6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64346"/>
                  </a:ext>
                </a:extLst>
              </a:tr>
              <a:tr h="25792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C406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Прочие БП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C406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900" spc="0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200,0</a:t>
                      </a:r>
                      <a:endParaRPr kumimoji="0" 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A81B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63520"/>
                  </a:ext>
                </a:extLst>
              </a:tr>
            </a:tbl>
          </a:graphicData>
        </a:graphic>
      </p:graphicFrame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6786487" y="698798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38" name="Rectangle 142"/>
          <p:cNvSpPr>
            <a:spLocks noChangeArrowheads="1"/>
          </p:cNvSpPr>
          <p:nvPr/>
        </p:nvSpPr>
        <p:spPr bwMode="auto">
          <a:xfrm>
            <a:off x="1926620" y="2538516"/>
            <a:ext cx="178053" cy="15618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FB7B7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2576736" y="52245"/>
            <a:ext cx="5787610" cy="43081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926620" y="2265622"/>
            <a:ext cx="178054" cy="150086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reflection blurRad="1016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1926620" y="1999718"/>
            <a:ext cx="178053" cy="161261"/>
          </a:xfrm>
          <a:prstGeom prst="diamond">
            <a:avLst/>
          </a:prstGeom>
          <a:gradFill rotWithShape="1">
            <a:gsLst>
              <a:gs pos="100000">
                <a:srgbClr val="00B0F0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D108E0C-1DBB-4EA0-9222-569BB7904BA8}"/>
              </a:ext>
            </a:extLst>
          </p:cNvPr>
          <p:cNvGrpSpPr/>
          <p:nvPr/>
        </p:nvGrpSpPr>
        <p:grpSpPr>
          <a:xfrm>
            <a:off x="4953000" y="3996591"/>
            <a:ext cx="4438817" cy="1179439"/>
            <a:chOff x="2711127" y="2407437"/>
            <a:chExt cx="1885628" cy="34318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Прямоугольник: скругленные противолежащие углы 32">
              <a:extLst>
                <a:ext uri="{FF2B5EF4-FFF2-40B4-BE49-F238E27FC236}">
                  <a16:creationId xmlns:a16="http://schemas.microsoft.com/office/drawing/2014/main" id="{EDB7EA4D-7501-4AC7-924B-03E8A4716650}"/>
                </a:ext>
              </a:extLst>
            </p:cNvPr>
            <p:cNvSpPr/>
            <p:nvPr/>
          </p:nvSpPr>
          <p:spPr>
            <a:xfrm>
              <a:off x="2711127" y="2414953"/>
              <a:ext cx="1885628" cy="3424328"/>
            </a:xfrm>
            <a:prstGeom prst="round2DiagRect">
              <a:avLst/>
            </a:prstGeom>
            <a:solidFill>
              <a:srgbClr val="4F81BD">
                <a:lumMod val="20000"/>
                <a:lumOff val="80000"/>
                <a:alpha val="90000"/>
              </a:srgb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: скругленные противолежащие углы 4">
              <a:extLst>
                <a:ext uri="{FF2B5EF4-FFF2-40B4-BE49-F238E27FC236}">
                  <a16:creationId xmlns:a16="http://schemas.microsoft.com/office/drawing/2014/main" id="{54AE09FE-97A6-43BD-899D-681D7E7D9996}"/>
                </a:ext>
              </a:extLst>
            </p:cNvPr>
            <p:cNvSpPr txBox="1"/>
            <p:nvPr/>
          </p:nvSpPr>
          <p:spPr>
            <a:xfrm>
              <a:off x="2724267" y="2407437"/>
              <a:ext cx="1859347" cy="3137443"/>
            </a:xfrm>
            <a:prstGeom prst="rect">
              <a:avLst/>
            </a:prstGeom>
            <a:ln>
              <a:noFill/>
            </a:ln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r>
                <a:rPr lang="ru-RU" sz="1600" b="1" u="heavy" dirty="0">
                  <a:solidFill>
                    <a:srgbClr val="002060"/>
                  </a:solidFill>
                  <a:uFill>
                    <a:solidFill>
                      <a:srgbClr val="FF0000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по безвозмездным поступлениям  из областного бюджета в 2024 году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–975,3 млн. рублей, 99%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уточненному плану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(985,6 млн. рублей).</a:t>
              </a:r>
            </a:p>
            <a:p>
              <a:endPara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Стрелка: развернутая 1">
            <a:extLst>
              <a:ext uri="{FF2B5EF4-FFF2-40B4-BE49-F238E27FC236}">
                <a16:creationId xmlns:a16="http://schemas.microsoft.com/office/drawing/2014/main" id="{936819B9-D4AF-4CA9-98C0-F079AE0103B1}"/>
              </a:ext>
            </a:extLst>
          </p:cNvPr>
          <p:cNvSpPr/>
          <p:nvPr/>
        </p:nvSpPr>
        <p:spPr>
          <a:xfrm flipH="1">
            <a:off x="4022059" y="670238"/>
            <a:ext cx="1800201" cy="344446"/>
          </a:xfrm>
          <a:prstGeom prst="uturnArrow">
            <a:avLst>
              <a:gd name="adj1" fmla="val 25000"/>
              <a:gd name="adj2" fmla="val 25000"/>
              <a:gd name="adj3" fmla="val 37641"/>
              <a:gd name="adj4" fmla="val 50000"/>
              <a:gd name="adj5" fmla="val 95226"/>
            </a:avLst>
          </a:prstGeom>
          <a:solidFill>
            <a:srgbClr val="50A6B4"/>
          </a:solidFill>
          <a:ln>
            <a:solidFill>
              <a:srgbClr val="29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0A6B4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F40080-AE2C-4347-A6A8-8DF99AA30A38}"/>
              </a:ext>
            </a:extLst>
          </p:cNvPr>
          <p:cNvSpPr txBox="1"/>
          <p:nvPr/>
        </p:nvSpPr>
        <p:spPr>
          <a:xfrm>
            <a:off x="4341464" y="433516"/>
            <a:ext cx="1003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+ 88 834,6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42">
            <a:extLst>
              <a:ext uri="{FF2B5EF4-FFF2-40B4-BE49-F238E27FC236}">
                <a16:creationId xmlns:a16="http://schemas.microsoft.com/office/drawing/2014/main" id="{8AA9F3DB-D3B3-4DF4-B1A9-BD79C004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53" y="2798795"/>
            <a:ext cx="178053" cy="156185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98000">
                <a:srgbClr val="3C1A56"/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3C1A5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4" name="Object 16">
            <a:extLst>
              <a:ext uri="{FF2B5EF4-FFF2-40B4-BE49-F238E27FC236}">
                <a16:creationId xmlns:a16="http://schemas.microsoft.com/office/drawing/2014/main" id="{610A5703-E0C4-4007-9C7E-630F6D70A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596" y="4136333"/>
          <a:ext cx="3078902" cy="304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3">
            <a:extLst>
              <a:ext uri="{FF2B5EF4-FFF2-40B4-BE49-F238E27FC236}">
                <a16:creationId xmlns:a16="http://schemas.microsoft.com/office/drawing/2014/main" id="{D1D3B79A-30AB-42CD-A623-E405C11074B6}"/>
              </a:ext>
            </a:extLst>
          </p:cNvPr>
          <p:cNvSpPr txBox="1"/>
          <p:nvPr/>
        </p:nvSpPr>
        <p:spPr>
          <a:xfrm>
            <a:off x="1451329" y="3828557"/>
            <a:ext cx="108130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110 %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0B9366F3-C241-4FF7-A65E-71E3AB87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sp>
        <p:nvSpPr>
          <p:cNvPr id="28" name="Прямая со стрелкой 27">
            <a:extLst>
              <a:ext uri="{FF2B5EF4-FFF2-40B4-BE49-F238E27FC236}">
                <a16:creationId xmlns:a16="http://schemas.microsoft.com/office/drawing/2014/main" id="{27FB268A-1DC9-4CD2-8F27-FE42B904AB0C}"/>
              </a:ext>
            </a:extLst>
          </p:cNvPr>
          <p:cNvSpPr/>
          <p:nvPr/>
        </p:nvSpPr>
        <p:spPr>
          <a:xfrm rot="-600000">
            <a:off x="1332820" y="4269429"/>
            <a:ext cx="1187599" cy="72115"/>
          </a:xfrm>
          <a:prstGeom prst="straightConnector1">
            <a:avLst/>
          </a:prstGeom>
          <a:noFill/>
          <a:ln w="63500" cap="flat" cmpd="sng" algn="ctr">
            <a:solidFill>
              <a:srgbClr val="29A2A2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36976" y="986183"/>
            <a:ext cx="4366077" cy="5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385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за счет целевых МБТ из областного бюджета и местный бюджет в 2023-2024 годах, в т.ч. предоставление МБТ поселениям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8585955" y="1631733"/>
            <a:ext cx="1034196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40206" y="2701002"/>
            <a:ext cx="2769596" cy="3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defTabSz="632950">
              <a:lnSpc>
                <a:spcPct val="80000"/>
              </a:lnSpc>
              <a:defRPr/>
            </a:pPr>
            <a:r>
              <a:rPr lang="ru-RU" sz="14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Удельный вес в расходах: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" y="-6077"/>
            <a:ext cx="1800200" cy="21744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23" name="Заголовок 2"/>
          <p:cNvSpPr txBox="1">
            <a:spLocks/>
          </p:cNvSpPr>
          <p:nvPr/>
        </p:nvSpPr>
        <p:spPr>
          <a:xfrm>
            <a:off x="3364422" y="162334"/>
            <a:ext cx="3809744" cy="69239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0820" y="1898928"/>
          <a:ext cx="5457057" cy="3358373"/>
        </p:xfrm>
        <a:graphic>
          <a:graphicData uri="http://schemas.openxmlformats.org/drawingml/2006/table">
            <a:tbl>
              <a:tblPr/>
              <a:tblGrid>
                <a:gridCol w="1296146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886194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697982">
                  <a:extLst>
                    <a:ext uri="{9D8B030D-6E8A-4147-A177-3AD203B41FA5}">
                      <a16:colId xmlns:a16="http://schemas.microsoft.com/office/drawing/2014/main" val="3694146436"/>
                    </a:ext>
                  </a:extLst>
                </a:gridCol>
                <a:gridCol w="848543">
                  <a:extLst>
                    <a:ext uri="{9D8B030D-6E8A-4147-A177-3AD203B41FA5}">
                      <a16:colId xmlns:a16="http://schemas.microsoft.com/office/drawing/2014/main" val="1743739223"/>
                    </a:ext>
                  </a:extLst>
                </a:gridCol>
              </a:tblGrid>
              <a:tr h="39308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год План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год Факт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86306"/>
                  </a:ext>
                </a:extLst>
              </a:tr>
              <a:tr h="342607"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год План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год Факт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48662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(без условно-утвержденных)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46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1 169 273,5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1 259 530,7	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1 198 072,5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28 799,0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102,5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50846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областной бюджет (целевые МБТ)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814 274,5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806 674,0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798 023,6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-16 250,9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50846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МБТ поселениям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78 004,2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80 506,7	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80 506,7</a:t>
                      </a:r>
                    </a:p>
                    <a:p>
                      <a:pPr algn="ctr" fontAlgn="ctr"/>
                      <a:endParaRPr lang="ru-RU" sz="1200" b="1" i="1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2 502,5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103,2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52547"/>
                  </a:ext>
                </a:extLst>
              </a:tr>
              <a:tr h="50846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местный бюджет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354 999,0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452 856,7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400 048,9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45 049,9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112,7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  <a:tr h="50846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МБТ поселениям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24 920,5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20 826,3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20 826,3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-4 094,2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83,6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05584"/>
                  </a:ext>
                </a:extLst>
              </a:tr>
            </a:tbl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558623" y="2983572"/>
          <a:ext cx="2784753" cy="297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4376717" y="3146092"/>
            <a:ext cx="144000" cy="144000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42"/>
          <p:cNvSpPr>
            <a:spLocks noChangeArrowheads="1"/>
          </p:cNvSpPr>
          <p:nvPr/>
        </p:nvSpPr>
        <p:spPr bwMode="auto">
          <a:xfrm>
            <a:off x="4376717" y="4208261"/>
            <a:ext cx="144000" cy="144000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25FF08A9-1259-4FA6-8039-7C239AED8903}"/>
              </a:ext>
            </a:extLst>
          </p:cNvPr>
          <p:cNvSpPr txBox="1"/>
          <p:nvPr/>
        </p:nvSpPr>
        <p:spPr>
          <a:xfrm>
            <a:off x="1419454" y="3083115"/>
            <a:ext cx="1451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99,6 %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50BE3ADF-5BF2-4D1F-9C9B-23C112D07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33421B45-B3FC-4C30-9836-EB5354B05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62694"/>
              </p:ext>
            </p:extLst>
          </p:nvPr>
        </p:nvGraphicFramePr>
        <p:xfrm>
          <a:off x="4199805" y="1927459"/>
          <a:ext cx="5457057" cy="3296356"/>
        </p:xfrm>
        <a:graphic>
          <a:graphicData uri="http://schemas.openxmlformats.org/drawingml/2006/table">
            <a:tbl>
              <a:tblPr/>
              <a:tblGrid>
                <a:gridCol w="1296146">
                  <a:extLst>
                    <a:ext uri="{9D8B030D-6E8A-4147-A177-3AD203B41FA5}">
                      <a16:colId xmlns:a16="http://schemas.microsoft.com/office/drawing/2014/main" val="22320236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8028886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53062278"/>
                    </a:ext>
                  </a:extLst>
                </a:gridCol>
                <a:gridCol w="886194">
                  <a:extLst>
                    <a:ext uri="{9D8B030D-6E8A-4147-A177-3AD203B41FA5}">
                      <a16:colId xmlns:a16="http://schemas.microsoft.com/office/drawing/2014/main" val="3664871645"/>
                    </a:ext>
                  </a:extLst>
                </a:gridCol>
                <a:gridCol w="697982">
                  <a:extLst>
                    <a:ext uri="{9D8B030D-6E8A-4147-A177-3AD203B41FA5}">
                      <a16:colId xmlns:a16="http://schemas.microsoft.com/office/drawing/2014/main" val="3694146436"/>
                    </a:ext>
                  </a:extLst>
                </a:gridCol>
                <a:gridCol w="848543">
                  <a:extLst>
                    <a:ext uri="{9D8B030D-6E8A-4147-A177-3AD203B41FA5}">
                      <a16:colId xmlns:a16="http://schemas.microsoft.com/office/drawing/2014/main" val="1743739223"/>
                    </a:ext>
                  </a:extLst>
                </a:gridCol>
              </a:tblGrid>
              <a:tr h="39308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 План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 Факт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86306"/>
                  </a:ext>
                </a:extLst>
              </a:tr>
              <a:tr h="342607"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год План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год Факт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3965"/>
                  </a:ext>
                </a:extLst>
              </a:tr>
              <a:tr h="48662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(без условно-утвержденных)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346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1 198 072,5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1 362 035,7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1 274 175,3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76 102,8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106,4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8735"/>
                  </a:ext>
                </a:extLst>
              </a:tr>
              <a:tr h="50846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областной бюджет (целевые МБТ)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798 023,6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804 966,1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794 648,1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-3 375,5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99,6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79710"/>
                  </a:ext>
                </a:extLst>
              </a:tr>
              <a:tr h="50846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МБТ поселениям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80 506,7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 88 864,7	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88 864,7</a:t>
                      </a:r>
                    </a:p>
                    <a:p>
                      <a:pPr algn="ctr" fontAlgn="ctr"/>
                      <a:endParaRPr lang="ru-RU" sz="1200" b="1" i="1" u="none" strike="noStrike" dirty="0">
                        <a:solidFill>
                          <a:srgbClr val="3C406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8 358,0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110,4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52547"/>
                  </a:ext>
                </a:extLst>
              </a:tr>
              <a:tr h="50846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местный бюджет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400 048,9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557 069,5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479 527,2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79 478,2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119,9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50641"/>
                  </a:ext>
                </a:extLst>
              </a:tr>
              <a:tr h="50846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МБТ поселениям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20 826,3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29 932,2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29 932,2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9 105,9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3C4062"/>
                          </a:solidFill>
                          <a:latin typeface="Times New Roman"/>
                        </a:rPr>
                        <a:t>143,7</a:t>
                      </a: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05584"/>
                  </a:ext>
                </a:extLst>
              </a:tr>
            </a:tbl>
          </a:graphicData>
        </a:graphic>
      </p:graphicFrame>
      <p:sp>
        <p:nvSpPr>
          <p:cNvPr id="24" name="Прямая со стрелкой 23">
            <a:extLst>
              <a:ext uri="{FF2B5EF4-FFF2-40B4-BE49-F238E27FC236}">
                <a16:creationId xmlns:a16="http://schemas.microsoft.com/office/drawing/2014/main" id="{955EDC8A-EA01-4051-B533-AB4E062070E8}"/>
              </a:ext>
            </a:extLst>
          </p:cNvPr>
          <p:cNvSpPr/>
          <p:nvPr/>
        </p:nvSpPr>
        <p:spPr>
          <a:xfrm rot="-600000">
            <a:off x="1430139" y="3268753"/>
            <a:ext cx="1063905" cy="216153"/>
          </a:xfrm>
          <a:prstGeom prst="straightConnector1">
            <a:avLst/>
          </a:prstGeom>
          <a:noFill/>
          <a:ln w="63500" cap="flat" cmpd="sng" algn="ctr">
            <a:solidFill>
              <a:srgbClr val="C55757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Rectangle 142">
            <a:extLst>
              <a:ext uri="{FF2B5EF4-FFF2-40B4-BE49-F238E27FC236}">
                <a16:creationId xmlns:a16="http://schemas.microsoft.com/office/drawing/2014/main" id="{2FABAB56-3D5A-4B29-A53C-3E01A7BD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66" y="4262287"/>
            <a:ext cx="144000" cy="144000"/>
          </a:xfrm>
          <a:prstGeom prst="diamond">
            <a:avLst/>
          </a:prstGeom>
          <a:gradFill rotWithShape="1">
            <a:gsLst>
              <a:gs pos="100000">
                <a:srgbClr val="700025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700025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42">
            <a:extLst>
              <a:ext uri="{FF2B5EF4-FFF2-40B4-BE49-F238E27FC236}">
                <a16:creationId xmlns:a16="http://schemas.microsoft.com/office/drawing/2014/main" id="{F8188A03-5757-48C9-A93C-FC5971B7A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17" y="3146092"/>
            <a:ext cx="144000" cy="144000"/>
          </a:xfrm>
          <a:prstGeom prst="diamond">
            <a:avLst/>
          </a:prstGeom>
          <a:gradFill rotWithShape="1">
            <a:gsLst>
              <a:gs pos="100000">
                <a:srgbClr val="3FB7B7"/>
              </a:gs>
              <a:gs pos="100000">
                <a:srgbClr val="8DB9DC"/>
              </a:gs>
              <a:gs pos="0">
                <a:srgbClr val="94BDDE"/>
              </a:gs>
              <a:gs pos="0">
                <a:srgbClr val="FFFFFF"/>
              </a:gs>
              <a:gs pos="100000">
                <a:srgbClr val="3A81BA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</a:gradFill>
          <a:ln w="15875" cap="flat">
            <a:solidFill>
              <a:srgbClr val="3FB7B7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2950">
              <a:defRPr/>
            </a:pPr>
            <a:endParaRPr lang="ru-RU" sz="1246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 l="-1996" r="-199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648744" y="620689"/>
            <a:ext cx="4320480" cy="51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298" tIns="31650" rIns="63298" bIns="31650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385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по функциональной структуре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385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годах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7761312" y="815548"/>
            <a:ext cx="1008112" cy="2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ctr">
              <a:spcBef>
                <a:spcPct val="50000"/>
              </a:spcBef>
            </a:pPr>
            <a:r>
              <a:rPr lang="ru-RU" sz="1038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8" name="Group 522"/>
          <p:cNvGraphicFramePr>
            <a:graphicFrameLocks noGrp="1"/>
          </p:cNvGraphicFramePr>
          <p:nvPr/>
        </p:nvGraphicFramePr>
        <p:xfrm>
          <a:off x="989756" y="1139951"/>
          <a:ext cx="8373928" cy="5310844"/>
        </p:xfrm>
        <a:graphic>
          <a:graphicData uri="http://schemas.openxmlformats.org/drawingml/2006/table">
            <a:tbl>
              <a:tblPr/>
              <a:tblGrid>
                <a:gridCol w="221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12133113"/>
                    </a:ext>
                  </a:extLst>
                </a:gridCol>
                <a:gridCol w="861292">
                  <a:extLst>
                    <a:ext uri="{9D8B030D-6E8A-4147-A177-3AD203B41FA5}">
                      <a16:colId xmlns:a16="http://schemas.microsoft.com/office/drawing/2014/main" val="1812678839"/>
                    </a:ext>
                  </a:extLst>
                </a:gridCol>
                <a:gridCol w="957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06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 План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 Факт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(снижение) 2024 г к 2023 г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2024 г (сумма)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2024 г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16262"/>
                  </a:ext>
                </a:extLst>
              </a:tr>
              <a:tr h="336067"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год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год План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год Факт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E475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62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1 198 072,5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1 362 035,7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1 274 175,3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76 102,8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87 860,4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5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 на социальную сферу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945 653,8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977 563,6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952 134,4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6 480,6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25 429,2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3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897 200,3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927 770,9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904 565,5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7 365,2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23 205,4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3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культура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20 499,0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20 155,5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19 072,5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-1 426,5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1 083,0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3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здравоохранение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862,1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247,1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-615,0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88349"/>
                  </a:ext>
                </a:extLst>
              </a:tr>
              <a:tr h="26239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социальная политика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13 575,8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13 768,5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13 343,6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-232,2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424,9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 и спорт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13 516,6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15 568,7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14 905,7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1 389,1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663,0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7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расходы на прочие отрасли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151 085,7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264 675,2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202 244,0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51 158,3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62 431,2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50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общегосударственные вопросы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119 606,8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144 412,8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137 342,5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17 735,7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7 070,3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0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национальная оборона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192,3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165,3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150,8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1 140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600600"/>
                  </a:ext>
                </a:extLst>
              </a:tr>
              <a:tr h="28220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национальная безопасность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8 365,1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10 180,6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9 821,1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1 456,0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359,5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20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национальная экономика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1 722,9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20 397,1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9 073,3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7 350,4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527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11 323,8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73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ЖКХ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17 744,4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43 031,8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41 457,6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23 713,2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1 574,2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06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охрана окружающей среды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3 630,4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46 366,8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4 376,1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745,7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41 990,7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56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475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обслуживание муницип. долга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03764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7A7B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827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финансовая поддержка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поселений</a:t>
                      </a:r>
                    </a:p>
                  </a:txBody>
                  <a:tcPr marL="63305" marR="63305" marT="31652" marB="3165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101 333,0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119 796,9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119 796,9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18 463,9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9AC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" y="-19644"/>
            <a:ext cx="1800200" cy="2174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15419"/>
            <a:ext cx="1179439" cy="1179439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2943456" y="80291"/>
            <a:ext cx="4097776" cy="360039"/>
          </a:xfrm>
          <a:prstGeom prst="rect">
            <a:avLst/>
          </a:prstGeom>
          <a:solidFill>
            <a:srgbClr val="BCC9DA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32950" rtl="0" eaLnBrk="1" latinLnBrk="0" hangingPunct="1">
              <a:spcBef>
                <a:spcPct val="0"/>
              </a:spcBef>
              <a:buNone/>
              <a:defRPr sz="3045" kern="12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938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-RU" sz="173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8DB9CE3E-27D0-444A-AC1F-D2FF5962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" y="6661343"/>
            <a:ext cx="4160678" cy="196657"/>
          </a:xfrm>
          <a:prstGeom prst="rect">
            <a:avLst/>
          </a:prstGeom>
          <a:solidFill>
            <a:srgbClr val="9199B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sz="678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ЭКОНОМИКЕ И ФИНАНСАМ УСТЬ-ИЛИМСКОГО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1380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</a:schemeClr>
            </a:gs>
            <a:gs pos="43000">
              <a:schemeClr val="phClr">
                <a:tint val="44000"/>
              </a:schemeClr>
            </a:gs>
            <a:gs pos="93000">
              <a:schemeClr val="phClr">
                <a:tint val="15000"/>
              </a:schemeClr>
            </a:gs>
            <a:gs pos="100000">
              <a:schemeClr val="phClr">
                <a:tint val="5000"/>
              </a:schemeClr>
            </a:gs>
          </a:gsLst>
          <a:path path="circle">
            <a:fillToRect l="50000" t="130000" r="50000" b="-30000"/>
          </a:path>
          <a:tileRect/>
        </a:gradFill>
        <a:gradFill>
          <a:gsLst>
            <a:gs pos="0">
              <a:schemeClr val="phClr">
                <a:tint val="98000"/>
                <a:shade val="25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tint val="50000"/>
              </a:schemeClr>
            </a:gs>
          </a:gsLst>
          <a:path path="circle">
            <a:fillToRect l="50000" t="130000" r="50000" b="-30000"/>
          </a:path>
          <a:tileRect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24695</TotalTime>
  <Words>4183</Words>
  <Application>Microsoft Office PowerPoint</Application>
  <PresentationFormat>Лист A4 (210x297 мм)</PresentationFormat>
  <Paragraphs>1263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XO Thames</vt:lpstr>
      <vt:lpstr>Тема Office</vt:lpstr>
      <vt:lpstr> ИТОГИ ИСПОЛНЕНИЯ БЮДЖЕТА МУНИЦИПАЛЬНОГО ОБРАЗОВАНИЯ  «УСТЬ - ИЛИМСКИЙ РАЙОН»  за 2024 год </vt:lpstr>
      <vt:lpstr>Основные параметры бюджета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3d бумага</dc:title>
  <dc:subject/>
  <dc:creator>obstinate</dc:creator>
  <dc:description>Шаблон презентации с сайта https://presentation-creation.ru/</dc:description>
  <cp:lastModifiedBy>User</cp:lastModifiedBy>
  <cp:revision>2663</cp:revision>
  <cp:lastPrinted>2025-05-12T10:48:11Z</cp:lastPrinted>
  <dcterms:created xsi:type="dcterms:W3CDTF">2018-02-25T09:09:03Z</dcterms:created>
  <dcterms:modified xsi:type="dcterms:W3CDTF">2025-05-14T07:28:30Z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26</vt:i4>
  </property>
  <property fmtid="{D5CDD505-2E9C-101B-9397-08002B2CF9AE}" pid="3" name="PresentationFormat">
    <vt:lpwstr>Лист A4 (210x297 мм)</vt:lpwstr>
  </property>
  <property fmtid="{D5CDD505-2E9C-101B-9397-08002B2CF9AE}" pid="4" name="Slides">
    <vt:i4>28</vt:i4>
  </property>
</Properties>
</file>