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6" r:id="rId2"/>
    <p:sldId id="342" r:id="rId3"/>
    <p:sldId id="328" r:id="rId4"/>
    <p:sldId id="349" r:id="rId5"/>
    <p:sldId id="330" r:id="rId6"/>
    <p:sldId id="331" r:id="rId7"/>
    <p:sldId id="332" r:id="rId8"/>
    <p:sldId id="333" r:id="rId9"/>
    <p:sldId id="339" r:id="rId10"/>
    <p:sldId id="340" r:id="rId11"/>
    <p:sldId id="338" r:id="rId12"/>
    <p:sldId id="337" r:id="rId13"/>
    <p:sldId id="344" r:id="rId14"/>
    <p:sldId id="334" r:id="rId15"/>
    <p:sldId id="256" r:id="rId16"/>
    <p:sldId id="259" r:id="rId17"/>
    <p:sldId id="317" r:id="rId18"/>
    <p:sldId id="298" r:id="rId19"/>
    <p:sldId id="261" r:id="rId20"/>
    <p:sldId id="263" r:id="rId21"/>
    <p:sldId id="345" r:id="rId22"/>
    <p:sldId id="257" r:id="rId23"/>
    <p:sldId id="299" r:id="rId24"/>
    <p:sldId id="306" r:id="rId25"/>
    <p:sldId id="308" r:id="rId26"/>
    <p:sldId id="310" r:id="rId27"/>
    <p:sldId id="311" r:id="rId28"/>
    <p:sldId id="346" r:id="rId29"/>
    <p:sldId id="347" r:id="rId30"/>
    <p:sldId id="348" r:id="rId31"/>
    <p:sldId id="313" r:id="rId32"/>
    <p:sldId id="316" r:id="rId33"/>
    <p:sldId id="274" r:id="rId34"/>
    <p:sldId id="295" r:id="rId35"/>
    <p:sldId id="319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0" autoAdjust="0"/>
    <p:restoredTop sz="94628" autoAdjust="0"/>
  </p:normalViewPr>
  <p:slideViewPr>
    <p:cSldViewPr>
      <p:cViewPr>
        <p:scale>
          <a:sx n="98" d="100"/>
          <a:sy n="98" d="100"/>
        </p:scale>
        <p:origin x="-200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4.3656788888487841E-2"/>
          <c:y val="6.4558909203465492E-2"/>
          <c:w val="0.90395506444532669"/>
          <c:h val="0.4397494994888063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CF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1345865.3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14-4AD7-BC4E-31EA28C34F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CCF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1419240.3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14-4AD7-BC4E-31EA28C34F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CCF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1519886.3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14-4AD7-BC4E-31EA28C34F36}"/>
            </c:ext>
          </c:extLst>
        </c:ser>
        <c:dLbls>
          <c:showVal val="1"/>
        </c:dLbls>
        <c:shape val="cylinder"/>
        <c:axId val="131358720"/>
        <c:axId val="131360256"/>
        <c:axId val="0"/>
      </c:bar3DChart>
      <c:catAx>
        <c:axId val="13135872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1360256"/>
        <c:crosses val="autoZero"/>
        <c:auto val="1"/>
        <c:lblAlgn val="ctr"/>
        <c:lblOffset val="100"/>
      </c:catAx>
      <c:valAx>
        <c:axId val="131360256"/>
        <c:scaling>
          <c:orientation val="minMax"/>
        </c:scaling>
        <c:delete val="1"/>
        <c:axPos val="l"/>
        <c:numFmt formatCode="#,##0" sourceLinked="1"/>
        <c:tickLblPos val="nextTo"/>
        <c:crossAx val="131358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238508725342091"/>
          <c:y val="0.70149731271605853"/>
          <c:w val="0.51804486336628264"/>
          <c:h val="0.11950675286263274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0"/>
      <c:rotY val="48"/>
      <c:perspective val="160"/>
    </c:view3D>
    <c:plotArea>
      <c:layout>
        <c:manualLayout>
          <c:layoutTarget val="inner"/>
          <c:xMode val="edge"/>
          <c:yMode val="edge"/>
          <c:x val="0"/>
          <c:y val="0.15555555555555556"/>
          <c:w val="0.63333333333333364"/>
          <c:h val="0.84444444444444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5"/>
          <c:dPt>
            <c:idx val="9"/>
            <c:spPr>
              <a:scene3d>
                <a:camera prst="orthographicFront"/>
                <a:lightRig rig="threePt" dir="t"/>
              </a:scene3d>
              <a:sp3d>
                <a:bevelT w="12700"/>
                <a:bevelB prst="relaxedInset"/>
              </a:sp3d>
            </c:spPr>
          </c:dPt>
          <c:cat>
            <c:strRef>
              <c:f>Лист1!$A$2:$A$11</c:f>
              <c:strCache>
                <c:ptCount val="10"/>
                <c:pt idx="0">
                  <c:v>Муниципальная программа "Развитие образования Черемховского района" на 2018-2023 годы - 73,60 %</c:v>
                </c:pt>
                <c:pt idx="1">
                  <c:v>Муниципальная программа "Здоровье населения в Черемховском районном муниципальном образовании" на 2018-2023 годы - 0,01 %</c:v>
                </c:pt>
                <c:pt idx="2">
                  <c:v>Муниципальная программа "Сохранение и развитие культуры в Черемховском районном муниципальном образовании " на 2018-2023 годы - 3,94 %</c:v>
                </c:pt>
                <c:pt idx="3">
                  <c:v>Муниципальная программа "Жилищно-коммунальный комплекс и развитие инфраструктуры в Черемховском районном муниципальном образовании" на 2018-2023 годы - 1,57 %</c:v>
                </c:pt>
                <c:pt idx="4">
                  <c:v>Муниципальная программа "Развитие молодежной политики, физической культуры, спорта и туризма в Черемховском районном муниципальном образовании" на 2021-2023 годы - 0,24 %</c:v>
                </c:pt>
                <c:pt idx="5">
                  <c:v>Муниципальная программа "Управление муниципальными финансами Черемховского районного муниципального образования" на 2018-2023 годы - 12,38 %</c:v>
                </c:pt>
                <c:pt idx="6">
                  <c:v>Муниципальная программа "Управление муниципальным имуществом Черемховского районного муниципального образования" на 2018-2023 годы - 3,27 %</c:v>
                </c:pt>
                <c:pt idx="7">
                  <c:v>Муниципальная программа "Муниципальное управление в Черемховском районном муниципальном образовании " на 2018-2023 годы - 4,32 %</c:v>
                </c:pt>
                <c:pt idx="8">
                  <c:v>Муниципальная программа "Безопасность жизнедеятельности в Черемховском районном муниципальном образовании" на 2018-2023 годы - 0,64 %</c:v>
                </c:pt>
                <c:pt idx="9">
                  <c:v>Муниципальная программа "Социальная поддержка населения Черемховского районного муниципального образования" на 2018-2023 годы - 0,03%</c:v>
                </c:pt>
              </c:strCache>
            </c:strRef>
          </c:cat>
          <c:val>
            <c:numRef>
              <c:f>Лист1!$B$2:$B$11</c:f>
              <c:numCache>
                <c:formatCode>#,##0.0;[Red]\-#,##0.0;0.0</c:formatCode>
                <c:ptCount val="10"/>
                <c:pt idx="0">
                  <c:v>1105156.6000000001</c:v>
                </c:pt>
                <c:pt idx="1">
                  <c:v>169.7</c:v>
                </c:pt>
                <c:pt idx="2">
                  <c:v>59194.3</c:v>
                </c:pt>
                <c:pt idx="3">
                  <c:v>23557.599999999988</c:v>
                </c:pt>
                <c:pt idx="4">
                  <c:v>3533</c:v>
                </c:pt>
                <c:pt idx="5">
                  <c:v>185820.4</c:v>
                </c:pt>
                <c:pt idx="6">
                  <c:v>49169.3</c:v>
                </c:pt>
                <c:pt idx="7">
                  <c:v>64876.4</c:v>
                </c:pt>
                <c:pt idx="8">
                  <c:v>9589.7999999999938</c:v>
                </c:pt>
                <c:pt idx="9">
                  <c:v>416.8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"/>
          <c:y val="0"/>
          <c:w val="0.38611111111111118"/>
          <c:h val="1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56500999471801"/>
          <c:y val="3.9817072913498716E-2"/>
          <c:w val="0.85805365698426461"/>
          <c:h val="0.765921172377853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9580</c:v>
                </c:pt>
                <c:pt idx="1">
                  <c:v>12070</c:v>
                </c:pt>
                <c:pt idx="2">
                  <c:v>4971.1000000000004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146584</c:v>
                </c:pt>
                <c:pt idx="1">
                  <c:v>193890</c:v>
                </c:pt>
                <c:pt idx="2">
                  <c:v>87148.4</c:v>
                </c:pt>
              </c:numCache>
            </c:numRef>
          </c:val>
        </c:ser>
        <c:dLbls>
          <c:showVal val="1"/>
        </c:dLbls>
        <c:gapWidth val="75"/>
        <c:axId val="168944768"/>
        <c:axId val="168946304"/>
      </c:barChart>
      <c:catAx>
        <c:axId val="1689447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946304"/>
        <c:crosses val="autoZero"/>
        <c:auto val="1"/>
        <c:lblAlgn val="ctr"/>
        <c:lblOffset val="100"/>
      </c:catAx>
      <c:valAx>
        <c:axId val="168946304"/>
        <c:scaling>
          <c:orientation val="minMax"/>
        </c:scaling>
        <c:axPos val="l"/>
        <c:numFmt formatCode="#,##0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94476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5.8865673697439724E-2"/>
          <c:y val="7.06416870305005E-2"/>
          <c:w val="0.9074967984754515"/>
          <c:h val="0.44396157376879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CF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1316015.4000000004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EF-4670-866A-338D550BFE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CCF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1428295.4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EF-4670-866A-338D550BFE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1506967.2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EF-4670-866A-338D550BFE67}"/>
            </c:ext>
          </c:extLst>
        </c:ser>
        <c:dLbls>
          <c:showVal val="1"/>
        </c:dLbls>
        <c:shape val="cylinder"/>
        <c:axId val="134689920"/>
        <c:axId val="134691456"/>
        <c:axId val="0"/>
      </c:bar3DChart>
      <c:catAx>
        <c:axId val="13468992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4691456"/>
        <c:crosses val="autoZero"/>
        <c:auto val="1"/>
        <c:lblAlgn val="ctr"/>
        <c:lblOffset val="100"/>
      </c:catAx>
      <c:valAx>
        <c:axId val="134691456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134689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168627310759241"/>
          <c:y val="0.70935960591133007"/>
          <c:w val="0.54433796975005855"/>
          <c:h val="0.1258265130651771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100"/>
      <c:rAngAx val="1"/>
    </c:view3D>
    <c:sideWall>
      <c:spPr>
        <a:ln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98155211812797E-2"/>
          <c:y val="7.3714269716397454E-2"/>
          <c:w val="0.9074319182299817"/>
          <c:h val="0.608681135571586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CF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(-), Профицит (+)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29850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7-4993-A758-2D7A572C9E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CCF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(-), Профицит (+)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-9055.2000000000007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D7-4993-A758-2D7A572C9E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(-), Профицит (+)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12919.2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D7-4993-A758-2D7A572C9E8C}"/>
            </c:ext>
          </c:extLst>
        </c:ser>
        <c:dLbls>
          <c:showVal val="1"/>
        </c:dLbls>
        <c:shape val="cylinder"/>
        <c:axId val="134739456"/>
        <c:axId val="134740992"/>
        <c:axId val="0"/>
      </c:bar3DChart>
      <c:catAx>
        <c:axId val="134739456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134740992"/>
        <c:crosses val="autoZero"/>
        <c:auto val="1"/>
        <c:lblAlgn val="ctr"/>
        <c:lblOffset val="100"/>
      </c:catAx>
      <c:valAx>
        <c:axId val="134740992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134739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04108445793834"/>
          <c:y val="0.74527606736134777"/>
          <c:w val="0.5447197595747858"/>
          <c:h val="0.1320134609833334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009491789151929"/>
          <c:y val="0"/>
          <c:w val="0.746756309575418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32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48985D"/>
              </a:solidFill>
            </c:spPr>
          </c:dPt>
          <c:dLbls>
            <c:dLbl>
              <c:idx val="1"/>
              <c:layout>
                <c:manualLayout>
                  <c:x val="3.2233413721901388E-2"/>
                  <c:y val="-8.0704034848358575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124215.9</c:v>
                </c:pt>
                <c:pt idx="1">
                  <c:v>40491.800000000003</c:v>
                </c:pt>
                <c:pt idx="2">
                  <c:v>1355178.6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73340575738845748"/>
          <c:w val="0.83645313890035866"/>
          <c:h val="0.21423453673292947"/>
        </c:manualLayout>
      </c:layout>
      <c:txPr>
        <a:bodyPr/>
        <a:lstStyle/>
        <a:p>
          <a:pPr>
            <a:defRPr sz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0.41400671202676637"/>
          <c:y val="3.6370255646025987E-2"/>
          <c:w val="0.52049215811470351"/>
          <c:h val="0.751197202497313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83</a:t>
                    </a:r>
                    <a:r>
                      <a:rPr lang="ru-RU" sz="1600" baseline="0" dirty="0" smtClean="0">
                        <a:latin typeface="Times New Roman" pitchFamily="18" charset="0"/>
                        <a:cs typeface="Times New Roman" pitchFamily="18" charset="0"/>
                      </a:rPr>
                      <a:t> 511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материальных и НМА</c:v>
                </c:pt>
                <c:pt idx="3">
                  <c:v>Платные услуги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Акцизы</c:v>
                </c:pt>
                <c:pt idx="9">
                  <c:v>НДФЛ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0</c:v>
                </c:pt>
                <c:pt idx="1">
                  <c:v>1871</c:v>
                </c:pt>
                <c:pt idx="2">
                  <c:v>2250</c:v>
                </c:pt>
                <c:pt idx="3">
                  <c:v>9714</c:v>
                </c:pt>
                <c:pt idx="4">
                  <c:v>855</c:v>
                </c:pt>
                <c:pt idx="5">
                  <c:v>22184</c:v>
                </c:pt>
                <c:pt idx="6">
                  <c:v>43</c:v>
                </c:pt>
                <c:pt idx="7">
                  <c:v>8061</c:v>
                </c:pt>
                <c:pt idx="8">
                  <c:v>201</c:v>
                </c:pt>
                <c:pt idx="9" formatCode="General">
                  <c:v>94283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материальных и НМА</c:v>
                </c:pt>
                <c:pt idx="3">
                  <c:v>Платные услуги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Акцизы</c:v>
                </c:pt>
                <c:pt idx="9">
                  <c:v>НДФЛ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74</c:v>
                </c:pt>
                <c:pt idx="1">
                  <c:v>1746</c:v>
                </c:pt>
                <c:pt idx="2">
                  <c:v>2654</c:v>
                </c:pt>
                <c:pt idx="3">
                  <c:v>11444</c:v>
                </c:pt>
                <c:pt idx="4">
                  <c:v>1699</c:v>
                </c:pt>
                <c:pt idx="5">
                  <c:v>22875</c:v>
                </c:pt>
                <c:pt idx="6">
                  <c:v>206</c:v>
                </c:pt>
                <c:pt idx="7">
                  <c:v>13128</c:v>
                </c:pt>
                <c:pt idx="8">
                  <c:v>378</c:v>
                </c:pt>
                <c:pt idx="9">
                  <c:v>110504</c:v>
                </c:pt>
              </c:numCache>
            </c:numRef>
          </c:val>
        </c:ser>
        <c:dLbls>
          <c:showVal val="1"/>
        </c:dLbls>
        <c:gapWidth val="75"/>
        <c:axId val="161296768"/>
        <c:axId val="161298304"/>
      </c:barChart>
      <c:catAx>
        <c:axId val="1612967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>
              <a:defRPr sz="1400" b="1" baseline="0">
                <a:latin typeface="Times New Roman" pitchFamily="18" charset="0"/>
              </a:defRPr>
            </a:pPr>
            <a:endParaRPr lang="ru-RU"/>
          </a:p>
        </c:txPr>
        <c:crossAx val="161298304"/>
        <c:crosses val="autoZero"/>
        <c:auto val="1"/>
        <c:lblAlgn val="ctr"/>
        <c:lblOffset val="100"/>
      </c:catAx>
      <c:valAx>
        <c:axId val="161298304"/>
        <c:scaling>
          <c:orientation val="minMax"/>
        </c:scaling>
        <c:axPos val="b"/>
        <c:numFmt formatCode="#,##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12967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8450043934318E-2"/>
          <c:y val="7.0432860881196532E-2"/>
          <c:w val="0.66847514005119613"/>
          <c:h val="0.864422921563182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966FF"/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66CC"/>
              </a:solidFill>
            </c:spPr>
          </c:dPt>
          <c:dLbls>
            <c:dLbl>
              <c:idx val="2"/>
              <c:layout>
                <c:manualLayout>
                  <c:x val="0.17552722399602141"/>
                  <c:y val="-7.8714584829007256E-2"/>
                </c:manualLayout>
              </c:layout>
              <c:showPercent val="1"/>
            </c:dLbl>
            <c:dLbl>
              <c:idx val="3"/>
              <c:layout>
                <c:manualLayout>
                  <c:x val="3.1966119312087794E-2"/>
                  <c:y val="-1.0072158749248421E-2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и прочие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202922.3</c:v>
                </c:pt>
                <c:pt idx="1">
                  <c:v>279531</c:v>
                </c:pt>
                <c:pt idx="2">
                  <c:v>832003.9</c:v>
                </c:pt>
                <c:pt idx="3">
                  <c:v>41895.800000000003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5.2942156780601691E-4"/>
          <c:y val="0.72607534359524484"/>
          <c:w val="0.87084415578436802"/>
          <c:h val="0.24712414403099744"/>
        </c:manualLayout>
      </c:layout>
      <c:txPr>
        <a:bodyPr/>
        <a:lstStyle/>
        <a:p>
          <a:pPr>
            <a:defRPr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5.9767184856606079E-2"/>
          <c:y val="0.1247999471530193"/>
          <c:w val="0.9388888888888941"/>
          <c:h val="0.63318678915134929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3.924134897387254E-3"/>
                  <c:y val="-6.56376018280261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1 204 968,7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8495027201133052E-3"/>
                  <c:y val="-5.62411233586657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1 531 350,2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7636929230085859E-2"/>
                  <c:y val="-6.28426796422027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1 506 967,2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Лист1!$A$1:$C$1</c:f>
              <c:strCache>
                <c:ptCount val="3"/>
                <c:pt idx="0">
                  <c:v>первоначальный бюджет</c:v>
                </c:pt>
                <c:pt idx="1">
                  <c:v>уточненный бюджет</c:v>
                </c:pt>
                <c:pt idx="2">
                  <c:v>кассовое исполнение</c:v>
                </c:pt>
              </c:strCache>
            </c:strRef>
          </c:cat>
          <c:val>
            <c:numRef>
              <c:f>Лист1!$A$2:$C$2</c:f>
              <c:numCache>
                <c:formatCode>#,##0.00</c:formatCode>
                <c:ptCount val="3"/>
                <c:pt idx="0">
                  <c:v>685029</c:v>
                </c:pt>
                <c:pt idx="1">
                  <c:v>964446.6</c:v>
                </c:pt>
                <c:pt idx="2">
                  <c:v>929579.4</c:v>
                </c:pt>
              </c:numCache>
            </c:numRef>
          </c:val>
        </c:ser>
        <c:dLbls>
          <c:showVal val="1"/>
        </c:dLbls>
        <c:shape val="cylinder"/>
        <c:axId val="75070848"/>
        <c:axId val="74679040"/>
        <c:axId val="0"/>
      </c:bar3DChart>
      <c:catAx>
        <c:axId val="75070848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679040"/>
        <c:crosses val="autoZero"/>
        <c:auto val="1"/>
        <c:lblAlgn val="ctr"/>
        <c:lblOffset val="100"/>
      </c:catAx>
      <c:valAx>
        <c:axId val="74679040"/>
        <c:scaling>
          <c:orientation val="minMax"/>
        </c:scaling>
        <c:delete val="1"/>
        <c:axPos val="l"/>
        <c:numFmt formatCode="#,##0.00" sourceLinked="1"/>
        <c:tickLblPos val="none"/>
        <c:crossAx val="75070848"/>
        <c:crosses val="autoZero"/>
        <c:crossBetween val="between"/>
      </c:valAx>
    </c:plotArea>
    <c:plotVisOnly val="1"/>
  </c:chart>
  <c:txPr>
    <a:bodyPr/>
    <a:lstStyle/>
    <a:p>
      <a:pPr>
        <a:defRPr sz="2000" b="1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5820561938251992"/>
          <c:y val="6.1317777021175544E-2"/>
          <c:w val="0.84166538034608074"/>
          <c:h val="0.71646244390655656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социально значимые расходы</c:v>
                </c:pt>
              </c:strCache>
            </c:strRef>
          </c:tx>
          <c:dLbls>
            <c:dLbl>
              <c:idx val="0"/>
              <c:layout>
                <c:manualLayout>
                  <c:x val="1.4712586154066263E-2"/>
                  <c:y val="3.0131615847047211E-3"/>
                </c:manualLayout>
              </c:layout>
              <c:showVal val="1"/>
            </c:dLbl>
            <c:dLbl>
              <c:idx val="1"/>
              <c:layout>
                <c:manualLayout>
                  <c:x val="1.8390732692582883E-2"/>
                  <c:y val="3.0131615847047211E-3"/>
                </c:manualLayout>
              </c:layout>
              <c:showVal val="1"/>
            </c:dLbl>
            <c:dLbl>
              <c:idx val="2"/>
              <c:layout>
                <c:manualLayout>
                  <c:x val="1.5938635000238451E-2"/>
                  <c:y val="3.013161584704721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928869.1</c:v>
                </c:pt>
                <c:pt idx="1">
                  <c:v>985952.2</c:v>
                </c:pt>
                <c:pt idx="2">
                  <c:v>1167158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9.3566596577674549E-3"/>
                </c:manualLayout>
              </c:layout>
              <c:showVal val="1"/>
            </c:dLbl>
            <c:dLbl>
              <c:idx val="1"/>
              <c:layout>
                <c:manualLayout>
                  <c:x val="1.8304523116233991E-2"/>
                  <c:y val="-1.2264042163383584E-2"/>
                </c:manualLayout>
              </c:layout>
              <c:showVal val="1"/>
            </c:dLbl>
            <c:dLbl>
              <c:idx val="2"/>
              <c:layout>
                <c:manualLayout>
                  <c:x val="1.5938635000238451E-2"/>
                  <c:y val="-1.205264633881883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387146.3</c:v>
                </c:pt>
                <c:pt idx="1">
                  <c:v>439343.2</c:v>
                </c:pt>
                <c:pt idx="2">
                  <c:v>339809.2</c:v>
                </c:pt>
              </c:numCache>
            </c:numRef>
          </c:val>
        </c:ser>
        <c:dLbls>
          <c:showVal val="1"/>
        </c:dLbls>
        <c:gapWidth val="75"/>
        <c:shape val="cylinder"/>
        <c:axId val="178260608"/>
        <c:axId val="178278784"/>
        <c:axId val="0"/>
      </c:bar3DChart>
      <c:catAx>
        <c:axId val="178260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278784"/>
        <c:crosses val="autoZero"/>
        <c:auto val="1"/>
        <c:lblAlgn val="ctr"/>
        <c:lblOffset val="100"/>
      </c:catAx>
      <c:valAx>
        <c:axId val="178278784"/>
        <c:scaling>
          <c:orientation val="minMax"/>
        </c:scaling>
        <c:axPos val="l"/>
        <c:numFmt formatCode="#,##0.00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260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332141398714691"/>
          <c:y val="0.87172689926241265"/>
          <c:w val="0.52795204538045459"/>
          <c:h val="7.3793291543581455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518089607977294E-2"/>
          <c:y val="0.10058487530169002"/>
          <c:w val="0.84096382078404541"/>
          <c:h val="0.73796319388576026"/>
        </c:manualLayout>
      </c:layout>
      <c:ofPieChart>
        <c:ofPieType val="pie"/>
        <c:varyColors val="1"/>
        <c:dLbls>
          <c:showPercent val="1"/>
        </c:dLbls>
        <c:gapWidth val="100"/>
        <c:secondPieSize val="75"/>
        <c:serLines/>
      </c:ofPieChart>
      <c:spPr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2000" b="1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B124D-0300-44DB-8F0B-3F69C824C493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9DDA84-FAB2-4BCD-A285-1C24877CF02B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20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субъектов Российской Федерации и муниципальных образований </a:t>
          </a:r>
        </a:p>
        <a:p>
          <a:r>
            <a: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202 922,3 тыс. руб.</a:t>
          </a:r>
          <a:endParaRPr lang="ru-RU" sz="20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44E95-C752-4D43-9F3C-7EF48C907A00}" type="parTrans" cxnId="{FAA54C99-FADB-4116-A52F-53E9BE196373}">
      <dgm:prSet/>
      <dgm:spPr/>
      <dgm:t>
        <a:bodyPr/>
        <a:lstStyle/>
        <a:p>
          <a:endParaRPr lang="ru-RU"/>
        </a:p>
      </dgm:t>
    </dgm:pt>
    <dgm:pt modelId="{CD7B0CE8-E3D8-4336-BCA9-3B5A79CD78ED}" type="sibTrans" cxnId="{FAA54C99-FADB-4116-A52F-53E9BE196373}">
      <dgm:prSet/>
      <dgm:spPr/>
      <dgm:t>
        <a:bodyPr/>
        <a:lstStyle/>
        <a:p>
          <a:endParaRPr lang="ru-RU"/>
        </a:p>
      </dgm:t>
    </dgm:pt>
    <dgm:pt modelId="{EDF20F4D-5E25-403D-95E4-5927059BF6DC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бюджетам на поддержку мер по обеспечению сбалансированности бюджетам </a:t>
          </a:r>
          <a:endParaRPr lang="ru-RU" sz="1800" b="1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67 329,8 тыс. руб.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5B834-FB04-4948-A266-2E000547252B}" type="parTrans" cxnId="{E7FE35EA-3EB2-43CA-8B9B-608B77032A57}">
      <dgm:prSet/>
      <dgm:spPr/>
      <dgm:t>
        <a:bodyPr/>
        <a:lstStyle/>
        <a:p>
          <a:endParaRPr lang="ru-RU" dirty="0"/>
        </a:p>
      </dgm:t>
    </dgm:pt>
    <dgm:pt modelId="{4AC918B6-D4DB-4CE1-8DDB-E0B5E442746F}" type="sibTrans" cxnId="{E7FE35EA-3EB2-43CA-8B9B-608B77032A57}">
      <dgm:prSet/>
      <dgm:spPr/>
      <dgm:t>
        <a:bodyPr/>
        <a:lstStyle/>
        <a:p>
          <a:endParaRPr lang="ru-RU"/>
        </a:p>
      </dgm:t>
    </dgm:pt>
    <dgm:pt modelId="{B0549FB6-2729-454E-9EED-766E1309937A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на выравнивание бюджетной обеспеченности </a:t>
          </a:r>
        </a:p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135 592,5 тыс. руб. 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FC23A-17E1-49B0-AFDA-93B0B3E9B8A0}" type="parTrans" cxnId="{57B13308-A62F-4096-9826-C4BC75334D7E}">
      <dgm:prSet/>
      <dgm:spPr/>
      <dgm:t>
        <a:bodyPr/>
        <a:lstStyle/>
        <a:p>
          <a:endParaRPr lang="ru-RU" dirty="0"/>
        </a:p>
      </dgm:t>
    </dgm:pt>
    <dgm:pt modelId="{955587D4-799B-4054-8732-392B90E58C74}" type="sibTrans" cxnId="{57B13308-A62F-4096-9826-C4BC75334D7E}">
      <dgm:prSet/>
      <dgm:spPr/>
      <dgm:t>
        <a:bodyPr/>
        <a:lstStyle/>
        <a:p>
          <a:endParaRPr lang="ru-RU"/>
        </a:p>
      </dgm:t>
    </dgm:pt>
    <dgm:pt modelId="{096517BC-1041-4D7A-8A74-1C53C5C4622C}">
      <dgm:prSet phldrT="[Текст]" custScaleX="221748" custScaleY="211301" custRadScaleRad="154353" custRadScaleInc="-125233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DB402007-81FB-4446-B7AA-084C85231540}" type="parTrans" cxnId="{C04A97CF-7E75-4CBE-BCFF-9CCC42121352}">
      <dgm:prSet custScaleX="171415" custScaleY="127768" custLinFactNeighborX="-4449" custLinFactNeighborY="964"/>
      <dgm:spPr/>
      <dgm:t>
        <a:bodyPr/>
        <a:lstStyle/>
        <a:p>
          <a:endParaRPr lang="ru-RU"/>
        </a:p>
      </dgm:t>
    </dgm:pt>
    <dgm:pt modelId="{7138699A-E3D3-44D2-899A-4CFD2E94F238}" type="sibTrans" cxnId="{C04A97CF-7E75-4CBE-BCFF-9CCC42121352}">
      <dgm:prSet/>
      <dgm:spPr/>
      <dgm:t>
        <a:bodyPr/>
        <a:lstStyle/>
        <a:p>
          <a:endParaRPr lang="ru-RU"/>
        </a:p>
      </dgm:t>
    </dgm:pt>
    <dgm:pt modelId="{11A43EAD-8353-41E4-A33D-378B5E2B39DF}" type="pres">
      <dgm:prSet presAssocID="{7A2B124D-0300-44DB-8F0B-3F69C824C4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7E60C-5C6C-4F23-BD60-66DED4D20FA7}" type="pres">
      <dgm:prSet presAssocID="{359DDA84-FAB2-4BCD-A285-1C24877CF02B}" presName="centerShape" presStyleLbl="node0" presStyleIdx="0" presStyleCnt="1" custScaleX="236671" custScaleY="215792" custLinFactNeighborX="-910" custLinFactNeighborY="-39507"/>
      <dgm:spPr/>
      <dgm:t>
        <a:bodyPr/>
        <a:lstStyle/>
        <a:p>
          <a:endParaRPr lang="ru-RU"/>
        </a:p>
      </dgm:t>
    </dgm:pt>
    <dgm:pt modelId="{26A5B13D-DB1F-41A4-9E8A-E9B2D4B22C5A}" type="pres">
      <dgm:prSet presAssocID="{A0D5B834-FB04-4948-A266-2E000547252B}" presName="parTrans" presStyleLbl="sibTrans2D1" presStyleIdx="0" presStyleCnt="2" custScaleX="171415" custScaleY="127768" custLinFactNeighborX="-4449" custLinFactNeighborY="964"/>
      <dgm:spPr/>
      <dgm:t>
        <a:bodyPr/>
        <a:lstStyle/>
        <a:p>
          <a:endParaRPr lang="ru-RU"/>
        </a:p>
      </dgm:t>
    </dgm:pt>
    <dgm:pt modelId="{7F0A2FD8-758C-4036-8DFE-414DCC3F4E54}" type="pres">
      <dgm:prSet presAssocID="{A0D5B834-FB04-4948-A266-2E00054725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1E2571D-9279-4C01-BE48-D9829E83A703}" type="pres">
      <dgm:prSet presAssocID="{EDF20F4D-5E25-403D-95E4-5927059BF6DC}" presName="node" presStyleLbl="node1" presStyleIdx="0" presStyleCnt="2" custScaleX="221748" custScaleY="211301" custRadScaleRad="160141" custRadScaleInc="-12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BB035-5C3E-43B8-B701-46C86B0F7362}" type="pres">
      <dgm:prSet presAssocID="{1EEFC23A-17E1-49B0-AFDA-93B0B3E9B8A0}" presName="parTrans" presStyleLbl="sibTrans2D1" presStyleIdx="1" presStyleCnt="2" custAng="265736" custScaleX="178726" custScaleY="128742" custLinFactNeighborX="30776" custLinFactNeighborY="-16579"/>
      <dgm:spPr/>
      <dgm:t>
        <a:bodyPr/>
        <a:lstStyle/>
        <a:p>
          <a:endParaRPr lang="ru-RU"/>
        </a:p>
      </dgm:t>
    </dgm:pt>
    <dgm:pt modelId="{75498188-367F-44B0-A983-778E20E58EDB}" type="pres">
      <dgm:prSet presAssocID="{1EEFC23A-17E1-49B0-AFDA-93B0B3E9B8A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54D0B95-DF5E-4E57-B98F-8964296B2C8B}" type="pres">
      <dgm:prSet presAssocID="{B0549FB6-2729-454E-9EED-766E1309937A}" presName="node" presStyleLbl="node1" presStyleIdx="1" presStyleCnt="2" custScaleX="233795" custScaleY="199617" custRadScaleRad="152426" custRadScaleInc="-7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A8FFD-BAA8-418C-A1C8-3C7760D0A51B}" type="presOf" srcId="{B0549FB6-2729-454E-9EED-766E1309937A}" destId="{B54D0B95-DF5E-4E57-B98F-8964296B2C8B}" srcOrd="0" destOrd="0" presId="urn:microsoft.com/office/officeart/2005/8/layout/radial5"/>
    <dgm:cxn modelId="{C04A97CF-7E75-4CBE-BCFF-9CCC42121352}" srcId="{7A2B124D-0300-44DB-8F0B-3F69C824C493}" destId="{096517BC-1041-4D7A-8A74-1C53C5C4622C}" srcOrd="1" destOrd="0" parTransId="{DB402007-81FB-4446-B7AA-084C85231540}" sibTransId="{7138699A-E3D3-44D2-899A-4CFD2E94F238}"/>
    <dgm:cxn modelId="{3BD10451-752F-4A05-8DD6-76BD231886ED}" type="presOf" srcId="{1EEFC23A-17E1-49B0-AFDA-93B0B3E9B8A0}" destId="{75498188-367F-44B0-A983-778E20E58EDB}" srcOrd="1" destOrd="0" presId="urn:microsoft.com/office/officeart/2005/8/layout/radial5"/>
    <dgm:cxn modelId="{AC6126C3-76C4-40EA-B0C9-84CA19D80E68}" type="presOf" srcId="{A0D5B834-FB04-4948-A266-2E000547252B}" destId="{26A5B13D-DB1F-41A4-9E8A-E9B2D4B22C5A}" srcOrd="0" destOrd="0" presId="urn:microsoft.com/office/officeart/2005/8/layout/radial5"/>
    <dgm:cxn modelId="{57B13308-A62F-4096-9826-C4BC75334D7E}" srcId="{359DDA84-FAB2-4BCD-A285-1C24877CF02B}" destId="{B0549FB6-2729-454E-9EED-766E1309937A}" srcOrd="1" destOrd="0" parTransId="{1EEFC23A-17E1-49B0-AFDA-93B0B3E9B8A0}" sibTransId="{955587D4-799B-4054-8732-392B90E58C74}"/>
    <dgm:cxn modelId="{9E4C0B13-CDEB-4ED8-8866-83C907D9C9EB}" type="presOf" srcId="{359DDA84-FAB2-4BCD-A285-1C24877CF02B}" destId="{9A97E60C-5C6C-4F23-BD60-66DED4D20FA7}" srcOrd="0" destOrd="0" presId="urn:microsoft.com/office/officeart/2005/8/layout/radial5"/>
    <dgm:cxn modelId="{FAA54C99-FADB-4116-A52F-53E9BE196373}" srcId="{7A2B124D-0300-44DB-8F0B-3F69C824C493}" destId="{359DDA84-FAB2-4BCD-A285-1C24877CF02B}" srcOrd="0" destOrd="0" parTransId="{16344E95-C752-4D43-9F3C-7EF48C907A00}" sibTransId="{CD7B0CE8-E3D8-4336-BCA9-3B5A79CD78ED}"/>
    <dgm:cxn modelId="{E7FE35EA-3EB2-43CA-8B9B-608B77032A57}" srcId="{359DDA84-FAB2-4BCD-A285-1C24877CF02B}" destId="{EDF20F4D-5E25-403D-95E4-5927059BF6DC}" srcOrd="0" destOrd="0" parTransId="{A0D5B834-FB04-4948-A266-2E000547252B}" sibTransId="{4AC918B6-D4DB-4CE1-8DDB-E0B5E442746F}"/>
    <dgm:cxn modelId="{3479A1A7-3415-472D-B2E7-07575BD2E382}" type="presOf" srcId="{7A2B124D-0300-44DB-8F0B-3F69C824C493}" destId="{11A43EAD-8353-41E4-A33D-378B5E2B39DF}" srcOrd="0" destOrd="0" presId="urn:microsoft.com/office/officeart/2005/8/layout/radial5"/>
    <dgm:cxn modelId="{543213A3-238C-4DFA-AB73-66748368365D}" type="presOf" srcId="{EDF20F4D-5E25-403D-95E4-5927059BF6DC}" destId="{C1E2571D-9279-4C01-BE48-D9829E83A703}" srcOrd="0" destOrd="0" presId="urn:microsoft.com/office/officeart/2005/8/layout/radial5"/>
    <dgm:cxn modelId="{023C1775-E5E2-433E-A1A5-FFB6AC4F7D1D}" type="presOf" srcId="{1EEFC23A-17E1-49B0-AFDA-93B0B3E9B8A0}" destId="{2DFBB035-5C3E-43B8-B701-46C86B0F7362}" srcOrd="0" destOrd="0" presId="urn:microsoft.com/office/officeart/2005/8/layout/radial5"/>
    <dgm:cxn modelId="{49759826-311C-4659-99A7-661DA32CB446}" type="presOf" srcId="{A0D5B834-FB04-4948-A266-2E000547252B}" destId="{7F0A2FD8-758C-4036-8DFE-414DCC3F4E54}" srcOrd="1" destOrd="0" presId="urn:microsoft.com/office/officeart/2005/8/layout/radial5"/>
    <dgm:cxn modelId="{3FC9A9C9-EB6C-40A3-8583-1EA1A8F60FEE}" type="presParOf" srcId="{11A43EAD-8353-41E4-A33D-378B5E2B39DF}" destId="{9A97E60C-5C6C-4F23-BD60-66DED4D20FA7}" srcOrd="0" destOrd="0" presId="urn:microsoft.com/office/officeart/2005/8/layout/radial5"/>
    <dgm:cxn modelId="{0C136821-A018-477F-92F7-5BFFEBD19584}" type="presParOf" srcId="{11A43EAD-8353-41E4-A33D-378B5E2B39DF}" destId="{26A5B13D-DB1F-41A4-9E8A-E9B2D4B22C5A}" srcOrd="1" destOrd="0" presId="urn:microsoft.com/office/officeart/2005/8/layout/radial5"/>
    <dgm:cxn modelId="{28923DF3-1939-4E37-B1DE-4CD1929F1F1E}" type="presParOf" srcId="{26A5B13D-DB1F-41A4-9E8A-E9B2D4B22C5A}" destId="{7F0A2FD8-758C-4036-8DFE-414DCC3F4E54}" srcOrd="0" destOrd="0" presId="urn:microsoft.com/office/officeart/2005/8/layout/radial5"/>
    <dgm:cxn modelId="{AC11AC45-259D-41DF-A0D6-A67913880A9E}" type="presParOf" srcId="{11A43EAD-8353-41E4-A33D-378B5E2B39DF}" destId="{C1E2571D-9279-4C01-BE48-D9829E83A703}" srcOrd="2" destOrd="0" presId="urn:microsoft.com/office/officeart/2005/8/layout/radial5"/>
    <dgm:cxn modelId="{42001126-896C-47EC-9681-ECD62E292E1C}" type="presParOf" srcId="{11A43EAD-8353-41E4-A33D-378B5E2B39DF}" destId="{2DFBB035-5C3E-43B8-B701-46C86B0F7362}" srcOrd="3" destOrd="0" presId="urn:microsoft.com/office/officeart/2005/8/layout/radial5"/>
    <dgm:cxn modelId="{11DEE263-45AB-4265-A239-DD4C35D158D5}" type="presParOf" srcId="{2DFBB035-5C3E-43B8-B701-46C86B0F7362}" destId="{75498188-367F-44B0-A983-778E20E58EDB}" srcOrd="0" destOrd="0" presId="urn:microsoft.com/office/officeart/2005/8/layout/radial5"/>
    <dgm:cxn modelId="{D4295C6B-2D89-438D-89CF-4C06D83A9C3C}" type="presParOf" srcId="{11A43EAD-8353-41E4-A33D-378B5E2B39DF}" destId="{B54D0B95-DF5E-4E57-B98F-8964296B2C8B}" srcOrd="4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17636-06F0-48B0-9599-08539A89B3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06ED1-1290-4AA5-A2B9-74725ADFC3B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строительство пешеходных переходов (мостов, виадуков) на территории п. Михайловка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2 320,9 т.р.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5497A8-4FB8-466F-B852-A0C772DEB8C5}" type="par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1F39E41-C8D6-48C0-9078-738E6E5BB6EE}" type="sib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823C874-2652-441C-B75E-F408527E559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обеспечение развития и укрепления материально-технической базы домов культуры в населенных пунктах с числом жителей до 50 тыс. человек 2 820,0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758224-6AF2-4761-8265-9E162CFC3BEC}" type="par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8F75C67-1CF7-42A5-A49C-EF40F1E67521}" type="sib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7605477-7941-4DA9-B914-6116D271FAE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организацию бесплатного горячего питания обучающихся, получающих начальное общее образование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17 408,5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06461C-3D41-4390-AA21-F870098C272B}" type="par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8A9CBD7-E394-443F-A4D9-37FABBFF02A6}" type="sib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7DD95D3-0D5C-4686-9DD2-4A505ED24E74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поддержку отрасли культуры (модернизация библиотек в части комплектования книжных фондов)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345,1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C0570E-F1E5-443F-B363-46DD4CBA25F0}" type="par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C62CC43-3253-494B-A680-4DDE34EAF482}" type="sib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65035B3-AEDA-4FD4-8B7C-C5345ACF442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реализацию мероприятий по обеспечению жильем молодых семей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1 172,3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192F2-376F-49C2-A177-4C7CB2E6D4E3}" type="par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AA0219E-CBED-4F46-89B9-08881C65115D}" type="sib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90E7256-87C4-4047-8821-7E798C0A64E0}" type="pres">
      <dgm:prSet presAssocID="{20517636-06F0-48B0-9599-08539A89B3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B5444-0714-4A5C-BB3B-9448668119B7}" type="pres">
      <dgm:prSet presAssocID="{9BE06ED1-1290-4AA5-A2B9-74725ADFC3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E355-B71A-40E4-8450-6DB174A0874A}" type="pres">
      <dgm:prSet presAssocID="{71F39E41-C8D6-48C0-9078-738E6E5BB6EE}" presName="sibTrans" presStyleCnt="0"/>
      <dgm:spPr/>
    </dgm:pt>
    <dgm:pt modelId="{8BC3CF69-D30B-4B50-984D-865C60B46AC2}" type="pres">
      <dgm:prSet presAssocID="{2823C874-2652-441C-B75E-F408527E55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8E15-32D3-49B5-A0E7-0474AB1C0E4D}" type="pres">
      <dgm:prSet presAssocID="{D8F75C67-1CF7-42A5-A49C-EF40F1E67521}" presName="sibTrans" presStyleCnt="0"/>
      <dgm:spPr/>
    </dgm:pt>
    <dgm:pt modelId="{6B2E0296-1EA5-4E83-914B-9FA7DFCC602E}" type="pres">
      <dgm:prSet presAssocID="{87605477-7941-4DA9-B914-6116D271FA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916F-2035-43A8-AD26-DC445B75066F}" type="pres">
      <dgm:prSet presAssocID="{D8A9CBD7-E394-443F-A4D9-37FABBFF02A6}" presName="sibTrans" presStyleCnt="0"/>
      <dgm:spPr/>
    </dgm:pt>
    <dgm:pt modelId="{E88B8DBF-3A76-459C-8A9E-113290EDAD76}" type="pres">
      <dgm:prSet presAssocID="{865035B3-AEDA-4FD4-8B7C-C5345ACF44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EF124-BF3E-4050-8188-99E77966F9CD}" type="pres">
      <dgm:prSet presAssocID="{BAA0219E-CBED-4F46-89B9-08881C65115D}" presName="sibTrans" presStyleCnt="0"/>
      <dgm:spPr/>
    </dgm:pt>
    <dgm:pt modelId="{C764FD00-A75F-4FAC-9839-1D7ED5A5806F}" type="pres">
      <dgm:prSet presAssocID="{F7DD95D3-0D5C-4686-9DD2-4A505ED24E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BB871-D5CF-4C53-BB6C-DEF3FF558E95}" type="presOf" srcId="{F7DD95D3-0D5C-4686-9DD2-4A505ED24E74}" destId="{C764FD00-A75F-4FAC-9839-1D7ED5A5806F}" srcOrd="0" destOrd="0" presId="urn:microsoft.com/office/officeart/2005/8/layout/default"/>
    <dgm:cxn modelId="{65F2FF3B-01AF-4B5A-AC62-43AEEF8CCBB2}" type="presOf" srcId="{865035B3-AEDA-4FD4-8B7C-C5345ACF4421}" destId="{E88B8DBF-3A76-459C-8A9E-113290EDAD76}" srcOrd="0" destOrd="0" presId="urn:microsoft.com/office/officeart/2005/8/layout/default"/>
    <dgm:cxn modelId="{FBF80B47-3E1C-4B83-BF9E-E246C6B8F131}" type="presOf" srcId="{2823C874-2652-441C-B75E-F408527E5599}" destId="{8BC3CF69-D30B-4B50-984D-865C60B46AC2}" srcOrd="0" destOrd="0" presId="urn:microsoft.com/office/officeart/2005/8/layout/default"/>
    <dgm:cxn modelId="{45BFCFDB-AEA6-43AD-9FC6-F7DCEF66D9A0}" srcId="{20517636-06F0-48B0-9599-08539A89B383}" destId="{87605477-7941-4DA9-B914-6116D271FAEC}" srcOrd="2" destOrd="0" parTransId="{1206461C-3D41-4390-AA21-F870098C272B}" sibTransId="{D8A9CBD7-E394-443F-A4D9-37FABBFF02A6}"/>
    <dgm:cxn modelId="{C76FCB9B-AD82-494E-89F7-F9DD9CC88DF7}" srcId="{20517636-06F0-48B0-9599-08539A89B383}" destId="{2823C874-2652-441C-B75E-F408527E5599}" srcOrd="1" destOrd="0" parTransId="{2B758224-6AF2-4761-8265-9E162CFC3BEC}" sibTransId="{D8F75C67-1CF7-42A5-A49C-EF40F1E67521}"/>
    <dgm:cxn modelId="{F48BE4F8-9D9D-4100-8FF9-8F1C60B99A64}" type="presOf" srcId="{20517636-06F0-48B0-9599-08539A89B383}" destId="{590E7256-87C4-4047-8821-7E798C0A64E0}" srcOrd="0" destOrd="0" presId="urn:microsoft.com/office/officeart/2005/8/layout/default"/>
    <dgm:cxn modelId="{B4A0473B-C562-44DD-B987-735CC613F144}" type="presOf" srcId="{9BE06ED1-1290-4AA5-A2B9-74725ADFC3B0}" destId="{26CB5444-0714-4A5C-BB3B-9448668119B7}" srcOrd="0" destOrd="0" presId="urn:microsoft.com/office/officeart/2005/8/layout/default"/>
    <dgm:cxn modelId="{A5D48D55-090E-451D-A6A8-0CECB9AE95DE}" type="presOf" srcId="{87605477-7941-4DA9-B914-6116D271FAEC}" destId="{6B2E0296-1EA5-4E83-914B-9FA7DFCC602E}" srcOrd="0" destOrd="0" presId="urn:microsoft.com/office/officeart/2005/8/layout/default"/>
    <dgm:cxn modelId="{D2F5BE3D-F09E-4221-9B1B-56B8F8112B38}" srcId="{20517636-06F0-48B0-9599-08539A89B383}" destId="{F7DD95D3-0D5C-4686-9DD2-4A505ED24E74}" srcOrd="4" destOrd="0" parTransId="{D6C0570E-F1E5-443F-B363-46DD4CBA25F0}" sibTransId="{6C62CC43-3253-494B-A680-4DDE34EAF482}"/>
    <dgm:cxn modelId="{5D05E66D-894B-4EA8-B4B5-06B03665F1AE}" srcId="{20517636-06F0-48B0-9599-08539A89B383}" destId="{9BE06ED1-1290-4AA5-A2B9-74725ADFC3B0}" srcOrd="0" destOrd="0" parTransId="{235497A8-4FB8-466F-B852-A0C772DEB8C5}" sibTransId="{71F39E41-C8D6-48C0-9078-738E6E5BB6EE}"/>
    <dgm:cxn modelId="{96895B92-27DC-4BE0-B2A0-C6D4736E011A}" srcId="{20517636-06F0-48B0-9599-08539A89B383}" destId="{865035B3-AEDA-4FD4-8B7C-C5345ACF4421}" srcOrd="3" destOrd="0" parTransId="{111192F2-376F-49C2-A177-4C7CB2E6D4E3}" sibTransId="{BAA0219E-CBED-4F46-89B9-08881C65115D}"/>
    <dgm:cxn modelId="{3258DC1D-02D9-4BAF-985D-53ABF1245B03}" type="presParOf" srcId="{590E7256-87C4-4047-8821-7E798C0A64E0}" destId="{26CB5444-0714-4A5C-BB3B-9448668119B7}" srcOrd="0" destOrd="0" presId="urn:microsoft.com/office/officeart/2005/8/layout/default"/>
    <dgm:cxn modelId="{047636A6-F210-45AD-B3E8-53A14321D99B}" type="presParOf" srcId="{590E7256-87C4-4047-8821-7E798C0A64E0}" destId="{055EE355-B71A-40E4-8450-6DB174A0874A}" srcOrd="1" destOrd="0" presId="urn:microsoft.com/office/officeart/2005/8/layout/default"/>
    <dgm:cxn modelId="{B8EA6FCA-8946-4B69-8239-05AD7CCD47CB}" type="presParOf" srcId="{590E7256-87C4-4047-8821-7E798C0A64E0}" destId="{8BC3CF69-D30B-4B50-984D-865C60B46AC2}" srcOrd="2" destOrd="0" presId="urn:microsoft.com/office/officeart/2005/8/layout/default"/>
    <dgm:cxn modelId="{2311C0FC-93A8-47C5-9245-DFB78498AE6D}" type="presParOf" srcId="{590E7256-87C4-4047-8821-7E798C0A64E0}" destId="{03848E15-32D3-49B5-A0E7-0474AB1C0E4D}" srcOrd="3" destOrd="0" presId="urn:microsoft.com/office/officeart/2005/8/layout/default"/>
    <dgm:cxn modelId="{D23BB8B1-F147-4736-AC27-085B49F3A652}" type="presParOf" srcId="{590E7256-87C4-4047-8821-7E798C0A64E0}" destId="{6B2E0296-1EA5-4E83-914B-9FA7DFCC602E}" srcOrd="4" destOrd="0" presId="urn:microsoft.com/office/officeart/2005/8/layout/default"/>
    <dgm:cxn modelId="{42532060-822C-479E-8B95-EF99C2D9E2BE}" type="presParOf" srcId="{590E7256-87C4-4047-8821-7E798C0A64E0}" destId="{79AA916F-2035-43A8-AD26-DC445B75066F}" srcOrd="5" destOrd="0" presId="urn:microsoft.com/office/officeart/2005/8/layout/default"/>
    <dgm:cxn modelId="{E7557C66-E0D2-4109-A04B-F722EE47F65A}" type="presParOf" srcId="{590E7256-87C4-4047-8821-7E798C0A64E0}" destId="{E88B8DBF-3A76-459C-8A9E-113290EDAD76}" srcOrd="6" destOrd="0" presId="urn:microsoft.com/office/officeart/2005/8/layout/default"/>
    <dgm:cxn modelId="{DF71C6ED-8E11-4023-8C40-4B6CCEE4F709}" type="presParOf" srcId="{590E7256-87C4-4047-8821-7E798C0A64E0}" destId="{9CFEF124-BF3E-4050-8188-99E77966F9CD}" srcOrd="7" destOrd="0" presId="urn:microsoft.com/office/officeart/2005/8/layout/default"/>
    <dgm:cxn modelId="{159E48B9-1277-4884-A10D-7A613C20D4E7}" type="presParOf" srcId="{590E7256-87C4-4047-8821-7E798C0A64E0}" destId="{C764FD00-A75F-4FAC-9839-1D7ED5A5806F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17636-06F0-48B0-9599-08539A89B3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06ED1-1290-4AA5-A2B9-74725ADFC3B0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отдыха детей в каникулярное время на оплату стоимости набора продуктов питания в лагерях с дневным пребыванием детей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2 278,0 т.р.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5497A8-4FB8-466F-B852-A0C772DEB8C5}" type="par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F39E41-C8D6-48C0-9078-738E6E5BB6EE}" type="sib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4CEC04-3C0A-4A35-A68B-E4161C7BB56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комплектование книжных фондов муниципальных общедоступных библиотек и государственных центральных библиотек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69,6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0B933-5377-4F96-98C3-0C4E21B6E2EE}" type="par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E5D16C-37BF-4BA3-A37B-FC1F04DDEE52}" type="sib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23C874-2652-441C-B75E-F408527E5599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приобретение средств обучения (вычислительной техники) для малокомплектных образовательных организаций 443,3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758224-6AF2-4761-8265-9E162CFC3BEC}" type="par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75C67-1CF7-42A5-A49C-EF40F1E67521}" type="sib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086C88-8CD5-4FE8-B6B6-B560F416C27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реализацию первоочередных мероприятий по модернизации объектов теплоснабжения и подготовке к отопительному сезону объектов коммунальной инфраструктуры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3 022,4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648DCF-7F6C-4BFF-BD28-FECFE2F0D76A}" type="par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7FBDD0-A87A-47D4-88AB-0A884B912CB4}" type="sib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605477-7941-4DA9-B914-6116D271FAE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мероприятий по организации питания обучающихся с ограниченными возможностями здоровья             9 627,8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06461C-3D41-4390-AA21-F870098C272B}" type="par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A9CBD7-E394-443F-A4D9-37FABBFF02A6}" type="sib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D95D3-0D5C-4686-9DD2-4A505ED24E74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бесплатным питьевым молоком обучающихся 1 – 4 классов          1 888,0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C0570E-F1E5-443F-B363-46DD4CBA25F0}" type="par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62CC43-3253-494B-A680-4DDE34EAF482}" type="sib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5035B3-AEDA-4FD4-8B7C-C5345ACF442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приобретение средств обучения и воспитания необходимых для оснащения учебных кабинетов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940,0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192F2-376F-49C2-A177-4C7CB2E6D4E3}" type="par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A0219E-CBED-4F46-89B9-08881C65115D}" type="sib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0E7256-87C4-4047-8821-7E798C0A64E0}" type="pres">
      <dgm:prSet presAssocID="{20517636-06F0-48B0-9599-08539A89B3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B5444-0714-4A5C-BB3B-9448668119B7}" type="pres">
      <dgm:prSet presAssocID="{9BE06ED1-1290-4AA5-A2B9-74725ADFC3B0}" presName="node" presStyleLbl="node1" presStyleIdx="0" presStyleCnt="7" custScaleX="106964" custLinFactNeighborX="-3811" custLinFactNeighborY="-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E355-B71A-40E4-8450-6DB174A0874A}" type="pres">
      <dgm:prSet presAssocID="{71F39E41-C8D6-48C0-9078-738E6E5BB6EE}" presName="sibTrans" presStyleCnt="0"/>
      <dgm:spPr/>
    </dgm:pt>
    <dgm:pt modelId="{1D0B7156-E060-4ADC-B084-743E5BC42135}" type="pres">
      <dgm:prSet presAssocID="{104CEC04-3C0A-4A35-A68B-E4161C7BB5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DAC96-49EA-4AE6-8295-0411F38C6F6A}" type="pres">
      <dgm:prSet presAssocID="{7AE5D16C-37BF-4BA3-A37B-FC1F04DDEE52}" presName="sibTrans" presStyleCnt="0"/>
      <dgm:spPr/>
    </dgm:pt>
    <dgm:pt modelId="{8BC3CF69-D30B-4B50-984D-865C60B46AC2}" type="pres">
      <dgm:prSet presAssocID="{2823C874-2652-441C-B75E-F408527E559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8E15-32D3-49B5-A0E7-0474AB1C0E4D}" type="pres">
      <dgm:prSet presAssocID="{D8F75C67-1CF7-42A5-A49C-EF40F1E67521}" presName="sibTrans" presStyleCnt="0"/>
      <dgm:spPr/>
    </dgm:pt>
    <dgm:pt modelId="{B256F206-BF9C-4DC8-B758-24E487DD6558}" type="pres">
      <dgm:prSet presAssocID="{91086C88-8CD5-4FE8-B6B6-B560F416C27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980B-0EFE-41F5-8375-C940EF7D0DC4}" type="pres">
      <dgm:prSet presAssocID="{417FBDD0-A87A-47D4-88AB-0A884B912CB4}" presName="sibTrans" presStyleCnt="0"/>
      <dgm:spPr/>
    </dgm:pt>
    <dgm:pt modelId="{6B2E0296-1EA5-4E83-914B-9FA7DFCC602E}" type="pres">
      <dgm:prSet presAssocID="{87605477-7941-4DA9-B914-6116D271FAE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916F-2035-43A8-AD26-DC445B75066F}" type="pres">
      <dgm:prSet presAssocID="{D8A9CBD7-E394-443F-A4D9-37FABBFF02A6}" presName="sibTrans" presStyleCnt="0"/>
      <dgm:spPr/>
    </dgm:pt>
    <dgm:pt modelId="{E88B8DBF-3A76-459C-8A9E-113290EDAD76}" type="pres">
      <dgm:prSet presAssocID="{865035B3-AEDA-4FD4-8B7C-C5345ACF442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EF124-BF3E-4050-8188-99E77966F9CD}" type="pres">
      <dgm:prSet presAssocID="{BAA0219E-CBED-4F46-89B9-08881C65115D}" presName="sibTrans" presStyleCnt="0"/>
      <dgm:spPr/>
    </dgm:pt>
    <dgm:pt modelId="{C764FD00-A75F-4FAC-9839-1D7ED5A5806F}" type="pres">
      <dgm:prSet presAssocID="{F7DD95D3-0D5C-4686-9DD2-4A505ED24E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39685-EF0F-4E76-87B7-8711AC793E6D}" type="presOf" srcId="{865035B3-AEDA-4FD4-8B7C-C5345ACF4421}" destId="{E88B8DBF-3A76-459C-8A9E-113290EDAD76}" srcOrd="0" destOrd="0" presId="urn:microsoft.com/office/officeart/2005/8/layout/default"/>
    <dgm:cxn modelId="{93FDF97C-0D42-436E-8C35-07C0CFF13623}" type="presOf" srcId="{104CEC04-3C0A-4A35-A68B-E4161C7BB561}" destId="{1D0B7156-E060-4ADC-B084-743E5BC42135}" srcOrd="0" destOrd="0" presId="urn:microsoft.com/office/officeart/2005/8/layout/default"/>
    <dgm:cxn modelId="{5D05E66D-894B-4EA8-B4B5-06B03665F1AE}" srcId="{20517636-06F0-48B0-9599-08539A89B383}" destId="{9BE06ED1-1290-4AA5-A2B9-74725ADFC3B0}" srcOrd="0" destOrd="0" parTransId="{235497A8-4FB8-466F-B852-A0C772DEB8C5}" sibTransId="{71F39E41-C8D6-48C0-9078-738E6E5BB6EE}"/>
    <dgm:cxn modelId="{D2F5BE3D-F09E-4221-9B1B-56B8F8112B38}" srcId="{20517636-06F0-48B0-9599-08539A89B383}" destId="{F7DD95D3-0D5C-4686-9DD2-4A505ED24E74}" srcOrd="6" destOrd="0" parTransId="{D6C0570E-F1E5-443F-B363-46DD4CBA25F0}" sibTransId="{6C62CC43-3253-494B-A680-4DDE34EAF482}"/>
    <dgm:cxn modelId="{8645E73C-6662-4FBE-8937-97B1BF37C8FB}" type="presOf" srcId="{87605477-7941-4DA9-B914-6116D271FAEC}" destId="{6B2E0296-1EA5-4E83-914B-9FA7DFCC602E}" srcOrd="0" destOrd="0" presId="urn:microsoft.com/office/officeart/2005/8/layout/default"/>
    <dgm:cxn modelId="{BDA97364-F99F-45D9-9999-64475D5074B6}" type="presOf" srcId="{F7DD95D3-0D5C-4686-9DD2-4A505ED24E74}" destId="{C764FD00-A75F-4FAC-9839-1D7ED5A5806F}" srcOrd="0" destOrd="0" presId="urn:microsoft.com/office/officeart/2005/8/layout/default"/>
    <dgm:cxn modelId="{96895B92-27DC-4BE0-B2A0-C6D4736E011A}" srcId="{20517636-06F0-48B0-9599-08539A89B383}" destId="{865035B3-AEDA-4FD4-8B7C-C5345ACF4421}" srcOrd="5" destOrd="0" parTransId="{111192F2-376F-49C2-A177-4C7CB2E6D4E3}" sibTransId="{BAA0219E-CBED-4F46-89B9-08881C65115D}"/>
    <dgm:cxn modelId="{5C8DD6E1-5B9F-4D1A-A14E-3CD226B26DB5}" srcId="{20517636-06F0-48B0-9599-08539A89B383}" destId="{91086C88-8CD5-4FE8-B6B6-B560F416C27E}" srcOrd="3" destOrd="0" parTransId="{49648DCF-7F6C-4BFF-BD28-FECFE2F0D76A}" sibTransId="{417FBDD0-A87A-47D4-88AB-0A884B912CB4}"/>
    <dgm:cxn modelId="{1C3B79FF-4B87-4399-A7C8-D0ECA0C66CB5}" type="presOf" srcId="{20517636-06F0-48B0-9599-08539A89B383}" destId="{590E7256-87C4-4047-8821-7E798C0A64E0}" srcOrd="0" destOrd="0" presId="urn:microsoft.com/office/officeart/2005/8/layout/default"/>
    <dgm:cxn modelId="{45BFCFDB-AEA6-43AD-9FC6-F7DCEF66D9A0}" srcId="{20517636-06F0-48B0-9599-08539A89B383}" destId="{87605477-7941-4DA9-B914-6116D271FAEC}" srcOrd="4" destOrd="0" parTransId="{1206461C-3D41-4390-AA21-F870098C272B}" sibTransId="{D8A9CBD7-E394-443F-A4D9-37FABBFF02A6}"/>
    <dgm:cxn modelId="{C76FCB9B-AD82-494E-89F7-F9DD9CC88DF7}" srcId="{20517636-06F0-48B0-9599-08539A89B383}" destId="{2823C874-2652-441C-B75E-F408527E5599}" srcOrd="2" destOrd="0" parTransId="{2B758224-6AF2-4761-8265-9E162CFC3BEC}" sibTransId="{D8F75C67-1CF7-42A5-A49C-EF40F1E67521}"/>
    <dgm:cxn modelId="{570651DC-43E3-49DF-9687-30B658FA6081}" type="presOf" srcId="{91086C88-8CD5-4FE8-B6B6-B560F416C27E}" destId="{B256F206-BF9C-4DC8-B758-24E487DD6558}" srcOrd="0" destOrd="0" presId="urn:microsoft.com/office/officeart/2005/8/layout/default"/>
    <dgm:cxn modelId="{FDFB0C50-D025-4598-ADD3-0DE019B0A605}" srcId="{20517636-06F0-48B0-9599-08539A89B383}" destId="{104CEC04-3C0A-4A35-A68B-E4161C7BB561}" srcOrd="1" destOrd="0" parTransId="{3B80B933-5377-4F96-98C3-0C4E21B6E2EE}" sibTransId="{7AE5D16C-37BF-4BA3-A37B-FC1F04DDEE52}"/>
    <dgm:cxn modelId="{1E153487-31E4-4BD2-9D91-581C77D3FFF8}" type="presOf" srcId="{2823C874-2652-441C-B75E-F408527E5599}" destId="{8BC3CF69-D30B-4B50-984D-865C60B46AC2}" srcOrd="0" destOrd="0" presId="urn:microsoft.com/office/officeart/2005/8/layout/default"/>
    <dgm:cxn modelId="{4B7F31F3-AD29-47F9-AF30-84C231E36B6A}" type="presOf" srcId="{9BE06ED1-1290-4AA5-A2B9-74725ADFC3B0}" destId="{26CB5444-0714-4A5C-BB3B-9448668119B7}" srcOrd="0" destOrd="0" presId="urn:microsoft.com/office/officeart/2005/8/layout/default"/>
    <dgm:cxn modelId="{CF359566-F746-4EDF-A8E6-B5417042300B}" type="presParOf" srcId="{590E7256-87C4-4047-8821-7E798C0A64E0}" destId="{26CB5444-0714-4A5C-BB3B-9448668119B7}" srcOrd="0" destOrd="0" presId="urn:microsoft.com/office/officeart/2005/8/layout/default"/>
    <dgm:cxn modelId="{90ED02F5-8FAB-4A0B-BD1A-35598958AFC8}" type="presParOf" srcId="{590E7256-87C4-4047-8821-7E798C0A64E0}" destId="{055EE355-B71A-40E4-8450-6DB174A0874A}" srcOrd="1" destOrd="0" presId="urn:microsoft.com/office/officeart/2005/8/layout/default"/>
    <dgm:cxn modelId="{65793FD2-A157-4306-B40C-BB23E03DED12}" type="presParOf" srcId="{590E7256-87C4-4047-8821-7E798C0A64E0}" destId="{1D0B7156-E060-4ADC-B084-743E5BC42135}" srcOrd="2" destOrd="0" presId="urn:microsoft.com/office/officeart/2005/8/layout/default"/>
    <dgm:cxn modelId="{54C85EED-70CB-4DE2-B308-84E44C3BA8AA}" type="presParOf" srcId="{590E7256-87C4-4047-8821-7E798C0A64E0}" destId="{84EDAC96-49EA-4AE6-8295-0411F38C6F6A}" srcOrd="3" destOrd="0" presId="urn:microsoft.com/office/officeart/2005/8/layout/default"/>
    <dgm:cxn modelId="{BD245721-8D5E-412F-AA87-A8D46328CE89}" type="presParOf" srcId="{590E7256-87C4-4047-8821-7E798C0A64E0}" destId="{8BC3CF69-D30B-4B50-984D-865C60B46AC2}" srcOrd="4" destOrd="0" presId="urn:microsoft.com/office/officeart/2005/8/layout/default"/>
    <dgm:cxn modelId="{6EEF6841-D160-40AB-A42B-27281533A41B}" type="presParOf" srcId="{590E7256-87C4-4047-8821-7E798C0A64E0}" destId="{03848E15-32D3-49B5-A0E7-0474AB1C0E4D}" srcOrd="5" destOrd="0" presId="urn:microsoft.com/office/officeart/2005/8/layout/default"/>
    <dgm:cxn modelId="{E8DC8E26-8904-48F7-8EC9-DF62A06B0A9E}" type="presParOf" srcId="{590E7256-87C4-4047-8821-7E798C0A64E0}" destId="{B256F206-BF9C-4DC8-B758-24E487DD6558}" srcOrd="6" destOrd="0" presId="urn:microsoft.com/office/officeart/2005/8/layout/default"/>
    <dgm:cxn modelId="{EBA48527-79DF-4CB0-857D-F181FB24A148}" type="presParOf" srcId="{590E7256-87C4-4047-8821-7E798C0A64E0}" destId="{0215980B-0EFE-41F5-8375-C940EF7D0DC4}" srcOrd="7" destOrd="0" presId="urn:microsoft.com/office/officeart/2005/8/layout/default"/>
    <dgm:cxn modelId="{B1FCB372-6425-4AA7-B410-752FF9CC134E}" type="presParOf" srcId="{590E7256-87C4-4047-8821-7E798C0A64E0}" destId="{6B2E0296-1EA5-4E83-914B-9FA7DFCC602E}" srcOrd="8" destOrd="0" presId="urn:microsoft.com/office/officeart/2005/8/layout/default"/>
    <dgm:cxn modelId="{9475FC56-C5AD-4EEE-A2E4-5E4A394AF6EB}" type="presParOf" srcId="{590E7256-87C4-4047-8821-7E798C0A64E0}" destId="{79AA916F-2035-43A8-AD26-DC445B75066F}" srcOrd="9" destOrd="0" presId="urn:microsoft.com/office/officeart/2005/8/layout/default"/>
    <dgm:cxn modelId="{477B7BAE-82AC-4057-828B-28D14EF5F953}" type="presParOf" srcId="{590E7256-87C4-4047-8821-7E798C0A64E0}" destId="{E88B8DBF-3A76-459C-8A9E-113290EDAD76}" srcOrd="10" destOrd="0" presId="urn:microsoft.com/office/officeart/2005/8/layout/default"/>
    <dgm:cxn modelId="{8B27A30B-C70D-45CF-A4A3-FFD1281D24F9}" type="presParOf" srcId="{590E7256-87C4-4047-8821-7E798C0A64E0}" destId="{9CFEF124-BF3E-4050-8188-99E77966F9CD}" srcOrd="11" destOrd="0" presId="urn:microsoft.com/office/officeart/2005/8/layout/default"/>
    <dgm:cxn modelId="{10D1F342-A4D1-42CE-8FF0-A3D203A9C3C7}" type="presParOf" srcId="{590E7256-87C4-4047-8821-7E798C0A64E0}" destId="{C764FD00-A75F-4FAC-9839-1D7ED5A5806F}" srcOrd="12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17636-06F0-48B0-9599-08539A89B3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06ED1-1290-4AA5-A2B9-74725ADFC3B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капитальные ремонты образовательных организаций Иркутской области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32 518,6 т.р.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5497A8-4FB8-466F-B852-A0C772DEB8C5}" type="par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F39E41-C8D6-48C0-9078-738E6E5BB6EE}" type="sib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4CEC04-3C0A-4A35-A68B-E4161C7BB56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приобретение школьных автобусов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1 739,0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0B933-5377-4F96-98C3-0C4E21B6E2EE}" type="par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E5D16C-37BF-4BA3-A37B-FC1F04DDEE52}" type="sib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23C874-2652-441C-B75E-F408527E559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выравнивание уровня бюджетной обеспеченности поселений Иркутской области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113 776,6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758224-6AF2-4761-8265-9E162CFC3BEC}" type="par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75C67-1CF7-42A5-A49C-EF40F1E67521}" type="sib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086C88-8CD5-4FE8-B6B6-B560F416C27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выплата денежного содержания с начислениями на него главам, муниципальным служащим, техническому и вспомогательному персоналу   80 549,8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648DCF-7F6C-4BFF-BD28-FECFE2F0D76A}" type="par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7FBDD0-A87A-47D4-88AB-0A884B912CB4}" type="sib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605477-7941-4DA9-B914-6116D271FAE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мероприятий перечня проектов народных инициатив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7 581,4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06461C-3D41-4390-AA21-F870098C272B}" type="par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A9CBD7-E394-443F-A4D9-37FABBFF02A6}" type="sib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D95D3-0D5C-4686-9DD2-4A505ED24E7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приобретение средств обучения и воспитания, в целях создания в них условий для развития </a:t>
          </a:r>
          <a:r>
            <a:rPr lang="ru-RU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агробизнес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 образования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309,0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C0570E-F1E5-443F-B363-46DD4CBA25F0}" type="par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62CC43-3253-494B-A680-4DDE34EAF482}" type="sib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5035B3-AEDA-4FD4-8B7C-C5345ACF442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на приобретение спортивного оборудования и инвентаря для оснащения муниципальных организаций, осуществляющих деятельность в сфере физической культуры и спорта 720,6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192F2-376F-49C2-A177-4C7CB2E6D4E3}" type="par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A0219E-CBED-4F46-89B9-08881C65115D}" type="sib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0E7256-87C4-4047-8821-7E798C0A64E0}" type="pres">
      <dgm:prSet presAssocID="{20517636-06F0-48B0-9599-08539A89B3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B5444-0714-4A5C-BB3B-9448668119B7}" type="pres">
      <dgm:prSet presAssocID="{9BE06ED1-1290-4AA5-A2B9-74725ADFC3B0}" presName="node" presStyleLbl="node1" presStyleIdx="0" presStyleCnt="7" custLinFactNeighborX="-3811" custLinFactNeighborY="-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E355-B71A-40E4-8450-6DB174A0874A}" type="pres">
      <dgm:prSet presAssocID="{71F39E41-C8D6-48C0-9078-738E6E5BB6EE}" presName="sibTrans" presStyleCnt="0"/>
      <dgm:spPr/>
    </dgm:pt>
    <dgm:pt modelId="{1D0B7156-E060-4ADC-B084-743E5BC42135}" type="pres">
      <dgm:prSet presAssocID="{104CEC04-3C0A-4A35-A68B-E4161C7BB5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DAC96-49EA-4AE6-8295-0411F38C6F6A}" type="pres">
      <dgm:prSet presAssocID="{7AE5D16C-37BF-4BA3-A37B-FC1F04DDEE52}" presName="sibTrans" presStyleCnt="0"/>
      <dgm:spPr/>
    </dgm:pt>
    <dgm:pt modelId="{8BC3CF69-D30B-4B50-984D-865C60B46AC2}" type="pres">
      <dgm:prSet presAssocID="{2823C874-2652-441C-B75E-F408527E559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8E15-32D3-49B5-A0E7-0474AB1C0E4D}" type="pres">
      <dgm:prSet presAssocID="{D8F75C67-1CF7-42A5-A49C-EF40F1E67521}" presName="sibTrans" presStyleCnt="0"/>
      <dgm:spPr/>
    </dgm:pt>
    <dgm:pt modelId="{B256F206-BF9C-4DC8-B758-24E487DD6558}" type="pres">
      <dgm:prSet presAssocID="{91086C88-8CD5-4FE8-B6B6-B560F416C27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980B-0EFE-41F5-8375-C940EF7D0DC4}" type="pres">
      <dgm:prSet presAssocID="{417FBDD0-A87A-47D4-88AB-0A884B912CB4}" presName="sibTrans" presStyleCnt="0"/>
      <dgm:spPr/>
    </dgm:pt>
    <dgm:pt modelId="{6B2E0296-1EA5-4E83-914B-9FA7DFCC602E}" type="pres">
      <dgm:prSet presAssocID="{87605477-7941-4DA9-B914-6116D271FAE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916F-2035-43A8-AD26-DC445B75066F}" type="pres">
      <dgm:prSet presAssocID="{D8A9CBD7-E394-443F-A4D9-37FABBFF02A6}" presName="sibTrans" presStyleCnt="0"/>
      <dgm:spPr/>
    </dgm:pt>
    <dgm:pt modelId="{E88B8DBF-3A76-459C-8A9E-113290EDAD76}" type="pres">
      <dgm:prSet presAssocID="{865035B3-AEDA-4FD4-8B7C-C5345ACF442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EF124-BF3E-4050-8188-99E77966F9CD}" type="pres">
      <dgm:prSet presAssocID="{BAA0219E-CBED-4F46-89B9-08881C65115D}" presName="sibTrans" presStyleCnt="0"/>
      <dgm:spPr/>
    </dgm:pt>
    <dgm:pt modelId="{C764FD00-A75F-4FAC-9839-1D7ED5A5806F}" type="pres">
      <dgm:prSet presAssocID="{F7DD95D3-0D5C-4686-9DD2-4A505ED24E74}" presName="node" presStyleLbl="node1" presStyleIdx="6" presStyleCnt="7" custScaleX="107754" custScaleY="8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A0AB0-A176-4869-9815-938B23E53B7D}" type="presOf" srcId="{87605477-7941-4DA9-B914-6116D271FAEC}" destId="{6B2E0296-1EA5-4E83-914B-9FA7DFCC602E}" srcOrd="0" destOrd="0" presId="urn:microsoft.com/office/officeart/2005/8/layout/default"/>
    <dgm:cxn modelId="{D231430B-31DC-4321-BBDB-151332E6C5C0}" type="presOf" srcId="{F7DD95D3-0D5C-4686-9DD2-4A505ED24E74}" destId="{C764FD00-A75F-4FAC-9839-1D7ED5A5806F}" srcOrd="0" destOrd="0" presId="urn:microsoft.com/office/officeart/2005/8/layout/default"/>
    <dgm:cxn modelId="{35770979-A563-40B4-8F9F-03705FD760AE}" type="presOf" srcId="{104CEC04-3C0A-4A35-A68B-E4161C7BB561}" destId="{1D0B7156-E060-4ADC-B084-743E5BC42135}" srcOrd="0" destOrd="0" presId="urn:microsoft.com/office/officeart/2005/8/layout/default"/>
    <dgm:cxn modelId="{33DA7DA7-887D-4E07-89E4-92DFA0FAA337}" type="presOf" srcId="{2823C874-2652-441C-B75E-F408527E5599}" destId="{8BC3CF69-D30B-4B50-984D-865C60B46AC2}" srcOrd="0" destOrd="0" presId="urn:microsoft.com/office/officeart/2005/8/layout/default"/>
    <dgm:cxn modelId="{E6FF7082-B432-4511-A2F9-25D39340A75C}" type="presOf" srcId="{20517636-06F0-48B0-9599-08539A89B383}" destId="{590E7256-87C4-4047-8821-7E798C0A64E0}" srcOrd="0" destOrd="0" presId="urn:microsoft.com/office/officeart/2005/8/layout/default"/>
    <dgm:cxn modelId="{BC03DBAA-3DD9-4BC5-98F9-ED9F32DB1BA4}" type="presOf" srcId="{9BE06ED1-1290-4AA5-A2B9-74725ADFC3B0}" destId="{26CB5444-0714-4A5C-BB3B-9448668119B7}" srcOrd="0" destOrd="0" presId="urn:microsoft.com/office/officeart/2005/8/layout/default"/>
    <dgm:cxn modelId="{5D05E66D-894B-4EA8-B4B5-06B03665F1AE}" srcId="{20517636-06F0-48B0-9599-08539A89B383}" destId="{9BE06ED1-1290-4AA5-A2B9-74725ADFC3B0}" srcOrd="0" destOrd="0" parTransId="{235497A8-4FB8-466F-B852-A0C772DEB8C5}" sibTransId="{71F39E41-C8D6-48C0-9078-738E6E5BB6EE}"/>
    <dgm:cxn modelId="{D2F5BE3D-F09E-4221-9B1B-56B8F8112B38}" srcId="{20517636-06F0-48B0-9599-08539A89B383}" destId="{F7DD95D3-0D5C-4686-9DD2-4A505ED24E74}" srcOrd="6" destOrd="0" parTransId="{D6C0570E-F1E5-443F-B363-46DD4CBA25F0}" sibTransId="{6C62CC43-3253-494B-A680-4DDE34EAF482}"/>
    <dgm:cxn modelId="{96895B92-27DC-4BE0-B2A0-C6D4736E011A}" srcId="{20517636-06F0-48B0-9599-08539A89B383}" destId="{865035B3-AEDA-4FD4-8B7C-C5345ACF4421}" srcOrd="5" destOrd="0" parTransId="{111192F2-376F-49C2-A177-4C7CB2E6D4E3}" sibTransId="{BAA0219E-CBED-4F46-89B9-08881C65115D}"/>
    <dgm:cxn modelId="{5C8DD6E1-5B9F-4D1A-A14E-3CD226B26DB5}" srcId="{20517636-06F0-48B0-9599-08539A89B383}" destId="{91086C88-8CD5-4FE8-B6B6-B560F416C27E}" srcOrd="3" destOrd="0" parTransId="{49648DCF-7F6C-4BFF-BD28-FECFE2F0D76A}" sibTransId="{417FBDD0-A87A-47D4-88AB-0A884B912CB4}"/>
    <dgm:cxn modelId="{45BFCFDB-AEA6-43AD-9FC6-F7DCEF66D9A0}" srcId="{20517636-06F0-48B0-9599-08539A89B383}" destId="{87605477-7941-4DA9-B914-6116D271FAEC}" srcOrd="4" destOrd="0" parTransId="{1206461C-3D41-4390-AA21-F870098C272B}" sibTransId="{D8A9CBD7-E394-443F-A4D9-37FABBFF02A6}"/>
    <dgm:cxn modelId="{1CD190F1-2D01-4AE5-B519-E52949139600}" type="presOf" srcId="{91086C88-8CD5-4FE8-B6B6-B560F416C27E}" destId="{B256F206-BF9C-4DC8-B758-24E487DD6558}" srcOrd="0" destOrd="0" presId="urn:microsoft.com/office/officeart/2005/8/layout/default"/>
    <dgm:cxn modelId="{69AA71B9-AA11-4950-A413-83929665E7BF}" type="presOf" srcId="{865035B3-AEDA-4FD4-8B7C-C5345ACF4421}" destId="{E88B8DBF-3A76-459C-8A9E-113290EDAD76}" srcOrd="0" destOrd="0" presId="urn:microsoft.com/office/officeart/2005/8/layout/default"/>
    <dgm:cxn modelId="{C76FCB9B-AD82-494E-89F7-F9DD9CC88DF7}" srcId="{20517636-06F0-48B0-9599-08539A89B383}" destId="{2823C874-2652-441C-B75E-F408527E5599}" srcOrd="2" destOrd="0" parTransId="{2B758224-6AF2-4761-8265-9E162CFC3BEC}" sibTransId="{D8F75C67-1CF7-42A5-A49C-EF40F1E67521}"/>
    <dgm:cxn modelId="{FDFB0C50-D025-4598-ADD3-0DE019B0A605}" srcId="{20517636-06F0-48B0-9599-08539A89B383}" destId="{104CEC04-3C0A-4A35-A68B-E4161C7BB561}" srcOrd="1" destOrd="0" parTransId="{3B80B933-5377-4F96-98C3-0C4E21B6E2EE}" sibTransId="{7AE5D16C-37BF-4BA3-A37B-FC1F04DDEE52}"/>
    <dgm:cxn modelId="{C6BD57AD-2C31-4D6F-8214-068F20B6B4EC}" type="presParOf" srcId="{590E7256-87C4-4047-8821-7E798C0A64E0}" destId="{26CB5444-0714-4A5C-BB3B-9448668119B7}" srcOrd="0" destOrd="0" presId="urn:microsoft.com/office/officeart/2005/8/layout/default"/>
    <dgm:cxn modelId="{3708F120-02CB-4C65-B1E3-844F79CFD794}" type="presParOf" srcId="{590E7256-87C4-4047-8821-7E798C0A64E0}" destId="{055EE355-B71A-40E4-8450-6DB174A0874A}" srcOrd="1" destOrd="0" presId="urn:microsoft.com/office/officeart/2005/8/layout/default"/>
    <dgm:cxn modelId="{ED1C29D2-DD00-40DC-ACA5-EC33420CC2DD}" type="presParOf" srcId="{590E7256-87C4-4047-8821-7E798C0A64E0}" destId="{1D0B7156-E060-4ADC-B084-743E5BC42135}" srcOrd="2" destOrd="0" presId="urn:microsoft.com/office/officeart/2005/8/layout/default"/>
    <dgm:cxn modelId="{07DA69C4-BBBC-474F-8820-D5CC8791B496}" type="presParOf" srcId="{590E7256-87C4-4047-8821-7E798C0A64E0}" destId="{84EDAC96-49EA-4AE6-8295-0411F38C6F6A}" srcOrd="3" destOrd="0" presId="urn:microsoft.com/office/officeart/2005/8/layout/default"/>
    <dgm:cxn modelId="{B5566D8F-71A5-4E97-BA25-EA01E1F836FF}" type="presParOf" srcId="{590E7256-87C4-4047-8821-7E798C0A64E0}" destId="{8BC3CF69-D30B-4B50-984D-865C60B46AC2}" srcOrd="4" destOrd="0" presId="urn:microsoft.com/office/officeart/2005/8/layout/default"/>
    <dgm:cxn modelId="{C949AED2-E0BA-4B8D-B46E-9379D0ED0329}" type="presParOf" srcId="{590E7256-87C4-4047-8821-7E798C0A64E0}" destId="{03848E15-32D3-49B5-A0E7-0474AB1C0E4D}" srcOrd="5" destOrd="0" presId="urn:microsoft.com/office/officeart/2005/8/layout/default"/>
    <dgm:cxn modelId="{96D3AC6A-46BB-48FF-87B9-C3CB62D2C940}" type="presParOf" srcId="{590E7256-87C4-4047-8821-7E798C0A64E0}" destId="{B256F206-BF9C-4DC8-B758-24E487DD6558}" srcOrd="6" destOrd="0" presId="urn:microsoft.com/office/officeart/2005/8/layout/default"/>
    <dgm:cxn modelId="{0299BA28-9D39-461E-AAF8-AC02F8F3A137}" type="presParOf" srcId="{590E7256-87C4-4047-8821-7E798C0A64E0}" destId="{0215980B-0EFE-41F5-8375-C940EF7D0DC4}" srcOrd="7" destOrd="0" presId="urn:microsoft.com/office/officeart/2005/8/layout/default"/>
    <dgm:cxn modelId="{6617C843-9675-4F17-8C8E-3F5581E3925A}" type="presParOf" srcId="{590E7256-87C4-4047-8821-7E798C0A64E0}" destId="{6B2E0296-1EA5-4E83-914B-9FA7DFCC602E}" srcOrd="8" destOrd="0" presId="urn:microsoft.com/office/officeart/2005/8/layout/default"/>
    <dgm:cxn modelId="{9ED9BEFF-44E6-449D-B8EC-3C5D3A0A1660}" type="presParOf" srcId="{590E7256-87C4-4047-8821-7E798C0A64E0}" destId="{79AA916F-2035-43A8-AD26-DC445B75066F}" srcOrd="9" destOrd="0" presId="urn:microsoft.com/office/officeart/2005/8/layout/default"/>
    <dgm:cxn modelId="{8D861C5B-663A-4BF8-BA32-37378C79EFEA}" type="presParOf" srcId="{590E7256-87C4-4047-8821-7E798C0A64E0}" destId="{E88B8DBF-3A76-459C-8A9E-113290EDAD76}" srcOrd="10" destOrd="0" presId="urn:microsoft.com/office/officeart/2005/8/layout/default"/>
    <dgm:cxn modelId="{8D36ED87-4051-4765-8560-64BA39539FF8}" type="presParOf" srcId="{590E7256-87C4-4047-8821-7E798C0A64E0}" destId="{9CFEF124-BF3E-4050-8188-99E77966F9CD}" srcOrd="11" destOrd="0" presId="urn:microsoft.com/office/officeart/2005/8/layout/default"/>
    <dgm:cxn modelId="{CEFEE94F-C169-4603-AB97-5F3E88A7E83A}" type="presParOf" srcId="{590E7256-87C4-4047-8821-7E798C0A64E0}" destId="{C764FD00-A75F-4FAC-9839-1D7ED5A5806F}" srcOrd="12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>
        <a:solidFill>
          <a:srgbClr val="33CCFF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Субвенции  </a:t>
          </a:r>
        </a:p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832 003,9 </a:t>
          </a:r>
        </a:p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A6EB1-EAA4-4849-AAD7-93207E847CEA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получение общедоступного и бесплатного начального общего, основного общего, среднего общего образования в муниципальных образованных организациях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554 694,6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7A06-D986-4E34-A83C-30BDCAC22247}" type="parTrans" cxnId="{5A19BDC7-4A86-4A4F-B2B9-4A2734332122}">
      <dgm:prSet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EA253-1AF2-4E8F-BED0-CB849CB5B2AC}" type="sibTrans" cxnId="{5A19BDC7-4A86-4A4F-B2B9-4A273433212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FB68F-55BC-461C-A381-F2ECA854BCE6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предоставление гражданам субсидий на оплату жилого помещения и коммунальных услуг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11 989,7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B582E-1E7A-47A0-98B8-EFB898E277C4}" type="parTrans" cxnId="{0F767639-EFF8-48D9-A08D-F0386C551A41}">
      <dgm:prSet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0D8C8-BE3D-4885-B3A5-EB9090345D19}" type="sibTrans" cxnId="{0F767639-EFF8-48D9-A08D-F0386C551A41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BED4B-E3E6-4CF5-93D2-43971363E3E2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составление (изменение) списков кандидатов в присяжные заседатели федеральных судов общей юрисдикции в РФ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31,0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B6DA6-0A2E-4718-8079-AE4DFD7240E1}" type="parTrans" cxnId="{7C3F9A12-948F-4FE8-86D4-15D60FF4AB38}">
      <dgm:prSet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8BB8F-DE2B-4ECA-9D2D-DBCFAA30AD95}" type="sibTrans" cxnId="{7C3F9A12-948F-4FE8-86D4-15D60FF4AB38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D474F-7D2A-4371-A80F-5BDB83162E81}">
      <dgm:prSet custT="1"/>
      <dgm:spPr>
        <a:solidFill>
          <a:srgbClr val="92D05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обеспечение общедоступного бесплатного дошкольного образования 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248 840,2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6E1DE-D130-4E11-AF06-DB6877C16841}" type="sibTrans" cxnId="{35E0704C-BBCD-477B-B65B-7EF3F984B37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4B6A2-35A9-40A7-B97F-8A0040314E72}" type="parTrans" cxnId="{35E0704C-BBCD-477B-B65B-7EF3F984B37B}">
      <dgm:prSet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E77D5-AFE8-40A4-A468-600DB4491496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проведение Всероссийской переписи населения 2020 года        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370,2 тыс. рублей 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CA595-20F1-4DA1-9284-41E08BCDD36E}" type="parTrans" cxnId="{F2D2AFDC-A48B-41F8-AD23-0CB3011DC57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3392865-E684-45EF-B5B3-01404BA4DA71}" type="sibTrans" cxnId="{F2D2AFDC-A48B-41F8-AD23-0CB3011DC57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5DDB95D-F560-47CA-816E-B19887C9274F}">
      <dgm:prSet custT="1"/>
      <dgm:spPr>
        <a:solidFill>
          <a:srgbClr val="92D050"/>
        </a:solidFill>
      </dgm:spPr>
      <dgm:t>
        <a:bodyPr/>
        <a:lstStyle/>
        <a:p>
          <a:r>
            <a: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выполнение переданных полномочий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16 078,2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D922B-F195-4928-B9EB-F71DEE3A2D99}" type="parTrans" cxnId="{FF26D170-D9FA-4190-89C2-8834DE52EA9B}">
      <dgm:prSet/>
      <dgm:spPr/>
      <dgm:t>
        <a:bodyPr/>
        <a:lstStyle/>
        <a:p>
          <a:endParaRPr lang="ru-RU"/>
        </a:p>
      </dgm:t>
    </dgm:pt>
    <dgm:pt modelId="{99D99E29-C7AD-4C5B-9B3E-59859268404F}" type="sibTrans" cxnId="{FF26D170-D9FA-4190-89C2-8834DE52EA9B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3" custScaleX="138622" custScaleY="218601" custLinFactNeighborX="17850" custLinFactNeighborY="8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134946DC-370B-4157-BA42-1D6CAE9EA216}" type="pres">
      <dgm:prSet presAssocID="{CCB4B6A2-35A9-40A7-B97F-8A0040314E7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DECBAC9-3F1D-44A1-9960-6FEDD9F3F814}" type="pres">
      <dgm:prSet presAssocID="{CCB4B6A2-35A9-40A7-B97F-8A0040314E7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87DB737-3EB1-4434-8C90-E7ECFBA435EF}" type="pres">
      <dgm:prSet presAssocID="{C32D474F-7D2A-4371-A80F-5BDB83162E81}" presName="root2" presStyleCnt="0"/>
      <dgm:spPr/>
      <dgm:t>
        <a:bodyPr/>
        <a:lstStyle/>
        <a:p>
          <a:endParaRPr lang="ru-RU"/>
        </a:p>
      </dgm:t>
    </dgm:pt>
    <dgm:pt modelId="{77755224-50CA-49AC-8A8B-D683DE54EB90}" type="pres">
      <dgm:prSet presAssocID="{C32D474F-7D2A-4371-A80F-5BDB83162E81}" presName="LevelTwoTextNode" presStyleLbl="node2" presStyleIdx="0" presStyleCnt="4" custScaleX="463634" custScaleY="105075" custLinFactY="208397" custLinFactNeighborX="-6262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5AF46-7DD5-4E99-8943-99B2D70C8514}" type="pres">
      <dgm:prSet presAssocID="{C32D474F-7D2A-4371-A80F-5BDB83162E81}" presName="level3hierChild" presStyleCnt="0"/>
      <dgm:spPr/>
      <dgm:t>
        <a:bodyPr/>
        <a:lstStyle/>
        <a:p>
          <a:endParaRPr lang="ru-RU"/>
        </a:p>
      </dgm:t>
    </dgm:pt>
    <dgm:pt modelId="{040562DD-779C-4EED-A48F-86398C771069}" type="pres">
      <dgm:prSet presAssocID="{970B582E-1E7A-47A0-98B8-EFB898E277C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B0B21DC-7FEC-42B0-8EEC-7285A498181B}" type="pres">
      <dgm:prSet presAssocID="{970B582E-1E7A-47A0-98B8-EFB898E277C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1AB6947-ABA6-4D2E-B5AB-0CB4FDA05078}" type="pres">
      <dgm:prSet presAssocID="{DFFFB68F-55BC-461C-A381-F2ECA854BCE6}" presName="root2" presStyleCnt="0"/>
      <dgm:spPr/>
      <dgm:t>
        <a:bodyPr/>
        <a:lstStyle/>
        <a:p>
          <a:endParaRPr lang="ru-RU"/>
        </a:p>
      </dgm:t>
    </dgm:pt>
    <dgm:pt modelId="{D4687784-5D6F-450C-B5EC-B046169B5C93}" type="pres">
      <dgm:prSet presAssocID="{DFFFB68F-55BC-461C-A381-F2ECA854BCE6}" presName="LevelTwoTextNode" presStyleLbl="node2" presStyleIdx="1" presStyleCnt="4" custScaleX="466723" custScaleY="114805" custLinFactY="-29911" custLinFactNeighborX="-112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97ACE-29ED-47DE-B194-D118B640F2C2}" type="pres">
      <dgm:prSet presAssocID="{DFFFB68F-55BC-461C-A381-F2ECA854BCE6}" presName="level3hierChild" presStyleCnt="0"/>
      <dgm:spPr/>
      <dgm:t>
        <a:bodyPr/>
        <a:lstStyle/>
        <a:p>
          <a:endParaRPr lang="ru-RU"/>
        </a:p>
      </dgm:t>
    </dgm:pt>
    <dgm:pt modelId="{1533D1C0-13B5-4A5E-AAB5-D327D2B915EE}" type="pres">
      <dgm:prSet presAssocID="{C83B6DA6-0A2E-4718-8079-AE4DFD7240E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2D34E75-405F-48DC-B723-0F1BE6C199F3}" type="pres">
      <dgm:prSet presAssocID="{C83B6DA6-0A2E-4718-8079-AE4DFD7240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D65661F-4DA7-41C9-9CD4-EE6462CAB485}" type="pres">
      <dgm:prSet presAssocID="{FD7BED4B-E3E6-4CF5-93D2-43971363E3E2}" presName="root2" presStyleCnt="0"/>
      <dgm:spPr/>
      <dgm:t>
        <a:bodyPr/>
        <a:lstStyle/>
        <a:p>
          <a:endParaRPr lang="ru-RU"/>
        </a:p>
      </dgm:t>
    </dgm:pt>
    <dgm:pt modelId="{68A7A10A-5B23-4D10-AB74-893467D82102}" type="pres">
      <dgm:prSet presAssocID="{FD7BED4B-E3E6-4CF5-93D2-43971363E3E2}" presName="LevelTwoTextNode" presStyleLbl="node2" presStyleIdx="2" presStyleCnt="4" custScaleX="463589" custScaleY="88963" custLinFactNeighborX="-6262" custLinFactNeighborY="9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717C7-CC59-43D6-A34A-66393418AAFD}" type="pres">
      <dgm:prSet presAssocID="{FD7BED4B-E3E6-4CF5-93D2-43971363E3E2}" presName="level3hierChild" presStyleCnt="0"/>
      <dgm:spPr/>
      <dgm:t>
        <a:bodyPr/>
        <a:lstStyle/>
        <a:p>
          <a:endParaRPr lang="ru-RU"/>
        </a:p>
      </dgm:t>
    </dgm:pt>
    <dgm:pt modelId="{CDB6DDBB-E4B5-4491-B77A-355D5C3C1F14}" type="pres">
      <dgm:prSet presAssocID="{29267A06-D986-4E34-A83C-30BDCAC2224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0486EBF-78A7-4D33-8923-48F9216D05F8}" type="pres">
      <dgm:prSet presAssocID="{29267A06-D986-4E34-A83C-30BDCAC2224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008C2B3-2DBF-4973-BD72-AC96BCA07804}" type="pres">
      <dgm:prSet presAssocID="{7C1A6EB1-EAA4-4849-AAD7-93207E847CEA}" presName="root2" presStyleCnt="0"/>
      <dgm:spPr/>
      <dgm:t>
        <a:bodyPr/>
        <a:lstStyle/>
        <a:p>
          <a:endParaRPr lang="ru-RU"/>
        </a:p>
      </dgm:t>
    </dgm:pt>
    <dgm:pt modelId="{03FBDAEF-7D70-4E36-B5E0-E5768BBDEDBC}" type="pres">
      <dgm:prSet presAssocID="{7C1A6EB1-EAA4-4849-AAD7-93207E847CEA}" presName="LevelTwoTextNode" presStyleLbl="node2" presStyleIdx="3" presStyleCnt="4" custScaleX="458013" custScaleY="114031" custLinFactY="100000" custLinFactNeighborX="-1279" custLinFactNeighborY="186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84DA-A6DE-4082-8FF6-7C1A0C0A5A65}" type="pres">
      <dgm:prSet presAssocID="{7C1A6EB1-EAA4-4849-AAD7-93207E847CEA}" presName="level3hierChild" presStyleCnt="0"/>
      <dgm:spPr/>
      <dgm:t>
        <a:bodyPr/>
        <a:lstStyle/>
        <a:p>
          <a:endParaRPr lang="ru-RU"/>
        </a:p>
      </dgm:t>
    </dgm:pt>
    <dgm:pt modelId="{5C6EABEB-B5A3-4714-847A-480AAC37C82E}" type="pres">
      <dgm:prSet presAssocID="{5B0E77D5-AFE8-40A4-A468-600DB4491496}" presName="root1" presStyleCnt="0"/>
      <dgm:spPr/>
      <dgm:t>
        <a:bodyPr/>
        <a:lstStyle/>
        <a:p>
          <a:endParaRPr lang="ru-RU"/>
        </a:p>
      </dgm:t>
    </dgm:pt>
    <dgm:pt modelId="{8BF07F48-9CF6-4C70-94DD-9DBABC645C06}" type="pres">
      <dgm:prSet presAssocID="{5B0E77D5-AFE8-40A4-A468-600DB4491496}" presName="LevelOneTextNode" presStyleLbl="node0" presStyleIdx="1" presStyleCnt="3" custAng="0" custScaleX="457661" custScaleY="80744" custLinFactX="72360" custLinFactY="-40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D7222-0D6C-435C-9D7E-023F3D4F72A6}" type="pres">
      <dgm:prSet presAssocID="{5B0E77D5-AFE8-40A4-A468-600DB4491496}" presName="level2hierChild" presStyleCnt="0"/>
      <dgm:spPr/>
      <dgm:t>
        <a:bodyPr/>
        <a:lstStyle/>
        <a:p>
          <a:endParaRPr lang="ru-RU"/>
        </a:p>
      </dgm:t>
    </dgm:pt>
    <dgm:pt modelId="{030903F7-25EE-445B-9426-789CDF057E54}" type="pres">
      <dgm:prSet presAssocID="{B5DDB95D-F560-47CA-816E-B19887C9274F}" presName="root1" presStyleCnt="0"/>
      <dgm:spPr/>
    </dgm:pt>
    <dgm:pt modelId="{2399F428-7082-41DA-A1DA-9B5103D60137}" type="pres">
      <dgm:prSet presAssocID="{B5DDB95D-F560-47CA-816E-B19887C9274F}" presName="LevelOneTextNode" presStyleLbl="node0" presStyleIdx="2" presStyleCnt="3" custScaleX="466732" custScaleY="113887" custLinFactX="67377" custLinFactY="-200000" custLinFactNeighborX="100000" custLinFactNeighborY="-248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04FD54-9E6E-477C-A9A6-C0CF8EC831F2}" type="pres">
      <dgm:prSet presAssocID="{B5DDB95D-F560-47CA-816E-B19887C9274F}" presName="level2hierChild" presStyleCnt="0"/>
      <dgm:spPr/>
    </dgm:pt>
  </dgm:ptLst>
  <dgm:cxnLst>
    <dgm:cxn modelId="{9A081D22-E2E4-424C-815E-A96CA844C65B}" type="presOf" srcId="{C83B6DA6-0A2E-4718-8079-AE4DFD7240E1}" destId="{D2D34E75-405F-48DC-B723-0F1BE6C199F3}" srcOrd="1" destOrd="0" presId="urn:microsoft.com/office/officeart/2005/8/layout/hierarchy2"/>
    <dgm:cxn modelId="{D64EBD82-4D93-4372-9DE9-3F74C80F75C8}" type="presOf" srcId="{DFFFB68F-55BC-461C-A381-F2ECA854BCE6}" destId="{D4687784-5D6F-450C-B5EC-B046169B5C93}" srcOrd="0" destOrd="0" presId="urn:microsoft.com/office/officeart/2005/8/layout/hierarchy2"/>
    <dgm:cxn modelId="{2F2B505A-424D-46E6-93DB-861721F9DC34}" type="presOf" srcId="{29267A06-D986-4E34-A83C-30BDCAC22247}" destId="{F0486EBF-78A7-4D33-8923-48F9216D05F8}" srcOrd="1" destOrd="0" presId="urn:microsoft.com/office/officeart/2005/8/layout/hierarchy2"/>
    <dgm:cxn modelId="{6FEAC8B1-111D-4470-A7A0-CE0981E0EDD4}" type="presOf" srcId="{2FDF1C79-1BBD-4373-AF3D-4228EBC86526}" destId="{12A7F09C-14E2-417B-929B-F95E31A45341}" srcOrd="0" destOrd="0" presId="urn:microsoft.com/office/officeart/2005/8/layout/hierarchy2"/>
    <dgm:cxn modelId="{7C3F9A12-948F-4FE8-86D4-15D60FF4AB38}" srcId="{2FDF1C79-1BBD-4373-AF3D-4228EBC86526}" destId="{FD7BED4B-E3E6-4CF5-93D2-43971363E3E2}" srcOrd="2" destOrd="0" parTransId="{C83B6DA6-0A2E-4718-8079-AE4DFD7240E1}" sibTransId="{1A38BB8F-DE2B-4ECA-9D2D-DBCFAA30AD95}"/>
    <dgm:cxn modelId="{64BD3AEA-26B7-4988-A5D3-7AC31F820913}" type="presOf" srcId="{CCB4B6A2-35A9-40A7-B97F-8A0040314E72}" destId="{134946DC-370B-4157-BA42-1D6CAE9EA216}" srcOrd="0" destOrd="0" presId="urn:microsoft.com/office/officeart/2005/8/layout/hierarchy2"/>
    <dgm:cxn modelId="{5A19BDC7-4A86-4A4F-B2B9-4A2734332122}" srcId="{2FDF1C79-1BBD-4373-AF3D-4228EBC86526}" destId="{7C1A6EB1-EAA4-4849-AAD7-93207E847CEA}" srcOrd="3" destOrd="0" parTransId="{29267A06-D986-4E34-A83C-30BDCAC22247}" sibTransId="{CDFEA253-1AF2-4E8F-BED0-CB849CB5B2AC}"/>
    <dgm:cxn modelId="{35E0704C-BBCD-477B-B65B-7EF3F984B37B}" srcId="{2FDF1C79-1BBD-4373-AF3D-4228EBC86526}" destId="{C32D474F-7D2A-4371-A80F-5BDB83162E81}" srcOrd="0" destOrd="0" parTransId="{CCB4B6A2-35A9-40A7-B97F-8A0040314E72}" sibTransId="{9526E1DE-D130-4E11-AF06-DB6877C16841}"/>
    <dgm:cxn modelId="{F2D2AFDC-A48B-41F8-AD23-0CB3011DC572}" srcId="{84C96230-1059-4216-B8F5-D14CE2E5CC94}" destId="{5B0E77D5-AFE8-40A4-A468-600DB4491496}" srcOrd="1" destOrd="0" parTransId="{CF3CA595-20F1-4DA1-9284-41E08BCDD36E}" sibTransId="{B3392865-E684-45EF-B5B3-01404BA4DA71}"/>
    <dgm:cxn modelId="{04654D7E-4BD7-4368-9DE2-9D4B26A4695B}" type="presOf" srcId="{29267A06-D986-4E34-A83C-30BDCAC22247}" destId="{CDB6DDBB-E4B5-4491-B77A-355D5C3C1F14}" srcOrd="0" destOrd="0" presId="urn:microsoft.com/office/officeart/2005/8/layout/hierarchy2"/>
    <dgm:cxn modelId="{EB5C648A-4B57-4C44-8F50-F734F141FBC7}" type="presOf" srcId="{5B0E77D5-AFE8-40A4-A468-600DB4491496}" destId="{8BF07F48-9CF6-4C70-94DD-9DBABC645C06}" srcOrd="0" destOrd="0" presId="urn:microsoft.com/office/officeart/2005/8/layout/hierarchy2"/>
    <dgm:cxn modelId="{98C3943E-8D64-4D88-BEB1-D5AC06E7027B}" type="presOf" srcId="{C83B6DA6-0A2E-4718-8079-AE4DFD7240E1}" destId="{1533D1C0-13B5-4A5E-AAB5-D327D2B915EE}" srcOrd="0" destOrd="0" presId="urn:microsoft.com/office/officeart/2005/8/layout/hierarchy2"/>
    <dgm:cxn modelId="{F1E9F999-1260-4123-9C89-16E5759A2542}" type="presOf" srcId="{C32D474F-7D2A-4371-A80F-5BDB83162E81}" destId="{77755224-50CA-49AC-8A8B-D683DE54EB90}" srcOrd="0" destOrd="0" presId="urn:microsoft.com/office/officeart/2005/8/layout/hierarchy2"/>
    <dgm:cxn modelId="{FF26D170-D9FA-4190-89C2-8834DE52EA9B}" srcId="{84C96230-1059-4216-B8F5-D14CE2E5CC94}" destId="{B5DDB95D-F560-47CA-816E-B19887C9274F}" srcOrd="2" destOrd="0" parTransId="{48BD922B-F195-4928-B9EB-F71DEE3A2D99}" sibTransId="{99D99E29-C7AD-4C5B-9B3E-59859268404F}"/>
    <dgm:cxn modelId="{537EA6E8-8FC4-477A-A7E3-F03C288E096C}" type="presOf" srcId="{B5DDB95D-F560-47CA-816E-B19887C9274F}" destId="{2399F428-7082-41DA-A1DA-9B5103D60137}" srcOrd="0" destOrd="0" presId="urn:microsoft.com/office/officeart/2005/8/layout/hierarchy2"/>
    <dgm:cxn modelId="{F5856F78-2C00-4EBA-86FA-D8FD15A230BF}" type="presOf" srcId="{CCB4B6A2-35A9-40A7-B97F-8A0040314E72}" destId="{FDECBAC9-3F1D-44A1-9960-6FEDD9F3F814}" srcOrd="1" destOrd="0" presId="urn:microsoft.com/office/officeart/2005/8/layout/hierarchy2"/>
    <dgm:cxn modelId="{B1FD46A5-2B09-4200-B250-169DAF9119A3}" type="presOf" srcId="{970B582E-1E7A-47A0-98B8-EFB898E277C4}" destId="{040562DD-779C-4EED-A48F-86398C771069}" srcOrd="0" destOrd="0" presId="urn:microsoft.com/office/officeart/2005/8/layout/hierarchy2"/>
    <dgm:cxn modelId="{D59D8274-8EE6-467A-92EC-37E409222FC4}" type="presOf" srcId="{84C96230-1059-4216-B8F5-D14CE2E5CC94}" destId="{32D42B83-712A-4FB5-80C9-0CA414FF79EE}" srcOrd="0" destOrd="0" presId="urn:microsoft.com/office/officeart/2005/8/layout/hierarchy2"/>
    <dgm:cxn modelId="{0F767639-EFF8-48D9-A08D-F0386C551A41}" srcId="{2FDF1C79-1BBD-4373-AF3D-4228EBC86526}" destId="{DFFFB68F-55BC-461C-A381-F2ECA854BCE6}" srcOrd="1" destOrd="0" parTransId="{970B582E-1E7A-47A0-98B8-EFB898E277C4}" sibTransId="{0960D8C8-BE3D-4885-B3A5-EB9090345D19}"/>
    <dgm:cxn modelId="{2CC0C84D-6ED0-40FE-9CC4-278C7B1D8F4D}" type="presOf" srcId="{7C1A6EB1-EAA4-4849-AAD7-93207E847CEA}" destId="{03FBDAEF-7D70-4E36-B5E0-E5768BBDEDBC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E58DF2B8-B6F0-4295-B0BA-15C7D1B35948}" type="presOf" srcId="{FD7BED4B-E3E6-4CF5-93D2-43971363E3E2}" destId="{68A7A10A-5B23-4D10-AB74-893467D82102}" srcOrd="0" destOrd="0" presId="urn:microsoft.com/office/officeart/2005/8/layout/hierarchy2"/>
    <dgm:cxn modelId="{E135DE37-D07C-4E91-9AAB-E3007A95FC35}" type="presOf" srcId="{970B582E-1E7A-47A0-98B8-EFB898E277C4}" destId="{FB0B21DC-7FEC-42B0-8EEC-7285A498181B}" srcOrd="1" destOrd="0" presId="urn:microsoft.com/office/officeart/2005/8/layout/hierarchy2"/>
    <dgm:cxn modelId="{EFE8D942-B1E3-491E-8095-337614F5EB86}" type="presParOf" srcId="{32D42B83-712A-4FB5-80C9-0CA414FF79EE}" destId="{56D4178D-58A5-4F08-8559-DCC4C79D4B4F}" srcOrd="0" destOrd="0" presId="urn:microsoft.com/office/officeart/2005/8/layout/hierarchy2"/>
    <dgm:cxn modelId="{C1F8E1B9-69CF-4449-AEC0-B84C84108417}" type="presParOf" srcId="{56D4178D-58A5-4F08-8559-DCC4C79D4B4F}" destId="{12A7F09C-14E2-417B-929B-F95E31A45341}" srcOrd="0" destOrd="0" presId="urn:microsoft.com/office/officeart/2005/8/layout/hierarchy2"/>
    <dgm:cxn modelId="{DFF3DBC0-DDD8-4727-A414-45B49AD8A0F9}" type="presParOf" srcId="{56D4178D-58A5-4F08-8559-DCC4C79D4B4F}" destId="{9215C480-C83C-44F2-B8C0-4265D9433CB0}" srcOrd="1" destOrd="0" presId="urn:microsoft.com/office/officeart/2005/8/layout/hierarchy2"/>
    <dgm:cxn modelId="{E145E466-F578-44CD-8A85-C762E5F650CA}" type="presParOf" srcId="{9215C480-C83C-44F2-B8C0-4265D9433CB0}" destId="{134946DC-370B-4157-BA42-1D6CAE9EA216}" srcOrd="0" destOrd="0" presId="urn:microsoft.com/office/officeart/2005/8/layout/hierarchy2"/>
    <dgm:cxn modelId="{23EABD72-3CF9-4EB8-8DB6-C654EF7EDFE3}" type="presParOf" srcId="{134946DC-370B-4157-BA42-1D6CAE9EA216}" destId="{FDECBAC9-3F1D-44A1-9960-6FEDD9F3F814}" srcOrd="0" destOrd="0" presId="urn:microsoft.com/office/officeart/2005/8/layout/hierarchy2"/>
    <dgm:cxn modelId="{6C30E520-A4A5-49F0-940D-20B6E5D272B2}" type="presParOf" srcId="{9215C480-C83C-44F2-B8C0-4265D9433CB0}" destId="{087DB737-3EB1-4434-8C90-E7ECFBA435EF}" srcOrd="1" destOrd="0" presId="urn:microsoft.com/office/officeart/2005/8/layout/hierarchy2"/>
    <dgm:cxn modelId="{22DBE2C0-35BF-4600-B8E0-C7B1697E77C9}" type="presParOf" srcId="{087DB737-3EB1-4434-8C90-E7ECFBA435EF}" destId="{77755224-50CA-49AC-8A8B-D683DE54EB90}" srcOrd="0" destOrd="0" presId="urn:microsoft.com/office/officeart/2005/8/layout/hierarchy2"/>
    <dgm:cxn modelId="{27A27A48-4B26-49EC-9DCC-0BF64B30FE4D}" type="presParOf" srcId="{087DB737-3EB1-4434-8C90-E7ECFBA435EF}" destId="{5D75AF46-7DD5-4E99-8943-99B2D70C8514}" srcOrd="1" destOrd="0" presId="urn:microsoft.com/office/officeart/2005/8/layout/hierarchy2"/>
    <dgm:cxn modelId="{C7640996-E7E6-458E-97A6-9364463E9B88}" type="presParOf" srcId="{9215C480-C83C-44F2-B8C0-4265D9433CB0}" destId="{040562DD-779C-4EED-A48F-86398C771069}" srcOrd="2" destOrd="0" presId="urn:microsoft.com/office/officeart/2005/8/layout/hierarchy2"/>
    <dgm:cxn modelId="{77EA5E02-E2B3-45E8-B507-E15605C34EF1}" type="presParOf" srcId="{040562DD-779C-4EED-A48F-86398C771069}" destId="{FB0B21DC-7FEC-42B0-8EEC-7285A498181B}" srcOrd="0" destOrd="0" presId="urn:microsoft.com/office/officeart/2005/8/layout/hierarchy2"/>
    <dgm:cxn modelId="{571E6565-2A44-42C1-A2AD-C7C9231DEE6F}" type="presParOf" srcId="{9215C480-C83C-44F2-B8C0-4265D9433CB0}" destId="{71AB6947-ABA6-4D2E-B5AB-0CB4FDA05078}" srcOrd="3" destOrd="0" presId="urn:microsoft.com/office/officeart/2005/8/layout/hierarchy2"/>
    <dgm:cxn modelId="{9F3A609A-9E46-4190-943B-09A665DD0903}" type="presParOf" srcId="{71AB6947-ABA6-4D2E-B5AB-0CB4FDA05078}" destId="{D4687784-5D6F-450C-B5EC-B046169B5C93}" srcOrd="0" destOrd="0" presId="urn:microsoft.com/office/officeart/2005/8/layout/hierarchy2"/>
    <dgm:cxn modelId="{AA480B18-6275-4463-9C27-35F98E3B1867}" type="presParOf" srcId="{71AB6947-ABA6-4D2E-B5AB-0CB4FDA05078}" destId="{85597ACE-29ED-47DE-B194-D118B640F2C2}" srcOrd="1" destOrd="0" presId="urn:microsoft.com/office/officeart/2005/8/layout/hierarchy2"/>
    <dgm:cxn modelId="{12A3C170-614A-4620-AA0A-662FE0845314}" type="presParOf" srcId="{9215C480-C83C-44F2-B8C0-4265D9433CB0}" destId="{1533D1C0-13B5-4A5E-AAB5-D327D2B915EE}" srcOrd="4" destOrd="0" presId="urn:microsoft.com/office/officeart/2005/8/layout/hierarchy2"/>
    <dgm:cxn modelId="{F82DC035-6572-4BA1-8228-6E6C784E5BD3}" type="presParOf" srcId="{1533D1C0-13B5-4A5E-AAB5-D327D2B915EE}" destId="{D2D34E75-405F-48DC-B723-0F1BE6C199F3}" srcOrd="0" destOrd="0" presId="urn:microsoft.com/office/officeart/2005/8/layout/hierarchy2"/>
    <dgm:cxn modelId="{738AB42D-DDE8-44D2-A5BA-5845C4DF94F0}" type="presParOf" srcId="{9215C480-C83C-44F2-B8C0-4265D9433CB0}" destId="{6D65661F-4DA7-41C9-9CD4-EE6462CAB485}" srcOrd="5" destOrd="0" presId="urn:microsoft.com/office/officeart/2005/8/layout/hierarchy2"/>
    <dgm:cxn modelId="{36925C18-E92E-4606-8571-C01B9E4B60CB}" type="presParOf" srcId="{6D65661F-4DA7-41C9-9CD4-EE6462CAB485}" destId="{68A7A10A-5B23-4D10-AB74-893467D82102}" srcOrd="0" destOrd="0" presId="urn:microsoft.com/office/officeart/2005/8/layout/hierarchy2"/>
    <dgm:cxn modelId="{29B1572D-2AEA-4DD5-9DE3-258D0FC11440}" type="presParOf" srcId="{6D65661F-4DA7-41C9-9CD4-EE6462CAB485}" destId="{D34717C7-CC59-43D6-A34A-66393418AAFD}" srcOrd="1" destOrd="0" presId="urn:microsoft.com/office/officeart/2005/8/layout/hierarchy2"/>
    <dgm:cxn modelId="{65B5FEC1-4666-4E15-888A-EFE770D26A86}" type="presParOf" srcId="{9215C480-C83C-44F2-B8C0-4265D9433CB0}" destId="{CDB6DDBB-E4B5-4491-B77A-355D5C3C1F14}" srcOrd="6" destOrd="0" presId="urn:microsoft.com/office/officeart/2005/8/layout/hierarchy2"/>
    <dgm:cxn modelId="{0B625285-4FB3-41B0-8F66-828DA01851DC}" type="presParOf" srcId="{CDB6DDBB-E4B5-4491-B77A-355D5C3C1F14}" destId="{F0486EBF-78A7-4D33-8923-48F9216D05F8}" srcOrd="0" destOrd="0" presId="urn:microsoft.com/office/officeart/2005/8/layout/hierarchy2"/>
    <dgm:cxn modelId="{4D3FB517-03B4-48AC-9D45-673C1B034D38}" type="presParOf" srcId="{9215C480-C83C-44F2-B8C0-4265D9433CB0}" destId="{D008C2B3-2DBF-4973-BD72-AC96BCA07804}" srcOrd="7" destOrd="0" presId="urn:microsoft.com/office/officeart/2005/8/layout/hierarchy2"/>
    <dgm:cxn modelId="{0C609004-5859-4F99-8986-1352E7126829}" type="presParOf" srcId="{D008C2B3-2DBF-4973-BD72-AC96BCA07804}" destId="{03FBDAEF-7D70-4E36-B5E0-E5768BBDEDBC}" srcOrd="0" destOrd="0" presId="urn:microsoft.com/office/officeart/2005/8/layout/hierarchy2"/>
    <dgm:cxn modelId="{8B2A4906-8498-456A-905E-ACA8DC2EBA64}" type="presParOf" srcId="{D008C2B3-2DBF-4973-BD72-AC96BCA07804}" destId="{148B84DA-A6DE-4082-8FF6-7C1A0C0A5A65}" srcOrd="1" destOrd="0" presId="urn:microsoft.com/office/officeart/2005/8/layout/hierarchy2"/>
    <dgm:cxn modelId="{F04DBA51-59A0-4EEA-9591-54FCB89B5FAB}" type="presParOf" srcId="{32D42B83-712A-4FB5-80C9-0CA414FF79EE}" destId="{5C6EABEB-B5A3-4714-847A-480AAC37C82E}" srcOrd="1" destOrd="0" presId="urn:microsoft.com/office/officeart/2005/8/layout/hierarchy2"/>
    <dgm:cxn modelId="{DBDE25D8-F176-4A94-B8C7-B2E44E12FA9D}" type="presParOf" srcId="{5C6EABEB-B5A3-4714-847A-480AAC37C82E}" destId="{8BF07F48-9CF6-4C70-94DD-9DBABC645C06}" srcOrd="0" destOrd="0" presId="urn:microsoft.com/office/officeart/2005/8/layout/hierarchy2"/>
    <dgm:cxn modelId="{B874BF29-926D-422B-B652-7336B58A11CB}" type="presParOf" srcId="{5C6EABEB-B5A3-4714-847A-480AAC37C82E}" destId="{0E5D7222-0D6C-435C-9D7E-023F3D4F72A6}" srcOrd="1" destOrd="0" presId="urn:microsoft.com/office/officeart/2005/8/layout/hierarchy2"/>
    <dgm:cxn modelId="{4D960032-5E8F-4902-B9DA-C356307D041B}" type="presParOf" srcId="{32D42B83-712A-4FB5-80C9-0CA414FF79EE}" destId="{030903F7-25EE-445B-9426-789CDF057E54}" srcOrd="2" destOrd="0" presId="urn:microsoft.com/office/officeart/2005/8/layout/hierarchy2"/>
    <dgm:cxn modelId="{F3CE6617-39DF-44E1-B8A2-BE0D2C83737A}" type="presParOf" srcId="{030903F7-25EE-445B-9426-789CDF057E54}" destId="{2399F428-7082-41DA-A1DA-9B5103D60137}" srcOrd="0" destOrd="0" presId="urn:microsoft.com/office/officeart/2005/8/layout/hierarchy2"/>
    <dgm:cxn modelId="{7B7DCDB3-AA33-426E-96FB-3AC57F85532F}" type="presParOf" srcId="{030903F7-25EE-445B-9426-789CDF057E54}" destId="{0704FD54-9E6E-477C-A9A6-C0CF8EC831F2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F88CD2-4479-46CA-B286-CDDC3BC69D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A434A-36D4-4E4F-9943-2F3C9566A23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МБТ, передаваемые бюджету района из бюджетов поселений на осуществление части полномочий по решению вопросов местного значения 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3 269,3 тыс. руб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3BA3D-76FE-4B90-A211-0E335608C475}" type="parTrans" cxnId="{2F6B401F-6C44-4CB1-AD42-85FEB6CC81E1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BC3C8-23E4-46BD-AE24-4AD66CC901B6}" type="sibTrans" cxnId="{2F6B401F-6C44-4CB1-AD42-85FEB6CC81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C0EC1-C9D9-4F4E-BEB3-09653F771C43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бюджетов поселений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1 375,8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06BAF-90FD-419F-9221-16D5B3C0ECB5}" type="parTrans" cxnId="{58624F35-ADB2-4512-A342-DC60D24A457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A5177-8F9A-4E32-A341-200A39EFDBB7}" type="sibTrans" cxnId="{58624F35-ADB2-4512-A342-DC60D24A45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A114B-A18C-430B-8AD6-F3843005C26D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в сфере дорожной деятельности</a:t>
          </a:r>
        </a:p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675,1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1B483-89AA-48B5-ABF8-2233FACCBD56}" type="parTrans" cxnId="{2B930A0F-A420-4F56-8CBB-A200E52DB21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7F257-941C-4EE1-93F9-40E2CB9DCEE1}" type="sibTrans" cxnId="{2B930A0F-A420-4F56-8CBB-A200E52DB2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9D443-5337-4F18-817E-FDF1D5368C8D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полномочий в сфере жилищно– коммунального хозяйства</a:t>
          </a:r>
        </a:p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738,3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A3EE9-B1D3-4108-A9B4-BE2926CEA7F8}" type="sibTrans" cxnId="{583684F6-1A2F-4B0D-998A-C9FB7C36931A}">
      <dgm:prSet/>
      <dgm:spPr/>
      <dgm:t>
        <a:bodyPr/>
        <a:lstStyle/>
        <a:p>
          <a:endParaRPr lang="ru-RU"/>
        </a:p>
      </dgm:t>
    </dgm:pt>
    <dgm:pt modelId="{8681D402-A1B8-42AA-A35F-A456B2FE616F}" type="parTrans" cxnId="{583684F6-1A2F-4B0D-998A-C9FB7C36931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BD5305E7-2828-40D6-8C2A-813DDE146EF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из бюджетов поселений на осуществление полномочий по соглашениям с КСП 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480,1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E56F6-0F16-4F17-ABFA-647398D51BF5}" type="parTrans" cxnId="{0CE9CFD2-836C-4588-8A71-EC8B592EC818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CDE80C9-93E8-4442-8D10-8947423BF37C}" type="sibTrans" cxnId="{0CE9CFD2-836C-4588-8A71-EC8B592EC818}">
      <dgm:prSet/>
      <dgm:spPr/>
      <dgm:t>
        <a:bodyPr/>
        <a:lstStyle/>
        <a:p>
          <a:endParaRPr lang="ru-RU"/>
        </a:p>
      </dgm:t>
    </dgm:pt>
    <dgm:pt modelId="{0DBA912C-3FCA-40EE-802F-83E733A9A9BA}" type="pres">
      <dgm:prSet presAssocID="{A7F88CD2-4479-46CA-B286-CDDC3BC69D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5ADB9D-9229-4ED1-8368-184CD65CFE72}" type="pres">
      <dgm:prSet presAssocID="{06AA434A-36D4-4E4F-9943-2F3C9566A231}" presName="hierRoot1" presStyleCnt="0"/>
      <dgm:spPr/>
    </dgm:pt>
    <dgm:pt modelId="{FC1703B0-D398-458E-8433-582BD233ECA6}" type="pres">
      <dgm:prSet presAssocID="{06AA434A-36D4-4E4F-9943-2F3C9566A231}" presName="composite" presStyleCnt="0"/>
      <dgm:spPr/>
    </dgm:pt>
    <dgm:pt modelId="{BE3BD0FE-D0A8-489C-B0A3-6D7ED613F58F}" type="pres">
      <dgm:prSet presAssocID="{06AA434A-36D4-4E4F-9943-2F3C9566A231}" presName="background" presStyleLbl="node0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DE4582D-8935-4439-8F56-C844BC0A6649}" type="pres">
      <dgm:prSet presAssocID="{06AA434A-36D4-4E4F-9943-2F3C9566A231}" presName="text" presStyleLbl="fgAcc0" presStyleIdx="0" presStyleCnt="1" custScaleX="400176" custScaleY="182130" custLinFactY="-64331" custLinFactNeighborX="111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35991-3CAB-4656-89F9-13B2E1831455}" type="pres">
      <dgm:prSet presAssocID="{06AA434A-36D4-4E4F-9943-2F3C9566A231}" presName="hierChild2" presStyleCnt="0"/>
      <dgm:spPr/>
    </dgm:pt>
    <dgm:pt modelId="{C9729C6D-E94C-4B9B-A300-6B1B4966845B}" type="pres">
      <dgm:prSet presAssocID="{72206BAF-90FD-419F-9221-16D5B3C0ECB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D5BBF7E8-A848-4690-A861-33C6C0D19766}" type="pres">
      <dgm:prSet presAssocID="{F60C0EC1-C9D9-4F4E-BEB3-09653F771C43}" presName="hierRoot2" presStyleCnt="0"/>
      <dgm:spPr/>
    </dgm:pt>
    <dgm:pt modelId="{BBAEE55C-2C2D-4875-971D-05EFE5004EBB}" type="pres">
      <dgm:prSet presAssocID="{F60C0EC1-C9D9-4F4E-BEB3-09653F771C43}" presName="composite2" presStyleCnt="0"/>
      <dgm:spPr/>
    </dgm:pt>
    <dgm:pt modelId="{0CCD27BD-4FFE-4E2D-984B-3BA684531499}" type="pres">
      <dgm:prSet presAssocID="{F60C0EC1-C9D9-4F4E-BEB3-09653F771C43}" presName="background2" presStyleLbl="node2" presStyleIdx="0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3798A7C-423A-4CC1-9F8E-E3B91BE60632}" type="pres">
      <dgm:prSet presAssocID="{F60C0EC1-C9D9-4F4E-BEB3-09653F771C43}" presName="text2" presStyleLbl="fgAcc2" presStyleIdx="0" presStyleCnt="4" custScaleX="89736" custScaleY="288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27931-49BC-4A77-9600-9298607F722C}" type="pres">
      <dgm:prSet presAssocID="{F60C0EC1-C9D9-4F4E-BEB3-09653F771C43}" presName="hierChild3" presStyleCnt="0"/>
      <dgm:spPr/>
    </dgm:pt>
    <dgm:pt modelId="{BE5EFA17-EB38-48C4-B573-C27654A00876}" type="pres">
      <dgm:prSet presAssocID="{FFA1B483-89AA-48B5-ABF8-2233FACCBD56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82EDD49-85C5-48FE-A4F0-16771C5294EA}" type="pres">
      <dgm:prSet presAssocID="{C3EA114B-A18C-430B-8AD6-F3843005C26D}" presName="hierRoot2" presStyleCnt="0"/>
      <dgm:spPr/>
    </dgm:pt>
    <dgm:pt modelId="{18E15777-A7E7-4579-9801-618013887BFF}" type="pres">
      <dgm:prSet presAssocID="{C3EA114B-A18C-430B-8AD6-F3843005C26D}" presName="composite2" presStyleCnt="0"/>
      <dgm:spPr/>
    </dgm:pt>
    <dgm:pt modelId="{607D342B-1116-4378-BBAA-E6F14741B1DB}" type="pres">
      <dgm:prSet presAssocID="{C3EA114B-A18C-430B-8AD6-F3843005C26D}" presName="background2" presStyleLbl="node2" presStyleIdx="1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C92A554-FAE1-420B-A872-90E7FCD41E17}" type="pres">
      <dgm:prSet presAssocID="{C3EA114B-A18C-430B-8AD6-F3843005C26D}" presName="text2" presStyleLbl="fgAcc2" presStyleIdx="1" presStyleCnt="4" custScaleY="280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B7BB8-6B43-4397-8E5B-D619384B2F73}" type="pres">
      <dgm:prSet presAssocID="{C3EA114B-A18C-430B-8AD6-F3843005C26D}" presName="hierChild3" presStyleCnt="0"/>
      <dgm:spPr/>
    </dgm:pt>
    <dgm:pt modelId="{9B51B097-0C18-4C5E-97F7-547919DCB711}" type="pres">
      <dgm:prSet presAssocID="{BA4E56F6-0F16-4F17-ABFA-647398D51BF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5888692-1A4F-4357-A2A2-159859DDD2C7}" type="pres">
      <dgm:prSet presAssocID="{BD5305E7-2828-40D6-8C2A-813DDE146EFC}" presName="hierRoot2" presStyleCnt="0"/>
      <dgm:spPr/>
    </dgm:pt>
    <dgm:pt modelId="{EBF94950-DC3E-4501-9835-E969D1306938}" type="pres">
      <dgm:prSet presAssocID="{BD5305E7-2828-40D6-8C2A-813DDE146EFC}" presName="composite2" presStyleCnt="0"/>
      <dgm:spPr/>
    </dgm:pt>
    <dgm:pt modelId="{B5345AC6-B9F0-48BB-8370-A51D54D8F72B}" type="pres">
      <dgm:prSet presAssocID="{BD5305E7-2828-40D6-8C2A-813DDE146EFC}" presName="background2" presStyleLbl="node2" presStyleIdx="2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AB7E2E8-5652-4418-9FEB-66D8B6A4D223}" type="pres">
      <dgm:prSet presAssocID="{BD5305E7-2828-40D6-8C2A-813DDE146EFC}" presName="text2" presStyleLbl="fgAcc2" presStyleIdx="2" presStyleCnt="4" custScaleY="283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E5E67-6ECF-47E6-9588-C37D2072466A}" type="pres">
      <dgm:prSet presAssocID="{BD5305E7-2828-40D6-8C2A-813DDE146EFC}" presName="hierChild3" presStyleCnt="0"/>
      <dgm:spPr/>
    </dgm:pt>
    <dgm:pt modelId="{59551110-2D66-471E-A16A-819337207A8A}" type="pres">
      <dgm:prSet presAssocID="{8681D402-A1B8-42AA-A35F-A456B2FE616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5904FDB-D116-4FB7-BC2B-A96B7EED7D75}" type="pres">
      <dgm:prSet presAssocID="{0EC9D443-5337-4F18-817E-FDF1D5368C8D}" presName="hierRoot2" presStyleCnt="0"/>
      <dgm:spPr/>
    </dgm:pt>
    <dgm:pt modelId="{110B5E1F-8E5D-40E5-960D-6DFAD248F89D}" type="pres">
      <dgm:prSet presAssocID="{0EC9D443-5337-4F18-817E-FDF1D5368C8D}" presName="composite2" presStyleCnt="0"/>
      <dgm:spPr/>
    </dgm:pt>
    <dgm:pt modelId="{F57FF47A-B35F-4530-BFA5-C66635EEA57E}" type="pres">
      <dgm:prSet presAssocID="{0EC9D443-5337-4F18-817E-FDF1D5368C8D}" presName="background2" presStyleLbl="node2" presStyleIdx="3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B05A3A1-B2CA-49DD-81D8-F056924E20BD}" type="pres">
      <dgm:prSet presAssocID="{0EC9D443-5337-4F18-817E-FDF1D5368C8D}" presName="text2" presStyleLbl="fgAcc2" presStyleIdx="3" presStyleCnt="4" custScaleY="283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D1098-2907-40F4-AA6B-346CEE2D5C9E}" type="pres">
      <dgm:prSet presAssocID="{0EC9D443-5337-4F18-817E-FDF1D5368C8D}" presName="hierChild3" presStyleCnt="0"/>
      <dgm:spPr/>
    </dgm:pt>
  </dgm:ptLst>
  <dgm:cxnLst>
    <dgm:cxn modelId="{2CAAEB6B-A273-4374-94F8-E9DCF49F9146}" type="presOf" srcId="{FFA1B483-89AA-48B5-ABF8-2233FACCBD56}" destId="{BE5EFA17-EB38-48C4-B573-C27654A00876}" srcOrd="0" destOrd="0" presId="urn:microsoft.com/office/officeart/2005/8/layout/hierarchy1"/>
    <dgm:cxn modelId="{4F4D7C4A-2939-400A-888E-AADC1447C034}" type="presOf" srcId="{06AA434A-36D4-4E4F-9943-2F3C9566A231}" destId="{3DE4582D-8935-4439-8F56-C844BC0A6649}" srcOrd="0" destOrd="0" presId="urn:microsoft.com/office/officeart/2005/8/layout/hierarchy1"/>
    <dgm:cxn modelId="{583684F6-1A2F-4B0D-998A-C9FB7C36931A}" srcId="{06AA434A-36D4-4E4F-9943-2F3C9566A231}" destId="{0EC9D443-5337-4F18-817E-FDF1D5368C8D}" srcOrd="3" destOrd="0" parTransId="{8681D402-A1B8-42AA-A35F-A456B2FE616F}" sibTransId="{191A3EE9-B1D3-4108-A9B4-BE2926CEA7F8}"/>
    <dgm:cxn modelId="{58624F35-ADB2-4512-A342-DC60D24A4577}" srcId="{06AA434A-36D4-4E4F-9943-2F3C9566A231}" destId="{F60C0EC1-C9D9-4F4E-BEB3-09653F771C43}" srcOrd="0" destOrd="0" parTransId="{72206BAF-90FD-419F-9221-16D5B3C0ECB5}" sibTransId="{144A5177-8F9A-4E32-A341-200A39EFDBB7}"/>
    <dgm:cxn modelId="{B7FFABEA-1345-471D-AFB6-CA663106568B}" type="presOf" srcId="{0EC9D443-5337-4F18-817E-FDF1D5368C8D}" destId="{9B05A3A1-B2CA-49DD-81D8-F056924E20BD}" srcOrd="0" destOrd="0" presId="urn:microsoft.com/office/officeart/2005/8/layout/hierarchy1"/>
    <dgm:cxn modelId="{8F9433E2-1D6E-4049-915C-5F3622D24661}" type="presOf" srcId="{BA4E56F6-0F16-4F17-ABFA-647398D51BF5}" destId="{9B51B097-0C18-4C5E-97F7-547919DCB711}" srcOrd="0" destOrd="0" presId="urn:microsoft.com/office/officeart/2005/8/layout/hierarchy1"/>
    <dgm:cxn modelId="{8DAF7314-5F54-4422-B7E1-8B3D4806F0A4}" type="presOf" srcId="{BD5305E7-2828-40D6-8C2A-813DDE146EFC}" destId="{2AB7E2E8-5652-4418-9FEB-66D8B6A4D223}" srcOrd="0" destOrd="0" presId="urn:microsoft.com/office/officeart/2005/8/layout/hierarchy1"/>
    <dgm:cxn modelId="{0CE9CFD2-836C-4588-8A71-EC8B592EC818}" srcId="{06AA434A-36D4-4E4F-9943-2F3C9566A231}" destId="{BD5305E7-2828-40D6-8C2A-813DDE146EFC}" srcOrd="2" destOrd="0" parTransId="{BA4E56F6-0F16-4F17-ABFA-647398D51BF5}" sibTransId="{ECDE80C9-93E8-4442-8D10-8947423BF37C}"/>
    <dgm:cxn modelId="{2F6B401F-6C44-4CB1-AD42-85FEB6CC81E1}" srcId="{A7F88CD2-4479-46CA-B286-CDDC3BC69DB2}" destId="{06AA434A-36D4-4E4F-9943-2F3C9566A231}" srcOrd="0" destOrd="0" parTransId="{5E83BA3D-76FE-4B90-A211-0E335608C475}" sibTransId="{EFEBC3C8-23E4-46BD-AE24-4AD66CC901B6}"/>
    <dgm:cxn modelId="{5122A87A-EA64-462F-A020-CE5DF138FAC2}" type="presOf" srcId="{F60C0EC1-C9D9-4F4E-BEB3-09653F771C43}" destId="{13798A7C-423A-4CC1-9F8E-E3B91BE60632}" srcOrd="0" destOrd="0" presId="urn:microsoft.com/office/officeart/2005/8/layout/hierarchy1"/>
    <dgm:cxn modelId="{F739C05E-9722-4217-A890-D734AE82E9C6}" type="presOf" srcId="{72206BAF-90FD-419F-9221-16D5B3C0ECB5}" destId="{C9729C6D-E94C-4B9B-A300-6B1B4966845B}" srcOrd="0" destOrd="0" presId="urn:microsoft.com/office/officeart/2005/8/layout/hierarchy1"/>
    <dgm:cxn modelId="{64ADF67A-D8EB-4725-9051-94DBD5B17B60}" type="presOf" srcId="{A7F88CD2-4479-46CA-B286-CDDC3BC69DB2}" destId="{0DBA912C-3FCA-40EE-802F-83E733A9A9BA}" srcOrd="0" destOrd="0" presId="urn:microsoft.com/office/officeart/2005/8/layout/hierarchy1"/>
    <dgm:cxn modelId="{C530C100-734A-4F01-A05C-69FB6C9B7D9D}" type="presOf" srcId="{C3EA114B-A18C-430B-8AD6-F3843005C26D}" destId="{1C92A554-FAE1-420B-A872-90E7FCD41E17}" srcOrd="0" destOrd="0" presId="urn:microsoft.com/office/officeart/2005/8/layout/hierarchy1"/>
    <dgm:cxn modelId="{2B930A0F-A420-4F56-8CBB-A200E52DB216}" srcId="{06AA434A-36D4-4E4F-9943-2F3C9566A231}" destId="{C3EA114B-A18C-430B-8AD6-F3843005C26D}" srcOrd="1" destOrd="0" parTransId="{FFA1B483-89AA-48B5-ABF8-2233FACCBD56}" sibTransId="{B2E7F257-941C-4EE1-93F9-40E2CB9DCEE1}"/>
    <dgm:cxn modelId="{A683D715-AF3A-414A-B4A6-700ECD28E49A}" type="presOf" srcId="{8681D402-A1B8-42AA-A35F-A456B2FE616F}" destId="{59551110-2D66-471E-A16A-819337207A8A}" srcOrd="0" destOrd="0" presId="urn:microsoft.com/office/officeart/2005/8/layout/hierarchy1"/>
    <dgm:cxn modelId="{A6834722-2C1C-4D75-8D7F-4A7E89510A3E}" type="presParOf" srcId="{0DBA912C-3FCA-40EE-802F-83E733A9A9BA}" destId="{F25ADB9D-9229-4ED1-8368-184CD65CFE72}" srcOrd="0" destOrd="0" presId="urn:microsoft.com/office/officeart/2005/8/layout/hierarchy1"/>
    <dgm:cxn modelId="{9945E10F-42EB-4F73-A326-6443C0121E9D}" type="presParOf" srcId="{F25ADB9D-9229-4ED1-8368-184CD65CFE72}" destId="{FC1703B0-D398-458E-8433-582BD233ECA6}" srcOrd="0" destOrd="0" presId="urn:microsoft.com/office/officeart/2005/8/layout/hierarchy1"/>
    <dgm:cxn modelId="{F16F1033-D5CB-4B4C-92C5-A4F886CD8E50}" type="presParOf" srcId="{FC1703B0-D398-458E-8433-582BD233ECA6}" destId="{BE3BD0FE-D0A8-489C-B0A3-6D7ED613F58F}" srcOrd="0" destOrd="0" presId="urn:microsoft.com/office/officeart/2005/8/layout/hierarchy1"/>
    <dgm:cxn modelId="{EC6BC5A8-5CE5-4BAF-8765-AF7E717219E5}" type="presParOf" srcId="{FC1703B0-D398-458E-8433-582BD233ECA6}" destId="{3DE4582D-8935-4439-8F56-C844BC0A6649}" srcOrd="1" destOrd="0" presId="urn:microsoft.com/office/officeart/2005/8/layout/hierarchy1"/>
    <dgm:cxn modelId="{F37EE98F-4813-474F-8370-FC6941A6E427}" type="presParOf" srcId="{F25ADB9D-9229-4ED1-8368-184CD65CFE72}" destId="{C1635991-3CAB-4656-89F9-13B2E1831455}" srcOrd="1" destOrd="0" presId="urn:microsoft.com/office/officeart/2005/8/layout/hierarchy1"/>
    <dgm:cxn modelId="{D0993378-F4F3-494D-8799-5581CB0171A7}" type="presParOf" srcId="{C1635991-3CAB-4656-89F9-13B2E1831455}" destId="{C9729C6D-E94C-4B9B-A300-6B1B4966845B}" srcOrd="0" destOrd="0" presId="urn:microsoft.com/office/officeart/2005/8/layout/hierarchy1"/>
    <dgm:cxn modelId="{0AEC260E-B9E6-41D9-86D7-3E619F072EE1}" type="presParOf" srcId="{C1635991-3CAB-4656-89F9-13B2E1831455}" destId="{D5BBF7E8-A848-4690-A861-33C6C0D19766}" srcOrd="1" destOrd="0" presId="urn:microsoft.com/office/officeart/2005/8/layout/hierarchy1"/>
    <dgm:cxn modelId="{23E9AC41-72A8-49AA-AE70-9D54619C0E8A}" type="presParOf" srcId="{D5BBF7E8-A848-4690-A861-33C6C0D19766}" destId="{BBAEE55C-2C2D-4875-971D-05EFE5004EBB}" srcOrd="0" destOrd="0" presId="urn:microsoft.com/office/officeart/2005/8/layout/hierarchy1"/>
    <dgm:cxn modelId="{4E88F38E-C3A7-430E-918B-6E197E921225}" type="presParOf" srcId="{BBAEE55C-2C2D-4875-971D-05EFE5004EBB}" destId="{0CCD27BD-4FFE-4E2D-984B-3BA684531499}" srcOrd="0" destOrd="0" presId="urn:microsoft.com/office/officeart/2005/8/layout/hierarchy1"/>
    <dgm:cxn modelId="{A4F3E626-F2ED-4F0C-AF66-5CE7FF9DD7DB}" type="presParOf" srcId="{BBAEE55C-2C2D-4875-971D-05EFE5004EBB}" destId="{13798A7C-423A-4CC1-9F8E-E3B91BE60632}" srcOrd="1" destOrd="0" presId="urn:microsoft.com/office/officeart/2005/8/layout/hierarchy1"/>
    <dgm:cxn modelId="{C0E272A4-7396-4735-9B7C-BB88FABE3F3F}" type="presParOf" srcId="{D5BBF7E8-A848-4690-A861-33C6C0D19766}" destId="{7D527931-49BC-4A77-9600-9298607F722C}" srcOrd="1" destOrd="0" presId="urn:microsoft.com/office/officeart/2005/8/layout/hierarchy1"/>
    <dgm:cxn modelId="{26E16FBB-9C9C-43E6-A6C1-87CB240D6F3D}" type="presParOf" srcId="{C1635991-3CAB-4656-89F9-13B2E1831455}" destId="{BE5EFA17-EB38-48C4-B573-C27654A00876}" srcOrd="2" destOrd="0" presId="urn:microsoft.com/office/officeart/2005/8/layout/hierarchy1"/>
    <dgm:cxn modelId="{30104EAF-09BF-4693-908E-D7EA5E96F8C9}" type="presParOf" srcId="{C1635991-3CAB-4656-89F9-13B2E1831455}" destId="{A82EDD49-85C5-48FE-A4F0-16771C5294EA}" srcOrd="3" destOrd="0" presId="urn:microsoft.com/office/officeart/2005/8/layout/hierarchy1"/>
    <dgm:cxn modelId="{1A85CB5B-1624-4E43-BE94-E97369FE252D}" type="presParOf" srcId="{A82EDD49-85C5-48FE-A4F0-16771C5294EA}" destId="{18E15777-A7E7-4579-9801-618013887BFF}" srcOrd="0" destOrd="0" presId="urn:microsoft.com/office/officeart/2005/8/layout/hierarchy1"/>
    <dgm:cxn modelId="{AB15AB2E-A346-48A7-9C39-6EF35B6E65C2}" type="presParOf" srcId="{18E15777-A7E7-4579-9801-618013887BFF}" destId="{607D342B-1116-4378-BBAA-E6F14741B1DB}" srcOrd="0" destOrd="0" presId="urn:microsoft.com/office/officeart/2005/8/layout/hierarchy1"/>
    <dgm:cxn modelId="{A258B981-3AC5-45B8-B94A-7027F943C102}" type="presParOf" srcId="{18E15777-A7E7-4579-9801-618013887BFF}" destId="{1C92A554-FAE1-420B-A872-90E7FCD41E17}" srcOrd="1" destOrd="0" presId="urn:microsoft.com/office/officeart/2005/8/layout/hierarchy1"/>
    <dgm:cxn modelId="{EA0B37AE-CBF6-4A35-BD8F-A4958857B74E}" type="presParOf" srcId="{A82EDD49-85C5-48FE-A4F0-16771C5294EA}" destId="{B1BB7BB8-6B43-4397-8E5B-D619384B2F73}" srcOrd="1" destOrd="0" presId="urn:microsoft.com/office/officeart/2005/8/layout/hierarchy1"/>
    <dgm:cxn modelId="{6EEE1028-D32D-49FD-A301-98023AAF2F12}" type="presParOf" srcId="{C1635991-3CAB-4656-89F9-13B2E1831455}" destId="{9B51B097-0C18-4C5E-97F7-547919DCB711}" srcOrd="4" destOrd="0" presId="urn:microsoft.com/office/officeart/2005/8/layout/hierarchy1"/>
    <dgm:cxn modelId="{6DC26525-8794-4D7A-B67A-FBE4AAAC4975}" type="presParOf" srcId="{C1635991-3CAB-4656-89F9-13B2E1831455}" destId="{C5888692-1A4F-4357-A2A2-159859DDD2C7}" srcOrd="5" destOrd="0" presId="urn:microsoft.com/office/officeart/2005/8/layout/hierarchy1"/>
    <dgm:cxn modelId="{FBAE3503-3734-42A5-A67C-7610C2B96F8C}" type="presParOf" srcId="{C5888692-1A4F-4357-A2A2-159859DDD2C7}" destId="{EBF94950-DC3E-4501-9835-E969D1306938}" srcOrd="0" destOrd="0" presId="urn:microsoft.com/office/officeart/2005/8/layout/hierarchy1"/>
    <dgm:cxn modelId="{D44A8FC4-F33D-4DDB-9322-D6E8BDEBA34B}" type="presParOf" srcId="{EBF94950-DC3E-4501-9835-E969D1306938}" destId="{B5345AC6-B9F0-48BB-8370-A51D54D8F72B}" srcOrd="0" destOrd="0" presId="urn:microsoft.com/office/officeart/2005/8/layout/hierarchy1"/>
    <dgm:cxn modelId="{8EE6ACFE-34C1-47E6-8349-633747ADA32B}" type="presParOf" srcId="{EBF94950-DC3E-4501-9835-E969D1306938}" destId="{2AB7E2E8-5652-4418-9FEB-66D8B6A4D223}" srcOrd="1" destOrd="0" presId="urn:microsoft.com/office/officeart/2005/8/layout/hierarchy1"/>
    <dgm:cxn modelId="{7E2F6A33-395A-4961-BF35-3E8A4B08E8A2}" type="presParOf" srcId="{C5888692-1A4F-4357-A2A2-159859DDD2C7}" destId="{9A5E5E67-6ECF-47E6-9588-C37D2072466A}" srcOrd="1" destOrd="0" presId="urn:microsoft.com/office/officeart/2005/8/layout/hierarchy1"/>
    <dgm:cxn modelId="{8D523F72-89DB-41A0-B5F9-4865E23B2808}" type="presParOf" srcId="{C1635991-3CAB-4656-89F9-13B2E1831455}" destId="{59551110-2D66-471E-A16A-819337207A8A}" srcOrd="6" destOrd="0" presId="urn:microsoft.com/office/officeart/2005/8/layout/hierarchy1"/>
    <dgm:cxn modelId="{484B041E-003E-4167-8DB4-8A8EFDC75938}" type="presParOf" srcId="{C1635991-3CAB-4656-89F9-13B2E1831455}" destId="{15904FDB-D116-4FB7-BC2B-A96B7EED7D75}" srcOrd="7" destOrd="0" presId="urn:microsoft.com/office/officeart/2005/8/layout/hierarchy1"/>
    <dgm:cxn modelId="{5420DB3E-EFA1-4860-A459-FC828FB2F324}" type="presParOf" srcId="{15904FDB-D116-4FB7-BC2B-A96B7EED7D75}" destId="{110B5E1F-8E5D-40E5-960D-6DFAD248F89D}" srcOrd="0" destOrd="0" presId="urn:microsoft.com/office/officeart/2005/8/layout/hierarchy1"/>
    <dgm:cxn modelId="{55CCF354-C22E-46E9-B55B-20F0EBB81A0A}" type="presParOf" srcId="{110B5E1F-8E5D-40E5-960D-6DFAD248F89D}" destId="{F57FF47A-B35F-4530-BFA5-C66635EEA57E}" srcOrd="0" destOrd="0" presId="urn:microsoft.com/office/officeart/2005/8/layout/hierarchy1"/>
    <dgm:cxn modelId="{8AD53DFC-423C-42A9-886D-B81E43E0C119}" type="presParOf" srcId="{110B5E1F-8E5D-40E5-960D-6DFAD248F89D}" destId="{9B05A3A1-B2CA-49DD-81D8-F056924E20BD}" srcOrd="1" destOrd="0" presId="urn:microsoft.com/office/officeart/2005/8/layout/hierarchy1"/>
    <dgm:cxn modelId="{3F9DE5A6-10CD-48F4-9916-C9D9C5C9843B}" type="presParOf" srcId="{15904FDB-D116-4FB7-BC2B-A96B7EED7D75}" destId="{5EED1098-2907-40F4-AA6B-346CEE2D5C9E}" srcOrd="1" destOrd="0" presId="urn:microsoft.com/office/officeart/2005/8/layout/hierarchy1"/>
  </dgm:cxnLst>
  <dgm:bg/>
  <dgm:whole>
    <a:ln>
      <a:solidFill>
        <a:schemeClr val="accent6">
          <a:lumMod val="50000"/>
        </a:schemeClr>
      </a:solidFill>
    </a:ln>
  </dgm:whole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3E9E9-634F-470F-AC66-2635CB5DD1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D9AE9-641E-4F2C-B46C-5BE948AF6AAA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38 521,5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46A894-A913-4D96-8B3D-876BEB7CA0B1}" type="parTrans" cxnId="{5E0888D5-CA1C-4381-8B9D-58DB9277FB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0BF0F0F-F713-4EF6-AE11-EBFFB31ED2C6}" type="sibTrans" cxnId="{5E0888D5-CA1C-4381-8B9D-58DB9277FB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79F1B6-8B51-44B5-9D1F-4CDE000E07BF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межбюджетные трансферты на ежемесячное денежное вознаграждение за классное руководство педагогическим работникам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260391-0B86-4603-BBA8-944EC20B6CA7}" type="parTrans" cxnId="{261C59D4-0C68-4211-BFD5-630C974A795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100A689-E7DE-4465-B523-C798AB508F16}" type="sibTrans" cxnId="{261C59D4-0C68-4211-BFD5-630C974A795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D64BB8-411D-4076-8902-356C6646989B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389218-7A4E-442E-962E-061FE144904C}" type="parTrans" cxnId="{805CA0B5-8D33-4B24-9E2B-6203D02755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88E10E-6BA5-4433-BB21-434FCC56C02B}" type="sibTrans" cxnId="{805CA0B5-8D33-4B24-9E2B-6203D02755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0EF018-DDE7-4BFC-AF3C-25BDD408207A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C9FB05-421F-4D69-94E2-6947D9AA3D6B}" type="parTrans" cxnId="{E828E948-A1A0-4B1C-A755-336BCDEE35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3433E5-D592-4581-9D33-2600809BC476}" type="sibTrans" cxnId="{E828E948-A1A0-4B1C-A755-336BCDEE35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08E0E1-B7A0-4AC8-BA97-9E87B529BEA7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4BDCF3-A24A-4255-AC1C-A04328C7E30F}" type="parTrans" cxnId="{1DED8BA4-5074-412C-A36D-3965A3BDDA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5BF77C-E387-43D0-9716-B70C677AF6DB}" type="sibTrans" cxnId="{1DED8BA4-5074-412C-A36D-3965A3BDDA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DE8F52-132B-40D6-9805-364532507C3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Поступление от денежных пожертвований, предоставляемых физическими лицами (ДШИ п.Михайловка)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A94619-183A-41F7-B754-757FBC4135D4}" type="parTrans" cxnId="{D566F95B-ED2F-462E-99C6-80219817E3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467630-8BB0-4885-9BF3-3BCBC1BFC3AA}" type="sibTrans" cxnId="{D566F95B-ED2F-462E-99C6-80219817E3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CC90DFA-0DBD-4DB2-B093-BD4084958C0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межбюджетные трансферты на государственную поддержку лучших сельских учреждений культуры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2B52BF1-D0EE-464A-AECB-4B3DE300A7D5}" type="parTrans" cxnId="{9A7BF520-674A-4DF3-8AFF-7761165E4F5E}">
      <dgm:prSet/>
      <dgm:spPr/>
      <dgm:t>
        <a:bodyPr/>
        <a:lstStyle/>
        <a:p>
          <a:endParaRPr lang="ru-RU"/>
        </a:p>
      </dgm:t>
    </dgm:pt>
    <dgm:pt modelId="{0ED00155-D262-41AA-8EC9-8D8074132D14}" type="sibTrans" cxnId="{9A7BF520-674A-4DF3-8AFF-7761165E4F5E}">
      <dgm:prSet/>
      <dgm:spPr/>
      <dgm:t>
        <a:bodyPr/>
        <a:lstStyle/>
        <a:p>
          <a:endParaRPr lang="ru-RU"/>
        </a:p>
      </dgm:t>
    </dgm:pt>
    <dgm:pt modelId="{A4C0561A-B1C7-42D7-8F15-0B1A5117DA59}" type="pres">
      <dgm:prSet presAssocID="{D223E9E9-634F-470F-AC66-2635CB5DD1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6E513-F92D-4514-A622-D04695497A05}" type="pres">
      <dgm:prSet presAssocID="{CDFD9AE9-641E-4F2C-B46C-5BE948AF6AAA}" presName="composite" presStyleCnt="0"/>
      <dgm:spPr/>
    </dgm:pt>
    <dgm:pt modelId="{FD52A419-2E28-4985-B88B-04C5D943CBB7}" type="pres">
      <dgm:prSet presAssocID="{CDFD9AE9-641E-4F2C-B46C-5BE948AF6A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B880E-D1B4-434A-B571-3446B05576B0}" type="pres">
      <dgm:prSet presAssocID="{CDFD9AE9-641E-4F2C-B46C-5BE948AF6A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85E4-AEE2-4875-B380-27EFF6EB7E25}" type="pres">
      <dgm:prSet presAssocID="{70BF0F0F-F713-4EF6-AE11-EBFFB31ED2C6}" presName="sp" presStyleCnt="0"/>
      <dgm:spPr/>
    </dgm:pt>
    <dgm:pt modelId="{1569F5A5-449F-4208-83EB-A25DACC5F3C9}" type="pres">
      <dgm:prSet presAssocID="{06D64BB8-411D-4076-8902-356C6646989B}" presName="composite" presStyleCnt="0"/>
      <dgm:spPr/>
    </dgm:pt>
    <dgm:pt modelId="{46623B3F-9C73-4DC6-8EAB-36807D39DC02}" type="pres">
      <dgm:prSet presAssocID="{06D64BB8-411D-4076-8902-356C664698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D87CD-E788-4807-BD5A-E8C611293B94}" type="pres">
      <dgm:prSet presAssocID="{06D64BB8-411D-4076-8902-356C664698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AF6AE-F5EA-4E2E-99D4-CF4E1CCE915E}" type="pres">
      <dgm:prSet presAssocID="{0088E10E-6BA5-4433-BB21-434FCC56C02B}" presName="sp" presStyleCnt="0"/>
      <dgm:spPr/>
    </dgm:pt>
    <dgm:pt modelId="{9C415972-2B10-475D-A7C7-F2C1776FB542}" type="pres">
      <dgm:prSet presAssocID="{BE08E0E1-B7A0-4AC8-BA97-9E87B529BEA7}" presName="composite" presStyleCnt="0"/>
      <dgm:spPr/>
    </dgm:pt>
    <dgm:pt modelId="{2C64A116-2517-4724-98EB-B80A483D3CFA}" type="pres">
      <dgm:prSet presAssocID="{BE08E0E1-B7A0-4AC8-BA97-9E87B529BE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3A512-E599-4611-AF5C-8F2E20CC86DB}" type="pres">
      <dgm:prSet presAssocID="{BE08E0E1-B7A0-4AC8-BA97-9E87B529BEA7}" presName="descendantText" presStyleLbl="alignAcc1" presStyleIdx="2" presStyleCnt="3" custScaleY="10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CA0B5-8D33-4B24-9E2B-6203D02755D5}" srcId="{D223E9E9-634F-470F-AC66-2635CB5DD19D}" destId="{06D64BB8-411D-4076-8902-356C6646989B}" srcOrd="1" destOrd="0" parTransId="{D4389218-7A4E-442E-962E-061FE144904C}" sibTransId="{0088E10E-6BA5-4433-BB21-434FCC56C02B}"/>
    <dgm:cxn modelId="{0851096E-D838-47A9-B7FE-31E2EEE6E402}" type="presOf" srcId="{4CC90DFA-0DBD-4DB2-B093-BD4084958C02}" destId="{2C1D87CD-E788-4807-BD5A-E8C611293B94}" srcOrd="0" destOrd="1" presId="urn:microsoft.com/office/officeart/2005/8/layout/chevron2"/>
    <dgm:cxn modelId="{1DED8BA4-5074-412C-A36D-3965A3BDDA6C}" srcId="{D223E9E9-634F-470F-AC66-2635CB5DD19D}" destId="{BE08E0E1-B7A0-4AC8-BA97-9E87B529BEA7}" srcOrd="2" destOrd="0" parTransId="{724BDCF3-A24A-4255-AC1C-A04328C7E30F}" sibTransId="{B25BF77C-E387-43D0-9716-B70C677AF6DB}"/>
    <dgm:cxn modelId="{C9B54818-20D4-46F1-8752-C5D0DC465C99}" type="presOf" srcId="{B40EF018-DDE7-4BFC-AF3C-25BDD408207A}" destId="{2C1D87CD-E788-4807-BD5A-E8C611293B94}" srcOrd="0" destOrd="0" presId="urn:microsoft.com/office/officeart/2005/8/layout/chevron2"/>
    <dgm:cxn modelId="{9A7BF520-674A-4DF3-8AFF-7761165E4F5E}" srcId="{06D64BB8-411D-4076-8902-356C6646989B}" destId="{4CC90DFA-0DBD-4DB2-B093-BD4084958C02}" srcOrd="1" destOrd="0" parTransId="{F2B52BF1-D0EE-464A-AECB-4B3DE300A7D5}" sibTransId="{0ED00155-D262-41AA-8EC9-8D8074132D14}"/>
    <dgm:cxn modelId="{94FE70C5-9464-4A37-BA07-B1CF27079958}" type="presOf" srcId="{CDFD9AE9-641E-4F2C-B46C-5BE948AF6AAA}" destId="{FD52A419-2E28-4985-B88B-04C5D943CBB7}" srcOrd="0" destOrd="0" presId="urn:microsoft.com/office/officeart/2005/8/layout/chevron2"/>
    <dgm:cxn modelId="{50551F5F-871D-4ED2-A8DE-1F5AE5707CB1}" type="presOf" srcId="{EE79F1B6-8B51-44B5-9D1F-4CDE000E07BF}" destId="{73EB880E-D1B4-434A-B571-3446B05576B0}" srcOrd="0" destOrd="0" presId="urn:microsoft.com/office/officeart/2005/8/layout/chevron2"/>
    <dgm:cxn modelId="{261C59D4-0C68-4211-BFD5-630C974A7956}" srcId="{CDFD9AE9-641E-4F2C-B46C-5BE948AF6AAA}" destId="{EE79F1B6-8B51-44B5-9D1F-4CDE000E07BF}" srcOrd="0" destOrd="0" parTransId="{30260391-0B86-4603-BBA8-944EC20B6CA7}" sibTransId="{0100A689-E7DE-4465-B523-C798AB508F16}"/>
    <dgm:cxn modelId="{D566F95B-ED2F-462E-99C6-80219817E351}" srcId="{BE08E0E1-B7A0-4AC8-BA97-9E87B529BEA7}" destId="{B5DE8F52-132B-40D6-9805-364532507C37}" srcOrd="0" destOrd="0" parTransId="{11A94619-183A-41F7-B754-757FBC4135D4}" sibTransId="{B9467630-8BB0-4885-9BF3-3BCBC1BFC3AA}"/>
    <dgm:cxn modelId="{5E0888D5-CA1C-4381-8B9D-58DB9277FBE5}" srcId="{D223E9E9-634F-470F-AC66-2635CB5DD19D}" destId="{CDFD9AE9-641E-4F2C-B46C-5BE948AF6AAA}" srcOrd="0" destOrd="0" parTransId="{7B46A894-A913-4D96-8B3D-876BEB7CA0B1}" sibTransId="{70BF0F0F-F713-4EF6-AE11-EBFFB31ED2C6}"/>
    <dgm:cxn modelId="{E828E948-A1A0-4B1C-A755-336BCDEE35CC}" srcId="{06D64BB8-411D-4076-8902-356C6646989B}" destId="{B40EF018-DDE7-4BFC-AF3C-25BDD408207A}" srcOrd="0" destOrd="0" parTransId="{D4C9FB05-421F-4D69-94E2-6947D9AA3D6B}" sibTransId="{B53433E5-D592-4581-9D33-2600809BC476}"/>
    <dgm:cxn modelId="{5C737E33-BB97-43B8-BA35-95E488A5D8D0}" type="presOf" srcId="{B5DE8F52-132B-40D6-9805-364532507C37}" destId="{D0F3A512-E599-4611-AF5C-8F2E20CC86DB}" srcOrd="0" destOrd="0" presId="urn:microsoft.com/office/officeart/2005/8/layout/chevron2"/>
    <dgm:cxn modelId="{47CDC99E-6534-4E29-BA51-361785635647}" type="presOf" srcId="{D223E9E9-634F-470F-AC66-2635CB5DD19D}" destId="{A4C0561A-B1C7-42D7-8F15-0B1A5117DA59}" srcOrd="0" destOrd="0" presId="urn:microsoft.com/office/officeart/2005/8/layout/chevron2"/>
    <dgm:cxn modelId="{3BFE0F08-090C-4109-A66E-0DF1FBA6DFC4}" type="presOf" srcId="{BE08E0E1-B7A0-4AC8-BA97-9E87B529BEA7}" destId="{2C64A116-2517-4724-98EB-B80A483D3CFA}" srcOrd="0" destOrd="0" presId="urn:microsoft.com/office/officeart/2005/8/layout/chevron2"/>
    <dgm:cxn modelId="{F2354251-39A1-4BBE-B065-DA6ED1412A9F}" type="presOf" srcId="{06D64BB8-411D-4076-8902-356C6646989B}" destId="{46623B3F-9C73-4DC6-8EAB-36807D39DC02}" srcOrd="0" destOrd="0" presId="urn:microsoft.com/office/officeart/2005/8/layout/chevron2"/>
    <dgm:cxn modelId="{5A083AF9-12FA-4BE1-BA68-2D45A6FEAE26}" type="presParOf" srcId="{A4C0561A-B1C7-42D7-8F15-0B1A5117DA59}" destId="{D2C6E513-F92D-4514-A622-D04695497A05}" srcOrd="0" destOrd="0" presId="urn:microsoft.com/office/officeart/2005/8/layout/chevron2"/>
    <dgm:cxn modelId="{75BF7367-DF13-423C-94A7-576A896D06CF}" type="presParOf" srcId="{D2C6E513-F92D-4514-A622-D04695497A05}" destId="{FD52A419-2E28-4985-B88B-04C5D943CBB7}" srcOrd="0" destOrd="0" presId="urn:microsoft.com/office/officeart/2005/8/layout/chevron2"/>
    <dgm:cxn modelId="{CD42EAA0-216C-4956-B5B2-DF9D788E6083}" type="presParOf" srcId="{D2C6E513-F92D-4514-A622-D04695497A05}" destId="{73EB880E-D1B4-434A-B571-3446B05576B0}" srcOrd="1" destOrd="0" presId="urn:microsoft.com/office/officeart/2005/8/layout/chevron2"/>
    <dgm:cxn modelId="{BED8541D-3B7C-4BAE-A477-9E969A602369}" type="presParOf" srcId="{A4C0561A-B1C7-42D7-8F15-0B1A5117DA59}" destId="{4CC885E4-AEE2-4875-B380-27EFF6EB7E25}" srcOrd="1" destOrd="0" presId="urn:microsoft.com/office/officeart/2005/8/layout/chevron2"/>
    <dgm:cxn modelId="{25A3706E-C6DE-4C9A-9ED8-C5945FF40273}" type="presParOf" srcId="{A4C0561A-B1C7-42D7-8F15-0B1A5117DA59}" destId="{1569F5A5-449F-4208-83EB-A25DACC5F3C9}" srcOrd="2" destOrd="0" presId="urn:microsoft.com/office/officeart/2005/8/layout/chevron2"/>
    <dgm:cxn modelId="{B9D22744-0700-4B29-A679-60EDAE991AB1}" type="presParOf" srcId="{1569F5A5-449F-4208-83EB-A25DACC5F3C9}" destId="{46623B3F-9C73-4DC6-8EAB-36807D39DC02}" srcOrd="0" destOrd="0" presId="urn:microsoft.com/office/officeart/2005/8/layout/chevron2"/>
    <dgm:cxn modelId="{0B70AAE2-D2B5-47A6-BEEF-355101726C79}" type="presParOf" srcId="{1569F5A5-449F-4208-83EB-A25DACC5F3C9}" destId="{2C1D87CD-E788-4807-BD5A-E8C611293B94}" srcOrd="1" destOrd="0" presId="urn:microsoft.com/office/officeart/2005/8/layout/chevron2"/>
    <dgm:cxn modelId="{BAD420D4-9F6E-48D7-A46D-65BD851D2902}" type="presParOf" srcId="{A4C0561A-B1C7-42D7-8F15-0B1A5117DA59}" destId="{863AF6AE-F5EA-4E2E-99D4-CF4E1CCE915E}" srcOrd="3" destOrd="0" presId="urn:microsoft.com/office/officeart/2005/8/layout/chevron2"/>
    <dgm:cxn modelId="{381F3EEA-9490-4CA8-BA44-571EC0B02FA9}" type="presParOf" srcId="{A4C0561A-B1C7-42D7-8F15-0B1A5117DA59}" destId="{9C415972-2B10-475D-A7C7-F2C1776FB542}" srcOrd="4" destOrd="0" presId="urn:microsoft.com/office/officeart/2005/8/layout/chevron2"/>
    <dgm:cxn modelId="{4AC5F052-3C8D-4EA7-926C-439EDF7C17CF}" type="presParOf" srcId="{9C415972-2B10-475D-A7C7-F2C1776FB542}" destId="{2C64A116-2517-4724-98EB-B80A483D3CFA}" srcOrd="0" destOrd="0" presId="urn:microsoft.com/office/officeart/2005/8/layout/chevron2"/>
    <dgm:cxn modelId="{47BB2D77-7AD8-44C7-A030-BA8BE2752893}" type="presParOf" srcId="{9C415972-2B10-475D-A7C7-F2C1776FB542}" destId="{D0F3A512-E599-4611-AF5C-8F2E20CC86D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</cdr:x>
      <cdr:y>0.40541</cdr:y>
    </cdr:from>
    <cdr:to>
      <cdr:x>0.45</cdr:x>
      <cdr:y>0.54054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2808312" y="2160240"/>
          <a:ext cx="108012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0.60163</cdr:x>
      <cdr:y>0.31081</cdr:y>
    </cdr:from>
    <cdr:to>
      <cdr:x>0.73333</cdr:x>
      <cdr:y>0.45946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5328592" y="1656184"/>
          <a:ext cx="1166530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0.35785</cdr:x>
      <cdr:y>0.4803</cdr:y>
    </cdr:from>
    <cdr:to>
      <cdr:x>0.44952</cdr:x>
      <cdr:y>0.54786</cdr:y>
    </cdr:to>
    <cdr:sp macro="" textlink="">
      <cdr:nvSpPr>
        <cdr:cNvPr id="8" name="TextBox 7"/>
        <cdr:cNvSpPr txBox="1"/>
      </cdr:nvSpPr>
      <cdr:spPr>
        <a:xfrm xmlns:a="http://schemas.openxmlformats.org/drawingml/2006/main" rot="19621550">
          <a:off x="3169492" y="2559323"/>
          <a:ext cx="811890" cy="359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127,1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0.61477</cdr:x>
      <cdr:y>0.3098</cdr:y>
    </cdr:from>
    <cdr:to>
      <cdr:x>0.7006</cdr:x>
      <cdr:y>0.37733</cdr:y>
    </cdr:to>
    <cdr:sp macro="" textlink="">
      <cdr:nvSpPr>
        <cdr:cNvPr id="9" name="TextBox 8"/>
        <cdr:cNvSpPr txBox="1"/>
      </cdr:nvSpPr>
      <cdr:spPr>
        <a:xfrm xmlns:a="http://schemas.openxmlformats.org/drawingml/2006/main" rot="19655690">
          <a:off x="5445002" y="1650777"/>
          <a:ext cx="760158" cy="359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98,4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0.17241</cdr:x>
      <cdr:y>0.82353</cdr:y>
    </cdr:from>
    <cdr:to>
      <cdr:x>0.88293</cdr:x>
      <cdr:y>0.89594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6200000">
          <a:off x="4196855" y="1232433"/>
          <a:ext cx="351752" cy="588794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0.21552</cdr:x>
      <cdr:y>0.89793</cdr:y>
    </cdr:from>
    <cdr:to>
      <cdr:x>0.74841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82" y="4361950"/>
          <a:ext cx="4415948" cy="49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1 506 967,2 тыс. руб.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0.18421</cdr:x>
      <cdr:y>0.59379</cdr:y>
    </cdr:from>
    <cdr:to>
      <cdr:x>0.35088</cdr:x>
      <cdr:y>0.6662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2952328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0.05221</cdr:x>
      <cdr:y>0.05747</cdr:y>
    </cdr:from>
    <cdr:to>
      <cdr:x>0.07832</cdr:x>
      <cdr:y>0.10058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8628" y="285752"/>
          <a:ext cx="214314" cy="21431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0.08702</cdr:x>
      <cdr:y>0.02874</cdr:y>
    </cdr:from>
    <cdr:to>
      <cdr:x>0.37421</cdr:x>
      <cdr:y>0.10058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14380" y="142876"/>
          <a:ext cx="235745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Программные расходы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0.52215</cdr:x>
      <cdr:y>0.05747</cdr:y>
    </cdr:from>
    <cdr:to>
      <cdr:x>0.54826</cdr:x>
      <cdr:y>0.10058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286280" y="285752"/>
          <a:ext cx="214314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0.61788</cdr:x>
      <cdr:y>0.0431</cdr:y>
    </cdr:from>
    <cdr:to>
      <cdr:x>0.98338</cdr:x>
      <cdr:y>0.11494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72098" y="214314"/>
          <a:ext cx="300039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0.56566</cdr:x>
      <cdr:y>0.02874</cdr:y>
    </cdr:from>
    <cdr:to>
      <cdr:x>1</cdr:x>
      <cdr:y>0.10058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643470" y="142876"/>
          <a:ext cx="35654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Непрограммные расходы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0.02586</cdr:x>
      <cdr:y>0.14706</cdr:y>
    </cdr:from>
    <cdr:to>
      <cdr:x>0.43966</cdr:x>
      <cdr:y>0.83673</cdr:y>
    </cdr:to>
    <cdr:sp macro="" textlink="">
      <cdr:nvSpPr>
        <cdr:cNvPr id="13" name="Пирог 12"/>
        <cdr:cNvSpPr/>
      </cdr:nvSpPr>
      <cdr:spPr>
        <a:xfrm xmlns:a="http://schemas.openxmlformats.org/drawingml/2006/main">
          <a:off x="216163" y="756402"/>
          <a:ext cx="3458616" cy="3547343"/>
        </a:xfrm>
        <a:prstGeom xmlns:a="http://schemas.openxmlformats.org/drawingml/2006/main" prst="pie">
          <a:avLst>
            <a:gd name="adj1" fmla="val 446692"/>
            <a:gd name="adj2" fmla="val 20940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/>
            <a:t>                      </a:t>
          </a:r>
        </a:p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99,6%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0.24525</cdr:x>
      <cdr:y>0.42389</cdr:y>
    </cdr:from>
    <cdr:to>
      <cdr:x>0.43769</cdr:x>
      <cdr:y>0.54512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 rot="16042418">
          <a:off x="2501730" y="1619095"/>
          <a:ext cx="602781" cy="1579751"/>
        </a:xfrm>
        <a:prstGeom xmlns:a="http://schemas.openxmlformats.org/drawingml/2006/main" prst="triangle">
          <a:avLst>
            <a:gd name="adj" fmla="val 51422"/>
          </a:avLst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0.74359</cdr:x>
      <cdr:y>0.31944</cdr:y>
    </cdr:from>
    <cdr:to>
      <cdr:x>0.88422</cdr:x>
      <cdr:y>0.54167</cdr:y>
    </cdr:to>
    <cdr:sp macro="" textlink="">
      <cdr:nvSpPr>
        <cdr:cNvPr id="19" name="Блок-схема: узел 18"/>
        <cdr:cNvSpPr/>
      </cdr:nvSpPr>
      <cdr:spPr>
        <a:xfrm xmlns:a="http://schemas.openxmlformats.org/drawingml/2006/main">
          <a:off x="6215106" y="1643074"/>
          <a:ext cx="1175436" cy="1143008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0,4%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0.44383</cdr:x>
      <cdr:y>0.33047</cdr:y>
    </cdr:from>
    <cdr:to>
      <cdr:x>0.78322</cdr:x>
      <cdr:y>0.41667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3643338" y="1643074"/>
          <a:ext cx="2786082" cy="4286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0.44383</cdr:x>
      <cdr:y>0.53162</cdr:y>
    </cdr:from>
    <cdr:to>
      <cdr:x>0.80063</cdr:x>
      <cdr:y>0.54081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3643338" y="2643206"/>
          <a:ext cx="2928958" cy="457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0.16379</cdr:x>
      <cdr:y>0.64706</cdr:y>
    </cdr:from>
    <cdr:to>
      <cdr:x>0.27414</cdr:x>
      <cdr:y>0.83529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357322" y="3143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0.66667</cdr:x>
      <cdr:y>0.54412</cdr:y>
    </cdr:from>
    <cdr:to>
      <cdr:x>0.89483</cdr:x>
      <cdr:y>0.85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572164" y="2798689"/>
          <a:ext cx="1907051" cy="1573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5 483,3 тыс.руб.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8AA9-984A-4F52-90E7-61B8F639DFC2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3BCC5-A85E-4FBE-855A-D3F2A69508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001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C6E59-28FA-46CB-8414-8636D0C8874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FC42-F72D-41C5-B99D-6BBD06654E06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4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5.xml"/><Relationship Id="rId7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6.xml"/><Relationship Id="rId7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7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cher.irkobl.ru/upload/medialibrary/731/731ed9e8fae3c9d36cda9298839c0e48.gif" TargetMode="Externa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cher.irkobl.ru/upload/medialibrary/731/731ed9e8fae3c9d36cda9298839c0e48.gif" TargetMode="External"/><Relationship Id="rId5" Type="http://schemas.openxmlformats.org/officeDocument/2006/relationships/chart" Target="../charts/chart10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her.irkobl.ru/upload/medialibrary/731/731ed9e8fae3c9d36cda9298839c0e48.gif" TargetMode="Externa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hyperlink" Target="http://cher.irkobl.ru/upload/medialibrary/731/731ed9e8fae3c9d36cda9298839c0e48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hyperlink" Target="http://cher.irkobl.ru/upload/medialibrary/731/731ed9e8fae3c9d36cda9298839c0e48.gif" TargetMode="Externa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her.irkobl.ru/upload/medialibrary/731/731ed9e8fae3c9d36cda9298839c0e48.gif" TargetMode="External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2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3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tapoc.trbo.yandex.net/tapoc_secure_proxy/4e8fdaa4041688146fc2d4ef10de01fa?url=http%3A%2F%2Fdeclarator.org%2Foffice%2Fview-zip-file%2F11088%2F%25D0%25A1%25D0%25B2%25D0%25B5%25D0%25B4%25D0%25B5%25D0%25BD%25D0%25B8%25D1%258F%2520%25D0%25BE%2520%25D0%25B4%25D0%25BE%25D1%2585%25D0%25BE%25D0%25B4%25D0%25B0%25D1%2585%2520%25D0%25B8%2520%25D1%2580%25D0%25B0%25D1%2581%25D1%2585%25D0%25BE%25D0%25B4%25D0%25B0%25D1%2585%2520%2520%2520%2520%25D0%25A7%25D0%25B5%25D1%2580%25D0%25B5%25D0%25BC%25D1%2585%25D0%25BE%25D0%25B2%25D1%2581%25D0%25BA%25D0%25B8%25D0%25B9%2520%25D1%2580%25D0%25B0%25D0%25B9%25D0%25BE%25D0%25BD_files%2Fmap%281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736"/>
            <a:ext cx="5643570" cy="5000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5643570" cy="15716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b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46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52500" cy="1190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285728"/>
            <a:ext cx="71438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 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Черемховский район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4775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Прочие субсидии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714380" cy="814393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071546"/>
          <a:ext cx="84010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795182846"/>
              </p:ext>
            </p:extLst>
          </p:nvPr>
        </p:nvGraphicFramePr>
        <p:xfrm>
          <a:off x="-119308" y="785794"/>
          <a:ext cx="9263308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11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28602"/>
            <a:ext cx="7143799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econ11\Desktop\картинки\58590_47_1193302933_783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357694"/>
            <a:ext cx="2071702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Герб Черемховского района">
            <a:hlinkClick r:id="rId7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428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" y="801688"/>
            <a:ext cx="9145466" cy="596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12</a:t>
            </a:fld>
            <a:endParaRPr lang="ru-RU" dirty="0">
              <a:solidFill>
                <a:srgbClr val="48231E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037899375"/>
              </p:ext>
            </p:extLst>
          </p:nvPr>
        </p:nvGraphicFramePr>
        <p:xfrm>
          <a:off x="214282" y="357166"/>
          <a:ext cx="871543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Герб Черемховского района">
            <a:hlinkClick r:id="rId7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857256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6302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13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2"/>
            <a:ext cx="7296172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Иные и прочие межбюджетные трансферты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428596" y="1643050"/>
          <a:ext cx="835824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3474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84"/>
            <a:ext cx="9144000" cy="5347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14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2"/>
            <a:ext cx="7296172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Возврат остатков субсидий, субвенций прошлых лет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2844" y="1571612"/>
            <a:ext cx="8858312" cy="3929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в размере   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1 174,4 тыс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государственную поддержку малого и среднего предпринимательства, включая крестьянские (фермерские) хозяйства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18,8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обеспечение общедоступного бесплатного дошкольного образования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получение общедоступного и бесплатного начального общего, основного общего, среднего общего образования в муниципальных образованных организациях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50,2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осуществление ОГП в сфере труда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на осуществление ОГП по определению персонального состава и обеспечение деятельности административных комиссий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64,05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копеек;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Субвенции на осуществление ОГП по организации мероприятий при осуществлении деятельности по обращению с собаками и кошками без владельцев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1 025,9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Субвенции на осуществление ОГП по определению персонального состава и обеспечение деятельности районных (городских), районных в городах комиссий по делам несовершеннолетних и защите их прав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70,1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8" name="Picture 6" descr="C:\Users\econ11\Desktop\картинки\ui-5441efb7595954_81967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5143512"/>
            <a:ext cx="364333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334741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705802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Расходы бюджета за 2021 год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07504" y="141277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50099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Расходы бюджета по разделам бюджетной классификации РФ за 2021 год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86"/>
          <p:cNvGraphicFramePr>
            <a:graphicFrameLocks noGrp="1"/>
          </p:cNvGraphicFramePr>
          <p:nvPr/>
        </p:nvGraphicFramePr>
        <p:xfrm>
          <a:off x="285720" y="1428736"/>
          <a:ext cx="8715436" cy="5073168"/>
        </p:xfrm>
        <a:graphic>
          <a:graphicData uri="http://schemas.openxmlformats.org/drawingml/2006/table">
            <a:tbl>
              <a:tblPr/>
              <a:tblGrid>
                <a:gridCol w="5329238"/>
                <a:gridCol w="1152525"/>
                <a:gridCol w="1090665"/>
                <a:gridCol w="1143008"/>
              </a:tblGrid>
              <a:tr h="5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                          Наименование раздела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157 714,2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155 764,9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6 570,9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6 570,9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3 359,5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12 702,3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12 689,3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1 129 955,9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1 108 664,6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49 625,0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48 718,0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Здравоохранение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27 326,4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27 316,2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1 476,5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4 001,7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4 001,7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138 157,1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138 157,1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06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ВСЕГО РАСХОДЫ: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1 531 350,2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1 506 967,2</a:t>
                      </a:r>
                      <a:endParaRPr kumimoji="0" lang="ru-RU" sz="1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kumimoji="0" lang="ru-RU" sz="1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3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Социально-значимые расходы бюджета за 2021 год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714885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социально значимых расходов в 20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году составил  1 167 158,0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тыс.рублей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77,5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объема расходов, из них: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оплату труда с начислениями на выплаты по оплате труда –  1 094 715,5 тыс.рублей, что на 171 643,1 тыс.рублей выше расходов 2020 года;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коммунальные услуги и электроэнергию –  51 654,4 тыс.рублей;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помощь – 20 788,1 тыс. рублей. в т.ч.: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ЖКУ – 10 657,3 тыс.рублей;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Почетным гражданам Черемховского района  –  1 257,3 тыс.руб.;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муниципальных пенсий –  6 432,1 тыс.руб.</a:t>
            </a:r>
          </a:p>
          <a:p>
            <a:pPr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0" y="571480"/>
          <a:ext cx="103585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Доля программных расходов в бюджете за 20</a:t>
            </a:r>
            <a:r>
              <a:rPr lang="en-US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 год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642910" y="1428736"/>
          <a:ext cx="83582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421481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1 501 483,9 тыс.руб.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муниципальных программ </a:t>
            </a:r>
            <a:b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году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501122" cy="5060325"/>
        </p:xfrm>
        <a:graphic>
          <a:graphicData uri="http://schemas.openxmlformats.org/drawingml/2006/table">
            <a:tbl>
              <a:tblPr/>
              <a:tblGrid>
                <a:gridCol w="566740"/>
                <a:gridCol w="4638332"/>
                <a:gridCol w="1131825"/>
                <a:gridCol w="1164093"/>
                <a:gridCol w="1000132"/>
              </a:tblGrid>
              <a:tr h="515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План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%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88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"Развитие образования Черемховского района" на 2018-2023 годы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1 126 359,2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1 105 156,6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"Сохранение и развитие культуры в Черемховском районном муниципальном образовании 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60 188,6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59 194,3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13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"Жилищно-коммунальный комплекс и развитие инфраструктуры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23 578,1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23 557,6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"Управление муниципальными финансами Черемховского районного муниципального образования"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186 027,4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185 820,4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"Управление муниципальным имуществом Черемховского районного муниципального образования"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50 099,6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49 169,3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937614"/>
              </p:ext>
            </p:extLst>
          </p:nvPr>
        </p:nvGraphicFramePr>
        <p:xfrm>
          <a:off x="73331" y="2595812"/>
          <a:ext cx="2909055" cy="191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4306" y="6470858"/>
            <a:ext cx="1981200" cy="34251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fld id="{A7F8E3F6-DE14-48B2-B2BC-6FABA9630FB8}" type="slidenum">
              <a:rPr lang="ru-RU" smtClean="0">
                <a:solidFill>
                  <a:srgbClr val="FFFFFF"/>
                </a:solidFill>
              </a:rPr>
              <a:pPr algn="r"/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4064714469"/>
              </p:ext>
            </p:extLst>
          </p:nvPr>
        </p:nvGraphicFramePr>
        <p:xfrm>
          <a:off x="2934294" y="2571751"/>
          <a:ext cx="3020436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86116" y="1142984"/>
            <a:ext cx="257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142984"/>
            <a:ext cx="260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1142984"/>
            <a:ext cx="280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300655324"/>
              </p:ext>
            </p:extLst>
          </p:nvPr>
        </p:nvGraphicFramePr>
        <p:xfrm>
          <a:off x="5929322" y="2500306"/>
          <a:ext cx="321467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6657708"/>
              </p:ext>
            </p:extLst>
          </p:nvPr>
        </p:nvGraphicFramePr>
        <p:xfrm>
          <a:off x="250405" y="1571612"/>
          <a:ext cx="2678520" cy="8572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92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2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2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8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9377153"/>
              </p:ext>
            </p:extLst>
          </p:nvPr>
        </p:nvGraphicFramePr>
        <p:xfrm>
          <a:off x="3131838" y="1571612"/>
          <a:ext cx="2723712" cy="8572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07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7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7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1 506,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3876432"/>
              </p:ext>
            </p:extLst>
          </p:nvPr>
        </p:nvGraphicFramePr>
        <p:xfrm>
          <a:off x="6119222" y="1571612"/>
          <a:ext cx="2701251" cy="8572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00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4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6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-9 055,2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12 919,2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1285852" y="142853"/>
            <a:ext cx="7358114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lt1"/>
                </a:solidFill>
              </a:rPr>
              <a:t>    </a:t>
            </a:r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Герб Черемховского района">
            <a:hlinkClick r:id="rId5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3"/>
            <a:ext cx="862359" cy="928693"/>
          </a:xfrm>
          <a:prstGeom prst="rect">
            <a:avLst/>
          </a:prstGeom>
          <a:noFill/>
        </p:spPr>
      </p:pic>
      <p:graphicFrame>
        <p:nvGraphicFramePr>
          <p:cNvPr id="2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4541734"/>
              </p:ext>
            </p:extLst>
          </p:nvPr>
        </p:nvGraphicFramePr>
        <p:xfrm>
          <a:off x="357158" y="4286256"/>
          <a:ext cx="8572592" cy="234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8"/>
                <a:gridCol w="2150175"/>
                <a:gridCol w="1756679"/>
                <a:gridCol w="1335076"/>
                <a:gridCol w="1616144"/>
              </a:tblGrid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Первоначальный план 2021 год</a:t>
                      </a:r>
                      <a:endParaRPr lang="ru-RU" sz="18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Уточненный план 2021 года</a:t>
                      </a:r>
                      <a:endParaRPr lang="ru-RU" sz="18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2021</a:t>
                      </a:r>
                      <a:r>
                        <a:rPr lang="ru-RU" sz="1800" b="1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80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исполнения</a:t>
                      </a:r>
                      <a:endParaRPr lang="ru-RU" sz="180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800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2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1 194 104,5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526 071,2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1 519 886,3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99,6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Расходы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1 204 968,7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1 531 350,2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1 506 967,2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98,4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6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Дефицит (-)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Профицит (+)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-10 864,2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21 749,7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12 919,2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9385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071547"/>
          <a:ext cx="8643998" cy="5684283"/>
        </p:xfrm>
        <a:graphic>
          <a:graphicData uri="http://schemas.openxmlformats.org/drawingml/2006/table">
            <a:tbl>
              <a:tblPr/>
              <a:tblGrid>
                <a:gridCol w="566741"/>
                <a:gridCol w="4638332"/>
                <a:gridCol w="1152909"/>
                <a:gridCol w="1143008"/>
                <a:gridCol w="1143008"/>
              </a:tblGrid>
              <a:tr h="5715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Факт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% исполнения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"Муниципальное управление в Черемховском районном муниципальном образовании 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65 370,6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876,4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"Безопасность жизнедеятельности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9 776,3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9 589,9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"Молодежная политика и спорт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3 537,6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3 533,0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"Здоровье населения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170,0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169,7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"Социальная поддержка населения Черемховского районного муниципального образования"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421,8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416,8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7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1 525 529,2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1 501 483,9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98,4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72428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муниципальных программ </a:t>
            </a: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</a:t>
            </a: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986949" cy="107154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0"/>
            <a:ext cx="7429552" cy="954107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Структура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программных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расходов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2021 году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Привлечение средств из областного бюджета на условиях софинансирования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857252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500174"/>
          <a:ext cx="8229600" cy="528002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 начислениями на неё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895 936,9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образовательных</a:t>
                      </a:r>
                      <a:r>
                        <a:rPr lang="ru-RU" sz="15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</a:t>
                      </a: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160 736,0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</a:t>
                      </a:r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 социальной поддержки многодетным и малоимущим семьям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8 327,4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безопасности школьных перевозок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11 998,5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перечня проектов народных инициатив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7 219,7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</a:t>
                      </a:r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обучающихся с ограниченными возможностями здоровья 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10 242,2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бесплатным питьевым молоком обучающихся 1-4 классов, организация бесплатного горячего питания обучающихся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2 008,5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противопожарных мероприятий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4 195,3 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за прохождение медицинских осмотров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3 217,9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вычислительной техники для малокомплектных образовательных организаций</a:t>
                      </a:r>
                      <a:endParaRPr lang="ru-RU" sz="15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471,9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прочих мероприятий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802,3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Исполнение муниципальной программы «Развитие образования Черемховского района»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107154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1 105 156,6тыс.руб.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928802"/>
          <a:ext cx="8229600" cy="393382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обеспечение деятельности музея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3 200,4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библиотечного обслуживания населения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25 066,5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культурно-досуговой деятельности, включая расходы на содержание и обеспечение деятельности  Межпоселенческого культурного центра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17 984,0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дополнительного образования детей в области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искусств, включая содержание и обеспечение деятельности детской школы искусств п. Михайловка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10 897,9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реализации муниципальной программы и прочие мероприятия в области культуры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2 045,5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3877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«Сохранение и развитие культуры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428737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59 194,3 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2357430"/>
          <a:ext cx="8229600" cy="436054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"Устойчивое развитие сельских территорий Черемховского районного муниципального образования"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"Охрана окружающей среды на территории Черемховского районного муниципального образования"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2 002,3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"Энергосбережение и повышение энергетической эффективности на территории Черемховского районного муниципального образования"  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591,1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"Обеспечение реализации муниципальной программы и прочие мероприятия в области жилищно-коммунального хозяйства"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20 821,3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«Жилищно-коммунальный комплекс и развитие инфраструктуры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185736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23 557,6 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009772"/>
          <a:ext cx="8229600" cy="454342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Инвентаризация объектов недвижимости и земельных участков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209,2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рыночной стоимости муниципального имущества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143,0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земельных участков, государственная собственность на которые не разграничена (межевание, установление границ на местности)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274,1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муниципального имущества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418,2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муниципальных бюджетных учреждений и муниципальных унитарных предприятий (МБУ «Автоцентр», ПроектСметСервис», МУП Газета «Мое село, край Черемховский»)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48 124,8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«Управление муниципальным имуществом Черемховского районного муниципального образования»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142873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49 169,3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643182"/>
          <a:ext cx="8215370" cy="350046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00264"/>
              </a:tblGrid>
              <a:tr h="3853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56116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"Повышение безопасности дорожного движения в Черемховском районном муниципальном образовании"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2 869,9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02858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"Обеспечение общественной безопасности"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6 686,4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56116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"Улучшение условий и охраны труда в Черемховском районном муниципальном образовании"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«Безопасность жизнедеятельности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178592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9 589,8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2786058"/>
          <a:ext cx="8215370" cy="342902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00264"/>
              </a:tblGrid>
              <a:tr h="3775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32522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"Молодежная политика в Черемховском районном муниципальном образовании"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32522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"Развитие физической культуры и спорта в Черемховском районном муниципальном образовании"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1 476,4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6473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"Молодым семьям – доступное жилье"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1 691,9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«Развитие молодежной политики, физической культуры, спорта и туризма в Черемховском районном муниципальном образовании» на 2021-2023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192880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3 532,9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643182"/>
          <a:ext cx="8215370" cy="292895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00264"/>
              </a:tblGrid>
              <a:tr h="4184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38822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"Комплексные меры профилактики  злоупотребления наркотическими средствами и психотропными веществами в Черемховском районном муниципальном образовании"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84,0 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1714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туризма в Черемховском районном муниципальном образовании"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«Развитие молодежной политики, физической культуры, спорта и туризма в Черемховском районном муниципальном образовании» на 2021-2023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con11\Desktop\картинки\iUMI70L9W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7" y="1493134"/>
            <a:ext cx="9160420" cy="53895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3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7432" y="254000"/>
            <a:ext cx="7200900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Исполнение доходов бюджета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Черемховского районного муниципального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образования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2021 год 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6" name="Группа 8"/>
          <p:cNvGrpSpPr/>
          <p:nvPr/>
        </p:nvGrpSpPr>
        <p:grpSpPr>
          <a:xfrm>
            <a:off x="142844" y="1516600"/>
            <a:ext cx="8858312" cy="2381065"/>
            <a:chOff x="110578" y="3093664"/>
            <a:chExt cx="9544444" cy="2381065"/>
          </a:xfrm>
        </p:grpSpPr>
        <p:sp>
          <p:nvSpPr>
            <p:cNvPr id="10" name="Полилиния 9"/>
            <p:cNvSpPr/>
            <p:nvPr/>
          </p:nvSpPr>
          <p:spPr>
            <a:xfrm>
              <a:off x="110578" y="3184073"/>
              <a:ext cx="1693369" cy="1305412"/>
            </a:xfrm>
            <a:custGeom>
              <a:avLst/>
              <a:gdLst>
                <a:gd name="connsiteX0" fmla="*/ 0 w 1702424"/>
                <a:gd name="connsiteY0" fmla="*/ 786983 h 1573965"/>
                <a:gd name="connsiteX1" fmla="*/ 851212 w 1702424"/>
                <a:gd name="connsiteY1" fmla="*/ 0 h 1573965"/>
                <a:gd name="connsiteX2" fmla="*/ 1702424 w 1702424"/>
                <a:gd name="connsiteY2" fmla="*/ 786983 h 1573965"/>
                <a:gd name="connsiteX3" fmla="*/ 851212 w 1702424"/>
                <a:gd name="connsiteY3" fmla="*/ 1573966 h 1573965"/>
                <a:gd name="connsiteX4" fmla="*/ 0 w 1702424"/>
                <a:gd name="connsiteY4" fmla="*/ 786983 h 15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424" h="1573965">
                  <a:moveTo>
                    <a:pt x="0" y="786983"/>
                  </a:moveTo>
                  <a:cubicBezTo>
                    <a:pt x="0" y="352344"/>
                    <a:pt x="381101" y="0"/>
                    <a:pt x="851212" y="0"/>
                  </a:cubicBezTo>
                  <a:cubicBezTo>
                    <a:pt x="1321323" y="0"/>
                    <a:pt x="1702424" y="352344"/>
                    <a:pt x="1702424" y="786983"/>
                  </a:cubicBezTo>
                  <a:cubicBezTo>
                    <a:pt x="1702424" y="1221622"/>
                    <a:pt x="1321323" y="1573966"/>
                    <a:pt x="851212" y="1573966"/>
                  </a:cubicBezTo>
                  <a:cubicBezTo>
                    <a:pt x="381101" y="1573966"/>
                    <a:pt x="0" y="1221622"/>
                    <a:pt x="0" y="786983"/>
                  </a:cubicBez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094" tIns="248282" rIns="267094" bIns="248282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124 215,9т.р.</a:t>
              </a:r>
              <a:endPara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26975" y="3791618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36115" y="3093664"/>
              <a:ext cx="2309140" cy="1845968"/>
            </a:xfrm>
            <a:custGeom>
              <a:avLst/>
              <a:gdLst>
                <a:gd name="connsiteX0" fmla="*/ 0 w 2247414"/>
                <a:gd name="connsiteY0" fmla="*/ 1021545 h 2043089"/>
                <a:gd name="connsiteX1" fmla="*/ 1123707 w 2247414"/>
                <a:gd name="connsiteY1" fmla="*/ 0 h 2043089"/>
                <a:gd name="connsiteX2" fmla="*/ 2247414 w 2247414"/>
                <a:gd name="connsiteY2" fmla="*/ 1021545 h 2043089"/>
                <a:gd name="connsiteX3" fmla="*/ 1123707 w 2247414"/>
                <a:gd name="connsiteY3" fmla="*/ 2043090 h 2043089"/>
                <a:gd name="connsiteX4" fmla="*/ 0 w 2247414"/>
                <a:gd name="connsiteY4" fmla="*/ 1021545 h 20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414" h="2043089">
                  <a:moveTo>
                    <a:pt x="0" y="1021545"/>
                  </a:moveTo>
                  <a:cubicBezTo>
                    <a:pt x="0" y="457361"/>
                    <a:pt x="503101" y="0"/>
                    <a:pt x="1123707" y="0"/>
                  </a:cubicBezTo>
                  <a:cubicBezTo>
                    <a:pt x="1744313" y="0"/>
                    <a:pt x="2247414" y="457361"/>
                    <a:pt x="2247414" y="1021545"/>
                  </a:cubicBezTo>
                  <a:cubicBezTo>
                    <a:pt x="2247414" y="1585729"/>
                    <a:pt x="1744313" y="2043090"/>
                    <a:pt x="1123707" y="2043090"/>
                  </a:cubicBezTo>
                  <a:cubicBezTo>
                    <a:pt x="503101" y="2043090"/>
                    <a:pt x="0" y="1585729"/>
                    <a:pt x="0" y="1021545"/>
                  </a:cubicBezTo>
                  <a:close/>
                </a:path>
              </a:pathLst>
            </a:custGeom>
            <a:solidFill>
              <a:srgbClr val="4A9667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72694"/>
                <a:satOff val="-10856"/>
                <a:lumOff val="-4706"/>
                <a:alphaOff val="0"/>
              </a:schemeClr>
            </a:fillRef>
            <a:effectRef idx="2">
              <a:schemeClr val="accent5">
                <a:hueOff val="-3772694"/>
                <a:satOff val="-10856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9446" tIns="319523" rIns="349446" bIns="319523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Межбюджетные трансферты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1 355 178,6 т.р</a:t>
              </a:r>
              <a:r>
                <a:rPr lang="ru-RU" sz="1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574550" y="3813667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59041"/>
                <a:satOff val="-16284"/>
                <a:lumOff val="-7058"/>
                <a:alphaOff val="0"/>
              </a:schemeClr>
            </a:fillRef>
            <a:effectRef idx="2">
              <a:schemeClr val="accent5">
                <a:hueOff val="-5659041"/>
                <a:satOff val="-16284"/>
                <a:lumOff val="-70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111832" y="3274481"/>
              <a:ext cx="1462455" cy="1124596"/>
            </a:xfrm>
            <a:custGeom>
              <a:avLst/>
              <a:gdLst>
                <a:gd name="connsiteX0" fmla="*/ 0 w 1302866"/>
                <a:gd name="connsiteY0" fmla="*/ 669470 h 1338940"/>
                <a:gd name="connsiteX1" fmla="*/ 651433 w 1302866"/>
                <a:gd name="connsiteY1" fmla="*/ 0 h 1338940"/>
                <a:gd name="connsiteX2" fmla="*/ 1302866 w 1302866"/>
                <a:gd name="connsiteY2" fmla="*/ 669470 h 1338940"/>
                <a:gd name="connsiteX3" fmla="*/ 651433 w 1302866"/>
                <a:gd name="connsiteY3" fmla="*/ 1338940 h 1338940"/>
                <a:gd name="connsiteX4" fmla="*/ 0 w 1302866"/>
                <a:gd name="connsiteY4" fmla="*/ 669470 h 13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866" h="1338940">
                  <a:moveTo>
                    <a:pt x="0" y="669470"/>
                  </a:moveTo>
                  <a:cubicBezTo>
                    <a:pt x="0" y="299732"/>
                    <a:pt x="291656" y="0"/>
                    <a:pt x="651433" y="0"/>
                  </a:cubicBezTo>
                  <a:cubicBezTo>
                    <a:pt x="1011210" y="0"/>
                    <a:pt x="1302866" y="299732"/>
                    <a:pt x="1302866" y="669470"/>
                  </a:cubicBezTo>
                  <a:cubicBezTo>
                    <a:pt x="1302866" y="1039208"/>
                    <a:pt x="1011210" y="1338940"/>
                    <a:pt x="651433" y="1338940"/>
                  </a:cubicBezTo>
                  <a:cubicBezTo>
                    <a:pt x="291656" y="1338940"/>
                    <a:pt x="0" y="1039208"/>
                    <a:pt x="0" y="669470"/>
                  </a:cubicBez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545388"/>
                <a:satOff val="-21713"/>
                <a:lumOff val="-9411"/>
                <a:alphaOff val="0"/>
              </a:schemeClr>
            </a:fillRef>
            <a:effectRef idx="2">
              <a:schemeClr val="accent5">
                <a:hueOff val="-7545388"/>
                <a:satOff val="-21713"/>
                <a:lumOff val="-94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040" tIns="211323" rIns="206040" bIns="211323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40 491,8 т.р.</a:t>
              </a: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396648" y="3836778"/>
              <a:ext cx="405962" cy="405962"/>
            </a:xfrm>
            <a:custGeom>
              <a:avLst/>
              <a:gdLst>
                <a:gd name="connsiteX0" fmla="*/ 53810 w 405962"/>
                <a:gd name="connsiteY0" fmla="*/ 83628 h 405962"/>
                <a:gd name="connsiteX1" fmla="*/ 352152 w 405962"/>
                <a:gd name="connsiteY1" fmla="*/ 83628 h 405962"/>
                <a:gd name="connsiteX2" fmla="*/ 352152 w 405962"/>
                <a:gd name="connsiteY2" fmla="*/ 179110 h 405962"/>
                <a:gd name="connsiteX3" fmla="*/ 53810 w 405962"/>
                <a:gd name="connsiteY3" fmla="*/ 179110 h 405962"/>
                <a:gd name="connsiteX4" fmla="*/ 53810 w 405962"/>
                <a:gd name="connsiteY4" fmla="*/ 83628 h 405962"/>
                <a:gd name="connsiteX5" fmla="*/ 53810 w 405962"/>
                <a:gd name="connsiteY5" fmla="*/ 226852 h 405962"/>
                <a:gd name="connsiteX6" fmla="*/ 352152 w 405962"/>
                <a:gd name="connsiteY6" fmla="*/ 226852 h 405962"/>
                <a:gd name="connsiteX7" fmla="*/ 352152 w 405962"/>
                <a:gd name="connsiteY7" fmla="*/ 322334 h 405962"/>
                <a:gd name="connsiteX8" fmla="*/ 53810 w 405962"/>
                <a:gd name="connsiteY8" fmla="*/ 322334 h 405962"/>
                <a:gd name="connsiteX9" fmla="*/ 53810 w 405962"/>
                <a:gd name="connsiteY9" fmla="*/ 226852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962" h="405962">
                  <a:moveTo>
                    <a:pt x="53810" y="83628"/>
                  </a:moveTo>
                  <a:lnTo>
                    <a:pt x="352152" y="83628"/>
                  </a:lnTo>
                  <a:lnTo>
                    <a:pt x="352152" y="179110"/>
                  </a:lnTo>
                  <a:lnTo>
                    <a:pt x="53810" y="179110"/>
                  </a:lnTo>
                  <a:lnTo>
                    <a:pt x="53810" y="83628"/>
                  </a:lnTo>
                  <a:close/>
                  <a:moveTo>
                    <a:pt x="53810" y="226852"/>
                  </a:moveTo>
                  <a:lnTo>
                    <a:pt x="352152" y="226852"/>
                  </a:lnTo>
                  <a:lnTo>
                    <a:pt x="352152" y="322334"/>
                  </a:lnTo>
                  <a:lnTo>
                    <a:pt x="53810" y="322334"/>
                  </a:lnTo>
                  <a:lnTo>
                    <a:pt x="53810" y="2268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83628" rIns="53810" bIns="836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807083" y="3104462"/>
              <a:ext cx="2847939" cy="2370267"/>
            </a:xfrm>
            <a:custGeom>
              <a:avLst/>
              <a:gdLst>
                <a:gd name="connsiteX0" fmla="*/ 0 w 3226848"/>
                <a:gd name="connsiteY0" fmla="*/ 1155789 h 2311577"/>
                <a:gd name="connsiteX1" fmla="*/ 1613424 w 3226848"/>
                <a:gd name="connsiteY1" fmla="*/ 0 h 2311577"/>
                <a:gd name="connsiteX2" fmla="*/ 3226848 w 3226848"/>
                <a:gd name="connsiteY2" fmla="*/ 1155789 h 2311577"/>
                <a:gd name="connsiteX3" fmla="*/ 1613424 w 3226848"/>
                <a:gd name="connsiteY3" fmla="*/ 2311578 h 2311577"/>
                <a:gd name="connsiteX4" fmla="*/ 0 w 3226848"/>
                <a:gd name="connsiteY4" fmla="*/ 1155789 h 231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48" h="2311577">
                  <a:moveTo>
                    <a:pt x="0" y="1155789"/>
                  </a:moveTo>
                  <a:cubicBezTo>
                    <a:pt x="0" y="517464"/>
                    <a:pt x="722355" y="0"/>
                    <a:pt x="1613424" y="0"/>
                  </a:cubicBezTo>
                  <a:cubicBezTo>
                    <a:pt x="2504493" y="0"/>
                    <a:pt x="3226848" y="517464"/>
                    <a:pt x="3226848" y="1155789"/>
                  </a:cubicBezTo>
                  <a:cubicBezTo>
                    <a:pt x="3226848" y="1794114"/>
                    <a:pt x="2504493" y="2311578"/>
                    <a:pt x="1613424" y="2311578"/>
                  </a:cubicBezTo>
                  <a:cubicBezTo>
                    <a:pt x="722355" y="2311578"/>
                    <a:pt x="0" y="1794114"/>
                    <a:pt x="0" y="1155789"/>
                  </a:cubicBez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50000">
                  <a:srgbClr val="7030A0"/>
                </a:gs>
                <a:gs pos="70000">
                  <a:srgbClr val="00B050"/>
                </a:gs>
                <a:gs pos="100000">
                  <a:schemeClr val="accent5">
                    <a:hueOff val="-11318081"/>
                    <a:satOff val="-32569"/>
                    <a:lumOff val="-14117"/>
                    <a:alphaOff val="0"/>
                    <a:tint val="95500"/>
                    <a:shade val="100000"/>
                    <a:satMod val="155000"/>
                  </a:schemeClr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7961" tIns="363923" rIns="497961" bIns="363923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1 519 886,3 т.р.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16"/>
          <p:cNvGrpSpPr/>
          <p:nvPr/>
        </p:nvGrpSpPr>
        <p:grpSpPr>
          <a:xfrm>
            <a:off x="10451" y="3614798"/>
            <a:ext cx="1884330" cy="671458"/>
            <a:chOff x="2173899" y="849141"/>
            <a:chExt cx="4355780" cy="514338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Шестиугольник 4"/>
            <p:cNvSpPr/>
            <p:nvPr/>
          </p:nvSpPr>
          <p:spPr>
            <a:xfrm>
              <a:off x="2301852" y="876720"/>
              <a:ext cx="4099872" cy="486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на доходы физических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110 503,9т.р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Шестиугольник 20"/>
          <p:cNvSpPr/>
          <p:nvPr/>
        </p:nvSpPr>
        <p:spPr>
          <a:xfrm>
            <a:off x="-8068" y="4429132"/>
            <a:ext cx="1884331" cy="500066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4" name="Шестиугольник 23"/>
          <p:cNvSpPr/>
          <p:nvPr/>
        </p:nvSpPr>
        <p:spPr>
          <a:xfrm>
            <a:off x="0" y="5072074"/>
            <a:ext cx="1884330" cy="571504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grpSp>
        <p:nvGrpSpPr>
          <p:cNvPr id="23" name="Группа 25"/>
          <p:cNvGrpSpPr/>
          <p:nvPr/>
        </p:nvGrpSpPr>
        <p:grpSpPr>
          <a:xfrm>
            <a:off x="1866001" y="3284993"/>
            <a:ext cx="1901643" cy="482835"/>
            <a:chOff x="3742623" y="3039294"/>
            <a:chExt cx="4363486" cy="482835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3742623" y="3039294"/>
              <a:ext cx="4363486" cy="4499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Шестиугольник 4"/>
            <p:cNvSpPr/>
            <p:nvPr/>
          </p:nvSpPr>
          <p:spPr>
            <a:xfrm>
              <a:off x="4046739" y="3053043"/>
              <a:ext cx="3965994" cy="46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использования имущества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22 874,6 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8"/>
          <p:cNvGrpSpPr/>
          <p:nvPr/>
        </p:nvGrpSpPr>
        <p:grpSpPr>
          <a:xfrm>
            <a:off x="1894783" y="3782119"/>
            <a:ext cx="1935921" cy="566108"/>
            <a:chOff x="4862191" y="3025350"/>
            <a:chExt cx="4519934" cy="566108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4862191" y="3025350"/>
              <a:ext cx="4519934" cy="56610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Шестиугольник 4"/>
            <p:cNvSpPr/>
            <p:nvPr/>
          </p:nvSpPr>
          <p:spPr>
            <a:xfrm>
              <a:off x="5056208" y="3083837"/>
              <a:ext cx="3997673" cy="45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Платежи при пользовании природными ресурсами 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1 698,7 т.р</a:t>
              </a:r>
              <a:r>
                <a:rPr lang="ru-RU" sz="1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34"/>
          <p:cNvGrpSpPr/>
          <p:nvPr/>
        </p:nvGrpSpPr>
        <p:grpSpPr>
          <a:xfrm>
            <a:off x="1867775" y="4399995"/>
            <a:ext cx="1992944" cy="732236"/>
            <a:chOff x="4991362" y="4083633"/>
            <a:chExt cx="4474034" cy="608500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5002043" y="4083633"/>
              <a:ext cx="4463353" cy="608500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Шестиугольник 4"/>
            <p:cNvSpPr/>
            <p:nvPr/>
          </p:nvSpPr>
          <p:spPr>
            <a:xfrm>
              <a:off x="4991362" y="4120152"/>
              <a:ext cx="4433395" cy="491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продажи материальных и нематериальных активов           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2 654,2т.р.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Шестиугольник 37"/>
          <p:cNvSpPr/>
          <p:nvPr/>
        </p:nvSpPr>
        <p:spPr>
          <a:xfrm>
            <a:off x="1950741" y="5152595"/>
            <a:ext cx="1902759" cy="642297"/>
          </a:xfrm>
          <a:prstGeom prst="hexagon">
            <a:avLst>
              <a:gd name="adj" fmla="val 2890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extBox 38"/>
          <p:cNvSpPr txBox="1"/>
          <p:nvPr/>
        </p:nvSpPr>
        <p:spPr>
          <a:xfrm>
            <a:off x="1946863" y="5189643"/>
            <a:ext cx="192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1 745,6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1923641" y="5839786"/>
            <a:ext cx="1962154" cy="48192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TextBox 40"/>
          <p:cNvSpPr txBox="1"/>
          <p:nvPr/>
        </p:nvSpPr>
        <p:spPr>
          <a:xfrm>
            <a:off x="1977881" y="5821113"/>
            <a:ext cx="197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,3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3875508" y="3963335"/>
            <a:ext cx="2125252" cy="34096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3" name="Шестиугольник 42"/>
          <p:cNvSpPr/>
          <p:nvPr/>
        </p:nvSpPr>
        <p:spPr>
          <a:xfrm>
            <a:off x="3883617" y="4350492"/>
            <a:ext cx="2117143" cy="37456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4" name="Шестиугольник 43"/>
          <p:cNvSpPr/>
          <p:nvPr/>
        </p:nvSpPr>
        <p:spPr>
          <a:xfrm>
            <a:off x="3896080" y="4765831"/>
            <a:ext cx="2104679" cy="401831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5" name="Шестиугольник 44"/>
          <p:cNvSpPr/>
          <p:nvPr/>
        </p:nvSpPr>
        <p:spPr>
          <a:xfrm>
            <a:off x="4000496" y="6215082"/>
            <a:ext cx="2214578" cy="32562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5" name="TextBox 4"/>
          <p:cNvSpPr txBox="1"/>
          <p:nvPr/>
        </p:nvSpPr>
        <p:spPr>
          <a:xfrm>
            <a:off x="4028958" y="3996384"/>
            <a:ext cx="190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202 922,3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0137" y="4410431"/>
            <a:ext cx="1824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279 531,0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9584" y="4847566"/>
            <a:ext cx="1919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832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003,9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3929058" y="6248160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остатков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1 174,4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3885795" y="5213072"/>
            <a:ext cx="2114965" cy="416255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49" name="TextBox 2048"/>
          <p:cNvSpPr txBox="1"/>
          <p:nvPr/>
        </p:nvSpPr>
        <p:spPr>
          <a:xfrm>
            <a:off x="3997948" y="5167662"/>
            <a:ext cx="200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41 890,8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Шестиугольник 49"/>
          <p:cNvSpPr/>
          <p:nvPr/>
        </p:nvSpPr>
        <p:spPr>
          <a:xfrm>
            <a:off x="-26686" y="5786454"/>
            <a:ext cx="1929957" cy="500066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51" name="Стрелка вниз 2050"/>
          <p:cNvSpPr/>
          <p:nvPr/>
        </p:nvSpPr>
        <p:spPr>
          <a:xfrm>
            <a:off x="520423" y="2936528"/>
            <a:ext cx="827347" cy="59675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E22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94" y="2855174"/>
            <a:ext cx="791052" cy="40060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8" y="3423147"/>
            <a:ext cx="855785" cy="5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56074643"/>
              </p:ext>
            </p:extLst>
          </p:nvPr>
        </p:nvGraphicFramePr>
        <p:xfrm>
          <a:off x="5929322" y="3462259"/>
          <a:ext cx="3483497" cy="33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3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952500" cy="1190625"/>
          </a:xfrm>
          <a:prstGeom prst="rect">
            <a:avLst/>
          </a:prstGeom>
          <a:noFill/>
        </p:spPr>
      </p:pic>
      <p:grpSp>
        <p:nvGrpSpPr>
          <p:cNvPr id="33" name="Группа 57"/>
          <p:cNvGrpSpPr/>
          <p:nvPr/>
        </p:nvGrpSpPr>
        <p:grpSpPr>
          <a:xfrm>
            <a:off x="1928794" y="6357958"/>
            <a:ext cx="2071702" cy="357190"/>
            <a:chOff x="2173899" y="849141"/>
            <a:chExt cx="4355780" cy="514338"/>
          </a:xfrm>
        </p:grpSpPr>
        <p:sp>
          <p:nvSpPr>
            <p:cNvPr id="59" name="Шестиугольник 58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0" name="Шестиугольник 4"/>
            <p:cNvSpPr/>
            <p:nvPr/>
          </p:nvSpPr>
          <p:spPr>
            <a:xfrm>
              <a:off x="2301852" y="876720"/>
              <a:ext cx="4099873" cy="41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Платные услуги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11 444,4 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60"/>
          <p:cNvGrpSpPr/>
          <p:nvPr/>
        </p:nvGrpSpPr>
        <p:grpSpPr>
          <a:xfrm flipV="1">
            <a:off x="3929058" y="5715016"/>
            <a:ext cx="1928826" cy="428629"/>
            <a:chOff x="2173899" y="849140"/>
            <a:chExt cx="4355780" cy="514339"/>
          </a:xfrm>
        </p:grpSpPr>
        <p:sp>
          <p:nvSpPr>
            <p:cNvPr id="62" name="Шестиугольник 61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3" name="Шестиугольник 4"/>
            <p:cNvSpPr/>
            <p:nvPr/>
          </p:nvSpPr>
          <p:spPr>
            <a:xfrm flipV="1">
              <a:off x="2301852" y="849140"/>
              <a:ext cx="4099872" cy="428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безвозмездные поступления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Шестиугольник 4"/>
          <p:cNvSpPr/>
          <p:nvPr/>
        </p:nvSpPr>
        <p:spPr>
          <a:xfrm>
            <a:off x="133058" y="5786454"/>
            <a:ext cx="1520551" cy="5000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205,6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Шестиугольник 4"/>
          <p:cNvSpPr/>
          <p:nvPr/>
        </p:nvSpPr>
        <p:spPr>
          <a:xfrm>
            <a:off x="171476" y="5143512"/>
            <a:ext cx="1525242" cy="42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13 128,5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4282" y="4500570"/>
            <a:ext cx="15001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377,9т.р.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628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643182"/>
          <a:ext cx="8215370" cy="292895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00264"/>
              </a:tblGrid>
              <a:tr h="4184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38822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ГСМ  ОГБУЗ ИОКТБ Черемховский филиал для ежеквартальных выездов медицинских работников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19,7 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1714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за обучение студентов в средних специальных учебных заведениях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«Здоровье населения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192880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169,7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20032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«Социальная поддержка населения Черемховского районного муниципального образования» на 2018-2023 годы</a:t>
            </a:r>
            <a:endParaRPr lang="ru-RU" sz="2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8229600" cy="34747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295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"Доступная среда для инвалидов и других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маломобильных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 населения в Черемховском районном муниципальном образовании"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232,1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585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"Поддержка мероприятий, проводимых для пожилых людей на территории Черемховского районного муниципального образования"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184,7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571613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416,9 тыс.руб.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«Муниципальное управление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44462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295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функций администрации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47 912,6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58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мэра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3 828,1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государственных полномочий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5 277,4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пенсий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выслугу лет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6 432,1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Ежемесячные выплаты почетным гражданам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1 257,3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и повышение квалификации муниципальных служащих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158,9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Поощрение в конкурсе «Лучшее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новогоднее оформление среди предприятий торговли»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142873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64 876,4 тыс.руб.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977"/>
            <a:ext cx="704188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Исполнение районного фонда финансовой поддержки поселений в 2021 году </a:t>
            </a:r>
            <a:endParaRPr lang="ru-RU" sz="2400" dirty="0">
              <a:solidFill>
                <a:schemeClr val="lt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3" y="1186154"/>
          <a:ext cx="8715437" cy="53069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62343"/>
                <a:gridCol w="4009689"/>
                <a:gridCol w="1653282"/>
                <a:gridCol w="1098584"/>
                <a:gridCol w="1391539"/>
              </a:tblGrid>
              <a:tr h="242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Алехинское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7 040,2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7 040,2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Бельское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7 706,9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7 706,9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Булайское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6 039,2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6 039,2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Голуметское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9 647,1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9 647,1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Зерновское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6 429,6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6 429,6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Каменно-Ангарское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3 113,3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3 113,3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Лоховское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10 112,0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10 112,0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Михайловское городское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8 115,4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8 115,4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1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Нижнеиретское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3 686,8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3 686,8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2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Новогромовское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7 584,8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7 584,8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Новостроевское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3 274,4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3 274,4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Онотское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3 362,1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3 362,1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Парфеновское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8 490,7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8 490,7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Саянское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5 315,1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5 315,1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Тальниковское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4 793,5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4 793,5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Тунгусское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2 533,2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2 533,2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Узколугское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4 473,3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4 473,3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Черемховское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13 196,8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13 196,8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114 914,4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114 914,4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958773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977"/>
            <a:ext cx="704188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Иные межбюджетные трансферты на сбалансированность местных бюджетов в 2021 году </a:t>
            </a:r>
            <a:endParaRPr lang="ru-RU" sz="2400" dirty="0">
              <a:solidFill>
                <a:schemeClr val="lt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713123" cy="50320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29133"/>
                <a:gridCol w="4361134"/>
                <a:gridCol w="1323297"/>
                <a:gridCol w="1102747"/>
                <a:gridCol w="1396812"/>
              </a:tblGrid>
              <a:tr h="4205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</a:tr>
              <a:tr h="2938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Алехинское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345,6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345,6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2 614,5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2 614,5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Булайское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628,8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628,8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Голуметское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2 827,8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2 827,8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Зерновское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225,3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225,3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Каменно-Ангарское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1 915,1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1 915,1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Нижнеиретское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1 207,0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1 207,0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Новогромовское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1 258,5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1 258,5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73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Новостроевское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3 025,8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3 025,8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41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Онотское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727,3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727,3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Парфеновское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Саянское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2 547,9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2 547,9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Тальниковское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2 383,6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2 383,6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Тунгусское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2 593,2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2 593,2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Узколугское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726,5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726,5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23 242,7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23 242,7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58773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5D247-86E0-4AE3-9E44-13B89B269489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85720" y="1714488"/>
            <a:ext cx="2643206" cy="121444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Думы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000760" y="1714488"/>
            <a:ext cx="2846787" cy="1285884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Контрольно-счетной палаты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43636" y="4572008"/>
            <a:ext cx="2838894" cy="1329557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 выборов депутатов в представительный орган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928934"/>
            <a:ext cx="220093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2 093,8 тыс.руб.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3000372"/>
            <a:ext cx="225679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2 719,9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5929330"/>
            <a:ext cx="2154865" cy="4607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тыс. руб. 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85720" y="4500570"/>
            <a:ext cx="2786082" cy="121444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Мобилизационная подготовка Черемховского районного муниципального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5715016"/>
            <a:ext cx="214423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78,8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07236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Исполнение по непрограммным направлениям деятельности</a:t>
            </a:r>
            <a:endParaRPr lang="ru-RU" sz="2400" dirty="0">
              <a:solidFill>
                <a:schemeClr val="lt1"/>
              </a:solidFill>
            </a:endParaRPr>
          </a:p>
        </p:txBody>
      </p:sp>
      <p:pic>
        <p:nvPicPr>
          <p:cNvPr id="3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958773" cy="1214446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571868" y="3143248"/>
            <a:ext cx="1840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5 483,3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86116" y="4714884"/>
            <a:ext cx="2643206" cy="785818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Всероссийская перепись населения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5500702"/>
            <a:ext cx="214423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370,2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214678" y="1643050"/>
            <a:ext cx="2643206" cy="785818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ликвидацию юридического лица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2428868"/>
            <a:ext cx="214423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60,6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58285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6215082"/>
            <a:ext cx="235745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2021 год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07" y="1428736"/>
          <a:ext cx="8929750" cy="53294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15040"/>
                <a:gridCol w="1071570"/>
                <a:gridCol w="1071570"/>
                <a:gridCol w="1071570"/>
              </a:tblGrid>
              <a:tr h="3163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</a:tr>
              <a:tr h="3877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Налог  на доходы физических лиц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34,25 %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34,25 %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34,25 %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8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Акцизы по подакцизным товарам (продукции), производимым на территории РФ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0,003 %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0,003 %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0,005 %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8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30 %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30 %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34,433 %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7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Единый налог на вмененный доход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7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Единый сельскохозяйственный налог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50 %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50 %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50 %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7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Государственная пошлина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7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Доходы от использования имущества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741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Плата за негативное воздействие</a:t>
                      </a:r>
                      <a:r>
                        <a:rPr lang="ru-RU" sz="1800" kern="1200" baseline="0" dirty="0" smtClean="0"/>
                        <a:t> на окружающую среду</a:t>
                      </a:r>
                      <a:r>
                        <a:rPr lang="ru-RU" sz="1800" kern="1200" dirty="0" smtClean="0"/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55 %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60 %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741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Доходы</a:t>
                      </a:r>
                      <a:r>
                        <a:rPr lang="ru-RU" sz="1800" kern="1200" baseline="0" dirty="0" smtClean="0"/>
                        <a:t> от оказания платных услуг и компенсации затрат государства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7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Доходы от продажи материальных и нематериальных активов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100 %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58180" cy="113877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lt1"/>
                </a:solidFill>
              </a:rPr>
              <a:t>  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НОРМАТИВЫ ОТЧИСЛЕНИЙ ОСНОВНЫХ НАЛОГОВЫХ И НЕНАЛОГОВЫХ ДОХОДОВ В БЮДЖЕТ 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3"/>
            <a:ext cx="862359" cy="92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5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82" y="256262"/>
            <a:ext cx="7884073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налоговых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неналоговых доходов </a:t>
            </a:r>
            <a:b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2020 - 2021</a:t>
            </a:r>
            <a:r>
              <a:rPr lang="en-US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годах, тыс.руб.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281742175"/>
              </p:ext>
            </p:extLst>
          </p:nvPr>
        </p:nvGraphicFramePr>
        <p:xfrm>
          <a:off x="0" y="1071546"/>
          <a:ext cx="9001156" cy="558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Герб Черемховского района">
            <a:hlinkClick r:id="rId4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928694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5756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6" y="801688"/>
            <a:ext cx="9145466" cy="6056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6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1"/>
            <a:ext cx="714380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Безвозмездные поступления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774549672"/>
              </p:ext>
            </p:extLst>
          </p:nvPr>
        </p:nvGraphicFramePr>
        <p:xfrm>
          <a:off x="1" y="2055256"/>
          <a:ext cx="5643569" cy="480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49774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году в бюджет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Черемховского районного муниципального образования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1 355 178,6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трансфертов, или 99,2%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запланированных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</a:t>
            </a:r>
            <a:r>
              <a:rPr lang="en-US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4823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349146"/>
              </p:ext>
            </p:extLst>
          </p:nvPr>
        </p:nvGraphicFramePr>
        <p:xfrm>
          <a:off x="4286248" y="2357430"/>
          <a:ext cx="4613431" cy="3383280"/>
        </p:xfrm>
        <a:graphic>
          <a:graphicData uri="http://schemas.openxmlformats.org/drawingml/2006/table">
            <a:tbl>
              <a:tblPr firstRow="1" firstCol="1" bandRow="1"/>
              <a:tblGrid>
                <a:gridCol w="1482465"/>
                <a:gridCol w="1091094"/>
                <a:gridCol w="1019936"/>
                <a:gridCol w="1019936"/>
              </a:tblGrid>
              <a:tr h="2590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1 366 593,9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1 355 178,6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202 922,3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202 922,3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290 254,9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279 531,0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955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832 004,0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832 003,9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прочие межбюджетные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трансферты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42 595,2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41 895,8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остатков, субсидий, субвенций прошлых лет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- 1 182,5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- 1 174,4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Герб Черемховского района">
            <a:hlinkClick r:id="rId5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86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монеты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7452"/>
            <a:ext cx="9144000" cy="5772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546172894"/>
              </p:ext>
            </p:extLst>
          </p:nvPr>
        </p:nvGraphicFramePr>
        <p:xfrm>
          <a:off x="1" y="857232"/>
          <a:ext cx="9143999" cy="600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50877" y="6477740"/>
            <a:ext cx="1028700" cy="274320"/>
          </a:xfrm>
        </p:spPr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7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61" y="228602"/>
            <a:ext cx="7414114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Дотации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89" y="1168868"/>
            <a:ext cx="2153605" cy="2333072"/>
          </a:xfrm>
          <a:prstGeom prst="rect">
            <a:avLst/>
          </a:prstGeom>
        </p:spPr>
      </p:pic>
      <p:pic>
        <p:nvPicPr>
          <p:cNvPr id="9" name="Picture 2" descr="Герб Черемховского района">
            <a:hlinkClick r:id="rId8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7898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4775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Субсидии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714380" cy="814393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071546"/>
          <a:ext cx="84010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4775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Прочие с</a:t>
            </a:r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убсидии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714380" cy="814393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071546"/>
          <a:ext cx="84010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CC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BACC6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8970</TotalTime>
  <Words>2949</Words>
  <Application>Microsoft Office PowerPoint</Application>
  <PresentationFormat>Экран (4:3)</PresentationFormat>
  <Paragraphs>763</Paragraphs>
  <Slides>36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ИСПОЛНЕНИЕ БЮДЖЕТА  за 2021 год</vt:lpstr>
      <vt:lpstr>    ОСНОВНЫЕ ПАРАМЕТРЫ БЮДЖЕТА</vt:lpstr>
      <vt:lpstr>Исполнение доходов бюджета Черемховского районного муниципального образования за 2021 год </vt:lpstr>
      <vt:lpstr>   НОРМАТИВЫ ОТЧИСЛЕНИЙ ОСНОВНЫХ НАЛОГОВЫХ И НЕНАЛОГОВЫХ ДОХОДОВ В БЮДЖЕТ </vt:lpstr>
      <vt:lpstr>Динамика налоговых и неналоговых доходов  за 2020 - 2021 годах, тыс.руб.</vt:lpstr>
      <vt:lpstr>Безвозмездные поступления</vt:lpstr>
      <vt:lpstr>Дотации</vt:lpstr>
      <vt:lpstr>Субсидии</vt:lpstr>
      <vt:lpstr>Прочие субсидии</vt:lpstr>
      <vt:lpstr>Прочие субсидии</vt:lpstr>
      <vt:lpstr>Субвенции</vt:lpstr>
      <vt:lpstr>Слайд 12</vt:lpstr>
      <vt:lpstr>Иные и прочие межбюджетные трансферты</vt:lpstr>
      <vt:lpstr>Возврат остатков субсидий, субвенций прошлых лет</vt:lpstr>
      <vt:lpstr>Расходы бюджета за 2021 год</vt:lpstr>
      <vt:lpstr>Расходы бюджета по разделам бюджетной классификации РФ за 2021 год</vt:lpstr>
      <vt:lpstr>Социально-значимые расходы бюджета за 2021 год</vt:lpstr>
      <vt:lpstr>Доля программных расходов в бюджете за 2021 год</vt:lpstr>
      <vt:lpstr>Исполнение муниципальных программ  в 2021 году</vt:lpstr>
      <vt:lpstr>Исполнение муниципальных программ  в 2021 году</vt:lpstr>
      <vt:lpstr>Слайд 21</vt:lpstr>
      <vt:lpstr>Привлечение средств из областного бюджета на условиях софинансирования</vt:lpstr>
      <vt:lpstr>Исполнение муниципальной программы «Развитие образования Черемховского района» на 2018-2023 годы</vt:lpstr>
      <vt:lpstr>Исполнение муниципальной программы «Сохранение и развитие культуры в Черемховском районном муниципальном образовании» на 2018-2023 годы</vt:lpstr>
      <vt:lpstr>Исполнение муниципальной программы «Жилищно-коммунальный комплекс и развитие инфраструктуры в Черемховском районном муниципальном образовании» на 2018-2023 годы</vt:lpstr>
      <vt:lpstr>Исполнение муниципальной программы «Управление муниципальным имуществом Черемховского районного муниципального образования» на 2018-2023 годы</vt:lpstr>
      <vt:lpstr>Исполнение муниципальной программы «Безопасность жизнедеятельности в Черемховском районном муниципальном образовании» на 2018-2023 годы</vt:lpstr>
      <vt:lpstr>Исполнение муниципальной программы «Развитие молодежной политики, физической культуры, спорта и туризма в Черемховском районном муниципальном образовании» на 2021-2023 годы</vt:lpstr>
      <vt:lpstr>Исполнение муниципальной программы «Развитие молодежной политики, физической культуры, спорта и туризма в Черемховском районном муниципальном образовании» на 2021-2023 годы</vt:lpstr>
      <vt:lpstr>Исполнение муниципальной программы «Здоровье населения в Черемховском районном муниципальном образовании» на 2018-2023 годы</vt:lpstr>
      <vt:lpstr>Исполнение муниципальной программы «Социальная поддержка населения Черемховского районного муниципального образования» на 2018-2023 годы</vt:lpstr>
      <vt:lpstr>Исполнение муниципальной программы «Муниципальное управление в Черемховском районном муниципальном образовании» на 2018-2023 годы</vt:lpstr>
      <vt:lpstr>Исполнение районного фонда финансовой поддержки поселений в 2021 году </vt:lpstr>
      <vt:lpstr>Иные межбюджетные трансферты на сбалансированность местных бюджетов в 2021 году </vt:lpstr>
      <vt:lpstr>Исполнение по непрограммным направлениям деятельности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бюджета за 2016 год</dc:title>
  <dc:creator>Сергей</dc:creator>
  <cp:lastModifiedBy>Гайдук</cp:lastModifiedBy>
  <cp:revision>827</cp:revision>
  <dcterms:created xsi:type="dcterms:W3CDTF">2017-05-15T04:52:35Z</dcterms:created>
  <dcterms:modified xsi:type="dcterms:W3CDTF">2022-05-23T10:40:05Z</dcterms:modified>
</cp:coreProperties>
</file>