
<file path=[Content_Types].xml><?xml version="1.0" encoding="utf-8"?>
<Types xmlns="http://schemas.openxmlformats.org/package/2006/content-types">
  <Default Extension="svg" ContentType="image/svg+xml"/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commentAuthors.xml" ContentType="application/vnd.openxmlformats-officedocument.presentationml.commentAuthors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8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7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22.xml" ContentType="application/vnd.openxmlformats-officedocument.presentationml.slide+xml"/>
  <Override PartName="/docProps/app.xml" ContentType="application/vnd.openxmlformats-officedocument.extended-properties+xml"/>
  <Override PartName="/ppt/slideLayouts/slideLayout6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1.xml" ContentType="application/vnd.openxmlformats-officedocument.presentationml.slide+xml"/>
  <Override PartName="/docProps/core.xml" ContentType="application/vnd.openxmlformats-package.core-properties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viewProps.xml" ContentType="application/vnd.openxmlformats-officedocument.presentationml.viewProps+xml"/>
  <Override PartName="/ppt/notesSlides/notesSlide8.xml" ContentType="application/vnd.openxmlformats-officedocument.presentationml.notes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docProps/custom.xml" ContentType="application/vnd.openxmlformats-officedocument.custom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embedTrueTypeFonts="1">
  <p:sldMasterIdLst>
    <p:sldMasterId id="2147483648" r:id="rId1"/>
  </p:sldMasterIdLst>
  <p:notesMasterIdLst>
    <p:notesMasterId r:id="rId28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</p:sldIdLst>
  <p:sldSz cx="12192000" cy="6858000"/>
  <p:notesSz cx="6810375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Храмова Ирина Геннадьевна" initials="ХИГ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5930"/>
    <a:srgbClr val="FB3505"/>
    <a:srgbClr val="DD5D44"/>
    <a:srgbClr val="404040"/>
    <a:srgbClr val="5E3427"/>
    <a:srgbClr val="F5ECE3"/>
    <a:srgbClr val="E58471"/>
    <a:srgbClr val="F7DBD5"/>
    <a:srgbClr val="79574A"/>
    <a:srgbClr val="F6EFEA"/>
  </p:clrMru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791" autoAdjust="0"/>
    <p:restoredTop sz="94660"/>
  </p:normalViewPr>
  <p:slideViewPr>
    <p:cSldViewPr showGuides="1" snapToGrid="0">
      <p:cViewPr varScale="1">
        <p:scale>
          <a:sx n="111" d="100"/>
          <a:sy n="111" d="100"/>
        </p:scale>
        <p:origin x="582" y="102"/>
      </p:cViewPr>
      <p:guideLst>
        <p:guide pos="2160" orient="horz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notesMaster" Target="notesMasters/notesMaster1.xml"/><Relationship Id="rId29" Type="http://schemas.openxmlformats.org/officeDocument/2006/relationships/presProps" Target="presProps.xml" /><Relationship Id="rId30" Type="http://schemas.openxmlformats.org/officeDocument/2006/relationships/tableStyles" Target="tableStyles.xml" /><Relationship Id="rId31" Type="http://schemas.openxmlformats.org/officeDocument/2006/relationships/viewProps" Target="viewProps.xml" /><Relationship Id="rId32" Type="http://schemas.openxmlformats.org/officeDocument/2006/relationships/commentAuthors" Target="commentAuthors.xml"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1162" cy="498853"/>
          </a:xfrm>
          <a:prstGeom prst="rect">
            <a:avLst/>
          </a:prstGeom>
        </p:spPr>
        <p:txBody>
          <a:bodyPr vert="horz" lIns="91595" tIns="45798" rIns="91595" bIns="4579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7637" y="0"/>
            <a:ext cx="2951162" cy="498853"/>
          </a:xfrm>
          <a:prstGeom prst="rect">
            <a:avLst/>
          </a:prstGeom>
        </p:spPr>
        <p:txBody>
          <a:bodyPr vert="horz" lIns="91595" tIns="45798" rIns="91595" bIns="45798" rtlCol="0"/>
          <a:lstStyle>
            <a:lvl1pPr algn="r">
              <a:defRPr sz="1200"/>
            </a:lvl1pPr>
          </a:lstStyle>
          <a:p>
            <a:fld id="{EE2DF636-8AD9-4A67-97E7-4E3A5FCCC780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4" name="Образ слайда 3"/>
          <p:cNvSpPr>
            <a:spLocks noChangeAspect="1" noGrp="1" noRot="1"/>
          </p:cNvSpPr>
          <p:nvPr>
            <p:ph type="sldImg" idx="2"/>
          </p:nvPr>
        </p:nvSpPr>
        <p:spPr>
          <a:xfrm>
            <a:off x="422275" y="1243013"/>
            <a:ext cx="5965825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95" tIns="45798" rIns="91595" bIns="4579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84834"/>
            <a:ext cx="5448300" cy="3914865"/>
          </a:xfrm>
          <a:prstGeom prst="rect">
            <a:avLst/>
          </a:prstGeom>
        </p:spPr>
        <p:txBody>
          <a:bodyPr vert="horz" lIns="91595" tIns="45798" rIns="91595" bIns="4579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3663"/>
            <a:ext cx="2951162" cy="498852"/>
          </a:xfrm>
          <a:prstGeom prst="rect">
            <a:avLst/>
          </a:prstGeom>
        </p:spPr>
        <p:txBody>
          <a:bodyPr vert="horz" lIns="91595" tIns="45798" rIns="91595" bIns="4579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7637" y="9443663"/>
            <a:ext cx="2951162" cy="498852"/>
          </a:xfrm>
          <a:prstGeom prst="rect">
            <a:avLst/>
          </a:prstGeom>
        </p:spPr>
        <p:txBody>
          <a:bodyPr vert="horz" lIns="91595" tIns="45798" rIns="91595" bIns="45798" rtlCol="0" anchor="b"/>
          <a:lstStyle>
            <a:lvl1pPr algn="r">
              <a:defRPr sz="1200"/>
            </a:lvl1pPr>
          </a:lstStyle>
          <a:p>
            <a:fld id="{3E6DC7E1-8F3E-4E84-BA09-2656867418E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 ?>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 ?>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 ?>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 ?>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CEAE0A-D140-4BDA-B092-1EAB776B35B1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BC2A95-5DCE-46A1-A2B7-BD8CDCFAFC13}" type="slidenum">
              <a:rPr lang="ru-RU" smtClean="0"/>
              <a:t>24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ChangeAspect="1" noGrp="1" noRo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en-US"/>
              <a:t>Направления деятельности</a:t>
            </a:r>
          </a:p>
          <a:p>
            <a:r>
              <a:rPr lang="en-US" altLang="en-US"/>
              <a:t>Организация детского отдыха. Например, клуб путешествий «Робинзонада» предлагает тематические программы, отдых в кемпингах и пансионатах, экскурсионные туры.</a:t>
            </a:r>
          </a:p>
          <a:p>
            <a:r>
              <a:rPr lang="en-US" altLang="en-US"/>
              <a:t>Культурно-просветительская деятельность. Например, экскурсионно-туристический центр «Компас 47» реализует авторские программы с участием профессиональных историков, направленные на погружение клиентов в историю края.</a:t>
            </a:r>
          </a:p>
          <a:p>
            <a:r>
              <a:rPr lang="en-US" altLang="en-US"/>
              <a:t>Социальный туризм. Направлен на обеспечение доступа к путешествиям и отдыху для социально уязвимых, экономически ограниченных или специальных категорий граждан. Цели такого туризма: повышение доступности туристических услуг, социальная интеграция, снятие барьеров, образование и просвещение.</a:t>
            </a:r>
          </a:p>
          <a:p>
            <a:r>
              <a:rPr lang="en-US" altLang="en-US"/>
              <a:t>Сохранение культурного наследия. Проекты, связанные с этнографическими комплексами, музеями, историческими реконструкциями.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CEAE0A-D140-4BDA-B092-1EAB776B35B1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CEAE0A-D140-4BDA-B092-1EAB776B35B1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CEAE0A-D140-4BDA-B092-1EAB776B35B1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CEAE0A-D140-4BDA-B092-1EAB776B35B1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ChangeAspect="1" noGrp="1" noRo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ru-RU" altLang="en-US"/>
              <a:t>Перечень объектов культурного наследия на сайте службы по охране объектов культурного наследия </a:t>
            </a:r>
            <a:r>
              <a:rPr lang="en-US" altLang="ru-RU"/>
              <a:t>https://irkobl.ru/sites/oknio/nerecen/</a:t>
            </a:r>
          </a:p>
          <a:p>
            <a:r>
              <a:rPr lang="en-US" altLang="en-US"/>
              <a:t>Программа льготного кредитования позволяет привлечь внебюджетное финансирование и помочь частным инвесторам в восстановлении объектов культурного наследия, находящихся в неудовлетворительном состоянии. В ней 33 объекта региона. Это пять памятников истории и культуры федерального значения, расположенных в Иркутске и в селе Александровское Боханского района, 27 объектов регионального значения Иркутска, Усолья-Сибирского, Тулуна и один памятник муниципального значения, он находится в Усолье-Сибирском.</a:t>
            </a:r>
          </a:p>
          <a:p>
            <a:endParaRPr lang="en-US" altLang="ru-RU"/>
          </a:p>
          <a:p>
            <a:r>
              <a:rPr lang="en-US" altLang="en-US"/>
              <a:t>– Инвесторы уже определены по 12-ти объектам Иркутска. Служба по охране культурного наследия с муниципалитетами продолжает поиск инвесторов для остальных зданий. Все они имеют удобное расположение и после восстановления могут быть приспособлены для современного использования, в том числе для ведения бизнеса, – отметил руководитель службы по охране объектов культурного наследия Иркутской области Руслан Дячук.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BC2A95-5DCE-46A1-A2B7-BD8CDCFAFC13}" type="slidenum">
              <a:rPr lang="ru-RU" smtClean="0"/>
              <a:t>21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ChangeAspect="1" noGrp="1" noRo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DE73E6-A0CB-4149-A5D5-EE0800984A0E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42F7A6C-96F5-4ED9-AFCC-F83C97B61E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vertTx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DE73E6-A0CB-4149-A5D5-EE0800984A0E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42F7A6C-96F5-4ED9-AFCC-F83C97B61E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vertTitleAndTx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DE73E6-A0CB-4149-A5D5-EE0800984A0E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42F7A6C-96F5-4ED9-AFCC-F83C97B61E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DE73E6-A0CB-4149-A5D5-EE0800984A0E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42F7A6C-96F5-4ED9-AFCC-F83C97B61E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DE73E6-A0CB-4149-A5D5-EE0800984A0E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42F7A6C-96F5-4ED9-AFCC-F83C97B61E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DE73E6-A0CB-4149-A5D5-EE0800984A0E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42F7A6C-96F5-4ED9-AFCC-F83C97B61E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DE73E6-A0CB-4149-A5D5-EE0800984A0E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42F7A6C-96F5-4ED9-AFCC-F83C97B61E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DE73E6-A0CB-4149-A5D5-EE0800984A0E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42F7A6C-96F5-4ED9-AFCC-F83C97B61E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DE73E6-A0CB-4149-A5D5-EE0800984A0E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42F7A6C-96F5-4ED9-AFCC-F83C97B61E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DE73E6-A0CB-4149-A5D5-EE0800984A0E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42F7A6C-96F5-4ED9-AFCC-F83C97B61E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pic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DE73E6-A0CB-4149-A5D5-EE0800984A0E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42F7A6C-96F5-4ED9-AFCC-F83C97B61E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7.png"/><Relationship Id="rId4" Type="http://schemas.openxmlformats.org/officeDocument/2006/relationships/image" Target="../media/image18.png"/><Relationship Id="rId5" Type="http://schemas.openxmlformats.org/officeDocument/2006/relationships/image" Target="../media/image48.png"/><Relationship Id="rId6" Type="http://schemas.openxmlformats.org/officeDocument/2006/relationships/image" Target="../media/image49.jp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Relationship Id="rId3" Type="http://schemas.openxmlformats.org/officeDocument/2006/relationships/image" Target="../media/image48.png"/><Relationship Id="rId4" Type="http://schemas.openxmlformats.org/officeDocument/2006/relationships/image" Target="../media/image51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3" Type="http://schemas.openxmlformats.org/officeDocument/2006/relationships/image" Target="../media/image50.png"/><Relationship Id="rId4" Type="http://schemas.openxmlformats.org/officeDocument/2006/relationships/image" Target="../media/image53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jpg"/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Relationship Id="rId6" Type="http://schemas.openxmlformats.org/officeDocument/2006/relationships/image" Target="../media/image50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s://mb38.ru/institutes/upravlenie-garantiynoy-podderzhki.php" TargetMode="External"/><Relationship Id="rId3" Type="http://schemas.openxmlformats.org/officeDocument/2006/relationships/image" Target="../media/image58.png"/><Relationship Id="rId4" Type="http://schemas.openxmlformats.org/officeDocument/2006/relationships/image" Target="../media/image11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11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3" Type="http://schemas.openxmlformats.org/officeDocument/2006/relationships/image" Target="../media/image62.png"/><Relationship Id="rId4" Type="http://schemas.openxmlformats.org/officeDocument/2006/relationships/image" Target="../media/media1.svg"/><Relationship Id="rId5" Type="http://schemas.openxmlformats.org/officeDocument/2006/relationships/image" Target="../media/image63.png"/><Relationship Id="rId6" Type="http://schemas.openxmlformats.org/officeDocument/2006/relationships/image" Target="../media/media2.svg"/><Relationship Id="rId7" Type="http://schemas.openxmlformats.org/officeDocument/2006/relationships/image" Target="../media/image9.png"/><Relationship Id="rId8" Type="http://schemas.openxmlformats.org/officeDocument/2006/relationships/image" Target="../media/image18.pn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Relationship Id="rId3" Type="http://schemas.openxmlformats.org/officeDocument/2006/relationships/image" Target="../media/image66.png"/><Relationship Id="rId4" Type="http://schemas.openxmlformats.org/officeDocument/2006/relationships/image" Target="../media/image67.png"/><Relationship Id="rId5" Type="http://schemas.openxmlformats.org/officeDocument/2006/relationships/image" Target="../media/image68.png"/><Relationship Id="rId6" Type="http://schemas.openxmlformats.org/officeDocument/2006/relationships/image" Target="../media/image69.png"/><Relationship Id="rId7" Type="http://schemas.openxmlformats.org/officeDocument/2006/relationships/image" Target="../media/image70.png"/><Relationship Id="rId8" Type="http://schemas.openxmlformats.org/officeDocument/2006/relationships/image" Target="../media/image71.png"/><Relationship Id="rId9" Type="http://schemas.openxmlformats.org/officeDocument/2006/relationships/image" Target="../media/image72.png"/><Relationship Id="rId10" Type="http://schemas.openxmlformats.org/officeDocument/2006/relationships/image" Target="../media/image73.png"/><Relationship Id="rId11" Type="http://schemas.openxmlformats.org/officeDocument/2006/relationships/image" Target="../media/image74.png"/><Relationship Id="rId12" Type="http://schemas.openxmlformats.org/officeDocument/2006/relationships/image" Target="../media/image75.png"/><Relationship Id="rId13" Type="http://schemas.openxmlformats.org/officeDocument/2006/relationships/image" Target="../media/image76.png"/><Relationship Id="rId14" Type="http://schemas.openxmlformats.org/officeDocument/2006/relationships/image" Target="../media/image77.png"/><Relationship Id="rId15" Type="http://schemas.openxmlformats.org/officeDocument/2006/relationships/image" Target="../media/image78.png"/><Relationship Id="rId16" Type="http://schemas.openxmlformats.org/officeDocument/2006/relationships/image" Target="../media/image79.png"/><Relationship Id="rId17" Type="http://schemas.openxmlformats.org/officeDocument/2006/relationships/image" Target="../media/image80.png"/><Relationship Id="rId18" Type="http://schemas.openxmlformats.org/officeDocument/2006/relationships/image" Target="../media/image81.png"/><Relationship Id="rId19" Type="http://schemas.openxmlformats.org/officeDocument/2006/relationships/image" Target="../media/image82.png"/><Relationship Id="rId20" Type="http://schemas.openxmlformats.org/officeDocument/2006/relationships/image" Target="../media/image83.png"/><Relationship Id="rId21" Type="http://schemas.openxmlformats.org/officeDocument/2006/relationships/image" Target="../media/image64.png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png"/><Relationship Id="rId3" Type="http://schemas.openxmlformats.org/officeDocument/2006/relationships/image" Target="../media/image85.png"/><Relationship Id="rId4" Type="http://schemas.openxmlformats.org/officeDocument/2006/relationships/image" Target="../media/image86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Relationship Id="rId3" Type="http://schemas.openxmlformats.org/officeDocument/2006/relationships/image" Target="../media/image4.png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png"/><Relationship Id="rId3" Type="http://schemas.openxmlformats.org/officeDocument/2006/relationships/image" Target="../media/image87.png"/><Relationship Id="rId4" Type="http://schemas.openxmlformats.org/officeDocument/2006/relationships/image" Target="../media/image88.png"/><Relationship Id="rId5" Type="http://schemas.openxmlformats.org/officeDocument/2006/relationships/image" Target="../media/image89.png"/><Relationship Id="rId6" Type="http://schemas.openxmlformats.org/officeDocument/2006/relationships/image" Target="../media/image90.png"/><Relationship Id="rId7" Type="http://schemas.openxmlformats.org/officeDocument/2006/relationships/image" Target="../media/image91.png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2.png"/><Relationship Id="rId4" Type="http://schemas.openxmlformats.org/officeDocument/2006/relationships/image" Target="../media/image93.png"/><Relationship Id="rId5" Type="http://schemas.openxmlformats.org/officeDocument/2006/relationships/image" Target="../media/image94.png"/><Relationship Id="rId6" Type="http://schemas.openxmlformats.org/officeDocument/2006/relationships/image" Target="../media/image64.png"/></Relationships>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png"/><Relationship Id="rId3" Type="http://schemas.openxmlformats.org/officeDocument/2006/relationships/image" Target="../media/image84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/Relationships>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8.jpg"/></Relationships>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9.png"/><Relationship Id="rId4" Type="http://schemas.openxmlformats.org/officeDocument/2006/relationships/image" Target="../media/image100.png"/><Relationship Id="rId5" Type="http://schemas.openxmlformats.org/officeDocument/2006/relationships/image" Target="../media/image101.png"/><Relationship Id="rId6" Type="http://schemas.openxmlformats.org/officeDocument/2006/relationships/image" Target="../media/image9.png"/><Relationship Id="rId7" Type="http://schemas.openxmlformats.org/officeDocument/2006/relationships/image" Target="../media/image102.png"/><Relationship Id="rId8" Type="http://schemas.openxmlformats.org/officeDocument/2006/relationships/image" Target="../media/image103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jpg"/><Relationship Id="rId6" Type="http://schemas.openxmlformats.org/officeDocument/2006/relationships/image" Target="../media/image14.jpg"/><Relationship Id="rId7" Type="http://schemas.openxmlformats.org/officeDocument/2006/relationships/image" Target="../media/image15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3" Type="http://schemas.openxmlformats.org/officeDocument/2006/relationships/image" Target="../media/image19.jpg"/><Relationship Id="rId4" Type="http://schemas.openxmlformats.org/officeDocument/2006/relationships/image" Target="../media/image20.jp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4.png"/><Relationship Id="rId9" Type="http://schemas.openxmlformats.org/officeDocument/2006/relationships/image" Target="../media/image25.png"/><Relationship Id="rId10" Type="http://schemas.openxmlformats.org/officeDocument/2006/relationships/image" Target="../media/image26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7.png"/><Relationship Id="rId4" Type="http://schemas.openxmlformats.org/officeDocument/2006/relationships/image" Target="../media/image28.jp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31.png"/><Relationship Id="rId8" Type="http://schemas.openxmlformats.org/officeDocument/2006/relationships/image" Target="../media/image32.png"/><Relationship Id="rId9" Type="http://schemas.openxmlformats.org/officeDocument/2006/relationships/image" Target="../media/image18.png"/><Relationship Id="rId10" Type="http://schemas.openxmlformats.org/officeDocument/2006/relationships/image" Target="../media/image33.jpg"/><Relationship Id="rId11" Type="http://schemas.openxmlformats.org/officeDocument/2006/relationships/image" Target="../media/image34.png"/><Relationship Id="rId12" Type="http://schemas.openxmlformats.org/officeDocument/2006/relationships/image" Target="../media/image35.png"/><Relationship Id="rId13" Type="http://schemas.openxmlformats.org/officeDocument/2006/relationships/image" Target="../media/image36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8" Type="http://schemas.openxmlformats.org/officeDocument/2006/relationships/image" Target="../media/image42.png"/><Relationship Id="rId9" Type="http://schemas.openxmlformats.org/officeDocument/2006/relationships/image" Target="../media/image18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Прямоугольник 1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Прямоугольник: скругленные углы 134"/>
          <p:cNvSpPr/>
          <p:nvPr/>
        </p:nvSpPr>
        <p:spPr>
          <a:xfrm>
            <a:off x="0" y="4030570"/>
            <a:ext cx="8296762" cy="1447021"/>
          </a:xfrm>
          <a:prstGeom prst="roundRect">
            <a:avLst>
              <a:gd name="adj" fmla="val 5065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0" name="Рисунок 129"/>
          <p:cNvPicPr>
            <a:picLocks noChangeAspect="1"/>
          </p:cNvPicPr>
          <p:nvPr/>
        </p:nvPicPr>
        <p:blipFill rotWithShape="1">
          <a:blip r:embed="rId2"/>
          <a:srcRect r="28196"/>
          <a:stretch/>
        </p:blipFill>
        <p:spPr>
          <a:xfrm>
            <a:off x="3437681" y="412"/>
            <a:ext cx="8754319" cy="6857175"/>
          </a:xfrm>
          <a:prstGeom prst="rect">
            <a:avLst/>
          </a:prstGeom>
        </p:spPr>
      </p:pic>
      <p:sp>
        <p:nvSpPr>
          <p:cNvPr id="132" name="TextBox 131"/>
          <p:cNvSpPr txBox="1"/>
          <p:nvPr/>
        </p:nvSpPr>
        <p:spPr>
          <a:xfrm>
            <a:off x="41743" y="4223165"/>
            <a:ext cx="6139702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800" dirty="0">
                <a:solidFill>
                  <a:schemeClr val="bg1"/>
                </a:solidFill>
                <a:latin typeface="Circe ExtraBold" pitchFamily="34" charset="-52" panose="020B0802020203020203"/>
              </a:rPr>
              <a:t>Меры поддержки </a:t>
            </a:r>
          </a:p>
          <a:p>
            <a:r>
              <a:rPr lang="ru-RU" altLang="ru-RU" sz="2800" dirty="0">
                <a:solidFill>
                  <a:schemeClr val="bg1"/>
                </a:solidFill>
                <a:latin typeface="Circe ExtraBold" pitchFamily="34" charset="-52" panose="020B0802020203020203"/>
              </a:rPr>
              <a:t>Центра «Мой бизнес»</a:t>
            </a:r>
          </a:p>
        </p:txBody>
      </p:sp>
      <p:pic>
        <p:nvPicPr>
          <p:cNvPr id="137" name="Рисунок 136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366613" y="453701"/>
            <a:ext cx="1557531" cy="71932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31104" y="5813646"/>
            <a:ext cx="4011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lvl="0">
              <a:defRPr lang="ru-RU"/>
            </a:defPPr>
            <a:lvl1pPr marL="0" lv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latin typeface="Circe" charset="-52" panose="020B0502020203020203"/>
              </a:rPr>
              <a:t>Диляра Окладникова </a:t>
            </a:r>
          </a:p>
          <a:p>
            <a:r>
              <a:rPr lang="ru-RU" sz="2000" dirty="0">
                <a:solidFill>
                  <a:schemeClr val="bg1"/>
                </a:solidFill>
                <a:latin typeface="Circe" charset="-52" panose="020B0502020203020203"/>
              </a:rPr>
              <a:t>Директор Центра «Мой бизнес»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/>
          <p:cNvSpPr txBox="1"/>
          <p:nvPr/>
        </p:nvSpPr>
        <p:spPr>
          <a:xfrm>
            <a:off x="349568" y="241554"/>
            <a:ext cx="9315640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3600" spc="-65" dirty="0">
                <a:solidFill>
                  <a:srgbClr val="4D2207"/>
                </a:solidFill>
                <a:latin typeface="Circe Bold" charset="0" panose="020B0602020203020203"/>
                <a:cs typeface="Circe Bold" charset="0" panose="020B0602020203020203"/>
              </a:rPr>
              <a:t>Обучающие программы</a:t>
            </a:r>
            <a:r>
              <a:rPr lang="en-US" sz="3600" spc="-65" dirty="0">
                <a:solidFill>
                  <a:srgbClr val="4D2207"/>
                </a:solidFill>
                <a:latin typeface="Circe Bold" charset="0" panose="020B0602020203020203"/>
                <a:cs typeface="Circe Bold" charset="0" panose="020B0602020203020203"/>
              </a:rPr>
              <a:t> </a:t>
            </a:r>
            <a:r>
              <a:rPr lang="ru-RU" sz="3600" spc="-65" dirty="0">
                <a:solidFill>
                  <a:srgbClr val="4D2207"/>
                </a:solidFill>
                <a:latin typeface="Circe Bold" charset="0" panose="020B0602020203020203"/>
                <a:cs typeface="Circe Bold" charset="0" panose="020B0602020203020203"/>
              </a:rPr>
              <a:t>2026</a:t>
            </a:r>
          </a:p>
        </p:txBody>
      </p:sp>
      <p:sp>
        <p:nvSpPr>
          <p:cNvPr id="7" name="object 5"/>
          <p:cNvSpPr/>
          <p:nvPr/>
        </p:nvSpPr>
        <p:spPr>
          <a:xfrm>
            <a:off x="261759" y="202226"/>
            <a:ext cx="0" cy="509905"/>
          </a:xfrm>
          <a:custGeom>
            <a:avLst/>
            <a:gdLst/>
            <a:ahLst/>
            <a:cxnLst/>
            <a:rect l="l" t="t" r="r" b="b"/>
            <a:pathLst>
              <a:path h="509905">
                <a:moveTo>
                  <a:pt x="0" y="0"/>
                </a:moveTo>
                <a:lnTo>
                  <a:pt x="0" y="509650"/>
                </a:lnTo>
              </a:path>
            </a:pathLst>
          </a:custGeom>
          <a:ln w="35052">
            <a:solidFill>
              <a:srgbClr val="EA3D2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Прямоугольник: один скругленный угол 10"/>
          <p:cNvSpPr/>
          <p:nvPr/>
        </p:nvSpPr>
        <p:spPr>
          <a:xfrm>
            <a:off x="4226644" y="1281090"/>
            <a:ext cx="3259906" cy="3812118"/>
          </a:xfrm>
          <a:prstGeom prst="round1Rect">
            <a:avLst/>
          </a:prstGeom>
          <a:solidFill>
            <a:srgbClr val="DCCE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143744" y="3783604"/>
            <a:ext cx="3401153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756D64"/>
                </a:solidFill>
              </a:rPr>
              <a:t> Программа</a:t>
            </a:r>
          </a:p>
          <a:p>
            <a:pPr algn="ctr"/>
            <a:r>
              <a:rPr lang="ru-RU" sz="2000" b="1" dirty="0">
                <a:solidFill>
                  <a:srgbClr val="FE583E"/>
                </a:solidFill>
              </a:rPr>
              <a:t>«Мама предприниматель»</a:t>
            </a:r>
          </a:p>
        </p:txBody>
      </p:sp>
      <p:sp>
        <p:nvSpPr>
          <p:cNvPr id="16" name="Прямоугольник: один скругленный угол 15"/>
          <p:cNvSpPr/>
          <p:nvPr/>
        </p:nvSpPr>
        <p:spPr>
          <a:xfrm>
            <a:off x="182881" y="1252810"/>
            <a:ext cx="3328416" cy="3840398"/>
          </a:xfrm>
          <a:prstGeom prst="round1Rect">
            <a:avLst/>
          </a:prstGeom>
          <a:solidFill>
            <a:srgbClr val="DCCE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259687" y="3852736"/>
            <a:ext cx="298841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756D64"/>
                </a:solidFill>
              </a:rPr>
              <a:t> </a:t>
            </a:r>
            <a:r>
              <a:rPr lang="ru-RU" sz="2000" b="1" dirty="0">
                <a:solidFill>
                  <a:srgbClr val="756D64"/>
                </a:solidFill>
              </a:rPr>
              <a:t>Программа </a:t>
            </a:r>
            <a:r>
              <a:rPr lang="ru-RU" sz="2000" b="1" dirty="0">
                <a:solidFill>
                  <a:srgbClr val="FE583E"/>
                </a:solidFill>
              </a:rPr>
              <a:t>«Серебренный старт»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rcRect l="25735" t="23634" r="37999" b="30313"/>
          <a:stretch/>
        </p:blipFill>
        <p:spPr>
          <a:xfrm>
            <a:off x="4226644" y="1437869"/>
            <a:ext cx="3095959" cy="2229807"/>
          </a:xfrm>
          <a:prstGeom prst="round1Rect">
            <a:avLst>
              <a:gd name="adj" fmla="val 29508"/>
            </a:avLst>
          </a:prstGeom>
          <a:noFill/>
        </p:spPr>
      </p:pic>
      <p:pic>
        <p:nvPicPr>
          <p:cNvPr id="17" name="object 12"/>
          <p:cNvPicPr/>
          <p:nvPr/>
        </p:nvPicPr>
        <p:blipFill>
          <a:blip r:embed="rId4"/>
          <a:stretch/>
        </p:blipFill>
        <p:spPr>
          <a:xfrm>
            <a:off x="9397146" y="110843"/>
            <a:ext cx="2386204" cy="751018"/>
          </a:xfrm>
          <a:prstGeom prst="rect">
            <a:avLst/>
          </a:prstGeom>
        </p:spPr>
      </p:pic>
      <p:sp>
        <p:nvSpPr>
          <p:cNvPr id="2" name="Прямоугольник: один скругленный угол 1"/>
          <p:cNvSpPr/>
          <p:nvPr/>
        </p:nvSpPr>
        <p:spPr>
          <a:xfrm>
            <a:off x="8382197" y="1248178"/>
            <a:ext cx="3259906" cy="3840398"/>
          </a:xfrm>
          <a:prstGeom prst="round1Rect">
            <a:avLst/>
          </a:prstGeom>
          <a:solidFill>
            <a:srgbClr val="DCCE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8286670" y="3783604"/>
            <a:ext cx="3401153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756D64"/>
                </a:solidFill>
              </a:rPr>
              <a:t> Программа</a:t>
            </a:r>
          </a:p>
          <a:p>
            <a:pPr algn="ctr"/>
            <a:r>
              <a:rPr lang="ru-RU" sz="2000" b="1" dirty="0">
                <a:solidFill>
                  <a:srgbClr val="FE583E"/>
                </a:solidFill>
              </a:rPr>
              <a:t>для участников СВО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8382197" y="1437869"/>
            <a:ext cx="2810349" cy="2229807"/>
          </a:xfrm>
          <a:prstGeom prst="round1Rect">
            <a:avLst>
              <a:gd name="adj" fmla="val 29508"/>
            </a:avLst>
          </a:prstGeom>
          <a:noFill/>
        </p:spPr>
      </p:pic>
      <p:pic>
        <p:nvPicPr>
          <p:cNvPr id="2050" name="Picture 2" descr="Альфа-Банк поддержал проект «Серебряный старт» | Статьи | Новости Иркутска:  экономика, спорт, медицина, культура, происшествия"/>
          <p:cNvPicPr>
            <a:picLocks noChangeAspect="1" noChangeArrowheads="1"/>
          </p:cNvPicPr>
          <p:nvPr/>
        </p:nvPicPr>
        <p:blipFill rotWithShape="1">
          <a:blip r:embed="rId6"/>
          <a:srcRect l="7825" t="7472" r="8298" b="3845"/>
          <a:stretch/>
        </p:blipFill>
        <p:spPr bwMode="auto">
          <a:xfrm>
            <a:off x="182880" y="1437870"/>
            <a:ext cx="3166837" cy="2229807"/>
          </a:xfrm>
          <a:prstGeom prst="round1Rect">
            <a:avLst>
              <a:gd name="adj" fmla="val 29508"/>
            </a:avLst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4458" y="-2"/>
            <a:ext cx="12206458" cy="1742431"/>
          </a:xfrm>
          <a:prstGeom prst="rect">
            <a:avLst/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9404043" y="5999467"/>
            <a:ext cx="28924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EA3E23"/>
                </a:solidFill>
                <a:latin typeface="Circe Bold" pitchFamily="34" charset="-52" panose="020B0602020203020203"/>
              </a:rPr>
              <a:t>Регистрация </a:t>
            </a:r>
          </a:p>
        </p:txBody>
      </p:sp>
      <p:grpSp>
        <p:nvGrpSpPr>
          <p:cNvPr id="23" name="Группа 22"/>
          <p:cNvGrpSpPr/>
          <p:nvPr/>
        </p:nvGrpSpPr>
        <p:grpSpPr>
          <a:xfrm>
            <a:off x="335434" y="1997165"/>
            <a:ext cx="5318590" cy="1539958"/>
            <a:chOff x="347567" y="1219531"/>
            <a:chExt cx="5318590" cy="1539958"/>
          </a:xfrm>
        </p:grpSpPr>
        <p:sp>
          <p:nvSpPr>
            <p:cNvPr id="2" name="Скругленный прямоугольник 17"/>
            <p:cNvSpPr/>
            <p:nvPr/>
          </p:nvSpPr>
          <p:spPr>
            <a:xfrm>
              <a:off x="347567" y="1219531"/>
              <a:ext cx="5318590" cy="857251"/>
            </a:xfrm>
            <a:prstGeom prst="roundRect">
              <a:avLst>
                <a:gd name="adj" fmla="val 11111"/>
              </a:avLst>
            </a:prstGeom>
            <a:solidFill>
              <a:srgbClr val="DD5D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27404" y="1440874"/>
              <a:ext cx="46594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>
                  <a:solidFill>
                    <a:schemeClr val="bg1"/>
                  </a:solidFill>
                  <a:latin typeface="Circe ExtraBold" pitchFamily="34" charset="-52" panose="020B0802020203020203"/>
                </a:rPr>
                <a:t>Для кого?</a:t>
              </a: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47567" y="1272435"/>
              <a:ext cx="5305425" cy="1487054"/>
            </a:xfrm>
            <a:prstGeom prst="rect">
              <a:avLst/>
            </a:prstGeom>
            <a:noFill/>
            <a:ln>
              <a:solidFill>
                <a:srgbClr val="DD5D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object 8"/>
            <p:cNvSpPr txBox="1"/>
            <p:nvPr/>
          </p:nvSpPr>
          <p:spPr>
            <a:xfrm>
              <a:off x="527404" y="2134183"/>
              <a:ext cx="5008380" cy="566181"/>
            </a:xfrm>
            <a:prstGeom prst="rect">
              <a:avLst/>
            </a:prstGeom>
            <a:grpFill/>
          </p:spPr>
          <p:txBody>
            <a:bodyPr vert="horz" wrap="square" lIns="0" tIns="12065" rIns="0" bIns="0" rtlCol="0">
              <a:spAutoFit/>
            </a:bodyPr>
            <a:lstStyle/>
            <a:p>
              <a:pPr marL="285750" indent="-285750">
                <a:buFont typeface="Arial" pitchFamily="34" charset="0" panose="020B0604020202020204"/>
                <a:buChar char="•"/>
              </a:pPr>
              <a:r>
                <a:rPr lang="ru-RU" dirty="0"/>
                <a:t>Для ветеранов СВО и членов их семей</a:t>
              </a:r>
              <a:br>
                <a:rPr lang="ru-RU" dirty="0"/>
              </a:br>
              <a:endParaRPr dirty="0">
                <a:latin typeface="Circe" charset="-52" panose="020B0502020203020203"/>
                <a:cs typeface="Microsoft Sans Serif" panose="020B0604020202020204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335435" y="3814018"/>
            <a:ext cx="5408072" cy="2398518"/>
            <a:chOff x="347568" y="6091886"/>
            <a:chExt cx="5278289" cy="2707614"/>
          </a:xfrm>
        </p:grpSpPr>
        <p:sp>
          <p:nvSpPr>
            <p:cNvPr id="13" name="Скругленный прямоугольник 33"/>
            <p:cNvSpPr/>
            <p:nvPr/>
          </p:nvSpPr>
          <p:spPr>
            <a:xfrm>
              <a:off x="347568" y="6091886"/>
              <a:ext cx="5224558" cy="857251"/>
            </a:xfrm>
            <a:prstGeom prst="roundRect">
              <a:avLst>
                <a:gd name="adj" fmla="val 11111"/>
              </a:avLst>
            </a:prstGeom>
            <a:solidFill>
              <a:srgbClr val="DD5D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46252" y="6258901"/>
              <a:ext cx="51796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>
                  <a:solidFill>
                    <a:schemeClr val="bg1"/>
                  </a:solidFill>
                  <a:latin typeface="Circe ExtraBold" pitchFamily="34" charset="-52" panose="020B0802020203020203"/>
                </a:rPr>
                <a:t>Этапы программы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47568" y="6258901"/>
              <a:ext cx="5199211" cy="2540599"/>
            </a:xfrm>
            <a:prstGeom prst="rect">
              <a:avLst/>
            </a:prstGeom>
            <a:noFill/>
            <a:ln>
              <a:solidFill>
                <a:srgbClr val="DD5D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object 8"/>
            <p:cNvSpPr txBox="1"/>
            <p:nvPr/>
          </p:nvSpPr>
          <p:spPr>
            <a:xfrm>
              <a:off x="609718" y="7100584"/>
              <a:ext cx="4881938" cy="1120178"/>
            </a:xfrm>
            <a:prstGeom prst="rect">
              <a:avLst/>
            </a:prstGeom>
            <a:grpFill/>
          </p:spPr>
          <p:txBody>
            <a:bodyPr vert="horz" wrap="square" lIns="0" tIns="12065" rIns="0" bIns="0" rtlCol="0">
              <a:spAutoFit/>
            </a:bodyPr>
            <a:lstStyle/>
            <a:p>
              <a:pPr marL="285750" indent="-285750">
                <a:buFont typeface="Arial" pitchFamily="34" charset="0" panose="020B0604020202020204"/>
                <a:buChar char="•"/>
              </a:pPr>
              <a:r>
                <a:rPr lang="ru-RU" dirty="0">
                  <a:latin typeface="Circe" charset="-52" panose="020B0502020203020203"/>
                </a:rPr>
                <a:t>Помощь в выборе и упаковке бизнес-идеи</a:t>
              </a:r>
            </a:p>
            <a:p>
              <a:pPr marL="285750" indent="-285750">
                <a:buFont typeface="Arial" pitchFamily="34" charset="0" panose="020B0604020202020204"/>
                <a:buChar char="•"/>
              </a:pPr>
              <a:r>
                <a:rPr lang="ru-RU" dirty="0">
                  <a:latin typeface="Circe" charset="-52" panose="020B0502020203020203"/>
                </a:rPr>
                <a:t>Составление бизнес-плана для партнеров</a:t>
              </a:r>
            </a:p>
            <a:p>
              <a:pPr marL="285750" indent="-285750">
                <a:buFont typeface="Arial" pitchFamily="34" charset="0" panose="020B0604020202020204"/>
                <a:buChar char="•"/>
              </a:pPr>
              <a:r>
                <a:rPr lang="ru-RU" dirty="0">
                  <a:latin typeface="Circe" charset="-52" panose="020B0502020203020203"/>
                </a:rPr>
                <a:t>Обзор мер господдержки: налоги, гранты</a:t>
              </a:r>
            </a:p>
            <a:p>
              <a:pPr marL="285750" indent="-285750">
                <a:buFont typeface="Arial" pitchFamily="34" charset="0" panose="020B0604020202020204"/>
                <a:buChar char="•"/>
              </a:pPr>
              <a:r>
                <a:rPr lang="ru-RU" dirty="0">
                  <a:latin typeface="Circe" charset="-52" panose="020B0502020203020203"/>
                </a:rPr>
                <a:t>Продвижение в соцсетях и маркетплейсах</a:t>
              </a:r>
              <a:endParaRPr dirty="0">
                <a:latin typeface="Circe" charset="-52" panose="020B0502020203020203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6096000" y="1997160"/>
            <a:ext cx="4851690" cy="4215375"/>
            <a:chOff x="347567" y="2906013"/>
            <a:chExt cx="4851690" cy="4215375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347567" y="3337835"/>
              <a:ext cx="3502855" cy="3783553"/>
            </a:xfrm>
            <a:prstGeom prst="rect">
              <a:avLst/>
            </a:prstGeom>
            <a:noFill/>
            <a:ln>
              <a:solidFill>
                <a:srgbClr val="DD5D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Скругленный прямоугольник 29"/>
            <p:cNvSpPr/>
            <p:nvPr/>
          </p:nvSpPr>
          <p:spPr>
            <a:xfrm>
              <a:off x="347568" y="2906013"/>
              <a:ext cx="3598415" cy="1081801"/>
            </a:xfrm>
            <a:prstGeom prst="roundRect">
              <a:avLst>
                <a:gd name="adj" fmla="val 11111"/>
              </a:avLst>
            </a:prstGeom>
            <a:solidFill>
              <a:srgbClr val="DD5D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28837" y="3076226"/>
              <a:ext cx="467042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>
                  <a:solidFill>
                    <a:schemeClr val="bg1"/>
                  </a:solidFill>
                  <a:latin typeface="Circe ExtraBold" pitchFamily="34" charset="-52" panose="020B0802020203020203"/>
                </a:rPr>
                <a:t>График </a:t>
              </a:r>
            </a:p>
            <a:p>
              <a:r>
                <a:rPr lang="ru-RU" sz="2800" dirty="0">
                  <a:solidFill>
                    <a:schemeClr val="bg1"/>
                  </a:solidFill>
                  <a:latin typeface="Circe ExtraBold" pitchFamily="34" charset="-52" panose="020B0802020203020203"/>
                </a:rPr>
                <a:t>проведения 2026  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57248" y="4177669"/>
              <a:ext cx="1960944" cy="14773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Arial" pitchFamily="34" charset="0" panose="020B0604020202020204"/>
                <a:buChar char="•"/>
              </a:pPr>
              <a:r>
                <a:rPr lang="ru-RU" b="1" dirty="0">
                  <a:latin typeface="Circe" charset="-52" panose="020B0502020203020203"/>
                </a:rPr>
                <a:t>Май </a:t>
              </a:r>
            </a:p>
            <a:p>
              <a:r>
                <a:rPr lang="ru-RU" dirty="0">
                  <a:latin typeface="Circe" charset="-52" panose="020B0502020203020203"/>
                </a:rPr>
                <a:t>12-13 Иркутск </a:t>
              </a:r>
            </a:p>
            <a:p>
              <a:r>
                <a:rPr lang="ru-RU" dirty="0">
                  <a:latin typeface="Circe" charset="-52" panose="020B0502020203020203"/>
                </a:rPr>
                <a:t>21-22 Шелехов</a:t>
              </a:r>
            </a:p>
            <a:p>
              <a:r>
                <a:rPr lang="ru-RU" dirty="0">
                  <a:latin typeface="Circe" charset="-52" panose="020B0502020203020203"/>
                </a:rPr>
                <a:t>23-24 Ангарск</a:t>
              </a:r>
            </a:p>
            <a:p>
              <a:pPr marL="285750" indent="-285750">
                <a:buFont typeface="Arial" pitchFamily="34" charset="0" panose="020B0604020202020204"/>
                <a:buChar char="•"/>
              </a:pPr>
              <a:endParaRPr lang="ru-RU" dirty="0">
                <a:latin typeface="Circe" charset="-52" panose="020B0502020203020203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95163" y="5399027"/>
              <a:ext cx="2925817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ru-RU"/>
              </a:defPPr>
              <a:lvl1pPr marL="285750" indent="-285750">
                <a:buFont typeface="Arial" pitchFamily="34" charset="0" panose="020B0604020202020204"/>
                <a:buChar char="•"/>
                <a:defRPr b="1">
                  <a:latin typeface="Circe" charset="-52" panose="020B0502020203020203"/>
                </a:defRPr>
              </a:lvl1pPr>
            </a:lstStyle>
            <a:p>
              <a:r>
                <a:rPr lang="ru-RU" dirty="0"/>
                <a:t>Июнь</a:t>
              </a:r>
            </a:p>
            <a:p>
              <a:pPr marL="0" indent="0">
                <a:buNone/>
              </a:pPr>
              <a:r>
                <a:rPr lang="ru-RU" b="0" dirty="0"/>
                <a:t>17-18 Черемхово</a:t>
              </a:r>
            </a:p>
            <a:p>
              <a:pPr marL="0" indent="0">
                <a:buNone/>
              </a:pPr>
              <a:r>
                <a:rPr lang="ru-RU" b="0" dirty="0"/>
                <a:t>22-23 Байкальск</a:t>
              </a:r>
            </a:p>
            <a:p>
              <a:pPr marL="0" indent="0">
                <a:buNone/>
              </a:pPr>
              <a:r>
                <a:rPr lang="ru-RU" b="0" dirty="0"/>
                <a:t>29-30 Усолье-Сибирское</a:t>
              </a:r>
            </a:p>
          </p:txBody>
        </p:sp>
      </p:grpSp>
      <p:pic>
        <p:nvPicPr>
          <p:cNvPr id="26" name="Рисунок 25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10558363" y="101311"/>
            <a:ext cx="1557531" cy="719329"/>
          </a:xfrm>
          <a:prstGeom prst="rect">
            <a:avLst/>
          </a:prstGeom>
        </p:spPr>
      </p:pic>
      <p:sp>
        <p:nvSpPr>
          <p:cNvPr id="12" name="object 4"/>
          <p:cNvSpPr txBox="1"/>
          <p:nvPr/>
        </p:nvSpPr>
        <p:spPr>
          <a:xfrm>
            <a:off x="219362" y="20885"/>
            <a:ext cx="119726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6000">
                <a:solidFill>
                  <a:schemeClr val="bg1"/>
                </a:solidFill>
                <a:latin typeface="Circe ExtraBold" pitchFamily="34" charset="-52" panose="020B0802020203020203"/>
              </a:defRPr>
            </a:lvl1pPr>
          </a:lstStyle>
          <a:p>
            <a:r>
              <a:rPr lang="ru-RU" sz="4800" dirty="0"/>
              <a:t>Обучающие программы</a:t>
            </a:r>
            <a:r>
              <a:rPr lang="en-US" sz="4800" dirty="0"/>
              <a:t> </a:t>
            </a:r>
            <a:r>
              <a:rPr lang="ru-RU" sz="4800" dirty="0"/>
              <a:t>2026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7720" y="774051"/>
            <a:ext cx="53054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err="1">
                <a:solidFill>
                  <a:schemeClr val="bg1"/>
                </a:solidFill>
                <a:latin typeface="Circe ExtraBold" pitchFamily="34" charset="-52" panose="020B0802020203020203"/>
              </a:rPr>
              <a:t>СВОй</a:t>
            </a:r>
            <a:r>
              <a:rPr lang="ru-RU" sz="6000" dirty="0">
                <a:solidFill>
                  <a:schemeClr val="bg1"/>
                </a:solidFill>
                <a:latin typeface="Circe ExtraBold" pitchFamily="34" charset="-52" panose="020B0802020203020203"/>
              </a:rPr>
              <a:t> бизнес</a:t>
            </a: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9250682" y="2984039"/>
            <a:ext cx="2184729" cy="1733423"/>
          </a:xfrm>
          <a:prstGeom prst="round1Rect">
            <a:avLst>
              <a:gd name="adj" fmla="val 9999"/>
            </a:avLst>
          </a:prstGeom>
          <a:noFill/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10159564" y="4553655"/>
            <a:ext cx="1960945" cy="19609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53"/>
          <p:cNvSpPr/>
          <p:nvPr/>
        </p:nvSpPr>
        <p:spPr>
          <a:xfrm rot="5400000">
            <a:off x="7069454" y="3279729"/>
            <a:ext cx="1788951" cy="1853045"/>
          </a:xfrm>
          <a:prstGeom prst="roundRect">
            <a:avLst>
              <a:gd name="adj" fmla="val 0"/>
            </a:avLst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8062" y="4896405"/>
            <a:ext cx="5197674" cy="1358064"/>
          </a:xfrm>
          <a:prstGeom prst="rect">
            <a:avLst/>
          </a:prstGeom>
          <a:noFill/>
          <a:ln>
            <a:solidFill>
              <a:srgbClr val="DD5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71"/>
          <p:cNvSpPr/>
          <p:nvPr/>
        </p:nvSpPr>
        <p:spPr>
          <a:xfrm>
            <a:off x="-19559" y="4666053"/>
            <a:ext cx="3314700" cy="520720"/>
          </a:xfrm>
          <a:prstGeom prst="roundRect">
            <a:avLst>
              <a:gd name="adj" fmla="val 11111"/>
            </a:avLst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4460" y="-1"/>
            <a:ext cx="12206459" cy="942976"/>
          </a:xfrm>
          <a:prstGeom prst="rect">
            <a:avLst/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275" y="374410"/>
            <a:ext cx="7991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Circe ExtraBold" pitchFamily="34" charset="-52" panose="020B0802020203020203"/>
              </a:rPr>
              <a:t>О программе «Мама-предприниматель» </a:t>
            </a: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0" y="1066799"/>
            <a:ext cx="3248025" cy="857251"/>
          </a:xfrm>
          <a:prstGeom prst="roundRect">
            <a:avLst>
              <a:gd name="adj" fmla="val 11111"/>
            </a:avLst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30180" y="1272886"/>
            <a:ext cx="3127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irce ExtraBold" pitchFamily="34" charset="-52" panose="020B0802020203020203"/>
              </a:rPr>
              <a:t>Цели программы 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181119" y="1223962"/>
            <a:ext cx="7543656" cy="2489039"/>
          </a:xfrm>
          <a:prstGeom prst="rect">
            <a:avLst/>
          </a:prstGeom>
          <a:noFill/>
          <a:ln>
            <a:solidFill>
              <a:srgbClr val="DD5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TextBox 66"/>
          <p:cNvSpPr txBox="1"/>
          <p:nvPr/>
        </p:nvSpPr>
        <p:spPr>
          <a:xfrm>
            <a:off x="242686" y="1924050"/>
            <a:ext cx="7310639" cy="1788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 panose="020B0604020202020204"/>
              <a:buChar char="•"/>
            </a:pPr>
            <a:r>
              <a:rPr lang="ru-RU" sz="1400" b="1" dirty="0">
                <a:solidFill>
                  <a:srgbClr val="5E3427"/>
                </a:solidFill>
                <a:latin typeface="Circe" charset="-52" panose="020B0502020203020203"/>
              </a:rPr>
              <a:t>Популяризация предпринимательства среди женщин в регионах РФ. </a:t>
            </a:r>
          </a:p>
          <a:p>
            <a:pPr marL="285750" indent="-285750">
              <a:lnSpc>
                <a:spcPct val="150000"/>
              </a:lnSpc>
              <a:buFont typeface="Arial" pitchFamily="34" charset="0" panose="020B0604020202020204"/>
              <a:buChar char="•"/>
            </a:pPr>
            <a:r>
              <a:rPr lang="ru-RU" sz="1400" b="1" dirty="0">
                <a:solidFill>
                  <a:srgbClr val="5E3427"/>
                </a:solidFill>
                <a:latin typeface="Circe" charset="-52" panose="020B0502020203020203"/>
              </a:rPr>
              <a:t>Повышение качества проектов начинающих предпринимательниц. </a:t>
            </a:r>
          </a:p>
          <a:p>
            <a:pPr marL="285750" indent="-285750">
              <a:lnSpc>
                <a:spcPct val="150000"/>
              </a:lnSpc>
              <a:buFont typeface="Arial" pitchFamily="34" charset="0" panose="020B0604020202020204"/>
              <a:buChar char="•"/>
            </a:pPr>
            <a:r>
              <a:rPr lang="ru-RU" sz="1400" b="1" dirty="0">
                <a:solidFill>
                  <a:srgbClr val="5E3427"/>
                </a:solidFill>
                <a:latin typeface="Circe" charset="-52" panose="020B0502020203020203"/>
              </a:rPr>
              <a:t>Тиражирование успешных практик развития бизнеса. </a:t>
            </a:r>
          </a:p>
          <a:p>
            <a:pPr marL="285750" indent="-285750">
              <a:buFont typeface="Arial" pitchFamily="34" charset="0" panose="020B0604020202020204"/>
              <a:buChar char="•"/>
            </a:pPr>
            <a:r>
              <a:rPr lang="ru-RU" sz="1400" b="1" dirty="0">
                <a:solidFill>
                  <a:srgbClr val="5E3427"/>
                </a:solidFill>
                <a:latin typeface="Circe" charset="-52" panose="020B0502020203020203"/>
              </a:rPr>
              <a:t>Формирование пула перспективных бизнес-проектов, реализуемых женщинами, для максимального вовлечения женщин в предпринимательство. </a:t>
            </a:r>
          </a:p>
          <a:p>
            <a:pPr marL="285750" indent="-285750">
              <a:lnSpc>
                <a:spcPct val="150000"/>
              </a:lnSpc>
              <a:buFont typeface="Arial" pitchFamily="34" charset="0" panose="020B0604020202020204"/>
              <a:buChar char="•"/>
            </a:pPr>
            <a:r>
              <a:rPr lang="ru-RU" sz="1400" b="1" dirty="0">
                <a:solidFill>
                  <a:srgbClr val="5E3427"/>
                </a:solidFill>
                <a:latin typeface="Circe" charset="-52" panose="020B0502020203020203"/>
              </a:rPr>
              <a:t>Привлечение внимания инвесторов и СМИ к проектам.</a:t>
            </a: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-14460" y="3885718"/>
            <a:ext cx="3314700" cy="604792"/>
          </a:xfrm>
          <a:prstGeom prst="roundRect">
            <a:avLst>
              <a:gd name="adj" fmla="val 11111"/>
            </a:avLst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11678" y="4006196"/>
            <a:ext cx="5108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Circe ExtraBold" pitchFamily="34" charset="-52" panose="020B0802020203020203"/>
              </a:rPr>
              <a:t>Формат участия: очно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17166" y="4718279"/>
            <a:ext cx="34859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solidFill>
                  <a:schemeClr val="bg1"/>
                </a:solidFill>
                <a:latin typeface="Circe ExtraBold" pitchFamily="34" charset="-52" panose="020B0802020203020203"/>
              </a:defRPr>
            </a:lvl1pPr>
          </a:lstStyle>
          <a:p>
            <a:r>
              <a:rPr lang="ru-RU" dirty="0"/>
              <a:t>Эта программы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17166" y="5157673"/>
            <a:ext cx="4950159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285750" indent="-285750">
              <a:buFont typeface="Arial" pitchFamily="34" charset="0" panose="020B0604020202020204"/>
              <a:buChar char="•"/>
              <a:defRPr sz="1400" b="1">
                <a:solidFill>
                  <a:srgbClr val="5E3427"/>
                </a:solidFill>
                <a:latin typeface="Circe" charset="-52" panose="020B0502020203020203"/>
              </a:defRPr>
            </a:lvl1pPr>
          </a:lstStyle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/>
              <a:t>Мама предприниматель в МО</a:t>
            </a:r>
          </a:p>
          <a:p>
            <a:pPr marL="342900" indent="-342900">
              <a:lnSpc>
                <a:spcPct val="150000"/>
              </a:lnSpc>
              <a:buFont typeface="Arial" pitchFamily="34" charset="0" panose="020B0604020202020204"/>
              <a:buAutoNum type="arabicPeriod"/>
            </a:pPr>
            <a:r>
              <a:rPr lang="ru-RU" dirty="0"/>
              <a:t>Региональный этап программы Мама предприниматель </a:t>
            </a:r>
          </a:p>
          <a:p>
            <a:pPr marL="342900" indent="-342900">
              <a:lnSpc>
                <a:spcPct val="150000"/>
              </a:lnSpc>
              <a:buFont typeface="Arial" pitchFamily="34" charset="0" panose="020B0604020202020204"/>
              <a:buAutoNum type="arabicPeriod"/>
            </a:pPr>
            <a:r>
              <a:rPr lang="ru-RU" dirty="0"/>
              <a:t>Федеральный этап программы Мама предприниматель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8135380" y="1636850"/>
            <a:ext cx="3813934" cy="214533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0558363" y="101311"/>
            <a:ext cx="1557531" cy="71932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7653049" y="4076700"/>
            <a:ext cx="3614267" cy="26028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lt;p&gt;Мама-предприниматель 2025, Иркутская область. Центр &quot;Мой бизнес&quot;.&lt;br /&gt;&#10;Фото: А. Фёдоров&lt;/p&gt;&#10;"/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7654922" y="1434440"/>
            <a:ext cx="3796806" cy="253120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-14460" y="-1"/>
            <a:ext cx="12206460" cy="942976"/>
          </a:xfrm>
          <a:prstGeom prst="rect">
            <a:avLst/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5274" y="272761"/>
            <a:ext cx="7991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Circe ExtraBold" pitchFamily="34" charset="-52" panose="020B0802020203020203"/>
              </a:rPr>
              <a:t>О программе «Мама-предприниматель» 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82613" y="4985852"/>
            <a:ext cx="30511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Circe ExtraBold" pitchFamily="34" charset="-52" panose="020B0802020203020203"/>
              </a:rPr>
              <a:t>Регистрация участников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8415508" y="-8731"/>
            <a:ext cx="1877461" cy="891720"/>
          </a:xfrm>
          <a:prstGeom prst="rect">
            <a:avLst/>
          </a:prstGeom>
        </p:spPr>
      </p:pic>
      <p:sp>
        <p:nvSpPr>
          <p:cNvPr id="2" name="Скругленный прямоугольник 53"/>
          <p:cNvSpPr/>
          <p:nvPr/>
        </p:nvSpPr>
        <p:spPr>
          <a:xfrm>
            <a:off x="385707" y="1322880"/>
            <a:ext cx="3417839" cy="857251"/>
          </a:xfrm>
          <a:prstGeom prst="roundRect">
            <a:avLst>
              <a:gd name="adj" fmla="val 11111"/>
            </a:avLst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6904" y="1504114"/>
            <a:ext cx="34859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Circe ExtraBold" pitchFamily="34" charset="-52" panose="020B0802020203020203"/>
              </a:rPr>
              <a:t>Эта программы </a:t>
            </a:r>
          </a:p>
        </p:txBody>
      </p:sp>
      <p:sp>
        <p:nvSpPr>
          <p:cNvPr id="9" name="Скругленный прямоугольник 53"/>
          <p:cNvSpPr/>
          <p:nvPr/>
        </p:nvSpPr>
        <p:spPr>
          <a:xfrm>
            <a:off x="333591" y="2252716"/>
            <a:ext cx="4842168" cy="857251"/>
          </a:xfrm>
          <a:prstGeom prst="roundRect">
            <a:avLst>
              <a:gd name="adj" fmla="val 8889"/>
            </a:avLst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6155" y="2424621"/>
            <a:ext cx="4637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Circe ExtraBold" pitchFamily="34" charset="-52" panose="020B0802020203020203"/>
              </a:rPr>
              <a:t>1. Мама предприниматель в МО</a:t>
            </a:r>
          </a:p>
        </p:txBody>
      </p:sp>
      <p:sp>
        <p:nvSpPr>
          <p:cNvPr id="11" name="Скругленный прямоугольник 53"/>
          <p:cNvSpPr/>
          <p:nvPr/>
        </p:nvSpPr>
        <p:spPr>
          <a:xfrm>
            <a:off x="309624" y="4494585"/>
            <a:ext cx="4892998" cy="590502"/>
          </a:xfrm>
          <a:prstGeom prst="roundRect">
            <a:avLst>
              <a:gd name="adj" fmla="val 11111"/>
            </a:avLst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6904" y="4593774"/>
            <a:ext cx="5859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Circe ExtraBold" pitchFamily="34" charset="-52" panose="020B0802020203020203"/>
              </a:rPr>
              <a:t>2. Региональный этап программы  </a:t>
            </a:r>
          </a:p>
        </p:txBody>
      </p:sp>
      <p:sp>
        <p:nvSpPr>
          <p:cNvPr id="14" name="Скругленный прямоугольник 53"/>
          <p:cNvSpPr/>
          <p:nvPr/>
        </p:nvSpPr>
        <p:spPr>
          <a:xfrm>
            <a:off x="335039" y="5612455"/>
            <a:ext cx="4892998" cy="491871"/>
          </a:xfrm>
          <a:prstGeom prst="roundRect">
            <a:avLst>
              <a:gd name="adj" fmla="val 11111"/>
            </a:avLst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0041" y="5646396"/>
            <a:ext cx="4775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Circe ExtraBold" pitchFamily="34" charset="-52" panose="020B0802020203020203"/>
              </a:rPr>
              <a:t>3. Федеральный этап программы  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356396" y="2308484"/>
            <a:ext cx="6844504" cy="2596334"/>
            <a:chOff x="-3650885" y="2913778"/>
            <a:chExt cx="5493340" cy="2678268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-3650885" y="2913778"/>
              <a:ext cx="5493340" cy="2211483"/>
            </a:xfrm>
            <a:prstGeom prst="rect">
              <a:avLst/>
            </a:prstGeom>
            <a:noFill/>
            <a:ln>
              <a:solidFill>
                <a:srgbClr val="DD5D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-3594296" y="3718856"/>
              <a:ext cx="1969140" cy="1873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defRPr sz="1400" b="1">
                  <a:solidFill>
                    <a:srgbClr val="5E3427"/>
                  </a:solidFill>
                  <a:latin typeface="Circe" charset="-52" panose="020B0502020203020203"/>
                </a:defRPr>
              </a:lvl1pPr>
            </a:lstStyle>
            <a:p>
              <a:r>
                <a:rPr lang="ru-RU" dirty="0"/>
                <a:t>7 мая – </a:t>
              </a:r>
              <a:r>
                <a:rPr lang="ru-RU" dirty="0" err="1"/>
                <a:t>Усть</a:t>
              </a:r>
              <a:r>
                <a:rPr lang="ru-RU" dirty="0"/>
                <a:t> - Орда </a:t>
              </a:r>
            </a:p>
            <a:p>
              <a:r>
                <a:rPr lang="ru-RU" dirty="0"/>
                <a:t>14 мая – Бохан</a:t>
              </a:r>
            </a:p>
            <a:p>
              <a:r>
                <a:rPr lang="ru-RU" dirty="0"/>
                <a:t>15 мая – Саянск</a:t>
              </a:r>
            </a:p>
            <a:p>
              <a:r>
                <a:rPr lang="ru-RU" dirty="0"/>
                <a:t>19 мая –Залари</a:t>
              </a:r>
            </a:p>
            <a:p>
              <a:r>
                <a:rPr lang="ru-RU" dirty="0"/>
                <a:t>20 мая – Свирск</a:t>
              </a:r>
            </a:p>
            <a:p>
              <a:r>
                <a:rPr lang="ru-RU" dirty="0"/>
                <a:t>25 мая – Иркутск</a:t>
              </a:r>
            </a:p>
            <a:p>
              <a:endParaRPr lang="ru-RU" dirty="0"/>
            </a:p>
            <a:p>
              <a:endParaRPr lang="ru-RU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376803" y="3104546"/>
            <a:ext cx="332939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5E3427"/>
                </a:solidFill>
                <a:latin typeface="Circe" charset="-52" panose="020B0502020203020203"/>
              </a:defRPr>
            </a:lvl1pPr>
          </a:lstStyle>
          <a:p>
            <a:r>
              <a:rPr lang="ru-RU" dirty="0"/>
              <a:t>27 мая – Шелехов</a:t>
            </a:r>
          </a:p>
          <a:p>
            <a:r>
              <a:rPr lang="ru-RU" dirty="0"/>
              <a:t>28 мая – Усолье-Сибирское</a:t>
            </a:r>
          </a:p>
          <a:p>
            <a:r>
              <a:rPr lang="ru-RU" dirty="0"/>
              <a:t>28 мая – Ангарск</a:t>
            </a:r>
          </a:p>
          <a:p>
            <a:r>
              <a:rPr lang="ru-RU" dirty="0"/>
              <a:t>3 июня – Братск</a:t>
            </a:r>
          </a:p>
          <a:p>
            <a:r>
              <a:rPr lang="ru-RU" dirty="0"/>
              <a:t>11 июня – Байкальск</a:t>
            </a:r>
          </a:p>
          <a:p>
            <a:r>
              <a:rPr lang="ru-RU" dirty="0"/>
              <a:t>20 июня – Киренск</a:t>
            </a:r>
          </a:p>
          <a:p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65922" y="4518734"/>
            <a:ext cx="6834978" cy="2073127"/>
          </a:xfrm>
          <a:prstGeom prst="rect">
            <a:avLst/>
          </a:prstGeom>
          <a:noFill/>
          <a:ln>
            <a:solidFill>
              <a:srgbClr val="DD5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426904" y="5131542"/>
            <a:ext cx="33293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irce" charset="-52" panose="020B0502020203020203"/>
              </a:rPr>
              <a:t>24-30 августа – Иркутск</a:t>
            </a:r>
          </a:p>
          <a:p>
            <a:endParaRPr lang="ru-RU" dirty="0">
              <a:latin typeface="Circe" charset="-52" panose="020B0502020203020203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4148" y="6181895"/>
            <a:ext cx="33293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irce" charset="-52" panose="020B0502020203020203"/>
              </a:rPr>
              <a:t>Ноябрь 2026г. </a:t>
            </a:r>
          </a:p>
          <a:p>
            <a:endParaRPr lang="ru-RU" dirty="0">
              <a:latin typeface="Circe" charset="-52" panose="020B0502020203020203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253520" y="5964249"/>
            <a:ext cx="1845586" cy="57708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1050">
                <a:solidFill>
                  <a:srgbClr val="EA3E23"/>
                </a:solidFill>
                <a:latin typeface="Circe Bold" pitchFamily="34" charset="-52" panose="020B0602020203020203"/>
              </a:defRPr>
            </a:lvl1pPr>
          </a:lstStyle>
          <a:p>
            <a:r>
              <a:rPr lang="ru-RU" dirty="0"/>
              <a:t>электронная регистрация на сайте </a:t>
            </a:r>
            <a:r>
              <a:rPr lang="ru-RU" dirty="0" err="1"/>
              <a:t>мамапредприниматель.рф</a:t>
            </a:r>
            <a:r>
              <a:rPr lang="ru-RU" dirty="0"/>
              <a:t>. 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5328276" y="4522469"/>
            <a:ext cx="1451812" cy="1451812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5315518" y="2446803"/>
            <a:ext cx="1477328" cy="1477328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4638675" y="3920853"/>
            <a:ext cx="2914650" cy="4308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1600">
                <a:solidFill>
                  <a:srgbClr val="EA3E23"/>
                </a:solidFill>
                <a:latin typeface="Circe Bold" pitchFamily="34" charset="-52" panose="020B0602020203020203"/>
              </a:defRPr>
            </a:lvl1pPr>
          </a:lstStyle>
          <a:p>
            <a:r>
              <a:rPr lang="ru-RU" sz="1050" dirty="0"/>
              <a:t>Обучающая программа  Мама предприниматель в МО</a:t>
            </a:r>
          </a:p>
        </p:txBody>
      </p:sp>
      <p:sp>
        <p:nvSpPr>
          <p:cNvPr id="35" name="Скругленный прямоугольник 75"/>
          <p:cNvSpPr/>
          <p:nvPr/>
        </p:nvSpPr>
        <p:spPr>
          <a:xfrm>
            <a:off x="7491351" y="3917419"/>
            <a:ext cx="4391025" cy="857251"/>
          </a:xfrm>
          <a:prstGeom prst="roundRect">
            <a:avLst>
              <a:gd name="adj" fmla="val 11111"/>
            </a:avLst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491351" y="4013868"/>
            <a:ext cx="4889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Circe ExtraBold" pitchFamily="34" charset="-52" panose="020B0802020203020203"/>
              </a:rPr>
              <a:t>Приятный бонус прохождения программы: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491351" y="4985852"/>
            <a:ext cx="439102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5E3427"/>
                </a:solidFill>
                <a:latin typeface="Circe" charset="-52" panose="020B0502020203020203"/>
              </a:rPr>
              <a:t>Грант для лучшего регионального бизнес-проекта одной из участниц. </a:t>
            </a:r>
          </a:p>
          <a:p>
            <a:r>
              <a:rPr lang="ru-RU" sz="1400" b="1" dirty="0">
                <a:solidFill>
                  <a:srgbClr val="5E3427"/>
                </a:solidFill>
                <a:latin typeface="Circe" charset="-52" panose="020B0502020203020203"/>
              </a:rPr>
              <a:t>Его выдают партнеры «Мамы-предпринимателя» ежегодно. </a:t>
            </a:r>
          </a:p>
          <a:p>
            <a:r>
              <a:rPr lang="ru-RU" sz="1400" b="1" dirty="0">
                <a:solidFill>
                  <a:srgbClr val="5E3427"/>
                </a:solidFill>
                <a:latin typeface="Circe" charset="-52" panose="020B0502020203020203"/>
              </a:rPr>
              <a:t>Деньги можно потратить на цели бизнес-плана, который слушательницы совершенствуют в ходе тренингов.</a:t>
            </a: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6"/>
          <a:stretch/>
        </p:blipFill>
        <p:spPr>
          <a:xfrm>
            <a:off x="10558363" y="101311"/>
            <a:ext cx="1557531" cy="71932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-14460" y="0"/>
            <a:ext cx="12206460" cy="862888"/>
          </a:xfrm>
          <a:prstGeom prst="rect">
            <a:avLst/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50552" y="885819"/>
            <a:ext cx="5054430" cy="1339817"/>
            <a:chOff x="254171" y="953345"/>
            <a:chExt cx="5054430" cy="1339817"/>
          </a:xfrm>
          <a:solidFill>
            <a:srgbClr val="F9F3ED"/>
          </a:solidFill>
        </p:grpSpPr>
        <p:sp>
          <p:nvSpPr>
            <p:cNvPr id="36" name="Прямоугольник: скругленные углы 35"/>
            <p:cNvSpPr/>
            <p:nvPr/>
          </p:nvSpPr>
          <p:spPr>
            <a:xfrm>
              <a:off x="406235" y="1190657"/>
              <a:ext cx="4902366" cy="1102505"/>
            </a:xfrm>
            <a:prstGeom prst="roundRect">
              <a:avLst>
                <a:gd name="adj" fmla="val 63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452E17"/>
                </a:solidFill>
                <a:latin typeface="Calibri" panose="020F0502020204030204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80378" y="1613569"/>
              <a:ext cx="4735415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defRPr sz="2000">
                  <a:solidFill>
                    <a:srgbClr val="562212"/>
                  </a:solidFill>
                  <a:latin typeface="Arial Black" pitchFamily="34" charset="0" panose="020B0A04020102020204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ru-RU" sz="1600" b="0" i="0" u="none" strike="noStrike" kern="1200" cap="none" spc="-1" normalizeH="0" baseline="0" noProof="0" dirty="0">
                  <a:ln>
                    <a:noFill/>
                  </a:ln>
                  <a:solidFill>
                    <a:srgbClr val="452E17"/>
                  </a:solidFill>
                  <a:effectLst/>
                  <a:uFillTx/>
                  <a:latin typeface="Circe" charset="-52" panose="020B0502020203020203"/>
                  <a:ea typeface="+mn-ea"/>
                  <a:cs typeface="+mn-cs"/>
                </a:rPr>
                <a:t>до 5 млн. рублей, до 3 лет</a:t>
              </a:r>
              <a:endParaRPr kumimoji="0" lang="en-US" sz="1600" b="0" i="0" u="none" strike="noStrike" kern="1200" cap="none" spc="-1" normalizeH="0" baseline="0" noProof="0" dirty="0">
                <a:ln>
                  <a:noFill/>
                </a:ln>
                <a:solidFill>
                  <a:srgbClr val="452E17"/>
                </a:solidFill>
                <a:uFillTx/>
                <a:latin typeface="Circe" charset="-52" panose="020B0502020203020203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ru-RU" sz="1600" b="0" i="0" u="none" strike="noStrike" kern="1200" cap="none" spc="-1" normalizeH="0" baseline="0" noProof="0" dirty="0">
                  <a:ln>
                    <a:noFill/>
                  </a:ln>
                  <a:solidFill>
                    <a:srgbClr val="452E17"/>
                  </a:solidFill>
                  <a:effectLst/>
                  <a:uFillTx/>
                  <a:latin typeface="Circe" charset="-52" panose="020B0502020203020203"/>
                  <a:ea typeface="+mn-ea"/>
                  <a:cs typeface="+mn-cs"/>
                </a:rPr>
                <a:t>от </a:t>
              </a:r>
              <a:r>
                <a:rPr kumimoji="0" lang="ru-RU" sz="1600" b="0" i="0" u="none" strike="noStrike" kern="1200" cap="none" spc="-1" normalizeH="0" baseline="0" noProof="0" dirty="0">
                  <a:ln>
                    <a:noFill/>
                  </a:ln>
                  <a:solidFill>
                    <a:srgbClr val="ED4D37"/>
                  </a:solidFill>
                  <a:effectLst/>
                  <a:uFillTx/>
                  <a:latin typeface="Circe" charset="-52" panose="020B0502020203020203"/>
                  <a:ea typeface="+mn-ea"/>
                  <a:cs typeface="+mn-cs"/>
                </a:rPr>
                <a:t>5 % до 13,5 % </a:t>
              </a:r>
              <a:r>
                <a:rPr kumimoji="0" lang="ru-RU" sz="1600" b="0" i="0" u="none" strike="noStrike" kern="1200" cap="none" spc="-1" normalizeH="0" baseline="0" noProof="0" dirty="0">
                  <a:ln>
                    <a:noFill/>
                  </a:ln>
                  <a:solidFill>
                    <a:srgbClr val="452E17"/>
                  </a:solidFill>
                  <a:effectLst/>
                  <a:uFillTx/>
                  <a:latin typeface="Circe" charset="-52" panose="020B0502020203020203"/>
                  <a:ea typeface="+mn-ea"/>
                  <a:cs typeface="+mn-cs"/>
                </a:rPr>
                <a:t>годовых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74139" y="1238987"/>
              <a:ext cx="3568826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 lvl="0">
                <a:defRPr lang="ru-RU"/>
              </a:defPPr>
              <a:lvl1pPr marR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0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uFillTx/>
                  <a:latin typeface="Circe Bold" pitchFamily="34" charset="-52" panose="020B0602020203020203"/>
                  <a:cs typeface="Arial" pitchFamily="34" charset="0" panose="020B0604020202020204"/>
                </a:defRPr>
              </a:lvl1pPr>
            </a:lstStyle>
            <a:p>
              <a:r>
                <a:rPr lang="ru-RU" dirty="0">
                  <a:solidFill>
                    <a:srgbClr val="452E17"/>
                  </a:solidFill>
                </a:rPr>
                <a:t>Льготные </a:t>
              </a:r>
              <a:r>
                <a:rPr lang="ru-RU" dirty="0" err="1">
                  <a:solidFill>
                    <a:srgbClr val="452E17"/>
                  </a:solidFill>
                </a:rPr>
                <a:t>микрозаймы</a:t>
              </a:r>
              <a:endParaRPr lang="ru-RU" dirty="0">
                <a:solidFill>
                  <a:srgbClr val="452E17"/>
                </a:solidFill>
              </a:endParaRPr>
            </a:p>
          </p:txBody>
        </p:sp>
        <p:sp>
          <p:nvSpPr>
            <p:cNvPr id="27" name="Прямоугольник: скругленные углы 26"/>
            <p:cNvSpPr/>
            <p:nvPr/>
          </p:nvSpPr>
          <p:spPr>
            <a:xfrm>
              <a:off x="254171" y="953345"/>
              <a:ext cx="619968" cy="619968"/>
            </a:xfrm>
            <a:prstGeom prst="roundRect">
              <a:avLst/>
            </a:prstGeom>
            <a:solidFill>
              <a:srgbClr val="DD5D4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Circe" charset="-52" panose="020B0502020203020203"/>
                  <a:ea typeface="+mn-ea"/>
                  <a:cs typeface="+mn-cs"/>
                </a:rPr>
                <a:t>1</a:t>
              </a:r>
              <a:endPara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" charset="-52" panose="020B0502020203020203"/>
                <a:ea typeface="+mn-ea"/>
                <a:cs typeface="+mn-cs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6195795" y="876124"/>
            <a:ext cx="5336551" cy="1367096"/>
            <a:chOff x="5904843" y="942681"/>
            <a:chExt cx="5336551" cy="1367096"/>
          </a:xfrm>
        </p:grpSpPr>
        <p:sp>
          <p:nvSpPr>
            <p:cNvPr id="38" name="Прямоугольник: скругленные углы 37"/>
            <p:cNvSpPr/>
            <p:nvPr/>
          </p:nvSpPr>
          <p:spPr>
            <a:xfrm>
              <a:off x="6071348" y="1179128"/>
              <a:ext cx="5142108" cy="1130649"/>
            </a:xfrm>
            <a:prstGeom prst="roundRect">
              <a:avLst>
                <a:gd name="adj" fmla="val 6308"/>
              </a:avLst>
            </a:prstGeom>
            <a:solidFill>
              <a:srgbClr val="F9F3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452E17"/>
                </a:solidFill>
                <a:latin typeface="Calibri" panose="020F0502020204030204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94597" y="1687266"/>
              <a:ext cx="47953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defRPr sz="2000">
                  <a:solidFill>
                    <a:srgbClr val="562212"/>
                  </a:solidFill>
                  <a:latin typeface="Arial Black" pitchFamily="34" charset="0" panose="020B0A04020102020204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pPr>
                <a:defRPr/>
              </a:pPr>
              <a:r>
                <a:rPr kumimoji="0" lang="ru-RU" sz="1600" b="0" i="0" u="none" strike="noStrike" kern="1200" cap="none" spc="-1" normalizeH="0" baseline="0" noProof="0" dirty="0">
                  <a:ln>
                    <a:noFill/>
                  </a:ln>
                  <a:solidFill>
                    <a:srgbClr val="452E17"/>
                  </a:solidFill>
                  <a:effectLst/>
                  <a:uFillTx/>
                  <a:latin typeface="Circe" charset="-52" panose="020B0502020203020203"/>
                  <a:ea typeface="+mn-ea"/>
                  <a:cs typeface="+mn-cs"/>
                </a:rPr>
                <a:t>от 5 млн. </a:t>
              </a:r>
              <a:r>
                <a:rPr lang="ru-RU" sz="1600" spc="-1" dirty="0">
                  <a:solidFill>
                    <a:srgbClr val="452E17"/>
                  </a:solidFill>
                  <a:latin typeface="Circe" charset="-52" panose="020B0502020203020203"/>
                </a:rPr>
                <a:t>рублей, до 5 лет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ru-RU" sz="1600" b="0" i="0" u="none" strike="noStrike" kern="1200" cap="none" spc="-1" normalizeH="0" baseline="0" noProof="0" dirty="0">
                  <a:ln>
                    <a:noFill/>
                  </a:ln>
                  <a:solidFill>
                    <a:srgbClr val="ED4D37"/>
                  </a:solidFill>
                  <a:effectLst/>
                  <a:uFillTx/>
                  <a:latin typeface="Circe" charset="-52" panose="020B0502020203020203"/>
                  <a:ea typeface="+mn-ea"/>
                  <a:cs typeface="+mn-cs"/>
                </a:rPr>
                <a:t>1-5 %</a:t>
              </a:r>
              <a:r>
                <a:rPr kumimoji="0" lang="ru-RU" sz="1600" b="0" i="0" u="none" strike="noStrike" kern="1200" cap="none" spc="-1" normalizeH="0" baseline="0" noProof="0" dirty="0">
                  <a:ln>
                    <a:noFill/>
                  </a:ln>
                  <a:solidFill>
                    <a:srgbClr val="452E17"/>
                  </a:solidFill>
                  <a:effectLst/>
                  <a:uFillTx/>
                  <a:latin typeface="Circe" charset="-52" panose="020B0502020203020203"/>
                  <a:ea typeface="+mn-ea"/>
                  <a:cs typeface="+mn-cs"/>
                </a:rPr>
                <a:t> годовых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552749" y="1220002"/>
              <a:ext cx="46886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ru-RU"/>
              </a:defPPr>
              <a:lvl1pPr marR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0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uFillTx/>
                  <a:latin typeface="Circe Bold" pitchFamily="34" charset="-52" panose="020B0602020203020203"/>
                  <a:cs typeface="Arial" pitchFamily="34" charset="0" panose="020B0604020202020204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ru-RU" dirty="0">
                  <a:solidFill>
                    <a:srgbClr val="452E17"/>
                  </a:solidFill>
                </a:rPr>
                <a:t>Льготное финансирование</a:t>
              </a:r>
            </a:p>
            <a:p>
              <a:pPr>
                <a:lnSpc>
                  <a:spcPct val="80000"/>
                </a:lnSpc>
              </a:pPr>
              <a:r>
                <a:rPr lang="ru-RU" dirty="0">
                  <a:solidFill>
                    <a:srgbClr val="452E17"/>
                  </a:solidFill>
                </a:rPr>
                <a:t>производственной отрасли </a:t>
              </a:r>
            </a:p>
          </p:txBody>
        </p:sp>
        <p:sp>
          <p:nvSpPr>
            <p:cNvPr id="29" name="Прямоугольник: скругленные углы 28"/>
            <p:cNvSpPr/>
            <p:nvPr/>
          </p:nvSpPr>
          <p:spPr>
            <a:xfrm>
              <a:off x="5904843" y="942681"/>
              <a:ext cx="670561" cy="619968"/>
            </a:xfrm>
            <a:prstGeom prst="roundRect">
              <a:avLst/>
            </a:prstGeom>
            <a:solidFill>
              <a:srgbClr val="DD5D4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Circe" charset="-52" panose="020B0502020203020203"/>
                  <a:ea typeface="+mn-ea"/>
                  <a:cs typeface="+mn-cs"/>
                </a:rPr>
                <a:t>2</a:t>
              </a:r>
              <a:endPara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" charset="-52" panose="020B0502020203020203"/>
                <a:ea typeface="+mn-ea"/>
                <a:cs typeface="+mn-cs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52046" y="2249449"/>
            <a:ext cx="5043605" cy="1546614"/>
            <a:chOff x="264996" y="3317855"/>
            <a:chExt cx="5043605" cy="1546614"/>
          </a:xfrm>
        </p:grpSpPr>
        <p:sp>
          <p:nvSpPr>
            <p:cNvPr id="23" name="Прямоугольник: скругленные углы 35"/>
            <p:cNvSpPr/>
            <p:nvPr/>
          </p:nvSpPr>
          <p:spPr>
            <a:xfrm>
              <a:off x="406234" y="3567538"/>
              <a:ext cx="4902367" cy="1296931"/>
            </a:xfrm>
            <a:prstGeom prst="roundRect">
              <a:avLst>
                <a:gd name="adj" fmla="val 6926"/>
              </a:avLst>
            </a:prstGeom>
            <a:solidFill>
              <a:srgbClr val="F9F3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Прямоугольник: скругленные углы 26"/>
            <p:cNvSpPr/>
            <p:nvPr/>
          </p:nvSpPr>
          <p:spPr>
            <a:xfrm>
              <a:off x="264996" y="3317855"/>
              <a:ext cx="619968" cy="619968"/>
            </a:xfrm>
            <a:prstGeom prst="roundRect">
              <a:avLst/>
            </a:prstGeom>
            <a:solidFill>
              <a:srgbClr val="DD5D4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ru-RU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FillTx/>
                  <a:latin typeface="Circe" charset="-52" panose="020B0502020203020203"/>
                  <a:ea typeface="+mn-ea"/>
                  <a:cs typeface="+mn-cs"/>
                </a:rPr>
                <a:t>3</a:t>
              </a: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2450715" y="6483004"/>
            <a:ext cx="35307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-1" normalizeH="0" baseline="0" noProof="0" dirty="0">
                <a:ln>
                  <a:noFill/>
                </a:ln>
                <a:solidFill>
                  <a:srgbClr val="313131"/>
                </a:solidFill>
                <a:effectLst/>
                <a:uFillTx/>
                <a:latin typeface="Circe" charset="-52" panose="020B0502020203020203"/>
              </a:rPr>
              <a:t>Информация актуальна на </a:t>
            </a:r>
            <a:r>
              <a:rPr lang="ru-RU" sz="1200" spc="-1" dirty="0">
                <a:solidFill>
                  <a:srgbClr val="313131"/>
                </a:solidFill>
                <a:latin typeface="Circe" charset="-52" panose="020B0502020203020203"/>
              </a:rPr>
              <a:t>01.02.2026 г. </a:t>
            </a:r>
          </a:p>
        </p:txBody>
      </p:sp>
      <p:sp>
        <p:nvSpPr>
          <p:cNvPr id="43" name="Прямоугольник: скругленные углы 35"/>
          <p:cNvSpPr/>
          <p:nvPr/>
        </p:nvSpPr>
        <p:spPr>
          <a:xfrm>
            <a:off x="6337033" y="2501810"/>
            <a:ext cx="5195313" cy="1338213"/>
          </a:xfrm>
          <a:prstGeom prst="roundRect">
            <a:avLst>
              <a:gd name="adj" fmla="val 6926"/>
            </a:avLst>
          </a:prstGeom>
          <a:solidFill>
            <a:srgbClr val="F9F3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69859" y="2594239"/>
            <a:ext cx="4501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lvl="0">
              <a:defRPr lang="ru-RU"/>
            </a:defPPr>
            <a:lvl1pPr marR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uFillTx/>
                <a:latin typeface="Circe Bold" pitchFamily="34" charset="-52" panose="020B0602020203020203"/>
                <a:cs typeface="Arial" pitchFamily="34" charset="0" panose="020B0604020202020204"/>
              </a:defRPr>
            </a:lvl1pPr>
          </a:lstStyle>
          <a:p>
            <a:r>
              <a:rPr lang="ru-RU" dirty="0">
                <a:solidFill>
                  <a:srgbClr val="452E17"/>
                </a:solidFill>
              </a:rPr>
              <a:t>Инвестиционные кредиты (1764)</a:t>
            </a:r>
          </a:p>
        </p:txBody>
      </p:sp>
      <p:sp>
        <p:nvSpPr>
          <p:cNvPr id="46" name="Прямоугольник: скругленные углы 26"/>
          <p:cNvSpPr/>
          <p:nvPr/>
        </p:nvSpPr>
        <p:spPr>
          <a:xfrm>
            <a:off x="6195795" y="2278503"/>
            <a:ext cx="619968" cy="619968"/>
          </a:xfrm>
          <a:prstGeom prst="roundRect">
            <a:avLst/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4000" dirty="0">
                <a:solidFill>
                  <a:prstClr val="white"/>
                </a:solidFill>
                <a:latin typeface="Circe" charset="-52" panose="020B0502020203020203"/>
              </a:rPr>
              <a:t>4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FillTx/>
              <a:latin typeface="Circe" charset="-52" panose="020B0502020203020203"/>
              <a:ea typeface="+mn-ea"/>
              <a:cs typeface="+mn-cs"/>
            </a:endParaRPr>
          </a:p>
        </p:txBody>
      </p:sp>
      <p:sp>
        <p:nvSpPr>
          <p:cNvPr id="41" name="TextBox 40"/>
          <p:cNvSpPr txBox="1"/>
          <p:nvPr/>
        </p:nvSpPr>
        <p:spPr bwMode="auto">
          <a:xfrm>
            <a:off x="473173" y="2899245"/>
            <a:ext cx="42268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solidFill>
                  <a:srgbClr val="562212"/>
                </a:solidFill>
                <a:latin typeface="Arial Black" panose="020B0A04020102020204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ru-RU" sz="1600" spc="-1" dirty="0">
                <a:solidFill>
                  <a:srgbClr val="452E17"/>
                </a:solidFill>
                <a:latin typeface="Circe" panose="020B0502020203020203"/>
              </a:rPr>
              <a:t>4 приоритетных вида деятельности</a:t>
            </a:r>
            <a:endParaRPr sz="1600" dirty="0">
              <a:solidFill>
                <a:srgbClr val="452E17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ru-RU" sz="1600" spc="-1" dirty="0">
                <a:solidFill>
                  <a:srgbClr val="452E17"/>
                </a:solidFill>
                <a:latin typeface="Circe" panose="020B0502020203020203"/>
              </a:rPr>
              <a:t>от 50 </a:t>
            </a:r>
            <a:r>
              <a:rPr lang="ru-RU" sz="1600" strike="noStrike" spc="-1" dirty="0">
                <a:solidFill>
                  <a:srgbClr val="452E17"/>
                </a:solidFill>
                <a:latin typeface="Circe" panose="020B0502020203020203"/>
              </a:rPr>
              <a:t>млн. руб. до 2 млрд. руб.</a:t>
            </a:r>
          </a:p>
          <a:p>
            <a:pPr>
              <a:lnSpc>
                <a:spcPct val="100000"/>
              </a:lnSpc>
              <a:defRPr/>
            </a:pPr>
            <a:r>
              <a:rPr lang="ru-RU" sz="1600" spc="-1" dirty="0">
                <a:solidFill>
                  <a:srgbClr val="ED4D37"/>
                </a:solidFill>
                <a:latin typeface="Circe" panose="020B0502020203020203"/>
              </a:rPr>
              <a:t>13,5</a:t>
            </a:r>
            <a:r>
              <a:rPr lang="ru-RU" sz="1600" strike="noStrike" spc="-1" dirty="0">
                <a:solidFill>
                  <a:srgbClr val="ED4D37"/>
                </a:solidFill>
                <a:latin typeface="Circe" panose="020B0502020203020203"/>
              </a:rPr>
              <a:t> % </a:t>
            </a:r>
            <a:r>
              <a:rPr lang="ru-RU" sz="1600" strike="noStrike" spc="-1" dirty="0">
                <a:solidFill>
                  <a:srgbClr val="452E17"/>
                </a:solidFill>
                <a:latin typeface="Circe" panose="020B0502020203020203"/>
              </a:rPr>
              <a:t>годовых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815763" y="2516716"/>
            <a:ext cx="468864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lvl="0">
              <a:defRPr lang="ru-RU"/>
            </a:defPPr>
            <a:lvl1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uFillTx/>
                <a:latin typeface="Circe Bold" pitchFamily="34" charset="-52" panose="020B0602020203020203"/>
                <a:cs typeface="Arial" pitchFamily="34" charset="0" panose="020B0604020202020204"/>
              </a:defRPr>
            </a:lvl1pPr>
          </a:lstStyle>
          <a:p>
            <a:pPr>
              <a:lnSpc>
                <a:spcPct val="80000"/>
              </a:lnSpc>
            </a:pPr>
            <a:r>
              <a:rPr lang="ru-RU" dirty="0">
                <a:solidFill>
                  <a:srgbClr val="452E17"/>
                </a:solidFill>
              </a:rPr>
              <a:t>Льготный кредит туристической отрасли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485549" y="3014217"/>
            <a:ext cx="50106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lvl="0">
              <a:defRPr lang="ru-RU"/>
            </a:defPPr>
            <a:lvl1pPr>
              <a:lnSpc>
                <a:spcPct val="70000"/>
              </a:lnSpc>
              <a:defRPr sz="1600" spc="-1">
                <a:solidFill>
                  <a:prstClr val="white"/>
                </a:solidFill>
                <a:latin typeface="Circe" charset="-52" panose="020B0502020203020203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>
                <a:solidFill>
                  <a:srgbClr val="452E17"/>
                </a:solidFill>
              </a:rPr>
              <a:t>от 100 млн до 2 млрд рублей, до 12 лет</a:t>
            </a:r>
            <a:br>
              <a:rPr lang="ru-RU" dirty="0">
                <a:solidFill>
                  <a:srgbClr val="452E17"/>
                </a:solidFill>
              </a:rPr>
            </a:br>
            <a:r>
              <a:rPr lang="ru-RU" dirty="0">
                <a:solidFill>
                  <a:srgbClr val="452E17"/>
                </a:solidFill>
              </a:rPr>
              <a:t>ставка</a:t>
            </a:r>
            <a:r>
              <a:rPr lang="ru-RU" dirty="0">
                <a:solidFill>
                  <a:srgbClr val="ED4D37"/>
                </a:solidFill>
              </a:rPr>
              <a:t> 8,1% </a:t>
            </a:r>
            <a:r>
              <a:rPr lang="ru-RU" dirty="0">
                <a:solidFill>
                  <a:srgbClr val="452E17"/>
                </a:solidFill>
              </a:rPr>
              <a:t>годовых (в зависимости от ключевой ставки Банка России)</a:t>
            </a:r>
            <a:br>
              <a:rPr lang="ru-RU" dirty="0">
                <a:solidFill>
                  <a:srgbClr val="452E17"/>
                </a:solidFill>
              </a:rPr>
            </a:br>
            <a:endParaRPr lang="ru-RU" dirty="0">
              <a:solidFill>
                <a:srgbClr val="452E17"/>
              </a:solidFill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250552" y="3835793"/>
            <a:ext cx="5084247" cy="1747496"/>
            <a:chOff x="254171" y="953345"/>
            <a:chExt cx="5084247" cy="1747496"/>
          </a:xfrm>
        </p:grpSpPr>
        <p:sp>
          <p:nvSpPr>
            <p:cNvPr id="35" name="Прямоугольник: скругленные углы 35"/>
            <p:cNvSpPr/>
            <p:nvPr/>
          </p:nvSpPr>
          <p:spPr>
            <a:xfrm>
              <a:off x="406235" y="1190658"/>
              <a:ext cx="4902366" cy="1510183"/>
            </a:xfrm>
            <a:prstGeom prst="roundRect">
              <a:avLst>
                <a:gd name="adj" fmla="val 6308"/>
              </a:avLst>
            </a:prstGeom>
            <a:solidFill>
              <a:srgbClr val="F9F3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91303" y="1869844"/>
              <a:ext cx="484711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defRPr sz="2000">
                  <a:solidFill>
                    <a:srgbClr val="562212"/>
                  </a:solidFill>
                  <a:latin typeface="Arial Black" pitchFamily="34" charset="0" panose="020B0A04020102020204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ru-RU" sz="1600" spc="-1" dirty="0">
                  <a:solidFill>
                    <a:srgbClr val="ED4D37"/>
                  </a:solidFill>
                  <a:latin typeface="Circe" charset="-52" panose="020B0502020203020203"/>
                </a:rPr>
                <a:t>7,1%</a:t>
              </a:r>
              <a:r>
                <a:rPr lang="ru-RU" sz="1600" spc="-1" dirty="0">
                  <a:solidFill>
                    <a:srgbClr val="452E17"/>
                  </a:solidFill>
                  <a:latin typeface="Circe" charset="-52" panose="020B0502020203020203"/>
                </a:rPr>
                <a:t> годовых – для приоритетных видов*</a:t>
              </a:r>
              <a:br>
                <a:rPr lang="ru-RU" sz="1600" spc="-1" dirty="0">
                  <a:solidFill>
                    <a:srgbClr val="452E17"/>
                  </a:solidFill>
                  <a:latin typeface="Circe" charset="-52" panose="020B0502020203020203"/>
                </a:rPr>
              </a:br>
              <a:r>
                <a:rPr lang="ru-RU" sz="1600" spc="-1" dirty="0">
                  <a:solidFill>
                    <a:srgbClr val="ED4D37"/>
                  </a:solidFill>
                  <a:latin typeface="Circe" charset="-52" panose="020B0502020203020203"/>
                </a:rPr>
                <a:t>10,5%</a:t>
              </a:r>
              <a:r>
                <a:rPr lang="ru-RU" sz="1600" spc="-1" dirty="0">
                  <a:solidFill>
                    <a:srgbClr val="452E17"/>
                  </a:solidFill>
                  <a:latin typeface="Circe" charset="-52" panose="020B0502020203020203"/>
                </a:rPr>
                <a:t> годовых – для других видов деятельности</a:t>
              </a:r>
            </a:p>
            <a:p>
              <a:pPr lvl="0">
                <a:defRPr/>
              </a:pPr>
              <a:r>
                <a:rPr lang="ru-RU" sz="1600" spc="-1" dirty="0">
                  <a:solidFill>
                    <a:srgbClr val="452E17"/>
                  </a:solidFill>
                  <a:latin typeface="Circe" charset="-52" panose="020B0502020203020203"/>
                </a:rPr>
                <a:t>от 1 года до 15 лет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96953" y="1263329"/>
              <a:ext cx="356882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ru-RU"/>
              </a:defPPr>
              <a:lvl1pPr marR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0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uFillTx/>
                  <a:latin typeface="Circe Bold" pitchFamily="34" charset="-52" panose="020B0602020203020203"/>
                  <a:cs typeface="Arial" pitchFamily="34" charset="0" panose="020B0604020202020204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ru-RU" dirty="0">
                  <a:solidFill>
                    <a:srgbClr val="452E17"/>
                  </a:solidFill>
                </a:rPr>
                <a:t>Льготное кредитование сельхозпроизводителей</a:t>
              </a:r>
            </a:p>
          </p:txBody>
        </p:sp>
        <p:sp>
          <p:nvSpPr>
            <p:cNvPr id="40" name="Прямоугольник: скругленные углы 26"/>
            <p:cNvSpPr/>
            <p:nvPr/>
          </p:nvSpPr>
          <p:spPr>
            <a:xfrm>
              <a:off x="254171" y="953345"/>
              <a:ext cx="619968" cy="619968"/>
            </a:xfrm>
            <a:prstGeom prst="roundRect">
              <a:avLst/>
            </a:prstGeom>
            <a:solidFill>
              <a:srgbClr val="DD5D4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ru-RU" sz="4000" dirty="0">
                  <a:solidFill>
                    <a:prstClr val="white"/>
                  </a:solidFill>
                  <a:latin typeface="Circe" charset="-52" panose="020B0502020203020203"/>
                </a:rPr>
                <a:t>5</a:t>
              </a:r>
              <a:endPara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FillTx/>
                <a:latin typeface="Circe" charset="-52" panose="020B0502020203020203"/>
                <a:ea typeface="+mn-ea"/>
                <a:cs typeface="+mn-cs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2450715" y="5898229"/>
            <a:ext cx="2249310" cy="584775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179705" indent="-179705" fontAlgn="auto">
              <a:lnSpc>
                <a:spcPct val="80000"/>
              </a:lnSpc>
              <a:spcBef>
                <a:spcPts val="800"/>
              </a:spcBef>
              <a:buClr>
                <a:srgbClr val="366EAA"/>
              </a:buClr>
              <a:buSzPct val="120000"/>
              <a:buFont typeface="Arial" pitchFamily="34" charset="0" panose="020B0604020202020204"/>
              <a:buChar char="•"/>
              <a:defRPr kumimoji="0" sz="1800" spc="0" normalizeH="0" baseline="0">
                <a:ln>
                  <a:noFill/>
                </a:ln>
                <a:solidFill>
                  <a:schemeClr val="tx1"/>
                </a:solidFill>
                <a:uFillTx/>
                <a:latin typeface="Circe" charset="-52" panose="020B0502020203020203"/>
                <a:cs typeface="Arial" pitchFamily="34" charset="0" panose="020B0604020202020204"/>
              </a:defRPr>
            </a:lvl1pPr>
          </a:lstStyle>
          <a:p>
            <a:pPr marL="0" indent="0">
              <a:spcBef>
                <a:spcPts val="0"/>
              </a:spcBef>
              <a:buClrTx/>
              <a:buSzTx/>
              <a:buNone/>
              <a:defRPr/>
            </a:pPr>
            <a:r>
              <a:rPr lang="ru-RU" sz="1400" spc="-1" dirty="0">
                <a:solidFill>
                  <a:srgbClr val="313131"/>
                </a:solidFill>
              </a:rPr>
              <a:t>Записаться на консультацию</a:t>
            </a:r>
            <a:br>
              <a:rPr lang="ru-RU" sz="1400" spc="-1" dirty="0">
                <a:solidFill>
                  <a:srgbClr val="313131"/>
                </a:solidFill>
              </a:rPr>
            </a:br>
            <a:r>
              <a:rPr lang="ru-RU" sz="1200" spc="-1" dirty="0">
                <a:solidFill>
                  <a:srgbClr val="F85137"/>
                </a:solidFill>
                <a:latin typeface="Circe Bold" pitchFamily="34" charset="-52" panose="020B0602020203020203"/>
              </a:rPr>
              <a:t>8 (3952) 202-102, </a:t>
            </a:r>
            <a:r>
              <a:rPr lang="ru-RU" sz="1200" spc="-1" dirty="0" err="1">
                <a:solidFill>
                  <a:srgbClr val="F85137"/>
                </a:solidFill>
                <a:latin typeface="Circe Bold" pitchFamily="34" charset="-52" panose="020B0602020203020203"/>
              </a:rPr>
              <a:t>вн</a:t>
            </a:r>
            <a:r>
              <a:rPr lang="ru-RU" sz="1200" spc="-1" dirty="0">
                <a:solidFill>
                  <a:srgbClr val="F85137"/>
                </a:solidFill>
                <a:latin typeface="Circe Bold" pitchFamily="34" charset="-52" panose="020B0602020203020203"/>
              </a:rPr>
              <a:t>. 162</a:t>
            </a:r>
          </a:p>
        </p:txBody>
      </p:sp>
      <p:grpSp>
        <p:nvGrpSpPr>
          <p:cNvPr id="55" name="Группа 54"/>
          <p:cNvGrpSpPr/>
          <p:nvPr/>
        </p:nvGrpSpPr>
        <p:grpSpPr>
          <a:xfrm>
            <a:off x="1282081" y="5728205"/>
            <a:ext cx="1066451" cy="973769"/>
            <a:chOff x="9409504" y="4206496"/>
            <a:chExt cx="1908000" cy="1908000"/>
          </a:xfrm>
        </p:grpSpPr>
        <p:sp>
          <p:nvSpPr>
            <p:cNvPr id="56" name="Прямоугольник: скругленные углы 35"/>
            <p:cNvSpPr/>
            <p:nvPr/>
          </p:nvSpPr>
          <p:spPr>
            <a:xfrm>
              <a:off x="9409504" y="4206496"/>
              <a:ext cx="1908000" cy="1908000"/>
            </a:xfrm>
            <a:prstGeom prst="roundRect">
              <a:avLst>
                <a:gd name="adj" fmla="val 3351"/>
              </a:avLst>
            </a:prstGeom>
            <a:noFill/>
            <a:ln w="19050">
              <a:solidFill>
                <a:srgbClr val="F85136"/>
              </a:solidFill>
            </a:ln>
            <a:effectLst>
              <a:outerShdw blurRad="1016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7" name="Рисунок 56">
              <a:hlinkClick r:id="rId2"/>
            </p:cNvPr>
            <p:cNvPicPr>
              <a:picLocks noChangeAspect="1"/>
            </p:cNvPicPr>
            <p:nvPr/>
          </p:nvPicPr>
          <p:blipFill>
            <a:blip r:embed="rId3"/>
            <a:stretch/>
          </p:blipFill>
          <p:spPr>
            <a:xfrm>
              <a:off x="9535504" y="4332496"/>
              <a:ext cx="1656000" cy="1656000"/>
            </a:xfrm>
            <a:prstGeom prst="roundRect">
              <a:avLst>
                <a:gd name="adj" fmla="val 6417"/>
              </a:avLst>
            </a:prstGeom>
          </p:spPr>
        </p:pic>
      </p:grpSp>
      <p:sp>
        <p:nvSpPr>
          <p:cNvPr id="44" name="TextBox 43"/>
          <p:cNvSpPr txBox="1"/>
          <p:nvPr/>
        </p:nvSpPr>
        <p:spPr>
          <a:xfrm>
            <a:off x="473173" y="311267"/>
            <a:ext cx="94279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irce ExtraBold" pitchFamily="34" charset="-52" panose="020B0802020203020203"/>
              </a:rPr>
              <a:t>ФИНАНСОВЫЕ ИНСТРУМЕНТЫ ДЛЯ РАЗВИТИЯ ПРИОРИТЕТНЫХ СМСП</a:t>
            </a:r>
          </a:p>
        </p:txBody>
      </p:sp>
      <p:grpSp>
        <p:nvGrpSpPr>
          <p:cNvPr id="48" name="Группа 47"/>
          <p:cNvGrpSpPr/>
          <p:nvPr/>
        </p:nvGrpSpPr>
        <p:grpSpPr>
          <a:xfrm>
            <a:off x="6196685" y="3860106"/>
            <a:ext cx="5335660" cy="2207411"/>
            <a:chOff x="254171" y="953345"/>
            <a:chExt cx="5335660" cy="2207411"/>
          </a:xfrm>
        </p:grpSpPr>
        <p:sp>
          <p:nvSpPr>
            <p:cNvPr id="49" name="Прямоугольник: скругленные углы 35"/>
            <p:cNvSpPr/>
            <p:nvPr/>
          </p:nvSpPr>
          <p:spPr>
            <a:xfrm>
              <a:off x="406234" y="1173073"/>
              <a:ext cx="5183597" cy="1987683"/>
            </a:xfrm>
            <a:prstGeom prst="roundRect">
              <a:avLst>
                <a:gd name="adj" fmla="val 6308"/>
              </a:avLst>
            </a:prstGeom>
            <a:solidFill>
              <a:srgbClr val="F9F3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91303" y="1869844"/>
              <a:ext cx="506237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defRPr sz="2000">
                  <a:solidFill>
                    <a:srgbClr val="562212"/>
                  </a:solidFill>
                  <a:latin typeface="Arial Black" pitchFamily="34" charset="0" panose="020B0A04020102020204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ru-RU" sz="1600" spc="-1" dirty="0">
                  <a:solidFill>
                    <a:srgbClr val="452E17"/>
                  </a:solidFill>
                  <a:latin typeface="Circe" charset="-52" panose="020B0502020203020203"/>
                </a:rPr>
                <a:t>до </a:t>
              </a:r>
              <a:r>
                <a:rPr lang="ru-RU" sz="1600" spc="-1" dirty="0">
                  <a:solidFill>
                    <a:srgbClr val="DD5D44"/>
                  </a:solidFill>
                  <a:latin typeface="Circe" charset="-52" panose="020B0502020203020203"/>
                </a:rPr>
                <a:t>500 млн. руб</a:t>
              </a:r>
              <a:r>
                <a:rPr lang="ru-RU" sz="1600" spc="-1" dirty="0">
                  <a:solidFill>
                    <a:srgbClr val="452E17"/>
                  </a:solidFill>
                  <a:latin typeface="Circe" charset="-52" panose="020B0502020203020203"/>
                </a:rPr>
                <a:t>., </a:t>
              </a:r>
              <a:r>
                <a:rPr lang="ru-RU" sz="1600" spc="-1" dirty="0">
                  <a:solidFill>
                    <a:srgbClr val="DD5D44"/>
                  </a:solidFill>
                  <a:latin typeface="Circe" charset="-52" panose="020B0502020203020203"/>
                </a:rPr>
                <a:t>9%</a:t>
              </a:r>
              <a:r>
                <a:rPr lang="ru-RU" sz="1600" spc="-1" dirty="0">
                  <a:solidFill>
                    <a:srgbClr val="452E17"/>
                  </a:solidFill>
                  <a:latin typeface="Circe" charset="-52" panose="020B0502020203020203"/>
                </a:rPr>
                <a:t> годовых</a:t>
              </a:r>
              <a:br>
                <a:rPr lang="ru-RU" sz="1600" spc="-1" dirty="0">
                  <a:solidFill>
                    <a:srgbClr val="452E17"/>
                  </a:solidFill>
                  <a:latin typeface="Circe" charset="-52" panose="020B0502020203020203"/>
                </a:rPr>
              </a:br>
              <a:r>
                <a:rPr lang="ru-RU" sz="1600" spc="-1" dirty="0">
                  <a:solidFill>
                    <a:srgbClr val="452E17"/>
                  </a:solidFill>
                  <a:latin typeface="Circe" charset="-52" panose="020B0502020203020203"/>
                </a:rPr>
                <a:t>Проектирование — 18 месяцев</a:t>
              </a:r>
              <a:br>
                <a:rPr lang="ru-RU" sz="1600" spc="-1" dirty="0">
                  <a:solidFill>
                    <a:srgbClr val="452E17"/>
                  </a:solidFill>
                  <a:latin typeface="Circe" charset="-52" panose="020B0502020203020203"/>
                </a:rPr>
              </a:br>
              <a:r>
                <a:rPr lang="ru-RU" sz="1600" spc="-1" dirty="0">
                  <a:solidFill>
                    <a:srgbClr val="452E17"/>
                  </a:solidFill>
                  <a:latin typeface="Circe" charset="-52" panose="020B0502020203020203"/>
                </a:rPr>
                <a:t>Проведение работ (в зависимости от площади ОКН) от 30 до 60 месяцев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896953" y="1263329"/>
              <a:ext cx="45935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ru-RU"/>
              </a:defPPr>
              <a:lvl1pPr marR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0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uFillTx/>
                  <a:latin typeface="Circe Bold" pitchFamily="34" charset="-52" panose="020B0602020203020203"/>
                  <a:cs typeface="Arial" pitchFamily="34" charset="0" panose="020B0604020202020204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ru-RU" dirty="0">
                  <a:solidFill>
                    <a:srgbClr val="452E17"/>
                  </a:solidFill>
                </a:rPr>
                <a:t>Программа льготного кредитования на восстановление ОКН</a:t>
              </a:r>
            </a:p>
          </p:txBody>
        </p:sp>
        <p:sp>
          <p:nvSpPr>
            <p:cNvPr id="52" name="Прямоугольник: скругленные углы 26"/>
            <p:cNvSpPr/>
            <p:nvPr/>
          </p:nvSpPr>
          <p:spPr>
            <a:xfrm>
              <a:off x="254171" y="953345"/>
              <a:ext cx="619968" cy="619968"/>
            </a:xfrm>
            <a:prstGeom prst="roundRect">
              <a:avLst/>
            </a:prstGeom>
            <a:solidFill>
              <a:srgbClr val="DD5D4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ru-RU" sz="4000" dirty="0">
                  <a:solidFill>
                    <a:prstClr val="white"/>
                  </a:solidFill>
                  <a:latin typeface="Circe" charset="-52" panose="020B0502020203020203"/>
                </a:rPr>
                <a:t>6</a:t>
              </a:r>
              <a:endPara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FillTx/>
                <a:latin typeface="Circe" charset="-52" panose="020B0502020203020203"/>
                <a:ea typeface="+mn-ea"/>
                <a:cs typeface="+mn-cs"/>
              </a:endParaRPr>
            </a:p>
          </p:txBody>
        </p:sp>
      </p:grpSp>
      <p:pic>
        <p:nvPicPr>
          <p:cNvPr id="42" name="Рисунок 41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706115" y="129245"/>
            <a:ext cx="1149633" cy="53094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Прямоугольник: скругленные углы 35"/>
          <p:cNvSpPr/>
          <p:nvPr/>
        </p:nvSpPr>
        <p:spPr>
          <a:xfrm>
            <a:off x="4126832" y="3668233"/>
            <a:ext cx="3850105" cy="1620962"/>
          </a:xfrm>
          <a:prstGeom prst="roundRect">
            <a:avLst>
              <a:gd name="adj" fmla="val 6308"/>
            </a:avLst>
          </a:prstGeom>
          <a:solidFill>
            <a:srgbClr val="F9F3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248825" y="3931353"/>
            <a:ext cx="372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solidFill>
                  <a:srgbClr val="562212"/>
                </a:solidFill>
                <a:latin typeface="Arial Black" pitchFamily="34" charset="0" panose="020B0A04020102020204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>
              <a:defRPr/>
            </a:pPr>
            <a:r>
              <a:rPr lang="ru-RU" sz="2400" b="1" spc="-1" dirty="0">
                <a:solidFill>
                  <a:srgbClr val="DD5D44"/>
                </a:solidFill>
                <a:latin typeface="Circe Bold" charset="0" panose="020B0602020203020203"/>
                <a:cs typeface="Circe Bold" charset="0" panose="020B0602020203020203"/>
              </a:rPr>
              <a:t>до 500 </a:t>
            </a:r>
            <a:r>
              <a:rPr lang="ru-RU" sz="2400" b="1" spc="-1" dirty="0" err="1">
                <a:solidFill>
                  <a:srgbClr val="DD5D44"/>
                </a:solidFill>
                <a:latin typeface="Circe Bold" charset="0" panose="020B0602020203020203"/>
                <a:cs typeface="Circe Bold" charset="0" panose="020B0602020203020203"/>
              </a:rPr>
              <a:t>млн.руб</a:t>
            </a:r>
            <a:r>
              <a:rPr lang="ru-RU" sz="2400" b="1" spc="-1" dirty="0">
                <a:solidFill>
                  <a:srgbClr val="DD5D44"/>
                </a:solidFill>
                <a:latin typeface="Circe Bold" charset="0" panose="020B0602020203020203"/>
                <a:cs typeface="Circe Bold" charset="0" panose="020B0602020203020203"/>
              </a:rPr>
              <a:t>. </a:t>
            </a:r>
          </a:p>
          <a:p>
            <a:pPr lvl="0">
              <a:defRPr/>
            </a:pPr>
            <a:r>
              <a:rPr lang="ru-RU" sz="1800" spc="-1" dirty="0">
                <a:solidFill>
                  <a:srgbClr val="452E17"/>
                </a:solidFill>
                <a:latin typeface="Circe" charset="-52" panose="020B0502020203020203"/>
              </a:rPr>
              <a:t>льготная ставка </a:t>
            </a:r>
            <a:r>
              <a:rPr lang="ru-RU" sz="1800" spc="-1" dirty="0">
                <a:solidFill>
                  <a:srgbClr val="DD5D44"/>
                </a:solidFill>
                <a:latin typeface="Circe" charset="-52" panose="020B0502020203020203"/>
              </a:rPr>
              <a:t>9% годовых</a:t>
            </a:r>
            <a:br>
              <a:rPr lang="ru-RU" sz="1800" spc="-1" dirty="0">
                <a:solidFill>
                  <a:srgbClr val="DD5D44"/>
                </a:solidFill>
                <a:latin typeface="Circe" charset="-52" panose="020B0502020203020203"/>
              </a:rPr>
            </a:br>
            <a:r>
              <a:rPr lang="ru-RU" sz="1800" spc="-1" dirty="0">
                <a:solidFill>
                  <a:srgbClr val="452E17"/>
                </a:solidFill>
                <a:latin typeface="Circe" charset="-52" panose="020B0502020203020203"/>
              </a:rPr>
              <a:t>доля собственных средств </a:t>
            </a:r>
            <a:r>
              <a:rPr lang="ru-RU" sz="1800" spc="-1" dirty="0">
                <a:solidFill>
                  <a:srgbClr val="DD5D44"/>
                </a:solidFill>
                <a:latin typeface="Circe" charset="-52" panose="020B0502020203020203"/>
              </a:rPr>
              <a:t>от 10 %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6041" t="50741" r="30105" b="34074"/>
          <a:stretch/>
        </p:blipFill>
        <p:spPr>
          <a:xfrm>
            <a:off x="3068052" y="5514612"/>
            <a:ext cx="5967663" cy="116234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3936" y="3850112"/>
            <a:ext cx="39325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 panose="020B0604020202020204"/>
              <a:buChar char="•"/>
            </a:pPr>
            <a:r>
              <a:rPr lang="ru-RU" sz="1600" dirty="0">
                <a:latin typeface="Circe" charset="-52" panose="020B0502020203020203"/>
              </a:rPr>
              <a:t>разработка проектной документации</a:t>
            </a:r>
          </a:p>
          <a:p>
            <a:pPr marL="285750" indent="-285750">
              <a:buFont typeface="Arial" pitchFamily="34" charset="0" panose="020B0604020202020204"/>
              <a:buChar char="•"/>
            </a:pPr>
            <a:r>
              <a:rPr lang="ru-RU" sz="1600" dirty="0">
                <a:latin typeface="Circe" charset="-52" panose="020B0502020203020203"/>
              </a:rPr>
              <a:t>ремонт, реставрация и приспособление ОКН для современного использования. </a:t>
            </a:r>
          </a:p>
          <a:p>
            <a:pPr marL="285750" indent="-285750">
              <a:buFont typeface="Arial" pitchFamily="34" charset="0" panose="020B0604020202020204"/>
              <a:buChar char="•"/>
            </a:pPr>
            <a:r>
              <a:rPr lang="ru-RU" sz="1600" dirty="0">
                <a:latin typeface="Circe" charset="-52" panose="020B0502020203020203"/>
              </a:rPr>
              <a:t>приобретение предметов интерьера и оборудования (не более 20% от суммы кредита)</a:t>
            </a:r>
          </a:p>
        </p:txBody>
      </p:sp>
      <p:sp>
        <p:nvSpPr>
          <p:cNvPr id="62" name="object 9"/>
          <p:cNvSpPr txBox="1"/>
          <p:nvPr/>
        </p:nvSpPr>
        <p:spPr>
          <a:xfrm>
            <a:off x="168032" y="3542282"/>
            <a:ext cx="3626124" cy="315471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lang="ru-RU" sz="1500" b="1" spc="140" dirty="0">
                <a:solidFill>
                  <a:srgbClr val="5E3427"/>
                </a:solidFill>
                <a:latin typeface="Circe Bold" charset="0" panose="020B0602020203020203"/>
                <a:cs typeface="Circe Bold" charset="0" panose="020B0602020203020203"/>
              </a:rPr>
              <a:t>ЦЕЛИ ФИНАНСИРОВАНИЯ:</a:t>
            </a:r>
            <a:endParaRPr sz="1500" dirty="0">
              <a:solidFill>
                <a:srgbClr val="5E3427"/>
              </a:solidFill>
              <a:latin typeface="Circe Bold" charset="0" panose="020B0602020203020203"/>
              <a:cs typeface="Circe Bold" charset="0" panose="020B0602020203020203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t="20776" b="1"/>
          <a:stretch/>
        </p:blipFill>
        <p:spPr>
          <a:xfrm>
            <a:off x="0" y="0"/>
            <a:ext cx="12192000" cy="3345889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521183" y="2672705"/>
            <a:ext cx="1149633" cy="530946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>
            <a:cxnSpLocks/>
          </p:cNvCxnSpPr>
          <p:nvPr/>
        </p:nvCxnSpPr>
        <p:spPr>
          <a:xfrm>
            <a:off x="3068052" y="5514612"/>
            <a:ext cx="5943600" cy="0"/>
          </a:xfrm>
          <a:prstGeom prst="line">
            <a:avLst/>
          </a:prstGeom>
          <a:ln w="57150">
            <a:solidFill>
              <a:srgbClr val="DD5D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>
            <a:cxnSpLocks/>
          </p:cNvCxnSpPr>
          <p:nvPr/>
        </p:nvCxnSpPr>
        <p:spPr>
          <a:xfrm>
            <a:off x="3068052" y="6676960"/>
            <a:ext cx="5943600" cy="0"/>
          </a:xfrm>
          <a:prstGeom prst="line">
            <a:avLst/>
          </a:prstGeom>
          <a:ln w="57150">
            <a:solidFill>
              <a:srgbClr val="DD5D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>
            <a:cxnSpLocks/>
          </p:cNvCxnSpPr>
          <p:nvPr/>
        </p:nvCxnSpPr>
        <p:spPr>
          <a:xfrm>
            <a:off x="3068052" y="5740031"/>
            <a:ext cx="5943600" cy="0"/>
          </a:xfrm>
          <a:prstGeom prst="line">
            <a:avLst/>
          </a:prstGeom>
          <a:ln w="28575">
            <a:solidFill>
              <a:srgbClr val="DD5D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Прямоугольник 65"/>
          <p:cNvSpPr/>
          <p:nvPr/>
        </p:nvSpPr>
        <p:spPr>
          <a:xfrm>
            <a:off x="8109287" y="3850112"/>
            <a:ext cx="39325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 panose="020B0604020202020204"/>
              <a:buChar char="•"/>
            </a:pPr>
            <a:r>
              <a:rPr lang="ru-RU" sz="1600" dirty="0">
                <a:latin typeface="Circe" charset="-52" panose="020B0502020203020203"/>
              </a:rPr>
              <a:t>залог ОКН/права аренды ОКН, а также земельного участка/права аренды на земельный участок</a:t>
            </a:r>
          </a:p>
          <a:p>
            <a:pPr marL="285750" indent="-285750">
              <a:buFont typeface="Arial" pitchFamily="34" charset="0" panose="020B0604020202020204"/>
              <a:buChar char="•"/>
            </a:pPr>
            <a:r>
              <a:rPr lang="ru-RU" sz="1600" dirty="0">
                <a:latin typeface="Circe" charset="-52" panose="020B0502020203020203"/>
              </a:rPr>
              <a:t>поручительство собственников бизнеса</a:t>
            </a:r>
          </a:p>
          <a:p>
            <a:pPr marL="285750" indent="-285750">
              <a:buFont typeface="Arial" pitchFamily="34" charset="0" panose="020B0604020202020204"/>
              <a:buChar char="•"/>
            </a:pPr>
            <a:r>
              <a:rPr lang="ru-RU" sz="1600" dirty="0">
                <a:latin typeface="Circe" charset="-52" panose="020B0502020203020203"/>
              </a:rPr>
              <a:t>поручительство РГО</a:t>
            </a:r>
          </a:p>
        </p:txBody>
      </p:sp>
      <p:sp>
        <p:nvSpPr>
          <p:cNvPr id="67" name="object 9"/>
          <p:cNvSpPr txBox="1"/>
          <p:nvPr/>
        </p:nvSpPr>
        <p:spPr>
          <a:xfrm>
            <a:off x="8203383" y="3542282"/>
            <a:ext cx="3626124" cy="315471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lang="ru-RU" sz="1500" b="1" spc="140" dirty="0">
                <a:solidFill>
                  <a:srgbClr val="5E3427"/>
                </a:solidFill>
                <a:latin typeface="Circe Bold" charset="0" panose="020B0602020203020203"/>
                <a:cs typeface="Circe Bold" charset="0" panose="020B0602020203020203"/>
              </a:rPr>
              <a:t>ОБЕСПЕЧЕНИЕ:</a:t>
            </a:r>
            <a:endParaRPr sz="1500" dirty="0">
              <a:solidFill>
                <a:srgbClr val="5E3427"/>
              </a:solidFill>
              <a:latin typeface="Circe Bold" charset="0" panose="020B0602020203020203"/>
              <a:cs typeface="Circe Bold" charset="0" panose="020B0602020203020203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: скругленные углы 22"/>
          <p:cNvSpPr/>
          <p:nvPr/>
        </p:nvSpPr>
        <p:spPr>
          <a:xfrm>
            <a:off x="344251" y="1948174"/>
            <a:ext cx="4774395" cy="4209320"/>
          </a:xfrm>
          <a:prstGeom prst="roundRect">
            <a:avLst>
              <a:gd name="adj" fmla="val 6011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3050">
              <a:defRPr/>
            </a:pPr>
            <a:r>
              <a:rPr lang="ru-RU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Для производственных ОКВЭД: </a:t>
            </a:r>
            <a:br>
              <a:rPr lang="en-US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</a:br>
            <a:r>
              <a:rPr lang="ru-RU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70% от суммы финансирования </a:t>
            </a:r>
            <a:br>
              <a:rPr lang="en-US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</a:br>
            <a:r>
              <a:rPr lang="ru-RU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не более 42 млн руб.  </a:t>
            </a:r>
          </a:p>
          <a:p>
            <a:pPr>
              <a:defRPr/>
            </a:pPr>
            <a:endParaRPr lang="ru-RU" sz="2000" dirty="0">
              <a:solidFill>
                <a:srgbClr val="313131"/>
              </a:solidFill>
              <a:latin typeface="Circe" charset="-52" panose="020B0502020203020203"/>
              <a:cs typeface="Arial" pitchFamily="34" charset="0" panose="020B0604020202020204"/>
            </a:endParaRPr>
          </a:p>
          <a:p>
            <a:pPr marL="273050">
              <a:defRPr/>
            </a:pPr>
            <a:r>
              <a:rPr lang="ru-RU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Для ОКВЭД категорий </a:t>
            </a:r>
            <a:r>
              <a:rPr lang="en-US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G</a:t>
            </a:r>
            <a:r>
              <a:rPr lang="ru-RU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, К, </a:t>
            </a:r>
            <a:r>
              <a:rPr lang="en-US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L</a:t>
            </a:r>
            <a:r>
              <a:rPr lang="ru-RU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, </a:t>
            </a:r>
            <a:r>
              <a:rPr lang="en-US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S</a:t>
            </a:r>
            <a:r>
              <a:rPr lang="ru-RU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 </a:t>
            </a:r>
            <a:br>
              <a:rPr lang="en-US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</a:br>
            <a:r>
              <a:rPr lang="ru-RU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до 50% от суммы финансирования</a:t>
            </a:r>
            <a:br>
              <a:rPr lang="en-US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</a:br>
            <a:r>
              <a:rPr lang="ru-RU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не более 25 млн руб.</a:t>
            </a:r>
            <a:endParaRPr lang="en-US" sz="2000" dirty="0">
              <a:solidFill>
                <a:srgbClr val="313131"/>
              </a:solidFill>
              <a:latin typeface="Circe" charset="-52" panose="020B0502020203020203"/>
              <a:cs typeface="Arial" pitchFamily="34" charset="0" panose="020B0604020202020204"/>
            </a:endParaRPr>
          </a:p>
          <a:p>
            <a:pPr marL="273050">
              <a:defRPr/>
            </a:pPr>
            <a:endParaRPr lang="en-US" sz="2000" dirty="0">
              <a:solidFill>
                <a:srgbClr val="313131"/>
              </a:solidFill>
              <a:latin typeface="Circe" charset="-52" panose="020B0502020203020203"/>
              <a:cs typeface="Arial" pitchFamily="34" charset="0" panose="020B0604020202020204"/>
            </a:endParaRPr>
          </a:p>
          <a:p>
            <a:pPr marL="273050">
              <a:defRPr/>
            </a:pPr>
            <a:r>
              <a:rPr lang="ru-RU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G</a:t>
            </a:r>
            <a:r>
              <a:rPr lang="en-US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 - </a:t>
            </a:r>
            <a:r>
              <a:rPr lang="ru-RU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45,</a:t>
            </a:r>
            <a:r>
              <a:rPr lang="en-US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 </a:t>
            </a:r>
            <a:r>
              <a:rPr lang="ru-RU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46,</a:t>
            </a:r>
            <a:r>
              <a:rPr lang="en-US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 </a:t>
            </a:r>
            <a:r>
              <a:rPr lang="ru-RU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47   </a:t>
            </a:r>
          </a:p>
          <a:p>
            <a:pPr marL="273050">
              <a:defRPr/>
            </a:pPr>
            <a:r>
              <a:rPr lang="ru-RU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K</a:t>
            </a:r>
            <a:r>
              <a:rPr lang="en-US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 </a:t>
            </a:r>
            <a:r>
              <a:rPr lang="ru-RU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-</a:t>
            </a:r>
            <a:r>
              <a:rPr lang="en-US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 </a:t>
            </a:r>
            <a:r>
              <a:rPr lang="ru-RU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64,</a:t>
            </a:r>
            <a:r>
              <a:rPr lang="en-US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 </a:t>
            </a:r>
            <a:r>
              <a:rPr lang="ru-RU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65,</a:t>
            </a:r>
            <a:r>
              <a:rPr lang="en-US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 </a:t>
            </a:r>
            <a:r>
              <a:rPr lang="ru-RU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66</a:t>
            </a:r>
          </a:p>
          <a:p>
            <a:pPr marL="273050">
              <a:defRPr/>
            </a:pPr>
            <a:r>
              <a:rPr lang="ru-RU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L</a:t>
            </a:r>
            <a:r>
              <a:rPr lang="en-US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 - </a:t>
            </a:r>
            <a:r>
              <a:rPr lang="ru-RU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68 </a:t>
            </a:r>
          </a:p>
          <a:p>
            <a:pPr marL="273050">
              <a:defRPr/>
            </a:pPr>
            <a:r>
              <a:rPr lang="en-US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S - </a:t>
            </a:r>
            <a:r>
              <a:rPr lang="ru-RU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94,</a:t>
            </a:r>
            <a:r>
              <a:rPr lang="en-US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 </a:t>
            </a:r>
            <a:r>
              <a:rPr lang="ru-RU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95,</a:t>
            </a:r>
            <a:r>
              <a:rPr lang="en-US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 </a:t>
            </a:r>
            <a:r>
              <a:rPr lang="ru-RU" sz="2000" dirty="0">
                <a:solidFill>
                  <a:srgbClr val="313131"/>
                </a:solidFill>
                <a:latin typeface="Circe" charset="-52" panose="020B0502020203020203"/>
                <a:cs typeface="Arial" pitchFamily="34" charset="0" panose="020B0604020202020204"/>
              </a:rPr>
              <a:t>96 </a:t>
            </a:r>
          </a:p>
        </p:txBody>
      </p:sp>
      <p:cxnSp>
        <p:nvCxnSpPr>
          <p:cNvPr id="6" name="Прямая со стрелкой 5"/>
          <p:cNvCxnSpPr>
            <a:cxnSpLocks/>
          </p:cNvCxnSpPr>
          <p:nvPr/>
        </p:nvCxnSpPr>
        <p:spPr>
          <a:xfrm flipH="1" flipV="1">
            <a:off x="8736109" y="3058703"/>
            <a:ext cx="1963771" cy="2264356"/>
          </a:xfrm>
          <a:prstGeom prst="straightConnector1">
            <a:avLst/>
          </a:prstGeom>
          <a:noFill/>
          <a:ln w="12700">
            <a:solidFill>
              <a:srgbClr val="4A4A4A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cxnSpLocks/>
          </p:cNvCxnSpPr>
          <p:nvPr/>
        </p:nvCxnSpPr>
        <p:spPr>
          <a:xfrm flipV="1">
            <a:off x="6786553" y="5651295"/>
            <a:ext cx="3806321" cy="12173"/>
          </a:xfrm>
          <a:prstGeom prst="straightConnector1">
            <a:avLst/>
          </a:prstGeom>
          <a:noFill/>
          <a:ln w="12700">
            <a:solidFill>
              <a:srgbClr val="4A4A4A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cxnSpLocks/>
          </p:cNvCxnSpPr>
          <p:nvPr/>
        </p:nvCxnSpPr>
        <p:spPr>
          <a:xfrm flipH="1">
            <a:off x="6680857" y="3058703"/>
            <a:ext cx="1636474" cy="2337399"/>
          </a:xfrm>
          <a:prstGeom prst="straightConnector1">
            <a:avLst/>
          </a:prstGeom>
          <a:noFill/>
          <a:ln w="12700">
            <a:solidFill>
              <a:srgbClr val="4A4A4A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0409762" y="6012214"/>
            <a:ext cx="1121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n w="0"/>
                <a:solidFill>
                  <a:srgbClr val="313131"/>
                </a:solidFill>
                <a:latin typeface="Circe" charset="-52" panose="020B0502020203020203"/>
              </a:rPr>
              <a:t>ФОНД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986134" y="2693842"/>
            <a:ext cx="10811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n w="0"/>
                <a:solidFill>
                  <a:srgbClr val="313131"/>
                </a:solidFill>
                <a:latin typeface="Circe" charset="-52" panose="020B0502020203020203"/>
              </a:rPr>
              <a:t>БАНК</a:t>
            </a:r>
          </a:p>
        </p:txBody>
      </p:sp>
      <p:sp>
        <p:nvSpPr>
          <p:cNvPr id="31" name="TextBox 30"/>
          <p:cNvSpPr txBox="1"/>
          <p:nvPr/>
        </p:nvSpPr>
        <p:spPr>
          <a:xfrm rot="2950886">
            <a:off x="8848626" y="3978209"/>
            <a:ext cx="2100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n w="0"/>
                <a:solidFill>
                  <a:srgbClr val="313131"/>
                </a:solidFill>
                <a:latin typeface="Circe" charset="-52" panose="020B0502020203020203"/>
              </a:rPr>
              <a:t>поручительство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108992" y="5648497"/>
            <a:ext cx="3301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n w="0"/>
                <a:solidFill>
                  <a:srgbClr val="313131"/>
                </a:solidFill>
                <a:latin typeface="Circe" charset="-52" panose="020B0502020203020203"/>
              </a:rPr>
              <a:t>содействие кредитованию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723465" y="5300015"/>
            <a:ext cx="2060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n w="0"/>
                <a:solidFill>
                  <a:srgbClr val="DD5D44"/>
                </a:solidFill>
                <a:latin typeface="Circe" charset="-52" panose="020B0502020203020203"/>
              </a:rPr>
              <a:t>вознаграждение</a:t>
            </a:r>
          </a:p>
        </p:txBody>
      </p:sp>
      <p:sp>
        <p:nvSpPr>
          <p:cNvPr id="34" name="TextBox 33"/>
          <p:cNvSpPr txBox="1"/>
          <p:nvPr/>
        </p:nvSpPr>
        <p:spPr>
          <a:xfrm rot="18293360">
            <a:off x="6536883" y="4171190"/>
            <a:ext cx="1955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n w="0"/>
                <a:solidFill>
                  <a:srgbClr val="313131"/>
                </a:solidFill>
                <a:latin typeface="Circe" charset="-52" panose="020B0502020203020203"/>
              </a:rPr>
              <a:t>кредитование</a:t>
            </a:r>
          </a:p>
        </p:txBody>
      </p:sp>
      <p:sp>
        <p:nvSpPr>
          <p:cNvPr id="35" name="TextBox 34"/>
          <p:cNvSpPr txBox="1"/>
          <p:nvPr/>
        </p:nvSpPr>
        <p:spPr>
          <a:xfrm rot="18295291">
            <a:off x="6347534" y="4079812"/>
            <a:ext cx="1919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n w="0"/>
                <a:solidFill>
                  <a:srgbClr val="313131"/>
                </a:solidFill>
                <a:latin typeface="Circe" charset="-52" panose="020B0502020203020203"/>
              </a:rPr>
              <a:t>обеспечение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702386" y="6008205"/>
            <a:ext cx="1277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n w="0"/>
                <a:solidFill>
                  <a:srgbClr val="313131"/>
                </a:solidFill>
                <a:latin typeface="Circe" charset="-52" panose="020B0502020203020203"/>
              </a:rPr>
              <a:t>КЛИЕНТ</a:t>
            </a:r>
          </a:p>
        </p:txBody>
      </p:sp>
      <p:pic>
        <p:nvPicPr>
          <p:cNvPr id="45" name="Рисунок 44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/>
        </p:blipFill>
        <p:spPr>
          <a:xfrm>
            <a:off x="10539868" y="5103827"/>
            <a:ext cx="861038" cy="861038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/>
        </p:blipFill>
        <p:spPr>
          <a:xfrm>
            <a:off x="6012580" y="5138967"/>
            <a:ext cx="825898" cy="825898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/>
        </p:blipFill>
        <p:spPr>
          <a:xfrm>
            <a:off x="8113771" y="1917176"/>
            <a:ext cx="825898" cy="825898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344251" y="1257714"/>
            <a:ext cx="7291280" cy="66684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b="1" baseline="30000" dirty="0">
                <a:solidFill>
                  <a:srgbClr val="DD5D44"/>
                </a:solidFill>
                <a:latin typeface="Circe" charset="-52" panose="020B0502020203020203"/>
                <a:cs typeface="Arial" pitchFamily="34" charset="0" panose="020B0604020202020204"/>
              </a:rPr>
              <a:t>Поручительство предоставляется в качестве залогового обеспечения по кредитам, займам, банковской гарантии, лизингу</a:t>
            </a:r>
            <a:endParaRPr lang="ru-RU" sz="2800" b="1" dirty="0">
              <a:solidFill>
                <a:srgbClr val="DD5D44"/>
              </a:solidFill>
              <a:latin typeface="Circe" charset="-52" panose="020B0502020203020203"/>
              <a:cs typeface="Arial" pitchFamily="34" charset="0" panose="020B0604020202020204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7"/>
          <a:stretch/>
        </p:blipFill>
        <p:spPr>
          <a:xfrm>
            <a:off x="11044605" y="291182"/>
            <a:ext cx="812433" cy="38509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04800" y="475410"/>
            <a:ext cx="40202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Circe ExtraBold" pitchFamily="34" charset="-52" panose="020B0802020203020203"/>
              </a:rPr>
              <a:t>КРЕДИТНО-ГАРАНТИЙНЫЙ МЕХАНИЗМ</a:t>
            </a:r>
            <a:endParaRPr lang="ru-RU" dirty="0">
              <a:solidFill>
                <a:srgbClr val="DD5D44"/>
              </a:solidFill>
              <a:latin typeface="Circe ExtraBold" pitchFamily="34" charset="-52" panose="020B0802020203020203"/>
            </a:endParaRPr>
          </a:p>
        </p:txBody>
      </p:sp>
      <p:pic>
        <p:nvPicPr>
          <p:cNvPr id="21" name="object 12"/>
          <p:cNvPicPr/>
          <p:nvPr/>
        </p:nvPicPr>
        <p:blipFill>
          <a:blip r:embed="rId8"/>
          <a:stretch/>
        </p:blipFill>
        <p:spPr>
          <a:xfrm>
            <a:off x="9072690" y="384586"/>
            <a:ext cx="2784348" cy="92811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517398" y="1114329"/>
            <a:ext cx="11302746" cy="57945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189990" marR="1472565" indent="46990">
              <a:lnSpc>
                <a:spcPct val="100000"/>
              </a:lnSpc>
              <a:spcBef>
                <a:spcPts val="2555"/>
              </a:spcBef>
            </a:pPr>
            <a:endParaRPr lang="ru-RU" sz="3200" b="1" spc="-10" dirty="0">
              <a:solidFill>
                <a:srgbClr val="EA3D22"/>
              </a:solidFill>
              <a:latin typeface="Circe" charset="-52" panose="020B0502020203020203"/>
              <a:cs typeface="Arial" panose="020B0604020202020204"/>
            </a:endParaRPr>
          </a:p>
          <a:p>
            <a:pPr marL="457200" lvl="0" indent="-457200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 panose="05000000000000000000"/>
              <a:buChar char="ü"/>
            </a:pPr>
            <a:r>
              <a:rPr lang="ru-RU" sz="2800" dirty="0">
                <a:solidFill>
                  <a:prstClr val="black"/>
                </a:solidFill>
                <a:latin typeface="Circe" charset="-52" panose="020B0502020203020203"/>
                <a:ea typeface="Calibri" pitchFamily="34" charset="0" panose="020F0502020204030204"/>
                <a:cs typeface="Times New Roman" pitchFamily="18" charset="0" panose="02020603050405020304"/>
              </a:rPr>
              <a:t> Кому и зачем нужен этот проект? </a:t>
            </a:r>
          </a:p>
          <a:p>
            <a:pPr marL="457200" lvl="0" indent="-457200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 panose="05000000000000000000"/>
              <a:buChar char="ü"/>
            </a:pPr>
            <a:endParaRPr lang="ru-RU" sz="2800" dirty="0">
              <a:solidFill>
                <a:prstClr val="black"/>
              </a:solidFill>
              <a:latin typeface="Circe" charset="-52" panose="020B0502020203020203"/>
              <a:cs typeface="Arial" pitchFamily="34" charset="0" panose="020B0604020202020204"/>
            </a:endParaRPr>
          </a:p>
          <a:p>
            <a:pPr marL="457200" lvl="0" indent="-457200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 panose="05000000000000000000"/>
              <a:buChar char="ü"/>
            </a:pPr>
            <a:r>
              <a:rPr lang="ru-RU" sz="2800" dirty="0">
                <a:solidFill>
                  <a:prstClr val="black"/>
                </a:solidFill>
                <a:latin typeface="Circe" charset="-52" panose="020B0502020203020203"/>
                <a:ea typeface="Calibri" pitchFamily="34" charset="0" panose="020F0502020204030204"/>
                <a:cs typeface="Times New Roman" pitchFamily="18" charset="0" panose="02020603050405020304"/>
              </a:rPr>
              <a:t> Осуществим ли он? </a:t>
            </a:r>
          </a:p>
          <a:p>
            <a:pPr marL="457200" lvl="0" indent="-457200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 panose="05000000000000000000"/>
              <a:buChar char="ü"/>
            </a:pPr>
            <a:endParaRPr lang="ru-RU" sz="2800" dirty="0">
              <a:solidFill>
                <a:prstClr val="black"/>
              </a:solidFill>
              <a:latin typeface="Circe" charset="-52" panose="020B0502020203020203"/>
              <a:cs typeface="Arial" pitchFamily="34" charset="0" panose="020B0604020202020204"/>
            </a:endParaRPr>
          </a:p>
          <a:p>
            <a:pPr marL="457200" lvl="0" indent="-457200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 panose="05000000000000000000"/>
              <a:buChar char="ü"/>
            </a:pPr>
            <a:r>
              <a:rPr lang="ru-RU" sz="2800" dirty="0">
                <a:solidFill>
                  <a:prstClr val="black"/>
                </a:solidFill>
                <a:latin typeface="Circe" charset="-52" panose="020B0502020203020203"/>
                <a:ea typeface="Calibri" pitchFamily="34" charset="0" panose="020F0502020204030204"/>
                <a:cs typeface="Times New Roman" pitchFamily="18" charset="0" panose="02020603050405020304"/>
              </a:rPr>
              <a:t> Каких партнеров можно привлечь для участия в этом проекте? </a:t>
            </a:r>
          </a:p>
          <a:p>
            <a:pPr marL="457200" lvl="0" indent="-457200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 panose="05000000000000000000"/>
              <a:buChar char="ü"/>
            </a:pPr>
            <a:endParaRPr lang="ru-RU" sz="2800" dirty="0">
              <a:solidFill>
                <a:prstClr val="black"/>
              </a:solidFill>
              <a:latin typeface="Circe" charset="-52" panose="020B0502020203020203"/>
              <a:cs typeface="Arial" pitchFamily="34" charset="0" panose="020B0604020202020204"/>
            </a:endParaRPr>
          </a:p>
          <a:p>
            <a:pPr marL="457200" lvl="0" indent="-457200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 panose="05000000000000000000"/>
              <a:buChar char="ü"/>
            </a:pPr>
            <a:r>
              <a:rPr lang="ru-RU" sz="2800" dirty="0">
                <a:solidFill>
                  <a:prstClr val="black"/>
                </a:solidFill>
                <a:latin typeface="Circe" charset="-52" panose="020B0502020203020203"/>
                <a:ea typeface="Calibri" pitchFamily="34" charset="0" panose="020F0502020204030204"/>
                <a:cs typeface="Times New Roman" pitchFamily="18" charset="0" panose="02020603050405020304"/>
              </a:rPr>
              <a:t> Какими должны быть результаты? </a:t>
            </a:r>
          </a:p>
          <a:p>
            <a:pPr marL="457200" lvl="0" indent="-457200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 panose="05000000000000000000"/>
              <a:buChar char="ü"/>
            </a:pPr>
            <a:endParaRPr lang="ru-RU" sz="2800" dirty="0">
              <a:solidFill>
                <a:prstClr val="black"/>
              </a:solidFill>
              <a:latin typeface="Circe" charset="-52" panose="020B0502020203020203"/>
              <a:cs typeface="Arial" pitchFamily="34" charset="0" panose="020B0604020202020204"/>
            </a:endParaRPr>
          </a:p>
          <a:p>
            <a:pPr marL="457200" lvl="0" indent="-457200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 panose="05000000000000000000"/>
              <a:buChar char="ü"/>
            </a:pPr>
            <a:r>
              <a:rPr lang="ru-RU" sz="2800" dirty="0">
                <a:solidFill>
                  <a:prstClr val="black"/>
                </a:solidFill>
                <a:latin typeface="Circe" charset="-52" panose="020B0502020203020203"/>
                <a:ea typeface="Calibri" pitchFamily="34" charset="0" panose="020F0502020204030204"/>
                <a:cs typeface="Times New Roman" pitchFamily="18" charset="0" panose="02020603050405020304"/>
              </a:rPr>
              <a:t> Каковы рамки данного проекта (временные, территориальные, социальные и т.д.)?</a:t>
            </a:r>
            <a:endParaRPr lang="ru-RU" sz="2800" dirty="0">
              <a:solidFill>
                <a:prstClr val="black"/>
              </a:solidFill>
              <a:latin typeface="Circe" charset="-52" panose="020B0502020203020203"/>
              <a:cs typeface="Arial" pitchFamily="34" charset="0" panose="020B0604020202020204"/>
            </a:endParaRPr>
          </a:p>
          <a:p>
            <a:pPr marL="1189990" marR="1472565" indent="46990">
              <a:lnSpc>
                <a:spcPct val="100000"/>
              </a:lnSpc>
              <a:spcBef>
                <a:spcPts val="2555"/>
              </a:spcBef>
            </a:pPr>
            <a:endParaRPr sz="2800" dirty="0">
              <a:latin typeface="Arial" panose="020B0604020202020204"/>
              <a:cs typeface="Arial" panose="020B0604020202020204"/>
            </a:endParaRPr>
          </a:p>
          <a:p>
            <a:pPr marL="488950" marR="1062990" indent="3175" algn="ctr">
              <a:lnSpc>
                <a:spcPct val="100000"/>
              </a:lnSpc>
              <a:spcBef>
                <a:spcPts val="5"/>
              </a:spcBef>
            </a:pPr>
            <a:endParaRPr lang="ru-RU" sz="1400" b="1" spc="-10" dirty="0">
              <a:solidFill>
                <a:srgbClr val="4D2207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4460" y="0"/>
            <a:ext cx="12206460" cy="862888"/>
          </a:xfrm>
          <a:prstGeom prst="rect">
            <a:avLst/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826424" y="144505"/>
            <a:ext cx="1149633" cy="53094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51067" y="313126"/>
            <a:ext cx="8188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dirty="0">
                <a:solidFill>
                  <a:schemeClr val="bg1"/>
                </a:solidFill>
                <a:latin typeface="Circe ExtraBold" pitchFamily="34" charset="-52" panose="020B0802020203020203"/>
              </a:rPr>
              <a:t>ОСНОВНЫЕ ВОПРОСЫ ПРИ СОЗДАНИИ ПРОЕКТА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FillTx/>
              <a:latin typeface="Circe ExtraBold" pitchFamily="34" charset="-52" panose="020B0802020203020203"/>
              <a:ea typeface="+mn-ea"/>
              <a:cs typeface="+mn-cs"/>
            </a:endParaRPr>
          </a:p>
        </p:txBody>
      </p:sp>
      <p:sp>
        <p:nvSpPr>
          <p:cNvPr id="10" name="object 31"/>
          <p:cNvSpPr/>
          <p:nvPr/>
        </p:nvSpPr>
        <p:spPr>
          <a:xfrm>
            <a:off x="527002" y="205219"/>
            <a:ext cx="0" cy="509905"/>
          </a:xfrm>
          <a:custGeom>
            <a:avLst/>
            <a:gdLst/>
            <a:ahLst/>
            <a:cxnLst/>
            <a:rect l="l" t="t" r="r" b="b"/>
            <a:pathLst>
              <a:path h="509905">
                <a:moveTo>
                  <a:pt x="0" y="0"/>
                </a:moveTo>
                <a:lnTo>
                  <a:pt x="0" y="509650"/>
                </a:lnTo>
              </a:path>
            </a:pathLst>
          </a:custGeom>
          <a:ln w="35052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6"/>
          <p:cNvGrpSpPr/>
          <p:nvPr/>
        </p:nvGrpSpPr>
        <p:grpSpPr>
          <a:xfrm>
            <a:off x="280478" y="1079887"/>
            <a:ext cx="7629843" cy="1170940"/>
            <a:chOff x="361188" y="1062227"/>
            <a:chExt cx="7368540" cy="1170940"/>
          </a:xfrm>
        </p:grpSpPr>
        <p:pic>
          <p:nvPicPr>
            <p:cNvPr id="7" name="object 7"/>
            <p:cNvPicPr/>
            <p:nvPr/>
          </p:nvPicPr>
          <p:blipFill>
            <a:blip r:embed="rId2"/>
            <a:stretch/>
          </p:blipFill>
          <p:spPr>
            <a:xfrm>
              <a:off x="579120" y="1161262"/>
              <a:ext cx="3160776" cy="94185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/>
            <a:stretch/>
          </p:blipFill>
          <p:spPr>
            <a:xfrm>
              <a:off x="487680" y="1124699"/>
              <a:ext cx="3377184" cy="110796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632460" y="1176527"/>
              <a:ext cx="3058795" cy="840105"/>
            </a:xfrm>
            <a:custGeom>
              <a:avLst/>
              <a:gdLst/>
              <a:ahLst/>
              <a:cxnLst/>
              <a:rect l="l" t="t" r="r" b="b"/>
              <a:pathLst>
                <a:path w="3058795" h="840105">
                  <a:moveTo>
                    <a:pt x="3058667" y="0"/>
                  </a:moveTo>
                  <a:lnTo>
                    <a:pt x="0" y="0"/>
                  </a:lnTo>
                  <a:lnTo>
                    <a:pt x="0" y="839724"/>
                  </a:lnTo>
                  <a:lnTo>
                    <a:pt x="3058667" y="839724"/>
                  </a:lnTo>
                  <a:lnTo>
                    <a:pt x="3058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380238" y="1081277"/>
              <a:ext cx="504825" cy="516890"/>
            </a:xfrm>
            <a:custGeom>
              <a:avLst/>
              <a:gdLst/>
              <a:ahLst/>
              <a:cxnLst/>
              <a:rect l="l" t="t" r="r" b="b"/>
              <a:pathLst>
                <a:path w="504825" h="516890">
                  <a:moveTo>
                    <a:pt x="252222" y="0"/>
                  </a:moveTo>
                  <a:lnTo>
                    <a:pt x="206886" y="4163"/>
                  </a:lnTo>
                  <a:lnTo>
                    <a:pt x="164215" y="16166"/>
                  </a:lnTo>
                  <a:lnTo>
                    <a:pt x="124922" y="35277"/>
                  </a:lnTo>
                  <a:lnTo>
                    <a:pt x="89720" y="60767"/>
                  </a:lnTo>
                  <a:lnTo>
                    <a:pt x="59321" y="91905"/>
                  </a:lnTo>
                  <a:lnTo>
                    <a:pt x="34436" y="127959"/>
                  </a:lnTo>
                  <a:lnTo>
                    <a:pt x="15780" y="168200"/>
                  </a:lnTo>
                  <a:lnTo>
                    <a:pt x="4063" y="211896"/>
                  </a:lnTo>
                  <a:lnTo>
                    <a:pt x="0" y="258317"/>
                  </a:lnTo>
                  <a:lnTo>
                    <a:pt x="4063" y="304739"/>
                  </a:lnTo>
                  <a:lnTo>
                    <a:pt x="15780" y="348435"/>
                  </a:lnTo>
                  <a:lnTo>
                    <a:pt x="34436" y="388676"/>
                  </a:lnTo>
                  <a:lnTo>
                    <a:pt x="59321" y="424730"/>
                  </a:lnTo>
                  <a:lnTo>
                    <a:pt x="89720" y="455868"/>
                  </a:lnTo>
                  <a:lnTo>
                    <a:pt x="124922" y="481358"/>
                  </a:lnTo>
                  <a:lnTo>
                    <a:pt x="164215" y="500469"/>
                  </a:lnTo>
                  <a:lnTo>
                    <a:pt x="206886" y="512472"/>
                  </a:lnTo>
                  <a:lnTo>
                    <a:pt x="252222" y="516635"/>
                  </a:lnTo>
                  <a:lnTo>
                    <a:pt x="297557" y="512472"/>
                  </a:lnTo>
                  <a:lnTo>
                    <a:pt x="340228" y="500469"/>
                  </a:lnTo>
                  <a:lnTo>
                    <a:pt x="379521" y="481358"/>
                  </a:lnTo>
                  <a:lnTo>
                    <a:pt x="414723" y="455868"/>
                  </a:lnTo>
                  <a:lnTo>
                    <a:pt x="445122" y="424730"/>
                  </a:lnTo>
                  <a:lnTo>
                    <a:pt x="470007" y="388676"/>
                  </a:lnTo>
                  <a:lnTo>
                    <a:pt x="488663" y="348435"/>
                  </a:lnTo>
                  <a:lnTo>
                    <a:pt x="500380" y="304739"/>
                  </a:lnTo>
                  <a:lnTo>
                    <a:pt x="504444" y="258317"/>
                  </a:lnTo>
                  <a:lnTo>
                    <a:pt x="500380" y="211896"/>
                  </a:lnTo>
                  <a:lnTo>
                    <a:pt x="488663" y="168200"/>
                  </a:lnTo>
                  <a:lnTo>
                    <a:pt x="470007" y="127959"/>
                  </a:lnTo>
                  <a:lnTo>
                    <a:pt x="445122" y="91905"/>
                  </a:lnTo>
                  <a:lnTo>
                    <a:pt x="414723" y="60767"/>
                  </a:lnTo>
                  <a:lnTo>
                    <a:pt x="379521" y="35277"/>
                  </a:lnTo>
                  <a:lnTo>
                    <a:pt x="340228" y="16166"/>
                  </a:lnTo>
                  <a:lnTo>
                    <a:pt x="297557" y="4163"/>
                  </a:lnTo>
                  <a:lnTo>
                    <a:pt x="252222" y="0"/>
                  </a:lnTo>
                  <a:close/>
                </a:path>
              </a:pathLst>
            </a:custGeom>
            <a:solidFill>
              <a:srgbClr val="DD5D44"/>
            </a:solidFill>
            <a:ln>
              <a:solidFill>
                <a:srgbClr val="DD5D4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DD5D44"/>
                </a:solidFill>
                <a:effectLst/>
                <a:uFillTx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380238" y="1081277"/>
              <a:ext cx="504825" cy="516890"/>
            </a:xfrm>
            <a:custGeom>
              <a:avLst/>
              <a:gdLst/>
              <a:ahLst/>
              <a:cxnLst/>
              <a:rect l="l" t="t" r="r" b="b"/>
              <a:pathLst>
                <a:path w="504825" h="516890">
                  <a:moveTo>
                    <a:pt x="0" y="258317"/>
                  </a:moveTo>
                  <a:lnTo>
                    <a:pt x="4063" y="211896"/>
                  </a:lnTo>
                  <a:lnTo>
                    <a:pt x="15780" y="168200"/>
                  </a:lnTo>
                  <a:lnTo>
                    <a:pt x="34436" y="127959"/>
                  </a:lnTo>
                  <a:lnTo>
                    <a:pt x="59321" y="91905"/>
                  </a:lnTo>
                  <a:lnTo>
                    <a:pt x="89720" y="60767"/>
                  </a:lnTo>
                  <a:lnTo>
                    <a:pt x="124922" y="35277"/>
                  </a:lnTo>
                  <a:lnTo>
                    <a:pt x="164215" y="16166"/>
                  </a:lnTo>
                  <a:lnTo>
                    <a:pt x="206886" y="4163"/>
                  </a:lnTo>
                  <a:lnTo>
                    <a:pt x="252222" y="0"/>
                  </a:lnTo>
                  <a:lnTo>
                    <a:pt x="297557" y="4163"/>
                  </a:lnTo>
                  <a:lnTo>
                    <a:pt x="340228" y="16166"/>
                  </a:lnTo>
                  <a:lnTo>
                    <a:pt x="379521" y="35277"/>
                  </a:lnTo>
                  <a:lnTo>
                    <a:pt x="414723" y="60767"/>
                  </a:lnTo>
                  <a:lnTo>
                    <a:pt x="445122" y="91905"/>
                  </a:lnTo>
                  <a:lnTo>
                    <a:pt x="470007" y="127959"/>
                  </a:lnTo>
                  <a:lnTo>
                    <a:pt x="488663" y="168200"/>
                  </a:lnTo>
                  <a:lnTo>
                    <a:pt x="500380" y="211896"/>
                  </a:lnTo>
                  <a:lnTo>
                    <a:pt x="504444" y="258317"/>
                  </a:lnTo>
                  <a:lnTo>
                    <a:pt x="500380" y="304739"/>
                  </a:lnTo>
                  <a:lnTo>
                    <a:pt x="488663" y="348435"/>
                  </a:lnTo>
                  <a:lnTo>
                    <a:pt x="470007" y="388676"/>
                  </a:lnTo>
                  <a:lnTo>
                    <a:pt x="445122" y="424730"/>
                  </a:lnTo>
                  <a:lnTo>
                    <a:pt x="414723" y="455868"/>
                  </a:lnTo>
                  <a:lnTo>
                    <a:pt x="379521" y="481358"/>
                  </a:lnTo>
                  <a:lnTo>
                    <a:pt x="340228" y="500469"/>
                  </a:lnTo>
                  <a:lnTo>
                    <a:pt x="297557" y="512472"/>
                  </a:lnTo>
                  <a:lnTo>
                    <a:pt x="252222" y="516635"/>
                  </a:lnTo>
                  <a:lnTo>
                    <a:pt x="206886" y="512472"/>
                  </a:lnTo>
                  <a:lnTo>
                    <a:pt x="164215" y="500469"/>
                  </a:lnTo>
                  <a:lnTo>
                    <a:pt x="124922" y="481358"/>
                  </a:lnTo>
                  <a:lnTo>
                    <a:pt x="89720" y="455868"/>
                  </a:lnTo>
                  <a:lnTo>
                    <a:pt x="59321" y="424730"/>
                  </a:lnTo>
                  <a:lnTo>
                    <a:pt x="34436" y="388676"/>
                  </a:lnTo>
                  <a:lnTo>
                    <a:pt x="15780" y="348435"/>
                  </a:lnTo>
                  <a:lnTo>
                    <a:pt x="4063" y="304739"/>
                  </a:lnTo>
                  <a:lnTo>
                    <a:pt x="0" y="258317"/>
                  </a:lnTo>
                  <a:close/>
                </a:path>
              </a:pathLst>
            </a:custGeom>
            <a:grpFill/>
            <a:ln w="38100">
              <a:solidFill>
                <a:srgbClr val="DD5D4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  <p:pic>
          <p:nvPicPr>
            <p:cNvPr id="12" name="object 12"/>
            <p:cNvPicPr/>
            <p:nvPr/>
          </p:nvPicPr>
          <p:blipFill>
            <a:blip r:embed="rId4"/>
            <a:stretch/>
          </p:blipFill>
          <p:spPr>
            <a:xfrm>
              <a:off x="4142232" y="1161262"/>
              <a:ext cx="3543300" cy="94185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/>
            <a:stretch/>
          </p:blipFill>
          <p:spPr>
            <a:xfrm>
              <a:off x="4050791" y="1124699"/>
              <a:ext cx="3678936" cy="110796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4195572" y="1176527"/>
              <a:ext cx="3441700" cy="840105"/>
            </a:xfrm>
            <a:custGeom>
              <a:avLst/>
              <a:gdLst/>
              <a:ahLst/>
              <a:cxnLst/>
              <a:rect l="l" t="t" r="r" b="b"/>
              <a:pathLst>
                <a:path w="3441700" h="840105">
                  <a:moveTo>
                    <a:pt x="3441191" y="0"/>
                  </a:moveTo>
                  <a:lnTo>
                    <a:pt x="0" y="0"/>
                  </a:lnTo>
                  <a:lnTo>
                    <a:pt x="0" y="839724"/>
                  </a:lnTo>
                  <a:lnTo>
                    <a:pt x="3441191" y="839724"/>
                  </a:lnTo>
                  <a:lnTo>
                    <a:pt x="344119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4544059" y="1211071"/>
            <a:ext cx="16814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Постановка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FillTx/>
              <a:latin typeface="Microsoft Sans Serif" panose="020B0604020202020204"/>
              <a:cs typeface="Microsoft Sans Serif" panose="020B0604020202020204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899425" y="1040093"/>
            <a:ext cx="589755" cy="627082"/>
            <a:chOff x="3924300" y="1062227"/>
            <a:chExt cx="542925" cy="554990"/>
          </a:xfrm>
          <a:solidFill>
            <a:srgbClr val="DD5D44"/>
          </a:solidFill>
        </p:grpSpPr>
        <p:sp>
          <p:nvSpPr>
            <p:cNvPr id="17" name="object 17"/>
            <p:cNvSpPr/>
            <p:nvPr/>
          </p:nvSpPr>
          <p:spPr>
            <a:xfrm>
              <a:off x="3943350" y="1081277"/>
              <a:ext cx="504825" cy="516890"/>
            </a:xfrm>
            <a:custGeom>
              <a:avLst/>
              <a:gdLst/>
              <a:ahLst/>
              <a:cxnLst/>
              <a:rect l="l" t="t" r="r" b="b"/>
              <a:pathLst>
                <a:path w="504825" h="516890">
                  <a:moveTo>
                    <a:pt x="252222" y="0"/>
                  </a:moveTo>
                  <a:lnTo>
                    <a:pt x="206879" y="4163"/>
                  </a:lnTo>
                  <a:lnTo>
                    <a:pt x="164205" y="16166"/>
                  </a:lnTo>
                  <a:lnTo>
                    <a:pt x="124911" y="35277"/>
                  </a:lnTo>
                  <a:lnTo>
                    <a:pt x="89710" y="60767"/>
                  </a:lnTo>
                  <a:lnTo>
                    <a:pt x="59312" y="91905"/>
                  </a:lnTo>
                  <a:lnTo>
                    <a:pt x="34431" y="127959"/>
                  </a:lnTo>
                  <a:lnTo>
                    <a:pt x="15777" y="168200"/>
                  </a:lnTo>
                  <a:lnTo>
                    <a:pt x="4062" y="211896"/>
                  </a:lnTo>
                  <a:lnTo>
                    <a:pt x="0" y="258317"/>
                  </a:lnTo>
                  <a:lnTo>
                    <a:pt x="4062" y="304739"/>
                  </a:lnTo>
                  <a:lnTo>
                    <a:pt x="15777" y="348435"/>
                  </a:lnTo>
                  <a:lnTo>
                    <a:pt x="34431" y="388676"/>
                  </a:lnTo>
                  <a:lnTo>
                    <a:pt x="59312" y="424730"/>
                  </a:lnTo>
                  <a:lnTo>
                    <a:pt x="89710" y="455868"/>
                  </a:lnTo>
                  <a:lnTo>
                    <a:pt x="124911" y="481358"/>
                  </a:lnTo>
                  <a:lnTo>
                    <a:pt x="164205" y="500469"/>
                  </a:lnTo>
                  <a:lnTo>
                    <a:pt x="206879" y="512472"/>
                  </a:lnTo>
                  <a:lnTo>
                    <a:pt x="252222" y="516635"/>
                  </a:lnTo>
                  <a:lnTo>
                    <a:pt x="297564" y="512472"/>
                  </a:lnTo>
                  <a:lnTo>
                    <a:pt x="340238" y="500469"/>
                  </a:lnTo>
                  <a:lnTo>
                    <a:pt x="379532" y="481358"/>
                  </a:lnTo>
                  <a:lnTo>
                    <a:pt x="414733" y="455868"/>
                  </a:lnTo>
                  <a:lnTo>
                    <a:pt x="445131" y="424730"/>
                  </a:lnTo>
                  <a:lnTo>
                    <a:pt x="470012" y="388676"/>
                  </a:lnTo>
                  <a:lnTo>
                    <a:pt x="488666" y="348435"/>
                  </a:lnTo>
                  <a:lnTo>
                    <a:pt x="500381" y="304739"/>
                  </a:lnTo>
                  <a:lnTo>
                    <a:pt x="504444" y="258317"/>
                  </a:lnTo>
                  <a:lnTo>
                    <a:pt x="500381" y="211896"/>
                  </a:lnTo>
                  <a:lnTo>
                    <a:pt x="488666" y="168200"/>
                  </a:lnTo>
                  <a:lnTo>
                    <a:pt x="470012" y="127959"/>
                  </a:lnTo>
                  <a:lnTo>
                    <a:pt x="445131" y="91905"/>
                  </a:lnTo>
                  <a:lnTo>
                    <a:pt x="414733" y="60767"/>
                  </a:lnTo>
                  <a:lnTo>
                    <a:pt x="379532" y="35277"/>
                  </a:lnTo>
                  <a:lnTo>
                    <a:pt x="340238" y="16166"/>
                  </a:lnTo>
                  <a:lnTo>
                    <a:pt x="297564" y="4163"/>
                  </a:lnTo>
                  <a:lnTo>
                    <a:pt x="252222" y="0"/>
                  </a:lnTo>
                  <a:close/>
                </a:path>
              </a:pathLst>
            </a:custGeom>
            <a:grpFill/>
            <a:ln>
              <a:solidFill>
                <a:srgbClr val="DD5D4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3943350" y="1081277"/>
              <a:ext cx="504825" cy="516890"/>
            </a:xfrm>
            <a:custGeom>
              <a:avLst/>
              <a:gdLst/>
              <a:ahLst/>
              <a:cxnLst/>
              <a:rect l="l" t="t" r="r" b="b"/>
              <a:pathLst>
                <a:path w="504825" h="516890">
                  <a:moveTo>
                    <a:pt x="0" y="258317"/>
                  </a:moveTo>
                  <a:lnTo>
                    <a:pt x="4062" y="211896"/>
                  </a:lnTo>
                  <a:lnTo>
                    <a:pt x="15777" y="168200"/>
                  </a:lnTo>
                  <a:lnTo>
                    <a:pt x="34431" y="127959"/>
                  </a:lnTo>
                  <a:lnTo>
                    <a:pt x="59312" y="91905"/>
                  </a:lnTo>
                  <a:lnTo>
                    <a:pt x="89710" y="60767"/>
                  </a:lnTo>
                  <a:lnTo>
                    <a:pt x="124911" y="35277"/>
                  </a:lnTo>
                  <a:lnTo>
                    <a:pt x="164205" y="16166"/>
                  </a:lnTo>
                  <a:lnTo>
                    <a:pt x="206879" y="4163"/>
                  </a:lnTo>
                  <a:lnTo>
                    <a:pt x="252222" y="0"/>
                  </a:lnTo>
                  <a:lnTo>
                    <a:pt x="297564" y="4163"/>
                  </a:lnTo>
                  <a:lnTo>
                    <a:pt x="340238" y="16166"/>
                  </a:lnTo>
                  <a:lnTo>
                    <a:pt x="379532" y="35277"/>
                  </a:lnTo>
                  <a:lnTo>
                    <a:pt x="414733" y="60767"/>
                  </a:lnTo>
                  <a:lnTo>
                    <a:pt x="445131" y="91905"/>
                  </a:lnTo>
                  <a:lnTo>
                    <a:pt x="470012" y="127959"/>
                  </a:lnTo>
                  <a:lnTo>
                    <a:pt x="488666" y="168200"/>
                  </a:lnTo>
                  <a:lnTo>
                    <a:pt x="500381" y="211896"/>
                  </a:lnTo>
                  <a:lnTo>
                    <a:pt x="504444" y="258317"/>
                  </a:lnTo>
                  <a:lnTo>
                    <a:pt x="500381" y="304739"/>
                  </a:lnTo>
                  <a:lnTo>
                    <a:pt x="488666" y="348435"/>
                  </a:lnTo>
                  <a:lnTo>
                    <a:pt x="470012" y="388676"/>
                  </a:lnTo>
                  <a:lnTo>
                    <a:pt x="445131" y="424730"/>
                  </a:lnTo>
                  <a:lnTo>
                    <a:pt x="414733" y="455868"/>
                  </a:lnTo>
                  <a:lnTo>
                    <a:pt x="379532" y="481358"/>
                  </a:lnTo>
                  <a:lnTo>
                    <a:pt x="340238" y="500469"/>
                  </a:lnTo>
                  <a:lnTo>
                    <a:pt x="297564" y="512472"/>
                  </a:lnTo>
                  <a:lnTo>
                    <a:pt x="252222" y="516635"/>
                  </a:lnTo>
                  <a:lnTo>
                    <a:pt x="206879" y="512472"/>
                  </a:lnTo>
                  <a:lnTo>
                    <a:pt x="164205" y="500469"/>
                  </a:lnTo>
                  <a:lnTo>
                    <a:pt x="124911" y="481358"/>
                  </a:lnTo>
                  <a:lnTo>
                    <a:pt x="89710" y="455868"/>
                  </a:lnTo>
                  <a:lnTo>
                    <a:pt x="59312" y="424730"/>
                  </a:lnTo>
                  <a:lnTo>
                    <a:pt x="34431" y="388676"/>
                  </a:lnTo>
                  <a:lnTo>
                    <a:pt x="15777" y="348435"/>
                  </a:lnTo>
                  <a:lnTo>
                    <a:pt x="4062" y="304739"/>
                  </a:lnTo>
                  <a:lnTo>
                    <a:pt x="0" y="258317"/>
                  </a:lnTo>
                  <a:close/>
                </a:path>
              </a:pathLst>
            </a:custGeom>
            <a:grpFill/>
            <a:ln w="38100">
              <a:solidFill>
                <a:srgbClr val="DD5D4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4052662" y="1092434"/>
            <a:ext cx="240960" cy="505908"/>
          </a:xfrm>
          <a:prstGeom prst="rect">
            <a:avLst/>
          </a:prstGeom>
          <a:solidFill>
            <a:srgbClr val="DD5D44"/>
          </a:solidFill>
          <a:ln>
            <a:solidFill>
              <a:srgbClr val="DD5D44"/>
            </a:solidFill>
          </a:ln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3200" b="0" i="0" u="none" strike="noStrike" kern="0" cap="none" spc="-50" normalizeH="0" baseline="0" noProof="0" dirty="0">
                <a:ln>
                  <a:noFill/>
                </a:ln>
                <a:solidFill>
                  <a:srgbClr val="F1F1F1"/>
                </a:solidFill>
                <a:effectLst/>
                <a:uFillTx/>
                <a:latin typeface="Arial Black" panose="020B0A04020102020204"/>
                <a:cs typeface="Arial Black" panose="020B0A04020102020204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FillTx/>
              <a:latin typeface="Arial Black" panose="020B0A04020102020204"/>
              <a:cs typeface="Arial Black" panose="020B0A04020102020204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7890509" y="1048329"/>
            <a:ext cx="3325495" cy="1108075"/>
            <a:chOff x="7996428" y="1120127"/>
            <a:chExt cx="3325495" cy="1108075"/>
          </a:xfrm>
        </p:grpSpPr>
        <p:pic>
          <p:nvPicPr>
            <p:cNvPr id="21" name="object 21"/>
            <p:cNvPicPr/>
            <p:nvPr/>
          </p:nvPicPr>
          <p:blipFill>
            <a:blip r:embed="rId2"/>
            <a:stretch/>
          </p:blipFill>
          <p:spPr>
            <a:xfrm>
              <a:off x="8087868" y="1158214"/>
              <a:ext cx="3162300" cy="941857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6"/>
            <a:stretch/>
          </p:blipFill>
          <p:spPr>
            <a:xfrm>
              <a:off x="7996428" y="1120127"/>
              <a:ext cx="3325368" cy="1107960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8141208" y="1173479"/>
              <a:ext cx="3060700" cy="840105"/>
            </a:xfrm>
            <a:custGeom>
              <a:avLst/>
              <a:gdLst/>
              <a:ahLst/>
              <a:cxnLst/>
              <a:rect l="l" t="t" r="r" b="b"/>
              <a:pathLst>
                <a:path w="3060700" h="840105">
                  <a:moveTo>
                    <a:pt x="3060192" y="0"/>
                  </a:moveTo>
                  <a:lnTo>
                    <a:pt x="0" y="0"/>
                  </a:lnTo>
                  <a:lnTo>
                    <a:pt x="0" y="839724"/>
                  </a:lnTo>
                  <a:lnTo>
                    <a:pt x="3060192" y="839724"/>
                  </a:lnTo>
                  <a:lnTo>
                    <a:pt x="30601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856836" y="1576380"/>
            <a:ext cx="860044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3575050" algn="l"/>
                <a:tab pos="7522845" algn="l"/>
              </a:tabLst>
              <a:defRPr/>
            </a:pPr>
            <a:r>
              <a:rPr lang="ru-RU" sz="2400" kern="0" spc="-10" dirty="0">
                <a:solidFill>
                  <a:sysClr val="windowText" lastClr="000000"/>
                </a:solidFill>
                <a:latin typeface="Microsoft Sans Serif" panose="020B0604020202020204"/>
                <a:cs typeface="Microsoft Sans Serif" panose="020B0604020202020204"/>
              </a:rPr>
              <a:t>а</a:t>
            </a:r>
            <a:r>
              <a:rPr kumimoji="0" sz="2400" b="0" i="0" u="none" strike="noStrike" kern="0" cap="none" spc="-1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налитика</a:t>
            </a:r>
            <a:r>
              <a:rPr kumimoji="0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	социальной</a:t>
            </a:r>
            <a:r>
              <a:rPr kumimoji="0" sz="2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kumimoji="0" sz="2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проблемы</a:t>
            </a:r>
            <a:r>
              <a:rPr kumimoji="0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	</a:t>
            </a:r>
            <a:r>
              <a:rPr kumimoji="0" sz="3600" b="0" i="0" u="none" strike="noStrike" kern="0" cap="none" spc="0" normalizeH="0" baseline="10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и</a:t>
            </a:r>
            <a:r>
              <a:rPr kumimoji="0" sz="3600" b="0" i="0" u="none" strike="noStrike" kern="0" cap="none" spc="44" normalizeH="0" baseline="10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kumimoji="0" sz="3600" b="0" i="0" u="none" strike="noStrike" kern="0" cap="none" spc="-44" normalizeH="0" baseline="10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задач</a:t>
            </a:r>
            <a:endParaRPr kumimoji="0" sz="3600" b="0" i="0" u="none" strike="noStrike" kern="0" cap="none" spc="0" normalizeH="0" baseline="1000" noProof="0" dirty="0">
              <a:ln>
                <a:noFill/>
              </a:ln>
              <a:solidFill>
                <a:sysClr val="windowText" lastClr="000000"/>
              </a:solidFill>
              <a:effectLst/>
              <a:uFillTx/>
              <a:latin typeface="Microsoft Sans Serif" panose="020B0604020202020204"/>
              <a:cs typeface="Microsoft Sans Serif" panose="020B0604020202020204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7871459" y="1059180"/>
            <a:ext cx="542925" cy="553720"/>
            <a:chOff x="7871459" y="1059180"/>
            <a:chExt cx="542925" cy="553720"/>
          </a:xfrm>
          <a:solidFill>
            <a:srgbClr val="DD5D44"/>
          </a:solidFill>
        </p:grpSpPr>
        <p:sp>
          <p:nvSpPr>
            <p:cNvPr id="26" name="object 26"/>
            <p:cNvSpPr/>
            <p:nvPr/>
          </p:nvSpPr>
          <p:spPr>
            <a:xfrm>
              <a:off x="7890509" y="1078230"/>
              <a:ext cx="504825" cy="515620"/>
            </a:xfrm>
            <a:custGeom>
              <a:avLst/>
              <a:gdLst/>
              <a:ahLst/>
              <a:cxnLst/>
              <a:rect l="l" t="t" r="r" b="b"/>
              <a:pathLst>
                <a:path w="504825" h="515619">
                  <a:moveTo>
                    <a:pt x="252222" y="0"/>
                  </a:moveTo>
                  <a:lnTo>
                    <a:pt x="206879" y="4149"/>
                  </a:lnTo>
                  <a:lnTo>
                    <a:pt x="164205" y="16113"/>
                  </a:lnTo>
                  <a:lnTo>
                    <a:pt x="124911" y="35164"/>
                  </a:lnTo>
                  <a:lnTo>
                    <a:pt x="89710" y="60575"/>
                  </a:lnTo>
                  <a:lnTo>
                    <a:pt x="59312" y="91617"/>
                  </a:lnTo>
                  <a:lnTo>
                    <a:pt x="34431" y="127564"/>
                  </a:lnTo>
                  <a:lnTo>
                    <a:pt x="15777" y="167688"/>
                  </a:lnTo>
                  <a:lnTo>
                    <a:pt x="4062" y="211261"/>
                  </a:lnTo>
                  <a:lnTo>
                    <a:pt x="0" y="257556"/>
                  </a:lnTo>
                  <a:lnTo>
                    <a:pt x="4062" y="303850"/>
                  </a:lnTo>
                  <a:lnTo>
                    <a:pt x="15777" y="347423"/>
                  </a:lnTo>
                  <a:lnTo>
                    <a:pt x="34431" y="387547"/>
                  </a:lnTo>
                  <a:lnTo>
                    <a:pt x="59312" y="423494"/>
                  </a:lnTo>
                  <a:lnTo>
                    <a:pt x="89710" y="454536"/>
                  </a:lnTo>
                  <a:lnTo>
                    <a:pt x="124911" y="479947"/>
                  </a:lnTo>
                  <a:lnTo>
                    <a:pt x="164205" y="498998"/>
                  </a:lnTo>
                  <a:lnTo>
                    <a:pt x="206879" y="510962"/>
                  </a:lnTo>
                  <a:lnTo>
                    <a:pt x="252222" y="515112"/>
                  </a:lnTo>
                  <a:lnTo>
                    <a:pt x="297564" y="510962"/>
                  </a:lnTo>
                  <a:lnTo>
                    <a:pt x="340238" y="498998"/>
                  </a:lnTo>
                  <a:lnTo>
                    <a:pt x="379532" y="479947"/>
                  </a:lnTo>
                  <a:lnTo>
                    <a:pt x="414733" y="454536"/>
                  </a:lnTo>
                  <a:lnTo>
                    <a:pt x="445131" y="423494"/>
                  </a:lnTo>
                  <a:lnTo>
                    <a:pt x="470012" y="387547"/>
                  </a:lnTo>
                  <a:lnTo>
                    <a:pt x="488666" y="347423"/>
                  </a:lnTo>
                  <a:lnTo>
                    <a:pt x="500381" y="303850"/>
                  </a:lnTo>
                  <a:lnTo>
                    <a:pt x="504444" y="257556"/>
                  </a:lnTo>
                  <a:lnTo>
                    <a:pt x="500381" y="211261"/>
                  </a:lnTo>
                  <a:lnTo>
                    <a:pt x="488666" y="167688"/>
                  </a:lnTo>
                  <a:lnTo>
                    <a:pt x="470012" y="127564"/>
                  </a:lnTo>
                  <a:lnTo>
                    <a:pt x="445131" y="91617"/>
                  </a:lnTo>
                  <a:lnTo>
                    <a:pt x="414733" y="60575"/>
                  </a:lnTo>
                  <a:lnTo>
                    <a:pt x="379532" y="35164"/>
                  </a:lnTo>
                  <a:lnTo>
                    <a:pt x="340238" y="16113"/>
                  </a:lnTo>
                  <a:lnTo>
                    <a:pt x="297564" y="4149"/>
                  </a:lnTo>
                  <a:lnTo>
                    <a:pt x="252222" y="0"/>
                  </a:lnTo>
                  <a:close/>
                </a:path>
              </a:pathLst>
            </a:custGeom>
            <a:grpFill/>
            <a:ln>
              <a:solidFill>
                <a:srgbClr val="DD5D4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7890509" y="1078230"/>
              <a:ext cx="504825" cy="515620"/>
            </a:xfrm>
            <a:custGeom>
              <a:avLst/>
              <a:gdLst/>
              <a:ahLst/>
              <a:cxnLst/>
              <a:rect l="l" t="t" r="r" b="b"/>
              <a:pathLst>
                <a:path w="504825" h="515619">
                  <a:moveTo>
                    <a:pt x="0" y="257556"/>
                  </a:moveTo>
                  <a:lnTo>
                    <a:pt x="4062" y="211261"/>
                  </a:lnTo>
                  <a:lnTo>
                    <a:pt x="15777" y="167688"/>
                  </a:lnTo>
                  <a:lnTo>
                    <a:pt x="34431" y="127564"/>
                  </a:lnTo>
                  <a:lnTo>
                    <a:pt x="59312" y="91617"/>
                  </a:lnTo>
                  <a:lnTo>
                    <a:pt x="89710" y="60575"/>
                  </a:lnTo>
                  <a:lnTo>
                    <a:pt x="124911" y="35164"/>
                  </a:lnTo>
                  <a:lnTo>
                    <a:pt x="164205" y="16113"/>
                  </a:lnTo>
                  <a:lnTo>
                    <a:pt x="206879" y="4149"/>
                  </a:lnTo>
                  <a:lnTo>
                    <a:pt x="252222" y="0"/>
                  </a:lnTo>
                  <a:lnTo>
                    <a:pt x="297564" y="4149"/>
                  </a:lnTo>
                  <a:lnTo>
                    <a:pt x="340238" y="16113"/>
                  </a:lnTo>
                  <a:lnTo>
                    <a:pt x="379532" y="35164"/>
                  </a:lnTo>
                  <a:lnTo>
                    <a:pt x="414733" y="60575"/>
                  </a:lnTo>
                  <a:lnTo>
                    <a:pt x="445131" y="91617"/>
                  </a:lnTo>
                  <a:lnTo>
                    <a:pt x="470012" y="127564"/>
                  </a:lnTo>
                  <a:lnTo>
                    <a:pt x="488666" y="167688"/>
                  </a:lnTo>
                  <a:lnTo>
                    <a:pt x="500381" y="211261"/>
                  </a:lnTo>
                  <a:lnTo>
                    <a:pt x="504444" y="257556"/>
                  </a:lnTo>
                  <a:lnTo>
                    <a:pt x="500381" y="303850"/>
                  </a:lnTo>
                  <a:lnTo>
                    <a:pt x="488666" y="347423"/>
                  </a:lnTo>
                  <a:lnTo>
                    <a:pt x="470012" y="387547"/>
                  </a:lnTo>
                  <a:lnTo>
                    <a:pt x="445131" y="423494"/>
                  </a:lnTo>
                  <a:lnTo>
                    <a:pt x="414733" y="454536"/>
                  </a:lnTo>
                  <a:lnTo>
                    <a:pt x="379532" y="479947"/>
                  </a:lnTo>
                  <a:lnTo>
                    <a:pt x="340238" y="498998"/>
                  </a:lnTo>
                  <a:lnTo>
                    <a:pt x="297564" y="510962"/>
                  </a:lnTo>
                  <a:lnTo>
                    <a:pt x="252222" y="515112"/>
                  </a:lnTo>
                  <a:lnTo>
                    <a:pt x="206879" y="510962"/>
                  </a:lnTo>
                  <a:lnTo>
                    <a:pt x="164205" y="498998"/>
                  </a:lnTo>
                  <a:lnTo>
                    <a:pt x="124911" y="479947"/>
                  </a:lnTo>
                  <a:lnTo>
                    <a:pt x="89710" y="454536"/>
                  </a:lnTo>
                  <a:lnTo>
                    <a:pt x="59312" y="423494"/>
                  </a:lnTo>
                  <a:lnTo>
                    <a:pt x="34431" y="387547"/>
                  </a:lnTo>
                  <a:lnTo>
                    <a:pt x="15777" y="347423"/>
                  </a:lnTo>
                  <a:lnTo>
                    <a:pt x="4062" y="303850"/>
                  </a:lnTo>
                  <a:lnTo>
                    <a:pt x="0" y="257556"/>
                  </a:lnTo>
                  <a:close/>
                </a:path>
              </a:pathLst>
            </a:custGeom>
            <a:grpFill/>
            <a:ln w="38100">
              <a:solidFill>
                <a:srgbClr val="DD5D4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448937" y="1170565"/>
            <a:ext cx="10925597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0" lvl="0" indent="0" defTabSz="91440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>
                <a:tab pos="7560945" algn="l"/>
              </a:tabLst>
              <a:defRPr/>
            </a:pPr>
            <a:r>
              <a:rPr kumimoji="0" sz="4800" b="0" i="0" u="none" strike="noStrike" kern="0" cap="none" spc="0" normalizeH="0" baseline="7000" noProof="0" dirty="0">
                <a:ln>
                  <a:noFill/>
                </a:ln>
                <a:solidFill>
                  <a:srgbClr val="F1F1F1"/>
                </a:solidFill>
                <a:effectLst/>
                <a:uFillTx/>
                <a:latin typeface="Arial Black" panose="020B0A04020102020204"/>
                <a:cs typeface="Arial Black" panose="020B0A04020102020204"/>
              </a:rPr>
              <a:t>1</a:t>
            </a:r>
            <a:r>
              <a:rPr kumimoji="0" sz="4800" b="0" i="0" u="none" strike="noStrike" kern="0" cap="none" spc="-60" normalizeH="0" baseline="7000" noProof="0" dirty="0">
                <a:ln>
                  <a:noFill/>
                </a:ln>
                <a:solidFill>
                  <a:srgbClr val="F1F1F1"/>
                </a:solidFill>
                <a:effectLst/>
                <a:uFillTx/>
                <a:latin typeface="Arial Black" panose="020B0A04020102020204"/>
                <a:cs typeface="Arial Black" panose="020B0A04020102020204"/>
              </a:rPr>
              <a:t> </a:t>
            </a:r>
            <a:r>
              <a:rPr kumimoji="0" sz="2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Сбор</a:t>
            </a:r>
            <a:r>
              <a:rPr kumimoji="0" sz="2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kumimoji="0" sz="2400" b="0" i="0" u="none" strike="noStrike" kern="0" cap="none" spc="-1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информации</a:t>
            </a:r>
            <a:r>
              <a:rPr kumimoji="0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	</a:t>
            </a:r>
            <a:r>
              <a:rPr kumimoji="0" sz="4800" b="0" i="0" u="none" strike="noStrike" kern="0" cap="none" spc="0" normalizeH="0" baseline="8000" noProof="0" dirty="0">
                <a:ln>
                  <a:noFill/>
                </a:ln>
                <a:solidFill>
                  <a:srgbClr val="F1F1F1"/>
                </a:solidFill>
                <a:effectLst/>
                <a:uFillTx/>
                <a:latin typeface="Arial Black" panose="020B0A04020102020204"/>
                <a:cs typeface="Arial Black" panose="020B0A04020102020204"/>
              </a:rPr>
              <a:t>3</a:t>
            </a:r>
            <a:r>
              <a:rPr kumimoji="0" sz="4800" b="0" i="0" u="none" strike="noStrike" kern="0" cap="none" spc="-104" normalizeH="0" baseline="8000" noProof="0" dirty="0">
                <a:ln>
                  <a:noFill/>
                </a:ln>
                <a:solidFill>
                  <a:srgbClr val="F1F1F1"/>
                </a:solidFill>
                <a:effectLst/>
                <a:uFillTx/>
                <a:latin typeface="Arial Black" panose="020B0A04020102020204"/>
                <a:cs typeface="Arial Black" panose="020B0A04020102020204"/>
              </a:rPr>
              <a:t> </a:t>
            </a:r>
            <a:r>
              <a:rPr kumimoji="0" sz="3600" b="0" i="0" u="none" strike="noStrike" kern="0" cap="none" spc="-15" normalizeH="0" baseline="100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Постановка</a:t>
            </a:r>
            <a:r>
              <a:rPr kumimoji="0" sz="3600" b="0" i="0" u="none" strike="noStrike" kern="0" cap="none" spc="-15" normalizeH="0" baseline="10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kumimoji="0" sz="3600" b="0" i="0" u="none" strike="noStrike" kern="0" cap="none" spc="-15" normalizeH="0" baseline="100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целей</a:t>
            </a:r>
            <a:r>
              <a:rPr kumimoji="0" lang="ru-RU" sz="3600" b="0" i="0" u="none" strike="noStrike" kern="0" cap="none" spc="-15" normalizeH="0" baseline="10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 </a:t>
            </a:r>
            <a:endParaRPr kumimoji="0" sz="3600" b="0" i="0" u="none" strike="noStrike" kern="0" cap="none" spc="0" normalizeH="0" baseline="1000" noProof="0" dirty="0">
              <a:ln>
                <a:noFill/>
              </a:ln>
              <a:solidFill>
                <a:sysClr val="windowText" lastClr="000000"/>
              </a:solidFill>
              <a:effectLst/>
              <a:uFillTx/>
              <a:latin typeface="Microsoft Sans Serif" panose="020B0604020202020204"/>
              <a:cs typeface="Microsoft Sans Serif" panose="020B0604020202020204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7868873" y="2524514"/>
            <a:ext cx="2950464" cy="1107960"/>
            <a:chOff x="7996428" y="2464295"/>
            <a:chExt cx="2950464" cy="1107960"/>
          </a:xfrm>
        </p:grpSpPr>
        <p:pic>
          <p:nvPicPr>
            <p:cNvPr id="30" name="object 30"/>
            <p:cNvPicPr/>
            <p:nvPr/>
          </p:nvPicPr>
          <p:blipFill>
            <a:blip r:embed="rId7"/>
            <a:stretch/>
          </p:blipFill>
          <p:spPr>
            <a:xfrm>
              <a:off x="8087868" y="2500858"/>
              <a:ext cx="2859024" cy="941857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8"/>
            <a:stretch/>
          </p:blipFill>
          <p:spPr>
            <a:xfrm>
              <a:off x="7996428" y="2464295"/>
              <a:ext cx="2479548" cy="1107960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8141208" y="2516124"/>
              <a:ext cx="2757170" cy="982572"/>
            </a:xfrm>
            <a:custGeom>
              <a:avLst/>
              <a:gdLst/>
              <a:ahLst/>
              <a:cxnLst/>
              <a:rect l="l" t="t" r="r" b="b"/>
              <a:pathLst>
                <a:path w="2757170" h="840104">
                  <a:moveTo>
                    <a:pt x="2756916" y="0"/>
                  </a:moveTo>
                  <a:lnTo>
                    <a:pt x="0" y="0"/>
                  </a:lnTo>
                  <a:lnTo>
                    <a:pt x="0" y="839724"/>
                  </a:lnTo>
                  <a:lnTo>
                    <a:pt x="2756916" y="839724"/>
                  </a:lnTo>
                  <a:lnTo>
                    <a:pt x="27569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8093916" y="2611140"/>
            <a:ext cx="195262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Определение </a:t>
            </a:r>
            <a:r>
              <a:rPr kumimoji="0" sz="2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концепции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FillTx/>
              <a:latin typeface="Microsoft Sans Serif" panose="020B0604020202020204"/>
              <a:cs typeface="Microsoft Sans Serif" panose="020B0604020202020204"/>
            </a:endParaRPr>
          </a:p>
        </p:txBody>
      </p:sp>
      <p:grpSp>
        <p:nvGrpSpPr>
          <p:cNvPr id="101" name="Группа 100"/>
          <p:cNvGrpSpPr/>
          <p:nvPr/>
        </p:nvGrpSpPr>
        <p:grpSpPr>
          <a:xfrm>
            <a:off x="7498619" y="2298357"/>
            <a:ext cx="588878" cy="616097"/>
            <a:chOff x="7626174" y="2300515"/>
            <a:chExt cx="542925" cy="553720"/>
          </a:xfrm>
          <a:solidFill>
            <a:srgbClr val="DD5D44"/>
          </a:solidFill>
        </p:grpSpPr>
        <p:grpSp>
          <p:nvGrpSpPr>
            <p:cNvPr id="34" name="object 34"/>
            <p:cNvGrpSpPr/>
            <p:nvPr/>
          </p:nvGrpSpPr>
          <p:grpSpPr>
            <a:xfrm>
              <a:off x="7626174" y="2300515"/>
              <a:ext cx="542925" cy="553720"/>
              <a:chOff x="10514076" y="2354579"/>
              <a:chExt cx="542925" cy="553720"/>
            </a:xfrm>
            <a:grpFill/>
          </p:grpSpPr>
          <p:sp>
            <p:nvSpPr>
              <p:cNvPr id="35" name="object 35"/>
              <p:cNvSpPr/>
              <p:nvPr/>
            </p:nvSpPr>
            <p:spPr>
              <a:xfrm>
                <a:off x="10533126" y="2373629"/>
                <a:ext cx="504825" cy="515620"/>
              </a:xfrm>
              <a:custGeom>
                <a:avLst/>
                <a:gdLst/>
                <a:ahLst/>
                <a:cxnLst/>
                <a:rect l="l" t="t" r="r" b="b"/>
                <a:pathLst>
                  <a:path w="504825" h="515619">
                    <a:moveTo>
                      <a:pt x="252222" y="0"/>
                    </a:moveTo>
                    <a:lnTo>
                      <a:pt x="206879" y="4149"/>
                    </a:lnTo>
                    <a:lnTo>
                      <a:pt x="164205" y="16113"/>
                    </a:lnTo>
                    <a:lnTo>
                      <a:pt x="124911" y="35164"/>
                    </a:lnTo>
                    <a:lnTo>
                      <a:pt x="89710" y="60575"/>
                    </a:lnTo>
                    <a:lnTo>
                      <a:pt x="59312" y="91617"/>
                    </a:lnTo>
                    <a:lnTo>
                      <a:pt x="34431" y="127564"/>
                    </a:lnTo>
                    <a:lnTo>
                      <a:pt x="15777" y="167688"/>
                    </a:lnTo>
                    <a:lnTo>
                      <a:pt x="4062" y="211261"/>
                    </a:lnTo>
                    <a:lnTo>
                      <a:pt x="0" y="257556"/>
                    </a:lnTo>
                    <a:lnTo>
                      <a:pt x="4062" y="303850"/>
                    </a:lnTo>
                    <a:lnTo>
                      <a:pt x="15777" y="347423"/>
                    </a:lnTo>
                    <a:lnTo>
                      <a:pt x="34431" y="387547"/>
                    </a:lnTo>
                    <a:lnTo>
                      <a:pt x="59312" y="423494"/>
                    </a:lnTo>
                    <a:lnTo>
                      <a:pt x="89710" y="454536"/>
                    </a:lnTo>
                    <a:lnTo>
                      <a:pt x="124911" y="479947"/>
                    </a:lnTo>
                    <a:lnTo>
                      <a:pt x="164205" y="498998"/>
                    </a:lnTo>
                    <a:lnTo>
                      <a:pt x="206879" y="510962"/>
                    </a:lnTo>
                    <a:lnTo>
                      <a:pt x="252222" y="515112"/>
                    </a:lnTo>
                    <a:lnTo>
                      <a:pt x="297564" y="510962"/>
                    </a:lnTo>
                    <a:lnTo>
                      <a:pt x="340238" y="498998"/>
                    </a:lnTo>
                    <a:lnTo>
                      <a:pt x="379532" y="479947"/>
                    </a:lnTo>
                    <a:lnTo>
                      <a:pt x="414733" y="454536"/>
                    </a:lnTo>
                    <a:lnTo>
                      <a:pt x="445131" y="423494"/>
                    </a:lnTo>
                    <a:lnTo>
                      <a:pt x="470012" y="387547"/>
                    </a:lnTo>
                    <a:lnTo>
                      <a:pt x="488666" y="347423"/>
                    </a:lnTo>
                    <a:lnTo>
                      <a:pt x="500381" y="303850"/>
                    </a:lnTo>
                    <a:lnTo>
                      <a:pt x="504444" y="257556"/>
                    </a:lnTo>
                    <a:lnTo>
                      <a:pt x="500381" y="211261"/>
                    </a:lnTo>
                    <a:lnTo>
                      <a:pt x="488666" y="167688"/>
                    </a:lnTo>
                    <a:lnTo>
                      <a:pt x="470012" y="127564"/>
                    </a:lnTo>
                    <a:lnTo>
                      <a:pt x="445131" y="91617"/>
                    </a:lnTo>
                    <a:lnTo>
                      <a:pt x="414733" y="60575"/>
                    </a:lnTo>
                    <a:lnTo>
                      <a:pt x="379532" y="35164"/>
                    </a:lnTo>
                    <a:lnTo>
                      <a:pt x="340238" y="16113"/>
                    </a:lnTo>
                    <a:lnTo>
                      <a:pt x="297564" y="4149"/>
                    </a:lnTo>
                    <a:lnTo>
                      <a:pt x="252222" y="0"/>
                    </a:lnTo>
                    <a:close/>
                  </a:path>
                </a:pathLst>
              </a:custGeom>
              <a:grpFill/>
              <a:ln>
                <a:solidFill>
                  <a:srgbClr val="DD5D44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FillTx/>
                </a:endParaRPr>
              </a:p>
            </p:txBody>
          </p:sp>
          <p:sp>
            <p:nvSpPr>
              <p:cNvPr id="36" name="object 36"/>
              <p:cNvSpPr/>
              <p:nvPr/>
            </p:nvSpPr>
            <p:spPr>
              <a:xfrm>
                <a:off x="10533126" y="2373629"/>
                <a:ext cx="504825" cy="515620"/>
              </a:xfrm>
              <a:custGeom>
                <a:avLst/>
                <a:gdLst/>
                <a:ahLst/>
                <a:cxnLst/>
                <a:rect l="l" t="t" r="r" b="b"/>
                <a:pathLst>
                  <a:path w="504825" h="515619">
                    <a:moveTo>
                      <a:pt x="0" y="257556"/>
                    </a:moveTo>
                    <a:lnTo>
                      <a:pt x="4062" y="211261"/>
                    </a:lnTo>
                    <a:lnTo>
                      <a:pt x="15777" y="167688"/>
                    </a:lnTo>
                    <a:lnTo>
                      <a:pt x="34431" y="127564"/>
                    </a:lnTo>
                    <a:lnTo>
                      <a:pt x="59312" y="91617"/>
                    </a:lnTo>
                    <a:lnTo>
                      <a:pt x="89710" y="60575"/>
                    </a:lnTo>
                    <a:lnTo>
                      <a:pt x="124911" y="35164"/>
                    </a:lnTo>
                    <a:lnTo>
                      <a:pt x="164205" y="16113"/>
                    </a:lnTo>
                    <a:lnTo>
                      <a:pt x="206879" y="4149"/>
                    </a:lnTo>
                    <a:lnTo>
                      <a:pt x="252222" y="0"/>
                    </a:lnTo>
                    <a:lnTo>
                      <a:pt x="297564" y="4149"/>
                    </a:lnTo>
                    <a:lnTo>
                      <a:pt x="340238" y="16113"/>
                    </a:lnTo>
                    <a:lnTo>
                      <a:pt x="379532" y="35164"/>
                    </a:lnTo>
                    <a:lnTo>
                      <a:pt x="414733" y="60575"/>
                    </a:lnTo>
                    <a:lnTo>
                      <a:pt x="445131" y="91617"/>
                    </a:lnTo>
                    <a:lnTo>
                      <a:pt x="470012" y="127564"/>
                    </a:lnTo>
                    <a:lnTo>
                      <a:pt x="488666" y="167688"/>
                    </a:lnTo>
                    <a:lnTo>
                      <a:pt x="500381" y="211261"/>
                    </a:lnTo>
                    <a:lnTo>
                      <a:pt x="504444" y="257556"/>
                    </a:lnTo>
                    <a:lnTo>
                      <a:pt x="500381" y="303850"/>
                    </a:lnTo>
                    <a:lnTo>
                      <a:pt x="488666" y="347423"/>
                    </a:lnTo>
                    <a:lnTo>
                      <a:pt x="470012" y="387547"/>
                    </a:lnTo>
                    <a:lnTo>
                      <a:pt x="445131" y="423494"/>
                    </a:lnTo>
                    <a:lnTo>
                      <a:pt x="414733" y="454536"/>
                    </a:lnTo>
                    <a:lnTo>
                      <a:pt x="379532" y="479947"/>
                    </a:lnTo>
                    <a:lnTo>
                      <a:pt x="340238" y="498998"/>
                    </a:lnTo>
                    <a:lnTo>
                      <a:pt x="297564" y="510962"/>
                    </a:lnTo>
                    <a:lnTo>
                      <a:pt x="252222" y="515112"/>
                    </a:lnTo>
                    <a:lnTo>
                      <a:pt x="206879" y="510962"/>
                    </a:lnTo>
                    <a:lnTo>
                      <a:pt x="164205" y="498998"/>
                    </a:lnTo>
                    <a:lnTo>
                      <a:pt x="124911" y="479947"/>
                    </a:lnTo>
                    <a:lnTo>
                      <a:pt x="89710" y="454536"/>
                    </a:lnTo>
                    <a:lnTo>
                      <a:pt x="59312" y="423494"/>
                    </a:lnTo>
                    <a:lnTo>
                      <a:pt x="34431" y="387547"/>
                    </a:lnTo>
                    <a:lnTo>
                      <a:pt x="15777" y="347423"/>
                    </a:lnTo>
                    <a:lnTo>
                      <a:pt x="4062" y="303850"/>
                    </a:lnTo>
                    <a:lnTo>
                      <a:pt x="0" y="257556"/>
                    </a:lnTo>
                    <a:close/>
                  </a:path>
                </a:pathLst>
              </a:custGeom>
              <a:grpFill/>
              <a:ln w="38100">
                <a:solidFill>
                  <a:srgbClr val="DD5D44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FillTx/>
                </a:endParaRPr>
              </a:p>
            </p:txBody>
          </p:sp>
        </p:grpSp>
        <p:sp>
          <p:nvSpPr>
            <p:cNvPr id="37" name="object 37"/>
            <p:cNvSpPr txBox="1"/>
            <p:nvPr/>
          </p:nvSpPr>
          <p:spPr>
            <a:xfrm>
              <a:off x="7750753" y="2340327"/>
              <a:ext cx="276119" cy="454687"/>
            </a:xfrm>
            <a:prstGeom prst="rect">
              <a:avLst/>
            </a:prstGeom>
            <a:grpFill/>
            <a:ln>
              <a:solidFill>
                <a:srgbClr val="DD5D44"/>
              </a:solidFill>
            </a:ln>
          </p:spPr>
          <p:txBody>
            <a:bodyPr vert="horz" wrap="square" lIns="0" tIns="13335" rIns="0" bIns="0" rtlCol="0">
              <a:spAutoFit/>
            </a:bodyPr>
            <a:lstStyle/>
            <a:p>
              <a:pPr marL="12700" marR="0" lvl="0" indent="0" defTabSz="914400" eaLnBrk="1" fontAlgn="auto" latinLnBrk="0" hangingPunct="1">
                <a:lnSpc>
                  <a:spcPct val="100000"/>
                </a:lnSpc>
                <a:spcBef>
                  <a:spcPts val="105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3200" b="0" i="0" u="none" strike="noStrike" kern="0" cap="none" spc="-50" normalizeH="0" baseline="0" noProof="0" dirty="0">
                  <a:ln>
                    <a:noFill/>
                  </a:ln>
                  <a:solidFill>
                    <a:srgbClr val="F1F1F1"/>
                  </a:solidFill>
                  <a:effectLst/>
                  <a:uFillTx/>
                  <a:latin typeface="Arial Black" panose="020B0A04020102020204"/>
                  <a:cs typeface="Arial Black" panose="020B0A04020102020204"/>
                </a:rPr>
                <a:t>4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Arial Black" panose="020B0A04020102020204"/>
                <a:cs typeface="Arial Black" panose="020B0A04020102020204"/>
              </a:endParaRPr>
            </a:p>
          </p:txBody>
        </p:sp>
      </p:grpSp>
      <p:grpSp>
        <p:nvGrpSpPr>
          <p:cNvPr id="38" name="object 38"/>
          <p:cNvGrpSpPr/>
          <p:nvPr/>
        </p:nvGrpSpPr>
        <p:grpSpPr>
          <a:xfrm>
            <a:off x="4567609" y="2668862"/>
            <a:ext cx="2856230" cy="1108075"/>
            <a:chOff x="4735067" y="2464295"/>
            <a:chExt cx="2856230" cy="1108075"/>
          </a:xfrm>
        </p:grpSpPr>
        <p:pic>
          <p:nvPicPr>
            <p:cNvPr id="39" name="object 39"/>
            <p:cNvPicPr/>
            <p:nvPr/>
          </p:nvPicPr>
          <p:blipFill>
            <a:blip r:embed="rId9"/>
            <a:stretch/>
          </p:blipFill>
          <p:spPr>
            <a:xfrm>
              <a:off x="4826507" y="2500858"/>
              <a:ext cx="2764536" cy="941857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0"/>
            <a:stretch/>
          </p:blipFill>
          <p:spPr>
            <a:xfrm>
              <a:off x="4735067" y="2464295"/>
              <a:ext cx="2334767" cy="1107960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4879847" y="2516124"/>
              <a:ext cx="2662555" cy="840105"/>
            </a:xfrm>
            <a:custGeom>
              <a:avLst/>
              <a:gdLst/>
              <a:ahLst/>
              <a:cxnLst/>
              <a:rect l="l" t="t" r="r" b="b"/>
              <a:pathLst>
                <a:path w="2662554" h="840104">
                  <a:moveTo>
                    <a:pt x="2662428" y="0"/>
                  </a:moveTo>
                  <a:lnTo>
                    <a:pt x="0" y="0"/>
                  </a:lnTo>
                  <a:lnTo>
                    <a:pt x="0" y="839724"/>
                  </a:lnTo>
                  <a:lnTo>
                    <a:pt x="2662428" y="839724"/>
                  </a:lnTo>
                  <a:lnTo>
                    <a:pt x="26624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4831667" y="2611140"/>
            <a:ext cx="180657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Содержание </a:t>
            </a:r>
            <a:r>
              <a:rPr kumimoji="0" sz="2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проекта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FillTx/>
              <a:latin typeface="Microsoft Sans Serif" panose="020B0604020202020204"/>
              <a:cs typeface="Microsoft Sans Serif" panose="020B0604020202020204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914395" y="2502328"/>
            <a:ext cx="3653214" cy="1253362"/>
            <a:chOff x="1571244" y="2318893"/>
            <a:chExt cx="3653214" cy="1253362"/>
          </a:xfrm>
        </p:grpSpPr>
        <p:sp>
          <p:nvSpPr>
            <p:cNvPr id="44" name="object 44"/>
            <p:cNvSpPr/>
            <p:nvPr/>
          </p:nvSpPr>
          <p:spPr>
            <a:xfrm>
              <a:off x="4719633" y="2318893"/>
              <a:ext cx="504825" cy="515620"/>
            </a:xfrm>
            <a:custGeom>
              <a:avLst/>
              <a:gdLst/>
              <a:ahLst/>
              <a:cxnLst/>
              <a:rect l="l" t="t" r="r" b="b"/>
              <a:pathLst>
                <a:path w="504825" h="515619">
                  <a:moveTo>
                    <a:pt x="252222" y="0"/>
                  </a:moveTo>
                  <a:lnTo>
                    <a:pt x="206879" y="4149"/>
                  </a:lnTo>
                  <a:lnTo>
                    <a:pt x="164205" y="16113"/>
                  </a:lnTo>
                  <a:lnTo>
                    <a:pt x="124911" y="35164"/>
                  </a:lnTo>
                  <a:lnTo>
                    <a:pt x="89710" y="60575"/>
                  </a:lnTo>
                  <a:lnTo>
                    <a:pt x="59312" y="91617"/>
                  </a:lnTo>
                  <a:lnTo>
                    <a:pt x="34431" y="127564"/>
                  </a:lnTo>
                  <a:lnTo>
                    <a:pt x="15777" y="167688"/>
                  </a:lnTo>
                  <a:lnTo>
                    <a:pt x="4062" y="211261"/>
                  </a:lnTo>
                  <a:lnTo>
                    <a:pt x="0" y="257556"/>
                  </a:lnTo>
                  <a:lnTo>
                    <a:pt x="4062" y="303850"/>
                  </a:lnTo>
                  <a:lnTo>
                    <a:pt x="15777" y="347423"/>
                  </a:lnTo>
                  <a:lnTo>
                    <a:pt x="34431" y="387547"/>
                  </a:lnTo>
                  <a:lnTo>
                    <a:pt x="59312" y="423494"/>
                  </a:lnTo>
                  <a:lnTo>
                    <a:pt x="89710" y="454536"/>
                  </a:lnTo>
                  <a:lnTo>
                    <a:pt x="124911" y="479947"/>
                  </a:lnTo>
                  <a:lnTo>
                    <a:pt x="164205" y="498998"/>
                  </a:lnTo>
                  <a:lnTo>
                    <a:pt x="206879" y="510962"/>
                  </a:lnTo>
                  <a:lnTo>
                    <a:pt x="252222" y="515112"/>
                  </a:lnTo>
                  <a:lnTo>
                    <a:pt x="297564" y="510962"/>
                  </a:lnTo>
                  <a:lnTo>
                    <a:pt x="340238" y="498998"/>
                  </a:lnTo>
                  <a:lnTo>
                    <a:pt x="379532" y="479947"/>
                  </a:lnTo>
                  <a:lnTo>
                    <a:pt x="414733" y="454536"/>
                  </a:lnTo>
                  <a:lnTo>
                    <a:pt x="445131" y="423494"/>
                  </a:lnTo>
                  <a:lnTo>
                    <a:pt x="470012" y="387547"/>
                  </a:lnTo>
                  <a:lnTo>
                    <a:pt x="488666" y="347423"/>
                  </a:lnTo>
                  <a:lnTo>
                    <a:pt x="500381" y="303850"/>
                  </a:lnTo>
                  <a:lnTo>
                    <a:pt x="504444" y="257556"/>
                  </a:lnTo>
                  <a:lnTo>
                    <a:pt x="500381" y="211261"/>
                  </a:lnTo>
                  <a:lnTo>
                    <a:pt x="488666" y="167688"/>
                  </a:lnTo>
                  <a:lnTo>
                    <a:pt x="470012" y="127564"/>
                  </a:lnTo>
                  <a:lnTo>
                    <a:pt x="445131" y="91617"/>
                  </a:lnTo>
                  <a:lnTo>
                    <a:pt x="414733" y="60575"/>
                  </a:lnTo>
                  <a:lnTo>
                    <a:pt x="379532" y="35164"/>
                  </a:lnTo>
                  <a:lnTo>
                    <a:pt x="340238" y="16113"/>
                  </a:lnTo>
                  <a:lnTo>
                    <a:pt x="297564" y="4149"/>
                  </a:lnTo>
                  <a:lnTo>
                    <a:pt x="252222" y="0"/>
                  </a:lnTo>
                  <a:close/>
                </a:path>
              </a:pathLst>
            </a:custGeom>
            <a:solidFill>
              <a:srgbClr val="DD5D44"/>
            </a:solidFill>
            <a:ln>
              <a:solidFill>
                <a:srgbClr val="DD5D4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  <p:pic>
          <p:nvPicPr>
            <p:cNvPr id="46" name="object 46"/>
            <p:cNvPicPr/>
            <p:nvPr/>
          </p:nvPicPr>
          <p:blipFill>
            <a:blip r:embed="rId9"/>
            <a:stretch/>
          </p:blipFill>
          <p:spPr>
            <a:xfrm>
              <a:off x="1662684" y="2500858"/>
              <a:ext cx="2764536" cy="941857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1"/>
            <a:stretch/>
          </p:blipFill>
          <p:spPr>
            <a:xfrm>
              <a:off x="1571244" y="2464295"/>
              <a:ext cx="2127504" cy="1107960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1716024" y="2516123"/>
              <a:ext cx="2662555" cy="840105"/>
            </a:xfrm>
            <a:custGeom>
              <a:avLst/>
              <a:gdLst/>
              <a:ahLst/>
              <a:cxnLst/>
              <a:rect l="l" t="t" r="r" b="b"/>
              <a:pathLst>
                <a:path w="2662554" h="840104">
                  <a:moveTo>
                    <a:pt x="2662428" y="0"/>
                  </a:moveTo>
                  <a:lnTo>
                    <a:pt x="0" y="0"/>
                  </a:lnTo>
                  <a:lnTo>
                    <a:pt x="0" y="839724"/>
                  </a:lnTo>
                  <a:lnTo>
                    <a:pt x="2662428" y="839724"/>
                  </a:lnTo>
                  <a:lnTo>
                    <a:pt x="26624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1666955" y="2611140"/>
            <a:ext cx="168783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Система </a:t>
            </a:r>
            <a:r>
              <a:rPr kumimoji="0" sz="24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управления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FillTx/>
              <a:latin typeface="Microsoft Sans Serif" panose="020B0604020202020204"/>
              <a:cs typeface="Microsoft Sans Serif" panose="020B0604020202020204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819993" y="2467846"/>
            <a:ext cx="542925" cy="553720"/>
            <a:chOff x="3995928" y="2354579"/>
            <a:chExt cx="542925" cy="553720"/>
          </a:xfrm>
          <a:solidFill>
            <a:srgbClr val="DD5D44"/>
          </a:solidFill>
        </p:grpSpPr>
        <p:sp>
          <p:nvSpPr>
            <p:cNvPr id="51" name="object 51"/>
            <p:cNvSpPr/>
            <p:nvPr/>
          </p:nvSpPr>
          <p:spPr>
            <a:xfrm>
              <a:off x="4014978" y="2373629"/>
              <a:ext cx="504825" cy="515620"/>
            </a:xfrm>
            <a:custGeom>
              <a:avLst/>
              <a:gdLst/>
              <a:ahLst/>
              <a:cxnLst/>
              <a:rect l="l" t="t" r="r" b="b"/>
              <a:pathLst>
                <a:path w="504825" h="515619">
                  <a:moveTo>
                    <a:pt x="252222" y="0"/>
                  </a:moveTo>
                  <a:lnTo>
                    <a:pt x="206879" y="4149"/>
                  </a:lnTo>
                  <a:lnTo>
                    <a:pt x="164205" y="16113"/>
                  </a:lnTo>
                  <a:lnTo>
                    <a:pt x="124911" y="35164"/>
                  </a:lnTo>
                  <a:lnTo>
                    <a:pt x="89710" y="60575"/>
                  </a:lnTo>
                  <a:lnTo>
                    <a:pt x="59312" y="91617"/>
                  </a:lnTo>
                  <a:lnTo>
                    <a:pt x="34431" y="127564"/>
                  </a:lnTo>
                  <a:lnTo>
                    <a:pt x="15777" y="167688"/>
                  </a:lnTo>
                  <a:lnTo>
                    <a:pt x="4062" y="211261"/>
                  </a:lnTo>
                  <a:lnTo>
                    <a:pt x="0" y="257556"/>
                  </a:lnTo>
                  <a:lnTo>
                    <a:pt x="4062" y="303850"/>
                  </a:lnTo>
                  <a:lnTo>
                    <a:pt x="15777" y="347423"/>
                  </a:lnTo>
                  <a:lnTo>
                    <a:pt x="34431" y="387547"/>
                  </a:lnTo>
                  <a:lnTo>
                    <a:pt x="59312" y="423494"/>
                  </a:lnTo>
                  <a:lnTo>
                    <a:pt x="89710" y="454536"/>
                  </a:lnTo>
                  <a:lnTo>
                    <a:pt x="124911" y="479947"/>
                  </a:lnTo>
                  <a:lnTo>
                    <a:pt x="164205" y="498998"/>
                  </a:lnTo>
                  <a:lnTo>
                    <a:pt x="206879" y="510962"/>
                  </a:lnTo>
                  <a:lnTo>
                    <a:pt x="252222" y="515112"/>
                  </a:lnTo>
                  <a:lnTo>
                    <a:pt x="297564" y="510962"/>
                  </a:lnTo>
                  <a:lnTo>
                    <a:pt x="340238" y="498998"/>
                  </a:lnTo>
                  <a:lnTo>
                    <a:pt x="379532" y="479947"/>
                  </a:lnTo>
                  <a:lnTo>
                    <a:pt x="414733" y="454536"/>
                  </a:lnTo>
                  <a:lnTo>
                    <a:pt x="445131" y="423494"/>
                  </a:lnTo>
                  <a:lnTo>
                    <a:pt x="470012" y="387547"/>
                  </a:lnTo>
                  <a:lnTo>
                    <a:pt x="488666" y="347423"/>
                  </a:lnTo>
                  <a:lnTo>
                    <a:pt x="500381" y="303850"/>
                  </a:lnTo>
                  <a:lnTo>
                    <a:pt x="504444" y="257556"/>
                  </a:lnTo>
                  <a:lnTo>
                    <a:pt x="500381" y="211261"/>
                  </a:lnTo>
                  <a:lnTo>
                    <a:pt x="488666" y="167688"/>
                  </a:lnTo>
                  <a:lnTo>
                    <a:pt x="470012" y="127564"/>
                  </a:lnTo>
                  <a:lnTo>
                    <a:pt x="445131" y="91617"/>
                  </a:lnTo>
                  <a:lnTo>
                    <a:pt x="414733" y="60575"/>
                  </a:lnTo>
                  <a:lnTo>
                    <a:pt x="379532" y="35164"/>
                  </a:lnTo>
                  <a:lnTo>
                    <a:pt x="340238" y="16113"/>
                  </a:lnTo>
                  <a:lnTo>
                    <a:pt x="297564" y="4149"/>
                  </a:lnTo>
                  <a:lnTo>
                    <a:pt x="252222" y="0"/>
                  </a:lnTo>
                  <a:close/>
                </a:path>
              </a:pathLst>
            </a:custGeom>
            <a:grpFill/>
            <a:ln>
              <a:solidFill>
                <a:srgbClr val="DD5D4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4014978" y="2373629"/>
              <a:ext cx="504825" cy="515620"/>
            </a:xfrm>
            <a:custGeom>
              <a:avLst/>
              <a:gdLst/>
              <a:ahLst/>
              <a:cxnLst/>
              <a:rect l="l" t="t" r="r" b="b"/>
              <a:pathLst>
                <a:path w="504825" h="515619">
                  <a:moveTo>
                    <a:pt x="0" y="257556"/>
                  </a:moveTo>
                  <a:lnTo>
                    <a:pt x="4062" y="211261"/>
                  </a:lnTo>
                  <a:lnTo>
                    <a:pt x="15777" y="167688"/>
                  </a:lnTo>
                  <a:lnTo>
                    <a:pt x="34431" y="127564"/>
                  </a:lnTo>
                  <a:lnTo>
                    <a:pt x="59312" y="91617"/>
                  </a:lnTo>
                  <a:lnTo>
                    <a:pt x="89710" y="60575"/>
                  </a:lnTo>
                  <a:lnTo>
                    <a:pt x="124911" y="35164"/>
                  </a:lnTo>
                  <a:lnTo>
                    <a:pt x="164205" y="16113"/>
                  </a:lnTo>
                  <a:lnTo>
                    <a:pt x="206879" y="4149"/>
                  </a:lnTo>
                  <a:lnTo>
                    <a:pt x="252222" y="0"/>
                  </a:lnTo>
                  <a:lnTo>
                    <a:pt x="297564" y="4149"/>
                  </a:lnTo>
                  <a:lnTo>
                    <a:pt x="340238" y="16113"/>
                  </a:lnTo>
                  <a:lnTo>
                    <a:pt x="379532" y="35164"/>
                  </a:lnTo>
                  <a:lnTo>
                    <a:pt x="414733" y="60575"/>
                  </a:lnTo>
                  <a:lnTo>
                    <a:pt x="445131" y="91617"/>
                  </a:lnTo>
                  <a:lnTo>
                    <a:pt x="470012" y="127564"/>
                  </a:lnTo>
                  <a:lnTo>
                    <a:pt x="488666" y="167688"/>
                  </a:lnTo>
                  <a:lnTo>
                    <a:pt x="500381" y="211261"/>
                  </a:lnTo>
                  <a:lnTo>
                    <a:pt x="504444" y="257556"/>
                  </a:lnTo>
                  <a:lnTo>
                    <a:pt x="500381" y="303850"/>
                  </a:lnTo>
                  <a:lnTo>
                    <a:pt x="488666" y="347423"/>
                  </a:lnTo>
                  <a:lnTo>
                    <a:pt x="470012" y="387547"/>
                  </a:lnTo>
                  <a:lnTo>
                    <a:pt x="445131" y="423494"/>
                  </a:lnTo>
                  <a:lnTo>
                    <a:pt x="414733" y="454536"/>
                  </a:lnTo>
                  <a:lnTo>
                    <a:pt x="379532" y="479947"/>
                  </a:lnTo>
                  <a:lnTo>
                    <a:pt x="340238" y="498998"/>
                  </a:lnTo>
                  <a:lnTo>
                    <a:pt x="297564" y="510962"/>
                  </a:lnTo>
                  <a:lnTo>
                    <a:pt x="252222" y="515112"/>
                  </a:lnTo>
                  <a:lnTo>
                    <a:pt x="206879" y="510962"/>
                  </a:lnTo>
                  <a:lnTo>
                    <a:pt x="164205" y="498998"/>
                  </a:lnTo>
                  <a:lnTo>
                    <a:pt x="124911" y="479947"/>
                  </a:lnTo>
                  <a:lnTo>
                    <a:pt x="89710" y="454536"/>
                  </a:lnTo>
                  <a:lnTo>
                    <a:pt x="59312" y="423494"/>
                  </a:lnTo>
                  <a:lnTo>
                    <a:pt x="34431" y="387547"/>
                  </a:lnTo>
                  <a:lnTo>
                    <a:pt x="15777" y="347423"/>
                  </a:lnTo>
                  <a:lnTo>
                    <a:pt x="4062" y="303850"/>
                  </a:lnTo>
                  <a:lnTo>
                    <a:pt x="0" y="257556"/>
                  </a:lnTo>
                  <a:close/>
                </a:path>
              </a:pathLst>
            </a:custGeom>
            <a:grpFill/>
            <a:ln w="38100">
              <a:solidFill>
                <a:srgbClr val="DD5D4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963461" y="2497468"/>
            <a:ext cx="6902273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>
                <a:tab pos="3176905" algn="l"/>
              </a:tabLst>
              <a:defRPr/>
            </a:pPr>
            <a:r>
              <a:rPr kumimoji="0" sz="3200" b="0" i="0" u="none" strike="noStrike" kern="0" cap="none" spc="-50" normalizeH="0" baseline="0" noProof="0" dirty="0">
                <a:ln>
                  <a:noFill/>
                </a:ln>
                <a:solidFill>
                  <a:srgbClr val="F1F1F1"/>
                </a:solidFill>
                <a:effectLst/>
                <a:uFillTx/>
                <a:latin typeface="Arial Black" panose="020B0A04020102020204"/>
                <a:cs typeface="Arial Black" panose="020B0A04020102020204"/>
              </a:rPr>
              <a:t>6</a:t>
            </a:r>
            <a:r>
              <a: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1F1F1"/>
                </a:solidFill>
                <a:effectLst/>
                <a:uFillTx/>
                <a:latin typeface="Arial Black" panose="020B0A04020102020204"/>
                <a:cs typeface="Arial Black" panose="020B0A04020102020204"/>
              </a:rPr>
              <a:t>	</a:t>
            </a:r>
            <a:r>
              <a:rPr kumimoji="0" sz="3200" b="0" i="0" u="none" strike="noStrike" kern="0" cap="none" spc="-50" normalizeH="0" baseline="0" noProof="0" dirty="0">
                <a:ln>
                  <a:noFill/>
                </a:ln>
                <a:solidFill>
                  <a:srgbClr val="F1F1F1"/>
                </a:solidFill>
                <a:effectLst/>
                <a:uFillTx/>
                <a:latin typeface="Arial Black" panose="020B0A04020102020204"/>
                <a:cs typeface="Arial Black" panose="020B0A04020102020204"/>
              </a:rPr>
              <a:t>5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FillTx/>
              <a:latin typeface="Arial Black" panose="020B0A04020102020204"/>
              <a:cs typeface="Arial Black" panose="020B0A04020102020204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1735994" y="4027533"/>
            <a:ext cx="3503929" cy="1108075"/>
            <a:chOff x="487680" y="3724643"/>
            <a:chExt cx="3503929" cy="1108075"/>
          </a:xfrm>
        </p:grpSpPr>
        <p:pic>
          <p:nvPicPr>
            <p:cNvPr id="55" name="object 55"/>
            <p:cNvPicPr/>
            <p:nvPr/>
          </p:nvPicPr>
          <p:blipFill>
            <a:blip r:embed="rId12"/>
            <a:stretch/>
          </p:blipFill>
          <p:spPr>
            <a:xfrm>
              <a:off x="579120" y="3761206"/>
              <a:ext cx="3412236" cy="941857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13"/>
            <a:stretch/>
          </p:blipFill>
          <p:spPr>
            <a:xfrm>
              <a:off x="487680" y="3724643"/>
              <a:ext cx="3493008" cy="1107960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632460" y="3776471"/>
              <a:ext cx="3310254" cy="840105"/>
            </a:xfrm>
            <a:custGeom>
              <a:avLst/>
              <a:gdLst/>
              <a:ahLst/>
              <a:cxnLst/>
              <a:rect l="l" t="t" r="r" b="b"/>
              <a:pathLst>
                <a:path w="3310254" h="840104">
                  <a:moveTo>
                    <a:pt x="3310128" y="0"/>
                  </a:moveTo>
                  <a:lnTo>
                    <a:pt x="0" y="0"/>
                  </a:lnTo>
                  <a:lnTo>
                    <a:pt x="0" y="839723"/>
                  </a:lnTo>
                  <a:lnTo>
                    <a:pt x="3310128" y="839723"/>
                  </a:lnTo>
                  <a:lnTo>
                    <a:pt x="33101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1959514" y="4480300"/>
            <a:ext cx="30511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обеспечение</a:t>
            </a:r>
            <a:r>
              <a:rPr kumimoji="0" sz="2400" b="0" i="0" u="none" strike="noStrike" kern="0" cap="none" spc="-1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kumimoji="0" sz="2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проекта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FillTx/>
              <a:latin typeface="Microsoft Sans Serif" panose="020B0604020202020204"/>
              <a:cs typeface="Microsoft Sans Serif" panose="020B0604020202020204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1609502" y="3965061"/>
            <a:ext cx="542925" cy="554990"/>
            <a:chOff x="361188" y="3662171"/>
            <a:chExt cx="542925" cy="554990"/>
          </a:xfrm>
          <a:solidFill>
            <a:srgbClr val="DD5D44"/>
          </a:solidFill>
        </p:grpSpPr>
        <p:sp>
          <p:nvSpPr>
            <p:cNvPr id="60" name="object 60"/>
            <p:cNvSpPr/>
            <p:nvPr/>
          </p:nvSpPr>
          <p:spPr>
            <a:xfrm>
              <a:off x="380238" y="3681221"/>
              <a:ext cx="504825" cy="516890"/>
            </a:xfrm>
            <a:custGeom>
              <a:avLst/>
              <a:gdLst/>
              <a:ahLst/>
              <a:cxnLst/>
              <a:rect l="l" t="t" r="r" b="b"/>
              <a:pathLst>
                <a:path w="504825" h="516889">
                  <a:moveTo>
                    <a:pt x="252222" y="0"/>
                  </a:moveTo>
                  <a:lnTo>
                    <a:pt x="206886" y="4163"/>
                  </a:lnTo>
                  <a:lnTo>
                    <a:pt x="164215" y="16166"/>
                  </a:lnTo>
                  <a:lnTo>
                    <a:pt x="124922" y="35277"/>
                  </a:lnTo>
                  <a:lnTo>
                    <a:pt x="89720" y="60767"/>
                  </a:lnTo>
                  <a:lnTo>
                    <a:pt x="59321" y="91905"/>
                  </a:lnTo>
                  <a:lnTo>
                    <a:pt x="34436" y="127959"/>
                  </a:lnTo>
                  <a:lnTo>
                    <a:pt x="15780" y="168200"/>
                  </a:lnTo>
                  <a:lnTo>
                    <a:pt x="4063" y="211896"/>
                  </a:lnTo>
                  <a:lnTo>
                    <a:pt x="0" y="258317"/>
                  </a:lnTo>
                  <a:lnTo>
                    <a:pt x="4063" y="304739"/>
                  </a:lnTo>
                  <a:lnTo>
                    <a:pt x="15780" y="348435"/>
                  </a:lnTo>
                  <a:lnTo>
                    <a:pt x="34436" y="388676"/>
                  </a:lnTo>
                  <a:lnTo>
                    <a:pt x="59321" y="424730"/>
                  </a:lnTo>
                  <a:lnTo>
                    <a:pt x="89720" y="455868"/>
                  </a:lnTo>
                  <a:lnTo>
                    <a:pt x="124922" y="481358"/>
                  </a:lnTo>
                  <a:lnTo>
                    <a:pt x="164215" y="500469"/>
                  </a:lnTo>
                  <a:lnTo>
                    <a:pt x="206886" y="512472"/>
                  </a:lnTo>
                  <a:lnTo>
                    <a:pt x="252222" y="516635"/>
                  </a:lnTo>
                  <a:lnTo>
                    <a:pt x="297557" y="512472"/>
                  </a:lnTo>
                  <a:lnTo>
                    <a:pt x="340228" y="500469"/>
                  </a:lnTo>
                  <a:lnTo>
                    <a:pt x="379521" y="481358"/>
                  </a:lnTo>
                  <a:lnTo>
                    <a:pt x="414723" y="455868"/>
                  </a:lnTo>
                  <a:lnTo>
                    <a:pt x="445122" y="424730"/>
                  </a:lnTo>
                  <a:lnTo>
                    <a:pt x="470007" y="388676"/>
                  </a:lnTo>
                  <a:lnTo>
                    <a:pt x="488663" y="348435"/>
                  </a:lnTo>
                  <a:lnTo>
                    <a:pt x="500380" y="304739"/>
                  </a:lnTo>
                  <a:lnTo>
                    <a:pt x="504444" y="258317"/>
                  </a:lnTo>
                  <a:lnTo>
                    <a:pt x="500380" y="211896"/>
                  </a:lnTo>
                  <a:lnTo>
                    <a:pt x="488663" y="168200"/>
                  </a:lnTo>
                  <a:lnTo>
                    <a:pt x="470007" y="127959"/>
                  </a:lnTo>
                  <a:lnTo>
                    <a:pt x="445122" y="91905"/>
                  </a:lnTo>
                  <a:lnTo>
                    <a:pt x="414723" y="60767"/>
                  </a:lnTo>
                  <a:lnTo>
                    <a:pt x="379521" y="35277"/>
                  </a:lnTo>
                  <a:lnTo>
                    <a:pt x="340228" y="16166"/>
                  </a:lnTo>
                  <a:lnTo>
                    <a:pt x="297557" y="4163"/>
                  </a:lnTo>
                  <a:lnTo>
                    <a:pt x="252222" y="0"/>
                  </a:lnTo>
                  <a:close/>
                </a:path>
              </a:pathLst>
            </a:custGeom>
            <a:grpFill/>
            <a:ln>
              <a:solidFill>
                <a:srgbClr val="DD5D4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380238" y="3681221"/>
              <a:ext cx="504825" cy="516890"/>
            </a:xfrm>
            <a:custGeom>
              <a:avLst/>
              <a:gdLst/>
              <a:ahLst/>
              <a:cxnLst/>
              <a:rect l="l" t="t" r="r" b="b"/>
              <a:pathLst>
                <a:path w="504825" h="516889">
                  <a:moveTo>
                    <a:pt x="0" y="258317"/>
                  </a:moveTo>
                  <a:lnTo>
                    <a:pt x="4063" y="211896"/>
                  </a:lnTo>
                  <a:lnTo>
                    <a:pt x="15780" y="168200"/>
                  </a:lnTo>
                  <a:lnTo>
                    <a:pt x="34436" y="127959"/>
                  </a:lnTo>
                  <a:lnTo>
                    <a:pt x="59321" y="91905"/>
                  </a:lnTo>
                  <a:lnTo>
                    <a:pt x="89720" y="60767"/>
                  </a:lnTo>
                  <a:lnTo>
                    <a:pt x="124922" y="35277"/>
                  </a:lnTo>
                  <a:lnTo>
                    <a:pt x="164215" y="16166"/>
                  </a:lnTo>
                  <a:lnTo>
                    <a:pt x="206886" y="4163"/>
                  </a:lnTo>
                  <a:lnTo>
                    <a:pt x="252222" y="0"/>
                  </a:lnTo>
                  <a:lnTo>
                    <a:pt x="297557" y="4163"/>
                  </a:lnTo>
                  <a:lnTo>
                    <a:pt x="340228" y="16166"/>
                  </a:lnTo>
                  <a:lnTo>
                    <a:pt x="379521" y="35277"/>
                  </a:lnTo>
                  <a:lnTo>
                    <a:pt x="414723" y="60767"/>
                  </a:lnTo>
                  <a:lnTo>
                    <a:pt x="445122" y="91905"/>
                  </a:lnTo>
                  <a:lnTo>
                    <a:pt x="470007" y="127959"/>
                  </a:lnTo>
                  <a:lnTo>
                    <a:pt x="488663" y="168200"/>
                  </a:lnTo>
                  <a:lnTo>
                    <a:pt x="500380" y="211896"/>
                  </a:lnTo>
                  <a:lnTo>
                    <a:pt x="504444" y="258317"/>
                  </a:lnTo>
                  <a:lnTo>
                    <a:pt x="500380" y="304739"/>
                  </a:lnTo>
                  <a:lnTo>
                    <a:pt x="488663" y="348435"/>
                  </a:lnTo>
                  <a:lnTo>
                    <a:pt x="470007" y="388676"/>
                  </a:lnTo>
                  <a:lnTo>
                    <a:pt x="445122" y="424730"/>
                  </a:lnTo>
                  <a:lnTo>
                    <a:pt x="414723" y="455868"/>
                  </a:lnTo>
                  <a:lnTo>
                    <a:pt x="379521" y="481358"/>
                  </a:lnTo>
                  <a:lnTo>
                    <a:pt x="340228" y="500469"/>
                  </a:lnTo>
                  <a:lnTo>
                    <a:pt x="297557" y="512472"/>
                  </a:lnTo>
                  <a:lnTo>
                    <a:pt x="252222" y="516635"/>
                  </a:lnTo>
                  <a:lnTo>
                    <a:pt x="206886" y="512472"/>
                  </a:lnTo>
                  <a:lnTo>
                    <a:pt x="164215" y="500469"/>
                  </a:lnTo>
                  <a:lnTo>
                    <a:pt x="124922" y="481358"/>
                  </a:lnTo>
                  <a:lnTo>
                    <a:pt x="89720" y="455868"/>
                  </a:lnTo>
                  <a:lnTo>
                    <a:pt x="59321" y="424730"/>
                  </a:lnTo>
                  <a:lnTo>
                    <a:pt x="34436" y="388676"/>
                  </a:lnTo>
                  <a:lnTo>
                    <a:pt x="15780" y="348435"/>
                  </a:lnTo>
                  <a:lnTo>
                    <a:pt x="4063" y="304739"/>
                  </a:lnTo>
                  <a:lnTo>
                    <a:pt x="0" y="258317"/>
                  </a:lnTo>
                  <a:close/>
                </a:path>
              </a:pathLst>
            </a:custGeom>
            <a:grpFill/>
            <a:ln w="38100">
              <a:solidFill>
                <a:srgbClr val="DD5D4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</p:grpSp>
      <p:sp>
        <p:nvSpPr>
          <p:cNvPr id="62" name="object 62"/>
          <p:cNvSpPr txBox="1"/>
          <p:nvPr/>
        </p:nvSpPr>
        <p:spPr>
          <a:xfrm>
            <a:off x="1707037" y="4011747"/>
            <a:ext cx="184848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 marR="0" lvl="0" indent="0" defTabSz="91440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4800" b="0" i="0" u="none" strike="noStrike" kern="0" cap="none" spc="0" normalizeH="0" baseline="7000" noProof="0" dirty="0">
                <a:ln>
                  <a:noFill/>
                </a:ln>
                <a:solidFill>
                  <a:srgbClr val="F1F1F1"/>
                </a:solidFill>
                <a:effectLst/>
                <a:uFillTx/>
                <a:latin typeface="Arial Black" panose="020B0A04020102020204"/>
                <a:cs typeface="Arial Black" panose="020B0A04020102020204"/>
              </a:rPr>
              <a:t>7</a:t>
            </a:r>
            <a:r>
              <a:rPr kumimoji="0" sz="4800" b="0" i="0" u="none" strike="noStrike" kern="0" cap="none" spc="30" normalizeH="0" baseline="7000" noProof="0" dirty="0">
                <a:ln>
                  <a:noFill/>
                </a:ln>
                <a:solidFill>
                  <a:srgbClr val="F1F1F1"/>
                </a:solidFill>
                <a:effectLst/>
                <a:uFillTx/>
                <a:latin typeface="Arial Black" panose="020B0A04020102020204"/>
                <a:cs typeface="Arial Black" panose="020B0A04020102020204"/>
              </a:rPr>
              <a:t> </a:t>
            </a:r>
            <a:r>
              <a:rPr kumimoji="0" sz="2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Кадровое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FillTx/>
              <a:latin typeface="Microsoft Sans Serif" panose="020B0604020202020204"/>
              <a:cs typeface="Microsoft Sans Serif" panose="020B0604020202020204"/>
            </a:endParaRPr>
          </a:p>
        </p:txBody>
      </p:sp>
      <p:grpSp>
        <p:nvGrpSpPr>
          <p:cNvPr id="63" name="object 63"/>
          <p:cNvGrpSpPr/>
          <p:nvPr/>
        </p:nvGrpSpPr>
        <p:grpSpPr>
          <a:xfrm>
            <a:off x="5622193" y="4027533"/>
            <a:ext cx="4749165" cy="1108075"/>
            <a:chOff x="4373879" y="3724643"/>
            <a:chExt cx="4749165" cy="1108075"/>
          </a:xfrm>
        </p:grpSpPr>
        <p:pic>
          <p:nvPicPr>
            <p:cNvPr id="64" name="object 64"/>
            <p:cNvPicPr/>
            <p:nvPr/>
          </p:nvPicPr>
          <p:blipFill>
            <a:blip r:embed="rId14"/>
            <a:stretch/>
          </p:blipFill>
          <p:spPr>
            <a:xfrm>
              <a:off x="4465319" y="3761206"/>
              <a:ext cx="4559808" cy="941857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15"/>
            <a:stretch/>
          </p:blipFill>
          <p:spPr>
            <a:xfrm>
              <a:off x="4373879" y="3724643"/>
              <a:ext cx="4748783" cy="1107960"/>
            </a:xfrm>
            <a:prstGeom prst="rect">
              <a:avLst/>
            </a:prstGeom>
          </p:spPr>
        </p:pic>
        <p:sp>
          <p:nvSpPr>
            <p:cNvPr id="66" name="object 66"/>
            <p:cNvSpPr/>
            <p:nvPr/>
          </p:nvSpPr>
          <p:spPr>
            <a:xfrm>
              <a:off x="4518659" y="3776471"/>
              <a:ext cx="4457700" cy="840105"/>
            </a:xfrm>
            <a:custGeom>
              <a:avLst/>
              <a:gdLst/>
              <a:ahLst/>
              <a:cxnLst/>
              <a:rect l="l" t="t" r="r" b="b"/>
              <a:pathLst>
                <a:path w="4457700" h="840104">
                  <a:moveTo>
                    <a:pt x="4457699" y="0"/>
                  </a:moveTo>
                  <a:lnTo>
                    <a:pt x="0" y="0"/>
                  </a:lnTo>
                  <a:lnTo>
                    <a:pt x="0" y="839723"/>
                  </a:lnTo>
                  <a:lnTo>
                    <a:pt x="4457699" y="839723"/>
                  </a:lnTo>
                  <a:lnTo>
                    <a:pt x="44576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</p:grpSp>
      <p:sp>
        <p:nvSpPr>
          <p:cNvPr id="67" name="object 67"/>
          <p:cNvSpPr txBox="1"/>
          <p:nvPr/>
        </p:nvSpPr>
        <p:spPr>
          <a:xfrm>
            <a:off x="5845714" y="4480300"/>
            <a:ext cx="36810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финансовое</a:t>
            </a:r>
            <a:r>
              <a:rPr kumimoji="0" sz="2400" b="0" i="0" u="none" strike="noStrike" kern="0" cap="none" spc="-10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kumimoji="0" sz="2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обеспечение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FillTx/>
              <a:latin typeface="Microsoft Sans Serif" panose="020B0604020202020204"/>
              <a:cs typeface="Microsoft Sans Serif" panose="020B0604020202020204"/>
            </a:endParaRPr>
          </a:p>
        </p:txBody>
      </p:sp>
      <p:grpSp>
        <p:nvGrpSpPr>
          <p:cNvPr id="68" name="object 68"/>
          <p:cNvGrpSpPr/>
          <p:nvPr/>
        </p:nvGrpSpPr>
        <p:grpSpPr>
          <a:xfrm>
            <a:off x="5428194" y="4037219"/>
            <a:ext cx="542925" cy="554990"/>
            <a:chOff x="4247388" y="3662171"/>
            <a:chExt cx="542925" cy="554990"/>
          </a:xfrm>
          <a:solidFill>
            <a:srgbClr val="DD5D44"/>
          </a:solidFill>
        </p:grpSpPr>
        <p:sp>
          <p:nvSpPr>
            <p:cNvPr id="69" name="object 69"/>
            <p:cNvSpPr/>
            <p:nvPr/>
          </p:nvSpPr>
          <p:spPr>
            <a:xfrm>
              <a:off x="4266438" y="3681221"/>
              <a:ext cx="504825" cy="516890"/>
            </a:xfrm>
            <a:custGeom>
              <a:avLst/>
              <a:gdLst/>
              <a:ahLst/>
              <a:cxnLst/>
              <a:rect l="l" t="t" r="r" b="b"/>
              <a:pathLst>
                <a:path w="504825" h="516889">
                  <a:moveTo>
                    <a:pt x="252222" y="0"/>
                  </a:moveTo>
                  <a:lnTo>
                    <a:pt x="206879" y="4163"/>
                  </a:lnTo>
                  <a:lnTo>
                    <a:pt x="164205" y="16166"/>
                  </a:lnTo>
                  <a:lnTo>
                    <a:pt x="124911" y="35277"/>
                  </a:lnTo>
                  <a:lnTo>
                    <a:pt x="89710" y="60767"/>
                  </a:lnTo>
                  <a:lnTo>
                    <a:pt x="59312" y="91905"/>
                  </a:lnTo>
                  <a:lnTo>
                    <a:pt x="34431" y="127959"/>
                  </a:lnTo>
                  <a:lnTo>
                    <a:pt x="15777" y="168200"/>
                  </a:lnTo>
                  <a:lnTo>
                    <a:pt x="4062" y="211896"/>
                  </a:lnTo>
                  <a:lnTo>
                    <a:pt x="0" y="258317"/>
                  </a:lnTo>
                  <a:lnTo>
                    <a:pt x="4062" y="304739"/>
                  </a:lnTo>
                  <a:lnTo>
                    <a:pt x="15777" y="348435"/>
                  </a:lnTo>
                  <a:lnTo>
                    <a:pt x="34431" y="388676"/>
                  </a:lnTo>
                  <a:lnTo>
                    <a:pt x="59312" y="424730"/>
                  </a:lnTo>
                  <a:lnTo>
                    <a:pt x="89710" y="455868"/>
                  </a:lnTo>
                  <a:lnTo>
                    <a:pt x="124911" y="481358"/>
                  </a:lnTo>
                  <a:lnTo>
                    <a:pt x="164205" y="500469"/>
                  </a:lnTo>
                  <a:lnTo>
                    <a:pt x="206879" y="512472"/>
                  </a:lnTo>
                  <a:lnTo>
                    <a:pt x="252222" y="516635"/>
                  </a:lnTo>
                  <a:lnTo>
                    <a:pt x="297564" y="512472"/>
                  </a:lnTo>
                  <a:lnTo>
                    <a:pt x="340238" y="500469"/>
                  </a:lnTo>
                  <a:lnTo>
                    <a:pt x="379532" y="481358"/>
                  </a:lnTo>
                  <a:lnTo>
                    <a:pt x="414733" y="455868"/>
                  </a:lnTo>
                  <a:lnTo>
                    <a:pt x="445131" y="424730"/>
                  </a:lnTo>
                  <a:lnTo>
                    <a:pt x="470012" y="388676"/>
                  </a:lnTo>
                  <a:lnTo>
                    <a:pt x="488666" y="348435"/>
                  </a:lnTo>
                  <a:lnTo>
                    <a:pt x="500381" y="304739"/>
                  </a:lnTo>
                  <a:lnTo>
                    <a:pt x="504444" y="258317"/>
                  </a:lnTo>
                  <a:lnTo>
                    <a:pt x="500381" y="211896"/>
                  </a:lnTo>
                  <a:lnTo>
                    <a:pt x="488666" y="168200"/>
                  </a:lnTo>
                  <a:lnTo>
                    <a:pt x="470012" y="127959"/>
                  </a:lnTo>
                  <a:lnTo>
                    <a:pt x="445131" y="91905"/>
                  </a:lnTo>
                  <a:lnTo>
                    <a:pt x="414733" y="60767"/>
                  </a:lnTo>
                  <a:lnTo>
                    <a:pt x="379532" y="35277"/>
                  </a:lnTo>
                  <a:lnTo>
                    <a:pt x="340238" y="16166"/>
                  </a:lnTo>
                  <a:lnTo>
                    <a:pt x="297564" y="4163"/>
                  </a:lnTo>
                  <a:lnTo>
                    <a:pt x="252222" y="0"/>
                  </a:lnTo>
                  <a:close/>
                </a:path>
              </a:pathLst>
            </a:custGeom>
            <a:grpFill/>
            <a:ln>
              <a:solidFill>
                <a:srgbClr val="DD5D4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4266438" y="3681221"/>
              <a:ext cx="504825" cy="516890"/>
            </a:xfrm>
            <a:custGeom>
              <a:avLst/>
              <a:gdLst/>
              <a:ahLst/>
              <a:cxnLst/>
              <a:rect l="l" t="t" r="r" b="b"/>
              <a:pathLst>
                <a:path w="504825" h="516889">
                  <a:moveTo>
                    <a:pt x="0" y="258317"/>
                  </a:moveTo>
                  <a:lnTo>
                    <a:pt x="4062" y="211896"/>
                  </a:lnTo>
                  <a:lnTo>
                    <a:pt x="15777" y="168200"/>
                  </a:lnTo>
                  <a:lnTo>
                    <a:pt x="34431" y="127959"/>
                  </a:lnTo>
                  <a:lnTo>
                    <a:pt x="59312" y="91905"/>
                  </a:lnTo>
                  <a:lnTo>
                    <a:pt x="89710" y="60767"/>
                  </a:lnTo>
                  <a:lnTo>
                    <a:pt x="124911" y="35277"/>
                  </a:lnTo>
                  <a:lnTo>
                    <a:pt x="164205" y="16166"/>
                  </a:lnTo>
                  <a:lnTo>
                    <a:pt x="206879" y="4163"/>
                  </a:lnTo>
                  <a:lnTo>
                    <a:pt x="252222" y="0"/>
                  </a:lnTo>
                  <a:lnTo>
                    <a:pt x="297564" y="4163"/>
                  </a:lnTo>
                  <a:lnTo>
                    <a:pt x="340238" y="16166"/>
                  </a:lnTo>
                  <a:lnTo>
                    <a:pt x="379532" y="35277"/>
                  </a:lnTo>
                  <a:lnTo>
                    <a:pt x="414733" y="60767"/>
                  </a:lnTo>
                  <a:lnTo>
                    <a:pt x="445131" y="91905"/>
                  </a:lnTo>
                  <a:lnTo>
                    <a:pt x="470012" y="127959"/>
                  </a:lnTo>
                  <a:lnTo>
                    <a:pt x="488666" y="168200"/>
                  </a:lnTo>
                  <a:lnTo>
                    <a:pt x="500381" y="211896"/>
                  </a:lnTo>
                  <a:lnTo>
                    <a:pt x="504444" y="258317"/>
                  </a:lnTo>
                  <a:lnTo>
                    <a:pt x="500381" y="304739"/>
                  </a:lnTo>
                  <a:lnTo>
                    <a:pt x="488666" y="348435"/>
                  </a:lnTo>
                  <a:lnTo>
                    <a:pt x="470012" y="388676"/>
                  </a:lnTo>
                  <a:lnTo>
                    <a:pt x="445131" y="424730"/>
                  </a:lnTo>
                  <a:lnTo>
                    <a:pt x="414733" y="455868"/>
                  </a:lnTo>
                  <a:lnTo>
                    <a:pt x="379532" y="481358"/>
                  </a:lnTo>
                  <a:lnTo>
                    <a:pt x="340238" y="500469"/>
                  </a:lnTo>
                  <a:lnTo>
                    <a:pt x="297564" y="512472"/>
                  </a:lnTo>
                  <a:lnTo>
                    <a:pt x="252222" y="516635"/>
                  </a:lnTo>
                  <a:lnTo>
                    <a:pt x="206879" y="512472"/>
                  </a:lnTo>
                  <a:lnTo>
                    <a:pt x="164205" y="500469"/>
                  </a:lnTo>
                  <a:lnTo>
                    <a:pt x="124911" y="481358"/>
                  </a:lnTo>
                  <a:lnTo>
                    <a:pt x="89710" y="455868"/>
                  </a:lnTo>
                  <a:lnTo>
                    <a:pt x="59312" y="424730"/>
                  </a:lnTo>
                  <a:lnTo>
                    <a:pt x="34431" y="388676"/>
                  </a:lnTo>
                  <a:lnTo>
                    <a:pt x="15777" y="348435"/>
                  </a:lnTo>
                  <a:lnTo>
                    <a:pt x="4062" y="304739"/>
                  </a:lnTo>
                  <a:lnTo>
                    <a:pt x="0" y="258317"/>
                  </a:lnTo>
                  <a:close/>
                </a:path>
              </a:pathLst>
            </a:custGeom>
            <a:grpFill/>
            <a:ln w="38100">
              <a:solidFill>
                <a:srgbClr val="DD5D4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</p:grpSp>
      <p:sp>
        <p:nvSpPr>
          <p:cNvPr id="71" name="object 71"/>
          <p:cNvSpPr txBox="1"/>
          <p:nvPr/>
        </p:nvSpPr>
        <p:spPr>
          <a:xfrm>
            <a:off x="5509608" y="4100697"/>
            <a:ext cx="450215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 marR="0" lvl="0" indent="0" defTabSz="91440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4800" b="0" i="0" u="none" strike="noStrike" kern="0" cap="none" spc="0" normalizeH="0" baseline="7000" noProof="0" dirty="0">
                <a:ln>
                  <a:noFill/>
                </a:ln>
                <a:solidFill>
                  <a:srgbClr val="F1F1F1"/>
                </a:solidFill>
                <a:effectLst/>
                <a:uFillTx/>
                <a:latin typeface="Arial Black" panose="020B0A04020102020204"/>
                <a:cs typeface="Arial Black" panose="020B0A04020102020204"/>
              </a:rPr>
              <a:t>8</a:t>
            </a:r>
            <a:r>
              <a:rPr kumimoji="0" sz="4800" b="0" i="0" u="none" strike="noStrike" kern="0" cap="none" spc="15" normalizeH="0" baseline="7000" noProof="0" dirty="0">
                <a:ln>
                  <a:noFill/>
                </a:ln>
                <a:solidFill>
                  <a:srgbClr val="F1F1F1"/>
                </a:solidFill>
                <a:effectLst/>
                <a:uFillTx/>
                <a:latin typeface="Arial Black" panose="020B0A04020102020204"/>
                <a:cs typeface="Arial Black" panose="020B0A04020102020204"/>
              </a:rPr>
              <a:t> </a:t>
            </a:r>
            <a:r>
              <a:rPr kumimoji="0" sz="24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Материально-техническое</a:t>
            </a:r>
            <a:r>
              <a:rPr kumimoji="0" sz="2400" b="0" i="0" u="none" strike="noStrike" kern="0" cap="none" spc="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kumimoji="0" sz="24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и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FillTx/>
              <a:latin typeface="Microsoft Sans Serif" panose="020B0604020202020204"/>
              <a:cs typeface="Microsoft Sans Serif" panose="020B0604020202020204"/>
            </a:endParaRPr>
          </a:p>
        </p:txBody>
      </p:sp>
      <p:grpSp>
        <p:nvGrpSpPr>
          <p:cNvPr id="72" name="object 72"/>
          <p:cNvGrpSpPr/>
          <p:nvPr/>
        </p:nvGrpSpPr>
        <p:grpSpPr>
          <a:xfrm>
            <a:off x="7996776" y="5431257"/>
            <a:ext cx="2950845" cy="1108075"/>
            <a:chOff x="7996428" y="5058155"/>
            <a:chExt cx="2950845" cy="1108075"/>
          </a:xfrm>
        </p:grpSpPr>
        <p:pic>
          <p:nvPicPr>
            <p:cNvPr id="73" name="object 73"/>
            <p:cNvPicPr/>
            <p:nvPr/>
          </p:nvPicPr>
          <p:blipFill>
            <a:blip r:embed="rId7"/>
            <a:stretch/>
          </p:blipFill>
          <p:spPr>
            <a:xfrm>
              <a:off x="8087868" y="5096255"/>
              <a:ext cx="2859024" cy="941857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16"/>
            <a:stretch/>
          </p:blipFill>
          <p:spPr>
            <a:xfrm>
              <a:off x="7996428" y="5058155"/>
              <a:ext cx="2278379" cy="1107960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8141208" y="5111495"/>
              <a:ext cx="2757170" cy="840105"/>
            </a:xfrm>
            <a:custGeom>
              <a:avLst/>
              <a:gdLst/>
              <a:ahLst/>
              <a:cxnLst/>
              <a:rect l="l" t="t" r="r" b="b"/>
              <a:pathLst>
                <a:path w="2757170" h="840104">
                  <a:moveTo>
                    <a:pt x="2756916" y="0"/>
                  </a:moveTo>
                  <a:lnTo>
                    <a:pt x="0" y="0"/>
                  </a:lnTo>
                  <a:lnTo>
                    <a:pt x="0" y="839723"/>
                  </a:lnTo>
                  <a:lnTo>
                    <a:pt x="2756916" y="839723"/>
                  </a:lnTo>
                  <a:lnTo>
                    <a:pt x="27569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</p:grpSp>
      <p:sp>
        <p:nvSpPr>
          <p:cNvPr id="76" name="object 76"/>
          <p:cNvSpPr txBox="1"/>
          <p:nvPr/>
        </p:nvSpPr>
        <p:spPr>
          <a:xfrm>
            <a:off x="8221819" y="5519396"/>
            <a:ext cx="175323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Ожидаемые </a:t>
            </a:r>
            <a:r>
              <a:rPr kumimoji="0" sz="2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результаты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FillTx/>
              <a:latin typeface="Microsoft Sans Serif" panose="020B0604020202020204"/>
              <a:cs typeface="Microsoft Sans Serif" panose="020B0604020202020204"/>
            </a:endParaRPr>
          </a:p>
        </p:txBody>
      </p:sp>
      <p:grpSp>
        <p:nvGrpSpPr>
          <p:cNvPr id="77" name="object 77"/>
          <p:cNvGrpSpPr/>
          <p:nvPr/>
        </p:nvGrpSpPr>
        <p:grpSpPr>
          <a:xfrm>
            <a:off x="10516354" y="5209897"/>
            <a:ext cx="542925" cy="554990"/>
            <a:chOff x="10514076" y="4948428"/>
            <a:chExt cx="542925" cy="554990"/>
          </a:xfrm>
          <a:solidFill>
            <a:srgbClr val="DD5D44"/>
          </a:solidFill>
        </p:grpSpPr>
        <p:sp>
          <p:nvSpPr>
            <p:cNvPr id="78" name="object 78"/>
            <p:cNvSpPr/>
            <p:nvPr/>
          </p:nvSpPr>
          <p:spPr>
            <a:xfrm>
              <a:off x="10533126" y="4967478"/>
              <a:ext cx="504825" cy="516890"/>
            </a:xfrm>
            <a:custGeom>
              <a:avLst/>
              <a:gdLst/>
              <a:ahLst/>
              <a:cxnLst/>
              <a:rect l="l" t="t" r="r" b="b"/>
              <a:pathLst>
                <a:path w="504825" h="516889">
                  <a:moveTo>
                    <a:pt x="252222" y="0"/>
                  </a:moveTo>
                  <a:lnTo>
                    <a:pt x="206879" y="4163"/>
                  </a:lnTo>
                  <a:lnTo>
                    <a:pt x="164205" y="16166"/>
                  </a:lnTo>
                  <a:lnTo>
                    <a:pt x="124911" y="35277"/>
                  </a:lnTo>
                  <a:lnTo>
                    <a:pt x="89710" y="60767"/>
                  </a:lnTo>
                  <a:lnTo>
                    <a:pt x="59312" y="91905"/>
                  </a:lnTo>
                  <a:lnTo>
                    <a:pt x="34431" y="127959"/>
                  </a:lnTo>
                  <a:lnTo>
                    <a:pt x="15777" y="168200"/>
                  </a:lnTo>
                  <a:lnTo>
                    <a:pt x="4062" y="211896"/>
                  </a:lnTo>
                  <a:lnTo>
                    <a:pt x="0" y="258318"/>
                  </a:lnTo>
                  <a:lnTo>
                    <a:pt x="4062" y="304739"/>
                  </a:lnTo>
                  <a:lnTo>
                    <a:pt x="15777" y="348435"/>
                  </a:lnTo>
                  <a:lnTo>
                    <a:pt x="34431" y="388676"/>
                  </a:lnTo>
                  <a:lnTo>
                    <a:pt x="59312" y="424730"/>
                  </a:lnTo>
                  <a:lnTo>
                    <a:pt x="89710" y="455868"/>
                  </a:lnTo>
                  <a:lnTo>
                    <a:pt x="124911" y="481358"/>
                  </a:lnTo>
                  <a:lnTo>
                    <a:pt x="164205" y="500469"/>
                  </a:lnTo>
                  <a:lnTo>
                    <a:pt x="206879" y="512472"/>
                  </a:lnTo>
                  <a:lnTo>
                    <a:pt x="252222" y="516636"/>
                  </a:lnTo>
                  <a:lnTo>
                    <a:pt x="297564" y="512472"/>
                  </a:lnTo>
                  <a:lnTo>
                    <a:pt x="340238" y="500469"/>
                  </a:lnTo>
                  <a:lnTo>
                    <a:pt x="379532" y="481358"/>
                  </a:lnTo>
                  <a:lnTo>
                    <a:pt x="414733" y="455868"/>
                  </a:lnTo>
                  <a:lnTo>
                    <a:pt x="445131" y="424730"/>
                  </a:lnTo>
                  <a:lnTo>
                    <a:pt x="470012" y="388676"/>
                  </a:lnTo>
                  <a:lnTo>
                    <a:pt x="488666" y="348435"/>
                  </a:lnTo>
                  <a:lnTo>
                    <a:pt x="500381" y="304739"/>
                  </a:lnTo>
                  <a:lnTo>
                    <a:pt x="504444" y="258318"/>
                  </a:lnTo>
                  <a:lnTo>
                    <a:pt x="500381" y="211896"/>
                  </a:lnTo>
                  <a:lnTo>
                    <a:pt x="488666" y="168200"/>
                  </a:lnTo>
                  <a:lnTo>
                    <a:pt x="470012" y="127959"/>
                  </a:lnTo>
                  <a:lnTo>
                    <a:pt x="445131" y="91905"/>
                  </a:lnTo>
                  <a:lnTo>
                    <a:pt x="414733" y="60767"/>
                  </a:lnTo>
                  <a:lnTo>
                    <a:pt x="379532" y="35277"/>
                  </a:lnTo>
                  <a:lnTo>
                    <a:pt x="340238" y="16166"/>
                  </a:lnTo>
                  <a:lnTo>
                    <a:pt x="297564" y="4163"/>
                  </a:lnTo>
                  <a:lnTo>
                    <a:pt x="252222" y="0"/>
                  </a:lnTo>
                  <a:close/>
                </a:path>
              </a:pathLst>
            </a:custGeom>
            <a:grpFill/>
            <a:ln>
              <a:solidFill>
                <a:srgbClr val="DD5D4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  <p:sp>
          <p:nvSpPr>
            <p:cNvPr id="79" name="object 79"/>
            <p:cNvSpPr/>
            <p:nvPr/>
          </p:nvSpPr>
          <p:spPr>
            <a:xfrm>
              <a:off x="10533126" y="4967478"/>
              <a:ext cx="504825" cy="516890"/>
            </a:xfrm>
            <a:custGeom>
              <a:avLst/>
              <a:gdLst/>
              <a:ahLst/>
              <a:cxnLst/>
              <a:rect l="l" t="t" r="r" b="b"/>
              <a:pathLst>
                <a:path w="504825" h="516889">
                  <a:moveTo>
                    <a:pt x="0" y="258318"/>
                  </a:moveTo>
                  <a:lnTo>
                    <a:pt x="4062" y="211896"/>
                  </a:lnTo>
                  <a:lnTo>
                    <a:pt x="15777" y="168200"/>
                  </a:lnTo>
                  <a:lnTo>
                    <a:pt x="34431" y="127959"/>
                  </a:lnTo>
                  <a:lnTo>
                    <a:pt x="59312" y="91905"/>
                  </a:lnTo>
                  <a:lnTo>
                    <a:pt x="89710" y="60767"/>
                  </a:lnTo>
                  <a:lnTo>
                    <a:pt x="124911" y="35277"/>
                  </a:lnTo>
                  <a:lnTo>
                    <a:pt x="164205" y="16166"/>
                  </a:lnTo>
                  <a:lnTo>
                    <a:pt x="206879" y="4163"/>
                  </a:lnTo>
                  <a:lnTo>
                    <a:pt x="252222" y="0"/>
                  </a:lnTo>
                  <a:lnTo>
                    <a:pt x="297564" y="4163"/>
                  </a:lnTo>
                  <a:lnTo>
                    <a:pt x="340238" y="16166"/>
                  </a:lnTo>
                  <a:lnTo>
                    <a:pt x="379532" y="35277"/>
                  </a:lnTo>
                  <a:lnTo>
                    <a:pt x="414733" y="60767"/>
                  </a:lnTo>
                  <a:lnTo>
                    <a:pt x="445131" y="91905"/>
                  </a:lnTo>
                  <a:lnTo>
                    <a:pt x="470012" y="127959"/>
                  </a:lnTo>
                  <a:lnTo>
                    <a:pt x="488666" y="168200"/>
                  </a:lnTo>
                  <a:lnTo>
                    <a:pt x="500381" y="211896"/>
                  </a:lnTo>
                  <a:lnTo>
                    <a:pt x="504444" y="258318"/>
                  </a:lnTo>
                  <a:lnTo>
                    <a:pt x="500381" y="304739"/>
                  </a:lnTo>
                  <a:lnTo>
                    <a:pt x="488666" y="348435"/>
                  </a:lnTo>
                  <a:lnTo>
                    <a:pt x="470012" y="388676"/>
                  </a:lnTo>
                  <a:lnTo>
                    <a:pt x="445131" y="424730"/>
                  </a:lnTo>
                  <a:lnTo>
                    <a:pt x="414733" y="455868"/>
                  </a:lnTo>
                  <a:lnTo>
                    <a:pt x="379532" y="481358"/>
                  </a:lnTo>
                  <a:lnTo>
                    <a:pt x="340238" y="500469"/>
                  </a:lnTo>
                  <a:lnTo>
                    <a:pt x="297564" y="512472"/>
                  </a:lnTo>
                  <a:lnTo>
                    <a:pt x="252222" y="516636"/>
                  </a:lnTo>
                  <a:lnTo>
                    <a:pt x="206879" y="512472"/>
                  </a:lnTo>
                  <a:lnTo>
                    <a:pt x="164205" y="500469"/>
                  </a:lnTo>
                  <a:lnTo>
                    <a:pt x="124911" y="481358"/>
                  </a:lnTo>
                  <a:lnTo>
                    <a:pt x="89710" y="455868"/>
                  </a:lnTo>
                  <a:lnTo>
                    <a:pt x="59312" y="424730"/>
                  </a:lnTo>
                  <a:lnTo>
                    <a:pt x="34431" y="388676"/>
                  </a:lnTo>
                  <a:lnTo>
                    <a:pt x="15777" y="348435"/>
                  </a:lnTo>
                  <a:lnTo>
                    <a:pt x="4062" y="304739"/>
                  </a:lnTo>
                  <a:lnTo>
                    <a:pt x="0" y="258318"/>
                  </a:lnTo>
                  <a:close/>
                </a:path>
              </a:pathLst>
            </a:custGeom>
            <a:grpFill/>
            <a:ln w="38100">
              <a:solidFill>
                <a:srgbClr val="DD5D4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</p:grpSp>
      <p:sp>
        <p:nvSpPr>
          <p:cNvPr id="80" name="object 80"/>
          <p:cNvSpPr txBox="1"/>
          <p:nvPr/>
        </p:nvSpPr>
        <p:spPr>
          <a:xfrm>
            <a:off x="10665365" y="5212499"/>
            <a:ext cx="29718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3200" b="0" i="0" u="none" strike="noStrike" kern="0" cap="none" spc="-50" normalizeH="0" baseline="0" noProof="0" dirty="0">
                <a:ln>
                  <a:noFill/>
                </a:ln>
                <a:solidFill>
                  <a:srgbClr val="F1F1F1"/>
                </a:solidFill>
                <a:effectLst/>
                <a:uFillTx/>
                <a:latin typeface="Arial Black" panose="020B0A04020102020204"/>
                <a:cs typeface="Arial Black" panose="020B0A04020102020204"/>
              </a:rPr>
              <a:t>9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FillTx/>
              <a:latin typeface="Arial Black" panose="020B0A04020102020204"/>
              <a:cs typeface="Arial Black" panose="020B0A04020102020204"/>
            </a:endParaRPr>
          </a:p>
        </p:txBody>
      </p:sp>
      <p:grpSp>
        <p:nvGrpSpPr>
          <p:cNvPr id="81" name="object 81"/>
          <p:cNvGrpSpPr/>
          <p:nvPr/>
        </p:nvGrpSpPr>
        <p:grpSpPr>
          <a:xfrm>
            <a:off x="4735415" y="5437354"/>
            <a:ext cx="2948940" cy="1108075"/>
            <a:chOff x="4735067" y="5064252"/>
            <a:chExt cx="2948940" cy="1108075"/>
          </a:xfrm>
        </p:grpSpPr>
        <p:pic>
          <p:nvPicPr>
            <p:cNvPr id="82" name="object 82"/>
            <p:cNvPicPr/>
            <p:nvPr/>
          </p:nvPicPr>
          <p:blipFill>
            <a:blip r:embed="rId17"/>
            <a:stretch/>
          </p:blipFill>
          <p:spPr>
            <a:xfrm>
              <a:off x="4826507" y="5100828"/>
              <a:ext cx="2857499" cy="943368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18"/>
            <a:stretch/>
          </p:blipFill>
          <p:spPr>
            <a:xfrm>
              <a:off x="4735067" y="5064252"/>
              <a:ext cx="2488691" cy="1107960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4879847" y="5116068"/>
              <a:ext cx="2755900" cy="841375"/>
            </a:xfrm>
            <a:custGeom>
              <a:avLst/>
              <a:gdLst/>
              <a:ahLst/>
              <a:cxnLst/>
              <a:rect l="l" t="t" r="r" b="b"/>
              <a:pathLst>
                <a:path w="2755900" h="841375">
                  <a:moveTo>
                    <a:pt x="2755392" y="0"/>
                  </a:moveTo>
                  <a:lnTo>
                    <a:pt x="0" y="0"/>
                  </a:lnTo>
                  <a:lnTo>
                    <a:pt x="0" y="841247"/>
                  </a:lnTo>
                  <a:lnTo>
                    <a:pt x="2755392" y="841247"/>
                  </a:lnTo>
                  <a:lnTo>
                    <a:pt x="27553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</p:grpSp>
      <p:sp>
        <p:nvSpPr>
          <p:cNvPr id="85" name="object 85"/>
          <p:cNvSpPr txBox="1"/>
          <p:nvPr/>
        </p:nvSpPr>
        <p:spPr>
          <a:xfrm>
            <a:off x="4959570" y="5524984"/>
            <a:ext cx="1961514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Мониторинг</a:t>
            </a:r>
            <a:r>
              <a:rPr kumimoji="0" sz="2400" b="0" i="0" u="none" strike="noStrike" kern="0" cap="none" spc="-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kumimoji="0" sz="24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в </a:t>
            </a:r>
            <a:r>
              <a:rPr kumimoji="0" sz="2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проекте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FillTx/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87" name="object 87"/>
          <p:cNvSpPr/>
          <p:nvPr/>
        </p:nvSpPr>
        <p:spPr>
          <a:xfrm>
            <a:off x="7293971" y="5237456"/>
            <a:ext cx="504825" cy="515620"/>
          </a:xfrm>
          <a:custGeom>
            <a:avLst/>
            <a:gdLst/>
            <a:ahLst/>
            <a:cxnLst/>
            <a:rect l="l" t="t" r="r" b="b"/>
            <a:pathLst>
              <a:path w="504825" h="515620">
                <a:moveTo>
                  <a:pt x="252222" y="0"/>
                </a:moveTo>
                <a:lnTo>
                  <a:pt x="206879" y="4149"/>
                </a:lnTo>
                <a:lnTo>
                  <a:pt x="164205" y="16113"/>
                </a:lnTo>
                <a:lnTo>
                  <a:pt x="124911" y="35164"/>
                </a:lnTo>
                <a:lnTo>
                  <a:pt x="89710" y="60575"/>
                </a:lnTo>
                <a:lnTo>
                  <a:pt x="59312" y="91617"/>
                </a:lnTo>
                <a:lnTo>
                  <a:pt x="34431" y="127564"/>
                </a:lnTo>
                <a:lnTo>
                  <a:pt x="15777" y="167688"/>
                </a:lnTo>
                <a:lnTo>
                  <a:pt x="4062" y="211261"/>
                </a:lnTo>
                <a:lnTo>
                  <a:pt x="0" y="257556"/>
                </a:lnTo>
                <a:lnTo>
                  <a:pt x="4062" y="303850"/>
                </a:lnTo>
                <a:lnTo>
                  <a:pt x="15777" y="347423"/>
                </a:lnTo>
                <a:lnTo>
                  <a:pt x="34431" y="387547"/>
                </a:lnTo>
                <a:lnTo>
                  <a:pt x="59312" y="423494"/>
                </a:lnTo>
                <a:lnTo>
                  <a:pt x="89710" y="454536"/>
                </a:lnTo>
                <a:lnTo>
                  <a:pt x="124911" y="479947"/>
                </a:lnTo>
                <a:lnTo>
                  <a:pt x="164205" y="498998"/>
                </a:lnTo>
                <a:lnTo>
                  <a:pt x="206879" y="510962"/>
                </a:lnTo>
                <a:lnTo>
                  <a:pt x="252222" y="515112"/>
                </a:lnTo>
                <a:lnTo>
                  <a:pt x="297564" y="510962"/>
                </a:lnTo>
                <a:lnTo>
                  <a:pt x="340238" y="498998"/>
                </a:lnTo>
                <a:lnTo>
                  <a:pt x="379532" y="479947"/>
                </a:lnTo>
                <a:lnTo>
                  <a:pt x="414733" y="454536"/>
                </a:lnTo>
                <a:lnTo>
                  <a:pt x="445131" y="423494"/>
                </a:lnTo>
                <a:lnTo>
                  <a:pt x="470012" y="387547"/>
                </a:lnTo>
                <a:lnTo>
                  <a:pt x="488666" y="347423"/>
                </a:lnTo>
                <a:lnTo>
                  <a:pt x="500381" y="303850"/>
                </a:lnTo>
                <a:lnTo>
                  <a:pt x="504444" y="257556"/>
                </a:lnTo>
                <a:lnTo>
                  <a:pt x="500381" y="211261"/>
                </a:lnTo>
                <a:lnTo>
                  <a:pt x="488666" y="167688"/>
                </a:lnTo>
                <a:lnTo>
                  <a:pt x="470012" y="127564"/>
                </a:lnTo>
                <a:lnTo>
                  <a:pt x="445131" y="91617"/>
                </a:lnTo>
                <a:lnTo>
                  <a:pt x="414733" y="60575"/>
                </a:lnTo>
                <a:lnTo>
                  <a:pt x="379532" y="35164"/>
                </a:lnTo>
                <a:lnTo>
                  <a:pt x="340238" y="16113"/>
                </a:lnTo>
                <a:lnTo>
                  <a:pt x="297564" y="4149"/>
                </a:lnTo>
                <a:lnTo>
                  <a:pt x="252222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FillTx/>
            </a:endParaRPr>
          </a:p>
        </p:txBody>
      </p:sp>
      <p:sp>
        <p:nvSpPr>
          <p:cNvPr id="88" name="object 88"/>
          <p:cNvSpPr/>
          <p:nvPr/>
        </p:nvSpPr>
        <p:spPr>
          <a:xfrm>
            <a:off x="7293971" y="5209897"/>
            <a:ext cx="536686" cy="543179"/>
          </a:xfrm>
          <a:custGeom>
            <a:avLst/>
            <a:gdLst/>
            <a:ahLst/>
            <a:cxnLst/>
            <a:rect l="l" t="t" r="r" b="b"/>
            <a:pathLst>
              <a:path w="504825" h="515620">
                <a:moveTo>
                  <a:pt x="0" y="257556"/>
                </a:moveTo>
                <a:lnTo>
                  <a:pt x="4062" y="211261"/>
                </a:lnTo>
                <a:lnTo>
                  <a:pt x="15777" y="167688"/>
                </a:lnTo>
                <a:lnTo>
                  <a:pt x="34431" y="127564"/>
                </a:lnTo>
                <a:lnTo>
                  <a:pt x="59312" y="91617"/>
                </a:lnTo>
                <a:lnTo>
                  <a:pt x="89710" y="60575"/>
                </a:lnTo>
                <a:lnTo>
                  <a:pt x="124911" y="35164"/>
                </a:lnTo>
                <a:lnTo>
                  <a:pt x="164205" y="16113"/>
                </a:lnTo>
                <a:lnTo>
                  <a:pt x="206879" y="4149"/>
                </a:lnTo>
                <a:lnTo>
                  <a:pt x="252222" y="0"/>
                </a:lnTo>
                <a:lnTo>
                  <a:pt x="297564" y="4149"/>
                </a:lnTo>
                <a:lnTo>
                  <a:pt x="340238" y="16113"/>
                </a:lnTo>
                <a:lnTo>
                  <a:pt x="379532" y="35164"/>
                </a:lnTo>
                <a:lnTo>
                  <a:pt x="414733" y="60575"/>
                </a:lnTo>
                <a:lnTo>
                  <a:pt x="445131" y="91617"/>
                </a:lnTo>
                <a:lnTo>
                  <a:pt x="470012" y="127564"/>
                </a:lnTo>
                <a:lnTo>
                  <a:pt x="488666" y="167688"/>
                </a:lnTo>
                <a:lnTo>
                  <a:pt x="500381" y="211261"/>
                </a:lnTo>
                <a:lnTo>
                  <a:pt x="504444" y="257556"/>
                </a:lnTo>
                <a:lnTo>
                  <a:pt x="500381" y="303850"/>
                </a:lnTo>
                <a:lnTo>
                  <a:pt x="488666" y="347423"/>
                </a:lnTo>
                <a:lnTo>
                  <a:pt x="470012" y="387547"/>
                </a:lnTo>
                <a:lnTo>
                  <a:pt x="445131" y="423494"/>
                </a:lnTo>
                <a:lnTo>
                  <a:pt x="414733" y="454536"/>
                </a:lnTo>
                <a:lnTo>
                  <a:pt x="379532" y="479947"/>
                </a:lnTo>
                <a:lnTo>
                  <a:pt x="340238" y="498998"/>
                </a:lnTo>
                <a:lnTo>
                  <a:pt x="297564" y="510962"/>
                </a:lnTo>
                <a:lnTo>
                  <a:pt x="252222" y="515112"/>
                </a:lnTo>
                <a:lnTo>
                  <a:pt x="206879" y="510962"/>
                </a:lnTo>
                <a:lnTo>
                  <a:pt x="164205" y="498998"/>
                </a:lnTo>
                <a:lnTo>
                  <a:pt x="124911" y="479947"/>
                </a:lnTo>
                <a:lnTo>
                  <a:pt x="89710" y="454536"/>
                </a:lnTo>
                <a:lnTo>
                  <a:pt x="59312" y="423494"/>
                </a:lnTo>
                <a:lnTo>
                  <a:pt x="34431" y="387547"/>
                </a:lnTo>
                <a:lnTo>
                  <a:pt x="15777" y="347423"/>
                </a:lnTo>
                <a:lnTo>
                  <a:pt x="4062" y="303850"/>
                </a:lnTo>
                <a:lnTo>
                  <a:pt x="0" y="257556"/>
                </a:lnTo>
                <a:close/>
              </a:path>
            </a:pathLst>
          </a:custGeom>
          <a:solidFill>
            <a:srgbClr val="DD5D44"/>
          </a:solidFill>
          <a:ln w="38100">
            <a:solidFill>
              <a:srgbClr val="DD5D44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FillTx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7300956" y="5269206"/>
            <a:ext cx="497840" cy="452120"/>
          </a:xfrm>
          <a:prstGeom prst="rect">
            <a:avLst/>
          </a:prstGeom>
          <a:noFill/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0" cap="none" spc="-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Arial Black" panose="020B0A04020102020204"/>
                <a:cs typeface="Arial Black" panose="020B0A04020102020204"/>
              </a:rPr>
              <a:t>10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FillTx/>
              <a:latin typeface="Arial Black" panose="020B0A04020102020204"/>
              <a:cs typeface="Arial Black" panose="020B0A04020102020204"/>
            </a:endParaRPr>
          </a:p>
        </p:txBody>
      </p:sp>
      <p:grpSp>
        <p:nvGrpSpPr>
          <p:cNvPr id="90" name="object 90"/>
          <p:cNvGrpSpPr/>
          <p:nvPr/>
        </p:nvGrpSpPr>
        <p:grpSpPr>
          <a:xfrm>
            <a:off x="856836" y="5458690"/>
            <a:ext cx="3566160" cy="1108075"/>
            <a:chOff x="856488" y="5085588"/>
            <a:chExt cx="3566160" cy="1108075"/>
          </a:xfrm>
        </p:grpSpPr>
        <p:pic>
          <p:nvPicPr>
            <p:cNvPr id="91" name="object 91"/>
            <p:cNvPicPr/>
            <p:nvPr/>
          </p:nvPicPr>
          <p:blipFill>
            <a:blip r:embed="rId19"/>
            <a:stretch/>
          </p:blipFill>
          <p:spPr>
            <a:xfrm>
              <a:off x="947928" y="5122164"/>
              <a:ext cx="3474720" cy="943368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20"/>
            <a:stretch/>
          </p:blipFill>
          <p:spPr>
            <a:xfrm>
              <a:off x="856488" y="5085588"/>
              <a:ext cx="3272028" cy="1107960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1001268" y="5137404"/>
              <a:ext cx="3373120" cy="841375"/>
            </a:xfrm>
            <a:custGeom>
              <a:avLst/>
              <a:gdLst/>
              <a:ahLst/>
              <a:cxnLst/>
              <a:rect l="l" t="t" r="r" b="b"/>
              <a:pathLst>
                <a:path w="3373120" h="841375">
                  <a:moveTo>
                    <a:pt x="3372611" y="0"/>
                  </a:moveTo>
                  <a:lnTo>
                    <a:pt x="0" y="0"/>
                  </a:lnTo>
                  <a:lnTo>
                    <a:pt x="0" y="841248"/>
                  </a:lnTo>
                  <a:lnTo>
                    <a:pt x="3372611" y="841248"/>
                  </a:lnTo>
                  <a:lnTo>
                    <a:pt x="337261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</p:grpSp>
      <p:sp>
        <p:nvSpPr>
          <p:cNvPr id="94" name="object 94"/>
          <p:cNvSpPr txBox="1"/>
          <p:nvPr/>
        </p:nvSpPr>
        <p:spPr>
          <a:xfrm>
            <a:off x="1080660" y="5911724"/>
            <a:ext cx="281876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программы</a:t>
            </a:r>
            <a:r>
              <a:rPr kumimoji="0" sz="2400" b="0" i="0" u="none" strike="noStrike" kern="0" cap="none" spc="-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kumimoji="0" sz="24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проекта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FillTx/>
              <a:latin typeface="Microsoft Sans Serif" panose="020B0604020202020204"/>
              <a:cs typeface="Microsoft Sans Serif" panose="020B0604020202020204"/>
            </a:endParaRPr>
          </a:p>
        </p:txBody>
      </p:sp>
      <p:grpSp>
        <p:nvGrpSpPr>
          <p:cNvPr id="95" name="object 95"/>
          <p:cNvGrpSpPr/>
          <p:nvPr/>
        </p:nvGrpSpPr>
        <p:grpSpPr>
          <a:xfrm>
            <a:off x="3989607" y="5231841"/>
            <a:ext cx="645378" cy="660087"/>
            <a:chOff x="3989832" y="4975859"/>
            <a:chExt cx="542925" cy="554990"/>
          </a:xfrm>
          <a:solidFill>
            <a:srgbClr val="DD5D44"/>
          </a:solidFill>
        </p:grpSpPr>
        <p:sp>
          <p:nvSpPr>
            <p:cNvPr id="96" name="object 96"/>
            <p:cNvSpPr/>
            <p:nvPr/>
          </p:nvSpPr>
          <p:spPr>
            <a:xfrm>
              <a:off x="4008882" y="4994909"/>
              <a:ext cx="504825" cy="516890"/>
            </a:xfrm>
            <a:custGeom>
              <a:avLst/>
              <a:gdLst/>
              <a:ahLst/>
              <a:cxnLst/>
              <a:rect l="l" t="t" r="r" b="b"/>
              <a:pathLst>
                <a:path w="504825" h="516889">
                  <a:moveTo>
                    <a:pt x="252222" y="0"/>
                  </a:moveTo>
                  <a:lnTo>
                    <a:pt x="206879" y="4163"/>
                  </a:lnTo>
                  <a:lnTo>
                    <a:pt x="164205" y="16166"/>
                  </a:lnTo>
                  <a:lnTo>
                    <a:pt x="124911" y="35277"/>
                  </a:lnTo>
                  <a:lnTo>
                    <a:pt x="89710" y="60767"/>
                  </a:lnTo>
                  <a:lnTo>
                    <a:pt x="59312" y="91905"/>
                  </a:lnTo>
                  <a:lnTo>
                    <a:pt x="34431" y="127959"/>
                  </a:lnTo>
                  <a:lnTo>
                    <a:pt x="15777" y="168200"/>
                  </a:lnTo>
                  <a:lnTo>
                    <a:pt x="4062" y="211896"/>
                  </a:lnTo>
                  <a:lnTo>
                    <a:pt x="0" y="258317"/>
                  </a:lnTo>
                  <a:lnTo>
                    <a:pt x="4062" y="304739"/>
                  </a:lnTo>
                  <a:lnTo>
                    <a:pt x="15777" y="348435"/>
                  </a:lnTo>
                  <a:lnTo>
                    <a:pt x="34431" y="388676"/>
                  </a:lnTo>
                  <a:lnTo>
                    <a:pt x="59312" y="424730"/>
                  </a:lnTo>
                  <a:lnTo>
                    <a:pt x="89710" y="455868"/>
                  </a:lnTo>
                  <a:lnTo>
                    <a:pt x="124911" y="481358"/>
                  </a:lnTo>
                  <a:lnTo>
                    <a:pt x="164205" y="500469"/>
                  </a:lnTo>
                  <a:lnTo>
                    <a:pt x="206879" y="512472"/>
                  </a:lnTo>
                  <a:lnTo>
                    <a:pt x="252222" y="516635"/>
                  </a:lnTo>
                  <a:lnTo>
                    <a:pt x="297564" y="512472"/>
                  </a:lnTo>
                  <a:lnTo>
                    <a:pt x="340238" y="500469"/>
                  </a:lnTo>
                  <a:lnTo>
                    <a:pt x="379532" y="481358"/>
                  </a:lnTo>
                  <a:lnTo>
                    <a:pt x="414733" y="455868"/>
                  </a:lnTo>
                  <a:lnTo>
                    <a:pt x="445131" y="424730"/>
                  </a:lnTo>
                  <a:lnTo>
                    <a:pt x="470012" y="388676"/>
                  </a:lnTo>
                  <a:lnTo>
                    <a:pt x="488666" y="348435"/>
                  </a:lnTo>
                  <a:lnTo>
                    <a:pt x="500381" y="304739"/>
                  </a:lnTo>
                  <a:lnTo>
                    <a:pt x="504444" y="258317"/>
                  </a:lnTo>
                  <a:lnTo>
                    <a:pt x="500381" y="211896"/>
                  </a:lnTo>
                  <a:lnTo>
                    <a:pt x="488666" y="168200"/>
                  </a:lnTo>
                  <a:lnTo>
                    <a:pt x="470012" y="127959"/>
                  </a:lnTo>
                  <a:lnTo>
                    <a:pt x="445131" y="91905"/>
                  </a:lnTo>
                  <a:lnTo>
                    <a:pt x="414733" y="60767"/>
                  </a:lnTo>
                  <a:lnTo>
                    <a:pt x="379532" y="35277"/>
                  </a:lnTo>
                  <a:lnTo>
                    <a:pt x="340238" y="16166"/>
                  </a:lnTo>
                  <a:lnTo>
                    <a:pt x="297564" y="4163"/>
                  </a:lnTo>
                  <a:lnTo>
                    <a:pt x="252222" y="0"/>
                  </a:lnTo>
                  <a:close/>
                </a:path>
              </a:pathLst>
            </a:custGeom>
            <a:grpFill/>
            <a:ln>
              <a:solidFill>
                <a:srgbClr val="DD5D4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  <p:sp>
          <p:nvSpPr>
            <p:cNvPr id="97" name="object 97"/>
            <p:cNvSpPr/>
            <p:nvPr/>
          </p:nvSpPr>
          <p:spPr>
            <a:xfrm>
              <a:off x="4008882" y="4994909"/>
              <a:ext cx="504825" cy="516890"/>
            </a:xfrm>
            <a:custGeom>
              <a:avLst/>
              <a:gdLst/>
              <a:ahLst/>
              <a:cxnLst/>
              <a:rect l="l" t="t" r="r" b="b"/>
              <a:pathLst>
                <a:path w="504825" h="516889">
                  <a:moveTo>
                    <a:pt x="0" y="258317"/>
                  </a:moveTo>
                  <a:lnTo>
                    <a:pt x="4062" y="211896"/>
                  </a:lnTo>
                  <a:lnTo>
                    <a:pt x="15777" y="168200"/>
                  </a:lnTo>
                  <a:lnTo>
                    <a:pt x="34431" y="127959"/>
                  </a:lnTo>
                  <a:lnTo>
                    <a:pt x="59312" y="91905"/>
                  </a:lnTo>
                  <a:lnTo>
                    <a:pt x="89710" y="60767"/>
                  </a:lnTo>
                  <a:lnTo>
                    <a:pt x="124911" y="35277"/>
                  </a:lnTo>
                  <a:lnTo>
                    <a:pt x="164205" y="16166"/>
                  </a:lnTo>
                  <a:lnTo>
                    <a:pt x="206879" y="4163"/>
                  </a:lnTo>
                  <a:lnTo>
                    <a:pt x="252222" y="0"/>
                  </a:lnTo>
                  <a:lnTo>
                    <a:pt x="297564" y="4163"/>
                  </a:lnTo>
                  <a:lnTo>
                    <a:pt x="340238" y="16166"/>
                  </a:lnTo>
                  <a:lnTo>
                    <a:pt x="379532" y="35277"/>
                  </a:lnTo>
                  <a:lnTo>
                    <a:pt x="414733" y="60767"/>
                  </a:lnTo>
                  <a:lnTo>
                    <a:pt x="445131" y="91905"/>
                  </a:lnTo>
                  <a:lnTo>
                    <a:pt x="470012" y="127959"/>
                  </a:lnTo>
                  <a:lnTo>
                    <a:pt x="488666" y="168200"/>
                  </a:lnTo>
                  <a:lnTo>
                    <a:pt x="500381" y="211896"/>
                  </a:lnTo>
                  <a:lnTo>
                    <a:pt x="504444" y="258317"/>
                  </a:lnTo>
                  <a:lnTo>
                    <a:pt x="500381" y="304739"/>
                  </a:lnTo>
                  <a:lnTo>
                    <a:pt x="488666" y="348435"/>
                  </a:lnTo>
                  <a:lnTo>
                    <a:pt x="470012" y="388676"/>
                  </a:lnTo>
                  <a:lnTo>
                    <a:pt x="445131" y="424730"/>
                  </a:lnTo>
                  <a:lnTo>
                    <a:pt x="414733" y="455868"/>
                  </a:lnTo>
                  <a:lnTo>
                    <a:pt x="379532" y="481358"/>
                  </a:lnTo>
                  <a:lnTo>
                    <a:pt x="340238" y="500469"/>
                  </a:lnTo>
                  <a:lnTo>
                    <a:pt x="297564" y="512472"/>
                  </a:lnTo>
                  <a:lnTo>
                    <a:pt x="252222" y="516635"/>
                  </a:lnTo>
                  <a:lnTo>
                    <a:pt x="206879" y="512472"/>
                  </a:lnTo>
                  <a:lnTo>
                    <a:pt x="164205" y="500469"/>
                  </a:lnTo>
                  <a:lnTo>
                    <a:pt x="124911" y="481358"/>
                  </a:lnTo>
                  <a:lnTo>
                    <a:pt x="89710" y="455868"/>
                  </a:lnTo>
                  <a:lnTo>
                    <a:pt x="59312" y="424730"/>
                  </a:lnTo>
                  <a:lnTo>
                    <a:pt x="34431" y="388676"/>
                  </a:lnTo>
                  <a:lnTo>
                    <a:pt x="15777" y="348435"/>
                  </a:lnTo>
                  <a:lnTo>
                    <a:pt x="4062" y="304739"/>
                  </a:lnTo>
                  <a:lnTo>
                    <a:pt x="0" y="258317"/>
                  </a:lnTo>
                  <a:close/>
                </a:path>
              </a:pathLst>
            </a:custGeom>
            <a:grpFill/>
            <a:ln w="38100">
              <a:solidFill>
                <a:srgbClr val="DD5D4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</p:grpSp>
      <p:sp>
        <p:nvSpPr>
          <p:cNvPr id="98" name="object 98"/>
          <p:cNvSpPr txBox="1"/>
          <p:nvPr/>
        </p:nvSpPr>
        <p:spPr>
          <a:xfrm>
            <a:off x="1055260" y="5496028"/>
            <a:ext cx="2997402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 marR="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>
                <a:tab pos="2953385" algn="l"/>
              </a:tabLst>
              <a:defRPr/>
            </a:pPr>
            <a:r>
              <a:rPr kumimoji="0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Планы</a:t>
            </a:r>
            <a:r>
              <a:rPr kumimoji="0" sz="24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kumimoji="0" sz="2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реализации</a:t>
            </a:r>
            <a:r>
              <a:rPr kumimoji="0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Microsoft Sans Serif" panose="020B0604020202020204"/>
                <a:cs typeface="Microsoft Sans Serif" panose="020B0604020202020204"/>
              </a:rPr>
              <a:t>	</a:t>
            </a:r>
            <a:endParaRPr kumimoji="0" sz="4200" b="0" i="0" u="none" strike="noStrike" kern="0" cap="none" spc="0" normalizeH="0" baseline="16000" noProof="0" dirty="0">
              <a:ln>
                <a:noFill/>
              </a:ln>
              <a:solidFill>
                <a:sysClr val="windowText" lastClr="000000"/>
              </a:solidFill>
              <a:effectLst/>
              <a:uFillTx/>
              <a:latin typeface="Arial Black" panose="020B0A04020102020204"/>
              <a:cs typeface="Arial Black" panose="020B0A04020102020204"/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11759754" y="1290321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Прямоугольник 102"/>
          <p:cNvSpPr/>
          <p:nvPr/>
        </p:nvSpPr>
        <p:spPr>
          <a:xfrm>
            <a:off x="-12277" y="-11261"/>
            <a:ext cx="12206460" cy="862888"/>
          </a:xfrm>
          <a:prstGeom prst="rect">
            <a:avLst/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4" name="Рисунок 103"/>
          <p:cNvPicPr>
            <a:picLocks noChangeAspect="1"/>
          </p:cNvPicPr>
          <p:nvPr/>
        </p:nvPicPr>
        <p:blipFill>
          <a:blip r:embed="rId21"/>
          <a:srcRect/>
          <a:stretch/>
        </p:blipFill>
        <p:spPr>
          <a:xfrm>
            <a:off x="10828607" y="133244"/>
            <a:ext cx="1149633" cy="530946"/>
          </a:xfrm>
          <a:prstGeom prst="rect">
            <a:avLst/>
          </a:prstGeom>
        </p:spPr>
      </p:pic>
      <p:sp>
        <p:nvSpPr>
          <p:cNvPr id="105" name="TextBox 104"/>
          <p:cNvSpPr txBox="1"/>
          <p:nvPr/>
        </p:nvSpPr>
        <p:spPr>
          <a:xfrm>
            <a:off x="553250" y="301865"/>
            <a:ext cx="8188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dirty="0">
                <a:solidFill>
                  <a:schemeClr val="bg1"/>
                </a:solidFill>
                <a:latin typeface="Circe ExtraBold" pitchFamily="34" charset="-52" panose="020B0802020203020203"/>
              </a:rPr>
              <a:t>ОБЩИЙ АЛГОРИТМ СОЦИАЛЬНЫХ ПРОЕКТОВ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FillTx/>
              <a:latin typeface="Circe ExtraBold" pitchFamily="34" charset="-52" panose="020B0802020203020203"/>
              <a:ea typeface="+mn-ea"/>
              <a:cs typeface="+mn-cs"/>
            </a:endParaRPr>
          </a:p>
        </p:txBody>
      </p:sp>
      <p:sp>
        <p:nvSpPr>
          <p:cNvPr id="106" name="object 31"/>
          <p:cNvSpPr/>
          <p:nvPr/>
        </p:nvSpPr>
        <p:spPr>
          <a:xfrm>
            <a:off x="529185" y="193958"/>
            <a:ext cx="0" cy="509905"/>
          </a:xfrm>
          <a:custGeom>
            <a:avLst/>
            <a:gdLst/>
            <a:ahLst/>
            <a:cxnLst/>
            <a:rect l="l" t="t" r="r" b="b"/>
            <a:pathLst>
              <a:path h="509905">
                <a:moveTo>
                  <a:pt x="0" y="0"/>
                </a:moveTo>
                <a:lnTo>
                  <a:pt x="0" y="509650"/>
                </a:lnTo>
              </a:path>
            </a:pathLst>
          </a:custGeom>
          <a:ln w="35052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" name="object 89"/>
          <p:cNvSpPr txBox="1"/>
          <p:nvPr/>
        </p:nvSpPr>
        <p:spPr>
          <a:xfrm>
            <a:off x="4037718" y="5329150"/>
            <a:ext cx="497840" cy="443070"/>
          </a:xfrm>
          <a:prstGeom prst="rect">
            <a:avLst/>
          </a:prstGeom>
          <a:noFill/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0" cap="none" spc="-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Arial Black" panose="020B0A04020102020204"/>
                <a:cs typeface="Arial Black" panose="020B0A04020102020204"/>
              </a:rPr>
              <a:t>1</a:t>
            </a:r>
            <a:r>
              <a:rPr kumimoji="0" lang="ru-RU" sz="2800" b="0" i="0" u="none" strike="noStrike" kern="0" cap="none" spc="-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Arial Black" panose="020B0A04020102020204"/>
                <a:cs typeface="Arial Black" panose="020B0A04020102020204"/>
              </a:rPr>
              <a:t>1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FillTx/>
              <a:latin typeface="Arial Black" panose="020B0A04020102020204"/>
              <a:cs typeface="Arial Black" panose="020B0A04020102020204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/>
          <a:stretch/>
        </p:blipFill>
        <p:spPr>
          <a:xfrm>
            <a:off x="10507980" y="277368"/>
            <a:ext cx="1312164" cy="605027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95375" y="228091"/>
            <a:ext cx="8307959" cy="93551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3600" spc="-65" dirty="0">
                <a:solidFill>
                  <a:srgbClr val="4D2207"/>
                </a:solidFill>
                <a:latin typeface="Circe Bold" charset="0" panose="020B0602020203020203"/>
                <a:cs typeface="Circe Bold" charset="0" panose="020B0602020203020203"/>
              </a:rPr>
              <a:t>ГРАНТОВЫЕ</a:t>
            </a:r>
            <a:r>
              <a:rPr lang="ru-RU" sz="3600" spc="-150" dirty="0">
                <a:solidFill>
                  <a:srgbClr val="4D2207"/>
                </a:solidFill>
                <a:latin typeface="Circe Bold" charset="0" panose="020B0602020203020203"/>
                <a:cs typeface="Circe Bold" charset="0" panose="020B0602020203020203"/>
              </a:rPr>
              <a:t> </a:t>
            </a:r>
            <a:r>
              <a:rPr lang="ru-RU" sz="3600" spc="-10" dirty="0">
                <a:solidFill>
                  <a:srgbClr val="4D2207"/>
                </a:solidFill>
                <a:latin typeface="Circe Bold" charset="0" panose="020B0602020203020203"/>
                <a:cs typeface="Circe Bold" charset="0" panose="020B0602020203020203"/>
              </a:rPr>
              <a:t>КОНКУРСЫ </a:t>
            </a:r>
            <a:br>
              <a:rPr lang="ru-RU" spc="-10" dirty="0">
                <a:solidFill>
                  <a:srgbClr val="4D2207"/>
                </a:solidFill>
                <a:latin typeface="Circe Bold" charset="0" panose="020B0602020203020203"/>
                <a:cs typeface="Circe Bold" charset="0" panose="020B0602020203020203"/>
              </a:rPr>
            </a:br>
            <a:r>
              <a:rPr lang="ru-RU" sz="2400" spc="-10" dirty="0">
                <a:solidFill>
                  <a:srgbClr val="4D2207"/>
                </a:solidFill>
                <a:latin typeface="Circe Bold" charset="0" panose="020B0602020203020203"/>
                <a:cs typeface="Circe Bold" charset="0" panose="020B0602020203020203"/>
              </a:rPr>
              <a:t>новый взгляд на </a:t>
            </a:r>
            <a:r>
              <a:rPr lang="ru-RU" sz="2400" spc="-10" dirty="0">
                <a:solidFill>
                  <a:srgbClr val="EA3D22"/>
                </a:solidFill>
                <a:latin typeface="Circe Bold" charset="0" panose="020B0602020203020203"/>
                <a:cs typeface="Circe Bold" charset="0" panose="020B0602020203020203"/>
              </a:rPr>
              <a:t>возможности</a:t>
            </a:r>
            <a:endParaRPr sz="3200" dirty="0">
              <a:solidFill>
                <a:srgbClr val="EA3D22"/>
              </a:solidFill>
              <a:latin typeface="Circe Bold" charset="0" panose="020B0602020203020203"/>
              <a:cs typeface="Circe Bold" charset="0" panose="020B0602020203020203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17398" y="241554"/>
            <a:ext cx="0" cy="509905"/>
          </a:xfrm>
          <a:custGeom>
            <a:avLst/>
            <a:gdLst/>
            <a:ahLst/>
            <a:cxnLst/>
            <a:rect l="l" t="t" r="r" b="b"/>
            <a:pathLst>
              <a:path h="509905">
                <a:moveTo>
                  <a:pt x="0" y="0"/>
                </a:moveTo>
                <a:lnTo>
                  <a:pt x="0" y="509650"/>
                </a:lnTo>
              </a:path>
            </a:pathLst>
          </a:custGeom>
          <a:ln w="35052">
            <a:solidFill>
              <a:srgbClr val="EA3D2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412494" y="2025755"/>
            <a:ext cx="177800" cy="401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155"/>
              </a:lnSpc>
            </a:pPr>
            <a:r>
              <a:rPr sz="2800" b="1" spc="-220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–</a:t>
            </a:r>
            <a:endParaRPr sz="28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60145" y="1602630"/>
            <a:ext cx="6165850" cy="1521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189990" marR="1472565" indent="46990">
              <a:lnSpc>
                <a:spcPct val="100000"/>
              </a:lnSpc>
              <a:spcBef>
                <a:spcPts val="2555"/>
              </a:spcBef>
            </a:pPr>
            <a:r>
              <a:rPr sz="2800" b="1" dirty="0" err="1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Проектная</a:t>
            </a:r>
            <a:r>
              <a:rPr sz="2800" b="1" spc="60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800" b="1" spc="-10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заявка </a:t>
            </a:r>
            <a:r>
              <a:rPr sz="2800" b="1" spc="-55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социальный</a:t>
            </a:r>
            <a:r>
              <a:rPr sz="2800" b="1" spc="-114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800" b="1" spc="-10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проект</a:t>
            </a:r>
            <a:endParaRPr sz="2800" dirty="0">
              <a:latin typeface="Arial" panose="020B0604020202020204"/>
              <a:cs typeface="Arial" panose="020B0604020202020204"/>
            </a:endParaRPr>
          </a:p>
          <a:p>
            <a:pPr marL="488950" marR="1062990" indent="3175" algn="ctr">
              <a:lnSpc>
                <a:spcPct val="100000"/>
              </a:lnSpc>
              <a:spcBef>
                <a:spcPts val="5"/>
              </a:spcBef>
            </a:pPr>
            <a:endParaRPr lang="ru-RU" sz="1400" b="1" spc="-10" dirty="0">
              <a:solidFill>
                <a:srgbClr val="4D2207"/>
              </a:solidFill>
              <a:latin typeface="Arial" panose="020B0604020202020204"/>
              <a:cs typeface="Arial" panose="020B0604020202020204"/>
            </a:endParaRPr>
          </a:p>
          <a:p>
            <a:pPr marL="488950" marR="1062990" indent="3175" algn="ctr">
              <a:lnSpc>
                <a:spcPct val="100000"/>
              </a:lnSpc>
              <a:spcBef>
                <a:spcPts val="5"/>
              </a:spcBef>
            </a:pPr>
            <a:r>
              <a:rPr sz="1400" b="1" spc="-10" dirty="0" err="1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описан</a:t>
            </a:r>
            <a:r>
              <a:rPr lang="ru-RU" sz="1400" b="1" spc="-10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н</a:t>
            </a:r>
            <a:r>
              <a:rPr sz="1400" b="1" spc="-10" dirty="0" err="1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ый</a:t>
            </a:r>
            <a:r>
              <a:rPr sz="1400" b="1" spc="-65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по</a:t>
            </a:r>
            <a:r>
              <a:rPr sz="1400" b="1" spc="-25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форме</a:t>
            </a:r>
            <a:r>
              <a:rPr sz="1400" b="1" spc="-35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400" b="1" spc="-25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для </a:t>
            </a:r>
            <a:r>
              <a:rPr sz="1400" b="1" spc="-25" dirty="0" err="1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представления</a:t>
            </a:r>
            <a:r>
              <a:rPr sz="1400" b="1" spc="-120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 </a:t>
            </a:r>
            <a:br>
              <a:rPr lang="ru-RU" sz="1400" b="1" spc="-120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</a:br>
            <a:r>
              <a:rPr sz="1400" b="1" spc="-75" dirty="0" err="1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заявител</a:t>
            </a:r>
            <a:r>
              <a:rPr lang="ru-RU" sz="1400" b="1" spc="-75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ем</a:t>
            </a:r>
            <a:r>
              <a:rPr sz="1400" b="1" spc="-75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(на</a:t>
            </a:r>
            <a:r>
              <a:rPr sz="1400" b="1" spc="80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400" b="1" spc="-10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конкурс).</a:t>
            </a:r>
            <a:endParaRPr sz="14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518907" y="1560956"/>
            <a:ext cx="3846195" cy="2159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95"/>
              </a:spcBef>
            </a:pPr>
            <a:r>
              <a:rPr sz="2800" b="1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Грант</a:t>
            </a:r>
            <a:r>
              <a:rPr sz="2800" b="1" spc="-50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800" b="1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–</a:t>
            </a:r>
            <a:r>
              <a:rPr sz="2800" b="1" spc="-15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800" b="1" spc="-10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целевое, </a:t>
            </a:r>
            <a:r>
              <a:rPr sz="2800" b="1" spc="-10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безвозмездное, невозвратное </a:t>
            </a:r>
            <a:r>
              <a:rPr sz="2800" b="1" spc="-10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финансирование</a:t>
            </a:r>
            <a:r>
              <a:rPr sz="2800" b="1" spc="-130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800" b="1" spc="-25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на </a:t>
            </a:r>
            <a:r>
              <a:rPr sz="2800" b="1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реализацию</a:t>
            </a:r>
            <a:r>
              <a:rPr sz="2800" b="1" spc="-105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800" b="1" spc="-10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проекта!</a:t>
            </a:r>
            <a:endParaRPr sz="28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30580" y="4470653"/>
            <a:ext cx="10540365" cy="1366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 algn="just">
              <a:lnSpc>
                <a:spcPct val="100000"/>
              </a:lnSpc>
              <a:spcBef>
                <a:spcPts val="95"/>
              </a:spcBef>
            </a:pPr>
            <a:r>
              <a:rPr sz="2200" b="1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социальное</a:t>
            </a:r>
            <a:r>
              <a:rPr sz="2200" b="1" spc="440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  </a:t>
            </a:r>
            <a:r>
              <a:rPr sz="2200" b="1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проектирование</a:t>
            </a:r>
            <a:r>
              <a:rPr sz="2200" b="1" spc="445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  </a:t>
            </a:r>
            <a:r>
              <a:rPr sz="2200" b="1" spc="530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-</a:t>
            </a:r>
            <a:r>
              <a:rPr sz="2200" b="1" spc="440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  </a:t>
            </a:r>
            <a:r>
              <a:rPr sz="2200" b="1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способ</a:t>
            </a:r>
            <a:r>
              <a:rPr sz="2200" b="1" spc="440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  </a:t>
            </a:r>
            <a:r>
              <a:rPr sz="2200" b="1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выражения</a:t>
            </a:r>
            <a:r>
              <a:rPr sz="2200" b="1" spc="445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  </a:t>
            </a:r>
            <a:r>
              <a:rPr sz="2200" b="1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идеи</a:t>
            </a:r>
            <a:r>
              <a:rPr sz="2200" b="1" spc="440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  </a:t>
            </a:r>
            <a:r>
              <a:rPr sz="2200" b="1" spc="-10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улучшения </a:t>
            </a:r>
            <a:r>
              <a:rPr sz="2200" b="1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окружающей</a:t>
            </a:r>
            <a:r>
              <a:rPr sz="2200" b="1" spc="455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200" b="1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среды</a:t>
            </a:r>
            <a:r>
              <a:rPr sz="2200" b="1" spc="425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200" b="1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языком</a:t>
            </a:r>
            <a:r>
              <a:rPr sz="2200" b="1" spc="459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200" b="1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конкретных</a:t>
            </a:r>
            <a:r>
              <a:rPr sz="2200" b="1" spc="445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200" b="1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целей,</a:t>
            </a:r>
            <a:r>
              <a:rPr sz="2200" b="1" spc="445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200" b="1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задач</a:t>
            </a:r>
            <a:r>
              <a:rPr sz="2200" b="1" spc="430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200" b="1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и</a:t>
            </a:r>
            <a:r>
              <a:rPr sz="2200" b="1" spc="434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200" b="1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действий</a:t>
            </a:r>
            <a:r>
              <a:rPr sz="2200" b="1" spc="440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200" b="1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по</a:t>
            </a:r>
            <a:r>
              <a:rPr sz="2200" b="1" spc="420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200" b="1" spc="35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их </a:t>
            </a:r>
            <a:r>
              <a:rPr sz="2200" b="1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достижению,</a:t>
            </a:r>
            <a:r>
              <a:rPr sz="2200" b="1" spc="475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200" b="1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а</a:t>
            </a:r>
            <a:r>
              <a:rPr sz="2200" b="1" spc="480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200" b="1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также</a:t>
            </a:r>
            <a:r>
              <a:rPr sz="2200" b="1" spc="490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200" b="1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описание</a:t>
            </a:r>
            <a:r>
              <a:rPr sz="2200" b="1" spc="470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200" b="1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необходимых</a:t>
            </a:r>
            <a:r>
              <a:rPr sz="2200" b="1" spc="475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200" b="1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ресурсов</a:t>
            </a:r>
            <a:r>
              <a:rPr sz="2200" b="1" spc="475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200" b="1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для</a:t>
            </a:r>
            <a:r>
              <a:rPr sz="2200" b="1" spc="470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200" b="1" spc="-10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реализации </a:t>
            </a:r>
            <a:r>
              <a:rPr sz="2200" b="1" spc="-70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замысла</a:t>
            </a:r>
            <a:r>
              <a:rPr sz="2200" b="1" spc="-20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200" b="1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и</a:t>
            </a:r>
            <a:r>
              <a:rPr sz="2200" b="1" spc="5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200" b="1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конкретных сроков</a:t>
            </a:r>
            <a:r>
              <a:rPr sz="2200" b="1" spc="-20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200" b="1" spc="-25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воплощения</a:t>
            </a:r>
            <a:r>
              <a:rPr sz="2200" b="1" spc="-15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200" b="1" spc="-50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описываемой</a:t>
            </a:r>
            <a:r>
              <a:rPr sz="2200" b="1" spc="-25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200" b="1" spc="-10" dirty="0">
                <a:solidFill>
                  <a:srgbClr val="4D2207"/>
                </a:solidFill>
                <a:latin typeface="Arial" panose="020B0604020202020204"/>
                <a:cs typeface="Arial" panose="020B0604020202020204"/>
              </a:rPr>
              <a:t>цели.</a:t>
            </a:r>
            <a:endParaRPr sz="22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09600" y="1453896"/>
            <a:ext cx="1125220" cy="1059180"/>
          </a:xfrm>
          <a:custGeom>
            <a:avLst/>
            <a:gdLst/>
            <a:ahLst/>
            <a:cxnLst/>
            <a:rect l="l" t="t" r="r" b="b"/>
            <a:pathLst>
              <a:path w="1125220" h="1059180">
                <a:moveTo>
                  <a:pt x="562356" y="0"/>
                </a:moveTo>
                <a:lnTo>
                  <a:pt x="513834" y="1943"/>
                </a:lnTo>
                <a:lnTo>
                  <a:pt x="466458" y="7669"/>
                </a:lnTo>
                <a:lnTo>
                  <a:pt x="420397" y="17018"/>
                </a:lnTo>
                <a:lnTo>
                  <a:pt x="375820" y="29831"/>
                </a:lnTo>
                <a:lnTo>
                  <a:pt x="332895" y="45948"/>
                </a:lnTo>
                <a:lnTo>
                  <a:pt x="291792" y="65212"/>
                </a:lnTo>
                <a:lnTo>
                  <a:pt x="252679" y="87463"/>
                </a:lnTo>
                <a:lnTo>
                  <a:pt x="215724" y="112541"/>
                </a:lnTo>
                <a:lnTo>
                  <a:pt x="181098" y="140289"/>
                </a:lnTo>
                <a:lnTo>
                  <a:pt x="148968" y="170547"/>
                </a:lnTo>
                <a:lnTo>
                  <a:pt x="119504" y="203156"/>
                </a:lnTo>
                <a:lnTo>
                  <a:pt x="92874" y="237957"/>
                </a:lnTo>
                <a:lnTo>
                  <a:pt x="69246" y="274791"/>
                </a:lnTo>
                <a:lnTo>
                  <a:pt x="48791" y="313499"/>
                </a:lnTo>
                <a:lnTo>
                  <a:pt x="31676" y="353923"/>
                </a:lnTo>
                <a:lnTo>
                  <a:pt x="18071" y="395903"/>
                </a:lnTo>
                <a:lnTo>
                  <a:pt x="8144" y="439280"/>
                </a:lnTo>
                <a:lnTo>
                  <a:pt x="2064" y="483895"/>
                </a:lnTo>
                <a:lnTo>
                  <a:pt x="0" y="529589"/>
                </a:lnTo>
                <a:lnTo>
                  <a:pt x="2064" y="575284"/>
                </a:lnTo>
                <a:lnTo>
                  <a:pt x="8144" y="619899"/>
                </a:lnTo>
                <a:lnTo>
                  <a:pt x="18071" y="663276"/>
                </a:lnTo>
                <a:lnTo>
                  <a:pt x="31676" y="705256"/>
                </a:lnTo>
                <a:lnTo>
                  <a:pt x="48791" y="745680"/>
                </a:lnTo>
                <a:lnTo>
                  <a:pt x="69246" y="784388"/>
                </a:lnTo>
                <a:lnTo>
                  <a:pt x="92874" y="821222"/>
                </a:lnTo>
                <a:lnTo>
                  <a:pt x="119504" y="856023"/>
                </a:lnTo>
                <a:lnTo>
                  <a:pt x="148968" y="888632"/>
                </a:lnTo>
                <a:lnTo>
                  <a:pt x="181098" y="918890"/>
                </a:lnTo>
                <a:lnTo>
                  <a:pt x="215724" y="946638"/>
                </a:lnTo>
                <a:lnTo>
                  <a:pt x="252679" y="971716"/>
                </a:lnTo>
                <a:lnTo>
                  <a:pt x="291792" y="993967"/>
                </a:lnTo>
                <a:lnTo>
                  <a:pt x="332895" y="1013231"/>
                </a:lnTo>
                <a:lnTo>
                  <a:pt x="375820" y="1029348"/>
                </a:lnTo>
                <a:lnTo>
                  <a:pt x="420397" y="1042161"/>
                </a:lnTo>
                <a:lnTo>
                  <a:pt x="466458" y="1051510"/>
                </a:lnTo>
                <a:lnTo>
                  <a:pt x="513834" y="1057236"/>
                </a:lnTo>
                <a:lnTo>
                  <a:pt x="562356" y="1059179"/>
                </a:lnTo>
                <a:lnTo>
                  <a:pt x="610886" y="1057236"/>
                </a:lnTo>
                <a:lnTo>
                  <a:pt x="658269" y="1051510"/>
                </a:lnTo>
                <a:lnTo>
                  <a:pt x="704335" y="1042161"/>
                </a:lnTo>
                <a:lnTo>
                  <a:pt x="748916" y="1029348"/>
                </a:lnTo>
                <a:lnTo>
                  <a:pt x="791843" y="1013231"/>
                </a:lnTo>
                <a:lnTo>
                  <a:pt x="832947" y="993967"/>
                </a:lnTo>
                <a:lnTo>
                  <a:pt x="872060" y="971716"/>
                </a:lnTo>
                <a:lnTo>
                  <a:pt x="909013" y="946638"/>
                </a:lnTo>
                <a:lnTo>
                  <a:pt x="943638" y="918890"/>
                </a:lnTo>
                <a:lnTo>
                  <a:pt x="975765" y="888632"/>
                </a:lnTo>
                <a:lnTo>
                  <a:pt x="1005227" y="856023"/>
                </a:lnTo>
                <a:lnTo>
                  <a:pt x="1031854" y="821222"/>
                </a:lnTo>
                <a:lnTo>
                  <a:pt x="1055478" y="784388"/>
                </a:lnTo>
                <a:lnTo>
                  <a:pt x="1075930" y="745680"/>
                </a:lnTo>
                <a:lnTo>
                  <a:pt x="1093041" y="705256"/>
                </a:lnTo>
                <a:lnTo>
                  <a:pt x="1106644" y="663276"/>
                </a:lnTo>
                <a:lnTo>
                  <a:pt x="1116569" y="619899"/>
                </a:lnTo>
                <a:lnTo>
                  <a:pt x="1122648" y="575284"/>
                </a:lnTo>
                <a:lnTo>
                  <a:pt x="1124712" y="529589"/>
                </a:lnTo>
                <a:lnTo>
                  <a:pt x="1122648" y="483895"/>
                </a:lnTo>
                <a:lnTo>
                  <a:pt x="1116569" y="439280"/>
                </a:lnTo>
                <a:lnTo>
                  <a:pt x="1106644" y="395903"/>
                </a:lnTo>
                <a:lnTo>
                  <a:pt x="1093041" y="353923"/>
                </a:lnTo>
                <a:lnTo>
                  <a:pt x="1075930" y="313499"/>
                </a:lnTo>
                <a:lnTo>
                  <a:pt x="1055478" y="274791"/>
                </a:lnTo>
                <a:lnTo>
                  <a:pt x="1031854" y="237957"/>
                </a:lnTo>
                <a:lnTo>
                  <a:pt x="1005227" y="203156"/>
                </a:lnTo>
                <a:lnTo>
                  <a:pt x="975765" y="170547"/>
                </a:lnTo>
                <a:lnTo>
                  <a:pt x="943638" y="140289"/>
                </a:lnTo>
                <a:lnTo>
                  <a:pt x="909013" y="112541"/>
                </a:lnTo>
                <a:lnTo>
                  <a:pt x="872060" y="87463"/>
                </a:lnTo>
                <a:lnTo>
                  <a:pt x="832947" y="65212"/>
                </a:lnTo>
                <a:lnTo>
                  <a:pt x="791843" y="45948"/>
                </a:lnTo>
                <a:lnTo>
                  <a:pt x="748916" y="29831"/>
                </a:lnTo>
                <a:lnTo>
                  <a:pt x="704335" y="17018"/>
                </a:lnTo>
                <a:lnTo>
                  <a:pt x="658269" y="7669"/>
                </a:lnTo>
                <a:lnTo>
                  <a:pt x="610886" y="1943"/>
                </a:lnTo>
                <a:lnTo>
                  <a:pt x="562356" y="0"/>
                </a:lnTo>
                <a:close/>
              </a:path>
            </a:pathLst>
          </a:custGeom>
          <a:solidFill>
            <a:srgbClr val="ECEBE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3"/>
          <a:stretch/>
        </p:blipFill>
        <p:spPr>
          <a:xfrm>
            <a:off x="906780" y="1680972"/>
            <a:ext cx="641604" cy="605027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6882383" y="1345691"/>
            <a:ext cx="1018540" cy="1016635"/>
            <a:chOff x="6882383" y="1345691"/>
            <a:chExt cx="1018540" cy="1016635"/>
          </a:xfrm>
        </p:grpSpPr>
        <p:sp>
          <p:nvSpPr>
            <p:cNvPr id="13" name="object 13"/>
            <p:cNvSpPr/>
            <p:nvPr/>
          </p:nvSpPr>
          <p:spPr>
            <a:xfrm>
              <a:off x="6882383" y="1345691"/>
              <a:ext cx="1018540" cy="1016635"/>
            </a:xfrm>
            <a:custGeom>
              <a:avLst/>
              <a:gdLst/>
              <a:ahLst/>
              <a:cxnLst/>
              <a:rect l="l" t="t" r="r" b="b"/>
              <a:pathLst>
                <a:path w="1018540" h="1016635">
                  <a:moveTo>
                    <a:pt x="509016" y="0"/>
                  </a:moveTo>
                  <a:lnTo>
                    <a:pt x="459985" y="2326"/>
                  </a:lnTo>
                  <a:lnTo>
                    <a:pt x="412275" y="9165"/>
                  </a:lnTo>
                  <a:lnTo>
                    <a:pt x="366099" y="20303"/>
                  </a:lnTo>
                  <a:lnTo>
                    <a:pt x="321669" y="35526"/>
                  </a:lnTo>
                  <a:lnTo>
                    <a:pt x="279200" y="54621"/>
                  </a:lnTo>
                  <a:lnTo>
                    <a:pt x="238903" y="77376"/>
                  </a:lnTo>
                  <a:lnTo>
                    <a:pt x="200992" y="103578"/>
                  </a:lnTo>
                  <a:lnTo>
                    <a:pt x="165680" y="133012"/>
                  </a:lnTo>
                  <a:lnTo>
                    <a:pt x="133181" y="165467"/>
                  </a:lnTo>
                  <a:lnTo>
                    <a:pt x="103707" y="200728"/>
                  </a:lnTo>
                  <a:lnTo>
                    <a:pt x="77471" y="238584"/>
                  </a:lnTo>
                  <a:lnTo>
                    <a:pt x="54687" y="278820"/>
                  </a:lnTo>
                  <a:lnTo>
                    <a:pt x="35568" y="321224"/>
                  </a:lnTo>
                  <a:lnTo>
                    <a:pt x="20326" y="365582"/>
                  </a:lnTo>
                  <a:lnTo>
                    <a:pt x="9176" y="411682"/>
                  </a:lnTo>
                  <a:lnTo>
                    <a:pt x="2329" y="459310"/>
                  </a:lnTo>
                  <a:lnTo>
                    <a:pt x="0" y="508254"/>
                  </a:lnTo>
                  <a:lnTo>
                    <a:pt x="2329" y="557197"/>
                  </a:lnTo>
                  <a:lnTo>
                    <a:pt x="9176" y="604825"/>
                  </a:lnTo>
                  <a:lnTo>
                    <a:pt x="20326" y="650925"/>
                  </a:lnTo>
                  <a:lnTo>
                    <a:pt x="35568" y="695283"/>
                  </a:lnTo>
                  <a:lnTo>
                    <a:pt x="54687" y="737687"/>
                  </a:lnTo>
                  <a:lnTo>
                    <a:pt x="77471" y="777923"/>
                  </a:lnTo>
                  <a:lnTo>
                    <a:pt x="103707" y="815779"/>
                  </a:lnTo>
                  <a:lnTo>
                    <a:pt x="133181" y="851040"/>
                  </a:lnTo>
                  <a:lnTo>
                    <a:pt x="165680" y="883495"/>
                  </a:lnTo>
                  <a:lnTo>
                    <a:pt x="200992" y="912929"/>
                  </a:lnTo>
                  <a:lnTo>
                    <a:pt x="238903" y="939131"/>
                  </a:lnTo>
                  <a:lnTo>
                    <a:pt x="279200" y="961886"/>
                  </a:lnTo>
                  <a:lnTo>
                    <a:pt x="321669" y="980981"/>
                  </a:lnTo>
                  <a:lnTo>
                    <a:pt x="366099" y="996204"/>
                  </a:lnTo>
                  <a:lnTo>
                    <a:pt x="412275" y="1007342"/>
                  </a:lnTo>
                  <a:lnTo>
                    <a:pt x="459985" y="1014181"/>
                  </a:lnTo>
                  <a:lnTo>
                    <a:pt x="509016" y="1016508"/>
                  </a:lnTo>
                  <a:lnTo>
                    <a:pt x="558046" y="1014181"/>
                  </a:lnTo>
                  <a:lnTo>
                    <a:pt x="605756" y="1007342"/>
                  </a:lnTo>
                  <a:lnTo>
                    <a:pt x="651932" y="996204"/>
                  </a:lnTo>
                  <a:lnTo>
                    <a:pt x="696362" y="980981"/>
                  </a:lnTo>
                  <a:lnTo>
                    <a:pt x="738831" y="961886"/>
                  </a:lnTo>
                  <a:lnTo>
                    <a:pt x="779128" y="939131"/>
                  </a:lnTo>
                  <a:lnTo>
                    <a:pt x="817039" y="912929"/>
                  </a:lnTo>
                  <a:lnTo>
                    <a:pt x="852351" y="883495"/>
                  </a:lnTo>
                  <a:lnTo>
                    <a:pt x="884850" y="851040"/>
                  </a:lnTo>
                  <a:lnTo>
                    <a:pt x="914324" y="815779"/>
                  </a:lnTo>
                  <a:lnTo>
                    <a:pt x="940560" y="777923"/>
                  </a:lnTo>
                  <a:lnTo>
                    <a:pt x="963344" y="737687"/>
                  </a:lnTo>
                  <a:lnTo>
                    <a:pt x="982463" y="695283"/>
                  </a:lnTo>
                  <a:lnTo>
                    <a:pt x="997705" y="650925"/>
                  </a:lnTo>
                  <a:lnTo>
                    <a:pt x="1008855" y="604825"/>
                  </a:lnTo>
                  <a:lnTo>
                    <a:pt x="1015702" y="557197"/>
                  </a:lnTo>
                  <a:lnTo>
                    <a:pt x="1018032" y="508254"/>
                  </a:lnTo>
                  <a:lnTo>
                    <a:pt x="1015702" y="459310"/>
                  </a:lnTo>
                  <a:lnTo>
                    <a:pt x="1008855" y="411682"/>
                  </a:lnTo>
                  <a:lnTo>
                    <a:pt x="997705" y="365582"/>
                  </a:lnTo>
                  <a:lnTo>
                    <a:pt x="982463" y="321224"/>
                  </a:lnTo>
                  <a:lnTo>
                    <a:pt x="963344" y="278820"/>
                  </a:lnTo>
                  <a:lnTo>
                    <a:pt x="940560" y="238584"/>
                  </a:lnTo>
                  <a:lnTo>
                    <a:pt x="914324" y="200728"/>
                  </a:lnTo>
                  <a:lnTo>
                    <a:pt x="884850" y="165467"/>
                  </a:lnTo>
                  <a:lnTo>
                    <a:pt x="852351" y="133012"/>
                  </a:lnTo>
                  <a:lnTo>
                    <a:pt x="817039" y="103578"/>
                  </a:lnTo>
                  <a:lnTo>
                    <a:pt x="779128" y="77376"/>
                  </a:lnTo>
                  <a:lnTo>
                    <a:pt x="738831" y="54621"/>
                  </a:lnTo>
                  <a:lnTo>
                    <a:pt x="696362" y="35526"/>
                  </a:lnTo>
                  <a:lnTo>
                    <a:pt x="651932" y="20303"/>
                  </a:lnTo>
                  <a:lnTo>
                    <a:pt x="605756" y="9165"/>
                  </a:lnTo>
                  <a:lnTo>
                    <a:pt x="558046" y="2326"/>
                  </a:lnTo>
                  <a:lnTo>
                    <a:pt x="509016" y="0"/>
                  </a:lnTo>
                  <a:close/>
                </a:path>
              </a:pathLst>
            </a:custGeom>
            <a:solidFill>
              <a:srgbClr val="E6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4"/>
            <a:stretch/>
          </p:blipFill>
          <p:spPr>
            <a:xfrm>
              <a:off x="6995159" y="1656587"/>
              <a:ext cx="792479" cy="580643"/>
            </a:xfrm>
            <a:prstGeom prst="rect">
              <a:avLst/>
            </a:prstGeom>
          </p:spPr>
        </p:pic>
      </p:grpSp>
      <p:sp>
        <p:nvSpPr>
          <p:cNvPr id="15" name="object 15"/>
          <p:cNvSpPr/>
          <p:nvPr/>
        </p:nvSpPr>
        <p:spPr>
          <a:xfrm>
            <a:off x="451866" y="4248150"/>
            <a:ext cx="11303635" cy="2018030"/>
          </a:xfrm>
          <a:custGeom>
            <a:avLst/>
            <a:gdLst/>
            <a:ahLst/>
            <a:cxnLst/>
            <a:rect l="l" t="t" r="r" b="b"/>
            <a:pathLst>
              <a:path w="11303635" h="2018029">
                <a:moveTo>
                  <a:pt x="0" y="2017776"/>
                </a:moveTo>
                <a:lnTo>
                  <a:pt x="11303508" y="2017776"/>
                </a:lnTo>
                <a:lnTo>
                  <a:pt x="11303508" y="0"/>
                </a:lnTo>
                <a:lnTo>
                  <a:pt x="0" y="0"/>
                </a:lnTo>
                <a:lnTo>
                  <a:pt x="0" y="2017776"/>
                </a:lnTo>
                <a:close/>
              </a:path>
            </a:pathLst>
          </a:custGeom>
          <a:ln w="28956">
            <a:solidFill>
              <a:srgbClr val="E7461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t="3875" b="10266"/>
          <a:stretch/>
        </p:blipFill>
        <p:spPr>
          <a:xfrm>
            <a:off x="0" y="-121920"/>
            <a:ext cx="12192000" cy="697992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197136" y="2996338"/>
            <a:ext cx="2018071" cy="672022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443548" y="495296"/>
            <a:ext cx="3772699" cy="538849"/>
          </a:xfrm>
          <a:prstGeom prst="roundRect">
            <a:avLst/>
          </a:prstGeom>
          <a:solidFill>
            <a:schemeClr val="tx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43549" y="580055"/>
            <a:ext cx="3772699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НАЧИНАЮЩИЕ ПРЕДПРИНИМАТЕЛИ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09511" y="1626572"/>
            <a:ext cx="3410549" cy="538849"/>
          </a:xfrm>
          <a:prstGeom prst="roundRect">
            <a:avLst/>
          </a:prstGeom>
          <a:solidFill>
            <a:schemeClr val="tx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09511" y="1711331"/>
            <a:ext cx="3410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МОЛОДЫЕ ПРЕДПРИНИМАТЕЛИ 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72088" y="2607168"/>
            <a:ext cx="1850099" cy="538849"/>
          </a:xfrm>
          <a:prstGeom prst="roundRect">
            <a:avLst/>
          </a:prstGeom>
          <a:solidFill>
            <a:schemeClr val="tx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209511" y="2667638"/>
            <a:ext cx="1812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УЧАСТНИКИ СВО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43548" y="5866892"/>
            <a:ext cx="3074094" cy="538849"/>
          </a:xfrm>
          <a:prstGeom prst="roundRect">
            <a:avLst/>
          </a:prstGeom>
          <a:solidFill>
            <a:schemeClr val="tx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21491" y="5935833"/>
            <a:ext cx="2786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МАСТЕРА-РЕМЕСЛЕННИКИ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0358651" y="3876813"/>
            <a:ext cx="1673358" cy="538849"/>
          </a:xfrm>
          <a:prstGeom prst="roundRect">
            <a:avLst/>
          </a:prstGeom>
          <a:solidFill>
            <a:schemeClr val="tx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10503171" y="3961571"/>
            <a:ext cx="1207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СТАРТАПЫ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28541" y="3493808"/>
            <a:ext cx="1580018" cy="538849"/>
          </a:xfrm>
          <a:prstGeom prst="roundRect">
            <a:avLst/>
          </a:prstGeom>
          <a:solidFill>
            <a:schemeClr val="tx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28541" y="3590137"/>
            <a:ext cx="1471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СФЕРА УСЛУГ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823202" y="6144225"/>
            <a:ext cx="2747868" cy="538849"/>
          </a:xfrm>
          <a:prstGeom prst="roundRect">
            <a:avLst/>
          </a:prstGeom>
          <a:solidFill>
            <a:schemeClr val="tx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3823202" y="6228984"/>
            <a:ext cx="274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ТУРИСТИЧЕСКАЯ ОТРАСЛЬ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270238" y="4758134"/>
            <a:ext cx="3744873" cy="538849"/>
          </a:xfrm>
          <a:prstGeom prst="roundRect">
            <a:avLst/>
          </a:prstGeom>
          <a:solidFill>
            <a:schemeClr val="tx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8365771" y="4816717"/>
            <a:ext cx="3555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ИННОВАЦИОННЫЕ ПРЕДПРИЯТИЯ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8365771" y="1630998"/>
            <a:ext cx="3585725" cy="538849"/>
          </a:xfrm>
          <a:prstGeom prst="roundRect">
            <a:avLst/>
          </a:prstGeom>
          <a:solidFill>
            <a:schemeClr val="tx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8365772" y="1679765"/>
            <a:ext cx="3585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СЕЛЬХОЗТОВАРОПРОИЗВОДИТЕЛИ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7719779" y="446241"/>
            <a:ext cx="3726156" cy="538849"/>
          </a:xfrm>
          <a:prstGeom prst="roundRect">
            <a:avLst/>
          </a:prstGeom>
          <a:solidFill>
            <a:schemeClr val="tx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7756142" y="504043"/>
            <a:ext cx="3689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СОЦИАЛЬНЫЕ ПРЕДПРИНИМАТЕЛИ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9623455" y="2834204"/>
            <a:ext cx="2393439" cy="538849"/>
          </a:xfrm>
          <a:prstGeom prst="roundRect">
            <a:avLst/>
          </a:prstGeom>
          <a:solidFill>
            <a:schemeClr val="tx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955088" y="2886618"/>
            <a:ext cx="1934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ПРОИЗВОДИТЕЛИ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9582369" y="5597467"/>
            <a:ext cx="2019869" cy="538849"/>
          </a:xfrm>
          <a:prstGeom prst="roundRect">
            <a:avLst/>
          </a:prstGeom>
          <a:solidFill>
            <a:schemeClr val="tx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9875634" y="5682226"/>
            <a:ext cx="1486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ЭКСПОРТЕРЫ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944870" y="6118999"/>
            <a:ext cx="1230140" cy="538849"/>
          </a:xfrm>
          <a:prstGeom prst="roundRect">
            <a:avLst/>
          </a:prstGeom>
          <a:solidFill>
            <a:schemeClr val="tx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7040406" y="6203758"/>
            <a:ext cx="921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HoReCa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28541" y="4399355"/>
            <a:ext cx="2310825" cy="538849"/>
          </a:xfrm>
          <a:prstGeom prst="roundRect">
            <a:avLst/>
          </a:prstGeom>
          <a:solidFill>
            <a:schemeClr val="tx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228542" y="4495684"/>
            <a:ext cx="2310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ЧАСТНАЯ МЕДИЦИНА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79552" y="5208573"/>
            <a:ext cx="1538192" cy="538849"/>
          </a:xfrm>
          <a:prstGeom prst="roundRect">
            <a:avLst/>
          </a:prstGeom>
          <a:solidFill>
            <a:schemeClr val="tx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379552" y="5304902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ТОРГОВЛЯ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380355" y="-12372"/>
            <a:ext cx="1431289" cy="538849"/>
          </a:xfrm>
          <a:prstGeom prst="roundRect">
            <a:avLst/>
          </a:prstGeom>
          <a:solidFill>
            <a:schemeClr val="tx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5380355" y="59942"/>
            <a:ext cx="1553117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ВУЗы и </a:t>
            </a:r>
            <a:r>
              <a:rPr lang="ru-RU" dirty="0" err="1">
                <a:solidFill>
                  <a:schemeClr val="bg1"/>
                </a:solidFill>
              </a:rPr>
              <a:t>ССУЗы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8843010" cy="6858000"/>
          </a:xfrm>
          <a:custGeom>
            <a:avLst/>
            <a:gdLst/>
            <a:ahLst/>
            <a:cxnLst/>
            <a:rect l="l" t="t" r="r" b="b"/>
            <a:pathLst>
              <a:path w="8843010" h="6858000">
                <a:moveTo>
                  <a:pt x="2040633" y="0"/>
                </a:moveTo>
                <a:lnTo>
                  <a:pt x="0" y="0"/>
                </a:lnTo>
                <a:lnTo>
                  <a:pt x="0" y="6858000"/>
                </a:lnTo>
                <a:lnTo>
                  <a:pt x="8842746" y="6858000"/>
                </a:lnTo>
                <a:lnTo>
                  <a:pt x="2040633" y="0"/>
                </a:lnTo>
                <a:close/>
              </a:path>
            </a:pathLst>
          </a:custGeom>
          <a:solidFill>
            <a:srgbClr val="F8F5ED">
              <a:alpha val="39999"/>
            </a:srgbClr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FillTx/>
            </a:endParaRPr>
          </a:p>
        </p:txBody>
      </p:sp>
      <p:pic>
        <p:nvPicPr>
          <p:cNvPr id="3" name="object 3"/>
          <p:cNvPicPr/>
          <p:nvPr/>
        </p:nvPicPr>
        <p:blipFill>
          <a:blip r:embed="rId2"/>
          <a:stretch/>
        </p:blipFill>
        <p:spPr>
          <a:xfrm>
            <a:off x="10507980" y="277368"/>
            <a:ext cx="1312164" cy="605027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10311" y="285103"/>
            <a:ext cx="8136647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95" dirty="0">
                <a:solidFill>
                  <a:srgbClr val="4D2207"/>
                </a:solidFill>
                <a:latin typeface="Circe Bold" charset="0" panose="020B0602020203020203"/>
                <a:cs typeface="Circe Bold" charset="0" panose="020B0602020203020203"/>
              </a:rPr>
              <a:t>ПРОЕКТ</a:t>
            </a:r>
            <a:r>
              <a:rPr sz="3600" spc="-10" dirty="0">
                <a:solidFill>
                  <a:srgbClr val="4D2207"/>
                </a:solidFill>
                <a:latin typeface="Circe Bold" charset="0" panose="020B0602020203020203"/>
                <a:cs typeface="Circe Bold" charset="0" panose="020B0602020203020203"/>
              </a:rPr>
              <a:t> </a:t>
            </a:r>
            <a:r>
              <a:rPr sz="3600" spc="785" dirty="0">
                <a:solidFill>
                  <a:srgbClr val="4D2207"/>
                </a:solidFill>
                <a:latin typeface="Circe Bold" charset="0" panose="020B0602020203020203"/>
                <a:cs typeface="Circe Bold" charset="0" panose="020B0602020203020203"/>
              </a:rPr>
              <a:t>-</a:t>
            </a:r>
            <a:r>
              <a:rPr sz="3600" spc="30" dirty="0">
                <a:solidFill>
                  <a:srgbClr val="4D2207"/>
                </a:solidFill>
                <a:latin typeface="Circe Bold" charset="0" panose="020B0602020203020203"/>
                <a:cs typeface="Circe Bold" charset="0" panose="020B0602020203020203"/>
              </a:rPr>
              <a:t> </a:t>
            </a:r>
            <a:r>
              <a:rPr sz="3600" spc="-204" dirty="0">
                <a:solidFill>
                  <a:srgbClr val="4D2207"/>
                </a:solidFill>
                <a:latin typeface="Circe Bold" charset="0" panose="020B0602020203020203"/>
                <a:cs typeface="Circe Bold" charset="0" panose="020B0602020203020203"/>
              </a:rPr>
              <a:t>ЗАЯВКА</a:t>
            </a:r>
            <a:r>
              <a:rPr sz="3600" spc="10" dirty="0">
                <a:solidFill>
                  <a:srgbClr val="4D2207"/>
                </a:solidFill>
                <a:latin typeface="Circe Bold" charset="0" panose="020B0602020203020203"/>
                <a:cs typeface="Circe Bold" charset="0" panose="020B0602020203020203"/>
              </a:rPr>
              <a:t> </a:t>
            </a:r>
            <a:r>
              <a:rPr sz="3600" dirty="0">
                <a:solidFill>
                  <a:srgbClr val="4D2207"/>
                </a:solidFill>
                <a:latin typeface="Circe Bold" charset="0" panose="020B0602020203020203"/>
                <a:cs typeface="Circe Bold" charset="0" panose="020B0602020203020203"/>
              </a:rPr>
              <a:t>НА</a:t>
            </a:r>
            <a:r>
              <a:rPr sz="3600" spc="5" dirty="0">
                <a:solidFill>
                  <a:srgbClr val="4D2207"/>
                </a:solidFill>
                <a:latin typeface="Circe Bold" charset="0" panose="020B0602020203020203"/>
                <a:cs typeface="Circe Bold" charset="0" panose="020B0602020203020203"/>
              </a:rPr>
              <a:t> </a:t>
            </a:r>
            <a:r>
              <a:rPr sz="3600" spc="-50" dirty="0">
                <a:solidFill>
                  <a:srgbClr val="4D2207"/>
                </a:solidFill>
                <a:latin typeface="Circe Bold" charset="0" panose="020B0602020203020203"/>
                <a:cs typeface="Circe Bold" charset="0" panose="020B0602020203020203"/>
              </a:rPr>
              <a:t>ГРАНТ</a:t>
            </a:r>
          </a:p>
        </p:txBody>
      </p:sp>
      <p:sp>
        <p:nvSpPr>
          <p:cNvPr id="5" name="object 5"/>
          <p:cNvSpPr/>
          <p:nvPr/>
        </p:nvSpPr>
        <p:spPr>
          <a:xfrm>
            <a:off x="517398" y="241554"/>
            <a:ext cx="0" cy="509905"/>
          </a:xfrm>
          <a:custGeom>
            <a:avLst/>
            <a:gdLst/>
            <a:ahLst/>
            <a:cxnLst/>
            <a:rect l="l" t="t" r="r" b="b"/>
            <a:pathLst>
              <a:path h="509905">
                <a:moveTo>
                  <a:pt x="0" y="0"/>
                </a:moveTo>
                <a:lnTo>
                  <a:pt x="0" y="509650"/>
                </a:lnTo>
              </a:path>
            </a:pathLst>
          </a:custGeom>
          <a:ln w="35052">
            <a:solidFill>
              <a:srgbClr val="EA3D22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FillTx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54508" y="4410455"/>
            <a:ext cx="1016635" cy="1016635"/>
            <a:chOff x="254508" y="4410455"/>
            <a:chExt cx="1016635" cy="1016635"/>
          </a:xfrm>
        </p:grpSpPr>
        <p:sp>
          <p:nvSpPr>
            <p:cNvPr id="7" name="object 7"/>
            <p:cNvSpPr/>
            <p:nvPr/>
          </p:nvSpPr>
          <p:spPr>
            <a:xfrm>
              <a:off x="254508" y="4410455"/>
              <a:ext cx="1016635" cy="1016635"/>
            </a:xfrm>
            <a:custGeom>
              <a:avLst/>
              <a:gdLst/>
              <a:ahLst/>
              <a:cxnLst/>
              <a:rect l="l" t="t" r="r" b="b"/>
              <a:pathLst>
                <a:path w="1016635" h="1016635">
                  <a:moveTo>
                    <a:pt x="508254" y="0"/>
                  </a:moveTo>
                  <a:lnTo>
                    <a:pt x="459306" y="2326"/>
                  </a:lnTo>
                  <a:lnTo>
                    <a:pt x="411675" y="9165"/>
                  </a:lnTo>
                  <a:lnTo>
                    <a:pt x="365573" y="20303"/>
                  </a:lnTo>
                  <a:lnTo>
                    <a:pt x="321213" y="35526"/>
                  </a:lnTo>
                  <a:lnTo>
                    <a:pt x="278809" y="54621"/>
                  </a:lnTo>
                  <a:lnTo>
                    <a:pt x="238572" y="77376"/>
                  </a:lnTo>
                  <a:lnTo>
                    <a:pt x="200717" y="103578"/>
                  </a:lnTo>
                  <a:lnTo>
                    <a:pt x="165457" y="133012"/>
                  </a:lnTo>
                  <a:lnTo>
                    <a:pt x="133003" y="165467"/>
                  </a:lnTo>
                  <a:lnTo>
                    <a:pt x="103570" y="200728"/>
                  </a:lnTo>
                  <a:lnTo>
                    <a:pt x="77370" y="238584"/>
                  </a:lnTo>
                  <a:lnTo>
                    <a:pt x="54617" y="278820"/>
                  </a:lnTo>
                  <a:lnTo>
                    <a:pt x="35523" y="321224"/>
                  </a:lnTo>
                  <a:lnTo>
                    <a:pt x="20301" y="365582"/>
                  </a:lnTo>
                  <a:lnTo>
                    <a:pt x="9164" y="411682"/>
                  </a:lnTo>
                  <a:lnTo>
                    <a:pt x="2326" y="459310"/>
                  </a:lnTo>
                  <a:lnTo>
                    <a:pt x="0" y="508254"/>
                  </a:lnTo>
                  <a:lnTo>
                    <a:pt x="2326" y="557197"/>
                  </a:lnTo>
                  <a:lnTo>
                    <a:pt x="9164" y="604825"/>
                  </a:lnTo>
                  <a:lnTo>
                    <a:pt x="20301" y="650925"/>
                  </a:lnTo>
                  <a:lnTo>
                    <a:pt x="35523" y="695283"/>
                  </a:lnTo>
                  <a:lnTo>
                    <a:pt x="54617" y="737687"/>
                  </a:lnTo>
                  <a:lnTo>
                    <a:pt x="77370" y="777923"/>
                  </a:lnTo>
                  <a:lnTo>
                    <a:pt x="103570" y="815779"/>
                  </a:lnTo>
                  <a:lnTo>
                    <a:pt x="133003" y="851040"/>
                  </a:lnTo>
                  <a:lnTo>
                    <a:pt x="165457" y="883495"/>
                  </a:lnTo>
                  <a:lnTo>
                    <a:pt x="200717" y="912929"/>
                  </a:lnTo>
                  <a:lnTo>
                    <a:pt x="238572" y="939131"/>
                  </a:lnTo>
                  <a:lnTo>
                    <a:pt x="278809" y="961886"/>
                  </a:lnTo>
                  <a:lnTo>
                    <a:pt x="321213" y="980981"/>
                  </a:lnTo>
                  <a:lnTo>
                    <a:pt x="365573" y="996204"/>
                  </a:lnTo>
                  <a:lnTo>
                    <a:pt x="411675" y="1007342"/>
                  </a:lnTo>
                  <a:lnTo>
                    <a:pt x="459306" y="1014181"/>
                  </a:lnTo>
                  <a:lnTo>
                    <a:pt x="508254" y="1016508"/>
                  </a:lnTo>
                  <a:lnTo>
                    <a:pt x="557201" y="1014181"/>
                  </a:lnTo>
                  <a:lnTo>
                    <a:pt x="604832" y="1007342"/>
                  </a:lnTo>
                  <a:lnTo>
                    <a:pt x="650934" y="996204"/>
                  </a:lnTo>
                  <a:lnTo>
                    <a:pt x="695294" y="980981"/>
                  </a:lnTo>
                  <a:lnTo>
                    <a:pt x="737698" y="961886"/>
                  </a:lnTo>
                  <a:lnTo>
                    <a:pt x="777935" y="939131"/>
                  </a:lnTo>
                  <a:lnTo>
                    <a:pt x="815790" y="912929"/>
                  </a:lnTo>
                  <a:lnTo>
                    <a:pt x="851050" y="883495"/>
                  </a:lnTo>
                  <a:lnTo>
                    <a:pt x="883504" y="851040"/>
                  </a:lnTo>
                  <a:lnTo>
                    <a:pt x="912937" y="815779"/>
                  </a:lnTo>
                  <a:lnTo>
                    <a:pt x="939137" y="777923"/>
                  </a:lnTo>
                  <a:lnTo>
                    <a:pt x="961890" y="737687"/>
                  </a:lnTo>
                  <a:lnTo>
                    <a:pt x="980984" y="695283"/>
                  </a:lnTo>
                  <a:lnTo>
                    <a:pt x="996206" y="650925"/>
                  </a:lnTo>
                  <a:lnTo>
                    <a:pt x="1007343" y="604825"/>
                  </a:lnTo>
                  <a:lnTo>
                    <a:pt x="1014181" y="557197"/>
                  </a:lnTo>
                  <a:lnTo>
                    <a:pt x="1016507" y="508254"/>
                  </a:lnTo>
                  <a:lnTo>
                    <a:pt x="1014181" y="459310"/>
                  </a:lnTo>
                  <a:lnTo>
                    <a:pt x="1007343" y="411682"/>
                  </a:lnTo>
                  <a:lnTo>
                    <a:pt x="996206" y="365582"/>
                  </a:lnTo>
                  <a:lnTo>
                    <a:pt x="980984" y="321224"/>
                  </a:lnTo>
                  <a:lnTo>
                    <a:pt x="961890" y="278820"/>
                  </a:lnTo>
                  <a:lnTo>
                    <a:pt x="939137" y="238584"/>
                  </a:lnTo>
                  <a:lnTo>
                    <a:pt x="912937" y="200728"/>
                  </a:lnTo>
                  <a:lnTo>
                    <a:pt x="883504" y="165467"/>
                  </a:lnTo>
                  <a:lnTo>
                    <a:pt x="851050" y="133012"/>
                  </a:lnTo>
                  <a:lnTo>
                    <a:pt x="815790" y="103578"/>
                  </a:lnTo>
                  <a:lnTo>
                    <a:pt x="777935" y="77376"/>
                  </a:lnTo>
                  <a:lnTo>
                    <a:pt x="737698" y="54621"/>
                  </a:lnTo>
                  <a:lnTo>
                    <a:pt x="695294" y="35526"/>
                  </a:lnTo>
                  <a:lnTo>
                    <a:pt x="650934" y="20303"/>
                  </a:lnTo>
                  <a:lnTo>
                    <a:pt x="604832" y="9165"/>
                  </a:lnTo>
                  <a:lnTo>
                    <a:pt x="557201" y="2326"/>
                  </a:lnTo>
                  <a:lnTo>
                    <a:pt x="508254" y="0"/>
                  </a:lnTo>
                  <a:close/>
                </a:path>
              </a:pathLst>
            </a:custGeom>
            <a:solidFill>
              <a:srgbClr val="ECEBE9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3"/>
            <a:stretch/>
          </p:blipFill>
          <p:spPr>
            <a:xfrm>
              <a:off x="365760" y="4721351"/>
              <a:ext cx="794004" cy="580644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91439" y="1168908"/>
            <a:ext cx="1286510" cy="2222500"/>
            <a:chOff x="91439" y="1168908"/>
            <a:chExt cx="1286510" cy="2222500"/>
          </a:xfrm>
        </p:grpSpPr>
        <p:sp>
          <p:nvSpPr>
            <p:cNvPr id="10" name="object 10"/>
            <p:cNvSpPr/>
            <p:nvPr/>
          </p:nvSpPr>
          <p:spPr>
            <a:xfrm>
              <a:off x="91439" y="2168652"/>
              <a:ext cx="1286510" cy="1222375"/>
            </a:xfrm>
            <a:custGeom>
              <a:avLst/>
              <a:gdLst/>
              <a:ahLst/>
              <a:cxnLst/>
              <a:rect l="l" t="t" r="r" b="b"/>
              <a:pathLst>
                <a:path w="1286510" h="1222375">
                  <a:moveTo>
                    <a:pt x="643128" y="0"/>
                  </a:moveTo>
                  <a:lnTo>
                    <a:pt x="592867" y="1838"/>
                  </a:lnTo>
                  <a:lnTo>
                    <a:pt x="543664" y="7262"/>
                  </a:lnTo>
                  <a:lnTo>
                    <a:pt x="495663" y="16137"/>
                  </a:lnTo>
                  <a:lnTo>
                    <a:pt x="449005" y="28326"/>
                  </a:lnTo>
                  <a:lnTo>
                    <a:pt x="403835" y="43695"/>
                  </a:lnTo>
                  <a:lnTo>
                    <a:pt x="360294" y="62106"/>
                  </a:lnTo>
                  <a:lnTo>
                    <a:pt x="318527" y="83424"/>
                  </a:lnTo>
                  <a:lnTo>
                    <a:pt x="278675" y="107514"/>
                  </a:lnTo>
                  <a:lnTo>
                    <a:pt x="240882" y="134240"/>
                  </a:lnTo>
                  <a:lnTo>
                    <a:pt x="205291" y="163466"/>
                  </a:lnTo>
                  <a:lnTo>
                    <a:pt x="172045" y="195056"/>
                  </a:lnTo>
                  <a:lnTo>
                    <a:pt x="141286" y="228875"/>
                  </a:lnTo>
                  <a:lnTo>
                    <a:pt x="113159" y="264786"/>
                  </a:lnTo>
                  <a:lnTo>
                    <a:pt x="87804" y="302655"/>
                  </a:lnTo>
                  <a:lnTo>
                    <a:pt x="65367" y="342344"/>
                  </a:lnTo>
                  <a:lnTo>
                    <a:pt x="45989" y="383719"/>
                  </a:lnTo>
                  <a:lnTo>
                    <a:pt x="29814" y="426644"/>
                  </a:lnTo>
                  <a:lnTo>
                    <a:pt x="16985" y="470982"/>
                  </a:lnTo>
                  <a:lnTo>
                    <a:pt x="7644" y="516599"/>
                  </a:lnTo>
                  <a:lnTo>
                    <a:pt x="1934" y="563358"/>
                  </a:lnTo>
                  <a:lnTo>
                    <a:pt x="0" y="611124"/>
                  </a:lnTo>
                  <a:lnTo>
                    <a:pt x="1934" y="658889"/>
                  </a:lnTo>
                  <a:lnTo>
                    <a:pt x="7644" y="705648"/>
                  </a:lnTo>
                  <a:lnTo>
                    <a:pt x="16985" y="751265"/>
                  </a:lnTo>
                  <a:lnTo>
                    <a:pt x="29814" y="795603"/>
                  </a:lnTo>
                  <a:lnTo>
                    <a:pt x="45989" y="838528"/>
                  </a:lnTo>
                  <a:lnTo>
                    <a:pt x="65367" y="879903"/>
                  </a:lnTo>
                  <a:lnTo>
                    <a:pt x="87804" y="919592"/>
                  </a:lnTo>
                  <a:lnTo>
                    <a:pt x="113159" y="957461"/>
                  </a:lnTo>
                  <a:lnTo>
                    <a:pt x="141286" y="993372"/>
                  </a:lnTo>
                  <a:lnTo>
                    <a:pt x="172045" y="1027191"/>
                  </a:lnTo>
                  <a:lnTo>
                    <a:pt x="205291" y="1058781"/>
                  </a:lnTo>
                  <a:lnTo>
                    <a:pt x="240882" y="1088007"/>
                  </a:lnTo>
                  <a:lnTo>
                    <a:pt x="278675" y="1114733"/>
                  </a:lnTo>
                  <a:lnTo>
                    <a:pt x="318527" y="1138823"/>
                  </a:lnTo>
                  <a:lnTo>
                    <a:pt x="360294" y="1160141"/>
                  </a:lnTo>
                  <a:lnTo>
                    <a:pt x="403835" y="1178552"/>
                  </a:lnTo>
                  <a:lnTo>
                    <a:pt x="449005" y="1193921"/>
                  </a:lnTo>
                  <a:lnTo>
                    <a:pt x="495663" y="1206110"/>
                  </a:lnTo>
                  <a:lnTo>
                    <a:pt x="543664" y="1214985"/>
                  </a:lnTo>
                  <a:lnTo>
                    <a:pt x="592867" y="1220409"/>
                  </a:lnTo>
                  <a:lnTo>
                    <a:pt x="643128" y="1222248"/>
                  </a:lnTo>
                  <a:lnTo>
                    <a:pt x="693388" y="1220409"/>
                  </a:lnTo>
                  <a:lnTo>
                    <a:pt x="742591" y="1214985"/>
                  </a:lnTo>
                  <a:lnTo>
                    <a:pt x="790592" y="1206110"/>
                  </a:lnTo>
                  <a:lnTo>
                    <a:pt x="837250" y="1193921"/>
                  </a:lnTo>
                  <a:lnTo>
                    <a:pt x="882420" y="1178552"/>
                  </a:lnTo>
                  <a:lnTo>
                    <a:pt x="925961" y="1160141"/>
                  </a:lnTo>
                  <a:lnTo>
                    <a:pt x="967728" y="1138823"/>
                  </a:lnTo>
                  <a:lnTo>
                    <a:pt x="1007580" y="1114733"/>
                  </a:lnTo>
                  <a:lnTo>
                    <a:pt x="1045373" y="1088007"/>
                  </a:lnTo>
                  <a:lnTo>
                    <a:pt x="1080964" y="1058781"/>
                  </a:lnTo>
                  <a:lnTo>
                    <a:pt x="1114210" y="1027191"/>
                  </a:lnTo>
                  <a:lnTo>
                    <a:pt x="1144969" y="993372"/>
                  </a:lnTo>
                  <a:lnTo>
                    <a:pt x="1173096" y="957461"/>
                  </a:lnTo>
                  <a:lnTo>
                    <a:pt x="1198451" y="919592"/>
                  </a:lnTo>
                  <a:lnTo>
                    <a:pt x="1220888" y="879903"/>
                  </a:lnTo>
                  <a:lnTo>
                    <a:pt x="1240266" y="838528"/>
                  </a:lnTo>
                  <a:lnTo>
                    <a:pt x="1256441" y="795603"/>
                  </a:lnTo>
                  <a:lnTo>
                    <a:pt x="1269270" y="751265"/>
                  </a:lnTo>
                  <a:lnTo>
                    <a:pt x="1278611" y="705648"/>
                  </a:lnTo>
                  <a:lnTo>
                    <a:pt x="1284321" y="658889"/>
                  </a:lnTo>
                  <a:lnTo>
                    <a:pt x="1286256" y="611124"/>
                  </a:lnTo>
                  <a:lnTo>
                    <a:pt x="1284321" y="563358"/>
                  </a:lnTo>
                  <a:lnTo>
                    <a:pt x="1278611" y="516599"/>
                  </a:lnTo>
                  <a:lnTo>
                    <a:pt x="1269270" y="470982"/>
                  </a:lnTo>
                  <a:lnTo>
                    <a:pt x="1256441" y="426644"/>
                  </a:lnTo>
                  <a:lnTo>
                    <a:pt x="1240266" y="383719"/>
                  </a:lnTo>
                  <a:lnTo>
                    <a:pt x="1220888" y="342344"/>
                  </a:lnTo>
                  <a:lnTo>
                    <a:pt x="1198451" y="302655"/>
                  </a:lnTo>
                  <a:lnTo>
                    <a:pt x="1173096" y="264786"/>
                  </a:lnTo>
                  <a:lnTo>
                    <a:pt x="1144969" y="228875"/>
                  </a:lnTo>
                  <a:lnTo>
                    <a:pt x="1114210" y="195056"/>
                  </a:lnTo>
                  <a:lnTo>
                    <a:pt x="1080964" y="163466"/>
                  </a:lnTo>
                  <a:lnTo>
                    <a:pt x="1045373" y="134240"/>
                  </a:lnTo>
                  <a:lnTo>
                    <a:pt x="1007580" y="107514"/>
                  </a:lnTo>
                  <a:lnTo>
                    <a:pt x="967728" y="83424"/>
                  </a:lnTo>
                  <a:lnTo>
                    <a:pt x="925961" y="62106"/>
                  </a:lnTo>
                  <a:lnTo>
                    <a:pt x="882420" y="43695"/>
                  </a:lnTo>
                  <a:lnTo>
                    <a:pt x="837250" y="28326"/>
                  </a:lnTo>
                  <a:lnTo>
                    <a:pt x="790592" y="16137"/>
                  </a:lnTo>
                  <a:lnTo>
                    <a:pt x="742591" y="7262"/>
                  </a:lnTo>
                  <a:lnTo>
                    <a:pt x="693388" y="1838"/>
                  </a:lnTo>
                  <a:lnTo>
                    <a:pt x="643128" y="0"/>
                  </a:lnTo>
                  <a:close/>
                </a:path>
              </a:pathLst>
            </a:custGeom>
            <a:solidFill>
              <a:srgbClr val="ECEBE9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</a:endParaRPr>
            </a:p>
          </p:txBody>
        </p:sp>
        <p:pic>
          <p:nvPicPr>
            <p:cNvPr id="11" name="object 11"/>
            <p:cNvPicPr/>
            <p:nvPr/>
          </p:nvPicPr>
          <p:blipFill>
            <a:blip r:embed="rId4"/>
            <a:stretch/>
          </p:blipFill>
          <p:spPr>
            <a:xfrm>
              <a:off x="431292" y="2430780"/>
              <a:ext cx="733044" cy="697991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/>
            <a:stretch/>
          </p:blipFill>
          <p:spPr>
            <a:xfrm>
              <a:off x="254507" y="1168908"/>
              <a:ext cx="960119" cy="960120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1536319" y="1261363"/>
            <a:ext cx="10215880" cy="50457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1280" marR="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4000" b="1" i="0" u="none" strike="noStrike" kern="0" cap="none" spc="-285" normalizeH="0" baseline="0" noProof="0" dirty="0">
                <a:ln>
                  <a:noFill/>
                </a:ln>
                <a:solidFill>
                  <a:srgbClr val="4D2207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ЗАЯВКА</a:t>
            </a:r>
            <a:r>
              <a:rPr kumimoji="0" sz="4000" b="1" i="0" u="none" strike="noStrike" kern="0" cap="none" spc="-585" normalizeH="0" baseline="0" noProof="0" dirty="0">
                <a:ln>
                  <a:noFill/>
                </a:ln>
                <a:solidFill>
                  <a:srgbClr val="4D2207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–</a:t>
            </a:r>
            <a:r>
              <a:rPr kumimoji="0" sz="2800" b="1" i="0" u="none" strike="noStrike" kern="0" cap="none" spc="-85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600" b="1" i="0" u="none" strike="noStrike" kern="0" cap="none" spc="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это</a:t>
            </a:r>
            <a:r>
              <a:rPr kumimoji="0" sz="2600" b="1" i="0" u="none" strike="noStrike" kern="0" cap="none" spc="-2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600" b="1" i="0" u="none" strike="noStrike" kern="0" cap="none" spc="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план</a:t>
            </a:r>
            <a:r>
              <a:rPr kumimoji="0" sz="2600" b="1" i="0" u="none" strike="noStrike" kern="0" cap="none" spc="-55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600" b="1" i="0" u="none" strike="noStrike" kern="0" cap="none" spc="-25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развития</a:t>
            </a:r>
            <a:r>
              <a:rPr kumimoji="0" sz="2600" b="1" i="0" u="none" strike="noStrike" kern="0" cap="none" spc="-5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600" b="1" i="0" u="none" strike="noStrike" kern="0" cap="none" spc="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и</a:t>
            </a:r>
            <a:r>
              <a:rPr kumimoji="0" sz="2600" b="1" i="0" u="none" strike="noStrike" kern="0" cap="none" spc="-1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600" b="1" i="0" u="none" strike="noStrike" kern="0" cap="none" spc="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запуска</a:t>
            </a:r>
            <a:r>
              <a:rPr kumimoji="0" sz="2600" b="1" i="0" u="none" strike="noStrike" kern="0" cap="none" spc="-45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600" b="1" i="0" u="none" strike="noStrike" kern="0" cap="none" spc="-25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Вашей</a:t>
            </a:r>
            <a:r>
              <a:rPr kumimoji="0" sz="2600" b="1" i="0" u="none" strike="noStrike" kern="0" cap="none" spc="-5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600" b="1" i="0" u="none" strike="noStrike" kern="0" cap="none" spc="-2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идеи</a:t>
            </a:r>
            <a:endParaRPr kumimoji="0" sz="2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uFillTx/>
              <a:latin typeface="Arial" panose="020B0604020202020204"/>
              <a:cs typeface="Arial" panose="020B060402020202020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uFillTx/>
              <a:latin typeface="Arial" panose="020B0604020202020204"/>
              <a:cs typeface="Arial" panose="020B0604020202020204"/>
            </a:endParaRPr>
          </a:p>
          <a:p>
            <a:pPr marL="59055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4000" b="1" i="0" u="none" strike="noStrike" kern="0" cap="none" spc="-285" normalizeH="0" baseline="0" noProof="0" dirty="0">
                <a:ln>
                  <a:noFill/>
                </a:ln>
                <a:solidFill>
                  <a:srgbClr val="4D2207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ЗАЯВКА</a:t>
            </a:r>
            <a:r>
              <a:rPr kumimoji="0" sz="4000" b="1" i="0" u="none" strike="noStrike" kern="0" cap="none" spc="-585" normalizeH="0" baseline="0" noProof="0" dirty="0">
                <a:ln>
                  <a:noFill/>
                </a:ln>
                <a:solidFill>
                  <a:srgbClr val="4D2207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–</a:t>
            </a:r>
            <a:r>
              <a:rPr kumimoji="0" sz="2800" b="1" i="0" u="none" strike="noStrike" kern="0" cap="none" spc="-6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600" b="1" i="0" u="none" strike="noStrike" kern="0" cap="none" spc="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это</a:t>
            </a:r>
            <a:r>
              <a:rPr kumimoji="0" sz="2600" b="1" i="0" u="none" strike="noStrike" kern="0" cap="none" spc="-15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600" b="1" i="0" u="none" strike="noStrike" kern="0" cap="none" spc="-1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просьба</a:t>
            </a:r>
            <a:endParaRPr kumimoji="0" sz="2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uFillTx/>
              <a:latin typeface="Arial" panose="020B0604020202020204"/>
              <a:cs typeface="Arial" panose="020B060402020202020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20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uFillTx/>
              <a:latin typeface="Arial" panose="020B0604020202020204"/>
              <a:cs typeface="Arial" panose="020B0604020202020204"/>
            </a:endParaRPr>
          </a:p>
          <a:p>
            <a:pPr marL="15494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4000" b="1" i="0" u="none" strike="noStrike" kern="0" cap="none" spc="-285" normalizeH="0" baseline="0" noProof="0" dirty="0">
                <a:ln>
                  <a:noFill/>
                </a:ln>
                <a:solidFill>
                  <a:srgbClr val="4D2207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ЗАЯВКА</a:t>
            </a:r>
            <a:r>
              <a:rPr kumimoji="0" sz="4000" b="1" i="0" u="none" strike="noStrike" kern="0" cap="none" spc="-585" normalizeH="0" baseline="0" noProof="0" dirty="0">
                <a:ln>
                  <a:noFill/>
                </a:ln>
                <a:solidFill>
                  <a:srgbClr val="4D2207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–</a:t>
            </a:r>
            <a:r>
              <a:rPr kumimoji="0" sz="2800" b="1" i="0" u="none" strike="noStrike" kern="0" cap="none" spc="-5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600" b="1" i="0" u="none" strike="noStrike" kern="0" cap="none" spc="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это</a:t>
            </a:r>
            <a:r>
              <a:rPr kumimoji="0" sz="2600" b="1" i="0" u="none" strike="noStrike" kern="0" cap="none" spc="-5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600" b="1" i="0" u="none" strike="noStrike" kern="0" cap="none" spc="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инструмент</a:t>
            </a:r>
            <a:r>
              <a:rPr kumimoji="0" sz="2600" b="1" i="0" u="none" strike="noStrike" kern="0" cap="none" spc="-15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600" b="1" i="0" u="none" strike="noStrike" kern="0" cap="none" spc="-4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улучшения</a:t>
            </a:r>
            <a:r>
              <a:rPr kumimoji="0" sz="2600" b="1" i="0" u="none" strike="noStrike" kern="0" cap="none" spc="-25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600" b="1" i="0" u="none" strike="noStrike" kern="0" cap="none" spc="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окружающей</a:t>
            </a:r>
            <a:r>
              <a:rPr kumimoji="0" sz="2600" b="1" i="0" u="none" strike="noStrike" kern="0" cap="none" spc="-2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600" b="1" i="0" u="none" strike="noStrike" kern="0" cap="none" spc="-1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среды</a:t>
            </a:r>
            <a:endParaRPr kumimoji="0" sz="2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uFillTx/>
              <a:latin typeface="Arial" panose="020B0604020202020204"/>
              <a:cs typeface="Arial" panose="020B060402020202020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94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uFillTx/>
              <a:latin typeface="Arial" panose="020B0604020202020204"/>
              <a:cs typeface="Arial" panose="020B0604020202020204"/>
            </a:endParaRPr>
          </a:p>
          <a:p>
            <a:pPr marL="8128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4000" b="1" i="0" u="none" strike="noStrike" kern="0" cap="none" spc="-285" normalizeH="0" baseline="0" noProof="0" dirty="0">
                <a:ln>
                  <a:noFill/>
                </a:ln>
                <a:solidFill>
                  <a:srgbClr val="4D2207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ЗАЯВКА</a:t>
            </a:r>
            <a:r>
              <a:rPr kumimoji="0" sz="4000" b="1" i="0" u="none" strike="noStrike" kern="0" cap="none" spc="25" normalizeH="0" baseline="0" noProof="0" dirty="0">
                <a:ln>
                  <a:noFill/>
                </a:ln>
                <a:solidFill>
                  <a:srgbClr val="4D2207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–</a:t>
            </a:r>
            <a:r>
              <a:rPr kumimoji="0" sz="2800" b="1" i="0" u="none" strike="noStrike" kern="0" cap="none" spc="2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600" b="1" i="0" u="none" strike="noStrike" kern="0" cap="none" spc="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это</a:t>
            </a:r>
            <a:r>
              <a:rPr kumimoji="0" sz="2600" b="1" i="0" u="none" strike="noStrike" kern="0" cap="none" spc="1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600" b="1" i="0" u="none" strike="noStrike" kern="0" cap="none" spc="-1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обещание</a:t>
            </a:r>
            <a:endParaRPr kumimoji="0" sz="2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FillTx/>
              <a:latin typeface="Arial" panose="020B0604020202020204"/>
              <a:cs typeface="Arial" panose="020B060402020202020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FillTx/>
              <a:latin typeface="Arial" panose="020B0604020202020204"/>
              <a:cs typeface="Arial" panose="020B0604020202020204"/>
            </a:endParaRP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4000" b="1" i="0" u="none" strike="noStrike" kern="0" cap="none" spc="-285" normalizeH="0" baseline="0" noProof="0" dirty="0">
                <a:ln>
                  <a:noFill/>
                </a:ln>
                <a:solidFill>
                  <a:srgbClr val="4D2207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ЗАЯВКА</a:t>
            </a:r>
            <a:r>
              <a:rPr kumimoji="0" sz="4000" b="1" i="0" u="none" strike="noStrike" kern="0" cap="none" spc="-590" normalizeH="0" baseline="0" noProof="0" dirty="0">
                <a:ln>
                  <a:noFill/>
                </a:ln>
                <a:solidFill>
                  <a:srgbClr val="4D2207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– </a:t>
            </a:r>
            <a:r>
              <a:rPr kumimoji="0" sz="2600" b="1" i="0" u="none" strike="noStrike" kern="0" cap="none" spc="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это</a:t>
            </a:r>
            <a:r>
              <a:rPr kumimoji="0" sz="2600" b="1" i="0" u="none" strike="noStrike" kern="0" cap="none" spc="2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600" b="1" i="0" u="none" strike="noStrike" kern="0" cap="none" spc="-85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обязательство</a:t>
            </a:r>
            <a:r>
              <a:rPr kumimoji="0" sz="2600" b="1" i="0" u="none" strike="noStrike" kern="0" cap="none" spc="1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600" b="1" i="0" u="none" strike="noStrike" kern="0" cap="none" spc="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и</a:t>
            </a:r>
            <a:r>
              <a:rPr kumimoji="0" sz="2600" b="1" i="0" u="none" strike="noStrike" kern="0" cap="none" spc="25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 </a:t>
            </a:r>
            <a:r>
              <a:rPr kumimoji="0" sz="2600" b="1" i="0" u="none" strike="noStrike" kern="0" cap="none" spc="-10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Arial" panose="020B0604020202020204"/>
                <a:cs typeface="Arial" panose="020B0604020202020204"/>
              </a:rPr>
              <a:t>ответственность!</a:t>
            </a:r>
            <a:endParaRPr kumimoji="0" sz="2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FillTx/>
              <a:latin typeface="Arial" panose="020B0604020202020204"/>
              <a:cs typeface="Arial" panose="020B0604020202020204"/>
            </a:endParaRPr>
          </a:p>
        </p:txBody>
      </p:sp>
      <p:pic>
        <p:nvPicPr>
          <p:cNvPr id="14" name="object 14"/>
          <p:cNvPicPr/>
          <p:nvPr/>
        </p:nvPicPr>
        <p:blipFill>
          <a:blip r:embed="rId6"/>
          <a:stretch/>
        </p:blipFill>
        <p:spPr>
          <a:xfrm>
            <a:off x="387095" y="3470147"/>
            <a:ext cx="842772" cy="771144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7"/>
          <a:stretch/>
        </p:blipFill>
        <p:spPr>
          <a:xfrm>
            <a:off x="297179" y="5696711"/>
            <a:ext cx="862583" cy="86258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3947160"/>
                </a:moveTo>
                <a:lnTo>
                  <a:pt x="7831480" y="5794248"/>
                </a:lnTo>
                <a:lnTo>
                  <a:pt x="2084463" y="0"/>
                </a:lnTo>
                <a:lnTo>
                  <a:pt x="0" y="0"/>
                </a:lnTo>
                <a:lnTo>
                  <a:pt x="0" y="6858000"/>
                </a:lnTo>
                <a:lnTo>
                  <a:pt x="5320233" y="6858000"/>
                </a:lnTo>
                <a:lnTo>
                  <a:pt x="8886571" y="6858000"/>
                </a:lnTo>
                <a:lnTo>
                  <a:pt x="12192000" y="6858000"/>
                </a:lnTo>
                <a:lnTo>
                  <a:pt x="12192000" y="3947160"/>
                </a:lnTo>
                <a:close/>
              </a:path>
            </a:pathLst>
          </a:custGeom>
          <a:solidFill>
            <a:srgbClr val="F8F5ED">
              <a:alpha val="39999"/>
            </a:srgbClr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object 4"/>
          <p:cNvPicPr/>
          <p:nvPr/>
        </p:nvPicPr>
        <p:blipFill>
          <a:blip r:embed="rId3"/>
          <a:stretch/>
        </p:blipFill>
        <p:spPr>
          <a:xfrm>
            <a:off x="9332847" y="4121007"/>
            <a:ext cx="1271672" cy="1185531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398626" y="4537989"/>
            <a:ext cx="247713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Запись</a:t>
            </a:r>
            <a:r>
              <a:rPr kumimoji="0" sz="1800" b="1" i="0" u="none" strike="noStrike" kern="1200" cap="none" spc="4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на</a:t>
            </a:r>
            <a:r>
              <a:rPr kumimoji="0" sz="1800" b="1" i="0" u="none" strike="noStrike" kern="1200" cap="none" spc="7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800" b="1" i="0" u="none" strike="noStrike" kern="1200" cap="none" spc="-1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консультацию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750367" y="5515971"/>
            <a:ext cx="6899319" cy="1302195"/>
            <a:chOff x="7717535" y="1537716"/>
            <a:chExt cx="3916172" cy="1302195"/>
          </a:xfrm>
        </p:grpSpPr>
        <p:pic>
          <p:nvPicPr>
            <p:cNvPr id="7" name="object 7"/>
            <p:cNvPicPr/>
            <p:nvPr/>
          </p:nvPicPr>
          <p:blipFill>
            <a:blip r:embed="rId4"/>
            <a:stretch/>
          </p:blipFill>
          <p:spPr>
            <a:xfrm>
              <a:off x="7717535" y="1537716"/>
              <a:ext cx="3916172" cy="130219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7857744" y="1734701"/>
              <a:ext cx="3649979" cy="770111"/>
            </a:xfrm>
            <a:custGeom>
              <a:avLst/>
              <a:gdLst/>
              <a:ahLst/>
              <a:cxnLst/>
              <a:rect l="l" t="t" r="r" b="b"/>
              <a:pathLst>
                <a:path w="3649979" h="1332230">
                  <a:moveTo>
                    <a:pt x="3649980" y="134620"/>
                  </a:moveTo>
                  <a:lnTo>
                    <a:pt x="3643122" y="92049"/>
                  </a:lnTo>
                  <a:lnTo>
                    <a:pt x="3624021" y="55092"/>
                  </a:lnTo>
                  <a:lnTo>
                    <a:pt x="3594887" y="25958"/>
                  </a:lnTo>
                  <a:lnTo>
                    <a:pt x="3557930" y="6858"/>
                  </a:lnTo>
                  <a:lnTo>
                    <a:pt x="3515360" y="0"/>
                  </a:lnTo>
                  <a:lnTo>
                    <a:pt x="134620" y="0"/>
                  </a:lnTo>
                  <a:lnTo>
                    <a:pt x="92036" y="6858"/>
                  </a:lnTo>
                  <a:lnTo>
                    <a:pt x="55079" y="25958"/>
                  </a:lnTo>
                  <a:lnTo>
                    <a:pt x="25946" y="55092"/>
                  </a:lnTo>
                  <a:lnTo>
                    <a:pt x="6845" y="92049"/>
                  </a:lnTo>
                  <a:lnTo>
                    <a:pt x="0" y="134620"/>
                  </a:lnTo>
                  <a:lnTo>
                    <a:pt x="0" y="1197356"/>
                  </a:lnTo>
                  <a:lnTo>
                    <a:pt x="6845" y="1239939"/>
                  </a:lnTo>
                  <a:lnTo>
                    <a:pt x="13716" y="1253236"/>
                  </a:lnTo>
                  <a:lnTo>
                    <a:pt x="13716" y="1331976"/>
                  </a:lnTo>
                  <a:lnTo>
                    <a:pt x="134620" y="1331976"/>
                  </a:lnTo>
                  <a:lnTo>
                    <a:pt x="460235" y="1331976"/>
                  </a:lnTo>
                  <a:lnTo>
                    <a:pt x="3515360" y="1331976"/>
                  </a:lnTo>
                  <a:lnTo>
                    <a:pt x="3557930" y="1325130"/>
                  </a:lnTo>
                  <a:lnTo>
                    <a:pt x="3594887" y="1306029"/>
                  </a:lnTo>
                  <a:lnTo>
                    <a:pt x="3624021" y="1276896"/>
                  </a:lnTo>
                  <a:lnTo>
                    <a:pt x="3643122" y="1239939"/>
                  </a:lnTo>
                  <a:lnTo>
                    <a:pt x="3649980" y="1197356"/>
                  </a:lnTo>
                  <a:lnTo>
                    <a:pt x="3649980" y="134620"/>
                  </a:lnTo>
                  <a:close/>
                </a:path>
              </a:pathLst>
            </a:custGeom>
            <a:solidFill>
              <a:srgbClr val="F8F5ED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127630" y="5651048"/>
            <a:ext cx="222686" cy="782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5000" b="1" i="0" u="none" strike="noStrike" kern="1200" cap="none" spc="-355" normalizeH="0" baseline="0" noProof="0" dirty="0">
                <a:ln>
                  <a:noFill/>
                </a:ln>
                <a:solidFill>
                  <a:srgbClr val="EA3D22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!</a:t>
            </a:r>
            <a:endParaRPr kumimoji="0" sz="5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FillTx/>
              <a:latin typeface="Segoe UI" panose="020B0502040204020203"/>
              <a:ea typeface="+mn-ea"/>
              <a:cs typeface="Segoe UI" panose="020B0502040204020203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469080" y="5829282"/>
            <a:ext cx="573701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Грантовое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финансирование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0" i="0" u="none" strike="noStrike" kern="1200" cap="none" spc="-20" normalizeH="0" baseline="0" noProof="0" dirty="0" err="1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даёт</a:t>
            </a:r>
            <a:r>
              <a:rPr kumimoji="0" lang="ru-RU" sz="1400" b="0" i="0" u="none" strike="noStrike" kern="1200" cap="none" spc="-2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возможность</a:t>
            </a:r>
            <a:r>
              <a:rPr kumimoji="0" lang="ru-RU" sz="1400" b="0" i="0" u="none" strike="noStrike" kern="1200" cap="none" spc="-2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организации</a:t>
            </a:r>
            <a:r>
              <a:rPr kumimoji="0" lang="ru-RU" sz="1400" b="0" i="0" u="none" strike="noStrike" kern="1200" cap="none" spc="-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lang="ru-RU" sz="1400" b="0" i="0" u="none" strike="noStrike" kern="1200" cap="none" spc="-5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и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проведения</a:t>
            </a:r>
            <a:r>
              <a:rPr kumimoji="0" lang="ru-RU" sz="1400" b="0" i="0" u="none" strike="noStrike" kern="1200" cap="none" spc="-2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обучений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 Symbol" panose="020B0502040204020203"/>
                <a:ea typeface="+mn-ea"/>
                <a:cs typeface="Segoe UI Symbol" panose="020B0502040204020203"/>
              </a:rPr>
              <a:t>,</a:t>
            </a:r>
            <a:r>
              <a:rPr kumimoji="0" lang="ru-RU" sz="1400" b="0" i="0" u="none" strike="noStrike" kern="1200" cap="none" spc="-9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 Symbol" panose="020B0502040204020203"/>
                <a:ea typeface="+mn-ea"/>
                <a:cs typeface="Segoe UI Symbol" panose="020B0502040204020203"/>
              </a:rPr>
              <a:t> </a:t>
            </a:r>
            <a:r>
              <a:rPr kumimoji="0" lang="ru-RU" sz="1400" b="0" i="0" u="none" strike="noStrike" kern="1200" cap="none" spc="-1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мероприятий</a:t>
            </a:r>
            <a:r>
              <a:rPr kumimoji="0" lang="ru-RU" sz="1400" b="0" i="0" u="none" strike="noStrike" kern="1200" cap="none" spc="-1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 Symbol" panose="020B0502040204020203"/>
                <a:ea typeface="+mn-ea"/>
                <a:cs typeface="Segoe UI Symbol" panose="020B0502040204020203"/>
              </a:rPr>
              <a:t>,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благоустройства</a:t>
            </a:r>
            <a:r>
              <a:rPr kumimoji="0" lang="ru-RU" sz="1400" b="0" i="0" u="none" strike="noStrike" kern="1200" cap="none" spc="-3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территории</a:t>
            </a:r>
            <a:r>
              <a:rPr kumimoji="0" lang="ru-RU" sz="1400" b="0" i="0" u="none" strike="noStrike" kern="1200" cap="none" spc="-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и</a:t>
            </a:r>
            <a:r>
              <a:rPr kumimoji="0" lang="ru-RU" sz="1400" b="0" i="0" u="none" strike="noStrike" kern="1200" cap="none" spc="-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lang="ru-RU" sz="1400" b="0" i="0" u="none" strike="noStrike" kern="1200" cap="none" spc="-2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т</a:t>
            </a:r>
            <a:r>
              <a:rPr kumimoji="0" lang="ru-RU" sz="1400" b="0" i="0" u="none" strike="noStrike" kern="1200" cap="none" spc="-2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 Symbol" panose="020B0502040204020203"/>
                <a:ea typeface="+mn-ea"/>
                <a:cs typeface="Segoe UI Symbol" panose="020B0502040204020203"/>
              </a:rPr>
              <a:t>.</a:t>
            </a:r>
            <a:r>
              <a:rPr kumimoji="0" lang="ru-RU" sz="1400" b="0" i="0" u="none" strike="noStrike" kern="1200" cap="none" spc="-2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д</a:t>
            </a:r>
            <a:r>
              <a:rPr kumimoji="0" lang="ru-RU" sz="1400" b="0" i="0" u="none" strike="noStrike" kern="1200" cap="none" spc="-2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 Symbol" panose="020B0502040204020203"/>
                <a:ea typeface="+mn-ea"/>
                <a:cs typeface="Segoe UI Symbol" panose="020B0502040204020203"/>
              </a:rPr>
              <a:t>.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71880" y="1192838"/>
            <a:ext cx="4255135" cy="82266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50" normalizeH="0" baseline="0" noProof="0" dirty="0" err="1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Президентский</a:t>
            </a:r>
            <a:r>
              <a:rPr kumimoji="0" sz="1600" b="1" i="0" u="none" strike="noStrike" kern="1200" cap="none" spc="175" normalizeH="0" baseline="0" noProof="0" dirty="0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фонд</a:t>
            </a:r>
            <a:r>
              <a:rPr kumimoji="0" sz="1600" b="1" i="0" u="none" strike="noStrike" kern="1200" cap="none" spc="180" normalizeH="0" baseline="0" noProof="0" dirty="0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культурных</a:t>
            </a:r>
            <a:r>
              <a:rPr kumimoji="0" sz="1600" b="1" i="0" u="none" strike="noStrike" kern="1200" cap="none" spc="270" normalizeH="0" baseline="0" noProof="0" dirty="0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инициатив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srgbClr val="DD5D44"/>
              </a:solidFill>
              <a:uFillTx/>
              <a:latin typeface="Calibri" panose="020F0502020204030204"/>
              <a:ea typeface="+mn-ea"/>
              <a:cs typeface="Calibri" panose="020F0502020204030204"/>
            </a:endParaRP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-20" normalizeH="0" baseline="0" noProof="0" dirty="0" err="1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Ф</a:t>
            </a:r>
            <a:r>
              <a:rPr kumimoji="0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онд</a:t>
            </a:r>
            <a:r>
              <a:rPr kumimoji="0" sz="1600" b="1" i="0" u="none" strike="noStrike" kern="1200" cap="none" spc="75" normalizeH="0" baseline="0" noProof="0" dirty="0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600" b="1" i="0" u="none" strike="noStrike" kern="1200" cap="none" spc="45" normalizeH="0" baseline="0" noProof="0" dirty="0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президентских</a:t>
            </a:r>
            <a:r>
              <a:rPr kumimoji="0" sz="1600" b="1" i="0" u="none" strike="noStrike" kern="1200" cap="none" spc="185" normalizeH="0" baseline="0" noProof="0" dirty="0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грантов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srgbClr val="DD5D44"/>
              </a:solidFill>
              <a:uFillTx/>
              <a:latin typeface="Calibri" panose="020F0502020204030204"/>
              <a:ea typeface="+mn-ea"/>
              <a:cs typeface="Calibri" panose="020F0502020204030204"/>
            </a:endParaRPr>
          </a:p>
          <a:p>
            <a:pPr marL="19050" marR="0" lvl="0" indent="0" algn="l" defTabSz="914400" rtl="0" eaLnBrk="1" fontAlgn="auto" latinLnBrk="0" hangingPunct="1">
              <a:lnSpc>
                <a:spcPct val="100000"/>
              </a:lnSpc>
              <a:spcBef>
                <a:spcPts val="77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Сумма</a:t>
            </a:r>
            <a:r>
              <a:rPr kumimoji="0" sz="1400" b="1" i="0" u="none" strike="noStrike" kern="1200" cap="none" spc="2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средств</a:t>
            </a:r>
            <a:r>
              <a:rPr kumimoji="0" sz="1400" b="1" i="0" u="none" strike="noStrike" kern="1200" cap="none" spc="-1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1" i="0" u="none" strike="noStrike" kern="1200" cap="none" spc="-1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неограничена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pic>
        <p:nvPicPr>
          <p:cNvPr id="16" name="object 16"/>
          <p:cNvPicPr/>
          <p:nvPr/>
        </p:nvPicPr>
        <p:blipFill>
          <a:blip r:embed="rId5"/>
          <a:stretch/>
        </p:blipFill>
        <p:spPr>
          <a:xfrm>
            <a:off x="388152" y="1226471"/>
            <a:ext cx="227076" cy="227075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5"/>
          <a:stretch/>
        </p:blipFill>
        <p:spPr>
          <a:xfrm>
            <a:off x="376237" y="2167886"/>
            <a:ext cx="228600" cy="228600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5"/>
          <a:stretch/>
        </p:blipFill>
        <p:spPr>
          <a:xfrm>
            <a:off x="6316204" y="3217539"/>
            <a:ext cx="228599" cy="228599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5"/>
          <a:stretch/>
        </p:blipFill>
        <p:spPr>
          <a:xfrm>
            <a:off x="389399" y="4473285"/>
            <a:ext cx="228599" cy="227075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5"/>
          <a:stretch/>
        </p:blipFill>
        <p:spPr>
          <a:xfrm>
            <a:off x="376237" y="3453866"/>
            <a:ext cx="228600" cy="228600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665931" y="2145847"/>
            <a:ext cx="4893593" cy="397480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88265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50" normalizeH="0" baseline="0" noProof="0" dirty="0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Грантовый конкурс Министерства по молодежной политике</a:t>
            </a:r>
          </a:p>
          <a:p>
            <a:pPr marL="48260" marR="0" lvl="0" indent="0" algn="l" defTabSz="914400" rtl="0" eaLnBrk="1" fontAlgn="auto" latinLnBrk="0" hangingPunct="1">
              <a:lnSpc>
                <a:spcPct val="100000"/>
              </a:lnSpc>
              <a:spcBef>
                <a:spcPts val="9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до</a:t>
            </a:r>
            <a:r>
              <a:rPr kumimoji="0" sz="1400" b="1" i="0" u="none" strike="noStrike" kern="1200" cap="none" spc="1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1" i="0" u="none" strike="noStrike" kern="1200" cap="none" spc="-4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600</a:t>
            </a:r>
            <a:r>
              <a:rPr kumimoji="0" sz="1400" b="1" i="0" u="none" strike="noStrike" kern="1200" cap="none" spc="-5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 </a:t>
            </a:r>
            <a:r>
              <a:rPr kumimoji="0" sz="1400" b="1" i="0" u="none" strike="noStrike" kern="1200" cap="none" spc="-1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тыс</a:t>
            </a:r>
            <a:r>
              <a:rPr kumimoji="0" sz="1400" b="1" i="0" u="none" strike="noStrike" kern="1200" cap="none" spc="-1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.</a:t>
            </a:r>
            <a:r>
              <a:rPr kumimoji="0" sz="1400" b="1" i="0" u="none" strike="noStrike" kern="1200" cap="none" spc="-4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 </a:t>
            </a:r>
            <a:r>
              <a:rPr kumimoji="0" sz="1400" b="1" i="0" u="none" strike="noStrike" kern="1200" cap="none" spc="-2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руб</a:t>
            </a:r>
            <a:r>
              <a:rPr kumimoji="0" sz="1400" b="1" i="0" u="none" strike="noStrike" kern="1200" cap="none" spc="-2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.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uFillTx/>
              <a:latin typeface="Segoe UI" panose="020B0502040204020203"/>
              <a:ea typeface="+mn-ea"/>
              <a:cs typeface="Segoe UI" panose="020B0502040204020203"/>
            </a:endParaRPr>
          </a:p>
          <a:p>
            <a:pPr marL="168275" marR="0" lvl="0" indent="-12001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egoe UI Symbol" panose="020B0502040204020203"/>
              <a:buChar char="-"/>
              <a:tabLst>
                <a:tab pos="168275" algn="l"/>
              </a:tabLst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возраст</a:t>
            </a:r>
            <a:r>
              <a:rPr kumimoji="0" sz="1400" b="0" i="0" u="none" strike="noStrike" kern="1200" cap="none" spc="3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от</a:t>
            </a:r>
            <a:r>
              <a:rPr kumimoji="0" sz="1400" b="0" i="0" u="none" strike="noStrike" kern="1200" cap="none" spc="3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 Symbol" panose="020B0502040204020203"/>
                <a:ea typeface="+mn-ea"/>
                <a:cs typeface="Segoe UI Symbol" panose="020B0502040204020203"/>
              </a:rPr>
              <a:t>18</a:t>
            </a:r>
            <a:r>
              <a:rPr kumimoji="0" sz="1400" b="0" i="0" u="none" strike="noStrike" kern="1200" cap="none" spc="-3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 Symbol" panose="020B0502040204020203"/>
                <a:ea typeface="+mn-ea"/>
                <a:cs typeface="Segoe UI Symbol" panose="020B0502040204020203"/>
              </a:rPr>
              <a:t>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до</a:t>
            </a:r>
            <a:r>
              <a:rPr kumimoji="0" sz="1400" b="0" i="0" u="none" strike="noStrike" kern="1200" cap="none" spc="5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 Symbol" panose="020B0502040204020203"/>
                <a:ea typeface="+mn-ea"/>
                <a:cs typeface="Segoe UI Symbol" panose="020B0502040204020203"/>
              </a:rPr>
              <a:t>35</a:t>
            </a:r>
            <a:r>
              <a:rPr kumimoji="0" sz="1400" b="0" i="0" u="none" strike="noStrike" kern="1200" cap="none" spc="-3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 Symbol" panose="020B0502040204020203"/>
                <a:ea typeface="+mn-ea"/>
                <a:cs typeface="Segoe UI Symbol" panose="020B0502040204020203"/>
              </a:rPr>
              <a:t> </a:t>
            </a:r>
            <a:r>
              <a:rPr kumimoji="0" sz="1400" b="0" i="0" u="none" strike="noStrike" kern="1200" cap="none" spc="-25" normalizeH="0" baseline="0" noProof="0" dirty="0" err="1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лет</a:t>
            </a:r>
            <a:endParaRPr kumimoji="0" lang="ru-RU" sz="1400" b="0" i="0" u="none" strike="noStrike" kern="1200" cap="none" spc="-25" normalizeH="0" baseline="0" noProof="0" dirty="0">
              <a:ln>
                <a:noFill/>
              </a:ln>
              <a:solidFill>
                <a:srgbClr val="303030"/>
              </a:solidFill>
              <a:uFillTx/>
              <a:latin typeface="Calibri" panose="020F0502020204030204"/>
              <a:ea typeface="+mn-ea"/>
              <a:cs typeface="Calibri" panose="020F0502020204030204"/>
            </a:endParaRPr>
          </a:p>
          <a:p>
            <a:pPr marL="48260"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>
                <a:tab pos="168275" algn="l"/>
              </a:tabLst>
              <a:defRPr/>
            </a:pP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uFillTx/>
              <a:latin typeface="Calibri" panose="020F0502020204030204"/>
              <a:ea typeface="+mn-ea"/>
              <a:cs typeface="Calibri" panose="020F0502020204030204"/>
            </a:endParaRPr>
          </a:p>
          <a:p>
            <a:pPr marL="12700" marR="88265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50" normalizeH="0" baseline="0" noProof="0" dirty="0" err="1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Грантовые</a:t>
            </a:r>
            <a:r>
              <a:rPr kumimoji="0" sz="1600" b="1" i="0" u="none" strike="noStrike" kern="1200" cap="none" spc="50" normalizeH="0" baseline="0" noProof="0" dirty="0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600" b="1" i="0" u="none" strike="noStrike" kern="1200" cap="none" spc="50" normalizeH="0" baseline="0" noProof="0" dirty="0" err="1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во</a:t>
            </a:r>
            <a:r>
              <a:rPr kumimoji="0" lang="ru-RU" sz="1600" b="1" i="0" u="none" strike="noStrike" kern="1200" cap="none" spc="50" normalizeH="0" baseline="0" noProof="0" dirty="0" err="1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зможности</a:t>
            </a:r>
            <a:r>
              <a:rPr kumimoji="0" sz="1600" b="1" i="0" u="none" strike="noStrike" kern="1200" cap="none" spc="50" normalizeH="0" baseline="0" noProof="0" dirty="0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1" i="0" u="none" strike="noStrike" kern="1200" cap="none" spc="50" normalizeH="0" baseline="0" noProof="0" dirty="0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РОСМОЛОДЕЖИ</a:t>
            </a:r>
          </a:p>
          <a:p>
            <a:pPr marL="73025" marR="0" lvl="0" indent="0" algn="l" defTabSz="914400" rtl="0" eaLnBrk="1" fontAlgn="auto" latinLnBrk="0" hangingPunct="1">
              <a:lnSpc>
                <a:spcPct val="100000"/>
              </a:lnSpc>
              <a:spcBef>
                <a:spcPts val="85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до</a:t>
            </a:r>
            <a:r>
              <a:rPr kumimoji="0" sz="1400" b="1" i="0" u="none" strike="noStrike" kern="1200" cap="none" spc="2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1</a:t>
            </a:r>
            <a:r>
              <a:rPr kumimoji="0" sz="1400" b="1" i="0" u="none" strike="noStrike" kern="1200" cap="none" spc="-4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 </a:t>
            </a:r>
            <a:r>
              <a:rPr kumimoji="0" sz="1400" b="1" i="0" u="none" strike="noStrike" kern="1200" cap="none" spc="-10" normalizeH="0" baseline="0" noProof="0" dirty="0" err="1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млн</a:t>
            </a:r>
            <a:r>
              <a:rPr kumimoji="0" lang="ru-RU" sz="1400" b="1" i="0" u="none" strike="noStrike" kern="1200" cap="none" spc="-1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.</a:t>
            </a:r>
            <a:r>
              <a:rPr lang="ru-RU" sz="1400" b="1" spc="-10" dirty="0">
                <a:solidFill>
                  <a:srgbClr val="303030"/>
                </a:solidFill>
                <a:latin typeface="Segoe UI" panose="020B0502040204020203"/>
                <a:cs typeface="Segoe UI" panose="020B0502040204020203"/>
              </a:rPr>
              <a:t> </a:t>
            </a:r>
            <a:r>
              <a:rPr kumimoji="0" sz="1400" b="1" i="0" u="none" strike="noStrike" kern="1200" cap="none" spc="-20" normalizeH="0" baseline="0" noProof="0" dirty="0" err="1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руб</a:t>
            </a:r>
            <a:r>
              <a:rPr kumimoji="0" sz="1400" b="1" i="0" u="none" strike="noStrike" kern="1200" cap="none" spc="-2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.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uFillTx/>
              <a:latin typeface="Segoe UI" panose="020B0502040204020203"/>
              <a:ea typeface="+mn-ea"/>
              <a:cs typeface="Segoe UI" panose="020B0502040204020203"/>
            </a:endParaRPr>
          </a:p>
          <a:p>
            <a:pPr marL="193040" marR="0" lvl="0" indent="-12001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egoe UI Symbol" panose="020B0502040204020203"/>
              <a:buChar char="-"/>
              <a:tabLst>
                <a:tab pos="193040" algn="l"/>
              </a:tabLst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возраст</a:t>
            </a:r>
            <a:r>
              <a:rPr kumimoji="0" sz="1400" b="0" i="0" u="none" strike="noStrike" kern="1200" cap="none" spc="5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от</a:t>
            </a:r>
            <a:r>
              <a:rPr kumimoji="0" sz="1400" b="0" i="0" u="none" strike="noStrike" kern="1200" cap="none" spc="4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 Symbol" panose="020B0502040204020203"/>
                <a:ea typeface="+mn-ea"/>
                <a:cs typeface="Segoe UI Symbol" panose="020B0502040204020203"/>
              </a:rPr>
              <a:t>14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 Symbol" panose="020B0502040204020203"/>
                <a:ea typeface="+mn-ea"/>
                <a:cs typeface="Segoe UI Symbol" panose="020B0502040204020203"/>
              </a:rPr>
              <a:t>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до</a:t>
            </a:r>
            <a:r>
              <a:rPr kumimoji="0" sz="1400" b="0" i="0" u="none" strike="noStrike" kern="1200" cap="none" spc="6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 Symbol" panose="020B0502040204020203"/>
                <a:ea typeface="+mn-ea"/>
                <a:cs typeface="Segoe UI Symbol" panose="020B0502040204020203"/>
              </a:rPr>
              <a:t>35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 Symbol" panose="020B0502040204020203"/>
                <a:ea typeface="+mn-ea"/>
                <a:cs typeface="Segoe UI Symbol" panose="020B0502040204020203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лет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uFillTx/>
              <a:latin typeface="Calibri" panose="020F0502020204030204"/>
              <a:ea typeface="+mn-ea"/>
              <a:cs typeface="Calibri" panose="020F0502020204030204"/>
            </a:endParaRPr>
          </a:p>
          <a:p>
            <a:pPr marL="12700" marR="88265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400" b="1" i="0" u="none" strike="noStrike" kern="1200" cap="none" spc="50" normalizeH="0" baseline="0" noProof="0" dirty="0">
              <a:ln>
                <a:noFill/>
              </a:ln>
              <a:solidFill>
                <a:srgbClr val="DD5D44"/>
              </a:solidFill>
              <a:uFillTx/>
              <a:latin typeface="Calibri" panose="020F0502020204030204"/>
              <a:ea typeface="+mn-ea"/>
              <a:cs typeface="Calibri" panose="020F0502020204030204"/>
            </a:endParaRPr>
          </a:p>
          <a:p>
            <a:pPr marL="12700" marR="88265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1" i="0" u="none" strike="noStrike" kern="1200" cap="none" spc="50" normalizeH="0" baseline="0" noProof="0" dirty="0" err="1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Другие</a:t>
            </a:r>
            <a:r>
              <a:rPr kumimoji="0" sz="1400" b="1" i="0" u="none" strike="noStrike" kern="1200" cap="none" spc="50" normalizeH="0" baseline="0" noProof="0" dirty="0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направления грантовой поддержки</a:t>
            </a:r>
          </a:p>
          <a:p>
            <a:pPr marL="50800" marR="0" lvl="0" indent="0" algn="l" defTabSz="914400" rtl="0" eaLnBrk="1" fontAlgn="auto" latinLnBrk="0" hangingPunct="1">
              <a:lnSpc>
                <a:spcPct val="100000"/>
              </a:lnSpc>
              <a:spcBef>
                <a:spcPts val="106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до</a:t>
            </a:r>
            <a:r>
              <a:rPr kumimoji="0" sz="1400" b="1" i="0" u="none" strike="noStrike" kern="1200" cap="none" spc="2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lang="ru-RU" sz="1400" b="1" spc="-30" dirty="0">
                <a:solidFill>
                  <a:srgbClr val="303030"/>
                </a:solidFill>
                <a:latin typeface="Segoe UI" panose="020B0502040204020203"/>
                <a:cs typeface="Segoe UI" panose="020B0502040204020203"/>
              </a:rPr>
              <a:t>1</a:t>
            </a:r>
            <a:r>
              <a:rPr kumimoji="0" sz="1400" b="1" i="0" u="none" strike="noStrike" kern="1200" cap="none" spc="-3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0</a:t>
            </a:r>
            <a:r>
              <a:rPr kumimoji="0" sz="1400" b="1" i="0" u="none" strike="noStrike" kern="1200" cap="none" spc="-5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 </a:t>
            </a:r>
            <a:r>
              <a:rPr kumimoji="0" sz="1400" b="1" i="0" u="none" strike="noStrike" kern="1200" cap="none" spc="-10" normalizeH="0" baseline="0" noProof="0" dirty="0" err="1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млн</a:t>
            </a:r>
            <a:r>
              <a:rPr kumimoji="0" lang="ru-RU" sz="1400" b="1" i="0" u="none" strike="noStrike" kern="1200" cap="none" spc="-1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.</a:t>
            </a:r>
            <a:r>
              <a:rPr kumimoji="0" sz="1400" b="1" i="0" u="none" strike="noStrike" kern="1200" cap="none" spc="-5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 </a:t>
            </a:r>
            <a:r>
              <a:rPr kumimoji="0" sz="1400" b="1" i="0" u="none" strike="noStrike" kern="1200" cap="none" spc="-1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руб</a:t>
            </a:r>
            <a:r>
              <a:rPr kumimoji="0" sz="1400" b="1" i="0" u="none" strike="noStrike" kern="1200" cap="none" spc="-1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.</a:t>
            </a:r>
            <a:r>
              <a:rPr kumimoji="0" sz="1400" b="1" i="0" u="none" strike="noStrike" kern="1200" cap="none" spc="-3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 </a:t>
            </a:r>
            <a:endParaRPr kumimoji="0" lang="ru-RU" sz="1400" b="1" i="0" u="none" strike="noStrike" kern="1200" cap="none" spc="-35" normalizeH="0" baseline="0" noProof="0" dirty="0">
              <a:ln>
                <a:noFill/>
              </a:ln>
              <a:solidFill>
                <a:srgbClr val="303030"/>
              </a:solidFill>
              <a:uFillTx/>
              <a:latin typeface="Segoe UI" panose="020B0502040204020203"/>
              <a:ea typeface="+mn-ea"/>
              <a:cs typeface="Segoe UI" panose="020B0502040204020203"/>
            </a:endParaRPr>
          </a:p>
          <a:p>
            <a:pPr marL="508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Гранты</a:t>
            </a:r>
            <a:r>
              <a:rPr kumimoji="0" lang="ru-RU" sz="1400" i="0" u="none" strike="noStrike" kern="1200" cap="none" spc="0" normalizeH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Движения Первых</a:t>
            </a:r>
            <a:br>
              <a:rPr kumimoji="0" lang="ru-RU" sz="1400" b="1" i="0" u="none" strike="noStrike" kern="1200" cap="none" spc="0" normalizeH="0" noProof="0" dirty="0">
                <a:ln>
                  <a:noFill/>
                </a:ln>
                <a:solidFill>
                  <a:srgbClr val="303030"/>
                </a:solidFill>
                <a:uFillTx/>
                <a:latin typeface="Calibri" panose="020F0502020204030204"/>
                <a:ea typeface="+mn-ea"/>
                <a:cs typeface="Calibri" panose="020F0502020204030204"/>
              </a:rPr>
            </a:br>
            <a:r>
              <a:rPr kumimoji="0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до</a:t>
            </a:r>
            <a:r>
              <a:rPr kumimoji="0" sz="1400" b="1" i="0" u="none" strike="noStrike" kern="1200" cap="none" spc="2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5</a:t>
            </a:r>
            <a:r>
              <a:rPr kumimoji="0" sz="1400" b="1" i="0" u="none" strike="noStrike" kern="1200" cap="none" spc="-4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 </a:t>
            </a:r>
            <a:r>
              <a:rPr kumimoji="0" sz="1400" b="1" i="0" u="none" strike="noStrike" kern="1200" cap="none" spc="-10" normalizeH="0" baseline="0" noProof="0" dirty="0" err="1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млн</a:t>
            </a:r>
            <a:r>
              <a:rPr kumimoji="0" lang="ru-RU" sz="1400" b="1" i="0" u="none" strike="noStrike" kern="1200" cap="none" spc="-1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.</a:t>
            </a:r>
            <a:r>
              <a:rPr kumimoji="0" sz="1400" b="1" i="0" u="none" strike="noStrike" kern="1200" cap="none" spc="-5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 </a:t>
            </a:r>
            <a:r>
              <a:rPr kumimoji="0" sz="1400" b="1" i="0" u="none" strike="noStrike" kern="1200" cap="none" spc="-2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руб</a:t>
            </a:r>
            <a:r>
              <a:rPr kumimoji="0" sz="1400" b="1" i="0" u="none" strike="noStrike" kern="1200" cap="none" spc="-2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.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uFillTx/>
              <a:latin typeface="Segoe UI" panose="020B0502040204020203"/>
              <a:ea typeface="+mn-ea"/>
              <a:cs typeface="Segoe UI" panose="020B0502040204020203"/>
            </a:endParaRPr>
          </a:p>
          <a:p>
            <a:pPr marL="508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Гранты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Эн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 Symbol" panose="020B0502040204020203"/>
                <a:ea typeface="+mn-ea"/>
                <a:cs typeface="Segoe UI Symbol" panose="020B0502040204020203"/>
              </a:rPr>
              <a:t>+</a:t>
            </a:r>
            <a:r>
              <a:rPr kumimoji="0" sz="1400" b="0" i="0" u="none" strike="noStrike" kern="1200" cap="none" spc="-7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 Symbol" panose="020B0502040204020203"/>
                <a:ea typeface="+mn-ea"/>
                <a:cs typeface="Segoe UI Symbol" panose="020B0502040204020203"/>
              </a:rPr>
              <a:t> 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 Symbol" panose="020B0502040204020203"/>
                <a:ea typeface="+mn-ea"/>
                <a:cs typeface="Segoe UI Symbol" panose="020B0502040204020203"/>
              </a:rPr>
              <a:t>«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Города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со</a:t>
            </a:r>
            <a:r>
              <a:rPr kumimoji="0" sz="1400" b="0" i="0" u="none" strike="noStrike" kern="1200" cap="none" spc="1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знаком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 Symbol" panose="020B0502040204020203"/>
                <a:ea typeface="+mn-ea"/>
                <a:cs typeface="Segoe UI Symbol" panose="020B0502040204020203"/>
              </a:rPr>
              <a:t>+»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uFillTx/>
              <a:latin typeface="Segoe UI Symbol" panose="020B0502040204020203"/>
              <a:ea typeface="+mn-ea"/>
              <a:cs typeface="Segoe UI Symbol" panose="020B0502040204020203"/>
            </a:endParaRPr>
          </a:p>
          <a:p>
            <a:pPr marL="508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до</a:t>
            </a:r>
            <a:r>
              <a:rPr kumimoji="0" sz="1400" b="1" i="0" u="none" strike="noStrike" kern="1200" cap="none" spc="1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1" i="0" u="none" strike="noStrike" kern="1200" cap="none" spc="-4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600</a:t>
            </a:r>
            <a:r>
              <a:rPr kumimoji="0" sz="1400" b="1" i="0" u="none" strike="noStrike" kern="1200" cap="none" spc="-5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 </a:t>
            </a:r>
            <a:r>
              <a:rPr kumimoji="0" sz="1400" b="1" i="0" u="none" strike="noStrike" kern="1200" cap="none" spc="-1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тыс</a:t>
            </a:r>
            <a:r>
              <a:rPr kumimoji="0" sz="1400" b="1" i="0" u="none" strike="noStrike" kern="1200" cap="none" spc="-1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.</a:t>
            </a:r>
            <a:r>
              <a:rPr kumimoji="0" sz="1400" b="1" i="0" u="none" strike="noStrike" kern="1200" cap="none" spc="-4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 </a:t>
            </a:r>
            <a:r>
              <a:rPr kumimoji="0" sz="1400" b="1" i="0" u="none" strike="noStrike" kern="1200" cap="none" spc="-2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руб</a:t>
            </a:r>
            <a:r>
              <a:rPr kumimoji="0" sz="1400" b="1" i="0" u="none" strike="noStrike" kern="1200" cap="none" spc="-2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.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uFillTx/>
              <a:latin typeface="Segoe UI" panose="020B0502040204020203"/>
              <a:ea typeface="+mn-ea"/>
              <a:cs typeface="Segoe UI" panose="020B0502040204020203"/>
            </a:endParaRPr>
          </a:p>
          <a:p>
            <a:pPr marL="508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Гранты</a:t>
            </a:r>
            <a:r>
              <a:rPr kumimoji="0" sz="1400" b="0" i="0" u="none" strike="noStrike" kern="1200" cap="none" spc="-6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0" i="0" u="none" strike="noStrike" kern="1200" cap="none" spc="-2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ИНК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sp>
        <p:nvSpPr>
          <p:cNvPr id="26" name="object 14"/>
          <p:cNvSpPr txBox="1"/>
          <p:nvPr/>
        </p:nvSpPr>
        <p:spPr>
          <a:xfrm>
            <a:off x="6599795" y="1180021"/>
            <a:ext cx="4255135" cy="67133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none" spc="50" normalizeH="0" baseline="0" noProof="0" dirty="0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Фонд содействия инновациям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до 30 млн. рублей в зависимости от номинации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pic>
        <p:nvPicPr>
          <p:cNvPr id="27" name="object 16"/>
          <p:cNvPicPr/>
          <p:nvPr/>
        </p:nvPicPr>
        <p:blipFill>
          <a:blip r:embed="rId5"/>
          <a:stretch/>
        </p:blipFill>
        <p:spPr>
          <a:xfrm>
            <a:off x="6316204" y="1213668"/>
            <a:ext cx="227076" cy="227075"/>
          </a:xfrm>
          <a:prstGeom prst="rect">
            <a:avLst/>
          </a:prstGeom>
        </p:spPr>
      </p:pic>
      <p:sp>
        <p:nvSpPr>
          <p:cNvPr id="28" name="object 14"/>
          <p:cNvSpPr txBox="1"/>
          <p:nvPr/>
        </p:nvSpPr>
        <p:spPr>
          <a:xfrm>
            <a:off x="6599795" y="2058047"/>
            <a:ext cx="4255135" cy="67133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none" spc="50" normalizeH="0" baseline="0" noProof="0" dirty="0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Фонд «</a:t>
            </a:r>
            <a:r>
              <a:rPr kumimoji="0" lang="ru-RU" sz="1800" b="1" i="0" u="none" strike="noStrike" kern="1200" cap="none" spc="50" normalizeH="0" baseline="0" noProof="0" dirty="0" err="1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Сколково</a:t>
            </a:r>
            <a:r>
              <a:rPr kumimoji="0" lang="ru-RU" sz="1800" b="1" i="0" u="none" strike="noStrike" kern="1200" cap="none" spc="50" normalizeH="0" baseline="0" noProof="0" dirty="0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»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до 300 млн. рублей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pic>
        <p:nvPicPr>
          <p:cNvPr id="29" name="object 16"/>
          <p:cNvPicPr/>
          <p:nvPr/>
        </p:nvPicPr>
        <p:blipFill>
          <a:blip r:embed="rId5"/>
          <a:stretch/>
        </p:blipFill>
        <p:spPr>
          <a:xfrm>
            <a:off x="6316204" y="2115758"/>
            <a:ext cx="227076" cy="227075"/>
          </a:xfrm>
          <a:prstGeom prst="rect">
            <a:avLst/>
          </a:prstGeom>
        </p:spPr>
      </p:pic>
      <p:sp>
        <p:nvSpPr>
          <p:cNvPr id="30" name="object 24"/>
          <p:cNvSpPr txBox="1"/>
          <p:nvPr/>
        </p:nvSpPr>
        <p:spPr>
          <a:xfrm>
            <a:off x="6599795" y="3181020"/>
            <a:ext cx="4893593" cy="6892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88265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none" spc="50" normalizeH="0" baseline="0" noProof="0" dirty="0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Фонд «</a:t>
            </a:r>
            <a:r>
              <a:rPr kumimoji="0" sz="1400" b="1" i="0" u="none" strike="noStrike" kern="1200" cap="none" spc="50" normalizeH="0" baseline="0" noProof="0" dirty="0" err="1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Наше</a:t>
            </a:r>
            <a:r>
              <a:rPr kumimoji="0" sz="1400" b="1" i="0" u="none" strike="noStrike" kern="1200" cap="none" spc="50" normalizeH="0" baseline="0" noProof="0" dirty="0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1" i="0" u="none" strike="noStrike" kern="1200" cap="none" spc="50" normalizeH="0" baseline="0" noProof="0" dirty="0" err="1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будущее</a:t>
            </a:r>
            <a:r>
              <a:rPr kumimoji="0" lang="ru-RU" sz="1400" b="1" i="0" u="none" strike="noStrike" kern="1200" cap="none" spc="50" normalizeH="0" baseline="0" noProof="0" dirty="0">
                <a:ln>
                  <a:noFill/>
                </a:ln>
                <a:solidFill>
                  <a:srgbClr val="DD5D44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»</a:t>
            </a:r>
            <a:endParaRPr kumimoji="0" sz="1400" b="1" i="0" u="none" strike="noStrike" kern="1200" cap="none" spc="50" normalizeH="0" baseline="0" noProof="0" dirty="0">
              <a:ln>
                <a:noFill/>
              </a:ln>
              <a:solidFill>
                <a:srgbClr val="DD5D44"/>
              </a:solidFill>
              <a:uFillTx/>
              <a:latin typeface="Calibri" panose="020F0502020204030204"/>
              <a:ea typeface="+mn-ea"/>
              <a:cs typeface="Calibri" panose="020F0502020204030204"/>
            </a:endParaRPr>
          </a:p>
          <a:p>
            <a:pPr marL="64770" marR="0" lvl="0" indent="0" algn="l" defTabSz="914400" rtl="0" eaLnBrk="1" fontAlgn="auto" latinLnBrk="0" hangingPunct="1">
              <a:lnSpc>
                <a:spcPts val="1510"/>
              </a:lnSpc>
              <a:spcBef>
                <a:spcPts val="5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до</a:t>
            </a:r>
            <a:r>
              <a:rPr kumimoji="0" sz="1400" b="1" i="0" u="none" strike="noStrike" kern="1200" cap="none" spc="1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1" i="0" u="none" strike="noStrike" kern="1200" cap="none" spc="-4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500</a:t>
            </a:r>
            <a:r>
              <a:rPr kumimoji="0" sz="1400" b="1" i="0" u="none" strike="noStrike" kern="1200" cap="none" spc="-5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 </a:t>
            </a:r>
            <a:r>
              <a:rPr kumimoji="0" sz="1400" b="1" i="0" u="none" strike="noStrike" kern="1200" cap="none" spc="-1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тыс</a:t>
            </a:r>
            <a:r>
              <a:rPr kumimoji="0" sz="1400" b="1" i="0" u="none" strike="noStrike" kern="1200" cap="none" spc="-1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.</a:t>
            </a:r>
            <a:r>
              <a:rPr kumimoji="0" sz="1400" b="1" i="0" u="none" strike="noStrike" kern="1200" cap="none" spc="-4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 </a:t>
            </a:r>
            <a:r>
              <a:rPr kumimoji="0" sz="1400" b="1" i="0" u="none" strike="noStrike" kern="1200" cap="none" spc="-2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руб</a:t>
            </a:r>
            <a:r>
              <a:rPr kumimoji="0" sz="1400" b="1" i="0" u="none" strike="noStrike" kern="1200" cap="none" spc="-2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Segoe UI" panose="020B0502040204020203"/>
                <a:ea typeface="+mn-ea"/>
                <a:cs typeface="Segoe UI" panose="020B0502040204020203"/>
              </a:rPr>
              <a:t>.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uFillTx/>
              <a:latin typeface="Segoe UI" panose="020B0502040204020203"/>
              <a:ea typeface="+mn-ea"/>
              <a:cs typeface="Segoe UI" panose="020B0502040204020203"/>
            </a:endParaRPr>
          </a:p>
          <a:p>
            <a:pPr marL="185420" marR="0" lvl="0" indent="-120650" algn="l" defTabSz="914400" rtl="0" eaLnBrk="1" fontAlgn="auto" latinLnBrk="0" hangingPunct="1">
              <a:lnSpc>
                <a:spcPts val="151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egoe UI Symbol" panose="020B0502040204020203"/>
              <a:buChar char="-"/>
              <a:tabLst>
                <a:tab pos="185420" algn="l"/>
              </a:tabLst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социальные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0" i="0" u="none" strike="noStrike" kern="1200" cap="none" spc="-1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FillTx/>
                <a:latin typeface="Calibri" panose="020F0502020204030204"/>
                <a:ea typeface="+mn-ea"/>
                <a:cs typeface="Calibri" panose="020F0502020204030204"/>
              </a:rPr>
              <a:t>предприниматели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-24064" y="-11793"/>
            <a:ext cx="12206460" cy="862888"/>
          </a:xfrm>
          <a:prstGeom prst="rect">
            <a:avLst/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0816820" y="132712"/>
            <a:ext cx="1149633" cy="530946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541463" y="301333"/>
            <a:ext cx="8188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 ExtraBold" pitchFamily="34" charset="-52" panose="020B0802020203020203"/>
                <a:ea typeface="+mn-ea"/>
                <a:cs typeface="+mn-cs"/>
              </a:rPr>
              <a:t>ГРАНТОВЫЕ КОНКУРСЫ – НОВЫЙ ВЗГЛЯД НА ВОЗМОЖНОСТИ</a:t>
            </a:r>
          </a:p>
        </p:txBody>
      </p:sp>
      <p:sp>
        <p:nvSpPr>
          <p:cNvPr id="34" name="object 31"/>
          <p:cNvSpPr/>
          <p:nvPr/>
        </p:nvSpPr>
        <p:spPr>
          <a:xfrm>
            <a:off x="517398" y="193426"/>
            <a:ext cx="0" cy="509905"/>
          </a:xfrm>
          <a:custGeom>
            <a:avLst/>
            <a:gdLst/>
            <a:ahLst/>
            <a:cxnLst/>
            <a:rect l="l" t="t" r="r" b="b"/>
            <a:pathLst>
              <a:path h="509905">
                <a:moveTo>
                  <a:pt x="0" y="0"/>
                </a:moveTo>
                <a:lnTo>
                  <a:pt x="0" y="509650"/>
                </a:lnTo>
              </a:path>
            </a:pathLst>
          </a:custGeom>
          <a:ln w="35052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/>
              <a:ahLst/>
              <a:cxnLst/>
              <a:rect l="l" t="t" r="r" b="b"/>
              <a:pathLst>
                <a:path w="12192000" h="6858000">
                  <a:moveTo>
                    <a:pt x="12192000" y="3947160"/>
                  </a:moveTo>
                  <a:lnTo>
                    <a:pt x="7528128" y="5922746"/>
                  </a:lnTo>
                  <a:lnTo>
                    <a:pt x="1653667" y="0"/>
                  </a:lnTo>
                  <a:lnTo>
                    <a:pt x="0" y="0"/>
                  </a:lnTo>
                  <a:lnTo>
                    <a:pt x="0" y="6858000"/>
                  </a:lnTo>
                  <a:lnTo>
                    <a:pt x="5320233" y="6858000"/>
                  </a:lnTo>
                  <a:lnTo>
                    <a:pt x="8455774" y="6858000"/>
                  </a:lnTo>
                  <a:lnTo>
                    <a:pt x="12192000" y="6858000"/>
                  </a:lnTo>
                  <a:lnTo>
                    <a:pt x="12192000" y="3947160"/>
                  </a:lnTo>
                  <a:close/>
                </a:path>
              </a:pathLst>
            </a:custGeom>
            <a:solidFill>
              <a:srgbClr val="F8F5ED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/>
            <a:stretch/>
          </p:blipFill>
          <p:spPr>
            <a:xfrm>
              <a:off x="0" y="5927660"/>
              <a:ext cx="11555861" cy="88188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95785" y="6096000"/>
              <a:ext cx="10964289" cy="540118"/>
            </a:xfrm>
            <a:custGeom>
              <a:avLst/>
              <a:gdLst/>
              <a:ahLst/>
              <a:cxnLst/>
              <a:rect l="l" t="t" r="r" b="b"/>
              <a:pathLst>
                <a:path w="6802120" h="889000">
                  <a:moveTo>
                    <a:pt x="6711823" y="0"/>
                  </a:moveTo>
                  <a:lnTo>
                    <a:pt x="89776" y="0"/>
                  </a:lnTo>
                  <a:lnTo>
                    <a:pt x="54831" y="7055"/>
                  </a:lnTo>
                  <a:lnTo>
                    <a:pt x="26295" y="26295"/>
                  </a:lnTo>
                  <a:lnTo>
                    <a:pt x="7055" y="54831"/>
                  </a:lnTo>
                  <a:lnTo>
                    <a:pt x="0" y="89776"/>
                  </a:lnTo>
                  <a:lnTo>
                    <a:pt x="0" y="798715"/>
                  </a:lnTo>
                  <a:lnTo>
                    <a:pt x="7055" y="833660"/>
                  </a:lnTo>
                  <a:lnTo>
                    <a:pt x="26295" y="862196"/>
                  </a:lnTo>
                  <a:lnTo>
                    <a:pt x="54831" y="881436"/>
                  </a:lnTo>
                  <a:lnTo>
                    <a:pt x="89776" y="888491"/>
                  </a:lnTo>
                  <a:lnTo>
                    <a:pt x="6711823" y="888491"/>
                  </a:lnTo>
                  <a:lnTo>
                    <a:pt x="6746748" y="881436"/>
                  </a:lnTo>
                  <a:lnTo>
                    <a:pt x="6775291" y="862196"/>
                  </a:lnTo>
                  <a:lnTo>
                    <a:pt x="6794547" y="833660"/>
                  </a:lnTo>
                  <a:lnTo>
                    <a:pt x="6801611" y="798715"/>
                  </a:lnTo>
                  <a:lnTo>
                    <a:pt x="6801611" y="89776"/>
                  </a:lnTo>
                  <a:lnTo>
                    <a:pt x="6794547" y="54831"/>
                  </a:lnTo>
                  <a:lnTo>
                    <a:pt x="6775291" y="26295"/>
                  </a:lnTo>
                  <a:lnTo>
                    <a:pt x="6746748" y="7055"/>
                  </a:lnTo>
                  <a:lnTo>
                    <a:pt x="6711823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91795" y="6096000"/>
            <a:ext cx="14160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-85" dirty="0">
                <a:solidFill>
                  <a:srgbClr val="EA3D22"/>
                </a:solidFill>
                <a:latin typeface="Segoe UI" panose="020B0502040204020203"/>
                <a:cs typeface="Segoe UI" panose="020B0502040204020203"/>
              </a:rPr>
              <a:t>!</a:t>
            </a:r>
            <a:endParaRPr sz="3200" dirty="0">
              <a:latin typeface="Segoe UI" panose="020B0502040204020203"/>
              <a:cs typeface="Segoe UI" panose="020B0502040204020203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17145" y="6250601"/>
            <a:ext cx="10546916" cy="227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400" b="1" spc="-10" dirty="0">
                <a:solidFill>
                  <a:srgbClr val="DD5D44"/>
                </a:solidFill>
                <a:latin typeface="Algerian" pitchFamily="82" charset="0" panose="04020705040A02060702"/>
                <a:cs typeface="Calibri" panose="020F0502020204030204"/>
              </a:rPr>
              <a:t>Грантовое</a:t>
            </a:r>
            <a:r>
              <a:rPr sz="1400" b="1" spc="10" dirty="0">
                <a:solidFill>
                  <a:srgbClr val="DD5D44"/>
                </a:solidFill>
                <a:latin typeface="Algerian" pitchFamily="82" charset="0" panose="04020705040A02060702"/>
                <a:cs typeface="Calibri" panose="020F0502020204030204"/>
              </a:rPr>
              <a:t> </a:t>
            </a:r>
            <a:r>
              <a:rPr sz="1400" b="1" dirty="0" err="1">
                <a:solidFill>
                  <a:srgbClr val="DD5D44"/>
                </a:solidFill>
                <a:latin typeface="Algerian" pitchFamily="82" charset="0" panose="04020705040A02060702"/>
                <a:cs typeface="Calibri" panose="020F0502020204030204"/>
              </a:rPr>
              <a:t>финансирование</a:t>
            </a:r>
            <a:r>
              <a:rPr sz="1400" b="1" spc="10" dirty="0">
                <a:solidFill>
                  <a:srgbClr val="DD5D44"/>
                </a:solidFill>
                <a:latin typeface="Algerian" pitchFamily="82" charset="0" panose="04020705040A02060702"/>
                <a:cs typeface="Calibri" panose="020F0502020204030204"/>
              </a:rPr>
              <a:t> </a:t>
            </a:r>
            <a:r>
              <a:rPr lang="ru-RU" sz="1400" b="1" dirty="0">
                <a:solidFill>
                  <a:srgbClr val="DD5D44"/>
                </a:solidFill>
                <a:latin typeface="Calibri" panose="020F0502020204030204"/>
                <a:cs typeface="Calibri" panose="020F0502020204030204"/>
              </a:rPr>
              <a:t>можно направить на организацию программ</a:t>
            </a:r>
            <a:r>
              <a:rPr lang="ru-RU" sz="1400" b="1" spc="10" dirty="0">
                <a:solidFill>
                  <a:srgbClr val="DD5D44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lang="ru-RU" sz="1400" b="1" dirty="0">
                <a:solidFill>
                  <a:srgbClr val="DD5D44"/>
                </a:solidFill>
                <a:latin typeface="Calibri" panose="020F0502020204030204"/>
                <a:cs typeface="Calibri" panose="020F0502020204030204"/>
              </a:rPr>
              <a:t>обучений</a:t>
            </a:r>
            <a:r>
              <a:rPr lang="ru-RU" sz="1400" b="1" dirty="0">
                <a:solidFill>
                  <a:srgbClr val="DD5D44"/>
                </a:solidFill>
                <a:latin typeface="Segoe UI Symbol" panose="020B0502040204020203"/>
                <a:cs typeface="Segoe UI Symbol" panose="020B0502040204020203"/>
              </a:rPr>
              <a:t>,</a:t>
            </a:r>
            <a:r>
              <a:rPr lang="ru-RU" sz="1400" b="1" spc="-60" dirty="0">
                <a:solidFill>
                  <a:srgbClr val="DD5D44"/>
                </a:solidFill>
                <a:latin typeface="Segoe UI Symbol" panose="020B0502040204020203"/>
                <a:cs typeface="Segoe UI Symbol" panose="020B0502040204020203"/>
              </a:rPr>
              <a:t> событийных </a:t>
            </a:r>
            <a:r>
              <a:rPr lang="ru-RU" sz="1400" b="1" dirty="0">
                <a:solidFill>
                  <a:srgbClr val="DD5D44"/>
                </a:solidFill>
                <a:latin typeface="Calibri" panose="020F0502020204030204"/>
                <a:cs typeface="Calibri" panose="020F0502020204030204"/>
              </a:rPr>
              <a:t>мероприятий и </a:t>
            </a:r>
            <a:r>
              <a:rPr lang="ru-RU" sz="1400" b="1" spc="-20" dirty="0">
                <a:solidFill>
                  <a:srgbClr val="DD5D44"/>
                </a:solidFill>
                <a:latin typeface="Calibri" panose="020F0502020204030204"/>
                <a:cs typeface="Calibri" panose="020F0502020204030204"/>
              </a:rPr>
              <a:t>т</a:t>
            </a:r>
            <a:r>
              <a:rPr lang="ru-RU" sz="1400" b="1" spc="-20" dirty="0">
                <a:solidFill>
                  <a:srgbClr val="DD5D44"/>
                </a:solidFill>
                <a:latin typeface="Segoe UI Symbol" panose="020B0502040204020203"/>
                <a:cs typeface="Segoe UI Symbol" panose="020B0502040204020203"/>
              </a:rPr>
              <a:t>.</a:t>
            </a:r>
            <a:r>
              <a:rPr lang="ru-RU" sz="1400" b="1" spc="-20" dirty="0">
                <a:solidFill>
                  <a:srgbClr val="DD5D44"/>
                </a:solidFill>
                <a:latin typeface="Calibri" panose="020F0502020204030204"/>
                <a:cs typeface="Calibri" panose="020F0502020204030204"/>
              </a:rPr>
              <a:t>д</a:t>
            </a:r>
            <a:r>
              <a:rPr lang="ru-RU" sz="1400" b="1" spc="-20" dirty="0">
                <a:solidFill>
                  <a:srgbClr val="DD5D44"/>
                </a:solidFill>
                <a:latin typeface="Segoe UI Symbol" panose="020B0502040204020203"/>
                <a:cs typeface="Segoe UI Symbol" panose="020B0502040204020203"/>
              </a:rPr>
              <a:t>.</a:t>
            </a:r>
            <a:endParaRPr sz="1400" b="1" dirty="0">
              <a:solidFill>
                <a:srgbClr val="DD5D44"/>
              </a:solidFill>
              <a:latin typeface="Algerian" pitchFamily="82" charset="0" panose="04020705040A02060702"/>
              <a:cs typeface="Calibri" panose="020F0502020204030204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499872" y="241554"/>
            <a:ext cx="11320780" cy="641350"/>
            <a:chOff x="499872" y="241554"/>
            <a:chExt cx="11320780" cy="641350"/>
          </a:xfrm>
        </p:grpSpPr>
        <p:pic>
          <p:nvPicPr>
            <p:cNvPr id="30" name="object 30"/>
            <p:cNvPicPr/>
            <p:nvPr/>
          </p:nvPicPr>
          <p:blipFill>
            <a:blip r:embed="rId3"/>
            <a:stretch/>
          </p:blipFill>
          <p:spPr>
            <a:xfrm>
              <a:off x="10507979" y="277368"/>
              <a:ext cx="1312164" cy="605027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517398" y="241554"/>
              <a:ext cx="0" cy="509905"/>
            </a:xfrm>
            <a:custGeom>
              <a:avLst/>
              <a:gdLst/>
              <a:ahLst/>
              <a:cxnLst/>
              <a:rect l="l" t="t" r="r" b="b"/>
              <a:pathLst>
                <a:path h="509905">
                  <a:moveTo>
                    <a:pt x="0" y="0"/>
                  </a:moveTo>
                  <a:lnTo>
                    <a:pt x="0" y="509650"/>
                  </a:lnTo>
                </a:path>
              </a:pathLst>
            </a:custGeom>
            <a:grpFill/>
            <a:ln w="35052">
              <a:solidFill>
                <a:srgbClr val="EA3D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5" name="Рисунок 34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11506200" y="6248400"/>
            <a:ext cx="622300" cy="533400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xmlns:a="http://schemas.openxmlformats.org/drawingml/2006/main" noGrp="1"/>
          </p:cNvGraphicFramePr>
          <p:nvPr/>
        </p:nvGraphicFramePr>
        <p:xfrm>
          <a:off x="152400" y="865474"/>
          <a:ext cx="11887200" cy="50816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/>
                <a:gridCol w="990600"/>
                <a:gridCol w="990600"/>
                <a:gridCol w="990600"/>
                <a:gridCol w="990600"/>
                <a:gridCol w="990600"/>
                <a:gridCol w="990600"/>
                <a:gridCol w="990600"/>
                <a:gridCol w="990600"/>
                <a:gridCol w="990600"/>
                <a:gridCol w="990600"/>
                <a:gridCol w="990600"/>
              </a:tblGrid>
              <a:tr h="53099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solidFill>
                            <a:srgbClr val="EA3D22"/>
                          </a:solidFill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EA3D22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500" u="none" strike="noStrike" dirty="0">
                          <a:solidFill>
                            <a:srgbClr val="DD5D44"/>
                          </a:solidFill>
                          <a:effectLst/>
                        </a:rPr>
                        <a:t>Культурное</a:t>
                      </a:r>
                      <a:endParaRPr lang="ru-RU" sz="1500" b="1" i="0" u="none" strike="noStrike" dirty="0">
                        <a:solidFill>
                          <a:srgbClr val="DD5D44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solidFill>
                            <a:srgbClr val="DD5D44"/>
                          </a:solidFill>
                          <a:effectLst/>
                        </a:rPr>
                        <a:t>Социальное</a:t>
                      </a:r>
                      <a:endParaRPr lang="ru-RU" sz="1500" b="1" i="0" u="none" strike="noStrike" dirty="0">
                        <a:solidFill>
                          <a:srgbClr val="DD5D44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solidFill>
                            <a:srgbClr val="DD5D44"/>
                          </a:solidFill>
                          <a:effectLst/>
                        </a:rPr>
                        <a:t>Молодёжное</a:t>
                      </a:r>
                      <a:endParaRPr lang="ru-RU" sz="1500" b="1" i="0" u="none" strike="noStrike" dirty="0">
                        <a:solidFill>
                          <a:srgbClr val="DD5D44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449989" marR="3846" marT="3846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solidFill>
                            <a:srgbClr val="DD5D44"/>
                          </a:solidFill>
                          <a:effectLst/>
                        </a:rPr>
                        <a:t>Инновационное</a:t>
                      </a:r>
                      <a:endParaRPr lang="ru-RU" sz="1500" b="1" i="0" u="none" strike="noStrike" dirty="0">
                        <a:solidFill>
                          <a:srgbClr val="DD5D44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solidFill>
                            <a:srgbClr val="DD5D44"/>
                          </a:solidFill>
                          <a:effectLst/>
                        </a:rPr>
                        <a:t>Другое</a:t>
                      </a:r>
                      <a:endParaRPr lang="ru-RU" sz="1500" b="1" i="0" u="none" strike="noStrike" dirty="0">
                        <a:solidFill>
                          <a:srgbClr val="DD5D44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</a:tr>
              <a:tr h="376358"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rgbClr val="333300"/>
                          </a:solidFill>
                          <a:effectLst/>
                        </a:rPr>
                        <a:t>ПФКИ</a:t>
                      </a:r>
                      <a:endParaRPr lang="ru-RU" sz="1600" b="0" i="0" u="none" strike="noStrike" dirty="0">
                        <a:solidFill>
                          <a:srgbClr val="3333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rgbClr val="333300"/>
                          </a:solidFill>
                          <a:effectLst/>
                        </a:rPr>
                        <a:t>ФПГ</a:t>
                      </a:r>
                      <a:endParaRPr lang="ru-RU" sz="1600" b="0" i="0" u="none" strike="noStrike" dirty="0">
                        <a:solidFill>
                          <a:srgbClr val="3333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rgbClr val="333300"/>
                          </a:solidFill>
                          <a:effectLst/>
                        </a:rPr>
                        <a:t>Наше</a:t>
                      </a:r>
                      <a:endParaRPr lang="ru-RU" sz="1600" b="0" i="0" u="none" strike="noStrike" dirty="0">
                        <a:solidFill>
                          <a:srgbClr val="3333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rgbClr val="333300"/>
                          </a:solidFill>
                          <a:effectLst/>
                        </a:rPr>
                        <a:t>ЭН+</a:t>
                      </a:r>
                      <a:endParaRPr lang="ru-RU" sz="1600" b="0" i="0" u="none" strike="noStrike" dirty="0">
                        <a:solidFill>
                          <a:srgbClr val="3333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rgbClr val="333300"/>
                          </a:solidFill>
                          <a:effectLst/>
                        </a:rPr>
                        <a:t>ИНК</a:t>
                      </a:r>
                      <a:endParaRPr lang="ru-RU" sz="1600" b="0" i="0" u="none" strike="noStrike" dirty="0">
                        <a:solidFill>
                          <a:srgbClr val="3333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rgbClr val="333300"/>
                          </a:solidFill>
                          <a:effectLst/>
                        </a:rPr>
                        <a:t>Рос.</a:t>
                      </a:r>
                      <a:br>
                        <a:rPr lang="ru-RU" sz="1600" u="none" strike="noStrike" dirty="0">
                          <a:solidFill>
                            <a:srgbClr val="333300"/>
                          </a:solidFill>
                        </a:rPr>
                      </a:br>
                      <a:r>
                        <a:rPr lang="ru-RU" sz="1600" u="none" strike="noStrike" dirty="0">
                          <a:solidFill>
                            <a:srgbClr val="333300"/>
                          </a:solidFill>
                          <a:effectLst/>
                        </a:rPr>
                        <a:t>молодёжь</a:t>
                      </a:r>
                      <a:endParaRPr lang="ru-RU" sz="1600" b="0" i="0" u="none" strike="noStrike" dirty="0">
                        <a:solidFill>
                          <a:srgbClr val="3333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rgbClr val="333300"/>
                          </a:solidFill>
                          <a:effectLst/>
                        </a:rPr>
                        <a:t>Мин. молодёжи</a:t>
                      </a:r>
                      <a:endParaRPr lang="ru-RU" sz="1600" b="0" i="0" u="none" strike="noStrike" dirty="0">
                        <a:solidFill>
                          <a:srgbClr val="3333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u="none" strike="noStrike" dirty="0">
                          <a:solidFill>
                            <a:srgbClr val="333300"/>
                          </a:solidFill>
                          <a:effectLst/>
                        </a:rPr>
                        <a:t>Движение</a:t>
                      </a:r>
                      <a:endParaRPr lang="ru-RU" sz="1600" b="0" i="0" u="none" strike="noStrike" dirty="0">
                        <a:solidFill>
                          <a:srgbClr val="3333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rgbClr val="333300"/>
                          </a:solidFill>
                          <a:effectLst/>
                        </a:rPr>
                        <a:t>ФСИ</a:t>
                      </a:r>
                      <a:endParaRPr lang="ru-RU" sz="1600" b="0" i="0" u="none" strike="noStrike" dirty="0">
                        <a:solidFill>
                          <a:srgbClr val="3333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err="1">
                          <a:solidFill>
                            <a:srgbClr val="333300"/>
                          </a:solidFill>
                          <a:effectLst/>
                        </a:rPr>
                        <a:t>Сколково</a:t>
                      </a:r>
                      <a:endParaRPr lang="ru-RU" sz="1600" b="0" i="0" u="none" strike="noStrike" dirty="0">
                        <a:solidFill>
                          <a:srgbClr val="3333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err="1">
                          <a:solidFill>
                            <a:srgbClr val="333300"/>
                          </a:solidFill>
                          <a:effectLst/>
                        </a:rPr>
                        <a:t>Альфа-банк</a:t>
                      </a:r>
                      <a:endParaRPr lang="ru-RU" sz="1600" b="0" i="0" u="none" strike="noStrike" dirty="0">
                        <a:solidFill>
                          <a:srgbClr val="3333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</a:tr>
              <a:tr h="1570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rgbClr val="333300"/>
                          </a:solidFill>
                          <a:effectLst/>
                        </a:rPr>
                        <a:t>будущее</a:t>
                      </a:r>
                      <a:endParaRPr lang="ru-RU" sz="1600" b="0" i="0" u="none" strike="noStrike" dirty="0">
                        <a:solidFill>
                          <a:srgbClr val="3333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первых</a:t>
                      </a:r>
                      <a:endParaRPr lang="ru-RU" sz="1600" b="0" i="0" u="none" strike="noStrike" dirty="0">
                        <a:solidFill>
                          <a:srgbClr val="30303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27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НКО</a:t>
                      </a:r>
                      <a:endParaRPr lang="ru-RU" sz="1400" b="0" i="0" u="none" strike="noStrike" dirty="0">
                        <a:solidFill>
                          <a:srgbClr val="30303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b">
                    <a:solidFill>
                      <a:schemeClr val="bg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ИП, ЮЛ</a:t>
                      </a:r>
                      <a:endParaRPr lang="ru-RU" sz="1400" b="0" i="0" u="none" strike="noStrike" dirty="0">
                        <a:solidFill>
                          <a:srgbClr val="30303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b">
                    <a:solidFill>
                      <a:schemeClr val="bg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Учреждения</a:t>
                      </a:r>
                      <a:endParaRPr lang="ru-RU" sz="1400" b="0" i="0" u="none" strike="noStrike" dirty="0">
                        <a:solidFill>
                          <a:srgbClr val="30303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b">
                    <a:solidFill>
                      <a:schemeClr val="bg1"/>
                    </a:solidFill>
                  </a:tcPr>
                </a:tc>
              </a:tr>
              <a:tr h="2851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Молодежь</a:t>
                      </a:r>
                      <a:endParaRPr lang="ru-RU" sz="1400" b="0" i="0" u="none" strike="noStrike" dirty="0">
                        <a:solidFill>
                          <a:srgbClr val="30303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4615" marR="3846" marT="3846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b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b">
                    <a:solidFill>
                      <a:schemeClr val="bg1"/>
                    </a:solidFill>
                  </a:tcPr>
                </a:tc>
              </a:tr>
              <a:tr h="3079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до 35 лет</a:t>
                      </a:r>
                      <a:endParaRPr lang="ru-RU" sz="1400" b="0" i="0" u="none" strike="noStrike" dirty="0">
                        <a:solidFill>
                          <a:srgbClr val="30303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4615" marR="3846" marT="3846" marB="0"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37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ТСЖ</a:t>
                      </a:r>
                      <a:endParaRPr lang="ru-RU" sz="1400" b="0" i="0" u="none" strike="noStrike">
                        <a:solidFill>
                          <a:srgbClr val="30303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b">
                    <a:solidFill>
                      <a:schemeClr val="bg1"/>
                    </a:solidFill>
                  </a:tcPr>
                </a:tc>
              </a:tr>
              <a:tr h="3079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Упр.</a:t>
                      </a:r>
                      <a:endParaRPr lang="ru-RU" sz="1400" b="0" i="0" u="none" strike="noStrike" dirty="0">
                        <a:solidFill>
                          <a:srgbClr val="30303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b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b">
                    <a:solidFill>
                      <a:schemeClr val="bg1"/>
                    </a:solidFill>
                  </a:tcPr>
                </a:tc>
              </a:tr>
              <a:tr h="2851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компании</a:t>
                      </a:r>
                      <a:endParaRPr lang="ru-RU" sz="1400" b="0" i="0" u="none" strike="noStrike" dirty="0">
                        <a:solidFill>
                          <a:srgbClr val="30303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88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ТОС</a:t>
                      </a:r>
                      <a:endParaRPr lang="ru-RU" sz="1400" b="0" i="0" u="none" strike="noStrike" dirty="0">
                        <a:solidFill>
                          <a:srgbClr val="30303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b">
                    <a:solidFill>
                      <a:schemeClr val="bg1"/>
                    </a:solidFill>
                  </a:tcPr>
                </a:tc>
              </a:tr>
              <a:tr h="4607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Соц. пред.</a:t>
                      </a:r>
                      <a:endParaRPr lang="ru-RU" sz="1400" b="0" i="0" u="none" strike="noStrike" dirty="0">
                        <a:solidFill>
                          <a:srgbClr val="30303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" pitchFamily="34" charset="0" panose="020B0604020202020204"/>
                      </a:endParaRPr>
                    </a:p>
                  </a:txBody>
                  <a:tcPr marL="3846" marR="3846" marT="3846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 pitchFamily="34" charset="0" panose="020F0502020204030204"/>
                      </a:endParaRPr>
                    </a:p>
                  </a:txBody>
                  <a:tcPr marL="3846" marR="3846" marT="3846" marB="0" anchor="b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38" name="Прямая соединительная линия 37"/>
          <p:cNvCxnSpPr>
            <a:cxnSpLocks/>
          </p:cNvCxnSpPr>
          <p:nvPr/>
        </p:nvCxnSpPr>
        <p:spPr>
          <a:xfrm>
            <a:off x="1143000" y="990600"/>
            <a:ext cx="0" cy="5045265"/>
          </a:xfrm>
          <a:prstGeom prst="line">
            <a:avLst/>
          </a:prstGeom>
          <a:ln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cxnSpLocks/>
          </p:cNvCxnSpPr>
          <p:nvPr/>
        </p:nvCxnSpPr>
        <p:spPr>
          <a:xfrm>
            <a:off x="2286000" y="990600"/>
            <a:ext cx="0" cy="5045265"/>
          </a:xfrm>
          <a:prstGeom prst="line">
            <a:avLst/>
          </a:prstGeom>
          <a:ln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cxnSpLocks/>
          </p:cNvCxnSpPr>
          <p:nvPr/>
        </p:nvCxnSpPr>
        <p:spPr>
          <a:xfrm>
            <a:off x="6019800" y="990600"/>
            <a:ext cx="0" cy="5045265"/>
          </a:xfrm>
          <a:prstGeom prst="line">
            <a:avLst/>
          </a:prstGeom>
          <a:ln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cxnSpLocks/>
          </p:cNvCxnSpPr>
          <p:nvPr/>
        </p:nvCxnSpPr>
        <p:spPr>
          <a:xfrm>
            <a:off x="9220200" y="974535"/>
            <a:ext cx="0" cy="5045265"/>
          </a:xfrm>
          <a:prstGeom prst="line">
            <a:avLst/>
          </a:prstGeom>
          <a:ln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>
            <a:cxnSpLocks/>
          </p:cNvCxnSpPr>
          <p:nvPr/>
        </p:nvCxnSpPr>
        <p:spPr>
          <a:xfrm>
            <a:off x="11049000" y="974535"/>
            <a:ext cx="0" cy="5045265"/>
          </a:xfrm>
          <a:prstGeom prst="line">
            <a:avLst/>
          </a:prstGeom>
          <a:ln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cxnSpLocks/>
          </p:cNvCxnSpPr>
          <p:nvPr/>
        </p:nvCxnSpPr>
        <p:spPr>
          <a:xfrm>
            <a:off x="152400" y="1371600"/>
            <a:ext cx="11887200" cy="0"/>
          </a:xfrm>
          <a:prstGeom prst="line">
            <a:avLst/>
          </a:prstGeom>
          <a:ln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>
            <a:cxnSpLocks/>
          </p:cNvCxnSpPr>
          <p:nvPr/>
        </p:nvCxnSpPr>
        <p:spPr>
          <a:xfrm>
            <a:off x="152400" y="2057400"/>
            <a:ext cx="11887200" cy="0"/>
          </a:xfrm>
          <a:prstGeom prst="line">
            <a:avLst/>
          </a:prstGeom>
          <a:ln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>
            <a:cxnSpLocks/>
          </p:cNvCxnSpPr>
          <p:nvPr/>
        </p:nvCxnSpPr>
        <p:spPr>
          <a:xfrm>
            <a:off x="152400" y="2438400"/>
            <a:ext cx="11887200" cy="0"/>
          </a:xfrm>
          <a:prstGeom prst="line">
            <a:avLst/>
          </a:prstGeom>
          <a:ln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cxnSpLocks/>
          </p:cNvCxnSpPr>
          <p:nvPr/>
        </p:nvCxnSpPr>
        <p:spPr>
          <a:xfrm>
            <a:off x="152400" y="2895600"/>
            <a:ext cx="11887200" cy="0"/>
          </a:xfrm>
          <a:prstGeom prst="line">
            <a:avLst/>
          </a:prstGeom>
          <a:ln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cxnSpLocks/>
          </p:cNvCxnSpPr>
          <p:nvPr/>
        </p:nvCxnSpPr>
        <p:spPr>
          <a:xfrm>
            <a:off x="152400" y="3352800"/>
            <a:ext cx="11887200" cy="0"/>
          </a:xfrm>
          <a:prstGeom prst="line">
            <a:avLst/>
          </a:prstGeom>
          <a:ln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>
            <a:cxnSpLocks/>
          </p:cNvCxnSpPr>
          <p:nvPr/>
        </p:nvCxnSpPr>
        <p:spPr>
          <a:xfrm>
            <a:off x="152400" y="3962400"/>
            <a:ext cx="11887200" cy="0"/>
          </a:xfrm>
          <a:prstGeom prst="line">
            <a:avLst/>
          </a:prstGeom>
          <a:ln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>
            <a:cxnSpLocks/>
          </p:cNvCxnSpPr>
          <p:nvPr/>
        </p:nvCxnSpPr>
        <p:spPr>
          <a:xfrm>
            <a:off x="152400" y="4419600"/>
            <a:ext cx="11887200" cy="0"/>
          </a:xfrm>
          <a:prstGeom prst="line">
            <a:avLst/>
          </a:prstGeom>
          <a:ln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>
            <a:cxnSpLocks/>
          </p:cNvCxnSpPr>
          <p:nvPr/>
        </p:nvCxnSpPr>
        <p:spPr>
          <a:xfrm>
            <a:off x="152400" y="5029200"/>
            <a:ext cx="11887200" cy="0"/>
          </a:xfrm>
          <a:prstGeom prst="line">
            <a:avLst/>
          </a:prstGeom>
          <a:ln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>
            <a:cxnSpLocks/>
          </p:cNvCxnSpPr>
          <p:nvPr/>
        </p:nvCxnSpPr>
        <p:spPr>
          <a:xfrm>
            <a:off x="152400" y="5486400"/>
            <a:ext cx="11887200" cy="0"/>
          </a:xfrm>
          <a:prstGeom prst="line">
            <a:avLst/>
          </a:prstGeom>
          <a:ln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>
            <a:cxnSpLocks/>
          </p:cNvCxnSpPr>
          <p:nvPr/>
        </p:nvCxnSpPr>
        <p:spPr>
          <a:xfrm>
            <a:off x="3048000" y="1371600"/>
            <a:ext cx="0" cy="4664265"/>
          </a:xfrm>
          <a:prstGeom prst="line">
            <a:avLst/>
          </a:prstGeom>
          <a:ln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>
            <a:cxnSpLocks/>
          </p:cNvCxnSpPr>
          <p:nvPr/>
        </p:nvCxnSpPr>
        <p:spPr>
          <a:xfrm>
            <a:off x="4114800" y="1371600"/>
            <a:ext cx="0" cy="4664265"/>
          </a:xfrm>
          <a:prstGeom prst="line">
            <a:avLst/>
          </a:prstGeom>
          <a:ln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cxnSpLocks/>
          </p:cNvCxnSpPr>
          <p:nvPr/>
        </p:nvCxnSpPr>
        <p:spPr>
          <a:xfrm>
            <a:off x="5029200" y="1371600"/>
            <a:ext cx="0" cy="4664265"/>
          </a:xfrm>
          <a:prstGeom prst="line">
            <a:avLst/>
          </a:prstGeom>
          <a:ln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>
            <a:cxnSpLocks/>
          </p:cNvCxnSpPr>
          <p:nvPr/>
        </p:nvCxnSpPr>
        <p:spPr>
          <a:xfrm>
            <a:off x="7086600" y="1371600"/>
            <a:ext cx="0" cy="4664265"/>
          </a:xfrm>
          <a:prstGeom prst="line">
            <a:avLst/>
          </a:prstGeom>
          <a:ln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>
            <a:cxnSpLocks/>
          </p:cNvCxnSpPr>
          <p:nvPr/>
        </p:nvCxnSpPr>
        <p:spPr>
          <a:xfrm>
            <a:off x="8077200" y="1371600"/>
            <a:ext cx="0" cy="4664265"/>
          </a:xfrm>
          <a:prstGeom prst="line">
            <a:avLst/>
          </a:prstGeom>
          <a:ln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>
            <a:cxnSpLocks/>
          </p:cNvCxnSpPr>
          <p:nvPr/>
        </p:nvCxnSpPr>
        <p:spPr>
          <a:xfrm>
            <a:off x="9982200" y="1371600"/>
            <a:ext cx="0" cy="4664265"/>
          </a:xfrm>
          <a:prstGeom prst="line">
            <a:avLst/>
          </a:prstGeom>
          <a:ln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object 26"/>
          <p:cNvPicPr/>
          <p:nvPr/>
        </p:nvPicPr>
        <p:blipFill>
          <a:blip r:embed="rId5"/>
          <a:stretch/>
        </p:blipFill>
        <p:spPr>
          <a:xfrm>
            <a:off x="1476613" y="2037937"/>
            <a:ext cx="437992" cy="399289"/>
          </a:xfrm>
          <a:prstGeom prst="rect">
            <a:avLst/>
          </a:prstGeom>
        </p:spPr>
      </p:pic>
      <p:pic>
        <p:nvPicPr>
          <p:cNvPr id="65" name="object 26"/>
          <p:cNvPicPr/>
          <p:nvPr/>
        </p:nvPicPr>
        <p:blipFill>
          <a:blip r:embed="rId5"/>
          <a:stretch/>
        </p:blipFill>
        <p:spPr>
          <a:xfrm>
            <a:off x="1486058" y="2475326"/>
            <a:ext cx="437992" cy="399289"/>
          </a:xfrm>
          <a:prstGeom prst="rect">
            <a:avLst/>
          </a:prstGeom>
        </p:spPr>
      </p:pic>
      <p:pic>
        <p:nvPicPr>
          <p:cNvPr id="66" name="object 26"/>
          <p:cNvPicPr/>
          <p:nvPr/>
        </p:nvPicPr>
        <p:blipFill>
          <a:blip r:embed="rId5"/>
          <a:stretch/>
        </p:blipFill>
        <p:spPr>
          <a:xfrm>
            <a:off x="1486058" y="2914237"/>
            <a:ext cx="437992" cy="399289"/>
          </a:xfrm>
          <a:prstGeom prst="rect">
            <a:avLst/>
          </a:prstGeom>
        </p:spPr>
      </p:pic>
      <p:pic>
        <p:nvPicPr>
          <p:cNvPr id="67" name="object 26"/>
          <p:cNvPicPr/>
          <p:nvPr/>
        </p:nvPicPr>
        <p:blipFill>
          <a:blip r:embed="rId5"/>
          <a:stretch/>
        </p:blipFill>
        <p:spPr>
          <a:xfrm>
            <a:off x="1476612" y="5592197"/>
            <a:ext cx="437992" cy="399289"/>
          </a:xfrm>
          <a:prstGeom prst="rect">
            <a:avLst/>
          </a:prstGeom>
        </p:spPr>
      </p:pic>
      <p:pic>
        <p:nvPicPr>
          <p:cNvPr id="68" name="object 26"/>
          <p:cNvPicPr/>
          <p:nvPr/>
        </p:nvPicPr>
        <p:blipFill>
          <a:blip r:embed="rId5"/>
          <a:stretch/>
        </p:blipFill>
        <p:spPr>
          <a:xfrm>
            <a:off x="2467212" y="2057400"/>
            <a:ext cx="437992" cy="399289"/>
          </a:xfrm>
          <a:prstGeom prst="rect">
            <a:avLst/>
          </a:prstGeom>
        </p:spPr>
      </p:pic>
      <p:pic>
        <p:nvPicPr>
          <p:cNvPr id="69" name="object 26"/>
          <p:cNvPicPr/>
          <p:nvPr/>
        </p:nvPicPr>
        <p:blipFill>
          <a:blip r:embed="rId5"/>
          <a:stretch/>
        </p:blipFill>
        <p:spPr>
          <a:xfrm>
            <a:off x="4372211" y="2066893"/>
            <a:ext cx="437992" cy="399289"/>
          </a:xfrm>
          <a:prstGeom prst="rect">
            <a:avLst/>
          </a:prstGeom>
        </p:spPr>
      </p:pic>
      <p:pic>
        <p:nvPicPr>
          <p:cNvPr id="70" name="object 26"/>
          <p:cNvPicPr/>
          <p:nvPr/>
        </p:nvPicPr>
        <p:blipFill>
          <a:blip r:embed="rId5"/>
          <a:stretch/>
        </p:blipFill>
        <p:spPr>
          <a:xfrm>
            <a:off x="4367567" y="2923443"/>
            <a:ext cx="437992" cy="399289"/>
          </a:xfrm>
          <a:prstGeom prst="rect">
            <a:avLst/>
          </a:prstGeom>
        </p:spPr>
      </p:pic>
      <p:pic>
        <p:nvPicPr>
          <p:cNvPr id="71" name="object 26"/>
          <p:cNvPicPr/>
          <p:nvPr/>
        </p:nvPicPr>
        <p:blipFill>
          <a:blip r:embed="rId5"/>
          <a:stretch/>
        </p:blipFill>
        <p:spPr>
          <a:xfrm>
            <a:off x="4367646" y="3999326"/>
            <a:ext cx="437992" cy="399289"/>
          </a:xfrm>
          <a:prstGeom prst="rect">
            <a:avLst/>
          </a:prstGeom>
        </p:spPr>
      </p:pic>
      <p:pic>
        <p:nvPicPr>
          <p:cNvPr id="72" name="object 26"/>
          <p:cNvPicPr/>
          <p:nvPr/>
        </p:nvPicPr>
        <p:blipFill>
          <a:blip r:embed="rId5"/>
          <a:stretch/>
        </p:blipFill>
        <p:spPr>
          <a:xfrm>
            <a:off x="4391104" y="4524115"/>
            <a:ext cx="437992" cy="399289"/>
          </a:xfrm>
          <a:prstGeom prst="rect">
            <a:avLst/>
          </a:prstGeom>
        </p:spPr>
      </p:pic>
      <p:pic>
        <p:nvPicPr>
          <p:cNvPr id="73" name="object 26"/>
          <p:cNvPicPr/>
          <p:nvPr/>
        </p:nvPicPr>
        <p:blipFill>
          <a:blip r:embed="rId5"/>
          <a:stretch/>
        </p:blipFill>
        <p:spPr>
          <a:xfrm>
            <a:off x="3412065" y="5560284"/>
            <a:ext cx="437992" cy="399289"/>
          </a:xfrm>
          <a:prstGeom prst="rect">
            <a:avLst/>
          </a:prstGeom>
        </p:spPr>
      </p:pic>
      <p:pic>
        <p:nvPicPr>
          <p:cNvPr id="74" name="object 26"/>
          <p:cNvPicPr/>
          <p:nvPr/>
        </p:nvPicPr>
        <p:blipFill>
          <a:blip r:embed="rId5"/>
          <a:stretch/>
        </p:blipFill>
        <p:spPr>
          <a:xfrm>
            <a:off x="5381940" y="2066893"/>
            <a:ext cx="437992" cy="399289"/>
          </a:xfrm>
          <a:prstGeom prst="rect">
            <a:avLst/>
          </a:prstGeom>
        </p:spPr>
      </p:pic>
      <p:pic>
        <p:nvPicPr>
          <p:cNvPr id="75" name="object 26"/>
          <p:cNvPicPr/>
          <p:nvPr/>
        </p:nvPicPr>
        <p:blipFill>
          <a:blip r:embed="rId5"/>
          <a:stretch/>
        </p:blipFill>
        <p:spPr>
          <a:xfrm>
            <a:off x="5381940" y="2933874"/>
            <a:ext cx="437992" cy="399289"/>
          </a:xfrm>
          <a:prstGeom prst="rect">
            <a:avLst/>
          </a:prstGeom>
        </p:spPr>
      </p:pic>
      <p:pic>
        <p:nvPicPr>
          <p:cNvPr id="76" name="object 26"/>
          <p:cNvPicPr/>
          <p:nvPr/>
        </p:nvPicPr>
        <p:blipFill>
          <a:blip r:embed="rId5"/>
          <a:stretch/>
        </p:blipFill>
        <p:spPr>
          <a:xfrm>
            <a:off x="5335371" y="5049011"/>
            <a:ext cx="437992" cy="399289"/>
          </a:xfrm>
          <a:prstGeom prst="rect">
            <a:avLst/>
          </a:prstGeom>
        </p:spPr>
      </p:pic>
      <p:pic>
        <p:nvPicPr>
          <p:cNvPr id="77" name="object 26"/>
          <p:cNvPicPr/>
          <p:nvPr/>
        </p:nvPicPr>
        <p:blipFill>
          <a:blip r:embed="rId5"/>
          <a:stretch/>
        </p:blipFill>
        <p:spPr>
          <a:xfrm>
            <a:off x="6353412" y="3474931"/>
            <a:ext cx="437992" cy="399289"/>
          </a:xfrm>
          <a:prstGeom prst="rect">
            <a:avLst/>
          </a:prstGeom>
        </p:spPr>
      </p:pic>
      <p:pic>
        <p:nvPicPr>
          <p:cNvPr id="78" name="object 26"/>
          <p:cNvPicPr/>
          <p:nvPr/>
        </p:nvPicPr>
        <p:blipFill>
          <a:blip r:embed="rId5"/>
          <a:stretch/>
        </p:blipFill>
        <p:spPr>
          <a:xfrm>
            <a:off x="7377231" y="3488054"/>
            <a:ext cx="437992" cy="399289"/>
          </a:xfrm>
          <a:prstGeom prst="rect">
            <a:avLst/>
          </a:prstGeom>
        </p:spPr>
      </p:pic>
      <p:pic>
        <p:nvPicPr>
          <p:cNvPr id="79" name="object 26"/>
          <p:cNvPicPr/>
          <p:nvPr/>
        </p:nvPicPr>
        <p:blipFill>
          <a:blip r:embed="rId5"/>
          <a:stretch/>
        </p:blipFill>
        <p:spPr>
          <a:xfrm>
            <a:off x="8494344" y="2466243"/>
            <a:ext cx="437992" cy="399289"/>
          </a:xfrm>
          <a:prstGeom prst="rect">
            <a:avLst/>
          </a:prstGeom>
        </p:spPr>
      </p:pic>
      <p:pic>
        <p:nvPicPr>
          <p:cNvPr id="80" name="object 26"/>
          <p:cNvPicPr/>
          <p:nvPr/>
        </p:nvPicPr>
        <p:blipFill>
          <a:blip r:embed="rId5"/>
          <a:stretch/>
        </p:blipFill>
        <p:spPr>
          <a:xfrm>
            <a:off x="8494422" y="2952337"/>
            <a:ext cx="437992" cy="399289"/>
          </a:xfrm>
          <a:prstGeom prst="rect">
            <a:avLst/>
          </a:prstGeom>
        </p:spPr>
      </p:pic>
      <p:pic>
        <p:nvPicPr>
          <p:cNvPr id="81" name="object 26"/>
          <p:cNvPicPr/>
          <p:nvPr/>
        </p:nvPicPr>
        <p:blipFill>
          <a:blip r:embed="rId5"/>
          <a:stretch/>
        </p:blipFill>
        <p:spPr>
          <a:xfrm>
            <a:off x="8544004" y="5556387"/>
            <a:ext cx="437992" cy="399289"/>
          </a:xfrm>
          <a:prstGeom prst="rect">
            <a:avLst/>
          </a:prstGeom>
        </p:spPr>
      </p:pic>
      <p:pic>
        <p:nvPicPr>
          <p:cNvPr id="82" name="object 26"/>
          <p:cNvPicPr/>
          <p:nvPr/>
        </p:nvPicPr>
        <p:blipFill>
          <a:blip r:embed="rId5"/>
          <a:stretch/>
        </p:blipFill>
        <p:spPr>
          <a:xfrm>
            <a:off x="11444641" y="2475326"/>
            <a:ext cx="437992" cy="399289"/>
          </a:xfrm>
          <a:prstGeom prst="rect">
            <a:avLst/>
          </a:prstGeom>
        </p:spPr>
      </p:pic>
      <p:pic>
        <p:nvPicPr>
          <p:cNvPr id="83" name="object 26"/>
          <p:cNvPicPr/>
          <p:nvPr/>
        </p:nvPicPr>
        <p:blipFill>
          <a:blip r:embed="rId5"/>
          <a:stretch/>
        </p:blipFill>
        <p:spPr>
          <a:xfrm>
            <a:off x="10323144" y="2485818"/>
            <a:ext cx="437992" cy="399289"/>
          </a:xfrm>
          <a:prstGeom prst="rect">
            <a:avLst/>
          </a:prstGeom>
        </p:spPr>
      </p:pic>
      <p:pic>
        <p:nvPicPr>
          <p:cNvPr id="84" name="object 26"/>
          <p:cNvPicPr/>
          <p:nvPr/>
        </p:nvPicPr>
        <p:blipFill>
          <a:blip r:embed="rId5"/>
          <a:stretch/>
        </p:blipFill>
        <p:spPr>
          <a:xfrm>
            <a:off x="9372601" y="2495724"/>
            <a:ext cx="437992" cy="399289"/>
          </a:xfrm>
          <a:prstGeom prst="rect">
            <a:avLst/>
          </a:prstGeom>
        </p:spPr>
      </p:pic>
      <p:pic>
        <p:nvPicPr>
          <p:cNvPr id="85" name="object 26"/>
          <p:cNvPicPr/>
          <p:nvPr/>
        </p:nvPicPr>
        <p:blipFill>
          <a:blip r:embed="rId5"/>
          <a:stretch/>
        </p:blipFill>
        <p:spPr>
          <a:xfrm>
            <a:off x="9391808" y="3465926"/>
            <a:ext cx="437992" cy="399289"/>
          </a:xfrm>
          <a:prstGeom prst="rect">
            <a:avLst/>
          </a:prstGeom>
        </p:spPr>
      </p:pic>
      <p:pic>
        <p:nvPicPr>
          <p:cNvPr id="86" name="object 26"/>
          <p:cNvPicPr/>
          <p:nvPr/>
        </p:nvPicPr>
        <p:blipFill>
          <a:blip r:embed="rId5"/>
          <a:stretch/>
        </p:blipFill>
        <p:spPr>
          <a:xfrm>
            <a:off x="10346264" y="5600075"/>
            <a:ext cx="437992" cy="399289"/>
          </a:xfrm>
          <a:prstGeom prst="rect">
            <a:avLst/>
          </a:prstGeom>
        </p:spPr>
      </p:pic>
      <p:pic>
        <p:nvPicPr>
          <p:cNvPr id="87" name="object 26"/>
          <p:cNvPicPr/>
          <p:nvPr/>
        </p:nvPicPr>
        <p:blipFill>
          <a:blip r:embed="rId5"/>
          <a:stretch/>
        </p:blipFill>
        <p:spPr>
          <a:xfrm>
            <a:off x="9448799" y="5543580"/>
            <a:ext cx="437992" cy="399289"/>
          </a:xfrm>
          <a:prstGeom prst="rect">
            <a:avLst/>
          </a:prstGeom>
        </p:spPr>
      </p:pic>
      <p:pic>
        <p:nvPicPr>
          <p:cNvPr id="88" name="object 26"/>
          <p:cNvPicPr/>
          <p:nvPr/>
        </p:nvPicPr>
        <p:blipFill>
          <a:blip r:embed="rId5"/>
          <a:stretch/>
        </p:blipFill>
        <p:spPr>
          <a:xfrm>
            <a:off x="11411187" y="5564223"/>
            <a:ext cx="437992" cy="399289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>
            <a:off x="563204" y="378021"/>
            <a:ext cx="6072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Circe ExtraBold" pitchFamily="34" charset="-52" panose="020B0802020203020203"/>
              </a:rPr>
              <a:t>ГРАНТОВЫЕ КОНКУРСЫ: НАПРАВЛЕНИЯ </a:t>
            </a:r>
            <a:endParaRPr lang="ru-RU" dirty="0">
              <a:solidFill>
                <a:srgbClr val="DD5D44"/>
              </a:solidFill>
              <a:latin typeface="Circe ExtraBold" pitchFamily="34" charset="-52" panose="020B0802020203020203"/>
            </a:endParaRPr>
          </a:p>
        </p:txBody>
      </p:sp>
      <p:pic>
        <p:nvPicPr>
          <p:cNvPr id="63" name="object 26"/>
          <p:cNvPicPr/>
          <p:nvPr/>
        </p:nvPicPr>
        <p:blipFill>
          <a:blip r:embed="rId5"/>
          <a:stretch/>
        </p:blipFill>
        <p:spPr>
          <a:xfrm>
            <a:off x="6360744" y="2037430"/>
            <a:ext cx="437992" cy="39928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68594" y="-1"/>
            <a:ext cx="11523406" cy="6858001"/>
          </a:xfrm>
          <a:prstGeom prst="rect">
            <a:avLst/>
          </a:prstGeom>
          <a:solidFill>
            <a:srgbClr val="504B4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rcRect b="7527"/>
          <a:stretch/>
        </p:blipFill>
        <p:spPr>
          <a:xfrm>
            <a:off x="0" y="-1"/>
            <a:ext cx="5309419" cy="68734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30801" y="978643"/>
            <a:ext cx="70513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 panose="020B0A04020102020204"/>
              </a:rPr>
              <a:t>ЛЮБАЯ ПРОБЛЕМА</a:t>
            </a:r>
            <a:br>
              <a:rPr lang="ru-RU" sz="2800" dirty="0">
                <a:solidFill>
                  <a:schemeClr val="bg1"/>
                </a:solidFill>
                <a:latin typeface="Arial Black" pitchFamily="34" charset="0" panose="020B0A04020102020204"/>
              </a:rPr>
            </a:br>
            <a:r>
              <a:rPr lang="ru-RU" sz="2800" dirty="0">
                <a:solidFill>
                  <a:schemeClr val="bg1"/>
                </a:solidFill>
                <a:latin typeface="Arial Black" pitchFamily="34" charset="0" panose="020B0A04020102020204"/>
              </a:rPr>
              <a:t> – ЭТО ТОЧКА РОСТА!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09419" y="2598002"/>
            <a:ext cx="6882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itchFamily="34" charset="0" panose="020B0A04020102020204"/>
              </a:rPr>
              <a:t>ЗАСТАВЛЯЕТ ВЫЙТИ ИЗ ЗОНЫ КОМФОРТА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09419" y="3453379"/>
            <a:ext cx="6882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itchFamily="34" charset="0" panose="020B0A04020102020204"/>
              </a:rPr>
              <a:t>СПОСОБСТВУЕТ ПОЛУЧЕНИЮ НОВЫХ ЗНАНИЙ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89753" y="4321051"/>
            <a:ext cx="688258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itchFamily="34" charset="0" panose="020B0A04020102020204"/>
              </a:rPr>
              <a:t>ЗАКАЛЯЕТ ХАРАКТЕР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99585" y="5201265"/>
            <a:ext cx="68825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itchFamily="34" charset="0" panose="020B0A04020102020204"/>
              </a:rPr>
              <a:t>ПРИ ПРАВИЛЬНОМ ПОДХОДЕ, ВЫВОДИТ НА НОВЫЙ УРОВЕНЬ!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0" y="2988860"/>
            <a:ext cx="12192000" cy="3869139"/>
          </a:xfrm>
          <a:prstGeom prst="rect">
            <a:avLst/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2"/>
          <p:cNvSpPr/>
          <p:nvPr/>
        </p:nvSpPr>
        <p:spPr>
          <a:xfrm>
            <a:off x="9970185" y="4312809"/>
            <a:ext cx="2041233" cy="2040610"/>
          </a:xfrm>
          <a:prstGeom prst="round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2818489" y="4325871"/>
            <a:ext cx="2027548" cy="2027548"/>
          </a:xfrm>
          <a:prstGeom prst="roundRect">
            <a:avLst/>
          </a:prstGeom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758286" y="3606818"/>
            <a:ext cx="2027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lvl="0">
              <a:defRPr lang="ru-RU"/>
            </a:defPPr>
            <a:lvl1pPr algn="ctr"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Circe" charset="-52" panose="020B0502020203020203"/>
                <a:cs typeface="Lato Light"/>
              </a:defRPr>
            </a:lvl1pPr>
          </a:lstStyle>
          <a:p>
            <a:r>
              <a:rPr lang="ru-RU" dirty="0">
                <a:solidFill>
                  <a:schemeClr val="bg1"/>
                </a:solidFill>
              </a:rPr>
              <a:t>Сайт Центра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«Мой бизнес»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5275425" y="4319029"/>
            <a:ext cx="2041233" cy="2041233"/>
          </a:xfrm>
          <a:prstGeom prst="roundRect">
            <a:avLst/>
          </a:prstGeom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5053802" y="3612823"/>
            <a:ext cx="2371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lvl="0">
              <a:defRPr lang="ru-RU"/>
            </a:defPPr>
            <a:lvl1pPr algn="ctr"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Circe" charset="-52" panose="020B0502020203020203"/>
                <a:cs typeface="Lato Light"/>
              </a:defRPr>
            </a:lvl1pPr>
          </a:lstStyle>
          <a:p>
            <a:r>
              <a:rPr lang="ru-RU" dirty="0">
                <a:solidFill>
                  <a:schemeClr val="bg1"/>
                </a:solidFill>
              </a:rPr>
              <a:t>Телеграм-канал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Центра «Мой бизнес»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353003" y="4325871"/>
            <a:ext cx="2027548" cy="2027548"/>
          </a:xfrm>
          <a:prstGeom prst="roundRect">
            <a:avLst/>
          </a:prstGeom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201587" y="3278425"/>
            <a:ext cx="23717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 dirty="0">
                <a:solidFill>
                  <a:schemeClr val="bg1"/>
                </a:solidFill>
                <a:latin typeface="Circe" charset="-52" panose="020B0502020203020203"/>
                <a:cs typeface="Lato Light"/>
              </a:rPr>
              <a:t>Телеграм-канал директора Центра </a:t>
            </a:r>
            <a:br>
              <a:rPr lang="ru-RU" sz="1600" dirty="0">
                <a:solidFill>
                  <a:schemeClr val="bg1"/>
                </a:solidFill>
                <a:latin typeface="Circe" charset="-52" panose="020B0502020203020203"/>
                <a:cs typeface="Lato Light"/>
              </a:rPr>
            </a:br>
            <a:r>
              <a:rPr lang="ru-RU" sz="1600" dirty="0">
                <a:solidFill>
                  <a:schemeClr val="bg1"/>
                </a:solidFill>
                <a:latin typeface="Circe" charset="-52" panose="020B0502020203020203"/>
                <a:cs typeface="Lato Light"/>
              </a:rPr>
              <a:t>«Мой бизнес» Окладниковой Д. Р.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/>
        </p:blipFill>
        <p:spPr>
          <a:xfrm>
            <a:off x="11044605" y="333375"/>
            <a:ext cx="812433" cy="38509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637681" y="836712"/>
            <a:ext cx="8747524" cy="129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lvl="0">
              <a:defRPr lang="ru-RU"/>
            </a:defPPr>
            <a:lvl1pPr>
              <a:lnSpc>
                <a:spcPct val="80000"/>
              </a:lnSpc>
              <a:defRPr sz="3200" b="1">
                <a:solidFill>
                  <a:srgbClr val="313131"/>
                </a:solidFill>
                <a:latin typeface="Circe Bold" pitchFamily="34" charset="-52" panose="020B0602020203020203"/>
              </a:defRPr>
            </a:lvl1pPr>
          </a:lstStyle>
          <a:p>
            <a:pPr algn="ctr"/>
            <a:r>
              <a:rPr lang="ru-RU" dirty="0"/>
              <a:t>Для подробной консультации</a:t>
            </a:r>
            <a:br>
              <a:rPr lang="ru-RU" dirty="0"/>
            </a:br>
            <a:r>
              <a:rPr lang="ru-RU" dirty="0"/>
              <a:t>по услугам Центра «Мой бизнес»</a:t>
            </a:r>
            <a:br>
              <a:rPr lang="ru-RU" dirty="0"/>
            </a:br>
            <a:r>
              <a:rPr lang="ru-RU" dirty="0"/>
              <a:t>свяжитесь с нами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3189365" y="2205710"/>
            <a:ext cx="5813270" cy="369332"/>
            <a:chOff x="1978926" y="2518985"/>
            <a:chExt cx="5813270" cy="369332"/>
          </a:xfrm>
        </p:grpSpPr>
        <p:sp>
          <p:nvSpPr>
            <p:cNvPr id="13" name="TextBox 12"/>
            <p:cNvSpPr txBox="1"/>
            <p:nvPr/>
          </p:nvSpPr>
          <p:spPr>
            <a:xfrm>
              <a:off x="1978926" y="2518985"/>
              <a:ext cx="32202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ru-RU"/>
              </a:defPPr>
              <a:lvl1pPr algn="ctr">
                <a:defRPr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Circe" charset="-52" panose="020B0502020203020203"/>
                  <a:cs typeface="Lato Light"/>
                </a:defRPr>
              </a:lvl1pPr>
            </a:lstStyle>
            <a:p>
              <a:r>
                <a:rPr lang="ru-RU" sz="1800" dirty="0">
                  <a:solidFill>
                    <a:srgbClr val="313131"/>
                  </a:solidFill>
                  <a:latin typeface="Circe Bold" pitchFamily="34" charset="-52" panose="020B0602020203020203"/>
                </a:rPr>
                <a:t>8 (3952) 202-102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764648" y="2518985"/>
              <a:ext cx="20275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defPPr>
              <a:lvl1pPr algn="ctr">
                <a:defRPr sz="1800">
                  <a:solidFill>
                    <a:schemeClr val="bg1"/>
                  </a:solidFill>
                  <a:latin typeface="Circe Bold" pitchFamily="34" charset="-52" panose="020B0602020203020203"/>
                  <a:cs typeface="Lato Light"/>
                </a:defRPr>
              </a:lvl1pPr>
            </a:lstStyle>
            <a:p>
              <a:r>
                <a:rPr lang="en-US" dirty="0">
                  <a:solidFill>
                    <a:srgbClr val="313131"/>
                  </a:solidFill>
                </a:rPr>
                <a:t>https://mb38.ru/</a:t>
              </a:r>
              <a:endParaRPr lang="ru-RU" dirty="0">
                <a:solidFill>
                  <a:srgbClr val="313131"/>
                </a:solidFill>
              </a:endParaRPr>
            </a:p>
          </p:txBody>
        </p:sp>
      </p:grpSp>
      <p:sp>
        <p:nvSpPr>
          <p:cNvPr id="2" name="object 6"/>
          <p:cNvSpPr txBox="1"/>
          <p:nvPr/>
        </p:nvSpPr>
        <p:spPr>
          <a:xfrm>
            <a:off x="7525145" y="3587100"/>
            <a:ext cx="2224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lvl="0">
              <a:defRPr lang="ru-RU"/>
            </a:defPPr>
            <a:lvl1pPr algn="ctr">
              <a:defRPr sz="1600">
                <a:solidFill>
                  <a:srgbClr val="313131"/>
                </a:solidFill>
                <a:latin typeface="Circe" charset="-52" panose="020B0502020203020203"/>
                <a:cs typeface="Lato Light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MAX</a:t>
            </a:r>
            <a:r>
              <a:rPr dirty="0">
                <a:solidFill>
                  <a:schemeClr val="bg1"/>
                </a:solidFill>
              </a:rPr>
              <a:t>-</a:t>
            </a:r>
            <a:r>
              <a:rPr dirty="0" err="1">
                <a:solidFill>
                  <a:schemeClr val="bg1"/>
                </a:solidFill>
              </a:rPr>
              <a:t>канал</a:t>
            </a:r>
            <a:endParaRPr dirty="0">
              <a:solidFill>
                <a:schemeClr val="bg1"/>
              </a:solidFill>
            </a:endParaRPr>
          </a:p>
          <a:p>
            <a:r>
              <a:rPr dirty="0">
                <a:solidFill>
                  <a:schemeClr val="bg1"/>
                </a:solidFill>
              </a:rPr>
              <a:t>Центра «Мой бизнес»</a:t>
            </a:r>
          </a:p>
        </p:txBody>
      </p:sp>
      <p:sp>
        <p:nvSpPr>
          <p:cNvPr id="4" name="Скругленный прямоугольник 12"/>
          <p:cNvSpPr/>
          <p:nvPr/>
        </p:nvSpPr>
        <p:spPr>
          <a:xfrm>
            <a:off x="7603788" y="4312809"/>
            <a:ext cx="2041233" cy="2040610"/>
          </a:xfrm>
          <a:prstGeom prst="round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/>
        </p:blipFill>
        <p:spPr>
          <a:xfrm>
            <a:off x="7732364" y="4428404"/>
            <a:ext cx="1786711" cy="1854452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9906018" y="3137879"/>
            <a:ext cx="22244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lvl="0">
              <a:defRPr lang="ru-RU"/>
            </a:defPPr>
            <a:lvl1pPr algn="ctr">
              <a:defRPr sz="1600">
                <a:solidFill>
                  <a:srgbClr val="313131"/>
                </a:solidFill>
                <a:latin typeface="Circe" charset="-52" panose="020B0502020203020203"/>
                <a:cs typeface="Lato Light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MAX</a:t>
            </a:r>
            <a:r>
              <a:rPr dirty="0">
                <a:solidFill>
                  <a:schemeClr val="bg1"/>
                </a:solidFill>
              </a:rPr>
              <a:t>-</a:t>
            </a:r>
            <a:r>
              <a:rPr dirty="0" err="1">
                <a:solidFill>
                  <a:schemeClr val="bg1"/>
                </a:solidFill>
              </a:rPr>
              <a:t>канал</a:t>
            </a:r>
            <a:endParaRPr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директора Центра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«Мой бизнес» Окладниковой Д. Р.</a:t>
            </a:r>
            <a:endParaRPr dirty="0">
              <a:solidFill>
                <a:schemeClr val="bg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rcRect l="1773" t="4423" b="4120"/>
          <a:stretch/>
        </p:blipFill>
        <p:spPr>
          <a:xfrm>
            <a:off x="10099263" y="4503634"/>
            <a:ext cx="1826480" cy="17006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Скругленный прямоугольник 98"/>
          <p:cNvSpPr/>
          <p:nvPr/>
        </p:nvSpPr>
        <p:spPr>
          <a:xfrm>
            <a:off x="3220242" y="6232098"/>
            <a:ext cx="8712921" cy="511357"/>
          </a:xfrm>
          <a:prstGeom prst="roundRect">
            <a:avLst/>
          </a:prstGeom>
          <a:solidFill>
            <a:srgbClr val="F5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Скругленный прямоугольник 96"/>
          <p:cNvSpPr/>
          <p:nvPr/>
        </p:nvSpPr>
        <p:spPr>
          <a:xfrm>
            <a:off x="6157415" y="5076146"/>
            <a:ext cx="2888073" cy="511357"/>
          </a:xfrm>
          <a:prstGeom prst="roundRect">
            <a:avLst/>
          </a:prstGeom>
          <a:solidFill>
            <a:srgbClr val="F5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Скругленный прямоугольник 97"/>
          <p:cNvSpPr/>
          <p:nvPr/>
        </p:nvSpPr>
        <p:spPr>
          <a:xfrm>
            <a:off x="3223229" y="5074660"/>
            <a:ext cx="2789718" cy="511357"/>
          </a:xfrm>
          <a:prstGeom prst="roundRect">
            <a:avLst/>
          </a:prstGeom>
          <a:solidFill>
            <a:srgbClr val="F5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Скругленный прямоугольник 95"/>
          <p:cNvSpPr/>
          <p:nvPr/>
        </p:nvSpPr>
        <p:spPr>
          <a:xfrm>
            <a:off x="6149118" y="4496222"/>
            <a:ext cx="2896370" cy="511357"/>
          </a:xfrm>
          <a:prstGeom prst="roundRect">
            <a:avLst/>
          </a:prstGeom>
          <a:solidFill>
            <a:srgbClr val="F5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Скругленный прямоугольник 94"/>
          <p:cNvSpPr/>
          <p:nvPr/>
        </p:nvSpPr>
        <p:spPr>
          <a:xfrm>
            <a:off x="3216311" y="4494736"/>
            <a:ext cx="2796636" cy="511357"/>
          </a:xfrm>
          <a:prstGeom prst="roundRect">
            <a:avLst/>
          </a:prstGeom>
          <a:solidFill>
            <a:srgbClr val="F5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3224787" y="5644700"/>
            <a:ext cx="8708376" cy="511357"/>
          </a:xfrm>
          <a:prstGeom prst="roundRect">
            <a:avLst/>
          </a:prstGeom>
          <a:solidFill>
            <a:srgbClr val="F5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Скругленный прямоугольник 91"/>
          <p:cNvSpPr/>
          <p:nvPr/>
        </p:nvSpPr>
        <p:spPr>
          <a:xfrm>
            <a:off x="3206388" y="3916574"/>
            <a:ext cx="5839100" cy="511357"/>
          </a:xfrm>
          <a:prstGeom prst="roundRect">
            <a:avLst/>
          </a:prstGeom>
          <a:solidFill>
            <a:srgbClr val="F5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243804" y="6236269"/>
            <a:ext cx="2836279" cy="511357"/>
          </a:xfrm>
          <a:prstGeom prst="roundRect">
            <a:avLst/>
          </a:prstGeom>
          <a:solidFill>
            <a:srgbClr val="F5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236663" y="5648067"/>
            <a:ext cx="2843420" cy="511357"/>
          </a:xfrm>
          <a:prstGeom prst="roundRect">
            <a:avLst/>
          </a:prstGeom>
          <a:solidFill>
            <a:srgbClr val="F5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232331" y="4493275"/>
            <a:ext cx="2839511" cy="1097661"/>
          </a:xfrm>
          <a:prstGeom prst="roundRect">
            <a:avLst>
              <a:gd name="adj" fmla="val 8994"/>
            </a:avLst>
          </a:prstGeom>
          <a:solidFill>
            <a:srgbClr val="F5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236386" y="3921204"/>
            <a:ext cx="2835456" cy="511357"/>
          </a:xfrm>
          <a:prstGeom prst="roundRect">
            <a:avLst/>
          </a:prstGeom>
          <a:solidFill>
            <a:srgbClr val="F5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9131507" y="3519597"/>
            <a:ext cx="2808231" cy="1147911"/>
          </a:xfrm>
          <a:prstGeom prst="roundRect">
            <a:avLst/>
          </a:prstGeom>
          <a:solidFill>
            <a:srgbClr val="F5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9131507" y="4735712"/>
            <a:ext cx="2814810" cy="860156"/>
          </a:xfrm>
          <a:prstGeom prst="roundRect">
            <a:avLst/>
          </a:prstGeom>
          <a:solidFill>
            <a:srgbClr val="F5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9159116" y="2812011"/>
            <a:ext cx="2780624" cy="648017"/>
          </a:xfrm>
          <a:prstGeom prst="roundRect">
            <a:avLst/>
          </a:prstGeom>
          <a:solidFill>
            <a:srgbClr val="F5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6073886" y="2814535"/>
            <a:ext cx="2983376" cy="1055844"/>
          </a:xfrm>
          <a:prstGeom prst="roundRect">
            <a:avLst>
              <a:gd name="adj" fmla="val 12186"/>
            </a:avLst>
          </a:prstGeom>
          <a:solidFill>
            <a:srgbClr val="F5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232332" y="3365905"/>
            <a:ext cx="5705383" cy="511357"/>
          </a:xfrm>
          <a:prstGeom prst="roundRect">
            <a:avLst/>
          </a:prstGeom>
          <a:solidFill>
            <a:srgbClr val="F5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32332" y="2814626"/>
            <a:ext cx="5705383" cy="511357"/>
          </a:xfrm>
          <a:prstGeom prst="roundRect">
            <a:avLst/>
          </a:prstGeom>
          <a:solidFill>
            <a:srgbClr val="F5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: один скругленный угол 27"/>
          <p:cNvSpPr/>
          <p:nvPr/>
        </p:nvSpPr>
        <p:spPr>
          <a:xfrm>
            <a:off x="224633" y="1162050"/>
            <a:ext cx="2723536" cy="1597054"/>
          </a:xfrm>
          <a:prstGeom prst="round1Rect">
            <a:avLst/>
          </a:prstGeom>
          <a:solidFill>
            <a:srgbClr val="F5EC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34464" y="1162049"/>
            <a:ext cx="727587" cy="1597056"/>
          </a:xfrm>
          <a:prstGeom prst="rect">
            <a:avLst/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 rot="16200000">
            <a:off x="170480" y="1927760"/>
            <a:ext cx="8418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F6ECE2"/>
                </a:solidFill>
                <a:latin typeface="Century Gothic" pitchFamily="34" charset="0" panose="020B0502020202020204"/>
              </a:rPr>
              <a:t>ИДЕЯ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/>
        </p:blipFill>
        <p:spPr>
          <a:xfrm>
            <a:off x="1231718" y="1262013"/>
            <a:ext cx="1322468" cy="1322468"/>
          </a:xfrm>
          <a:prstGeom prst="rect">
            <a:avLst/>
          </a:prstGeom>
          <a:effectLst/>
        </p:spPr>
      </p:pic>
      <p:sp>
        <p:nvSpPr>
          <p:cNvPr id="34" name="Прямоугольник: один скругленный угол 33"/>
          <p:cNvSpPr/>
          <p:nvPr/>
        </p:nvSpPr>
        <p:spPr>
          <a:xfrm>
            <a:off x="3052590" y="1162049"/>
            <a:ext cx="2934882" cy="1597056"/>
          </a:xfrm>
          <a:prstGeom prst="round1Rect">
            <a:avLst/>
          </a:prstGeom>
          <a:solidFill>
            <a:srgbClr val="F5EC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 rot="5400000">
            <a:off x="4273035" y="1061918"/>
            <a:ext cx="476741" cy="2917632"/>
          </a:xfrm>
          <a:prstGeom prst="rect">
            <a:avLst/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4110296" y="2330987"/>
            <a:ext cx="9332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F6ECE2"/>
                </a:solidFill>
                <a:latin typeface="Century Gothic" pitchFamily="34" charset="0" panose="020B0502020202020204"/>
              </a:rPr>
              <a:t>СТАРТ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/>
        </p:blipFill>
        <p:spPr>
          <a:xfrm>
            <a:off x="4023245" y="1262891"/>
            <a:ext cx="971518" cy="945744"/>
          </a:xfrm>
          <a:prstGeom prst="rect">
            <a:avLst/>
          </a:prstGeom>
          <a:effectLst/>
        </p:spPr>
      </p:pic>
      <p:sp>
        <p:nvSpPr>
          <p:cNvPr id="38" name="Прямоугольник: один скругленный угол 37"/>
          <p:cNvSpPr/>
          <p:nvPr/>
        </p:nvSpPr>
        <p:spPr>
          <a:xfrm>
            <a:off x="6207686" y="1163409"/>
            <a:ext cx="2837801" cy="1595695"/>
          </a:xfrm>
          <a:prstGeom prst="round1Rect">
            <a:avLst/>
          </a:prstGeom>
          <a:solidFill>
            <a:srgbClr val="F5EC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6074643" y="1163409"/>
            <a:ext cx="727587" cy="1595696"/>
          </a:xfrm>
          <a:prstGeom prst="rect">
            <a:avLst/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 rot="16200000">
            <a:off x="5733728" y="1776751"/>
            <a:ext cx="13965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F6ECE2"/>
                </a:solidFill>
                <a:latin typeface="Century Gothic" pitchFamily="34" charset="0" panose="020B0502020202020204"/>
              </a:rPr>
              <a:t>РАЗВИТИЕ</a:t>
            </a:r>
          </a:p>
        </p:txBody>
      </p:sp>
      <p:sp>
        <p:nvSpPr>
          <p:cNvPr id="42" name="Прямоугольник: один скругленный угол 41"/>
          <p:cNvSpPr/>
          <p:nvPr/>
        </p:nvSpPr>
        <p:spPr>
          <a:xfrm>
            <a:off x="9131507" y="1163408"/>
            <a:ext cx="2811490" cy="1567689"/>
          </a:xfrm>
          <a:prstGeom prst="round1Rect">
            <a:avLst/>
          </a:prstGeom>
          <a:solidFill>
            <a:srgbClr val="F5EC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 rot="5400000">
            <a:off x="10235101" y="1056902"/>
            <a:ext cx="594467" cy="2801656"/>
          </a:xfrm>
          <a:prstGeom prst="rect">
            <a:avLst/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9132479" y="2282363"/>
            <a:ext cx="28520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F6ECE2"/>
                </a:solidFill>
                <a:latin typeface="Century Gothic" pitchFamily="34" charset="0" panose="020B0502020202020204"/>
              </a:rPr>
              <a:t>МАСШТАБИРОВАНИЕ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/>
        </p:blipFill>
        <p:spPr>
          <a:xfrm>
            <a:off x="7246754" y="1348740"/>
            <a:ext cx="1181205" cy="1181205"/>
          </a:xfrm>
          <a:prstGeom prst="rect">
            <a:avLst/>
          </a:prstGeom>
          <a:effectLst/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/>
        </p:blipFill>
        <p:spPr>
          <a:xfrm>
            <a:off x="10154188" y="1364822"/>
            <a:ext cx="949345" cy="949345"/>
          </a:xfrm>
          <a:prstGeom prst="rect">
            <a:avLst/>
          </a:prstGeom>
          <a:effectLst/>
        </p:spPr>
      </p:pic>
      <p:sp>
        <p:nvSpPr>
          <p:cNvPr id="47" name="TextBox 46"/>
          <p:cNvSpPr txBox="1"/>
          <p:nvPr/>
        </p:nvSpPr>
        <p:spPr>
          <a:xfrm>
            <a:off x="1620914" y="2814535"/>
            <a:ext cx="265450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727272"/>
                </a:solidFill>
              </a:rPr>
              <a:t>консультирование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25655" y="5691378"/>
            <a:ext cx="254934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756D64"/>
                </a:solidFill>
              </a:rPr>
              <a:t>регистрация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07742" y="4591517"/>
            <a:ext cx="270389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756D64"/>
                </a:solidFill>
              </a:rPr>
              <a:t>разработка </a:t>
            </a:r>
          </a:p>
          <a:p>
            <a:pPr algn="ctr"/>
            <a:r>
              <a:rPr lang="ru-RU" sz="2400" b="1" dirty="0">
                <a:solidFill>
                  <a:srgbClr val="756D64"/>
                </a:solidFill>
              </a:rPr>
              <a:t>бизнес-плана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2077873" y="3402225"/>
            <a:ext cx="1457515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756D64"/>
                </a:solidFill>
              </a:rPr>
              <a:t>обучение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206388" y="3929946"/>
            <a:ext cx="5480291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756D64"/>
                </a:solidFill>
              </a:rPr>
              <a:t>подбор </a:t>
            </a:r>
            <a:r>
              <a:rPr lang="ru-RU" sz="2400" b="1" dirty="0" err="1">
                <a:solidFill>
                  <a:srgbClr val="756D64"/>
                </a:solidFill>
              </a:rPr>
              <a:t>фин.инструментов</a:t>
            </a:r>
            <a:endParaRPr lang="ru-RU" sz="2400" b="1" dirty="0">
              <a:solidFill>
                <a:srgbClr val="756D64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193787" y="5644705"/>
            <a:ext cx="873937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756D64"/>
                </a:solidFill>
              </a:rPr>
              <a:t>гарантийная поддержка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667585" y="6215625"/>
            <a:ext cx="657365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756D64"/>
                </a:solidFill>
              </a:rPr>
              <a:t>маркетинг (брендинг, стратегии, продвижение)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530191" y="5072898"/>
            <a:ext cx="210435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756D64"/>
                </a:solidFill>
              </a:rPr>
              <a:t>сертификация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171283" y="2854934"/>
            <a:ext cx="282360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756D64"/>
                </a:solidFill>
              </a:rPr>
              <a:t>разработка программ развития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9222781" y="2871244"/>
            <a:ext cx="281881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756D64"/>
                </a:solidFill>
              </a:rPr>
              <a:t>вывод на экспорт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221932" y="5055316"/>
            <a:ext cx="268983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756D64"/>
                </a:solidFill>
              </a:rPr>
              <a:t>технический аудит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9267678" y="3491994"/>
            <a:ext cx="2665484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756D64"/>
                </a:solidFill>
              </a:rPr>
              <a:t>помощь в упаковке франшизы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87955" y="6240258"/>
            <a:ext cx="258704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756D64"/>
                </a:solidFill>
              </a:rPr>
              <a:t>коворкинг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9319754" y="4734640"/>
            <a:ext cx="2483713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756D64"/>
                </a:solidFill>
              </a:rPr>
              <a:t>кооперация и кластеры</a:t>
            </a:r>
          </a:p>
        </p:txBody>
      </p:sp>
      <p:pic>
        <p:nvPicPr>
          <p:cNvPr id="85" name="Рисунок 84"/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70985" b="-4624"/>
          <a:stretch/>
        </p:blipFill>
        <p:spPr>
          <a:xfrm>
            <a:off x="455776" y="1272215"/>
            <a:ext cx="277463" cy="474236"/>
          </a:xfrm>
          <a:prstGeom prst="rect">
            <a:avLst/>
          </a:prstGeom>
        </p:spPr>
      </p:pic>
      <p:sp>
        <p:nvSpPr>
          <p:cNvPr id="68" name="TextBox 67"/>
          <p:cNvSpPr txBox="1"/>
          <p:nvPr/>
        </p:nvSpPr>
        <p:spPr>
          <a:xfrm>
            <a:off x="6267334" y="4510748"/>
            <a:ext cx="2770049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756D64"/>
                </a:solidFill>
              </a:rPr>
              <a:t>гранты и субсидии 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3521084" y="4520208"/>
            <a:ext cx="222007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756D64"/>
                </a:solidFill>
              </a:rPr>
              <a:t>акселераторы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206862" y="3928496"/>
            <a:ext cx="256813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>
                <a:solidFill>
                  <a:srgbClr val="756D64"/>
                </a:solidFill>
              </a:rPr>
              <a:t>соцконтракт</a:t>
            </a:r>
            <a:endParaRPr lang="ru-RU" sz="2400" b="1" dirty="0">
              <a:solidFill>
                <a:srgbClr val="756D64"/>
              </a:solidFill>
            </a:endParaRPr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232331" y="168274"/>
            <a:ext cx="2343151" cy="781050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7926030" y="490146"/>
            <a:ext cx="4020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Circe ExtraBold" pitchFamily="34" charset="-52" panose="020B0802020203020203"/>
              </a:rPr>
              <a:t>НАПРАВЛЕНИЯ ПОДДЕРЖКИ</a:t>
            </a:r>
            <a:endParaRPr lang="ru-RU" dirty="0">
              <a:solidFill>
                <a:srgbClr val="DD5D44"/>
              </a:solidFill>
              <a:latin typeface="Circe ExtraBold" pitchFamily="34" charset="-52" panose="020B0802020203020203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4460" y="0"/>
            <a:ext cx="12206460" cy="862888"/>
          </a:xfrm>
          <a:prstGeom prst="rect">
            <a:avLst/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4367" y="318942"/>
            <a:ext cx="5548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irce ExtraBold" pitchFamily="34" charset="-52" panose="020B0802020203020203"/>
              </a:rPr>
              <a:t>СОЦИАЛЬНОЕ ПРЕДПРИНИМАТЕЛЬСТВО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16808" y="157328"/>
            <a:ext cx="1149633" cy="530946"/>
          </a:xfrm>
          <a:prstGeom prst="rect">
            <a:avLst/>
          </a:prstGeom>
        </p:spPr>
      </p:pic>
      <p:pic>
        <p:nvPicPr>
          <p:cNvPr id="8" name="object 4"/>
          <p:cNvPicPr/>
          <p:nvPr/>
        </p:nvPicPr>
        <p:blipFill>
          <a:blip r:embed="rId4"/>
          <a:stretch/>
        </p:blipFill>
        <p:spPr>
          <a:xfrm>
            <a:off x="304800" y="1135721"/>
            <a:ext cx="102138" cy="106536"/>
          </a:xfrm>
          <a:prstGeom prst="rect">
            <a:avLst/>
          </a:prstGeom>
        </p:spPr>
      </p:pic>
      <p:pic>
        <p:nvPicPr>
          <p:cNvPr id="9" name="object 5"/>
          <p:cNvPicPr/>
          <p:nvPr/>
        </p:nvPicPr>
        <p:blipFill>
          <a:blip r:embed="rId4"/>
          <a:stretch/>
        </p:blipFill>
        <p:spPr>
          <a:xfrm>
            <a:off x="304800" y="2070333"/>
            <a:ext cx="102138" cy="106535"/>
          </a:xfrm>
          <a:prstGeom prst="rect">
            <a:avLst/>
          </a:prstGeom>
        </p:spPr>
      </p:pic>
      <p:pic>
        <p:nvPicPr>
          <p:cNvPr id="10" name="object 6"/>
          <p:cNvPicPr/>
          <p:nvPr/>
        </p:nvPicPr>
        <p:blipFill>
          <a:blip r:embed="rId5"/>
          <a:stretch/>
        </p:blipFill>
        <p:spPr>
          <a:xfrm>
            <a:off x="366081" y="3387506"/>
            <a:ext cx="6294777" cy="3075020"/>
          </a:xfrm>
          <a:prstGeom prst="rect">
            <a:avLst/>
          </a:prstGeom>
        </p:spPr>
      </p:pic>
      <p:sp>
        <p:nvSpPr>
          <p:cNvPr id="12" name="object 8"/>
          <p:cNvSpPr txBox="1"/>
          <p:nvPr/>
        </p:nvSpPr>
        <p:spPr>
          <a:xfrm>
            <a:off x="506729" y="1007216"/>
            <a:ext cx="5817870" cy="196399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8750" marR="56007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Circe" charset="-52" panose="020B0502020203020203"/>
                <a:cs typeface="Microsoft Sans Serif" panose="020B0604020202020204"/>
              </a:rPr>
              <a:t>это</a:t>
            </a:r>
            <a:r>
              <a:rPr sz="1600" spc="-10" dirty="0">
                <a:latin typeface="Circe" charset="-52" panose="020B0502020203020203"/>
                <a:cs typeface="Microsoft Sans Serif" panose="020B0604020202020204"/>
              </a:rPr>
              <a:t> новаторская предпринимательская</a:t>
            </a:r>
            <a:r>
              <a:rPr sz="1600" spc="15" dirty="0">
                <a:latin typeface="Circe" charset="-52" panose="020B0502020203020203"/>
                <a:cs typeface="Microsoft Sans Serif" panose="020B0604020202020204"/>
              </a:rPr>
              <a:t> </a:t>
            </a:r>
            <a:r>
              <a:rPr sz="1600" spc="-10" dirty="0">
                <a:latin typeface="Circe" charset="-52" panose="020B0502020203020203"/>
                <a:cs typeface="Microsoft Sans Serif" panose="020B0604020202020204"/>
              </a:rPr>
              <a:t>деятельность </a:t>
            </a:r>
            <a:r>
              <a:rPr sz="1600" dirty="0">
                <a:latin typeface="Circe" charset="-52" panose="020B0502020203020203"/>
                <a:cs typeface="Microsoft Sans Serif" panose="020B0604020202020204"/>
              </a:rPr>
              <a:t>направленная</a:t>
            </a:r>
            <a:r>
              <a:rPr sz="1600" spc="-50" dirty="0">
                <a:latin typeface="Circe" charset="-52" panose="020B0502020203020203"/>
                <a:cs typeface="Microsoft Sans Serif" panose="020B0604020202020204"/>
              </a:rPr>
              <a:t> </a:t>
            </a:r>
            <a:r>
              <a:rPr sz="1600" dirty="0">
                <a:latin typeface="Circe" charset="-52" panose="020B0502020203020203"/>
                <a:cs typeface="Microsoft Sans Serif" panose="020B0604020202020204"/>
              </a:rPr>
              <a:t>на</a:t>
            </a:r>
            <a:r>
              <a:rPr sz="1600" spc="-50" dirty="0">
                <a:latin typeface="Circe" charset="-52" panose="020B0502020203020203"/>
                <a:cs typeface="Microsoft Sans Serif" panose="020B0604020202020204"/>
              </a:rPr>
              <a:t> </a:t>
            </a:r>
            <a:r>
              <a:rPr sz="1600" dirty="0">
                <a:latin typeface="Circe" charset="-52" panose="020B0502020203020203"/>
                <a:cs typeface="Microsoft Sans Serif" panose="020B0604020202020204"/>
              </a:rPr>
              <a:t>решение</a:t>
            </a:r>
            <a:r>
              <a:rPr sz="1600" spc="-30" dirty="0">
                <a:latin typeface="Circe" charset="-52" panose="020B0502020203020203"/>
                <a:cs typeface="Microsoft Sans Serif" panose="020B0604020202020204"/>
              </a:rPr>
              <a:t> </a:t>
            </a:r>
            <a:r>
              <a:rPr sz="1600" dirty="0">
                <a:latin typeface="Circe" charset="-52" panose="020B0502020203020203"/>
                <a:cs typeface="Microsoft Sans Serif" panose="020B0604020202020204"/>
              </a:rPr>
              <a:t>или</a:t>
            </a:r>
            <a:r>
              <a:rPr sz="1600" spc="-40" dirty="0">
                <a:latin typeface="Circe" charset="-52" panose="020B0502020203020203"/>
                <a:cs typeface="Microsoft Sans Serif" panose="020B0604020202020204"/>
              </a:rPr>
              <a:t> </a:t>
            </a:r>
            <a:r>
              <a:rPr sz="1600" spc="-10" dirty="0">
                <a:latin typeface="Circe" charset="-52" panose="020B0502020203020203"/>
                <a:cs typeface="Microsoft Sans Serif" panose="020B0604020202020204"/>
              </a:rPr>
              <a:t>смягчение</a:t>
            </a:r>
            <a:endParaRPr sz="1600" dirty="0">
              <a:latin typeface="Circe" charset="-52" panose="020B0502020203020203"/>
              <a:cs typeface="Microsoft Sans Serif" panose="020B0604020202020204"/>
            </a:endParaRPr>
          </a:p>
          <a:p>
            <a:pPr marL="158750">
              <a:lnSpc>
                <a:spcPts val="1875"/>
              </a:lnSpc>
            </a:pPr>
            <a:r>
              <a:rPr sz="1600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социальных</a:t>
            </a:r>
            <a:r>
              <a:rPr sz="1600" spc="-25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проблем</a:t>
            </a:r>
            <a:r>
              <a:rPr sz="1600" spc="-30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в</a:t>
            </a:r>
            <a:r>
              <a:rPr sz="1600" spc="-45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 </a:t>
            </a:r>
            <a:r>
              <a:rPr sz="1600" spc="-10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обществе</a:t>
            </a:r>
            <a:r>
              <a:rPr sz="1600" spc="-10" dirty="0">
                <a:solidFill>
                  <a:srgbClr val="C00000"/>
                </a:solidFill>
                <a:latin typeface="Circe" charset="-52" panose="020B0502020203020203"/>
                <a:cs typeface="Microsoft Sans Serif" panose="020B0604020202020204"/>
              </a:rPr>
              <a:t>.</a:t>
            </a:r>
            <a:endParaRPr sz="1600" dirty="0">
              <a:latin typeface="Circe" charset="-52" panose="020B0502020203020203"/>
              <a:cs typeface="Microsoft Sans Serif" panose="020B0604020202020204"/>
            </a:endParaRPr>
          </a:p>
          <a:p>
            <a:pPr marL="158750" marR="662305">
              <a:lnSpc>
                <a:spcPts val="1870"/>
              </a:lnSpc>
              <a:spcBef>
                <a:spcPts val="1280"/>
              </a:spcBef>
            </a:pPr>
            <a:r>
              <a:rPr sz="1600" dirty="0">
                <a:latin typeface="Circe" charset="-52" panose="020B0502020203020203"/>
                <a:cs typeface="Microsoft Sans Serif" panose="020B0604020202020204"/>
              </a:rPr>
              <a:t>это</a:t>
            </a:r>
            <a:r>
              <a:rPr sz="1600" spc="-65" dirty="0">
                <a:latin typeface="Circe" charset="-52" panose="020B0502020203020203"/>
                <a:cs typeface="Microsoft Sans Serif" panose="020B0604020202020204"/>
              </a:rPr>
              <a:t> </a:t>
            </a:r>
            <a:r>
              <a:rPr sz="1600" dirty="0">
                <a:latin typeface="Circe" charset="-52" panose="020B0502020203020203"/>
                <a:cs typeface="Microsoft Sans Serif" panose="020B0604020202020204"/>
              </a:rPr>
              <a:t>новый</a:t>
            </a:r>
            <a:r>
              <a:rPr sz="1600" spc="-50" dirty="0">
                <a:latin typeface="Circe" charset="-52" panose="020B0502020203020203"/>
                <a:cs typeface="Microsoft Sans Serif" panose="020B0604020202020204"/>
              </a:rPr>
              <a:t> </a:t>
            </a:r>
            <a:r>
              <a:rPr sz="1600" dirty="0">
                <a:latin typeface="Circe" charset="-52" panose="020B0502020203020203"/>
                <a:cs typeface="Microsoft Sans Serif" panose="020B0604020202020204"/>
              </a:rPr>
              <a:t>сектор</a:t>
            </a:r>
            <a:r>
              <a:rPr sz="1600" spc="-55" dirty="0">
                <a:latin typeface="Circe" charset="-52" panose="020B0502020203020203"/>
                <a:cs typeface="Microsoft Sans Serif" panose="020B0604020202020204"/>
              </a:rPr>
              <a:t> </a:t>
            </a:r>
            <a:r>
              <a:rPr sz="1600" dirty="0">
                <a:latin typeface="Circe" charset="-52" panose="020B0502020203020203"/>
                <a:cs typeface="Microsoft Sans Serif" panose="020B0604020202020204"/>
              </a:rPr>
              <a:t>экономики,</a:t>
            </a:r>
            <a:r>
              <a:rPr sz="1600" spc="-55" dirty="0">
                <a:latin typeface="Circe" charset="-52" panose="020B0502020203020203"/>
                <a:cs typeface="Microsoft Sans Serif" panose="020B0604020202020204"/>
              </a:rPr>
              <a:t> </a:t>
            </a:r>
            <a:r>
              <a:rPr sz="1600" dirty="0">
                <a:latin typeface="Circe" charset="-52" panose="020B0502020203020203"/>
                <a:cs typeface="Microsoft Sans Serif" panose="020B0604020202020204"/>
              </a:rPr>
              <a:t>находящийся</a:t>
            </a:r>
            <a:r>
              <a:rPr sz="1600" spc="-45" dirty="0">
                <a:latin typeface="Circe" charset="-52" panose="020B0502020203020203"/>
                <a:cs typeface="Microsoft Sans Serif" panose="020B0604020202020204"/>
              </a:rPr>
              <a:t> </a:t>
            </a:r>
            <a:r>
              <a:rPr sz="1600" dirty="0">
                <a:latin typeface="Circe" charset="-52" panose="020B0502020203020203"/>
                <a:cs typeface="Microsoft Sans Serif" panose="020B0604020202020204"/>
              </a:rPr>
              <a:t>на</a:t>
            </a:r>
            <a:r>
              <a:rPr sz="1600" spc="-50" dirty="0">
                <a:latin typeface="Circe" charset="-52" panose="020B0502020203020203"/>
                <a:cs typeface="Microsoft Sans Serif" panose="020B0604020202020204"/>
              </a:rPr>
              <a:t> </a:t>
            </a:r>
            <a:r>
              <a:rPr sz="1600" spc="-10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стыке </a:t>
            </a:r>
            <a:r>
              <a:rPr sz="1600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коммерческого</a:t>
            </a:r>
            <a:r>
              <a:rPr sz="1600" spc="-60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и</a:t>
            </a:r>
            <a:r>
              <a:rPr sz="1600" spc="-40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некоммерческого</a:t>
            </a:r>
            <a:r>
              <a:rPr sz="1600" spc="-45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 </a:t>
            </a:r>
            <a:r>
              <a:rPr sz="1600" spc="-10" dirty="0">
                <a:latin typeface="Circe" charset="-52" panose="020B0502020203020203"/>
                <a:cs typeface="Microsoft Sans Serif" panose="020B0604020202020204"/>
              </a:rPr>
              <a:t>секторов.</a:t>
            </a:r>
            <a:endParaRPr sz="1600" dirty="0">
              <a:latin typeface="Circe" charset="-52" panose="020B0502020203020203"/>
              <a:cs typeface="Microsoft Sans Serif" panose="020B0604020202020204"/>
            </a:endParaRPr>
          </a:p>
          <a:p>
            <a:pPr>
              <a:lnSpc>
                <a:spcPct val="100000"/>
              </a:lnSpc>
              <a:spcBef>
                <a:spcPts val="310"/>
              </a:spcBef>
            </a:pPr>
            <a:endParaRPr sz="1600" dirty="0">
              <a:latin typeface="Circe" charset="-52" panose="020B0502020203020203"/>
              <a:cs typeface="Microsoft Sans Serif" panose="020B0604020202020204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solidFill>
                  <a:srgbClr val="5E3427"/>
                </a:solidFill>
                <a:latin typeface="Circe" charset="-52" panose="020B0502020203020203"/>
                <a:cs typeface="Microsoft Sans Serif" panose="020B0604020202020204"/>
              </a:rPr>
              <a:t>СФЕРЫ</a:t>
            </a:r>
            <a:r>
              <a:rPr sz="1800" spc="-40" dirty="0">
                <a:solidFill>
                  <a:srgbClr val="5E3427"/>
                </a:solidFill>
                <a:latin typeface="Circe" charset="-52" panose="020B0502020203020203"/>
                <a:cs typeface="Microsoft Sans Serif" panose="020B0604020202020204"/>
              </a:rPr>
              <a:t> </a:t>
            </a:r>
            <a:r>
              <a:rPr sz="1800" spc="-10" dirty="0">
                <a:solidFill>
                  <a:srgbClr val="5E3427"/>
                </a:solidFill>
                <a:latin typeface="Circe" charset="-52" panose="020B0502020203020203"/>
                <a:cs typeface="Microsoft Sans Serif" panose="020B0604020202020204"/>
              </a:rPr>
              <a:t>СОЦИАЛЬНОГО</a:t>
            </a:r>
            <a:r>
              <a:rPr sz="1800" spc="-15" dirty="0">
                <a:solidFill>
                  <a:srgbClr val="5E3427"/>
                </a:solidFill>
                <a:latin typeface="Circe" charset="-52" panose="020B0502020203020203"/>
                <a:cs typeface="Microsoft Sans Serif" panose="020B0604020202020204"/>
              </a:rPr>
              <a:t> </a:t>
            </a:r>
            <a:r>
              <a:rPr sz="1800" spc="-10" dirty="0">
                <a:solidFill>
                  <a:srgbClr val="5E3427"/>
                </a:solidFill>
                <a:latin typeface="Circe" charset="-52" panose="020B0502020203020203"/>
                <a:cs typeface="Microsoft Sans Serif" panose="020B0604020202020204"/>
              </a:rPr>
              <a:t>ПРЕДПРИНИМАТЕЛЬСТВА</a:t>
            </a:r>
            <a:endParaRPr sz="1800" dirty="0">
              <a:latin typeface="Circe" charset="-52" panose="020B0502020203020203"/>
              <a:cs typeface="Microsoft Sans Serif" panose="020B0604020202020204"/>
            </a:endParaRPr>
          </a:p>
        </p:txBody>
      </p:sp>
      <p:sp>
        <p:nvSpPr>
          <p:cNvPr id="13" name="object 9"/>
          <p:cNvSpPr txBox="1"/>
          <p:nvPr/>
        </p:nvSpPr>
        <p:spPr>
          <a:xfrm>
            <a:off x="7192893" y="885036"/>
            <a:ext cx="3943326" cy="315471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>
              <a:spcBef>
                <a:spcPts val="660"/>
              </a:spcBef>
            </a:pPr>
            <a:r>
              <a:rPr sz="1500" spc="-10" dirty="0">
                <a:solidFill>
                  <a:srgbClr val="5E3427"/>
                </a:solidFill>
                <a:latin typeface="Circe Bold" charset="0" panose="020B0602020203020203"/>
                <a:cs typeface="Circe Bold" charset="0" panose="020B0602020203020203"/>
              </a:rPr>
              <a:t>КОМУ ДОСТУПЕН СТАТУС?</a:t>
            </a:r>
          </a:p>
        </p:txBody>
      </p:sp>
      <p:sp>
        <p:nvSpPr>
          <p:cNvPr id="14" name="object 11"/>
          <p:cNvSpPr txBox="1"/>
          <p:nvPr/>
        </p:nvSpPr>
        <p:spPr>
          <a:xfrm>
            <a:off x="7064419" y="1362954"/>
            <a:ext cx="5066062" cy="98841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4820" indent="-285115">
              <a:lnSpc>
                <a:spcPct val="150000"/>
              </a:lnSpc>
              <a:spcBef>
                <a:spcPts val="95"/>
              </a:spcBef>
              <a:buFont typeface="Arial MT"/>
              <a:buChar char="•"/>
              <a:tabLst>
                <a:tab pos="464820" algn="l"/>
              </a:tabLst>
            </a:pPr>
            <a:r>
              <a:rPr lang="ru-RU" sz="1450" spc="-10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Компании (ИП) </a:t>
            </a:r>
            <a:r>
              <a:rPr sz="1450" spc="-10" dirty="0" err="1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включенные</a:t>
            </a:r>
            <a:r>
              <a:rPr sz="1450" spc="-10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 в Единый </a:t>
            </a:r>
            <a:r>
              <a:rPr sz="1450" spc="-10" dirty="0" err="1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реестр</a:t>
            </a:r>
            <a:r>
              <a:rPr sz="1450" spc="-10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 СМСП</a:t>
            </a:r>
          </a:p>
          <a:p>
            <a:pPr marL="464820" indent="-285115">
              <a:lnSpc>
                <a:spcPct val="150000"/>
              </a:lnSpc>
              <a:spcBef>
                <a:spcPts val="45"/>
              </a:spcBef>
              <a:buFont typeface="Arial MT"/>
              <a:buChar char="•"/>
              <a:tabLst>
                <a:tab pos="464820" algn="l"/>
              </a:tabLst>
            </a:pPr>
            <a:r>
              <a:rPr lang="ru-RU" sz="1450" spc="-10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И</a:t>
            </a:r>
            <a:r>
              <a:rPr sz="1450" spc="-10" dirty="0" err="1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меющие</a:t>
            </a:r>
            <a:r>
              <a:rPr sz="1450" spc="-10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 доход до 2 млрд. руб.</a:t>
            </a:r>
          </a:p>
          <a:p>
            <a:pPr marL="464820" indent="-285115">
              <a:lnSpc>
                <a:spcPct val="150000"/>
              </a:lnSpc>
              <a:buFont typeface="Arial MT"/>
              <a:buChar char="•"/>
              <a:tabLst>
                <a:tab pos="464820" algn="l"/>
              </a:tabLst>
            </a:pPr>
            <a:r>
              <a:rPr lang="ru-RU" sz="1450" spc="-10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К</a:t>
            </a:r>
            <a:r>
              <a:rPr sz="1450" spc="-10" dirty="0" err="1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оличество</a:t>
            </a:r>
            <a:r>
              <a:rPr lang="ru-RU" sz="1450" spc="-10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 </a:t>
            </a:r>
            <a:r>
              <a:rPr sz="1450" spc="-10" dirty="0" err="1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сотрудников</a:t>
            </a:r>
            <a:r>
              <a:rPr sz="1450" spc="-10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 </a:t>
            </a:r>
            <a:r>
              <a:rPr sz="1450" spc="-10" dirty="0" err="1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до</a:t>
            </a:r>
            <a:r>
              <a:rPr sz="1450" spc="-10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 250</a:t>
            </a:r>
            <a:r>
              <a:rPr lang="ru-RU" sz="1450" spc="-10" dirty="0">
                <a:solidFill>
                  <a:srgbClr val="DD5D44"/>
                </a:solidFill>
                <a:latin typeface="Circe" charset="-52" panose="020B0502020203020203"/>
                <a:cs typeface="Microsoft Sans Serif" panose="020B0604020202020204"/>
              </a:rPr>
              <a:t> чел.</a:t>
            </a:r>
          </a:p>
        </p:txBody>
      </p:sp>
      <p:pic>
        <p:nvPicPr>
          <p:cNvPr id="16" name="object 7"/>
          <p:cNvPicPr/>
          <p:nvPr/>
        </p:nvPicPr>
        <p:blipFill>
          <a:blip r:embed="rId6"/>
          <a:stretch/>
        </p:blipFill>
        <p:spPr>
          <a:xfrm>
            <a:off x="6874778" y="3365658"/>
            <a:ext cx="4439411" cy="3505200"/>
          </a:xfrm>
          <a:prstGeom prst="rect">
            <a:avLst/>
          </a:prstGeom>
        </p:spPr>
      </p:pic>
      <p:sp>
        <p:nvSpPr>
          <p:cNvPr id="17" name="object 9"/>
          <p:cNvSpPr txBox="1"/>
          <p:nvPr/>
        </p:nvSpPr>
        <p:spPr>
          <a:xfrm>
            <a:off x="7192893" y="2514550"/>
            <a:ext cx="3626124" cy="314325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lang="ru-RU" sz="1500" b="1" spc="140" dirty="0">
                <a:solidFill>
                  <a:srgbClr val="5E3427"/>
                </a:solidFill>
                <a:latin typeface="Circe Bold" charset="0" panose="020B0602020203020203"/>
                <a:cs typeface="Circe Bold" charset="0" panose="020B0602020203020203"/>
              </a:rPr>
              <a:t>КАТЕГОРИИ ДЕЯТЕЛЬНОСТИ</a:t>
            </a:r>
            <a:endParaRPr sz="1500" dirty="0">
              <a:solidFill>
                <a:srgbClr val="5E3427"/>
              </a:solidFill>
              <a:latin typeface="Circe Bold" charset="0" panose="020B0602020203020203"/>
              <a:cs typeface="Circe Bold" charset="0" panose="020B0602020203020203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/>
        </p:blipFill>
        <p:spPr>
          <a:xfrm>
            <a:off x="7064419" y="2842294"/>
            <a:ext cx="838200" cy="523364"/>
          </a:xfrm>
          <a:prstGeom prst="rect">
            <a:avLst/>
          </a:prstGeom>
        </p:spPr>
      </p:pic>
      <p:sp>
        <p:nvSpPr>
          <p:cNvPr id="19" name="object 11"/>
          <p:cNvSpPr txBox="1"/>
          <p:nvPr/>
        </p:nvSpPr>
        <p:spPr>
          <a:xfrm>
            <a:off x="7902619" y="2922588"/>
            <a:ext cx="374332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79705">
              <a:lnSpc>
                <a:spcPct val="100000"/>
              </a:lnSpc>
              <a:spcBef>
                <a:spcPts val="95"/>
              </a:spcBef>
              <a:tabLst>
                <a:tab pos="464820" algn="l"/>
              </a:tabLst>
            </a:pPr>
            <a:r>
              <a:rPr lang="ru-RU" sz="1400" spc="-25" dirty="0">
                <a:solidFill>
                  <a:srgbClr val="50504F"/>
                </a:solidFill>
                <a:latin typeface="Circe" charset="-52" panose="020B0502020203020203"/>
                <a:cs typeface="Arial" pitchFamily="34" charset="0" panose="020B0604020202020204"/>
              </a:rPr>
              <a:t>Индивидуальные предприниматели имеющие группу инвалидности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E6E6E6">
              <a:alpha val="117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720328" y="-36"/>
            <a:ext cx="3472179" cy="6858000"/>
          </a:xfrm>
          <a:custGeom>
            <a:avLst/>
            <a:gdLst/>
            <a:ahLst/>
            <a:cxnLst/>
            <a:rect l="l" t="t" r="r" b="b"/>
            <a:pathLst>
              <a:path w="3472179" h="6858000">
                <a:moveTo>
                  <a:pt x="0" y="10"/>
                </a:moveTo>
                <a:lnTo>
                  <a:pt x="0" y="6857619"/>
                </a:lnTo>
                <a:lnTo>
                  <a:pt x="3471672" y="6857619"/>
                </a:lnTo>
                <a:lnTo>
                  <a:pt x="3471671" y="0"/>
                </a:lnTo>
                <a:lnTo>
                  <a:pt x="0" y="10"/>
                </a:lnTo>
                <a:close/>
              </a:path>
            </a:pathLst>
          </a:custGeom>
          <a:solidFill>
            <a:srgbClr val="CD9B6A">
              <a:alpha val="1607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36385" y="1294752"/>
            <a:ext cx="8547176" cy="5563212"/>
            <a:chOff x="228600" y="1044896"/>
            <a:chExt cx="8103743" cy="5806948"/>
          </a:xfrm>
        </p:grpSpPr>
        <p:pic>
          <p:nvPicPr>
            <p:cNvPr id="5" name="object 5"/>
            <p:cNvPicPr/>
            <p:nvPr/>
          </p:nvPicPr>
          <p:blipFill>
            <a:blip r:embed="rId2"/>
            <a:stretch/>
          </p:blipFill>
          <p:spPr>
            <a:xfrm>
              <a:off x="228600" y="1044896"/>
              <a:ext cx="8103743" cy="580694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84631" y="1276196"/>
              <a:ext cx="7615555" cy="5364481"/>
            </a:xfrm>
            <a:custGeom>
              <a:avLst/>
              <a:gdLst/>
              <a:ahLst/>
              <a:cxnLst/>
              <a:rect l="l" t="t" r="r" b="b"/>
              <a:pathLst>
                <a:path w="7615555" h="5364480">
                  <a:moveTo>
                    <a:pt x="7615428" y="0"/>
                  </a:moveTo>
                  <a:lnTo>
                    <a:pt x="0" y="0"/>
                  </a:lnTo>
                  <a:lnTo>
                    <a:pt x="0" y="5364480"/>
                  </a:lnTo>
                  <a:lnTo>
                    <a:pt x="7615428" y="5364480"/>
                  </a:lnTo>
                  <a:lnTo>
                    <a:pt x="76154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496823" y="1626108"/>
            <a:ext cx="7536131" cy="44961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1950" indent="-285750">
              <a:lnSpc>
                <a:spcPts val="2130"/>
              </a:lnSpc>
              <a:spcBef>
                <a:spcPts val="100"/>
              </a:spcBef>
              <a:buFont typeface="Lucida Sans Unicode" panose="020B0602030504020204"/>
              <a:buAutoNum type="arabicPeriod"/>
              <a:tabLst>
                <a:tab pos="361950" algn="l"/>
              </a:tabLst>
            </a:pPr>
            <a:r>
              <a:rPr sz="1600" dirty="0">
                <a:solidFill>
                  <a:srgbClr val="DD5D44"/>
                </a:solidFill>
                <a:latin typeface="Microsoft Sans Serif" panose="020B0604020202020204"/>
                <a:cs typeface="Microsoft Sans Serif" panose="020B0604020202020204"/>
              </a:rPr>
              <a:t>Льготы по налогам - УСН</a:t>
            </a:r>
          </a:p>
          <a:p>
            <a:pPr marL="422910"/>
            <a:r>
              <a:rPr sz="1600" dirty="0">
                <a:solidFill>
                  <a:srgbClr val="DD5D44"/>
                </a:solidFill>
                <a:latin typeface="Microsoft Sans Serif" panose="020B0604020202020204"/>
                <a:cs typeface="Microsoft Sans Serif" panose="020B0604020202020204"/>
              </a:rPr>
              <a:t>1% </a:t>
            </a:r>
            <a:r>
              <a:rPr sz="1600" dirty="0">
                <a:latin typeface="Microsoft Sans Serif" panose="020B0604020202020204"/>
                <a:cs typeface="Microsoft Sans Serif" panose="020B0604020202020204"/>
              </a:rPr>
              <a:t>в случае, если объектом налогообложения являются доходы</a:t>
            </a:r>
          </a:p>
          <a:p>
            <a:pPr marL="361950" marR="725805">
              <a:lnSpc>
                <a:spcPts val="2100"/>
              </a:lnSpc>
              <a:spcBef>
                <a:spcPts val="180"/>
              </a:spcBef>
            </a:pPr>
            <a:r>
              <a:rPr sz="1600" dirty="0">
                <a:solidFill>
                  <a:srgbClr val="DD5D44"/>
                </a:solidFill>
                <a:latin typeface="Microsoft Sans Serif" panose="020B0604020202020204"/>
                <a:cs typeface="Microsoft Sans Serif" panose="020B0604020202020204"/>
              </a:rPr>
              <a:t>5%</a:t>
            </a:r>
            <a:r>
              <a:rPr sz="1800" b="1" spc="-40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800" spc="-25" dirty="0"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latin typeface="Microsoft Sans Serif" panose="020B0604020202020204"/>
                <a:cs typeface="Microsoft Sans Serif" panose="020B0604020202020204"/>
              </a:rPr>
              <a:t>в случае, если объектом налогообложения являются доходы, уменьшенные на величину расходов</a:t>
            </a: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800" dirty="0">
              <a:latin typeface="Microsoft Sans Serif" panose="020B0604020202020204"/>
              <a:cs typeface="Microsoft Sans Serif" panose="020B0604020202020204"/>
            </a:endParaRPr>
          </a:p>
          <a:p>
            <a:pPr marL="361950" indent="-281305">
              <a:lnSpc>
                <a:spcPct val="100000"/>
              </a:lnSpc>
              <a:buFont typeface="Lucida Sans Unicode" panose="020B0602030504020204"/>
              <a:buAutoNum type="arabicPeriod" startAt="2"/>
              <a:tabLst>
                <a:tab pos="361950" algn="l"/>
              </a:tabLst>
            </a:pPr>
            <a:r>
              <a:rPr sz="1600" dirty="0">
                <a:solidFill>
                  <a:srgbClr val="DD5D44"/>
                </a:solidFill>
                <a:latin typeface="Microsoft Sans Serif" panose="020B0604020202020204"/>
                <a:cs typeface="Microsoft Sans Serif" panose="020B0604020202020204"/>
              </a:rPr>
              <a:t>Льготный займ до 5 млн. руб.</a:t>
            </a:r>
          </a:p>
          <a:p>
            <a:pPr marL="422910">
              <a:lnSpc>
                <a:spcPct val="100000"/>
              </a:lnSpc>
            </a:pPr>
            <a:r>
              <a:rPr lang="ru-RU" sz="1600" dirty="0">
                <a:solidFill>
                  <a:srgbClr val="DD5D44"/>
                </a:solidFill>
                <a:latin typeface="Microsoft Sans Serif" panose="020B0604020202020204"/>
                <a:cs typeface="Microsoft Sans Serif" panose="020B0604020202020204"/>
              </a:rPr>
              <a:t>9</a:t>
            </a:r>
            <a:r>
              <a:rPr sz="1600" dirty="0">
                <a:solidFill>
                  <a:srgbClr val="DD5D44"/>
                </a:solidFill>
                <a:latin typeface="Microsoft Sans Serif" panose="020B0604020202020204"/>
                <a:cs typeface="Microsoft Sans Serif" panose="020B0604020202020204"/>
              </a:rPr>
              <a:t>%</a:t>
            </a:r>
            <a:r>
              <a:rPr sz="1800" b="1" spc="-40" dirty="0">
                <a:solidFill>
                  <a:srgbClr val="EA3D22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Microsoft Sans Serif" panose="020B0604020202020204"/>
                <a:cs typeface="Microsoft Sans Serif" panose="020B0604020202020204"/>
              </a:rPr>
              <a:t>годовых до 3 лет на развитие </a:t>
            </a:r>
            <a:r>
              <a:rPr sz="1600" dirty="0" err="1">
                <a:latin typeface="Microsoft Sans Serif" panose="020B0604020202020204"/>
                <a:cs typeface="Microsoft Sans Serif" panose="020B0604020202020204"/>
              </a:rPr>
              <a:t>социальных</a:t>
            </a:r>
            <a:r>
              <a:rPr sz="1600" dirty="0"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 err="1">
                <a:latin typeface="Microsoft Sans Serif" panose="020B0604020202020204"/>
                <a:cs typeface="Microsoft Sans Serif" panose="020B0604020202020204"/>
              </a:rPr>
              <a:t>проектов</a:t>
            </a:r>
            <a:endParaRPr lang="ru-RU" sz="1600" dirty="0">
              <a:latin typeface="Microsoft Sans Serif" panose="020B0604020202020204"/>
              <a:cs typeface="Microsoft Sans Serif" panose="020B0604020202020204"/>
            </a:endParaRPr>
          </a:p>
          <a:p>
            <a:pPr marL="422910">
              <a:lnSpc>
                <a:spcPct val="100000"/>
              </a:lnSpc>
            </a:pPr>
            <a:endParaRPr lang="ru-RU" sz="1800" spc="-10" dirty="0">
              <a:latin typeface="Microsoft Sans Serif" panose="020B0604020202020204"/>
              <a:cs typeface="Microsoft Sans Serif" panose="020B0604020202020204"/>
            </a:endParaRPr>
          </a:p>
          <a:p>
            <a:pPr marL="88900"/>
            <a:r>
              <a:rPr lang="ru-RU" sz="1600" dirty="0">
                <a:solidFill>
                  <a:srgbClr val="DD5D44"/>
                </a:solidFill>
                <a:latin typeface="Microsoft Sans Serif" panose="020B0604020202020204"/>
                <a:cs typeface="Microsoft Sans Serif" panose="020B0604020202020204"/>
              </a:rPr>
              <a:t>3. Маркетинговая поддержка</a:t>
            </a:r>
            <a:r>
              <a:rPr lang="ru-RU" sz="1600" dirty="0">
                <a:latin typeface="Microsoft Sans Serif" panose="020B0604020202020204"/>
                <a:cs typeface="Microsoft Sans Serif" panose="020B0604020202020204"/>
              </a:rPr>
              <a:t> Центра «Мой бизнес»</a:t>
            </a:r>
            <a:endParaRPr lang="ru-RU" sz="1600" dirty="0">
              <a:solidFill>
                <a:srgbClr val="DD5D44"/>
              </a:solidFill>
              <a:latin typeface="Microsoft Sans Serif" panose="020B0604020202020204"/>
              <a:cs typeface="Microsoft Sans Serif" panose="020B0604020202020204"/>
            </a:endParaRPr>
          </a:p>
          <a:p>
            <a:pPr marL="88900"/>
            <a:endParaRPr lang="ru-RU" sz="1600" dirty="0">
              <a:solidFill>
                <a:srgbClr val="DD5D44"/>
              </a:solidFill>
              <a:latin typeface="Microsoft Sans Serif" panose="020B0604020202020204"/>
              <a:cs typeface="Microsoft Sans Serif" panose="020B0604020202020204"/>
            </a:endParaRPr>
          </a:p>
          <a:p>
            <a:pPr marL="88900"/>
            <a:r>
              <a:rPr lang="ru-RU" sz="1600" dirty="0">
                <a:solidFill>
                  <a:srgbClr val="DD5D44"/>
                </a:solidFill>
                <a:latin typeface="Microsoft Sans Serif" panose="020B0604020202020204"/>
                <a:cs typeface="Microsoft Sans Serif" panose="020B0604020202020204"/>
              </a:rPr>
              <a:t>4. Обучающие программы </a:t>
            </a:r>
            <a:r>
              <a:rPr lang="ru-RU" sz="1600" dirty="0">
                <a:latin typeface="Microsoft Sans Serif" panose="020B0604020202020204"/>
                <a:cs typeface="Microsoft Sans Serif" panose="020B0604020202020204"/>
              </a:rPr>
              <a:t>Центра «Мой бизнес»</a:t>
            </a:r>
            <a:endParaRPr lang="ru-RU" sz="1600" dirty="0">
              <a:solidFill>
                <a:srgbClr val="DD5D44"/>
              </a:solidFill>
              <a:latin typeface="Microsoft Sans Serif" panose="020B0604020202020204"/>
              <a:cs typeface="Microsoft Sans Serif" panose="020B0604020202020204"/>
            </a:endParaRPr>
          </a:p>
          <a:p>
            <a:pPr marL="88900"/>
            <a:endParaRPr lang="ru-RU" sz="1600" dirty="0">
              <a:solidFill>
                <a:srgbClr val="DD5D44"/>
              </a:solidFill>
              <a:latin typeface="Microsoft Sans Serif" panose="020B0604020202020204"/>
              <a:cs typeface="Microsoft Sans Serif" panose="020B0604020202020204"/>
            </a:endParaRPr>
          </a:p>
          <a:p>
            <a:pPr marL="354330" indent="-265430"/>
            <a:r>
              <a:rPr lang="ru-RU" sz="1600" dirty="0">
                <a:solidFill>
                  <a:srgbClr val="DD5D44"/>
                </a:solidFill>
                <a:latin typeface="Microsoft Sans Serif" panose="020B0604020202020204"/>
                <a:cs typeface="Microsoft Sans Serif" panose="020B0604020202020204"/>
              </a:rPr>
              <a:t>5. Субсидии и гранты </a:t>
            </a:r>
            <a:r>
              <a:rPr lang="ru-RU" sz="1600" dirty="0">
                <a:latin typeface="Microsoft Sans Serif" panose="020B0604020202020204"/>
                <a:cs typeface="Microsoft Sans Serif" panose="020B0604020202020204"/>
              </a:rPr>
              <a:t>Министерства по молодежной политике, </a:t>
            </a:r>
            <a:br>
              <a:rPr lang="ru-RU" sz="1600" dirty="0">
                <a:latin typeface="Microsoft Sans Serif" panose="020B0604020202020204"/>
                <a:cs typeface="Microsoft Sans Serif" panose="020B0604020202020204"/>
              </a:rPr>
            </a:br>
            <a:r>
              <a:rPr lang="ru-RU" sz="1600" dirty="0">
                <a:latin typeface="Microsoft Sans Serif" panose="020B0604020202020204"/>
                <a:cs typeface="Microsoft Sans Serif" panose="020B0604020202020204"/>
              </a:rPr>
              <a:t>Министерства труда и занятости, министерства социального развития, опеки и попечительства </a:t>
            </a:r>
            <a:endParaRPr lang="ru-RU" sz="1800" dirty="0">
              <a:latin typeface="Microsoft Sans Serif" panose="020B0604020202020204"/>
              <a:cs typeface="Microsoft Sans Serif" panose="020B0604020202020204"/>
            </a:endParaRPr>
          </a:p>
          <a:p>
            <a:pPr marL="422910">
              <a:lnSpc>
                <a:spcPct val="100000"/>
              </a:lnSpc>
            </a:pPr>
            <a:endParaRPr sz="1800" dirty="0">
              <a:latin typeface="Microsoft Sans Serif" panose="020B0604020202020204"/>
              <a:cs typeface="Microsoft Sans Serif" panose="020B0604020202020204"/>
            </a:endParaRPr>
          </a:p>
          <a:p>
            <a:pPr>
              <a:lnSpc>
                <a:spcPct val="100000"/>
              </a:lnSpc>
              <a:spcBef>
                <a:spcPts val="125"/>
              </a:spcBef>
            </a:pPr>
            <a:endParaRPr sz="1800" dirty="0">
              <a:latin typeface="Microsoft Sans Serif" panose="020B0604020202020204"/>
              <a:cs typeface="Microsoft Sans Serif" panose="020B0604020202020204"/>
            </a:endParaRPr>
          </a:p>
        </p:txBody>
      </p:sp>
      <p:pic>
        <p:nvPicPr>
          <p:cNvPr id="11" name="object 11"/>
          <p:cNvPicPr/>
          <p:nvPr/>
        </p:nvPicPr>
        <p:blipFill>
          <a:blip r:embed="rId3"/>
          <a:stretch/>
        </p:blipFill>
        <p:spPr>
          <a:xfrm>
            <a:off x="7242047" y="0"/>
            <a:ext cx="4949952" cy="3252216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/>
          <a:stretch/>
        </p:blipFill>
        <p:spPr>
          <a:xfrm>
            <a:off x="9144000" y="5094732"/>
            <a:ext cx="2784348" cy="92811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64031" y="270374"/>
            <a:ext cx="4772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Circe ExtraBold" pitchFamily="34" charset="-52" panose="020B0802020203020203"/>
              </a:rPr>
              <a:t>МЕРЫ ПОДДЕРЖКИ ДЛЯ СОЦИАЛЬННЫХ ПРЕДПРИНИМАТЕЛЕЙ</a:t>
            </a:r>
            <a:endParaRPr lang="ru-RU" dirty="0">
              <a:solidFill>
                <a:srgbClr val="DD5D44"/>
              </a:solidFill>
              <a:latin typeface="Circe ExtraBold" pitchFamily="34" charset="-52" panose="020B0802020203020203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0" y="6531"/>
            <a:ext cx="5124450" cy="6858000"/>
          </a:xfrm>
          <a:prstGeom prst="rect">
            <a:avLst/>
          </a:prstGeom>
          <a:solidFill>
            <a:srgbClr val="DD5D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18879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33670" y="170767"/>
            <a:ext cx="11566892" cy="2347162"/>
            <a:chOff x="311173" y="-657413"/>
            <a:chExt cx="11566892" cy="2347162"/>
          </a:xfrm>
        </p:grpSpPr>
        <p:sp>
          <p:nvSpPr>
            <p:cNvPr id="105" name="TextBox 104"/>
            <p:cNvSpPr txBox="1"/>
            <p:nvPr/>
          </p:nvSpPr>
          <p:spPr>
            <a:xfrm>
              <a:off x="5350325" y="-657413"/>
              <a:ext cx="65277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irce ExtraBold" pitchFamily="34" charset="-52" panose="020B0802020203020203"/>
                </a:rPr>
                <a:t>ИННОВАЦИОННО-ПРОИЗВОДСТВЕННЫЙ БЛОК</a:t>
              </a:r>
            </a:p>
          </p:txBody>
        </p:sp>
        <p:grpSp>
          <p:nvGrpSpPr>
            <p:cNvPr id="3" name="Группа 2"/>
            <p:cNvGrpSpPr/>
            <p:nvPr/>
          </p:nvGrpSpPr>
          <p:grpSpPr>
            <a:xfrm>
              <a:off x="311173" y="272864"/>
              <a:ext cx="4438285" cy="1416885"/>
              <a:chOff x="311173" y="210716"/>
              <a:chExt cx="4438285" cy="1416885"/>
            </a:xfrm>
          </p:grpSpPr>
          <p:sp>
            <p:nvSpPr>
              <p:cNvPr id="51" name="Прямоугольник: скругленные углы 50"/>
              <p:cNvSpPr/>
              <p:nvPr/>
            </p:nvSpPr>
            <p:spPr>
              <a:xfrm>
                <a:off x="311173" y="210716"/>
                <a:ext cx="4438285" cy="1416885"/>
              </a:xfrm>
              <a:prstGeom prst="roundRect">
                <a:avLst>
                  <a:gd name="adj" fmla="val 5065"/>
                </a:avLst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455685" y="252251"/>
                <a:ext cx="393290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kumimoji="0" lang="ru-RU" sz="1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FillTx/>
                    <a:latin typeface="Circe" charset="-52" panose="020B0502020203020203"/>
                    <a:ea typeface="Calibri" pitchFamily="34" charset="0" panose="020F0502020204030204"/>
                    <a:cs typeface="Arial" panose="020B0604020202020204"/>
                  </a:rPr>
                  <a:t>НАПРАВЛЕНИЯ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394311" y="484812"/>
                <a:ext cx="2043261" cy="10618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defRPr/>
                </a:pPr>
                <a:r>
                  <a:rPr kumimoji="0" lang="ru-RU" sz="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FillTx/>
                    <a:latin typeface="Circe" charset="-52" panose="020B0502020203020203"/>
                    <a:ea typeface="Calibri" pitchFamily="34" charset="0" panose="020F0502020204030204"/>
                    <a:cs typeface="Arial" panose="020B0604020202020204"/>
                  </a:rPr>
                  <a:t>Кооперация и консультация СМСП</a:t>
                </a:r>
              </a:p>
              <a:p>
                <a:pPr>
                  <a:spcBef>
                    <a:spcPts val="600"/>
                  </a:spcBef>
                  <a:defRPr/>
                </a:pPr>
                <a:r>
                  <a:rPr kumimoji="0" lang="ru-RU" sz="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FillTx/>
                    <a:latin typeface="Circe" charset="-52" panose="020B0502020203020203"/>
                    <a:ea typeface="Calibri" pitchFamily="34" charset="0" panose="020F0502020204030204"/>
                    <a:cs typeface="Arial" panose="020B0604020202020204"/>
                  </a:rPr>
                  <a:t>Сертификация, испытания </a:t>
                </a:r>
                <a:br>
                  <a:rPr kumimoji="0" lang="ru-RU" sz="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uFillTx/>
                    <a:latin typeface="Circe" charset="-52" panose="020B0502020203020203"/>
                    <a:ea typeface="Calibri" pitchFamily="34" charset="0" panose="020F0502020204030204"/>
                    <a:cs typeface="Arial" panose="020B0604020202020204"/>
                  </a:rPr>
                </a:br>
                <a:r>
                  <a:rPr kumimoji="0" lang="ru-RU" sz="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FillTx/>
                    <a:latin typeface="Circe" charset="-52" panose="020B0502020203020203"/>
                    <a:ea typeface="Calibri" pitchFamily="34" charset="0" panose="020F0502020204030204"/>
                    <a:cs typeface="Arial" panose="020B0604020202020204"/>
                  </a:rPr>
                  <a:t>и стандартизация продукции</a:t>
                </a:r>
              </a:p>
              <a:p>
                <a:pPr>
                  <a:spcBef>
                    <a:spcPts val="600"/>
                  </a:spcBef>
                  <a:defRPr/>
                </a:pPr>
                <a:r>
                  <a:rPr kumimoji="0" lang="ru-RU" sz="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FillTx/>
                    <a:latin typeface="Circe" charset="-52" panose="020B0502020203020203"/>
                    <a:ea typeface="Calibri" pitchFamily="34" charset="0" panose="020F0502020204030204"/>
                    <a:cs typeface="Arial" panose="020B0604020202020204"/>
                  </a:rPr>
                  <a:t>Инновации, технологии </a:t>
                </a:r>
                <a:br>
                  <a:rPr kumimoji="0" lang="ru-RU" sz="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uFillTx/>
                    <a:latin typeface="Circe" charset="-52" panose="020B0502020203020203"/>
                    <a:ea typeface="Calibri" pitchFamily="34" charset="0" panose="020F0502020204030204"/>
                    <a:cs typeface="Arial" panose="020B0604020202020204"/>
                  </a:rPr>
                </a:br>
                <a:r>
                  <a:rPr kumimoji="0" lang="ru-RU" sz="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FillTx/>
                    <a:latin typeface="Circe" charset="-52" panose="020B0502020203020203"/>
                    <a:ea typeface="Calibri" pitchFamily="34" charset="0" panose="020F0502020204030204"/>
                    <a:cs typeface="Arial" panose="020B0604020202020204"/>
                  </a:rPr>
                  <a:t>и цифровизация бизнеса</a:t>
                </a:r>
              </a:p>
              <a:p>
                <a:pPr>
                  <a:spcBef>
                    <a:spcPts val="600"/>
                  </a:spcBef>
                  <a:defRPr/>
                </a:pPr>
                <a:r>
                  <a:rPr kumimoji="0" lang="ru-RU" sz="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FillTx/>
                    <a:latin typeface="Circe" charset="-52" panose="020B0502020203020203"/>
                    <a:ea typeface="Calibri" pitchFamily="34" charset="0" panose="020F0502020204030204"/>
                    <a:cs typeface="Arial" panose="020B0604020202020204"/>
                  </a:rPr>
                  <a:t>Продвижение производителей ИО</a:t>
                </a: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2639827" y="484812"/>
                <a:ext cx="2043262" cy="10618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defRPr/>
                </a:pPr>
                <a:r>
                  <a:rPr kumimoji="0" lang="ru-RU" sz="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FillTx/>
                    <a:latin typeface="Circe" charset="-52" panose="020B0502020203020203"/>
                    <a:ea typeface="Calibri" pitchFamily="34" charset="0" panose="020F0502020204030204"/>
                    <a:cs typeface="Arial" panose="020B0604020202020204"/>
                  </a:rPr>
                  <a:t>Правовая и интеллектуальная собственность</a:t>
                </a:r>
              </a:p>
              <a:p>
                <a:pPr>
                  <a:spcBef>
                    <a:spcPts val="600"/>
                  </a:spcBef>
                  <a:defRPr/>
                </a:pPr>
                <a:r>
                  <a:rPr kumimoji="0" lang="ru-RU" sz="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FillTx/>
                    <a:latin typeface="Circe" charset="-52" panose="020B0502020203020203"/>
                    <a:ea typeface="Calibri" pitchFamily="34" charset="0" panose="020F0502020204030204"/>
                    <a:cs typeface="Arial" panose="020B0604020202020204"/>
                  </a:rPr>
                  <a:t>Участие в закупках и тендерах</a:t>
                </a:r>
              </a:p>
              <a:p>
                <a:pPr>
                  <a:spcBef>
                    <a:spcPts val="600"/>
                  </a:spcBef>
                  <a:defRPr/>
                </a:pPr>
                <a:r>
                  <a:rPr kumimoji="0" lang="ru-RU" sz="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FillTx/>
                    <a:latin typeface="Circe" charset="-52" panose="020B0502020203020203"/>
                    <a:ea typeface="Calibri" pitchFamily="34" charset="0" panose="020F0502020204030204"/>
                    <a:cs typeface="Arial" panose="020B0604020202020204"/>
                  </a:rPr>
                  <a:t>Образовательные </a:t>
                </a:r>
                <a:br>
                  <a:rPr kumimoji="0" lang="ru-RU" sz="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uFillTx/>
                    <a:latin typeface="Circe" charset="-52" panose="020B0502020203020203"/>
                    <a:ea typeface="Calibri" pitchFamily="34" charset="0" panose="020F0502020204030204"/>
                    <a:cs typeface="Arial" panose="020B0604020202020204"/>
                  </a:rPr>
                </a:br>
                <a:r>
                  <a:rPr kumimoji="0" lang="ru-RU" sz="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FillTx/>
                    <a:latin typeface="Circe" charset="-52" panose="020B0502020203020203"/>
                    <a:ea typeface="Calibri" pitchFamily="34" charset="0" panose="020F0502020204030204"/>
                    <a:cs typeface="Arial" panose="020B0604020202020204"/>
                  </a:rPr>
                  <a:t>и молодежные программы</a:t>
                </a:r>
              </a:p>
              <a:p>
                <a:pPr>
                  <a:spcBef>
                    <a:spcPts val="600"/>
                  </a:spcBef>
                  <a:defRPr/>
                </a:pPr>
                <a:r>
                  <a:rPr kumimoji="0" lang="ru-RU" sz="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FillTx/>
                    <a:latin typeface="Circe" charset="-52" panose="020B0502020203020203"/>
                    <a:ea typeface="Calibri" pitchFamily="34" charset="0" panose="020F0502020204030204"/>
                    <a:cs typeface="Arial" panose="020B0604020202020204"/>
                  </a:rPr>
                  <a:t>Поиск идей и развитие стартапов</a:t>
                </a:r>
              </a:p>
            </p:txBody>
          </p:sp>
        </p:grpSp>
      </p:grpSp>
      <p:pic>
        <p:nvPicPr>
          <p:cNvPr id="78" name="Рисунок 77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16808" y="157328"/>
            <a:ext cx="1149633" cy="530946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5326705" y="2016394"/>
            <a:ext cx="6718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irce ExtraBold" pitchFamily="34" charset="-52" panose="020B0802020203020203"/>
              </a:rPr>
              <a:t>ЦЕЛЬ НАЦ ПРОЕКТА 2030 </a:t>
            </a:r>
            <a:r>
              <a:rPr lang="ru-RU" sz="1200" kern="0" dirty="0">
                <a:solidFill>
                  <a:srgbClr val="DD5D44"/>
                </a:solidFill>
                <a:latin typeface="Circe Bold" pitchFamily="34" charset="-52" panose="020B0602020203020203"/>
                <a:ea typeface="Calibri" pitchFamily="34" charset="0" panose="020F0502020204030204"/>
                <a:cs typeface="Arial" panose="020B0604020202020204"/>
              </a:rPr>
              <a:t>- СОЗДАНИЕ И РАЗВИТИЕ ТОЧЕК РОСТА ВЫСОКОТЕХНОЛОГИЧНОГО БИЗНЕСА В РЕГИОНЕ 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5234961" y="813832"/>
            <a:ext cx="6740009" cy="1027577"/>
            <a:chOff x="5274242" y="1692787"/>
            <a:chExt cx="6740009" cy="1027577"/>
          </a:xfrm>
        </p:grpSpPr>
        <p:sp>
          <p:nvSpPr>
            <p:cNvPr id="42" name="Прямоугольник: скругленные углы 41"/>
            <p:cNvSpPr/>
            <p:nvPr/>
          </p:nvSpPr>
          <p:spPr>
            <a:xfrm>
              <a:off x="5274242" y="1692787"/>
              <a:ext cx="6740009" cy="1027577"/>
            </a:xfrm>
            <a:prstGeom prst="roundRect">
              <a:avLst>
                <a:gd name="adj" fmla="val 9819"/>
              </a:avLst>
            </a:prstGeom>
            <a:solidFill>
              <a:srgbClr val="C0967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277914" y="1835215"/>
              <a:ext cx="5055785" cy="2406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endPara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endParaRPr>
            </a:p>
          </p:txBody>
        </p:sp>
        <p:pic>
          <p:nvPicPr>
            <p:cNvPr id="76" name="Picture 2"/>
            <p:cNvPicPr>
              <a:picLocks noChangeAspect="1" noChangeArrowheads="1"/>
            </p:cNvPicPr>
            <p:nvPr/>
          </p:nvPicPr>
          <p:blipFill>
            <a:blip r:embed="rId3"/>
            <a:srcRect l="16738" r="15944" b="38316"/>
            <a:stretch/>
          </p:blipFill>
          <p:spPr bwMode="auto">
            <a:xfrm>
              <a:off x="5612692" y="1890960"/>
              <a:ext cx="952707" cy="65474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77" name="Picture 4"/>
            <p:cNvPicPr>
              <a:picLocks noChangeAspect="1" noChangeArrowheads="1"/>
            </p:cNvPicPr>
            <p:nvPr/>
          </p:nvPicPr>
          <p:blipFill>
            <a:blip r:embed="rId4"/>
            <a:stretch/>
          </p:blipFill>
          <p:spPr bwMode="auto">
            <a:xfrm>
              <a:off x="8497110" y="1802902"/>
              <a:ext cx="1484175" cy="30531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79" name="Picture 12"/>
            <p:cNvPicPr>
              <a:picLocks noChangeAspect="1" noChangeArrowheads="1"/>
            </p:cNvPicPr>
            <p:nvPr/>
          </p:nvPicPr>
          <p:blipFill rotWithShape="1">
            <a:blip r:embed="rId5"/>
            <a:srcRect r="68057" b="-3642"/>
            <a:stretch/>
          </p:blipFill>
          <p:spPr bwMode="auto">
            <a:xfrm>
              <a:off x="7129545" y="1835215"/>
              <a:ext cx="834921" cy="752488"/>
            </a:xfrm>
            <a:prstGeom prst="rect">
              <a:avLst/>
            </a:prstGeom>
            <a:noFill/>
          </p:spPr>
        </p:pic>
        <p:pic>
          <p:nvPicPr>
            <p:cNvPr id="80" name="Рисунок 79"/>
            <p:cNvPicPr>
              <a:picLocks noChangeAspect="1"/>
            </p:cNvPicPr>
            <p:nvPr/>
          </p:nvPicPr>
          <p:blipFill>
            <a:blip r:embed="rId6"/>
            <a:stretch/>
          </p:blipFill>
          <p:spPr>
            <a:xfrm>
              <a:off x="8490871" y="2206421"/>
              <a:ext cx="1450203" cy="446880"/>
            </a:xfrm>
            <a:prstGeom prst="rect">
              <a:avLst/>
            </a:prstGeom>
          </p:spPr>
        </p:pic>
        <p:pic>
          <p:nvPicPr>
            <p:cNvPr id="81" name="Picture 2" descr="Picture background"/>
            <p:cNvPicPr>
              <a:picLocks noChangeAspect="1" noChangeArrowheads="1"/>
            </p:cNvPicPr>
            <p:nvPr/>
          </p:nvPicPr>
          <p:blipFill rotWithShape="1">
            <a:blip r:embed="rId7"/>
            <a:srcRect t="1" r="33387" b="-9795"/>
            <a:stretch/>
          </p:blipFill>
          <p:spPr bwMode="auto">
            <a:xfrm>
              <a:off x="10566851" y="1771031"/>
              <a:ext cx="861833" cy="337186"/>
            </a:xfrm>
            <a:prstGeom prst="rect">
              <a:avLst/>
            </a:prstGeom>
            <a:noFill/>
          </p:spPr>
        </p:pic>
        <p:pic>
          <p:nvPicPr>
            <p:cNvPr id="82" name="Рисунок 81"/>
            <p:cNvPicPr>
              <a:picLocks noChangeAspect="1"/>
            </p:cNvPicPr>
            <p:nvPr/>
          </p:nvPicPr>
          <p:blipFill>
            <a:blip r:embed="rId8"/>
            <a:stretch/>
          </p:blipFill>
          <p:spPr>
            <a:xfrm>
              <a:off x="10566851" y="2293608"/>
              <a:ext cx="1113445" cy="333042"/>
            </a:xfrm>
            <a:prstGeom prst="rect">
              <a:avLst/>
            </a:prstGeom>
          </p:spPr>
        </p:pic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9"/>
          <a:stretch/>
        </p:blipFill>
        <p:spPr>
          <a:xfrm>
            <a:off x="5571404" y="3103030"/>
            <a:ext cx="6403284" cy="2915095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10">
            <a:lum bright="70000" contrast="-70000"/>
          </a:blip>
          <a:stretch/>
        </p:blipFill>
        <p:spPr>
          <a:xfrm>
            <a:off x="712010" y="3106577"/>
            <a:ext cx="3729361" cy="274981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-3767" y="2771272"/>
            <a:ext cx="17507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1000" kern="0" dirty="0">
                <a:solidFill>
                  <a:schemeClr val="bg1"/>
                </a:solidFill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  <a:t>Туристско-рекреационный </a:t>
            </a:r>
            <a:br>
              <a:rPr lang="ru-RU" sz="1000" kern="0" dirty="0">
                <a:solidFill>
                  <a:schemeClr val="bg1"/>
                </a:solidFill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</a:br>
            <a:r>
              <a:rPr lang="ru-RU" sz="1000" kern="0" dirty="0">
                <a:solidFill>
                  <a:schemeClr val="bg1"/>
                </a:solidFill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  <a:t>кластер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2021" y="2627379"/>
            <a:ext cx="124047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 Bold" pitchFamily="34" charset="-52" panose="020B0602020203020203"/>
                <a:ea typeface="Calibri" pitchFamily="34" charset="0" panose="020F0502020204030204"/>
                <a:cs typeface="Arial" panose="020B0604020202020204"/>
              </a:rPr>
              <a:t>368</a:t>
            </a:r>
            <a:endParaRPr lang="ru-RU" sz="1000" kern="0" dirty="0">
              <a:solidFill>
                <a:schemeClr val="bg1"/>
              </a:solidFill>
              <a:latin typeface="Circe Bold" pitchFamily="34" charset="-52" panose="020B0602020203020203"/>
              <a:ea typeface="Calibri" pitchFamily="34" charset="0" panose="020F0502020204030204"/>
              <a:cs typeface="Arial" panose="020B0604020202020204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714037" y="2740418"/>
            <a:ext cx="141925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  <a:t>Агропромышленный кластер</a:t>
            </a:r>
            <a:endParaRPr lang="ru-RU" sz="1000" kern="0" dirty="0">
              <a:solidFill>
                <a:schemeClr val="bg1"/>
              </a:solidFill>
              <a:latin typeface="Circe" charset="-52" panose="020B0502020203020203"/>
              <a:ea typeface="Calibri" pitchFamily="34" charset="0" panose="020F0502020204030204"/>
              <a:cs typeface="Arial" panose="020B0604020202020204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808322" y="2587954"/>
            <a:ext cx="124047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 Bold" pitchFamily="34" charset="-52" panose="020B0602020203020203"/>
                <a:ea typeface="Calibri" pitchFamily="34" charset="0" panose="020F0502020204030204"/>
                <a:cs typeface="Arial" panose="020B0604020202020204"/>
              </a:rPr>
              <a:t>182</a:t>
            </a:r>
            <a:endParaRPr lang="ru-RU" sz="1000" kern="0" dirty="0">
              <a:solidFill>
                <a:schemeClr val="bg1"/>
              </a:solidFill>
              <a:latin typeface="Circe Bold" pitchFamily="34" charset="-52" panose="020B0602020203020203"/>
              <a:ea typeface="Calibri" pitchFamily="34" charset="0" panose="020F0502020204030204"/>
              <a:cs typeface="Arial" panose="020B0604020202020204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305260" y="2781407"/>
            <a:ext cx="17563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  <a:t>Кластер строительных материалов и технологий</a:t>
            </a:r>
            <a:endParaRPr lang="ru-RU" sz="1000" kern="0" dirty="0">
              <a:solidFill>
                <a:schemeClr val="bg1"/>
              </a:solidFill>
              <a:latin typeface="Circe" charset="-52" panose="020B0502020203020203"/>
              <a:ea typeface="Calibri" pitchFamily="34" charset="0" panose="020F0502020204030204"/>
              <a:cs typeface="Arial" panose="020B0604020202020204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490378" y="2634427"/>
            <a:ext cx="124047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 Bold" pitchFamily="34" charset="-52" panose="020B0602020203020203"/>
                <a:ea typeface="Calibri" pitchFamily="34" charset="0" panose="020F0502020204030204"/>
                <a:cs typeface="Arial" panose="020B0604020202020204"/>
              </a:rPr>
              <a:t>143</a:t>
            </a:r>
            <a:endParaRPr lang="ru-RU" sz="1000" kern="0" dirty="0">
              <a:solidFill>
                <a:schemeClr val="bg1"/>
              </a:solidFill>
              <a:latin typeface="Circe Bold" pitchFamily="34" charset="-52" panose="020B0602020203020203"/>
              <a:ea typeface="Calibri" pitchFamily="34" charset="0" panose="020F0502020204030204"/>
              <a:cs typeface="Arial" panose="020B0604020202020204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821259" y="5996533"/>
            <a:ext cx="1240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  <a:t>Кластер </a:t>
            </a:r>
            <a:b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uFillTx/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</a:b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  <a:t>легкой</a:t>
            </a:r>
            <a:b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uFillTx/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</a:b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  <a:t>промышленности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821134" y="5856388"/>
            <a:ext cx="124047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 Bold" pitchFamily="34" charset="-52" panose="020B0602020203020203"/>
                <a:ea typeface="Calibri" pitchFamily="34" charset="0" panose="020F0502020204030204"/>
                <a:cs typeface="Arial" panose="020B0604020202020204"/>
              </a:rPr>
              <a:t>110</a:t>
            </a:r>
            <a:endParaRPr lang="ru-RU" sz="1000" kern="0" dirty="0">
              <a:solidFill>
                <a:schemeClr val="bg1"/>
              </a:solidFill>
              <a:latin typeface="Circe Bold" pitchFamily="34" charset="-52" panose="020B0602020203020203"/>
              <a:ea typeface="Calibri" pitchFamily="34" charset="0" panose="020F0502020204030204"/>
              <a:cs typeface="Arial" panose="020B0604020202020204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789818" y="6018125"/>
            <a:ext cx="135241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kumimoji="0" lang="ru-RU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  <a:t>Фарма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  <a:t>-</a:t>
            </a:r>
            <a:b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uFillTx/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</a:br>
            <a:r>
              <a:rPr kumimoji="0" lang="ru-RU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  <a:t>цевтический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  <a:t> кластер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2901758" y="5851830"/>
            <a:ext cx="124047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 Bold" pitchFamily="34" charset="-52" panose="020B0602020203020203"/>
                <a:ea typeface="Calibri" pitchFamily="34" charset="0" panose="020F0502020204030204"/>
                <a:cs typeface="Arial" panose="020B0604020202020204"/>
              </a:rPr>
              <a:t>25</a:t>
            </a:r>
            <a:endParaRPr lang="ru-RU" sz="1000" kern="0" dirty="0">
              <a:solidFill>
                <a:schemeClr val="bg1"/>
              </a:solidFill>
              <a:latin typeface="Circe Bold" pitchFamily="34" charset="-52" panose="020B0602020203020203"/>
              <a:ea typeface="Calibri" pitchFamily="34" charset="0" panose="020F0502020204030204"/>
              <a:cs typeface="Arial" panose="020B0604020202020204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911078" y="5982623"/>
            <a:ext cx="135241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  <a:t>Машино-строительный</a:t>
            </a:r>
            <a:r>
              <a:rPr lang="ru-RU" sz="1000" kern="0" dirty="0">
                <a:solidFill>
                  <a:schemeClr val="bg1"/>
                </a:solidFill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  <a:t> кластер</a:t>
            </a: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FillTx/>
              <a:latin typeface="Circe" charset="-52" panose="020B0502020203020203"/>
              <a:ea typeface="Calibri" pitchFamily="34" charset="0" panose="020F0502020204030204"/>
              <a:cs typeface="Arial" panose="020B0604020202020204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941988" y="5848828"/>
            <a:ext cx="124047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 Bold" pitchFamily="34" charset="-52" panose="020B0602020203020203"/>
                <a:ea typeface="Calibri" pitchFamily="34" charset="0" panose="020F0502020204030204"/>
                <a:cs typeface="Arial" panose="020B0604020202020204"/>
              </a:rPr>
              <a:t>28</a:t>
            </a:r>
            <a:endParaRPr lang="ru-RU" sz="1000" kern="0" dirty="0">
              <a:solidFill>
                <a:schemeClr val="bg1"/>
              </a:solidFill>
              <a:latin typeface="Circe Bold" pitchFamily="34" charset="-52" panose="020B0602020203020203"/>
              <a:ea typeface="Calibri" pitchFamily="34" charset="0" panose="020F0502020204030204"/>
              <a:cs typeface="Arial" panose="020B0604020202020204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990168" y="5990151"/>
            <a:ext cx="135241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kumimoji="0" lang="ru-RU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  <a:t>Лесо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  <a:t>-промышленный</a:t>
            </a:r>
            <a:b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uFillTx/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</a:b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  <a:t>кластер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1008816" y="5836095"/>
            <a:ext cx="124047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 Bold" pitchFamily="34" charset="-52" panose="020B0602020203020203"/>
                <a:ea typeface="Calibri" pitchFamily="34" charset="0" panose="020F0502020204030204"/>
                <a:cs typeface="Arial" panose="020B0604020202020204"/>
              </a:rPr>
              <a:t>8</a:t>
            </a:r>
            <a:endParaRPr lang="ru-RU" sz="1000" kern="0" dirty="0">
              <a:solidFill>
                <a:schemeClr val="bg1"/>
              </a:solidFill>
              <a:latin typeface="Circe Bold" pitchFamily="34" charset="-52" panose="020B0602020203020203"/>
              <a:ea typeface="Calibri" pitchFamily="34" charset="0" panose="020F0502020204030204"/>
              <a:cs typeface="Arial" panose="020B0604020202020204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-9444" y="5986471"/>
            <a:ext cx="135241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kumimoji="0" lang="ru-RU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  <a:t>Нефтегазо</a:t>
            </a: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  <a:t>-химический </a:t>
            </a:r>
            <a:b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uFillTx/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</a:b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" charset="-52" panose="020B0502020203020203"/>
                <a:ea typeface="Calibri" pitchFamily="34" charset="0" panose="020F0502020204030204"/>
                <a:cs typeface="Arial" panose="020B0604020202020204"/>
              </a:rPr>
              <a:t>кластер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106263" y="5863360"/>
            <a:ext cx="124047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kumimoji="0" lang="ru-RU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irce Bold" pitchFamily="34" charset="-52" panose="020B0602020203020203"/>
                <a:ea typeface="Calibri" pitchFamily="34" charset="0" panose="020F0502020204030204"/>
                <a:cs typeface="Arial" panose="020B0604020202020204"/>
              </a:rPr>
              <a:t>7</a:t>
            </a:r>
            <a:endParaRPr lang="ru-RU" sz="1000" kern="0" dirty="0">
              <a:solidFill>
                <a:schemeClr val="bg1"/>
              </a:solidFill>
              <a:latin typeface="Circe Bold" pitchFamily="34" charset="-52" panose="020B0602020203020203"/>
              <a:ea typeface="Calibri" pitchFamily="34" charset="0" panose="020F0502020204030204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: один скругленный угол 27"/>
          <p:cNvSpPr/>
          <p:nvPr/>
        </p:nvSpPr>
        <p:spPr>
          <a:xfrm>
            <a:off x="213836" y="965528"/>
            <a:ext cx="5240678" cy="2096024"/>
          </a:xfrm>
          <a:prstGeom prst="round1Rect">
            <a:avLst/>
          </a:prstGeom>
          <a:solidFill>
            <a:srgbClr val="DCCE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TextBox 59"/>
          <p:cNvSpPr txBox="1"/>
          <p:nvPr/>
        </p:nvSpPr>
        <p:spPr>
          <a:xfrm>
            <a:off x="2457955" y="890942"/>
            <a:ext cx="3056113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756D64"/>
                </a:solidFill>
              </a:rPr>
              <a:t>Реклама</a:t>
            </a:r>
            <a:r>
              <a:rPr lang="en-US" sz="2000" b="1" dirty="0">
                <a:solidFill>
                  <a:srgbClr val="756D64"/>
                </a:solidFill>
              </a:rPr>
              <a:t> </a:t>
            </a:r>
            <a:r>
              <a:rPr lang="ru-RU" sz="2000" b="1" dirty="0">
                <a:solidFill>
                  <a:srgbClr val="756D64"/>
                </a:solidFill>
              </a:rPr>
              <a:t>на </a:t>
            </a:r>
            <a:r>
              <a:rPr lang="ru-RU" sz="2000" b="1" dirty="0">
                <a:solidFill>
                  <a:srgbClr val="FE583E"/>
                </a:solidFill>
              </a:rPr>
              <a:t>радио</a:t>
            </a:r>
            <a:r>
              <a:rPr lang="en-US" sz="2000" b="1" dirty="0">
                <a:solidFill>
                  <a:srgbClr val="FE583E"/>
                </a:solidFill>
              </a:rPr>
              <a:t> </a:t>
            </a:r>
          </a:p>
          <a:p>
            <a:pPr algn="ctr"/>
            <a:r>
              <a:rPr lang="ru-RU" sz="2000" b="1" dirty="0">
                <a:solidFill>
                  <a:srgbClr val="756D64"/>
                </a:solidFill>
              </a:rPr>
              <a:t>аудиоролик/интервью</a:t>
            </a:r>
          </a:p>
        </p:txBody>
      </p:sp>
      <p:sp>
        <p:nvSpPr>
          <p:cNvPr id="6" name="object 4"/>
          <p:cNvSpPr txBox="1"/>
          <p:nvPr/>
        </p:nvSpPr>
        <p:spPr>
          <a:xfrm>
            <a:off x="349568" y="241554"/>
            <a:ext cx="8307959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3600" spc="-65" dirty="0">
                <a:solidFill>
                  <a:srgbClr val="4D2207"/>
                </a:solidFill>
                <a:latin typeface="Circe Bold" charset="0" panose="020B0602020203020203"/>
                <a:cs typeface="Circe Bold" charset="0" panose="020B0602020203020203"/>
              </a:rPr>
              <a:t>Маркетинговые услуги 2026</a:t>
            </a:r>
            <a:endParaRPr lang="ru-RU" sz="3600" dirty="0">
              <a:solidFill>
                <a:srgbClr val="EA3D22"/>
              </a:solidFill>
              <a:latin typeface="Circe Bold" charset="0" panose="020B0602020203020203"/>
              <a:cs typeface="Circe Bold" charset="0" panose="020B0602020203020203"/>
            </a:endParaRPr>
          </a:p>
        </p:txBody>
      </p:sp>
      <p:sp>
        <p:nvSpPr>
          <p:cNvPr id="7" name="object 5"/>
          <p:cNvSpPr/>
          <p:nvPr/>
        </p:nvSpPr>
        <p:spPr>
          <a:xfrm>
            <a:off x="261759" y="202226"/>
            <a:ext cx="0" cy="509905"/>
          </a:xfrm>
          <a:custGeom>
            <a:avLst/>
            <a:gdLst/>
            <a:ahLst/>
            <a:cxnLst/>
            <a:rect l="l" t="t" r="r" b="b"/>
            <a:pathLst>
              <a:path h="509905">
                <a:moveTo>
                  <a:pt x="0" y="0"/>
                </a:moveTo>
                <a:lnTo>
                  <a:pt x="0" y="509650"/>
                </a:lnTo>
              </a:path>
            </a:pathLst>
          </a:custGeom>
          <a:ln w="35052">
            <a:solidFill>
              <a:srgbClr val="EA3D2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Прямоугольник: один скругленный угол 7"/>
          <p:cNvSpPr/>
          <p:nvPr/>
        </p:nvSpPr>
        <p:spPr>
          <a:xfrm>
            <a:off x="5930490" y="972635"/>
            <a:ext cx="6194845" cy="2096024"/>
          </a:xfrm>
          <a:prstGeom prst="round1Rect">
            <a:avLst/>
          </a:prstGeom>
          <a:solidFill>
            <a:srgbClr val="DCCE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9734043" y="983414"/>
            <a:ext cx="2365567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756D64"/>
                </a:solidFill>
              </a:rPr>
              <a:t>Настройка рекламного кабинета в </a:t>
            </a:r>
            <a:r>
              <a:rPr lang="ru-RU" sz="2200" b="1" dirty="0">
                <a:solidFill>
                  <a:srgbClr val="FE583E"/>
                </a:solidFill>
              </a:rPr>
              <a:t>«Яндекс Директ»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rcRect l="19927" t="19113" r="40347" b="23299"/>
          <a:stretch/>
        </p:blipFill>
        <p:spPr>
          <a:xfrm>
            <a:off x="5930490" y="992381"/>
            <a:ext cx="2560459" cy="2087861"/>
          </a:xfrm>
          <a:prstGeom prst="rect">
            <a:avLst/>
          </a:prstGeom>
        </p:spPr>
      </p:pic>
      <p:sp>
        <p:nvSpPr>
          <p:cNvPr id="15" name="Прямоугольник: один скругленный угол 14"/>
          <p:cNvSpPr/>
          <p:nvPr/>
        </p:nvSpPr>
        <p:spPr>
          <a:xfrm>
            <a:off x="127819" y="3588774"/>
            <a:ext cx="3939971" cy="3027672"/>
          </a:xfrm>
          <a:prstGeom prst="round1Rect">
            <a:avLst/>
          </a:prstGeom>
          <a:solidFill>
            <a:srgbClr val="DCCE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758378" y="3903035"/>
            <a:ext cx="2629948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756D64"/>
                </a:solidFill>
              </a:rPr>
              <a:t>Консультация по продвижению на </a:t>
            </a:r>
            <a:r>
              <a:rPr lang="ru-RU" sz="2000" b="1" dirty="0" err="1">
                <a:solidFill>
                  <a:srgbClr val="FE583E"/>
                </a:solidFill>
              </a:rPr>
              <a:t>Авито</a:t>
            </a:r>
            <a:endParaRPr lang="ru-RU" sz="2000" b="1" dirty="0">
              <a:solidFill>
                <a:srgbClr val="FE583E"/>
              </a:solidFill>
            </a:endParaRPr>
          </a:p>
        </p:txBody>
      </p:sp>
      <p:sp>
        <p:nvSpPr>
          <p:cNvPr id="41" name="Прямоугольник: один скругленный угол 40"/>
          <p:cNvSpPr/>
          <p:nvPr/>
        </p:nvSpPr>
        <p:spPr>
          <a:xfrm>
            <a:off x="4187383" y="3567137"/>
            <a:ext cx="3667428" cy="3049310"/>
          </a:xfrm>
          <a:prstGeom prst="round1Rect">
            <a:avLst/>
          </a:prstGeom>
          <a:solidFill>
            <a:srgbClr val="DCCE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: один скругленный угол 44"/>
          <p:cNvSpPr/>
          <p:nvPr/>
        </p:nvSpPr>
        <p:spPr>
          <a:xfrm>
            <a:off x="8225983" y="3588774"/>
            <a:ext cx="3667428" cy="3027672"/>
          </a:xfrm>
          <a:prstGeom prst="round1Rect">
            <a:avLst/>
          </a:prstGeom>
          <a:solidFill>
            <a:srgbClr val="DCCE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4"/>
          <a:srcRect l="2871" r="34221"/>
          <a:stretch/>
        </p:blipFill>
        <p:spPr>
          <a:xfrm>
            <a:off x="4189737" y="3567137"/>
            <a:ext cx="1671872" cy="158435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5685495" y="3580809"/>
            <a:ext cx="2144877" cy="155427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900" b="1" dirty="0">
                <a:solidFill>
                  <a:srgbClr val="756D64"/>
                </a:solidFill>
              </a:rPr>
              <a:t>Размещение </a:t>
            </a:r>
            <a:br>
              <a:rPr lang="ru-RU" sz="1900" b="1" dirty="0">
                <a:solidFill>
                  <a:srgbClr val="756D64"/>
                </a:solidFill>
              </a:rPr>
            </a:br>
            <a:r>
              <a:rPr lang="ru-RU" sz="1900" b="1" dirty="0">
                <a:solidFill>
                  <a:srgbClr val="756D64"/>
                </a:solidFill>
              </a:rPr>
              <a:t>в федеральных </a:t>
            </a:r>
            <a:r>
              <a:rPr lang="ru-RU" sz="1900" b="1" dirty="0">
                <a:solidFill>
                  <a:srgbClr val="FE583E"/>
                </a:solidFill>
              </a:rPr>
              <a:t>журналах </a:t>
            </a:r>
            <a:br>
              <a:rPr lang="ru-RU" sz="1900" b="1" dirty="0">
                <a:solidFill>
                  <a:srgbClr val="FE583E"/>
                </a:solidFill>
              </a:rPr>
            </a:br>
            <a:r>
              <a:rPr lang="ru-RU" sz="1900" b="1" dirty="0">
                <a:solidFill>
                  <a:srgbClr val="FE583E"/>
                </a:solidFill>
              </a:rPr>
              <a:t>и интернет-каталогах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878819" y="5519326"/>
            <a:ext cx="2272701" cy="822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500" b="1" kern="100" dirty="0">
                <a:solidFill>
                  <a:srgbClr val="EA3D22"/>
                </a:solidFill>
                <a:effectLst/>
                <a:latin typeface="Calibri" pitchFamily="34" charset="0" panose="020F0502020204030204"/>
                <a:ea typeface="Calibri" pitchFamily="34" charset="0" panose="020F0502020204030204"/>
                <a:cs typeface="Times New Roman" pitchFamily="18" charset="0" panose="02020603050405020304"/>
              </a:rPr>
              <a:t>Участники территориальных кластеров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9843688" y="3574840"/>
            <a:ext cx="2125645" cy="16312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756D64"/>
                </a:solidFill>
              </a:rPr>
              <a:t>Подготовка карточки и размещение </a:t>
            </a:r>
            <a:br>
              <a:rPr lang="ru-RU" sz="2000" b="1" dirty="0">
                <a:solidFill>
                  <a:srgbClr val="756D64"/>
                </a:solidFill>
              </a:rPr>
            </a:br>
            <a:r>
              <a:rPr lang="ru-RU" sz="2000" b="1" dirty="0">
                <a:solidFill>
                  <a:srgbClr val="FE583E"/>
                </a:solidFill>
              </a:rPr>
              <a:t>в каталоге производителей</a:t>
            </a:r>
          </a:p>
        </p:txBody>
      </p:sp>
      <p:pic>
        <p:nvPicPr>
          <p:cNvPr id="57" name="Рисунок 56"/>
          <p:cNvPicPr>
            <a:picLocks noChangeAspect="1"/>
          </p:cNvPicPr>
          <p:nvPr/>
        </p:nvPicPr>
        <p:blipFill>
          <a:blip r:embed="rId5"/>
          <a:srcRect l="61183" t="52440" r="3954"/>
          <a:stretch/>
        </p:blipFill>
        <p:spPr>
          <a:xfrm>
            <a:off x="8225983" y="3583471"/>
            <a:ext cx="1706735" cy="1624343"/>
          </a:xfrm>
          <a:prstGeom prst="rect">
            <a:avLst/>
          </a:prstGeom>
        </p:spPr>
      </p:pic>
      <p:pic>
        <p:nvPicPr>
          <p:cNvPr id="69" name="Рисунок 68"/>
          <p:cNvPicPr>
            <a:picLocks noChangeAspect="1"/>
          </p:cNvPicPr>
          <p:nvPr/>
        </p:nvPicPr>
        <p:blipFill>
          <a:blip r:embed="rId6"/>
          <a:stretch/>
        </p:blipFill>
        <p:spPr>
          <a:xfrm>
            <a:off x="8394995" y="1290189"/>
            <a:ext cx="1435003" cy="1435003"/>
          </a:xfrm>
          <a:prstGeom prst="rect">
            <a:avLst/>
          </a:prstGeom>
        </p:spPr>
      </p:pic>
      <p:pic>
        <p:nvPicPr>
          <p:cNvPr id="77" name="Рисунок 76"/>
          <p:cNvPicPr>
            <a:picLocks noChangeAspect="1"/>
          </p:cNvPicPr>
          <p:nvPr/>
        </p:nvPicPr>
        <p:blipFill>
          <a:blip r:embed="rId7"/>
          <a:stretch/>
        </p:blipFill>
        <p:spPr>
          <a:xfrm>
            <a:off x="6176259" y="5151493"/>
            <a:ext cx="1232158" cy="1232158"/>
          </a:xfrm>
          <a:prstGeom prst="rect">
            <a:avLst/>
          </a:prstGeom>
        </p:spPr>
      </p:pic>
      <p:sp>
        <p:nvSpPr>
          <p:cNvPr id="80" name="TextBox 79"/>
          <p:cNvSpPr txBox="1"/>
          <p:nvPr/>
        </p:nvSpPr>
        <p:spPr>
          <a:xfrm>
            <a:off x="8343693" y="5424898"/>
            <a:ext cx="1803951" cy="822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500" b="1" kern="100" dirty="0">
                <a:solidFill>
                  <a:srgbClr val="EA3D22"/>
                </a:solidFill>
                <a:effectLst/>
                <a:latin typeface="Calibri" pitchFamily="34" charset="0" panose="020F0502020204030204"/>
                <a:ea typeface="Calibri" pitchFamily="34" charset="0" panose="020F0502020204030204"/>
                <a:cs typeface="Times New Roman" pitchFamily="18" charset="0" panose="02020603050405020304"/>
              </a:rPr>
              <a:t>Участники территориальных кластеров</a:t>
            </a:r>
          </a:p>
        </p:txBody>
      </p:sp>
      <p:pic>
        <p:nvPicPr>
          <p:cNvPr id="94" name="Рисунок 93"/>
          <p:cNvPicPr>
            <a:picLocks noChangeAspect="1"/>
          </p:cNvPicPr>
          <p:nvPr/>
        </p:nvPicPr>
        <p:blipFill>
          <a:blip r:embed="rId8"/>
          <a:stretch/>
        </p:blipFill>
        <p:spPr>
          <a:xfrm>
            <a:off x="10265354" y="5269286"/>
            <a:ext cx="1232158" cy="1232158"/>
          </a:xfrm>
          <a:prstGeom prst="rect">
            <a:avLst/>
          </a:prstGeom>
        </p:spPr>
      </p:pic>
      <p:pic>
        <p:nvPicPr>
          <p:cNvPr id="100" name="object 12"/>
          <p:cNvPicPr/>
          <p:nvPr/>
        </p:nvPicPr>
        <p:blipFill>
          <a:blip r:embed="rId9"/>
          <a:stretch/>
        </p:blipFill>
        <p:spPr>
          <a:xfrm>
            <a:off x="9713407" y="60032"/>
            <a:ext cx="2386204" cy="85069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0"/>
          <a:srcRect l="24869" t="7958" r="19290" b="8381"/>
          <a:stretch/>
        </p:blipFill>
        <p:spPr bwMode="auto">
          <a:xfrm>
            <a:off x="154282" y="972635"/>
            <a:ext cx="2508642" cy="2096024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1"/>
          <a:stretch/>
        </p:blipFill>
        <p:spPr>
          <a:xfrm>
            <a:off x="3176612" y="1682898"/>
            <a:ext cx="1232158" cy="12321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2"/>
          <a:stretch/>
        </p:blipFill>
        <p:spPr>
          <a:xfrm>
            <a:off x="127820" y="3567137"/>
            <a:ext cx="1951094" cy="195109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3"/>
          <a:stretch/>
        </p:blipFill>
        <p:spPr>
          <a:xfrm>
            <a:off x="1841194" y="5151493"/>
            <a:ext cx="1232158" cy="123215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/>
          <p:cNvSpPr txBox="1"/>
          <p:nvPr/>
        </p:nvSpPr>
        <p:spPr>
          <a:xfrm>
            <a:off x="349568" y="241554"/>
            <a:ext cx="8783830" cy="112017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3600" spc="-65" dirty="0">
                <a:solidFill>
                  <a:srgbClr val="4D2207"/>
                </a:solidFill>
                <a:latin typeface="Circe Bold" charset="0" panose="020B0602020203020203"/>
                <a:cs typeface="Circe Bold" charset="0" panose="020B0602020203020203"/>
              </a:rPr>
              <a:t>Услуги для производственной сферы 2026</a:t>
            </a:r>
          </a:p>
        </p:txBody>
      </p:sp>
      <p:sp>
        <p:nvSpPr>
          <p:cNvPr id="7" name="object 5"/>
          <p:cNvSpPr/>
          <p:nvPr/>
        </p:nvSpPr>
        <p:spPr>
          <a:xfrm>
            <a:off x="261759" y="202226"/>
            <a:ext cx="0" cy="509905"/>
          </a:xfrm>
          <a:custGeom>
            <a:avLst/>
            <a:gdLst/>
            <a:ahLst/>
            <a:cxnLst/>
            <a:rect l="l" t="t" r="r" b="b"/>
            <a:pathLst>
              <a:path h="509905">
                <a:moveTo>
                  <a:pt x="0" y="0"/>
                </a:moveTo>
                <a:lnTo>
                  <a:pt x="0" y="509650"/>
                </a:lnTo>
              </a:path>
            </a:pathLst>
          </a:custGeom>
          <a:ln w="35052">
            <a:solidFill>
              <a:srgbClr val="EA3D2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Прямоугольник: один скругленный угол 10"/>
          <p:cNvSpPr/>
          <p:nvPr/>
        </p:nvSpPr>
        <p:spPr>
          <a:xfrm>
            <a:off x="4193706" y="1915164"/>
            <a:ext cx="3804588" cy="3027672"/>
          </a:xfrm>
          <a:prstGeom prst="round1Rect">
            <a:avLst/>
          </a:prstGeom>
          <a:solidFill>
            <a:srgbClr val="DCCE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709840" y="1937679"/>
            <a:ext cx="2303694" cy="16312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756D64"/>
                </a:solidFill>
              </a:rPr>
              <a:t> </a:t>
            </a:r>
            <a:r>
              <a:rPr lang="ru-RU" sz="2000" b="1" dirty="0">
                <a:solidFill>
                  <a:srgbClr val="FE583E"/>
                </a:solidFill>
              </a:rPr>
              <a:t>Сертификация и  декларирование </a:t>
            </a:r>
            <a:r>
              <a:rPr lang="ru-RU" sz="2000" b="1" dirty="0">
                <a:solidFill>
                  <a:srgbClr val="756D64"/>
                </a:solidFill>
              </a:rPr>
              <a:t>соответствия продукции или услуг</a:t>
            </a:r>
          </a:p>
        </p:txBody>
      </p:sp>
      <p:sp>
        <p:nvSpPr>
          <p:cNvPr id="16" name="Прямоугольник: один скругленный угол 15"/>
          <p:cNvSpPr/>
          <p:nvPr/>
        </p:nvSpPr>
        <p:spPr>
          <a:xfrm>
            <a:off x="249850" y="1893526"/>
            <a:ext cx="3667428" cy="3049310"/>
          </a:xfrm>
          <a:prstGeom prst="round1Rect">
            <a:avLst/>
          </a:prstGeom>
          <a:solidFill>
            <a:srgbClr val="DCCE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: один скругленный угол 17"/>
          <p:cNvSpPr/>
          <p:nvPr/>
        </p:nvSpPr>
        <p:spPr>
          <a:xfrm>
            <a:off x="8270789" y="1895204"/>
            <a:ext cx="3803049" cy="3027672"/>
          </a:xfrm>
          <a:prstGeom prst="round1Rect">
            <a:avLst/>
          </a:prstGeom>
          <a:solidFill>
            <a:srgbClr val="DCCE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1897543" y="1907198"/>
            <a:ext cx="204101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756D64"/>
                </a:solidFill>
              </a:rPr>
              <a:t> Регистрация </a:t>
            </a:r>
            <a:r>
              <a:rPr lang="ru-RU" sz="2000" b="1" dirty="0">
                <a:solidFill>
                  <a:srgbClr val="FE583E"/>
                </a:solidFill>
              </a:rPr>
              <a:t>товарного знака </a:t>
            </a:r>
            <a:r>
              <a:rPr lang="ru-RU" sz="2000" b="1" dirty="0">
                <a:solidFill>
                  <a:srgbClr val="756D64"/>
                </a:solidFill>
              </a:rPr>
              <a:t>и оформление </a:t>
            </a:r>
            <a:r>
              <a:rPr lang="ru-RU" sz="2000" b="1" dirty="0">
                <a:solidFill>
                  <a:srgbClr val="FE583E"/>
                </a:solidFill>
              </a:rPr>
              <a:t>патента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964695" y="1881270"/>
            <a:ext cx="2125645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756D64"/>
                </a:solidFill>
              </a:rPr>
              <a:t>Оптимизация технологических процессов с </a:t>
            </a:r>
            <a:r>
              <a:rPr lang="ru-RU" sz="2000" b="1" dirty="0">
                <a:solidFill>
                  <a:srgbClr val="FE583E"/>
                </a:solidFill>
              </a:rPr>
              <a:t>внедрением цифровизации </a:t>
            </a:r>
            <a:br>
              <a:rPr lang="ru-RU" sz="2000" b="1" dirty="0">
                <a:solidFill>
                  <a:srgbClr val="FE583E"/>
                </a:solidFill>
              </a:rPr>
            </a:br>
            <a:r>
              <a:rPr lang="ru-RU" sz="2000" b="1" dirty="0">
                <a:solidFill>
                  <a:srgbClr val="FE583E"/>
                </a:solidFill>
              </a:rPr>
              <a:t>и </a:t>
            </a:r>
            <a:r>
              <a:rPr lang="en-US" sz="2000" b="1" dirty="0">
                <a:solidFill>
                  <a:srgbClr val="FE583E"/>
                </a:solidFill>
              </a:rPr>
              <a:t>AI</a:t>
            </a:r>
            <a:endParaRPr lang="ru-RU" sz="2000" b="1" dirty="0">
              <a:solidFill>
                <a:srgbClr val="FE583E"/>
              </a:solidFill>
            </a:endParaRP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3"/>
          <a:srcRect l="10875" t="12667" r="41875" b="15112"/>
          <a:stretch/>
        </p:blipFill>
        <p:spPr>
          <a:xfrm>
            <a:off x="4178466" y="1893527"/>
            <a:ext cx="1727008" cy="14848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4"/>
          <a:srcRect l="16980" t="12445" r="39999" b="15112"/>
          <a:stretch/>
        </p:blipFill>
        <p:spPr>
          <a:xfrm>
            <a:off x="265090" y="1899865"/>
            <a:ext cx="1722133" cy="1631216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5"/>
          <a:srcRect l="19875" t="17350" r="40750" b="19600"/>
          <a:stretch/>
        </p:blipFill>
        <p:spPr>
          <a:xfrm>
            <a:off x="8292071" y="1893527"/>
            <a:ext cx="1795914" cy="1617595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6"/>
          <a:stretch/>
        </p:blipFill>
        <p:spPr>
          <a:xfrm>
            <a:off x="4965474" y="3820262"/>
            <a:ext cx="2303694" cy="230369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7"/>
          <a:stretch/>
        </p:blipFill>
        <p:spPr>
          <a:xfrm>
            <a:off x="940131" y="3820262"/>
            <a:ext cx="2303694" cy="2303694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8"/>
          <a:stretch/>
        </p:blipFill>
        <p:spPr>
          <a:xfrm>
            <a:off x="9133399" y="3893835"/>
            <a:ext cx="2303694" cy="2303694"/>
          </a:xfrm>
          <a:prstGeom prst="rect">
            <a:avLst/>
          </a:prstGeom>
        </p:spPr>
      </p:pic>
      <p:pic>
        <p:nvPicPr>
          <p:cNvPr id="47" name="object 12"/>
          <p:cNvPicPr/>
          <p:nvPr/>
        </p:nvPicPr>
        <p:blipFill>
          <a:blip r:embed="rId9"/>
          <a:stretch/>
        </p:blipFill>
        <p:spPr>
          <a:xfrm>
            <a:off x="9397146" y="110843"/>
            <a:ext cx="2386204" cy="75101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/>
          <p:cNvSpPr txBox="1"/>
          <p:nvPr/>
        </p:nvSpPr>
        <p:spPr>
          <a:xfrm>
            <a:off x="349568" y="241554"/>
            <a:ext cx="8307959" cy="11330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3600" spc="-65" dirty="0">
                <a:solidFill>
                  <a:srgbClr val="4D2207"/>
                </a:solidFill>
                <a:latin typeface="Circe Bold" charset="0" panose="020B0602020203020203"/>
                <a:cs typeface="Circe Bold" charset="0" panose="020B0602020203020203"/>
              </a:rPr>
              <a:t>Стажировки и бизнес-миссии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3600" spc="-65" dirty="0">
                <a:solidFill>
                  <a:srgbClr val="4D2207"/>
                </a:solidFill>
                <a:latin typeface="Circe Bold" charset="0" panose="020B0602020203020203"/>
                <a:cs typeface="Circe Bold" charset="0" panose="020B0602020203020203"/>
              </a:rPr>
              <a:t>2026</a:t>
            </a:r>
          </a:p>
        </p:txBody>
      </p:sp>
      <p:sp>
        <p:nvSpPr>
          <p:cNvPr id="7" name="object 5"/>
          <p:cNvSpPr/>
          <p:nvPr/>
        </p:nvSpPr>
        <p:spPr>
          <a:xfrm>
            <a:off x="261759" y="202226"/>
            <a:ext cx="0" cy="509905"/>
          </a:xfrm>
          <a:custGeom>
            <a:avLst/>
            <a:gdLst/>
            <a:ahLst/>
            <a:cxnLst/>
            <a:rect l="l" t="t" r="r" b="b"/>
            <a:pathLst>
              <a:path h="509905">
                <a:moveTo>
                  <a:pt x="0" y="0"/>
                </a:moveTo>
                <a:lnTo>
                  <a:pt x="0" y="509650"/>
                </a:lnTo>
              </a:path>
            </a:pathLst>
          </a:custGeom>
          <a:ln w="35052">
            <a:solidFill>
              <a:srgbClr val="EA3D2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Прямоугольник: один скругленный угол 10"/>
          <p:cNvSpPr/>
          <p:nvPr/>
        </p:nvSpPr>
        <p:spPr>
          <a:xfrm>
            <a:off x="6388292" y="1731028"/>
            <a:ext cx="4177605" cy="3027672"/>
          </a:xfrm>
          <a:prstGeom prst="round1Rect">
            <a:avLst/>
          </a:prstGeom>
          <a:solidFill>
            <a:srgbClr val="DCCE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061480" y="1833136"/>
            <a:ext cx="2661470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756D64"/>
                </a:solidFill>
              </a:rPr>
              <a:t> </a:t>
            </a:r>
            <a:r>
              <a:rPr lang="ru-RU" sz="2000" b="1" dirty="0">
                <a:solidFill>
                  <a:srgbClr val="FE583E"/>
                </a:solidFill>
              </a:rPr>
              <a:t>Стажировки </a:t>
            </a:r>
          </a:p>
          <a:p>
            <a:pPr algn="ctr"/>
            <a:r>
              <a:rPr lang="ru-RU" sz="2000" b="1" dirty="0">
                <a:solidFill>
                  <a:srgbClr val="756D64"/>
                </a:solidFill>
              </a:rPr>
              <a:t>на успешных </a:t>
            </a:r>
            <a:r>
              <a:rPr lang="ru-RU" sz="2000" b="1" dirty="0">
                <a:solidFill>
                  <a:srgbClr val="FE583E"/>
                </a:solidFill>
              </a:rPr>
              <a:t>предприятиях </a:t>
            </a:r>
            <a:br>
              <a:rPr lang="ru-RU" sz="2000" b="1" dirty="0">
                <a:solidFill>
                  <a:srgbClr val="FE583E"/>
                </a:solidFill>
              </a:rPr>
            </a:br>
            <a:r>
              <a:rPr lang="ru-RU" sz="2000" b="1" dirty="0">
                <a:solidFill>
                  <a:srgbClr val="FE583E"/>
                </a:solidFill>
              </a:rPr>
              <a:t>в РФ </a:t>
            </a:r>
          </a:p>
        </p:txBody>
      </p:sp>
      <p:sp>
        <p:nvSpPr>
          <p:cNvPr id="16" name="Прямоугольник: один скругленный угол 15"/>
          <p:cNvSpPr/>
          <p:nvPr/>
        </p:nvSpPr>
        <p:spPr>
          <a:xfrm>
            <a:off x="1469050" y="1724159"/>
            <a:ext cx="4177606" cy="3049310"/>
          </a:xfrm>
          <a:prstGeom prst="round1Rect">
            <a:avLst/>
          </a:prstGeom>
          <a:solidFill>
            <a:srgbClr val="DCCE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3173413" y="1907431"/>
            <a:ext cx="2589497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756D64"/>
                </a:solidFill>
              </a:rPr>
              <a:t> </a:t>
            </a:r>
            <a:r>
              <a:rPr lang="ru-RU" sz="2000" b="1" dirty="0">
                <a:solidFill>
                  <a:srgbClr val="FE583E"/>
                </a:solidFill>
              </a:rPr>
              <a:t>Бизнес-миссия </a:t>
            </a:r>
          </a:p>
          <a:p>
            <a:pPr algn="ctr"/>
            <a:r>
              <a:rPr lang="ru-RU" sz="2000" b="1" dirty="0">
                <a:solidFill>
                  <a:srgbClr val="756D64"/>
                </a:solidFill>
              </a:rPr>
              <a:t>на успешные </a:t>
            </a:r>
            <a:r>
              <a:rPr lang="ru-RU" sz="2000" b="1" dirty="0">
                <a:solidFill>
                  <a:srgbClr val="FE583E"/>
                </a:solidFill>
              </a:rPr>
              <a:t>предприятия </a:t>
            </a:r>
            <a:br>
              <a:rPr lang="ru-RU" sz="2000" b="1" dirty="0">
                <a:solidFill>
                  <a:srgbClr val="FE583E"/>
                </a:solidFill>
              </a:rPr>
            </a:br>
            <a:r>
              <a:rPr lang="ru-RU" sz="2000" b="1" dirty="0">
                <a:solidFill>
                  <a:srgbClr val="FE583E"/>
                </a:solidFill>
              </a:rPr>
              <a:t>в РФ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rcRect l="17019" t="19111" r="45000" b="20223"/>
          <a:stretch/>
        </p:blipFill>
        <p:spPr>
          <a:xfrm>
            <a:off x="1469050" y="1737831"/>
            <a:ext cx="1800394" cy="16176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rcRect l="11249" t="12000" r="43376" b="14667"/>
          <a:stretch/>
        </p:blipFill>
        <p:spPr>
          <a:xfrm>
            <a:off x="6384360" y="1753899"/>
            <a:ext cx="1792837" cy="16298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2368863" y="3889695"/>
            <a:ext cx="2099299" cy="209929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/>
        </p:blipFill>
        <p:spPr>
          <a:xfrm>
            <a:off x="7280778" y="3903596"/>
            <a:ext cx="2085398" cy="2085398"/>
          </a:xfrm>
          <a:prstGeom prst="rect">
            <a:avLst/>
          </a:prstGeom>
        </p:spPr>
      </p:pic>
      <p:pic>
        <p:nvPicPr>
          <p:cNvPr id="14" name="object 12"/>
          <p:cNvPicPr/>
          <p:nvPr/>
        </p:nvPicPr>
        <p:blipFill>
          <a:blip r:embed="rId7"/>
          <a:stretch/>
        </p:blipFill>
        <p:spPr>
          <a:xfrm>
            <a:off x="9397146" y="110843"/>
            <a:ext cx="2386204" cy="751018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</TotalTime>
  <Pages>0</Pages>
  <Words>1939</Words>
  <Characters>0</Characters>
  <CharactersWithSpaces>0</CharactersWithSpaces>
  <Application>Р7-Офис/2025.2.2.831</Application>
  <DocSecurity>0</DocSecurity>
  <PresentationFormat>Широкоэкранный</PresentationFormat>
  <Lines>0</Lines>
  <Paragraphs>462</Paragraphs>
  <Slides>24</Slides>
  <Notes>10</Notes>
  <HiddenSlides>0</HiddenSlides>
  <MMClips>0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andrey</dc:creator>
  <cp:keywords/>
  <dc:description/>
  <dc:identifier/>
  <dc:language/>
  <cp:lastModifiedBy>Econom</cp:lastModifiedBy>
  <cp:revision>157</cp:revision>
  <cp:lastPrinted>2026-01-23T08:55:00Z</cp:lastPrinted>
  <dcterms:created xsi:type="dcterms:W3CDTF">2025-11-08T07:49:00Z</dcterms:created>
  <dcterms:modified xsi:type="dcterms:W3CDTF">2026-05-26T06:19:27Z</dcterms:modified>
  <cp:category/>
  <cp:contentStatus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1049-12.1.0.26372</vt:lpwstr>
  </property>
  <property fmtid="{D5CDD505-2E9C-101B-9397-08002B2CF9AE}" pid="3" name="ICV">
    <vt:lpwstr>90C340047745482FA0DAFD9041B45399_13</vt:lpwstr>
  </property>
</Properties>
</file>