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85" r:id="rId1"/>
    <p:sldMasterId id="2147484064" r:id="rId2"/>
  </p:sldMasterIdLst>
  <p:notesMasterIdLst>
    <p:notesMasterId r:id="rId10"/>
  </p:notesMasterIdLst>
  <p:handoutMasterIdLst>
    <p:handoutMasterId r:id="rId11"/>
  </p:handoutMasterIdLst>
  <p:sldIdLst>
    <p:sldId id="1199" r:id="rId3"/>
    <p:sldId id="400" r:id="rId4"/>
    <p:sldId id="441" r:id="rId5"/>
    <p:sldId id="401" r:id="rId6"/>
    <p:sldId id="1190" r:id="rId7"/>
    <p:sldId id="1198" r:id="rId8"/>
    <p:sldId id="282" r:id="rId9"/>
  </p:sldIdLst>
  <p:sldSz cx="12192000" cy="6858000"/>
  <p:notesSz cx="6808788" cy="9940925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orohina_AS" initials="D" lastIdx="5" clrIdx="0">
    <p:extLst>
      <p:ext uri="{19B8F6BF-5375-455C-9EA6-DF929625EA0E}">
        <p15:presenceInfo xmlns:p15="http://schemas.microsoft.com/office/powerpoint/2012/main" userId="Dorohina_A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FFCC99"/>
    <a:srgbClr val="00FF00"/>
    <a:srgbClr val="993300"/>
    <a:srgbClr val="00FFFF"/>
    <a:srgbClr val="0000FF"/>
    <a:srgbClr val="FFCC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7" autoAdjust="0"/>
    <p:restoredTop sz="73888" autoAdjust="0"/>
  </p:normalViewPr>
  <p:slideViewPr>
    <p:cSldViewPr>
      <p:cViewPr varScale="1">
        <p:scale>
          <a:sx n="86" d="100"/>
          <a:sy n="86" d="100"/>
        </p:scale>
        <p:origin x="1428" y="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954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commentAuthors" Target="comment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097A7D-96B9-4992-BC31-A0B0B5E4922C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CF03F0B-8390-4A1E-B584-873E28D3DC4C}">
      <dgm:prSet custT="1"/>
      <dgm:spPr/>
      <dgm:t>
        <a:bodyPr/>
        <a:lstStyle/>
        <a:p>
          <a:r>
            <a:rPr lang="ru-RU" sz="2800" b="0" dirty="0">
              <a:solidFill>
                <a:srgbClr val="22272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противорадиационное укрытие (пру)</a:t>
          </a:r>
        </a:p>
      </dgm:t>
    </dgm:pt>
    <dgm:pt modelId="{2C4C7F4D-E797-46D8-AE36-430DCD24B88A}" type="parTrans" cxnId="{7812E98A-0CF4-42CF-9D91-CAE886234CED}">
      <dgm:prSet/>
      <dgm:spPr/>
      <dgm:t>
        <a:bodyPr/>
        <a:lstStyle/>
        <a:p>
          <a:endParaRPr lang="ru-RU" sz="28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121025-5A60-48F9-A422-ECAFCA6E35D7}" type="sibTrans" cxnId="{7812E98A-0CF4-42CF-9D91-CAE886234CED}">
      <dgm:prSet/>
      <dgm:spPr/>
      <dgm:t>
        <a:bodyPr/>
        <a:lstStyle/>
        <a:p>
          <a:endParaRPr lang="ru-RU" sz="28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0941120-56C3-4799-8DF8-9383FF179B06}">
      <dgm:prSet custT="1"/>
      <dgm:spPr/>
      <dgm:t>
        <a:bodyPr/>
        <a:lstStyle/>
        <a:p>
          <a:r>
            <a:rPr lang="ru-RU" sz="2800" b="0" dirty="0">
              <a:solidFill>
                <a:srgbClr val="22272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укрытие</a:t>
          </a:r>
        </a:p>
      </dgm:t>
    </dgm:pt>
    <dgm:pt modelId="{2B5AE088-07B5-4529-B2B2-AEC7D4BDB339}" type="parTrans" cxnId="{22EA35E9-4D3E-4B17-A9F7-8C11A132268D}">
      <dgm:prSet/>
      <dgm:spPr/>
      <dgm:t>
        <a:bodyPr/>
        <a:lstStyle/>
        <a:p>
          <a:endParaRPr lang="ru-RU" sz="28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7367D9-D4BA-412D-B5D5-9EF9BCC85994}" type="sibTrans" cxnId="{22EA35E9-4D3E-4B17-A9F7-8C11A132268D}">
      <dgm:prSet/>
      <dgm:spPr/>
      <dgm:t>
        <a:bodyPr/>
        <a:lstStyle/>
        <a:p>
          <a:endParaRPr lang="ru-RU" sz="28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5AE8129-1F8A-4CCE-86DA-98CA2C961F16}">
      <dgm:prSet custT="1"/>
      <dgm:spPr/>
      <dgm:t>
        <a:bodyPr/>
        <a:lstStyle/>
        <a:p>
          <a:r>
            <a:rPr lang="ru-RU" sz="2800" b="0" i="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защищенный пункт управления </a:t>
          </a:r>
          <a:r>
            <a:rPr lang="ru-RU" sz="1200" b="0" i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200" dirty="0">
              <a:solidFill>
                <a:srgbClr val="FF0000"/>
              </a:solidFill>
              <a:latin typeface="Roboto"/>
            </a:rPr>
            <a:t>СП 165.1325800.2014)</a:t>
          </a:r>
          <a:endParaRPr lang="ru-RU" sz="1200" b="0" dirty="0">
            <a:solidFill>
              <a:srgbClr val="22272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EFD5928-EA99-438B-8ED0-0FB10DDAF793}" type="parTrans" cxnId="{64C4439E-08B8-4123-9E77-6E407C144F77}">
      <dgm:prSet/>
      <dgm:spPr/>
      <dgm:t>
        <a:bodyPr/>
        <a:lstStyle/>
        <a:p>
          <a:endParaRPr lang="ru-RU" sz="28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E219F1-81E7-49BB-A9A1-4F2305CA02E5}" type="sibTrans" cxnId="{64C4439E-08B8-4123-9E77-6E407C144F77}">
      <dgm:prSet/>
      <dgm:spPr/>
      <dgm:t>
        <a:bodyPr/>
        <a:lstStyle/>
        <a:p>
          <a:endParaRPr lang="ru-RU" sz="28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2DB7A3-AEF7-4E84-A7B2-32C80CB6A4C0}">
      <dgm:prSet custT="1"/>
      <dgm:spPr/>
      <dgm:t>
        <a:bodyPr/>
        <a:lstStyle/>
        <a:p>
          <a:r>
            <a:rPr lang="ru-RU" sz="2800" b="0" dirty="0">
              <a:solidFill>
                <a:srgbClr val="22272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санитарно-обмывочный пункт</a:t>
          </a:r>
        </a:p>
      </dgm:t>
    </dgm:pt>
    <dgm:pt modelId="{B8E96DC6-FC57-4E22-9A86-2E06E3CA4EDD}" type="parTrans" cxnId="{ED088D18-C328-4FB7-970B-C0B14D5C2837}">
      <dgm:prSet/>
      <dgm:spPr/>
      <dgm:t>
        <a:bodyPr/>
        <a:lstStyle/>
        <a:p>
          <a:endParaRPr lang="ru-RU" sz="28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FD22AD6-E433-4A79-ACED-08B09A2E5CEC}" type="sibTrans" cxnId="{ED088D18-C328-4FB7-970B-C0B14D5C2837}">
      <dgm:prSet/>
      <dgm:spPr/>
      <dgm:t>
        <a:bodyPr/>
        <a:lstStyle/>
        <a:p>
          <a:endParaRPr lang="ru-RU" sz="28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B18F70-6095-4D2A-B625-73FF75667432}">
      <dgm:prSet custT="1"/>
      <dgm:spPr/>
      <dgm:t>
        <a:bodyPr/>
        <a:lstStyle/>
        <a:p>
          <a:r>
            <a:rPr lang="ru-RU" sz="2800" b="0" dirty="0">
              <a:solidFill>
                <a:srgbClr val="22272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станции обеззараживания техники и одежды</a:t>
          </a:r>
        </a:p>
      </dgm:t>
    </dgm:pt>
    <dgm:pt modelId="{EB001750-01FF-4B5D-A709-39D9639B56DE}" type="parTrans" cxnId="{5690CD0D-0EB5-41E0-AB3E-A328F08D8D00}">
      <dgm:prSet/>
      <dgm:spPr/>
      <dgm:t>
        <a:bodyPr/>
        <a:lstStyle/>
        <a:p>
          <a:endParaRPr lang="ru-RU" sz="28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E98EB26-220E-4951-AA46-447EE4AA8F70}" type="sibTrans" cxnId="{5690CD0D-0EB5-41E0-AB3E-A328F08D8D00}">
      <dgm:prSet/>
      <dgm:spPr/>
      <dgm:t>
        <a:bodyPr/>
        <a:lstStyle/>
        <a:p>
          <a:endParaRPr lang="ru-RU" sz="28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6B391DB-DCAC-4C71-BE16-5DF36390EA6B}">
      <dgm:prSet/>
      <dgm:spPr/>
      <dgm:t>
        <a:bodyPr/>
        <a:lstStyle/>
        <a:p>
          <a:endParaRPr lang="ru-RU"/>
        </a:p>
      </dgm:t>
    </dgm:pt>
    <dgm:pt modelId="{49C4C725-8340-40B5-B89E-B6F714B2186E}" type="parTrans" cxnId="{C3A14480-C65B-4629-B55F-0BD5DE0BE1FD}">
      <dgm:prSet/>
      <dgm:spPr/>
      <dgm:t>
        <a:bodyPr/>
        <a:lstStyle/>
        <a:p>
          <a:endParaRPr lang="ru-RU" sz="28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5374A8-71F4-4FDC-9802-C8778DDFD663}" type="sibTrans" cxnId="{C3A14480-C65B-4629-B55F-0BD5DE0BE1FD}">
      <dgm:prSet/>
      <dgm:spPr/>
      <dgm:t>
        <a:bodyPr/>
        <a:lstStyle/>
        <a:p>
          <a:endParaRPr lang="ru-RU" sz="28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BDCFF0-B7E1-423F-9E59-84FE15309B0D}">
      <dgm:prSet phldrT="[Текст]" custT="1"/>
      <dgm:spPr/>
      <dgm:t>
        <a:bodyPr/>
        <a:lstStyle/>
        <a:p>
          <a:r>
            <a:rPr lang="ru-RU" sz="2800" b="0" dirty="0">
              <a:solidFill>
                <a:srgbClr val="22272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убежище</a:t>
          </a:r>
          <a:endParaRPr lang="ru-RU" sz="28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2F4CF8-DC77-4ABE-BE1E-0E211C6F1852}" type="sibTrans" cxnId="{CF2E49E0-3C95-4F51-8D96-2CAD0DDB4FD1}">
      <dgm:prSet/>
      <dgm:spPr/>
      <dgm:t>
        <a:bodyPr/>
        <a:lstStyle/>
        <a:p>
          <a:endParaRPr lang="ru-RU" sz="28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7D8DBD9-2B91-4956-87C0-F864FD5073A0}" type="parTrans" cxnId="{CF2E49E0-3C95-4F51-8D96-2CAD0DDB4FD1}">
      <dgm:prSet/>
      <dgm:spPr/>
      <dgm:t>
        <a:bodyPr/>
        <a:lstStyle/>
        <a:p>
          <a:endParaRPr lang="ru-RU" sz="28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1A85EC-945B-46E4-8017-A316DD141CBF}">
      <dgm:prSet custT="1"/>
      <dgm:spPr/>
      <dgm:t>
        <a:bodyPr/>
        <a:lstStyle/>
        <a:p>
          <a:r>
            <a:rPr lang="ru-RU" sz="2800" b="0" dirty="0">
              <a:solidFill>
                <a:srgbClr val="22272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специализированное складское помещение</a:t>
          </a:r>
        </a:p>
      </dgm:t>
    </dgm:pt>
    <dgm:pt modelId="{73450BF7-1836-42A7-993D-03B7DCD0879A}" type="sibTrans" cxnId="{11771448-50F6-423D-8220-994592C0F41D}">
      <dgm:prSet/>
      <dgm:spPr/>
      <dgm:t>
        <a:bodyPr/>
        <a:lstStyle/>
        <a:p>
          <a:endParaRPr lang="ru-RU" sz="28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40AA88-6FB6-46F9-912A-A99F60F9B13B}" type="parTrans" cxnId="{11771448-50F6-423D-8220-994592C0F41D}">
      <dgm:prSet/>
      <dgm:spPr/>
      <dgm:t>
        <a:bodyPr/>
        <a:lstStyle/>
        <a:p>
          <a:endParaRPr lang="ru-RU" sz="2800" b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F2477C-A182-49BC-807B-085611960BBD}" type="pres">
      <dgm:prSet presAssocID="{E5097A7D-96B9-4992-BC31-A0B0B5E4922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49F0EBD6-EFB9-4D64-853B-E792C11BBA95}" type="pres">
      <dgm:prSet presAssocID="{E5097A7D-96B9-4992-BC31-A0B0B5E4922C}" presName="Name1" presStyleCnt="0"/>
      <dgm:spPr/>
    </dgm:pt>
    <dgm:pt modelId="{501A6ABF-5201-46D0-871C-221A0E30B5E3}" type="pres">
      <dgm:prSet presAssocID="{E5097A7D-96B9-4992-BC31-A0B0B5E4922C}" presName="cycle" presStyleCnt="0"/>
      <dgm:spPr/>
    </dgm:pt>
    <dgm:pt modelId="{C2FE1603-43F1-4DFC-A18C-D02ECC9E6179}" type="pres">
      <dgm:prSet presAssocID="{E5097A7D-96B9-4992-BC31-A0B0B5E4922C}" presName="srcNode" presStyleLbl="node1" presStyleIdx="0" presStyleCnt="7"/>
      <dgm:spPr/>
    </dgm:pt>
    <dgm:pt modelId="{A0247723-7DB0-438C-8DF9-EE1D00268386}" type="pres">
      <dgm:prSet presAssocID="{E5097A7D-96B9-4992-BC31-A0B0B5E4922C}" presName="conn" presStyleLbl="parChTrans1D2" presStyleIdx="0" presStyleCnt="1"/>
      <dgm:spPr/>
      <dgm:t>
        <a:bodyPr/>
        <a:lstStyle/>
        <a:p>
          <a:endParaRPr lang="ru-RU"/>
        </a:p>
      </dgm:t>
    </dgm:pt>
    <dgm:pt modelId="{6B29C019-9C71-4C9F-80ED-02F139A5853A}" type="pres">
      <dgm:prSet presAssocID="{E5097A7D-96B9-4992-BC31-A0B0B5E4922C}" presName="extraNode" presStyleLbl="node1" presStyleIdx="0" presStyleCnt="7"/>
      <dgm:spPr/>
    </dgm:pt>
    <dgm:pt modelId="{3D05E43A-B85A-46BE-945F-E0E3065C4701}" type="pres">
      <dgm:prSet presAssocID="{E5097A7D-96B9-4992-BC31-A0B0B5E4922C}" presName="dstNode" presStyleLbl="node1" presStyleIdx="0" presStyleCnt="7"/>
      <dgm:spPr/>
    </dgm:pt>
    <dgm:pt modelId="{B43B447E-5FEA-4DFB-B352-DDEDEADA1185}" type="pres">
      <dgm:prSet presAssocID="{67BDCFF0-B7E1-423F-9E59-84FE15309B0D}" presName="text_1" presStyleLbl="node1" presStyleIdx="0" presStyleCnt="7" custScaleX="101181" custLinFactNeighborX="686" custLinFactNeighborY="-485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CE7DE5-D2EB-48CE-B7C4-B2DCD4EB9418}" type="pres">
      <dgm:prSet presAssocID="{67BDCFF0-B7E1-423F-9E59-84FE15309B0D}" presName="accent_1" presStyleCnt="0"/>
      <dgm:spPr/>
    </dgm:pt>
    <dgm:pt modelId="{11DEB28E-D2A6-4E6F-82E8-5BACDDADB29E}" type="pres">
      <dgm:prSet presAssocID="{67BDCFF0-B7E1-423F-9E59-84FE15309B0D}" presName="accentRepeatNode" presStyleLbl="solidFgAcc1" presStyleIdx="0" presStyleCnt="7" custLinFactNeighborX="-17764" custLinFactNeighborY="-38695"/>
      <dgm:spPr>
        <a:solidFill>
          <a:srgbClr val="00B050"/>
        </a:solidFill>
      </dgm:spPr>
    </dgm:pt>
    <dgm:pt modelId="{4D8EA096-C4B4-4A5F-8319-2263CCA9B57A}" type="pres">
      <dgm:prSet presAssocID="{CCF03F0B-8390-4A1E-B584-873E28D3DC4C}" presName="text_2" presStyleLbl="node1" presStyleIdx="1" presStyleCnt="7" custScaleX="101886" custLinFactNeighborX="400" custLinFactNeighborY="-7695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FD1DA3-7C42-43EB-AD2F-D33E75DE8DD3}" type="pres">
      <dgm:prSet presAssocID="{CCF03F0B-8390-4A1E-B584-873E28D3DC4C}" presName="accent_2" presStyleCnt="0"/>
      <dgm:spPr/>
    </dgm:pt>
    <dgm:pt modelId="{D5478195-B532-4A51-833B-C93AAD95FC87}" type="pres">
      <dgm:prSet presAssocID="{CCF03F0B-8390-4A1E-B584-873E28D3DC4C}" presName="accentRepeatNode" presStyleLbl="solidFgAcc1" presStyleIdx="1" presStyleCnt="7" custLinFactNeighborX="-34045" custLinFactNeighborY="-50254"/>
      <dgm:spPr>
        <a:solidFill>
          <a:srgbClr val="00B050"/>
        </a:solidFill>
      </dgm:spPr>
    </dgm:pt>
    <dgm:pt modelId="{90A0DBD6-BAAA-464B-8B81-7AC4052CAD96}" type="pres">
      <dgm:prSet presAssocID="{80941120-56C3-4799-8DF8-9383FF179B06}" presName="text_3" presStyleLbl="node1" presStyleIdx="2" presStyleCnt="7" custScaleX="101941" custLinFactNeighborX="412" custLinFactNeighborY="-846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8A9796-0145-4F28-82C2-9803F46E9F79}" type="pres">
      <dgm:prSet presAssocID="{80941120-56C3-4799-8DF8-9383FF179B06}" presName="accent_3" presStyleCnt="0"/>
      <dgm:spPr/>
    </dgm:pt>
    <dgm:pt modelId="{8D8B127F-BF95-4D44-AB94-7781DA2B9591}" type="pres">
      <dgm:prSet presAssocID="{80941120-56C3-4799-8DF8-9383FF179B06}" presName="accentRepeatNode" presStyleLbl="solidFgAcc1" presStyleIdx="2" presStyleCnt="7" custLinFactNeighborX="-23746" custLinFactNeighborY="-68468"/>
      <dgm:spPr>
        <a:solidFill>
          <a:srgbClr val="00B050"/>
        </a:solidFill>
      </dgm:spPr>
    </dgm:pt>
    <dgm:pt modelId="{EA52AED4-7B86-48B0-82F1-CF4B0E677FA8}" type="pres">
      <dgm:prSet presAssocID="{05AE8129-1F8A-4CCE-86DA-98CA2C961F16}" presName="text_4" presStyleLbl="node1" presStyleIdx="3" presStyleCnt="7" custScaleX="100436" custLinFactY="-8838" custLinFactNeighborX="851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3CAC8E-89D2-497C-9279-B361C46010B8}" type="pres">
      <dgm:prSet presAssocID="{05AE8129-1F8A-4CCE-86DA-98CA2C961F16}" presName="accent_4" presStyleCnt="0"/>
      <dgm:spPr/>
    </dgm:pt>
    <dgm:pt modelId="{576F7457-BAA4-46A0-8FE8-766F929D6A7C}" type="pres">
      <dgm:prSet presAssocID="{05AE8129-1F8A-4CCE-86DA-98CA2C961F16}" presName="accentRepeatNode" presStyleLbl="solidFgAcc1" presStyleIdx="3" presStyleCnt="7" custLinFactNeighborX="-7414" custLinFactNeighborY="-85663"/>
      <dgm:spPr>
        <a:solidFill>
          <a:srgbClr val="00B050"/>
        </a:solidFill>
      </dgm:spPr>
    </dgm:pt>
    <dgm:pt modelId="{E9D0CA1A-D52D-40A7-92BD-12215773D6B1}" type="pres">
      <dgm:prSet presAssocID="{C02DB7A3-AEF7-4E84-A7B2-32C80CB6A4C0}" presName="text_5" presStyleLbl="node1" presStyleIdx="4" presStyleCnt="7" custScaleX="104132" custLinFactNeighborX="-1007" custLinFactNeighborY="805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CFB6982-FC41-4F94-8268-90D19EB51754}" type="pres">
      <dgm:prSet presAssocID="{C02DB7A3-AEF7-4E84-A7B2-32C80CB6A4C0}" presName="accent_5" presStyleCnt="0"/>
      <dgm:spPr/>
    </dgm:pt>
    <dgm:pt modelId="{BF4AEFCF-E8F0-4D39-BD4E-FF9ECE94423D}" type="pres">
      <dgm:prSet presAssocID="{C02DB7A3-AEF7-4E84-A7B2-32C80CB6A4C0}" presName="accentRepeatNode" presStyleLbl="solidFgAcc1" presStyleIdx="4" presStyleCnt="7" custLinFactNeighborX="-30562" custLinFactNeighborY="59909"/>
      <dgm:spPr/>
    </dgm:pt>
    <dgm:pt modelId="{CEFBCC0C-50B3-4E9B-AE19-4F40BB122F81}" type="pres">
      <dgm:prSet presAssocID="{771A85EC-945B-46E4-8017-A316DD141CBF}" presName="text_6" presStyleLbl="node1" presStyleIdx="5" presStyleCnt="7" custScaleX="101702" custLinFactNeighborX="492" custLinFactNeighborY="705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BB842E-6DDA-4724-8189-F8A1413AE77B}" type="pres">
      <dgm:prSet presAssocID="{771A85EC-945B-46E4-8017-A316DD141CBF}" presName="accent_6" presStyleCnt="0"/>
      <dgm:spPr/>
    </dgm:pt>
    <dgm:pt modelId="{C6B564B4-FB87-48D1-A6E3-99FE4833D408}" type="pres">
      <dgm:prSet presAssocID="{771A85EC-945B-46E4-8017-A316DD141CBF}" presName="accentRepeatNode" presStyleLbl="solidFgAcc1" presStyleIdx="5" presStyleCnt="7" custLinFactNeighborX="-34045" custLinFactNeighborY="51363"/>
      <dgm:spPr/>
    </dgm:pt>
    <dgm:pt modelId="{CE807104-9FD7-400D-B985-5BE7FDC5F0E1}" type="pres">
      <dgm:prSet presAssocID="{96B18F70-6095-4D2A-B625-73FF75667432}" presName="text_7" presStyleLbl="node1" presStyleIdx="6" presStyleCnt="7" custScaleX="101793" custLinFactNeighborX="380" custLinFactNeighborY="598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514CD6-8BAA-43B8-B5CC-984893AF5F8B}" type="pres">
      <dgm:prSet presAssocID="{96B18F70-6095-4D2A-B625-73FF75667432}" presName="accent_7" presStyleCnt="0"/>
      <dgm:spPr/>
    </dgm:pt>
    <dgm:pt modelId="{54034056-9313-4809-BC4A-A8DA698C3525}" type="pres">
      <dgm:prSet presAssocID="{96B18F70-6095-4D2A-B625-73FF75667432}" presName="accentRepeatNode" presStyleLbl="solidFgAcc1" presStyleIdx="6" presStyleCnt="7" custLinFactNeighborX="-11754" custLinFactNeighborY="68483"/>
      <dgm:spPr/>
    </dgm:pt>
  </dgm:ptLst>
  <dgm:cxnLst>
    <dgm:cxn modelId="{64C4439E-08B8-4123-9E77-6E407C144F77}" srcId="{E5097A7D-96B9-4992-BC31-A0B0B5E4922C}" destId="{05AE8129-1F8A-4CCE-86DA-98CA2C961F16}" srcOrd="3" destOrd="0" parTransId="{BEFD5928-EA99-438B-8ED0-0FB10DDAF793}" sibTransId="{28E219F1-81E7-49BB-A9A1-4F2305CA02E5}"/>
    <dgm:cxn modelId="{91B8F867-22D7-4E27-84D4-84BBA8879ADD}" type="presOf" srcId="{A92F4CF8-DC77-4ABE-BE1E-0E211C6F1852}" destId="{A0247723-7DB0-438C-8DF9-EE1D00268386}" srcOrd="0" destOrd="0" presId="urn:microsoft.com/office/officeart/2008/layout/VerticalCurvedList"/>
    <dgm:cxn modelId="{C3A14480-C65B-4629-B55F-0BD5DE0BE1FD}" srcId="{E5097A7D-96B9-4992-BC31-A0B0B5E4922C}" destId="{06B391DB-DCAC-4C71-BE16-5DF36390EA6B}" srcOrd="7" destOrd="0" parTransId="{49C4C725-8340-40B5-B89E-B6F714B2186E}" sibTransId="{735374A8-71F4-4FDC-9802-C8778DDFD663}"/>
    <dgm:cxn modelId="{978307D5-A4D5-491E-AD0D-8197CFC42C3B}" type="presOf" srcId="{80941120-56C3-4799-8DF8-9383FF179B06}" destId="{90A0DBD6-BAAA-464B-8B81-7AC4052CAD96}" srcOrd="0" destOrd="0" presId="urn:microsoft.com/office/officeart/2008/layout/VerticalCurvedList"/>
    <dgm:cxn modelId="{5690CD0D-0EB5-41E0-AB3E-A328F08D8D00}" srcId="{E5097A7D-96B9-4992-BC31-A0B0B5E4922C}" destId="{96B18F70-6095-4D2A-B625-73FF75667432}" srcOrd="6" destOrd="0" parTransId="{EB001750-01FF-4B5D-A709-39D9639B56DE}" sibTransId="{FE98EB26-220E-4951-AA46-447EE4AA8F70}"/>
    <dgm:cxn modelId="{BB1202DB-8145-4A3B-B7B5-67A1C88C3B9D}" type="presOf" srcId="{05AE8129-1F8A-4CCE-86DA-98CA2C961F16}" destId="{EA52AED4-7B86-48B0-82F1-CF4B0E677FA8}" srcOrd="0" destOrd="0" presId="urn:microsoft.com/office/officeart/2008/layout/VerticalCurvedList"/>
    <dgm:cxn modelId="{0641D0BE-4DB6-44ED-8A4A-6A946A780F74}" type="presOf" srcId="{96B18F70-6095-4D2A-B625-73FF75667432}" destId="{CE807104-9FD7-400D-B985-5BE7FDC5F0E1}" srcOrd="0" destOrd="0" presId="urn:microsoft.com/office/officeart/2008/layout/VerticalCurvedList"/>
    <dgm:cxn modelId="{FA815BBE-60DA-4474-A1E7-61E89F8C30D7}" type="presOf" srcId="{CCF03F0B-8390-4A1E-B584-873E28D3DC4C}" destId="{4D8EA096-C4B4-4A5F-8319-2263CCA9B57A}" srcOrd="0" destOrd="0" presId="urn:microsoft.com/office/officeart/2008/layout/VerticalCurvedList"/>
    <dgm:cxn modelId="{11771448-50F6-423D-8220-994592C0F41D}" srcId="{E5097A7D-96B9-4992-BC31-A0B0B5E4922C}" destId="{771A85EC-945B-46E4-8017-A316DD141CBF}" srcOrd="5" destOrd="0" parTransId="{5C40AA88-6FB6-46F9-912A-A99F60F9B13B}" sibTransId="{73450BF7-1836-42A7-993D-03B7DCD0879A}"/>
    <dgm:cxn modelId="{AD20049C-6E2C-44DB-8CCD-CA44CDE1E852}" type="presOf" srcId="{771A85EC-945B-46E4-8017-A316DD141CBF}" destId="{CEFBCC0C-50B3-4E9B-AE19-4F40BB122F81}" srcOrd="0" destOrd="0" presId="urn:microsoft.com/office/officeart/2008/layout/VerticalCurvedList"/>
    <dgm:cxn modelId="{C2681E26-082D-4AA7-BA11-AE3C4FE5A653}" type="presOf" srcId="{C02DB7A3-AEF7-4E84-A7B2-32C80CB6A4C0}" destId="{E9D0CA1A-D52D-40A7-92BD-12215773D6B1}" srcOrd="0" destOrd="0" presId="urn:microsoft.com/office/officeart/2008/layout/VerticalCurvedList"/>
    <dgm:cxn modelId="{D1C8473D-FB6F-48BA-828A-1FD49D7635C3}" type="presOf" srcId="{67BDCFF0-B7E1-423F-9E59-84FE15309B0D}" destId="{B43B447E-5FEA-4DFB-B352-DDEDEADA1185}" srcOrd="0" destOrd="0" presId="urn:microsoft.com/office/officeart/2008/layout/VerticalCurvedList"/>
    <dgm:cxn modelId="{ED088D18-C328-4FB7-970B-C0B14D5C2837}" srcId="{E5097A7D-96B9-4992-BC31-A0B0B5E4922C}" destId="{C02DB7A3-AEF7-4E84-A7B2-32C80CB6A4C0}" srcOrd="4" destOrd="0" parTransId="{B8E96DC6-FC57-4E22-9A86-2E06E3CA4EDD}" sibTransId="{FFD22AD6-E433-4A79-ACED-08B09A2E5CEC}"/>
    <dgm:cxn modelId="{7812E98A-0CF4-42CF-9D91-CAE886234CED}" srcId="{E5097A7D-96B9-4992-BC31-A0B0B5E4922C}" destId="{CCF03F0B-8390-4A1E-B584-873E28D3DC4C}" srcOrd="1" destOrd="0" parTransId="{2C4C7F4D-E797-46D8-AE36-430DCD24B88A}" sibTransId="{9A121025-5A60-48F9-A422-ECAFCA6E35D7}"/>
    <dgm:cxn modelId="{201DDC02-E22E-484A-921D-BD2B60C07146}" type="presOf" srcId="{E5097A7D-96B9-4992-BC31-A0B0B5E4922C}" destId="{2CF2477C-A182-49BC-807B-085611960BBD}" srcOrd="0" destOrd="0" presId="urn:microsoft.com/office/officeart/2008/layout/VerticalCurvedList"/>
    <dgm:cxn modelId="{CF2E49E0-3C95-4F51-8D96-2CAD0DDB4FD1}" srcId="{E5097A7D-96B9-4992-BC31-A0B0B5E4922C}" destId="{67BDCFF0-B7E1-423F-9E59-84FE15309B0D}" srcOrd="0" destOrd="0" parTransId="{57D8DBD9-2B91-4956-87C0-F864FD5073A0}" sibTransId="{A92F4CF8-DC77-4ABE-BE1E-0E211C6F1852}"/>
    <dgm:cxn modelId="{22EA35E9-4D3E-4B17-A9F7-8C11A132268D}" srcId="{E5097A7D-96B9-4992-BC31-A0B0B5E4922C}" destId="{80941120-56C3-4799-8DF8-9383FF179B06}" srcOrd="2" destOrd="0" parTransId="{2B5AE088-07B5-4529-B2B2-AEC7D4BDB339}" sibTransId="{EB7367D9-D4BA-412D-B5D5-9EF9BCC85994}"/>
    <dgm:cxn modelId="{B71DF03E-BA6D-468B-B31E-550A98406097}" type="presParOf" srcId="{2CF2477C-A182-49BC-807B-085611960BBD}" destId="{49F0EBD6-EFB9-4D64-853B-E792C11BBA95}" srcOrd="0" destOrd="0" presId="urn:microsoft.com/office/officeart/2008/layout/VerticalCurvedList"/>
    <dgm:cxn modelId="{CED513C4-9FC4-4503-BDF3-48617581E158}" type="presParOf" srcId="{49F0EBD6-EFB9-4D64-853B-E792C11BBA95}" destId="{501A6ABF-5201-46D0-871C-221A0E30B5E3}" srcOrd="0" destOrd="0" presId="urn:microsoft.com/office/officeart/2008/layout/VerticalCurvedList"/>
    <dgm:cxn modelId="{68D8FF08-6550-488F-B0A5-91D708D13B71}" type="presParOf" srcId="{501A6ABF-5201-46D0-871C-221A0E30B5E3}" destId="{C2FE1603-43F1-4DFC-A18C-D02ECC9E6179}" srcOrd="0" destOrd="0" presId="urn:microsoft.com/office/officeart/2008/layout/VerticalCurvedList"/>
    <dgm:cxn modelId="{92E44052-97D9-42F2-86AC-FE65ED757F75}" type="presParOf" srcId="{501A6ABF-5201-46D0-871C-221A0E30B5E3}" destId="{A0247723-7DB0-438C-8DF9-EE1D00268386}" srcOrd="1" destOrd="0" presId="urn:microsoft.com/office/officeart/2008/layout/VerticalCurvedList"/>
    <dgm:cxn modelId="{D9EAB23A-870D-4E48-AF45-66297C4B1D97}" type="presParOf" srcId="{501A6ABF-5201-46D0-871C-221A0E30B5E3}" destId="{6B29C019-9C71-4C9F-80ED-02F139A5853A}" srcOrd="2" destOrd="0" presId="urn:microsoft.com/office/officeart/2008/layout/VerticalCurvedList"/>
    <dgm:cxn modelId="{F6D5AA9F-243D-4CF6-949E-39247E5DA257}" type="presParOf" srcId="{501A6ABF-5201-46D0-871C-221A0E30B5E3}" destId="{3D05E43A-B85A-46BE-945F-E0E3065C4701}" srcOrd="3" destOrd="0" presId="urn:microsoft.com/office/officeart/2008/layout/VerticalCurvedList"/>
    <dgm:cxn modelId="{6925EE3E-B56A-4341-BAC9-5AFFA9B33F8C}" type="presParOf" srcId="{49F0EBD6-EFB9-4D64-853B-E792C11BBA95}" destId="{B43B447E-5FEA-4DFB-B352-DDEDEADA1185}" srcOrd="1" destOrd="0" presId="urn:microsoft.com/office/officeart/2008/layout/VerticalCurvedList"/>
    <dgm:cxn modelId="{3F99693C-60FC-4097-AA97-C2455C0A7EEB}" type="presParOf" srcId="{49F0EBD6-EFB9-4D64-853B-E792C11BBA95}" destId="{2FCE7DE5-D2EB-48CE-B7C4-B2DCD4EB9418}" srcOrd="2" destOrd="0" presId="urn:microsoft.com/office/officeart/2008/layout/VerticalCurvedList"/>
    <dgm:cxn modelId="{C582B9CD-252B-4496-BC2D-A41AC3D44531}" type="presParOf" srcId="{2FCE7DE5-D2EB-48CE-B7C4-B2DCD4EB9418}" destId="{11DEB28E-D2A6-4E6F-82E8-5BACDDADB29E}" srcOrd="0" destOrd="0" presId="urn:microsoft.com/office/officeart/2008/layout/VerticalCurvedList"/>
    <dgm:cxn modelId="{A15D0E5F-7A6D-420E-B5B4-5684B94CD22D}" type="presParOf" srcId="{49F0EBD6-EFB9-4D64-853B-E792C11BBA95}" destId="{4D8EA096-C4B4-4A5F-8319-2263CCA9B57A}" srcOrd="3" destOrd="0" presId="urn:microsoft.com/office/officeart/2008/layout/VerticalCurvedList"/>
    <dgm:cxn modelId="{8C1E9767-FE43-4E6F-8BD0-805E0ABCF207}" type="presParOf" srcId="{49F0EBD6-EFB9-4D64-853B-E792C11BBA95}" destId="{0BFD1DA3-7C42-43EB-AD2F-D33E75DE8DD3}" srcOrd="4" destOrd="0" presId="urn:microsoft.com/office/officeart/2008/layout/VerticalCurvedList"/>
    <dgm:cxn modelId="{278F6BE8-034E-4E36-A540-63829AA02E5A}" type="presParOf" srcId="{0BFD1DA3-7C42-43EB-AD2F-D33E75DE8DD3}" destId="{D5478195-B532-4A51-833B-C93AAD95FC87}" srcOrd="0" destOrd="0" presId="urn:microsoft.com/office/officeart/2008/layout/VerticalCurvedList"/>
    <dgm:cxn modelId="{0654564A-CD46-4745-86AA-6EDF4719E34E}" type="presParOf" srcId="{49F0EBD6-EFB9-4D64-853B-E792C11BBA95}" destId="{90A0DBD6-BAAA-464B-8B81-7AC4052CAD96}" srcOrd="5" destOrd="0" presId="urn:microsoft.com/office/officeart/2008/layout/VerticalCurvedList"/>
    <dgm:cxn modelId="{5CE9E2D9-E759-45E3-9595-05C814C7A5A5}" type="presParOf" srcId="{49F0EBD6-EFB9-4D64-853B-E792C11BBA95}" destId="{BB8A9796-0145-4F28-82C2-9803F46E9F79}" srcOrd="6" destOrd="0" presId="urn:microsoft.com/office/officeart/2008/layout/VerticalCurvedList"/>
    <dgm:cxn modelId="{0C74AA9B-AD4C-46EC-985A-22254AFB0CA0}" type="presParOf" srcId="{BB8A9796-0145-4F28-82C2-9803F46E9F79}" destId="{8D8B127F-BF95-4D44-AB94-7781DA2B9591}" srcOrd="0" destOrd="0" presId="urn:microsoft.com/office/officeart/2008/layout/VerticalCurvedList"/>
    <dgm:cxn modelId="{EE8176A0-B526-42B0-B666-CBE9567DEA92}" type="presParOf" srcId="{49F0EBD6-EFB9-4D64-853B-E792C11BBA95}" destId="{EA52AED4-7B86-48B0-82F1-CF4B0E677FA8}" srcOrd="7" destOrd="0" presId="urn:microsoft.com/office/officeart/2008/layout/VerticalCurvedList"/>
    <dgm:cxn modelId="{D2E744B7-9130-43BE-8153-F1B6D031F46B}" type="presParOf" srcId="{49F0EBD6-EFB9-4D64-853B-E792C11BBA95}" destId="{7A3CAC8E-89D2-497C-9279-B361C46010B8}" srcOrd="8" destOrd="0" presId="urn:microsoft.com/office/officeart/2008/layout/VerticalCurvedList"/>
    <dgm:cxn modelId="{0756AB76-84CA-4542-AAF1-6B7665785327}" type="presParOf" srcId="{7A3CAC8E-89D2-497C-9279-B361C46010B8}" destId="{576F7457-BAA4-46A0-8FE8-766F929D6A7C}" srcOrd="0" destOrd="0" presId="urn:microsoft.com/office/officeart/2008/layout/VerticalCurvedList"/>
    <dgm:cxn modelId="{426C97E5-2D14-4EEB-BC48-482F6F599687}" type="presParOf" srcId="{49F0EBD6-EFB9-4D64-853B-E792C11BBA95}" destId="{E9D0CA1A-D52D-40A7-92BD-12215773D6B1}" srcOrd="9" destOrd="0" presId="urn:microsoft.com/office/officeart/2008/layout/VerticalCurvedList"/>
    <dgm:cxn modelId="{0810EEDD-34B0-4D66-AFA5-ECCA489152FF}" type="presParOf" srcId="{49F0EBD6-EFB9-4D64-853B-E792C11BBA95}" destId="{4CFB6982-FC41-4F94-8268-90D19EB51754}" srcOrd="10" destOrd="0" presId="urn:microsoft.com/office/officeart/2008/layout/VerticalCurvedList"/>
    <dgm:cxn modelId="{B9D64B40-B384-46E6-AE43-0824D0209849}" type="presParOf" srcId="{4CFB6982-FC41-4F94-8268-90D19EB51754}" destId="{BF4AEFCF-E8F0-4D39-BD4E-FF9ECE94423D}" srcOrd="0" destOrd="0" presId="urn:microsoft.com/office/officeart/2008/layout/VerticalCurvedList"/>
    <dgm:cxn modelId="{2134C69B-7D9A-4919-A02C-DC22FF36D6F8}" type="presParOf" srcId="{49F0EBD6-EFB9-4D64-853B-E792C11BBA95}" destId="{CEFBCC0C-50B3-4E9B-AE19-4F40BB122F81}" srcOrd="11" destOrd="0" presId="urn:microsoft.com/office/officeart/2008/layout/VerticalCurvedList"/>
    <dgm:cxn modelId="{74F42AD6-A842-4F74-9A53-D80C115C2138}" type="presParOf" srcId="{49F0EBD6-EFB9-4D64-853B-E792C11BBA95}" destId="{C8BB842E-6DDA-4724-8189-F8A1413AE77B}" srcOrd="12" destOrd="0" presId="urn:microsoft.com/office/officeart/2008/layout/VerticalCurvedList"/>
    <dgm:cxn modelId="{85E2C306-289B-4851-B321-CF98C20B1139}" type="presParOf" srcId="{C8BB842E-6DDA-4724-8189-F8A1413AE77B}" destId="{C6B564B4-FB87-48D1-A6E3-99FE4833D408}" srcOrd="0" destOrd="0" presId="urn:microsoft.com/office/officeart/2008/layout/VerticalCurvedList"/>
    <dgm:cxn modelId="{046EA2B4-1A6B-401C-A421-AEA8439620EE}" type="presParOf" srcId="{49F0EBD6-EFB9-4D64-853B-E792C11BBA95}" destId="{CE807104-9FD7-400D-B985-5BE7FDC5F0E1}" srcOrd="13" destOrd="0" presId="urn:microsoft.com/office/officeart/2008/layout/VerticalCurvedList"/>
    <dgm:cxn modelId="{77C29480-B966-4AC6-8D7E-63F4D2552695}" type="presParOf" srcId="{49F0EBD6-EFB9-4D64-853B-E792C11BBA95}" destId="{A5514CD6-8BAA-43B8-B5CC-984893AF5F8B}" srcOrd="14" destOrd="0" presId="urn:microsoft.com/office/officeart/2008/layout/VerticalCurvedList"/>
    <dgm:cxn modelId="{75DAC1C7-406A-4EF6-8FEA-35D1C7B55D13}" type="presParOf" srcId="{A5514CD6-8BAA-43B8-B5CC-984893AF5F8B}" destId="{54034056-9313-4809-BC4A-A8DA698C3525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0247723-7DB0-438C-8DF9-EE1D00268386}">
      <dsp:nvSpPr>
        <dsp:cNvPr id="0" name=""/>
        <dsp:cNvSpPr/>
      </dsp:nvSpPr>
      <dsp:spPr>
        <a:xfrm>
          <a:off x="-5536720" y="-836412"/>
          <a:ext cx="6504295" cy="6504295"/>
        </a:xfrm>
        <a:prstGeom prst="blockArc">
          <a:avLst>
            <a:gd name="adj1" fmla="val 18900000"/>
            <a:gd name="adj2" fmla="val 2700000"/>
            <a:gd name="adj3" fmla="val 332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3B447E-5FEA-4DFB-B352-DDEDEADA1185}">
      <dsp:nvSpPr>
        <dsp:cNvPr id="0" name=""/>
        <dsp:cNvSpPr/>
      </dsp:nvSpPr>
      <dsp:spPr>
        <a:xfrm>
          <a:off x="269733" y="6634"/>
          <a:ext cx="8154147" cy="4390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8523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0" kern="1200" dirty="0">
              <a:solidFill>
                <a:srgbClr val="22272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убежище</a:t>
          </a:r>
          <a:endParaRPr lang="ru-RU" sz="28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69733" y="6634"/>
        <a:ext cx="8154147" cy="439083"/>
      </dsp:txXfrm>
    </dsp:sp>
    <dsp:sp modelId="{11DEB28E-D2A6-4E6F-82E8-5BACDDADB29E}">
      <dsp:nvSpPr>
        <dsp:cNvPr id="0" name=""/>
        <dsp:cNvSpPr/>
      </dsp:nvSpPr>
      <dsp:spPr>
        <a:xfrm>
          <a:off x="-12390" y="0"/>
          <a:ext cx="548854" cy="548854"/>
        </a:xfrm>
        <a:prstGeom prst="ellipse">
          <a:avLst/>
        </a:prstGeom>
        <a:solidFill>
          <a:srgbClr val="00B050"/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D8EA096-C4B4-4A5F-8319-2263CCA9B57A}">
      <dsp:nvSpPr>
        <dsp:cNvPr id="0" name=""/>
        <dsp:cNvSpPr/>
      </dsp:nvSpPr>
      <dsp:spPr>
        <a:xfrm>
          <a:off x="618065" y="540776"/>
          <a:ext cx="7805834" cy="4390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8523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0" kern="1200" dirty="0">
              <a:solidFill>
                <a:srgbClr val="22272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противорадиационное укрытие (пру)</a:t>
          </a:r>
        </a:p>
      </dsp:txBody>
      <dsp:txXfrm>
        <a:off x="618065" y="540776"/>
        <a:ext cx="7805834" cy="439083"/>
      </dsp:txXfrm>
    </dsp:sp>
    <dsp:sp modelId="{D5478195-B532-4A51-833B-C93AAD95FC87}">
      <dsp:nvSpPr>
        <dsp:cNvPr id="0" name=""/>
        <dsp:cNvSpPr/>
      </dsp:nvSpPr>
      <dsp:spPr>
        <a:xfrm>
          <a:off x="198381" y="547944"/>
          <a:ext cx="548854" cy="548854"/>
        </a:xfrm>
        <a:prstGeom prst="ellipse">
          <a:avLst/>
        </a:prstGeom>
        <a:solidFill>
          <a:srgbClr val="00B050"/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90A0DBD6-BAAA-464B-8B81-7AC4052CAD96}">
      <dsp:nvSpPr>
        <dsp:cNvPr id="0" name=""/>
        <dsp:cNvSpPr/>
      </dsp:nvSpPr>
      <dsp:spPr>
        <a:xfrm>
          <a:off x="835994" y="1165298"/>
          <a:ext cx="7587919" cy="4390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8523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0" kern="1200" dirty="0">
              <a:solidFill>
                <a:srgbClr val="22272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укрытие</a:t>
          </a:r>
        </a:p>
      </dsp:txBody>
      <dsp:txXfrm>
        <a:off x="835994" y="1165298"/>
        <a:ext cx="7587919" cy="439083"/>
      </dsp:txXfrm>
    </dsp:sp>
    <dsp:sp modelId="{8D8B127F-BF95-4D44-AB94-7781DA2B9591}">
      <dsp:nvSpPr>
        <dsp:cNvPr id="0" name=""/>
        <dsp:cNvSpPr/>
      </dsp:nvSpPr>
      <dsp:spPr>
        <a:xfrm>
          <a:off x="472807" y="1106504"/>
          <a:ext cx="548854" cy="548854"/>
        </a:xfrm>
        <a:prstGeom prst="ellipse">
          <a:avLst/>
        </a:prstGeom>
        <a:solidFill>
          <a:srgbClr val="00B050"/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A52AED4-7B86-48B0-82F1-CF4B0E677FA8}">
      <dsp:nvSpPr>
        <dsp:cNvPr id="0" name=""/>
        <dsp:cNvSpPr/>
      </dsp:nvSpPr>
      <dsp:spPr>
        <a:xfrm>
          <a:off x="993815" y="1718302"/>
          <a:ext cx="7406018" cy="4390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8523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0" i="0" kern="1200" dirty="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защищенный пункт управления </a:t>
          </a:r>
          <a:r>
            <a:rPr lang="ru-RU" sz="1200" b="0" i="0" kern="1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(</a:t>
          </a:r>
          <a:r>
            <a:rPr lang="ru-RU" sz="1200" kern="1200" dirty="0">
              <a:solidFill>
                <a:srgbClr val="FF0000"/>
              </a:solidFill>
              <a:latin typeface="Roboto"/>
            </a:rPr>
            <a:t>СП 165.1325800.2014)</a:t>
          </a:r>
          <a:endParaRPr lang="ru-RU" sz="1200" b="0" kern="1200" dirty="0">
            <a:solidFill>
              <a:srgbClr val="22272F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93815" y="1718302"/>
        <a:ext cx="7406018" cy="439083"/>
      </dsp:txXfrm>
    </dsp:sp>
    <dsp:sp modelId="{576F7457-BAA4-46A0-8FE8-766F929D6A7C}">
      <dsp:nvSpPr>
        <dsp:cNvPr id="0" name=""/>
        <dsp:cNvSpPr/>
      </dsp:nvSpPr>
      <dsp:spPr>
        <a:xfrm>
          <a:off x="632019" y="1671141"/>
          <a:ext cx="548854" cy="548854"/>
        </a:xfrm>
        <a:prstGeom prst="ellipse">
          <a:avLst/>
        </a:prstGeom>
        <a:solidFill>
          <a:srgbClr val="00B050"/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9D0CA1A-D52D-40A7-92BD-12215773D6B1}">
      <dsp:nvSpPr>
        <dsp:cNvPr id="0" name=""/>
        <dsp:cNvSpPr/>
      </dsp:nvSpPr>
      <dsp:spPr>
        <a:xfrm>
          <a:off x="648829" y="3208839"/>
          <a:ext cx="7751004" cy="4390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8523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0" kern="1200" dirty="0">
              <a:solidFill>
                <a:srgbClr val="22272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санитарно-обмывочный пункт</a:t>
          </a:r>
        </a:p>
      </dsp:txBody>
      <dsp:txXfrm>
        <a:off x="648829" y="3208839"/>
        <a:ext cx="7751004" cy="439083"/>
      </dsp:txXfrm>
    </dsp:sp>
    <dsp:sp modelId="{BF4AEFCF-E8F0-4D39-BD4E-FF9ECE94423D}">
      <dsp:nvSpPr>
        <dsp:cNvPr id="0" name=""/>
        <dsp:cNvSpPr/>
      </dsp:nvSpPr>
      <dsp:spPr>
        <a:xfrm>
          <a:off x="435397" y="3129133"/>
          <a:ext cx="548854" cy="54885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EFBCC0C-50B3-4E9B-AE19-4F40BB122F81}">
      <dsp:nvSpPr>
        <dsp:cNvPr id="0" name=""/>
        <dsp:cNvSpPr/>
      </dsp:nvSpPr>
      <dsp:spPr>
        <a:xfrm>
          <a:off x="632162" y="3823359"/>
          <a:ext cx="7791737" cy="4390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8523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0" kern="1200" dirty="0">
              <a:solidFill>
                <a:srgbClr val="22272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специализированное складское помещение</a:t>
          </a:r>
        </a:p>
      </dsp:txBody>
      <dsp:txXfrm>
        <a:off x="632162" y="3823359"/>
        <a:ext cx="7791737" cy="439083"/>
      </dsp:txXfrm>
    </dsp:sp>
    <dsp:sp modelId="{C6B564B4-FB87-48D1-A6E3-99FE4833D408}">
      <dsp:nvSpPr>
        <dsp:cNvPr id="0" name=""/>
        <dsp:cNvSpPr/>
      </dsp:nvSpPr>
      <dsp:spPr>
        <a:xfrm>
          <a:off x="198381" y="3740757"/>
          <a:ext cx="548854" cy="54885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CE807104-9FD7-400D-B985-5BE7FDC5F0E1}">
      <dsp:nvSpPr>
        <dsp:cNvPr id="0" name=""/>
        <dsp:cNvSpPr/>
      </dsp:nvSpPr>
      <dsp:spPr>
        <a:xfrm>
          <a:off x="220412" y="4392386"/>
          <a:ext cx="8203468" cy="43908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8523" tIns="71120" rIns="71120" bIns="7112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0" kern="1200" dirty="0">
              <a:solidFill>
                <a:srgbClr val="22272F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станции обеззараживания техники и одежды</a:t>
          </a:r>
        </a:p>
      </dsp:txBody>
      <dsp:txXfrm>
        <a:off x="220412" y="4392386"/>
        <a:ext cx="8203468" cy="439083"/>
      </dsp:txXfrm>
    </dsp:sp>
    <dsp:sp modelId="{54034056-9313-4809-BC4A-A8DA698C3525}">
      <dsp:nvSpPr>
        <dsp:cNvPr id="0" name=""/>
        <dsp:cNvSpPr/>
      </dsp:nvSpPr>
      <dsp:spPr>
        <a:xfrm>
          <a:off x="-12390" y="4282615"/>
          <a:ext cx="548854" cy="548854"/>
        </a:xfrm>
        <a:prstGeom prst="ellipse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999" cy="496809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203" y="0"/>
            <a:ext cx="2949999" cy="496809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959165F-1A78-4A19-AEB4-AE34FBC61750}" type="datetimeFigureOut">
              <a:rPr lang="ru-RU"/>
              <a:pPr>
                <a:defRPr/>
              </a:pPr>
              <a:t>12.12.2025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2530"/>
            <a:ext cx="2949999" cy="496808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203" y="9442530"/>
            <a:ext cx="2949999" cy="496808"/>
          </a:xfrm>
          <a:prstGeom prst="rect">
            <a:avLst/>
          </a:prstGeom>
        </p:spPr>
        <p:txBody>
          <a:bodyPr vert="horz" wrap="square" lIns="91394" tIns="45697" rIns="91394" bIns="4569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250AA444-39AC-4268-8A8F-B38C51E27A1E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22592037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999" cy="496809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203" y="0"/>
            <a:ext cx="2949999" cy="496809"/>
          </a:xfrm>
          <a:prstGeom prst="rect">
            <a:avLst/>
          </a:prstGeom>
        </p:spPr>
        <p:txBody>
          <a:bodyPr vert="horz" lIns="91394" tIns="45697" rIns="91394" bIns="4569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79F306B-D759-457A-A534-51E837BF6331}" type="datetimeFigureOut">
              <a:rPr lang="ru-RU"/>
              <a:pPr>
                <a:defRPr/>
              </a:pPr>
              <a:t>12.12.2025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622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4" tIns="45697" rIns="91394" bIns="45697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404" y="4722059"/>
            <a:ext cx="5447981" cy="4472860"/>
          </a:xfrm>
          <a:prstGeom prst="rect">
            <a:avLst/>
          </a:prstGeom>
        </p:spPr>
        <p:txBody>
          <a:bodyPr vert="horz" lIns="91394" tIns="45697" rIns="91394" bIns="45697" rtlCol="0">
            <a:normAutofit/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530"/>
            <a:ext cx="2949999" cy="496808"/>
          </a:xfrm>
          <a:prstGeom prst="rect">
            <a:avLst/>
          </a:prstGeom>
        </p:spPr>
        <p:txBody>
          <a:bodyPr vert="horz" lIns="91394" tIns="45697" rIns="91394" bIns="4569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203" y="9442530"/>
            <a:ext cx="2949999" cy="496808"/>
          </a:xfrm>
          <a:prstGeom prst="rect">
            <a:avLst/>
          </a:prstGeom>
        </p:spPr>
        <p:txBody>
          <a:bodyPr vert="horz" wrap="square" lIns="91394" tIns="45697" rIns="91394" bIns="4569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DD379732-5906-4C2C-B202-F461FCD058A6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1954051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/>
          </a:p>
        </p:txBody>
      </p:sp>
      <p:sp>
        <p:nvSpPr>
          <p:cNvPr id="61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9C045C7-96FE-444F-AEDD-5F2C0095F97F}" type="slidenum">
              <a:rPr kumimoji="0" lang="ru-RU" alt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alt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14703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A6154-F841-4237-9F14-2F47DB21790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9227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xmlns="" id="{BE8235BE-2B13-4AB3-A10E-2B2151E150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579" indent="-285607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2429" indent="-22848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9400" indent="-22848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6371" indent="-228486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343" indent="-2284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314" indent="-2284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286" indent="-2284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257" indent="-22848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14BED0F-3C01-4AF4-93DE-3C3695BC6E5A}" type="slidenum">
              <a:rPr lang="ru-RU" altLang="ru-RU" smtClean="0"/>
              <a:pPr>
                <a:spcBef>
                  <a:spcPct val="0"/>
                </a:spcBef>
              </a:pPr>
              <a:t>3</a:t>
            </a:fld>
            <a:endParaRPr lang="ru-RU" altLang="ru-RU"/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xmlns="" id="{E828A7E3-F080-4D1E-850E-478CCF8BA34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xmlns="" id="{55CDECC0-1194-452B-9BF2-7754B6D277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3548" y="4342706"/>
            <a:ext cx="5024514" cy="411414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5363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CA6154-F841-4237-9F14-2F47DB21790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1690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379732-5906-4C2C-B202-F461FCD058A6}" type="slidenum">
              <a:rPr lang="ru-RU" altLang="ru-RU" smtClean="0"/>
              <a:pPr>
                <a:defRPr/>
              </a:pPr>
              <a:t>5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40728649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379732-5906-4C2C-B202-F461FCD058A6}" type="slidenum">
              <a:rPr lang="ru-RU" altLang="ru-RU" smtClean="0"/>
              <a:pPr>
                <a:defRPr/>
              </a:pPr>
              <a:t>6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0711253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endParaRPr lang="ru-RU" b="0" i="0" dirty="0">
              <a:solidFill>
                <a:srgbClr val="22272F"/>
              </a:solidFill>
              <a:effectLst/>
              <a:latin typeface="PT Serif"/>
            </a:endParaRPr>
          </a:p>
          <a:p>
            <a:pPr algn="just"/>
            <a:endParaRPr lang="ru-RU" b="0" i="0" dirty="0">
              <a:solidFill>
                <a:srgbClr val="22272F"/>
              </a:solidFill>
              <a:effectLst/>
              <a:latin typeface="PT Serif"/>
            </a:endParaRPr>
          </a:p>
          <a:p>
            <a:pPr algn="just"/>
            <a:endParaRPr lang="ru-RU" b="0" i="0" dirty="0">
              <a:solidFill>
                <a:srgbClr val="22272F"/>
              </a:solidFill>
              <a:effectLst/>
              <a:latin typeface="PT Serif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D379732-5906-4C2C-B202-F461FCD058A6}" type="slidenum">
              <a:rPr lang="ru-RU" altLang="ru-RU" smtClean="0"/>
              <a:pPr>
                <a:defRPr/>
              </a:pPr>
              <a:t>7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32623628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28AF1-A36B-4AA6-BD66-1BD140ECAAAB}" type="datetimeFigureOut">
              <a:rPr lang="ru-RU"/>
              <a:pPr>
                <a:defRPr/>
              </a:pPr>
              <a:t>12.12.2025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EB37FB-48F0-4AB7-9D2E-303D77D4789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92619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28AF1-A36B-4AA6-BD66-1BD140ECAAAB}" type="datetimeFigureOut">
              <a:rPr lang="ru-RU"/>
              <a:pPr>
                <a:defRPr/>
              </a:pPr>
              <a:t>12.12.2025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8AFF1-CBB1-4F66-852A-4C90532B558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3307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28AF1-A36B-4AA6-BD66-1BD140ECAAAB}" type="datetimeFigureOut">
              <a:rPr lang="ru-RU"/>
              <a:pPr>
                <a:defRPr/>
              </a:pPr>
              <a:t>12.12.2025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59CABB-72AF-4056-8D01-0A62A011FD4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3445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9FD76-9F62-49B8-A54E-EDCD1D8CA6AD}" type="datetime1">
              <a:rPr lang="ru-RU"/>
              <a:pPr>
                <a:defRPr/>
              </a:pPr>
              <a:t>12.12.2025</a:t>
            </a:fld>
            <a:endParaRPr lang="ru-RU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C18646-1B95-46CF-99E0-D83D4B6C831A}" type="slidenum">
              <a:rPr lang="ru-RU" altLang="ru-RU"/>
              <a:pPr>
                <a:defRPr/>
              </a:pPr>
              <a:t>‹#›</a:t>
            </a:fld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783141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605B-C274-4338-BD80-6178B4154D43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76EB-6C9F-4851-AE50-004C8DD3E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87191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605B-C274-4338-BD80-6178B4154D43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76EB-6C9F-4851-AE50-004C8DD3E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78029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605B-C274-4338-BD80-6178B4154D43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76EB-6C9F-4851-AE50-004C8DD3E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6395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605B-C274-4338-BD80-6178B4154D43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76EB-6C9F-4851-AE50-004C8DD3E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6338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605B-C274-4338-BD80-6178B4154D43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76EB-6C9F-4851-AE50-004C8DD3E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07884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605B-C274-4338-BD80-6178B4154D43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76EB-6C9F-4851-AE50-004C8DD3E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82897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605B-C274-4338-BD80-6178B4154D43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76EB-6C9F-4851-AE50-004C8DD3E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833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28AF1-A36B-4AA6-BD66-1BD140ECAAAB}" type="datetimeFigureOut">
              <a:rPr lang="ru-RU"/>
              <a:pPr>
                <a:defRPr/>
              </a:pPr>
              <a:t>12.12.2025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C61883-2E34-433D-9902-5E1E1C3AE421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06654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605B-C274-4338-BD80-6178B4154D43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76EB-6C9F-4851-AE50-004C8DD3E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6182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605B-C274-4338-BD80-6178B4154D43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76EB-6C9F-4851-AE50-004C8DD3E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018869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605B-C274-4338-BD80-6178B4154D43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76EB-6C9F-4851-AE50-004C8DD3E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72285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1605B-C274-4338-BD80-6178B4154D43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276EB-6C9F-4851-AE50-004C8DD3E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3558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28AF1-A36B-4AA6-BD66-1BD140ECAAAB}" type="datetimeFigureOut">
              <a:rPr lang="ru-RU"/>
              <a:pPr>
                <a:defRPr/>
              </a:pPr>
              <a:t>12.12.2025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448D1-226E-48AF-B901-298A0047ABB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5840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28AF1-A36B-4AA6-BD66-1BD140ECAAAB}" type="datetimeFigureOut">
              <a:rPr lang="ru-RU"/>
              <a:pPr>
                <a:defRPr/>
              </a:pPr>
              <a:t>12.12.2025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71F86-E22D-4C2D-9102-55F03CB1800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5941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28AF1-A36B-4AA6-BD66-1BD140ECAAAB}" type="datetimeFigureOut">
              <a:rPr lang="ru-RU"/>
              <a:pPr>
                <a:defRPr/>
              </a:pPr>
              <a:t>12.12.2025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98D6F4-5C4C-4B91-B3B1-BD1942C7902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7997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28AF1-A36B-4AA6-BD66-1BD140ECAAAB}" type="datetimeFigureOut">
              <a:rPr lang="ru-RU"/>
              <a:pPr>
                <a:defRPr/>
              </a:pPr>
              <a:t>12.12.2025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95F59-B7D8-4D7C-9722-AD377C3DAE37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0100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28AF1-A36B-4AA6-BD66-1BD140ECAAAB}" type="datetimeFigureOut">
              <a:rPr lang="ru-RU"/>
              <a:pPr>
                <a:defRPr/>
              </a:pPr>
              <a:t>12.12.2025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C43F5-56E4-416C-B96D-7029B892632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6909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28AF1-A36B-4AA6-BD66-1BD140ECAAAB}" type="datetimeFigureOut">
              <a:rPr lang="ru-RU"/>
              <a:pPr>
                <a:defRPr/>
              </a:pPr>
              <a:t>12.12.2025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5B238-A3E9-471B-8031-B47A5AC51CC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6361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28AF1-A36B-4AA6-BD66-1BD140ECAAAB}" type="datetimeFigureOut">
              <a:rPr lang="ru-RU"/>
              <a:pPr>
                <a:defRPr/>
              </a:pPr>
              <a:t>12.12.2025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38CC9C-8BDF-4F40-AEB7-64EEFC16AFD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9556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E428AF1-A36B-4AA6-BD66-1BD140ECAAAB}" type="datetimeFigureOut">
              <a:rPr lang="ru-RU"/>
              <a:pPr>
                <a:defRPr/>
              </a:pPr>
              <a:t>12.12.2025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B4589F3-5839-466F-AC2C-FBC964FEF26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3" r:id="rId1"/>
    <p:sldLayoutId id="2147484054" r:id="rId2"/>
    <p:sldLayoutId id="2147484055" r:id="rId3"/>
    <p:sldLayoutId id="2147484056" r:id="rId4"/>
    <p:sldLayoutId id="2147484057" r:id="rId5"/>
    <p:sldLayoutId id="2147484058" r:id="rId6"/>
    <p:sldLayoutId id="2147484059" r:id="rId7"/>
    <p:sldLayoutId id="2147484060" r:id="rId8"/>
    <p:sldLayoutId id="2147484061" r:id="rId9"/>
    <p:sldLayoutId id="2147484062" r:id="rId10"/>
    <p:sldLayoutId id="2147484063" r:id="rId11"/>
    <p:sldLayoutId id="2147484043" r:id="rId12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1605B-C274-4338-BD80-6178B4154D43}" type="datetimeFigureOut">
              <a:rPr lang="ru-RU" smtClean="0"/>
              <a:t>12.12.2025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276EB-6C9F-4851-AE50-004C8DD3E6F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256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65" r:id="rId1"/>
    <p:sldLayoutId id="2147484066" r:id="rId2"/>
    <p:sldLayoutId id="2147484067" r:id="rId3"/>
    <p:sldLayoutId id="2147484068" r:id="rId4"/>
    <p:sldLayoutId id="2147484069" r:id="rId5"/>
    <p:sldLayoutId id="2147484070" r:id="rId6"/>
    <p:sldLayoutId id="2147484071" r:id="rId7"/>
    <p:sldLayoutId id="2147484072" r:id="rId8"/>
    <p:sldLayoutId id="2147484073" r:id="rId9"/>
    <p:sldLayoutId id="2147484074" r:id="rId10"/>
    <p:sldLayoutId id="214748407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internet.garant.ru/#/document/181232/entry/3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Прямая соединительная линия 8"/>
          <p:cNvCxnSpPr>
            <a:cxnSpLocks/>
          </p:cNvCxnSpPr>
          <p:nvPr/>
        </p:nvCxnSpPr>
        <p:spPr>
          <a:xfrm>
            <a:off x="3539730" y="1323975"/>
            <a:ext cx="5050631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bject 6"/>
          <p:cNvSpPr txBox="1">
            <a:spLocks/>
          </p:cNvSpPr>
          <p:nvPr/>
        </p:nvSpPr>
        <p:spPr>
          <a:xfrm>
            <a:off x="2157057" y="3738258"/>
            <a:ext cx="7815975" cy="1698916"/>
          </a:xfrm>
          <a:prstGeom prst="rect">
            <a:avLst/>
          </a:prstGeom>
        </p:spPr>
        <p:txBody>
          <a:bodyPr wrap="square" lIns="0" tIns="6085" rIns="0" bIns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81" marR="0" lvl="0" indent="0" algn="ctr" defTabSz="914400" rtl="0" eaLnBrk="1" fontAlgn="auto" latinLnBrk="0" hangingPunct="1">
              <a:lnSpc>
                <a:spcPct val="100000"/>
              </a:lnSpc>
              <a:spcBef>
                <a:spcPts val="4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Организация выполнения мероприятий должностными лицами и специалистами ГО и РСЧС по подготовке всех групп населения в области гражданской обороны и защиты населения от чрезвычайных ситуаций природного и техногенного характера</a:t>
            </a:r>
            <a:endParaRPr kumimoji="0" lang="ru-RU" sz="27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2613979" y="689240"/>
            <a:ext cx="6636544" cy="2040399"/>
            <a:chOff x="1115616" y="960835"/>
            <a:chExt cx="6636544" cy="2040399"/>
          </a:xfrm>
        </p:grpSpPr>
        <p:sp>
          <p:nvSpPr>
            <p:cNvPr id="5122" name="Прямоугольник 7"/>
            <p:cNvSpPr>
              <a:spLocks noChangeArrowheads="1"/>
            </p:cNvSpPr>
            <p:nvPr/>
          </p:nvSpPr>
          <p:spPr bwMode="auto">
            <a:xfrm>
              <a:off x="1115616" y="2157413"/>
              <a:ext cx="6636544" cy="8438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r>
                <a:rPr kumimoji="0" lang="ru-RU" altLang="ru-RU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Министерство имущественных отношений Иркутской области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90000"/>
                </a:lnSpc>
                <a:spcBef>
                  <a:spcPts val="100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None/>
                <a:tabLst/>
                <a:defRPr/>
              </a:pPr>
              <a:endParaRPr kumimoji="0" lang="ru-RU" altLang="ru-RU" sz="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Государственное бюджетное учреждение дополнительного профессионального образования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altLang="ru-RU" sz="9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" panose="020B0604020202020204" pitchFamily="34" charset="0"/>
                  <a:ea typeface="+mn-ea"/>
                  <a:cs typeface="Arial" panose="020B0604020202020204" pitchFamily="34" charset="0"/>
                </a:rPr>
                <a:t>«Учебно-методический центр по гражданской обороне, чрезвычайным ситуациям и пожарной безопасности Иркутской области»</a:t>
              </a:r>
            </a:p>
          </p:txBody>
        </p:sp>
        <p:pic>
          <p:nvPicPr>
            <p:cNvPr id="5125" name="Объект 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82916" y="1053704"/>
              <a:ext cx="883444" cy="8834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6" name="Рисунок 1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41935" y="960835"/>
              <a:ext cx="1041797" cy="10429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27" name="Рисунок 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02857" y="1037035"/>
              <a:ext cx="1431131" cy="95488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1" name="object 6"/>
          <p:cNvSpPr txBox="1">
            <a:spLocks/>
          </p:cNvSpPr>
          <p:nvPr/>
        </p:nvSpPr>
        <p:spPr>
          <a:xfrm>
            <a:off x="3404568" y="2934567"/>
            <a:ext cx="5565530" cy="4985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6085" rIns="0" bIns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681" marR="0" lvl="0" indent="0" algn="ctr" defTabSz="914400" rtl="0" eaLnBrk="1" fontAlgn="auto" latinLnBrk="0" hangingPunct="1">
              <a:lnSpc>
                <a:spcPct val="100000"/>
              </a:lnSpc>
              <a:spcBef>
                <a:spcPts val="48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Тематический семинар</a:t>
            </a:r>
            <a:endParaRPr kumimoji="0" lang="ru-RU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1409AB86-026F-44FD-A00C-3BB593D7E832}"/>
              </a:ext>
            </a:extLst>
          </p:cNvPr>
          <p:cNvSpPr/>
          <p:nvPr/>
        </p:nvSpPr>
        <p:spPr>
          <a:xfrm>
            <a:off x="1559496" y="5721948"/>
            <a:ext cx="950086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Создание защитных сооружений гражданской обороны и других объектов гражданской обороны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5050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83428" y="98426"/>
            <a:ext cx="7596951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/>
            <a:r>
              <a:rPr lang="ru-RU" sz="28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 объектам гражданской обороны относятся: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>
            <p:extLst>
              <p:ext uri="{D42A27DB-BD31-4B8C-83A1-F6EECF244321}">
                <p14:modId xmlns:p14="http://schemas.microsoft.com/office/powerpoint/2010/main" val="2508805299"/>
              </p:ext>
            </p:extLst>
          </p:nvPr>
        </p:nvGraphicFramePr>
        <p:xfrm>
          <a:off x="2197301" y="1161277"/>
          <a:ext cx="8462399" cy="48314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7" name="Группа 6"/>
          <p:cNvGrpSpPr/>
          <p:nvPr/>
        </p:nvGrpSpPr>
        <p:grpSpPr>
          <a:xfrm>
            <a:off x="1937005" y="6104129"/>
            <a:ext cx="8684193" cy="559519"/>
            <a:chOff x="285089" y="184749"/>
            <a:chExt cx="8684193" cy="369336"/>
          </a:xfrm>
          <a:scene3d>
            <a:camera prst="orthographicFront"/>
            <a:lightRig rig="flat" dir="t"/>
          </a:scene3d>
        </p:grpSpPr>
        <p:sp>
          <p:nvSpPr>
            <p:cNvPr id="9" name="Прямоугольник 8"/>
            <p:cNvSpPr/>
            <p:nvPr/>
          </p:nvSpPr>
          <p:spPr>
            <a:xfrm>
              <a:off x="285089" y="184749"/>
              <a:ext cx="8684193" cy="369336"/>
            </a:xfrm>
            <a:prstGeom prst="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10" name="Прямоугольник 9"/>
            <p:cNvSpPr/>
            <p:nvPr/>
          </p:nvSpPr>
          <p:spPr>
            <a:xfrm>
              <a:off x="285089" y="184749"/>
              <a:ext cx="8684193" cy="369336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293161" tIns="38100" rIns="38100" bIns="38100" numCol="1" spcCol="1270" anchor="ctr" anchorCtr="0">
              <a:noAutofit/>
            </a:bodyPr>
            <a:lstStyle/>
            <a:p>
              <a:pPr defTabSz="666750">
                <a:lnSpc>
                  <a:spcPct val="90000"/>
                </a:lnSpc>
                <a:spcAft>
                  <a:spcPct val="35000"/>
                </a:spcAft>
              </a:pPr>
              <a:r>
                <a:rPr lang="ru-RU" sz="2800" dirty="0">
                  <a:solidFill>
                    <a:srgbClr val="22272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иные объекты гражданской обороны</a:t>
              </a:r>
              <a:endParaRPr lang="ru-RU" sz="28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8" name="Овал 7"/>
          <p:cNvSpPr/>
          <p:nvPr/>
        </p:nvSpPr>
        <p:spPr>
          <a:xfrm>
            <a:off x="1509075" y="6012434"/>
            <a:ext cx="683568" cy="631527"/>
          </a:xfrm>
          <a:prstGeom prst="ellipse">
            <a:avLst/>
          </a:prstGeom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5" name="Прямоугольник 4"/>
          <p:cNvSpPr/>
          <p:nvPr/>
        </p:nvSpPr>
        <p:spPr>
          <a:xfrm>
            <a:off x="1181301" y="2420888"/>
            <a:ext cx="1561041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dirty="0">
                <a:ln w="22225">
                  <a:solidFill>
                    <a:srgbClr val="00B050"/>
                  </a:solidFill>
                  <a:prstDash val="solid"/>
                </a:ln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ЗС ГО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974321B7-E007-4F63-A5B9-AF3D12B90E07}"/>
              </a:ext>
            </a:extLst>
          </p:cNvPr>
          <p:cNvSpPr/>
          <p:nvPr/>
        </p:nvSpPr>
        <p:spPr>
          <a:xfrm>
            <a:off x="4875153" y="682016"/>
            <a:ext cx="336502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>
                <a:solidFill>
                  <a:srgbClr val="C00000"/>
                </a:solidFill>
                <a:latin typeface="Roboto"/>
              </a:rPr>
              <a:t>(ПП 1309; СП 165.1325800.2014) </a:t>
            </a:r>
            <a:endParaRPr lang="ru-RU" sz="1600" dirty="0">
              <a:solidFill>
                <a:srgbClr val="C00000"/>
              </a:solidFill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A6CB080B-4748-44B1-85F9-490AE79D3CC6}"/>
              </a:ext>
            </a:extLst>
          </p:cNvPr>
          <p:cNvSpPr/>
          <p:nvPr/>
        </p:nvSpPr>
        <p:spPr>
          <a:xfrm>
            <a:off x="3401147" y="3429000"/>
            <a:ext cx="7220051" cy="864096"/>
          </a:xfrm>
          <a:prstGeom prst="rect">
            <a:avLst/>
          </a:prstGeom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/>
          <a:lstStyle/>
          <a:p>
            <a:r>
              <a:rPr lang="ru-RU" sz="2800" dirty="0">
                <a:solidFill>
                  <a:srgbClr val="22272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заглубленное помещение, приспособленное для укрытие населения 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400" dirty="0">
                <a:solidFill>
                  <a:srgbClr val="FF0000"/>
                </a:solidFill>
              </a:rPr>
              <a:t>с 11 октября 2025)</a:t>
            </a:r>
            <a:r>
              <a:rPr lang="ru-RU" sz="1400" dirty="0"/>
              <a:t> </a:t>
            </a:r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xmlns="" id="{D9BDE1D8-4CAF-481C-8977-CAA75DDD6191}"/>
              </a:ext>
            </a:extLst>
          </p:cNvPr>
          <p:cNvSpPr/>
          <p:nvPr/>
        </p:nvSpPr>
        <p:spPr>
          <a:xfrm>
            <a:off x="2900081" y="3514373"/>
            <a:ext cx="548854" cy="548854"/>
          </a:xfrm>
          <a:prstGeom prst="ellipse">
            <a:avLst/>
          </a:prstGeom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</p:spTree>
    <p:extLst>
      <p:ext uri="{BB962C8B-B14F-4D97-AF65-F5344CB8AC3E}">
        <p14:creationId xmlns:p14="http://schemas.microsoft.com/office/powerpoint/2010/main" val="1953117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A1033B16-FDC6-4AB5-A11D-4F1A4E32802A}"/>
              </a:ext>
            </a:extLst>
          </p:cNvPr>
          <p:cNvSpPr/>
          <p:nvPr/>
        </p:nvSpPr>
        <p:spPr>
          <a:xfrm>
            <a:off x="3359696" y="1254778"/>
            <a:ext cx="7985737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 defTabSz="914400" eaLnBrk="1" hangingPunct="1">
              <a:buFont typeface="Arial" panose="020B0604020202020204" pitchFamily="34" charset="0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пункт 9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defTabSz="914400" eaLnBrk="1" hangingPunct="1">
              <a:buFont typeface="Arial" panose="020B0604020202020204" pitchFamily="34" charset="0"/>
              <a:buNone/>
              <a:defRPr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Исполнительные органы субъектов Российской Федерации и органы местного самоуправления на соответствующих территориях:</a:t>
            </a:r>
          </a:p>
          <a:p>
            <a:pPr marL="0" indent="0" algn="just" defTabSz="914400" eaLnBrk="1" hangingPunct="1">
              <a:buFont typeface="Arial" panose="020B0604020202020204" pitchFamily="34" charset="0"/>
              <a:buNone/>
              <a:defRPr/>
            </a:pP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defTabSz="914400" eaLnBrk="1" hangingPunct="1">
              <a:buFont typeface="+mj-lt"/>
              <a:buAutoNum type="arabicPeriod"/>
              <a:defRPr/>
            </a:pP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согласованию с территориальными органами МЧС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определяют общую потребность в объектах гражданской обороны;</a:t>
            </a:r>
          </a:p>
          <a:p>
            <a:pPr marL="342900" indent="-342900" algn="just" defTabSz="914400" eaLnBrk="1" hangingPunct="1">
              <a:buFont typeface="+mj-lt"/>
              <a:buAutoNum type="arabicPeriod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мирное время создают, сохраняют существующие объекты гражданской обороны и поддерживают их в состоянии готовности к использованию;</a:t>
            </a:r>
          </a:p>
          <a:p>
            <a:pPr marL="342900" indent="-342900" algn="just" defTabSz="914400" eaLnBrk="1" hangingPunct="1">
              <a:buFont typeface="+mj-lt"/>
              <a:buAutoNum type="arabicPeriod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осуществляют контроль за созданием объектов гражданской обороны и поддержанием их в состоянии готовности к использованию;</a:t>
            </a:r>
          </a:p>
          <a:p>
            <a:pPr marL="342900" indent="-342900" algn="just" defTabSz="914400" eaLnBrk="1" hangingPunct="1">
              <a:buFont typeface="+mj-lt"/>
              <a:buAutoNum type="arabicPeriod"/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ведут учет существующих и создаваемых объектов гражданской обороны</a:t>
            </a:r>
          </a:p>
          <a:p>
            <a:pPr algn="just" defTabSz="914400" eaLnBrk="1" hangingPunct="1">
              <a:defRPr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C4FFB2EB-63A3-4845-82C9-349278497EB6}"/>
              </a:ext>
            </a:extLst>
          </p:cNvPr>
          <p:cNvSpPr/>
          <p:nvPr/>
        </p:nvSpPr>
        <p:spPr>
          <a:xfrm>
            <a:off x="1055440" y="114844"/>
            <a:ext cx="10513168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Постановление Правительства РФ от 29.11.1999г. № 1309 </a:t>
            </a:r>
          </a:p>
          <a:p>
            <a:pPr algn="ctr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«О порядке создания убежищ и иных объектов гражданской обороны» от </a:t>
            </a:r>
          </a:p>
          <a:p>
            <a:pPr algn="ctr"/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(с изменениями от 2.10.2025 г. № 1517 ППРФ) </a:t>
            </a:r>
          </a:p>
        </p:txBody>
      </p:sp>
      <p:pic>
        <p:nvPicPr>
          <p:cNvPr id="6" name="Picture 2" descr="Picture background">
            <a:extLst>
              <a:ext uri="{FF2B5EF4-FFF2-40B4-BE49-F238E27FC236}">
                <a16:creationId xmlns:a16="http://schemas.microsoft.com/office/drawing/2014/main" xmlns="" id="{6851BF79-F1CA-4F72-8B33-6BF17F99A7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825" t="2788" r="8054" b="10797"/>
          <a:stretch/>
        </p:blipFill>
        <p:spPr bwMode="auto">
          <a:xfrm>
            <a:off x="47328" y="1254778"/>
            <a:ext cx="3312368" cy="49825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49097" y="26420"/>
            <a:ext cx="1734257" cy="461665"/>
          </a:xfrm>
          <a:prstGeom prst="rect">
            <a:avLst/>
          </a:prstGeom>
          <a:noFill/>
          <a:ln>
            <a:solidFill>
              <a:schemeClr val="accent6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Убежище </a:t>
            </a:r>
            <a:r>
              <a:rPr lang="en-US" sz="2400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 Box 27"/>
          <p:cNvSpPr txBox="1">
            <a:spLocks noChangeArrowheads="1"/>
          </p:cNvSpPr>
          <p:nvPr/>
        </p:nvSpPr>
        <p:spPr bwMode="auto">
          <a:xfrm>
            <a:off x="4283263" y="6441710"/>
            <a:ext cx="4177713" cy="369332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b="1" dirty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п. 3 ПП РФ от 29.11.1999 № 1309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0" y="1062488"/>
            <a:ext cx="4232452" cy="230832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57200" algn="ctr"/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максимальной по численности работающей в военное время смены работников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</a:t>
            </a:r>
            <a:r>
              <a:rPr lang="ru-RU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имеющей мобилизационное задание (заказ) и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отнесенной</a:t>
            </a:r>
            <a:r>
              <a:rPr lang="ru-RU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категории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особой важности по ГО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независимо от места ее расположения</a:t>
            </a:r>
            <a:endParaRPr lang="ru-RU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-8120" y="3399172"/>
            <a:ext cx="4232452" cy="181588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</a:t>
            </a:r>
            <a:r>
              <a:rPr lang="ru-RU" sz="1600" b="1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НРС </a:t>
            </a:r>
            <a:r>
              <a:rPr lang="ru-RU" sz="16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организации, отнесенной к </a:t>
            </a:r>
            <a:r>
              <a:rPr lang="en-US" sz="16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16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или </a:t>
            </a:r>
            <a:r>
              <a:rPr lang="en-US" sz="16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ru-RU" sz="16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категории по ГО и расположенной на территории, отнесенной к группе по ГО, </a:t>
            </a:r>
            <a:r>
              <a:rPr lang="ru-RU" sz="1600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 исключением наибольшей работающей смены метрополитена и медицинского персонала, обслуживающего нетранспортабельных больных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9685" y="5248983"/>
            <a:ext cx="4209039" cy="148534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работников максимальной по численности работающей в мирное время смены организации, эксплуатирующей ядерные установки (атомные станции)</a:t>
            </a:r>
          </a:p>
        </p:txBody>
      </p:sp>
      <p:sp>
        <p:nvSpPr>
          <p:cNvPr id="12" name="Стрелка: вниз 11">
            <a:extLst>
              <a:ext uri="{FF2B5EF4-FFF2-40B4-BE49-F238E27FC236}">
                <a16:creationId xmlns:a16="http://schemas.microsoft.com/office/drawing/2014/main" xmlns="" id="{01344873-FD75-4B5C-95D0-98AAAD159E4C}"/>
              </a:ext>
            </a:extLst>
          </p:cNvPr>
          <p:cNvSpPr/>
          <p:nvPr/>
        </p:nvSpPr>
        <p:spPr>
          <a:xfrm>
            <a:off x="417414" y="522014"/>
            <a:ext cx="3381384" cy="517366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создаются для</a:t>
            </a:r>
          </a:p>
          <a:p>
            <a:pPr algn="ctr"/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EC67AE39-CAA4-4D48-B6E6-1AAC16333B64}"/>
              </a:ext>
            </a:extLst>
          </p:cNvPr>
          <p:cNvSpPr/>
          <p:nvPr/>
        </p:nvSpPr>
        <p:spPr>
          <a:xfrm>
            <a:off x="4383297" y="46958"/>
            <a:ext cx="3858237" cy="830997"/>
          </a:xfrm>
          <a:prstGeom prst="rect">
            <a:avLst/>
          </a:prstGeom>
          <a:ln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Противорадиационные </a:t>
            </a:r>
          </a:p>
          <a:p>
            <a:pPr algn="ctr"/>
            <a:r>
              <a:rPr lang="ru-RU" sz="2400" b="1" dirty="0">
                <a:ln w="0"/>
                <a:solidFill>
                  <a:schemeClr val="tx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укрытия 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B8A6F725-313A-4D85-B105-D7C394B6ECA9}"/>
              </a:ext>
            </a:extLst>
          </p:cNvPr>
          <p:cNvSpPr/>
          <p:nvPr/>
        </p:nvSpPr>
        <p:spPr>
          <a:xfrm>
            <a:off x="4537078" y="4075331"/>
            <a:ext cx="3692523" cy="230832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нетранспортабельных больных и обслуживающего их медицинского персонала,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находящегося в учреждении здравоохранения, расположенном в зоне возможного радиоактивного загрязнения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FE6BFE8A-8775-47BF-AB00-039A293E9DFA}"/>
              </a:ext>
            </a:extLst>
          </p:cNvPr>
          <p:cNvSpPr/>
          <p:nvPr/>
        </p:nvSpPr>
        <p:spPr>
          <a:xfrm>
            <a:off x="4521609" y="1720896"/>
            <a:ext cx="3701022" cy="230832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НРС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отнесенной к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или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категории по ГО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расположенной в зоне возможного радиоактивного загрязнения за пределами территории,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отнесенной к группе по гражданской обороне;</a:t>
            </a:r>
          </a:p>
        </p:txBody>
      </p:sp>
      <p:sp>
        <p:nvSpPr>
          <p:cNvPr id="15" name="Стрелка: вниз 14">
            <a:extLst>
              <a:ext uri="{FF2B5EF4-FFF2-40B4-BE49-F238E27FC236}">
                <a16:creationId xmlns:a16="http://schemas.microsoft.com/office/drawing/2014/main" xmlns="" id="{B7118DE1-D3DA-4AD0-804B-4251A31691EC}"/>
              </a:ext>
            </a:extLst>
          </p:cNvPr>
          <p:cNvSpPr/>
          <p:nvPr/>
        </p:nvSpPr>
        <p:spPr>
          <a:xfrm>
            <a:off x="4521608" y="905968"/>
            <a:ext cx="3517270" cy="627361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создаются для</a:t>
            </a: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4453937C-63E1-47A6-AE8A-094176A6D1C7}"/>
              </a:ext>
            </a:extLst>
          </p:cNvPr>
          <p:cNvSpPr/>
          <p:nvPr/>
        </p:nvSpPr>
        <p:spPr>
          <a:xfrm>
            <a:off x="8511788" y="3579388"/>
            <a:ext cx="3519903" cy="286232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нетранспортабельных больных и обслуживающего их медицинского персонала, находящегося в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учреждении здравоохранения</a:t>
            </a:r>
            <a:r>
              <a:rPr lang="ru-RU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расположенном на территории,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отнесенной к группе по ГО</a:t>
            </a:r>
            <a:r>
              <a:rPr lang="ru-RU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вне зоны возможного радиоактивного заражения (загрязнения).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7F7B3648-A453-4269-94B7-1A6924FA69B8}"/>
              </a:ext>
            </a:extLst>
          </p:cNvPr>
          <p:cNvSpPr/>
          <p:nvPr/>
        </p:nvSpPr>
        <p:spPr>
          <a:xfrm>
            <a:off x="8511787" y="1181239"/>
            <a:ext cx="3519903" cy="2308324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для НРС </a:t>
            </a:r>
            <a:r>
              <a:rPr lang="ru-RU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организации, отнесенной к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или 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</a:t>
            </a:r>
            <a:r>
              <a:rPr lang="ru-RU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категории по ГО</a:t>
            </a:r>
            <a:r>
              <a:rPr lang="ru-RU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расположенной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за пределами</a:t>
            </a:r>
            <a:r>
              <a:rPr lang="ru-RU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территории, отнесенной к группе по ГО, 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вне зоны </a:t>
            </a:r>
            <a:r>
              <a:rPr lang="ru-RU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возможного радиоактивного  загрязнения;</a:t>
            </a: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ECEFF685-EC98-4A1C-83BC-54E65D5106C1}"/>
              </a:ext>
            </a:extLst>
          </p:cNvPr>
          <p:cNvSpPr/>
          <p:nvPr/>
        </p:nvSpPr>
        <p:spPr>
          <a:xfrm>
            <a:off x="9386482" y="60349"/>
            <a:ext cx="1564338" cy="461665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Укрытие</a:t>
            </a:r>
            <a:r>
              <a:rPr lang="en-US" sz="2400" dirty="0">
                <a:ln w="0"/>
                <a:solidFill>
                  <a:schemeClr val="accent6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ln w="0"/>
              <a:solidFill>
                <a:schemeClr val="accent6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трелка: вниз 18">
            <a:extLst>
              <a:ext uri="{FF2B5EF4-FFF2-40B4-BE49-F238E27FC236}">
                <a16:creationId xmlns:a16="http://schemas.microsoft.com/office/drawing/2014/main" xmlns="" id="{51F6ECA5-E372-46A5-BEBE-0DA00140F7DD}"/>
              </a:ext>
            </a:extLst>
          </p:cNvPr>
          <p:cNvSpPr/>
          <p:nvPr/>
        </p:nvSpPr>
        <p:spPr>
          <a:xfrm>
            <a:off x="8474854" y="564274"/>
            <a:ext cx="3517270" cy="616965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ln w="0"/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b="1" dirty="0">
                <a:ln w="0"/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создаются для</a:t>
            </a:r>
          </a:p>
          <a:p>
            <a:pPr algn="ctr"/>
            <a:endParaRPr lang="ru-RU" sz="1400" dirty="0">
              <a:solidFill>
                <a:srgbClr val="FF0000"/>
              </a:solidFill>
            </a:endParaRP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1702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004472E5-670E-464A-AD03-B42C8739EB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7463" y="1963323"/>
            <a:ext cx="2270919" cy="355507"/>
          </a:xfrm>
          <a:ln>
            <a:solidFill>
              <a:schemeClr val="tx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особой важности</a:t>
            </a:r>
          </a:p>
        </p:txBody>
      </p:sp>
      <p:sp>
        <p:nvSpPr>
          <p:cNvPr id="8" name="AutoShape 3">
            <a:extLst>
              <a:ext uri="{FF2B5EF4-FFF2-40B4-BE49-F238E27FC236}">
                <a16:creationId xmlns:a16="http://schemas.microsoft.com/office/drawing/2014/main" xmlns="" id="{79254C78-061D-43E5-BEB4-0A4972BFA0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218" y="295936"/>
            <a:ext cx="4117590" cy="6373424"/>
          </a:xfrm>
          <a:prstGeom prst="foldedCorner">
            <a:avLst>
              <a:gd name="adj" fmla="val 12500"/>
            </a:avLst>
          </a:prstGeom>
          <a:solidFill>
            <a:schemeClr val="bg1"/>
          </a:solidFill>
          <a:ln w="3810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>
              <a:defRPr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b="1" dirty="0">
              <a:latin typeface="Arial" panose="020B0604020202020204" pitchFamily="34" charset="0"/>
            </a:endParaRPr>
          </a:p>
          <a:p>
            <a:pPr algn="ctr"/>
            <a:endParaRPr lang="ru-RU" b="1" dirty="0">
              <a:latin typeface="Arial" panose="020B0604020202020204" pitchFamily="34" charset="0"/>
            </a:endParaRPr>
          </a:p>
          <a:p>
            <a:pPr algn="ctr"/>
            <a:endParaRPr lang="ru-RU" b="1" dirty="0">
              <a:latin typeface="Arial" panose="020B0604020202020204" pitchFamily="34" charset="0"/>
            </a:endParaRPr>
          </a:p>
          <a:p>
            <a:pPr algn="ctr"/>
            <a:endParaRPr lang="ru-RU" b="1" dirty="0">
              <a:latin typeface="Arial" panose="020B0604020202020204" pitchFamily="34" charset="0"/>
            </a:endParaRPr>
          </a:p>
          <a:p>
            <a:pPr algn="ctr"/>
            <a:r>
              <a:rPr lang="ru-RU" b="1" dirty="0">
                <a:latin typeface="Arial" panose="020B0604020202020204" pitchFamily="34" charset="0"/>
              </a:rPr>
              <a:t>Постановление Правительства </a:t>
            </a:r>
          </a:p>
          <a:p>
            <a:pPr algn="ctr"/>
            <a:r>
              <a:rPr lang="ru-RU" b="1" dirty="0">
                <a:latin typeface="Arial" panose="020B0604020202020204" pitchFamily="34" charset="0"/>
              </a:rPr>
              <a:t>Российской Федерации</a:t>
            </a:r>
          </a:p>
          <a:p>
            <a:pPr algn="ctr"/>
            <a:r>
              <a:rPr lang="ru-RU" b="1" dirty="0">
                <a:latin typeface="Arial" panose="020B0604020202020204" pitchFamily="34" charset="0"/>
              </a:rPr>
              <a:t> от 27 апреля 2024 г. № 546  </a:t>
            </a:r>
          </a:p>
          <a:p>
            <a:pPr algn="ctr"/>
            <a:endParaRPr lang="ru-RU" dirty="0">
              <a:latin typeface="Arial" panose="020B0604020202020204" pitchFamily="34" charset="0"/>
            </a:endParaRPr>
          </a:p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«Об утверждении </a:t>
            </a:r>
          </a:p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Правил отнесения организаций</a:t>
            </a:r>
          </a:p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к категориям по гражданской </a:t>
            </a:r>
          </a:p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обороне в зависимости от роли </a:t>
            </a:r>
          </a:p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в экономике государства или</a:t>
            </a:r>
          </a:p>
          <a:p>
            <a:pPr algn="ctr"/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влияния на безопасность населения»</a:t>
            </a:r>
          </a:p>
          <a:p>
            <a:pPr algn="ctr" eaLnBrk="1" hangingPunct="1">
              <a:defRPr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defRPr/>
            </a:pPr>
            <a:endParaRPr lang="ru-RU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80000"/>
              </a:lnSpc>
              <a:defRPr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194" name="Picture 2" descr="Picture background">
            <a:extLst>
              <a:ext uri="{FF2B5EF4-FFF2-40B4-BE49-F238E27FC236}">
                <a16:creationId xmlns:a16="http://schemas.microsoft.com/office/drawing/2014/main" xmlns="" id="{3396D81A-C5AD-4434-83F8-78EBDA80AF6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501" t="21325" r="28934" b="1564"/>
          <a:stretch/>
        </p:blipFill>
        <p:spPr bwMode="auto">
          <a:xfrm>
            <a:off x="1804957" y="284233"/>
            <a:ext cx="1008112" cy="127952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AD34691D-1D88-4EEE-A257-04E26E73DF0D}"/>
              </a:ext>
            </a:extLst>
          </p:cNvPr>
          <p:cNvSpPr/>
          <p:nvPr/>
        </p:nvSpPr>
        <p:spPr>
          <a:xfrm>
            <a:off x="4757463" y="329766"/>
            <a:ext cx="6414972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Организациям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 устанавливаются следующие </a:t>
            </a:r>
          </a:p>
          <a:p>
            <a:pPr algn="ctr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категории по гражданской обороне </a:t>
            </a:r>
            <a:endParaRPr lang="ru-RU" b="1" dirty="0"/>
          </a:p>
        </p:txBody>
      </p:sp>
      <p:sp>
        <p:nvSpPr>
          <p:cNvPr id="12" name="Объект 2">
            <a:extLst>
              <a:ext uri="{FF2B5EF4-FFF2-40B4-BE49-F238E27FC236}">
                <a16:creationId xmlns:a16="http://schemas.microsoft.com/office/drawing/2014/main" xmlns="" id="{8EB4FD0E-9250-4D97-BD92-6F653D61890C}"/>
              </a:ext>
            </a:extLst>
          </p:cNvPr>
          <p:cNvSpPr txBox="1">
            <a:spLocks/>
          </p:cNvSpPr>
          <p:nvPr/>
        </p:nvSpPr>
        <p:spPr bwMode="auto">
          <a:xfrm>
            <a:off x="9628822" y="1836605"/>
            <a:ext cx="1067883" cy="36004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Font typeface="Arial" panose="020B0604020202020204" pitchFamily="34" charset="0"/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вторая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xmlns="" id="{8F8CD95D-2AFF-423C-AB86-7C757EA42BF7}"/>
              </a:ext>
            </a:extLst>
          </p:cNvPr>
          <p:cNvSpPr txBox="1">
            <a:spLocks/>
          </p:cNvSpPr>
          <p:nvPr/>
        </p:nvSpPr>
        <p:spPr bwMode="auto">
          <a:xfrm>
            <a:off x="7466998" y="1889015"/>
            <a:ext cx="1191100" cy="36004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>
              <a:buFont typeface="Arial" panose="020B0604020202020204" pitchFamily="34" charset="0"/>
              <a:buNone/>
            </a:pP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первая </a:t>
            </a:r>
          </a:p>
        </p:txBody>
      </p:sp>
      <p:sp>
        <p:nvSpPr>
          <p:cNvPr id="10" name="Стрелка: вниз 9">
            <a:extLst>
              <a:ext uri="{FF2B5EF4-FFF2-40B4-BE49-F238E27FC236}">
                <a16:creationId xmlns:a16="http://schemas.microsoft.com/office/drawing/2014/main" xmlns="" id="{1A0B6B68-47EE-421C-9852-356456147624}"/>
              </a:ext>
            </a:extLst>
          </p:cNvPr>
          <p:cNvSpPr/>
          <p:nvPr/>
        </p:nvSpPr>
        <p:spPr>
          <a:xfrm>
            <a:off x="5553183" y="1248872"/>
            <a:ext cx="242316" cy="614894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: вниз 14">
            <a:extLst>
              <a:ext uri="{FF2B5EF4-FFF2-40B4-BE49-F238E27FC236}">
                <a16:creationId xmlns:a16="http://schemas.microsoft.com/office/drawing/2014/main" xmlns="" id="{8CFCE498-01A6-4813-B466-37CCEB26DAE4}"/>
              </a:ext>
            </a:extLst>
          </p:cNvPr>
          <p:cNvSpPr/>
          <p:nvPr/>
        </p:nvSpPr>
        <p:spPr>
          <a:xfrm>
            <a:off x="7941390" y="1185399"/>
            <a:ext cx="242316" cy="614894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: вниз 15">
            <a:extLst>
              <a:ext uri="{FF2B5EF4-FFF2-40B4-BE49-F238E27FC236}">
                <a16:creationId xmlns:a16="http://schemas.microsoft.com/office/drawing/2014/main" xmlns="" id="{6AB7667D-B127-44E6-8C4E-F639DA6545DB}"/>
              </a:ext>
            </a:extLst>
          </p:cNvPr>
          <p:cNvSpPr/>
          <p:nvPr/>
        </p:nvSpPr>
        <p:spPr>
          <a:xfrm>
            <a:off x="10041605" y="1140388"/>
            <a:ext cx="242316" cy="614894"/>
          </a:xfrm>
          <a:prstGeom prst="down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xmlns="" id="{8B928D6C-6403-41AF-9F7D-85EF908A3D60}"/>
              </a:ext>
            </a:extLst>
          </p:cNvPr>
          <p:cNvCxnSpPr>
            <a:cxnSpLocks/>
          </p:cNvCxnSpPr>
          <p:nvPr/>
        </p:nvCxnSpPr>
        <p:spPr>
          <a:xfrm>
            <a:off x="6149911" y="2384983"/>
            <a:ext cx="634685" cy="771275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>
            <a:extLst>
              <a:ext uri="{FF2B5EF4-FFF2-40B4-BE49-F238E27FC236}">
                <a16:creationId xmlns:a16="http://schemas.microsoft.com/office/drawing/2014/main" xmlns="" id="{B91D6A86-0CBF-40F0-BE9B-DD0776B2B555}"/>
              </a:ext>
            </a:extLst>
          </p:cNvPr>
          <p:cNvCxnSpPr>
            <a:cxnSpLocks/>
          </p:cNvCxnSpPr>
          <p:nvPr/>
        </p:nvCxnSpPr>
        <p:spPr>
          <a:xfrm flipH="1">
            <a:off x="9048328" y="2277302"/>
            <a:ext cx="612068" cy="91486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xmlns="" id="{0B9B030E-B517-4ED1-B8A1-638A74FA3A79}"/>
              </a:ext>
            </a:extLst>
          </p:cNvPr>
          <p:cNvCxnSpPr>
            <a:cxnSpLocks/>
          </p:cNvCxnSpPr>
          <p:nvPr/>
        </p:nvCxnSpPr>
        <p:spPr>
          <a:xfrm>
            <a:off x="8000000" y="2252462"/>
            <a:ext cx="16667" cy="914861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Овал 22">
            <a:extLst>
              <a:ext uri="{FF2B5EF4-FFF2-40B4-BE49-F238E27FC236}">
                <a16:creationId xmlns:a16="http://schemas.microsoft.com/office/drawing/2014/main" xmlns="" id="{1DCCD0F8-EFD8-4635-AAA9-05D2CAF1557B}"/>
              </a:ext>
            </a:extLst>
          </p:cNvPr>
          <p:cNvSpPr/>
          <p:nvPr/>
        </p:nvSpPr>
        <p:spPr>
          <a:xfrm>
            <a:off x="4952660" y="3258316"/>
            <a:ext cx="6219775" cy="992538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целью </a:t>
            </a:r>
            <a:r>
              <a:rPr lang="ru-RU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заблаговременной разработки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и реализации мероприятий по ГО </a:t>
            </a:r>
          </a:p>
        </p:txBody>
      </p:sp>
      <p:pic>
        <p:nvPicPr>
          <p:cNvPr id="5124" name="Picture 4">
            <a:extLst>
              <a:ext uri="{FF2B5EF4-FFF2-40B4-BE49-F238E27FC236}">
                <a16:creationId xmlns:a16="http://schemas.microsoft.com/office/drawing/2014/main" xmlns="" id="{7B2B1D08-0DD3-457D-8953-3E3827F03E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4799" y="4886928"/>
            <a:ext cx="4572000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>
            <a:extLst>
              <a:ext uri="{FF2B5EF4-FFF2-40B4-BE49-F238E27FC236}">
                <a16:creationId xmlns:a16="http://schemas.microsoft.com/office/drawing/2014/main" xmlns="" id="{0AD82B77-DBF0-4B7B-BADE-E1F1764461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1824" y="4773884"/>
            <a:ext cx="3269140" cy="1895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6237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FA19DB4-4C14-405F-B1E0-8C0033F3C4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5720" y="1357613"/>
            <a:ext cx="8616280" cy="4351338"/>
          </a:xfrm>
        </p:spPr>
        <p:txBody>
          <a:bodyPr/>
          <a:lstStyle/>
          <a:p>
            <a:pPr marL="0" indent="0" algn="ctr">
              <a:buNone/>
            </a:pPr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Постановление Правительства Российской Федерации от 2 октября 2025 г. N 1517 «О внесении изменений в постановление Правительства Российской Федерации от 29 ноября 1999 г. N 1309»</a:t>
            </a:r>
          </a:p>
          <a:p>
            <a:pPr marL="0" indent="0" algn="just">
              <a:buNone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п.4.</a:t>
            </a:r>
            <a:r>
              <a:rPr lang="ru-RU" sz="1800" dirty="0">
                <a:solidFill>
                  <a:srgbClr val="FF0000"/>
                </a:solidFill>
                <a:latin typeface="PT Serif"/>
              </a:rPr>
              <a:t> Для</a:t>
            </a:r>
            <a:r>
              <a:rPr lang="ru-RU" sz="1800" dirty="0">
                <a:solidFill>
                  <a:srgbClr val="22272F"/>
                </a:solidFill>
                <a:latin typeface="PT Serif"/>
              </a:rPr>
              <a:t> </a:t>
            </a:r>
            <a:r>
              <a:rPr lang="ru-RU" sz="1800" dirty="0">
                <a:solidFill>
                  <a:srgbClr val="FF0000"/>
                </a:solidFill>
                <a:latin typeface="PT Serif"/>
              </a:rPr>
              <a:t>совместного</a:t>
            </a:r>
            <a:r>
              <a:rPr lang="ru-RU" sz="1800" dirty="0">
                <a:solidFill>
                  <a:srgbClr val="22272F"/>
                </a:solidFill>
                <a:latin typeface="PT Serif"/>
              </a:rPr>
              <a:t> </a:t>
            </a:r>
            <a:r>
              <a:rPr lang="ru-RU" sz="1800" dirty="0">
                <a:solidFill>
                  <a:srgbClr val="FF0000"/>
                </a:solidFill>
                <a:latin typeface="PT Serif"/>
              </a:rPr>
              <a:t>укрытия населения</a:t>
            </a:r>
            <a:r>
              <a:rPr lang="ru-RU" sz="1800" dirty="0">
                <a:solidFill>
                  <a:srgbClr val="22272F"/>
                </a:solidFill>
                <a:latin typeface="PT Serif"/>
              </a:rPr>
              <a:t>, не указанного в </a:t>
            </a:r>
            <a:r>
              <a:rPr lang="ru-RU" sz="1800" dirty="0">
                <a:solidFill>
                  <a:srgbClr val="3272C0"/>
                </a:solidFill>
                <a:latin typeface="PT Serif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пункте 3</a:t>
            </a:r>
            <a:r>
              <a:rPr lang="ru-RU" sz="1800" dirty="0">
                <a:solidFill>
                  <a:srgbClr val="22272F"/>
                </a:solidFill>
                <a:latin typeface="PT Serif"/>
              </a:rPr>
              <a:t> настоящего Порядка, и наибольшей работающей смены организации, обеспечивающей прием и укрытие населения, </a:t>
            </a:r>
            <a:r>
              <a:rPr lang="ru-RU" sz="1800" dirty="0">
                <a:solidFill>
                  <a:srgbClr val="FF0000"/>
                </a:solidFill>
                <a:latin typeface="PT Serif"/>
              </a:rPr>
              <a:t>используются</a:t>
            </a:r>
            <a:r>
              <a:rPr lang="ru-RU" sz="1800" dirty="0">
                <a:solidFill>
                  <a:srgbClr val="22272F"/>
                </a:solidFill>
                <a:latin typeface="PT Serif"/>
              </a:rPr>
              <a:t> </a:t>
            </a:r>
            <a:r>
              <a:rPr lang="ru-RU" sz="1800" dirty="0">
                <a:solidFill>
                  <a:srgbClr val="FF0000"/>
                </a:solidFill>
                <a:latin typeface="PT Serif"/>
              </a:rPr>
              <a:t>имеющиеся</a:t>
            </a:r>
            <a:r>
              <a:rPr lang="ru-RU" sz="1800" dirty="0">
                <a:solidFill>
                  <a:srgbClr val="22272F"/>
                </a:solidFill>
                <a:latin typeface="PT Serif"/>
              </a:rPr>
              <a:t> защитные сооружения гражданской обороны, а при их отсутствии - </a:t>
            </a:r>
            <a:r>
              <a:rPr lang="ru-RU" sz="1800" dirty="0">
                <a:solidFill>
                  <a:srgbClr val="FF0000"/>
                </a:solidFill>
                <a:latin typeface="PT Serif"/>
              </a:rPr>
              <a:t>заглубленные помещения, приспособленные для укрытия населения</a:t>
            </a:r>
            <a:endParaRPr lang="ru-RU" sz="18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sz="1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п.2. 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Под населением - понимаются граждане Российской Федерации, иностранные граждане и лица без гражданства, находящиеся на территории Российской Федерации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0F9F1687-EA9C-41ED-B383-9C9BAE07B4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9336" y="938568"/>
            <a:ext cx="3310415" cy="4980864"/>
          </a:xfrm>
          <a:prstGeom prst="rect">
            <a:avLst/>
          </a:prstGeom>
        </p:spPr>
      </p:pic>
      <p:sp>
        <p:nvSpPr>
          <p:cNvPr id="4" name="Text Box 7">
            <a:extLst>
              <a:ext uri="{FF2B5EF4-FFF2-40B4-BE49-F238E27FC236}">
                <a16:creationId xmlns:a16="http://schemas.microsoft.com/office/drawing/2014/main" xmlns="" id="{2149282B-A486-419F-B8DF-95E10FA0A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5440" y="135974"/>
            <a:ext cx="9289032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/>
              <a:t>Укрытие населения не относящегося к НРС </a:t>
            </a:r>
            <a:endParaRPr lang="ru-RU" sz="1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4636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1991544" y="1214511"/>
            <a:ext cx="4739608" cy="609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строительства</a:t>
            </a:r>
            <a:r>
              <a:rPr lang="ru-RU" sz="16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объектов ГО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991544" y="1877912"/>
            <a:ext cx="5775401" cy="762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spcBef>
                <a:spcPct val="50000"/>
              </a:spcBef>
              <a:buNone/>
            </a:pPr>
            <a:r>
              <a:rPr lang="ru-RU" sz="1600" dirty="0">
                <a:solidFill>
                  <a:srgbClr val="22272F"/>
                </a:solidFill>
                <a:latin typeface="PT Serif"/>
              </a:rPr>
              <a:t>подтверждения соответствия объекта капитального строительства или его частей требованиям, предъявляемым к объектам гражданской обороны</a:t>
            </a:r>
            <a:endParaRPr lang="ru-RU" alt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6297951" y="754023"/>
            <a:ext cx="457200" cy="410946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FF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600">
              <a:solidFill>
                <a:srgbClr val="FFFFFF"/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6946045" y="754023"/>
            <a:ext cx="484187" cy="1050361"/>
          </a:xfrm>
          <a:prstGeom prst="downArrow">
            <a:avLst/>
          </a:prstGeom>
          <a:solidFill>
            <a:srgbClr val="CCFFFF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600">
              <a:solidFill>
                <a:srgbClr val="FFFF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970385" y="2867202"/>
            <a:ext cx="6533969" cy="88071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lnSpc>
                <a:spcPts val="1800"/>
              </a:lnSpc>
              <a:defRPr/>
            </a:pPr>
            <a:r>
              <a:rPr lang="ru-RU" sz="1600" dirty="0">
                <a:solidFill>
                  <a:srgbClr val="22272F"/>
                </a:solidFill>
                <a:latin typeface="PT Serif"/>
              </a:rPr>
              <a:t>реконструкции, капитального ремонта существующих объектов капитального строительства или их частей с целью приведения в соответствие с требованиями, предъявляемыми к объектам гражданской обороны (приспособление)</a:t>
            </a:r>
            <a:endParaRPr lang="ru-RU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трелка вниз 12"/>
          <p:cNvSpPr/>
          <p:nvPr/>
        </p:nvSpPr>
        <p:spPr>
          <a:xfrm>
            <a:off x="7798666" y="733944"/>
            <a:ext cx="484187" cy="2118992"/>
          </a:xfrm>
          <a:prstGeom prst="downArrow">
            <a:avLst/>
          </a:prstGeom>
          <a:solidFill>
            <a:srgbClr val="CCFFFF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600">
              <a:solidFill>
                <a:srgbClr val="FFFFFF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948737" y="3904297"/>
            <a:ext cx="7133100" cy="762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lnSpc>
                <a:spcPts val="1800"/>
              </a:lnSpc>
              <a:defRPr/>
            </a:pPr>
            <a:r>
              <a:rPr lang="ru-RU" sz="1600" dirty="0">
                <a:solidFill>
                  <a:srgbClr val="22272F"/>
                </a:solidFill>
                <a:latin typeface="PT Serif"/>
              </a:rPr>
              <a:t>приспособления зданий, сооружений (включая метрополитен) и других сооружений подземного пространства для укрытия населения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трелка вниз 14"/>
          <p:cNvSpPr/>
          <p:nvPr/>
        </p:nvSpPr>
        <p:spPr>
          <a:xfrm>
            <a:off x="8555517" y="733944"/>
            <a:ext cx="484187" cy="3076639"/>
          </a:xfrm>
          <a:prstGeom prst="downArrow">
            <a:avLst/>
          </a:prstGeom>
          <a:solidFill>
            <a:srgbClr val="CCFFFF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600">
              <a:solidFill>
                <a:srgbClr val="FFFFFF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970385" y="4839123"/>
            <a:ext cx="7768400" cy="762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lnSpc>
                <a:spcPts val="1800"/>
              </a:lnSpc>
              <a:defRPr/>
            </a:pPr>
            <a:r>
              <a:rPr lang="ru-RU" sz="16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возведение быстровозводимых объектов ГО, </a:t>
            </a:r>
            <a:r>
              <a:rPr lang="ru-RU" sz="1600" dirty="0">
                <a:solidFill>
                  <a:srgbClr val="22272F"/>
                </a:solidFill>
                <a:latin typeface="PT Serif"/>
              </a:rPr>
              <a:t>с применением полносборных железобетонных сооружений и конструкций, изделий</a:t>
            </a:r>
            <a:r>
              <a:rPr lang="ru-RU" sz="1600" dirty="0">
                <a:solidFill>
                  <a:srgbClr val="22272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блок-модульного типа</a:t>
            </a:r>
            <a:endParaRPr lang="ru-RU" sz="1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lnSpc>
                <a:spcPts val="1800"/>
              </a:lnSpc>
              <a:defRPr/>
            </a:pPr>
            <a:endParaRPr lang="ru-RU" sz="160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9254597" y="706600"/>
            <a:ext cx="484188" cy="4109926"/>
          </a:xfrm>
          <a:prstGeom prst="downArrow">
            <a:avLst/>
          </a:prstGeom>
          <a:solidFill>
            <a:srgbClr val="CCFFFF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600">
              <a:solidFill>
                <a:srgbClr val="FFFFFF"/>
              </a:solidFill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74ED5-F7D8-4F16-B729-AC6682B7C8C4}" type="slidenum">
              <a:rPr lang="ru-RU" smtClean="0"/>
              <a:t>7</a:t>
            </a:fld>
            <a:endParaRPr lang="ru-RU"/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xmlns="" id="{8F5ABAC2-6E5B-4C65-9D4B-EF844DB3AE8B}"/>
              </a:ext>
            </a:extLst>
          </p:cNvPr>
          <p:cNvPicPr>
            <a:picLocks noChangeAspect="1"/>
          </p:cNvPicPr>
          <p:nvPr/>
        </p:nvPicPr>
        <p:blipFill rotWithShape="1">
          <a:blip/>
          <a:srcRect l="225" t="67605" r="44" b="30268"/>
          <a:stretch/>
        </p:blipFill>
        <p:spPr>
          <a:xfrm rot="5400000">
            <a:off x="8706227" y="3372208"/>
            <a:ext cx="6870212" cy="101331"/>
          </a:xfrm>
          <a:prstGeom prst="rect">
            <a:avLst/>
          </a:prstGeom>
        </p:spPr>
      </p:pic>
      <p:sp>
        <p:nvSpPr>
          <p:cNvPr id="26" name="Text Box 7">
            <a:extLst>
              <a:ext uri="{FF2B5EF4-FFF2-40B4-BE49-F238E27FC236}">
                <a16:creationId xmlns:a16="http://schemas.microsoft.com/office/drawing/2014/main" xmlns="" id="{5A2A0741-FA7A-4629-B2AF-BF7D4C318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320" y="135974"/>
            <a:ext cx="108012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400" b="1" dirty="0"/>
              <a:t>Создание объектов гражданской обороны осуществляется путем</a:t>
            </a:r>
          </a:p>
          <a:p>
            <a:pPr algn="ctr">
              <a:spcBef>
                <a:spcPct val="50000"/>
              </a:spcBef>
              <a:defRPr/>
            </a:pPr>
            <a:r>
              <a:rPr lang="ru-RU" sz="1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(п. 12 ППРФ 1309)</a:t>
            </a: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9D744527-B958-41C3-BB12-5792244DF867}"/>
              </a:ext>
            </a:extLst>
          </p:cNvPr>
          <p:cNvSpPr/>
          <p:nvPr/>
        </p:nvSpPr>
        <p:spPr>
          <a:xfrm>
            <a:off x="1991544" y="5773949"/>
            <a:ext cx="8469292" cy="970124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just"/>
            <a:r>
              <a:rPr lang="ru-RU" sz="1600" dirty="0">
                <a:solidFill>
                  <a:srgbClr val="22272F"/>
                </a:solidFill>
                <a:latin typeface="PT Serif"/>
              </a:rPr>
              <a:t>приспособления под защитные сооружения гражданской обороны реконструируемых, вновь строящихся и эксплуатируемых станций и линий метрополитена, а также вновь строящихся и реконструируемых подземных горных выработок.</a:t>
            </a:r>
          </a:p>
        </p:txBody>
      </p:sp>
      <p:sp>
        <p:nvSpPr>
          <p:cNvPr id="29" name="Стрелка вниз 19">
            <a:extLst>
              <a:ext uri="{FF2B5EF4-FFF2-40B4-BE49-F238E27FC236}">
                <a16:creationId xmlns:a16="http://schemas.microsoft.com/office/drawing/2014/main" xmlns="" id="{5C6E964E-F48C-4119-8214-5836CC934E15}"/>
              </a:ext>
            </a:extLst>
          </p:cNvPr>
          <p:cNvSpPr/>
          <p:nvPr/>
        </p:nvSpPr>
        <p:spPr>
          <a:xfrm>
            <a:off x="9936427" y="706599"/>
            <a:ext cx="484188" cy="5044752"/>
          </a:xfrm>
          <a:prstGeom prst="downArrow">
            <a:avLst/>
          </a:prstGeom>
          <a:solidFill>
            <a:srgbClr val="CCFFFF"/>
          </a:solidFill>
          <a:ln w="9525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 sz="16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210649"/>
      </p:ext>
    </p:extLst>
  </p:cSld>
  <p:clrMapOvr>
    <a:masterClrMapping/>
  </p:clrMapOvr>
  <p:transition>
    <p:split/>
  </p:transition>
</p:sld>
</file>

<file path=ppt/theme/theme1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21317</TotalTime>
  <Words>594</Words>
  <Application>Microsoft Office PowerPoint</Application>
  <PresentationFormat>Широкоэкранный</PresentationFormat>
  <Paragraphs>96</Paragraphs>
  <Slides>7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Calibri Light</vt:lpstr>
      <vt:lpstr>PT Serif</vt:lpstr>
      <vt:lpstr>Roboto</vt:lpstr>
      <vt:lpstr>Times New Roman</vt:lpstr>
      <vt:lpstr>Специальное оформление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Aleks</dc:creator>
  <cp:lastModifiedBy>Наталья Олеговна Амосова</cp:lastModifiedBy>
  <cp:revision>1508</cp:revision>
  <cp:lastPrinted>2025-12-12T05:00:32Z</cp:lastPrinted>
  <dcterms:modified xsi:type="dcterms:W3CDTF">2025-12-12T05:00:37Z</dcterms:modified>
</cp:coreProperties>
</file>