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6" r:id="rId1"/>
    <p:sldMasterId id="2147483736" r:id="rId2"/>
  </p:sldMasterIdLst>
  <p:sldIdLst>
    <p:sldId id="257" r:id="rId3"/>
    <p:sldId id="268" r:id="rId4"/>
    <p:sldId id="272" r:id="rId5"/>
    <p:sldId id="278" r:id="rId6"/>
    <p:sldId id="273" r:id="rId7"/>
    <p:sldId id="270" r:id="rId8"/>
    <p:sldId id="271" r:id="rId9"/>
  </p:sldIdLst>
  <p:sldSz cx="12192000" cy="6858000"/>
  <p:notesSz cx="6761163" cy="99425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12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AD7EE"/>
    <a:srgbClr val="B5BCED"/>
    <a:srgbClr val="A2AAE8"/>
    <a:srgbClr val="799AD5"/>
    <a:srgbClr val="A1A9E7"/>
    <a:srgbClr val="84A2D8"/>
    <a:srgbClr val="7093D2"/>
    <a:srgbClr val="87A4D9"/>
    <a:srgbClr val="E0E3F8"/>
    <a:srgbClr val="C7CCF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06799F8-075E-4A3A-A7F6-7FBC6576F1A4}" styleName="Стиль из темы 2 - акцент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FD0F851-EC5A-4D38-B0AD-8093EC10F338}" styleName="Светлый стиль 1 — акцент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F5AB1C69-6EDB-4FF4-983F-18BD219EF322}" styleName="Средний стиль 2 —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4B1156A-380E-4F78-BDF5-A606A8083BF9}" styleName="Средний стиль 4 —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00A15C55-8517-42AA-B614-E9B94910E393}" styleName="Средний стиль 2 —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5512" autoAdjust="0"/>
    <p:restoredTop sz="94660"/>
  </p:normalViewPr>
  <p:slideViewPr>
    <p:cSldViewPr showGuides="1">
      <p:cViewPr varScale="1">
        <p:scale>
          <a:sx n="76" d="100"/>
          <a:sy n="76" d="100"/>
        </p:scale>
        <p:origin x="1128" y="96"/>
      </p:cViewPr>
      <p:guideLst>
        <p:guide orient="horz" pos="2812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45000" cy="450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BB65A9B-49AF-4974-8A84-B5120C8D1E5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ED9DDF73-4CB7-49AE-9859-DAC5A244F8F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F263481-FD49-4A4F-AF5B-AE6D9C45E5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3BA84-997D-4080-B10C-1A0B4B33C57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04.11.2024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92ACBE6-1540-4498-8E95-4910D9671B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961EA83-15A3-4832-B507-C1C1A5AE15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8C966-9F72-494A-85D6-6E61460B2F4A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48376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20BC9BA-0A5A-4B97-8710-C275CAF5FD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7DAB18FE-2B7F-4915-829C-011FDECAA0E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2AB2C27-4A32-4D91-9EBB-395A3F11AA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3BA84-997D-4080-B10C-1A0B4B33C57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04.11.2024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300C043-F247-47E7-AEB1-7060EA20BA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8C46280-35A0-4B8E-9196-EEF9CE7A77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8C966-9F72-494A-85D6-6E61460B2F4A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58815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BE022CDB-0276-40DE-AD7E-BDA3AE94CEC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FE8F65F3-C73D-4CBB-AEB3-0995EFB8044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04F4C08-C39A-4CF4-8B92-5A5CD23DAC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3BA84-997D-4080-B10C-1A0B4B33C57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04.11.2024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2FC0FDA-CCAC-415A-8439-3B773AD6BB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F640979-1F14-49AD-9002-AFE4361A00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8C966-9F72-494A-85D6-6E61460B2F4A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07001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8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Рисунок 9">
            <a:extLst>
              <a:ext uri="{FF2B5EF4-FFF2-40B4-BE49-F238E27FC236}">
                <a16:creationId xmlns:a16="http://schemas.microsoft.com/office/drawing/2014/main" id="{F1DB2C0F-AAB6-40B8-8680-1871B79DD332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5781675" y="0"/>
            <a:ext cx="6410325" cy="6857999"/>
          </a:xfrm>
        </p:spPr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89440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3DDFDD1-73D5-463D-B7B9-B39F7B2F61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46787" y="370235"/>
            <a:ext cx="5625000" cy="668887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CE1EF14B-4156-4532-A398-ABD8355C3859}"/>
              </a:ext>
            </a:extLst>
          </p:cNvPr>
          <p:cNvSpPr/>
          <p:nvPr userDrawn="1"/>
        </p:nvSpPr>
        <p:spPr>
          <a:xfrm>
            <a:off x="0" y="3429000"/>
            <a:ext cx="12192000" cy="343103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8" name="Рисунок 7">
            <a:extLst>
              <a:ext uri="{FF2B5EF4-FFF2-40B4-BE49-F238E27FC236}">
                <a16:creationId xmlns:a16="http://schemas.microsoft.com/office/drawing/2014/main" id="{D7A1320A-1390-44C8-9D96-457E4E8D51F6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426000" y="365125"/>
            <a:ext cx="5220737" cy="6127750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Текст 9">
            <a:extLst>
              <a:ext uri="{FF2B5EF4-FFF2-40B4-BE49-F238E27FC236}">
                <a16:creationId xmlns:a16="http://schemas.microsoft.com/office/drawing/2014/main" id="{398A2C93-7DAF-47FE-936C-C92361EFF2D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146266" y="1309573"/>
            <a:ext cx="5625000" cy="2114550"/>
          </a:xfrm>
        </p:spPr>
        <p:txBody>
          <a:bodyPr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408696077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7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Равнобедренный треугольник 14">
            <a:extLst>
              <a:ext uri="{FF2B5EF4-FFF2-40B4-BE49-F238E27FC236}">
                <a16:creationId xmlns:a16="http://schemas.microsoft.com/office/drawing/2014/main" id="{B0B5ED3D-57DE-42ED-BE5C-F21A7B8CA5C6}"/>
              </a:ext>
            </a:extLst>
          </p:cNvPr>
          <p:cNvSpPr/>
          <p:nvPr userDrawn="1"/>
        </p:nvSpPr>
        <p:spPr>
          <a:xfrm>
            <a:off x="8211000" y="1809000"/>
            <a:ext cx="405000" cy="349894"/>
          </a:xfrm>
          <a:prstGeom prst="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18" name="Полилиния: фигура 17">
            <a:extLst>
              <a:ext uri="{FF2B5EF4-FFF2-40B4-BE49-F238E27FC236}">
                <a16:creationId xmlns:a16="http://schemas.microsoft.com/office/drawing/2014/main" id="{B809083B-4451-4809-A466-A78693F9AD34}"/>
              </a:ext>
            </a:extLst>
          </p:cNvPr>
          <p:cNvSpPr/>
          <p:nvPr userDrawn="1"/>
        </p:nvSpPr>
        <p:spPr>
          <a:xfrm>
            <a:off x="6874669" y="4686300"/>
            <a:ext cx="578644" cy="469106"/>
          </a:xfrm>
          <a:custGeom>
            <a:avLst/>
            <a:gdLst>
              <a:gd name="connsiteX0" fmla="*/ 578644 w 578644"/>
              <a:gd name="connsiteY0" fmla="*/ 0 h 469106"/>
              <a:gd name="connsiteX1" fmla="*/ 0 w 578644"/>
              <a:gd name="connsiteY1" fmla="*/ 469106 h 469106"/>
              <a:gd name="connsiteX2" fmla="*/ 207169 w 578644"/>
              <a:gd name="connsiteY2" fmla="*/ 0 h 469106"/>
              <a:gd name="connsiteX3" fmla="*/ 578644 w 578644"/>
              <a:gd name="connsiteY3" fmla="*/ 0 h 4691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78644" h="469106">
                <a:moveTo>
                  <a:pt x="578644" y="0"/>
                </a:moveTo>
                <a:lnTo>
                  <a:pt x="0" y="469106"/>
                </a:lnTo>
                <a:lnTo>
                  <a:pt x="207169" y="0"/>
                </a:lnTo>
                <a:lnTo>
                  <a:pt x="578644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10" name="Рисунок 9">
            <a:extLst>
              <a:ext uri="{FF2B5EF4-FFF2-40B4-BE49-F238E27FC236}">
                <a16:creationId xmlns:a16="http://schemas.microsoft.com/office/drawing/2014/main" id="{F1DB2C0F-AAB6-40B8-8680-1871B79DD332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5781675" y="0"/>
            <a:ext cx="6410325" cy="6857999"/>
          </a:xfrm>
        </p:spPr>
        <p:txBody>
          <a:bodyPr/>
          <a:lstStyle/>
          <a:p>
            <a:endParaRPr lang="ru-RU"/>
          </a:p>
        </p:txBody>
      </p:sp>
      <p:sp>
        <p:nvSpPr>
          <p:cNvPr id="21" name="Текст 20">
            <a:extLst>
              <a:ext uri="{FF2B5EF4-FFF2-40B4-BE49-F238E27FC236}">
                <a16:creationId xmlns:a16="http://schemas.microsoft.com/office/drawing/2014/main" id="{30BF555C-A518-4231-9DB5-B17F7DC97C8A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011238" y="2573338"/>
            <a:ext cx="6442075" cy="1646237"/>
          </a:xfrm>
        </p:spPr>
        <p:txBody>
          <a:bodyPr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8" name="Полилиния: фигура 7">
            <a:extLst>
              <a:ext uri="{FF2B5EF4-FFF2-40B4-BE49-F238E27FC236}">
                <a16:creationId xmlns:a16="http://schemas.microsoft.com/office/drawing/2014/main" id="{A69C7849-E468-4B41-9E10-71060F43909A}"/>
              </a:ext>
            </a:extLst>
          </p:cNvPr>
          <p:cNvSpPr/>
          <p:nvPr userDrawn="1"/>
        </p:nvSpPr>
        <p:spPr>
          <a:xfrm>
            <a:off x="0" y="-10104"/>
            <a:ext cx="9246000" cy="6868103"/>
          </a:xfrm>
          <a:custGeom>
            <a:avLst/>
            <a:gdLst>
              <a:gd name="connsiteX0" fmla="*/ 0 w 9246000"/>
              <a:gd name="connsiteY0" fmla="*/ 0 h 6868103"/>
              <a:gd name="connsiteX1" fmla="*/ 6096000 w 9246000"/>
              <a:gd name="connsiteY1" fmla="*/ 0 h 6868103"/>
              <a:gd name="connsiteX2" fmla="*/ 6096000 w 9246000"/>
              <a:gd name="connsiteY2" fmla="*/ 2032 h 6868103"/>
              <a:gd name="connsiteX3" fmla="*/ 9246000 w 9246000"/>
              <a:gd name="connsiteY3" fmla="*/ 2032 h 6868103"/>
              <a:gd name="connsiteX4" fmla="*/ 6096000 w 9246000"/>
              <a:gd name="connsiteY4" fmla="*/ 6868103 h 6868103"/>
              <a:gd name="connsiteX5" fmla="*/ 0 w 9246000"/>
              <a:gd name="connsiteY5" fmla="*/ 6868103 h 68681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246000" h="6868103">
                <a:moveTo>
                  <a:pt x="0" y="0"/>
                </a:moveTo>
                <a:lnTo>
                  <a:pt x="6096000" y="0"/>
                </a:lnTo>
                <a:lnTo>
                  <a:pt x="6096000" y="2032"/>
                </a:lnTo>
                <a:lnTo>
                  <a:pt x="9246000" y="2032"/>
                </a:lnTo>
                <a:lnTo>
                  <a:pt x="6096000" y="6868103"/>
                </a:lnTo>
                <a:lnTo>
                  <a:pt x="0" y="6868103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14" name="Полилиния: фигура 13">
            <a:extLst>
              <a:ext uri="{FF2B5EF4-FFF2-40B4-BE49-F238E27FC236}">
                <a16:creationId xmlns:a16="http://schemas.microsoft.com/office/drawing/2014/main" id="{E258292F-5689-4D79-9096-85D06BA49B7B}"/>
              </a:ext>
            </a:extLst>
          </p:cNvPr>
          <p:cNvSpPr/>
          <p:nvPr userDrawn="1"/>
        </p:nvSpPr>
        <p:spPr>
          <a:xfrm>
            <a:off x="835155" y="2158894"/>
            <a:ext cx="7780845" cy="2530106"/>
          </a:xfrm>
          <a:custGeom>
            <a:avLst/>
            <a:gdLst>
              <a:gd name="connsiteX0" fmla="*/ 0 w 7780845"/>
              <a:gd name="connsiteY0" fmla="*/ 0 h 2530106"/>
              <a:gd name="connsiteX1" fmla="*/ 7780845 w 7780845"/>
              <a:gd name="connsiteY1" fmla="*/ 0 h 2530106"/>
              <a:gd name="connsiteX2" fmla="*/ 6620089 w 7780845"/>
              <a:gd name="connsiteY2" fmla="*/ 2530106 h 2530106"/>
              <a:gd name="connsiteX3" fmla="*/ 0 w 7780845"/>
              <a:gd name="connsiteY3" fmla="*/ 2530106 h 25301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780845" h="2530106">
                <a:moveTo>
                  <a:pt x="0" y="0"/>
                </a:moveTo>
                <a:lnTo>
                  <a:pt x="7780845" y="0"/>
                </a:lnTo>
                <a:lnTo>
                  <a:pt x="6620089" y="2530106"/>
                </a:lnTo>
                <a:lnTo>
                  <a:pt x="0" y="2530106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436845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B7DFAA08-4FC2-45F2-AA2E-AE1BA6DBE2C1}"/>
              </a:ext>
            </a:extLst>
          </p:cNvPr>
          <p:cNvSpPr/>
          <p:nvPr userDrawn="1"/>
        </p:nvSpPr>
        <p:spPr>
          <a:xfrm>
            <a:off x="0" y="-2032"/>
            <a:ext cx="5326567" cy="6860032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3DDFDD1-73D5-463D-B7B9-B39F7B2F61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88296" y="3429000"/>
            <a:ext cx="5625000" cy="668887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8" name="Рисунок 7">
            <a:extLst>
              <a:ext uri="{FF2B5EF4-FFF2-40B4-BE49-F238E27FC236}">
                <a16:creationId xmlns:a16="http://schemas.microsoft.com/office/drawing/2014/main" id="{D7A1320A-1390-44C8-9D96-457E4E8D51F6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336000" y="549000"/>
            <a:ext cx="5445000" cy="5729313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Текст 9">
            <a:extLst>
              <a:ext uri="{FF2B5EF4-FFF2-40B4-BE49-F238E27FC236}">
                <a16:creationId xmlns:a16="http://schemas.microsoft.com/office/drawing/2014/main" id="{398A2C93-7DAF-47FE-936C-C92361EFF2D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087775" y="4368338"/>
            <a:ext cx="5625000" cy="2114550"/>
          </a:xfrm>
        </p:spPr>
        <p:txBody>
          <a:bodyPr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4" name="Рисунок 3">
            <a:extLst>
              <a:ext uri="{FF2B5EF4-FFF2-40B4-BE49-F238E27FC236}">
                <a16:creationId xmlns:a16="http://schemas.microsoft.com/office/drawing/2014/main" id="{7CD30468-55AD-4246-A300-DB7B0F00172F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3530600" y="234001"/>
            <a:ext cx="8325400" cy="2790188"/>
          </a:xfrm>
        </p:spPr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885596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3BA84-997D-4080-B10C-1A0B4B33C577}" type="datetimeFigureOut">
              <a:rPr lang="ru-RU" smtClean="0"/>
              <a:t>04.11.2024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8C966-9F72-494A-85D6-6E61460B2F4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343496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3BA84-997D-4080-B10C-1A0B4B33C577}" type="datetimeFigureOut">
              <a:rPr lang="ru-RU" smtClean="0"/>
              <a:t>04.11.2024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8C966-9F72-494A-85D6-6E61460B2F4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192510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3BA84-997D-4080-B10C-1A0B4B33C577}" type="datetimeFigureOut">
              <a:rPr lang="ru-RU" smtClean="0"/>
              <a:t>04.11.2024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8C966-9F72-494A-85D6-6E61460B2F4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361634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3BA84-997D-4080-B10C-1A0B4B33C577}" type="datetimeFigureOut">
              <a:rPr lang="ru-RU" smtClean="0"/>
              <a:t>04.11.2024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8C966-9F72-494A-85D6-6E61460B2F4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650778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FD8000F-B649-4787-86D3-8A67DE29AC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1DE69C5-7469-4C3E-BFF0-60F9E651BA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BDBCB47-642F-4897-8155-23DD11441A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3BA84-997D-4080-B10C-1A0B4B33C57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04.11.2024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9161CBE-B463-4103-AE50-EA8A08A7FE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EE0E56E-B8A6-42D5-9037-7F5EDA5B92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8C966-9F72-494A-85D6-6E61460B2F4A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059278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3BA84-997D-4080-B10C-1A0B4B33C577}" type="datetimeFigureOut">
              <a:rPr lang="ru-RU" smtClean="0"/>
              <a:t>04.11.2024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8C966-9F72-494A-85D6-6E61460B2F4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535277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3BA84-997D-4080-B10C-1A0B4B33C577}" type="datetimeFigureOut">
              <a:rPr lang="ru-RU" smtClean="0"/>
              <a:t>04.11.2024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8C966-9F72-494A-85D6-6E61460B2F4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602411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3BA84-997D-4080-B10C-1A0B4B33C577}" type="datetimeFigureOut">
              <a:rPr lang="ru-RU" smtClean="0"/>
              <a:t>04.11.2024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8C966-9F72-494A-85D6-6E61460B2F4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3582673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3BA84-997D-4080-B10C-1A0B4B33C577}" type="datetimeFigureOut">
              <a:rPr lang="ru-RU" smtClean="0"/>
              <a:t>04.11.2024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8C966-9F72-494A-85D6-6E61460B2F4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856395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3BA84-997D-4080-B10C-1A0B4B33C577}" type="datetimeFigureOut">
              <a:rPr lang="ru-RU" smtClean="0"/>
              <a:t>04.11.2024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8C966-9F72-494A-85D6-6E61460B2F4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853972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3BA84-997D-4080-B10C-1A0B4B33C577}" type="datetimeFigureOut">
              <a:rPr lang="ru-RU" smtClean="0"/>
              <a:t>04.11.2024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8C966-9F72-494A-85D6-6E61460B2F4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324422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3BA84-997D-4080-B10C-1A0B4B33C577}" type="datetimeFigureOut">
              <a:rPr lang="ru-RU" smtClean="0"/>
              <a:t>04.11.2024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8C966-9F72-494A-85D6-6E61460B2F4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223731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8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Рисунок 9">
            <a:extLst>
              <a:ext uri="{FF2B5EF4-FFF2-40B4-BE49-F238E27FC236}">
                <a16:creationId xmlns:a16="http://schemas.microsoft.com/office/drawing/2014/main" id="{F1DB2C0F-AAB6-40B8-8680-1871B79DD332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5781675" y="0"/>
            <a:ext cx="6410325" cy="6857999"/>
          </a:xfrm>
        </p:spPr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183717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3DDFDD1-73D5-463D-B7B9-B39F7B2F61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46787" y="370235"/>
            <a:ext cx="5625000" cy="668887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CE1EF14B-4156-4532-A398-ABD8355C3859}"/>
              </a:ext>
            </a:extLst>
          </p:cNvPr>
          <p:cNvSpPr/>
          <p:nvPr userDrawn="1"/>
        </p:nvSpPr>
        <p:spPr>
          <a:xfrm>
            <a:off x="0" y="3429000"/>
            <a:ext cx="12192000" cy="343103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Рисунок 7">
            <a:extLst>
              <a:ext uri="{FF2B5EF4-FFF2-40B4-BE49-F238E27FC236}">
                <a16:creationId xmlns:a16="http://schemas.microsoft.com/office/drawing/2014/main" id="{D7A1320A-1390-44C8-9D96-457E4E8D51F6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426000" y="365125"/>
            <a:ext cx="5220737" cy="6127750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Текст 9">
            <a:extLst>
              <a:ext uri="{FF2B5EF4-FFF2-40B4-BE49-F238E27FC236}">
                <a16:creationId xmlns:a16="http://schemas.microsoft.com/office/drawing/2014/main" id="{398A2C93-7DAF-47FE-936C-C92361EFF2D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146266" y="1309573"/>
            <a:ext cx="5625000" cy="2114550"/>
          </a:xfrm>
        </p:spPr>
        <p:txBody>
          <a:bodyPr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241381589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7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Равнобедренный треугольник 14">
            <a:extLst>
              <a:ext uri="{FF2B5EF4-FFF2-40B4-BE49-F238E27FC236}">
                <a16:creationId xmlns:a16="http://schemas.microsoft.com/office/drawing/2014/main" id="{B0B5ED3D-57DE-42ED-BE5C-F21A7B8CA5C6}"/>
              </a:ext>
            </a:extLst>
          </p:cNvPr>
          <p:cNvSpPr/>
          <p:nvPr userDrawn="1"/>
        </p:nvSpPr>
        <p:spPr>
          <a:xfrm>
            <a:off x="8211000" y="1809000"/>
            <a:ext cx="405000" cy="349894"/>
          </a:xfrm>
          <a:prstGeom prst="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олилиния: фигура 17">
            <a:extLst>
              <a:ext uri="{FF2B5EF4-FFF2-40B4-BE49-F238E27FC236}">
                <a16:creationId xmlns:a16="http://schemas.microsoft.com/office/drawing/2014/main" id="{B809083B-4451-4809-A466-A78693F9AD34}"/>
              </a:ext>
            </a:extLst>
          </p:cNvPr>
          <p:cNvSpPr/>
          <p:nvPr userDrawn="1"/>
        </p:nvSpPr>
        <p:spPr>
          <a:xfrm>
            <a:off x="6874669" y="4686300"/>
            <a:ext cx="578644" cy="469106"/>
          </a:xfrm>
          <a:custGeom>
            <a:avLst/>
            <a:gdLst>
              <a:gd name="connsiteX0" fmla="*/ 578644 w 578644"/>
              <a:gd name="connsiteY0" fmla="*/ 0 h 469106"/>
              <a:gd name="connsiteX1" fmla="*/ 0 w 578644"/>
              <a:gd name="connsiteY1" fmla="*/ 469106 h 469106"/>
              <a:gd name="connsiteX2" fmla="*/ 207169 w 578644"/>
              <a:gd name="connsiteY2" fmla="*/ 0 h 469106"/>
              <a:gd name="connsiteX3" fmla="*/ 578644 w 578644"/>
              <a:gd name="connsiteY3" fmla="*/ 0 h 4691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78644" h="469106">
                <a:moveTo>
                  <a:pt x="578644" y="0"/>
                </a:moveTo>
                <a:lnTo>
                  <a:pt x="0" y="469106"/>
                </a:lnTo>
                <a:lnTo>
                  <a:pt x="207169" y="0"/>
                </a:lnTo>
                <a:lnTo>
                  <a:pt x="578644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Рисунок 9">
            <a:extLst>
              <a:ext uri="{FF2B5EF4-FFF2-40B4-BE49-F238E27FC236}">
                <a16:creationId xmlns:a16="http://schemas.microsoft.com/office/drawing/2014/main" id="{F1DB2C0F-AAB6-40B8-8680-1871B79DD332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5781675" y="0"/>
            <a:ext cx="6410325" cy="6857999"/>
          </a:xfrm>
        </p:spPr>
        <p:txBody>
          <a:bodyPr/>
          <a:lstStyle/>
          <a:p>
            <a:endParaRPr lang="ru-RU"/>
          </a:p>
        </p:txBody>
      </p:sp>
      <p:sp>
        <p:nvSpPr>
          <p:cNvPr id="21" name="Текст 20">
            <a:extLst>
              <a:ext uri="{FF2B5EF4-FFF2-40B4-BE49-F238E27FC236}">
                <a16:creationId xmlns:a16="http://schemas.microsoft.com/office/drawing/2014/main" id="{30BF555C-A518-4231-9DB5-B17F7DC97C8A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011238" y="2573338"/>
            <a:ext cx="6442075" cy="1646237"/>
          </a:xfrm>
        </p:spPr>
        <p:txBody>
          <a:bodyPr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8" name="Полилиния: фигура 7">
            <a:extLst>
              <a:ext uri="{FF2B5EF4-FFF2-40B4-BE49-F238E27FC236}">
                <a16:creationId xmlns:a16="http://schemas.microsoft.com/office/drawing/2014/main" id="{A69C7849-E468-4B41-9E10-71060F43909A}"/>
              </a:ext>
            </a:extLst>
          </p:cNvPr>
          <p:cNvSpPr/>
          <p:nvPr userDrawn="1"/>
        </p:nvSpPr>
        <p:spPr>
          <a:xfrm>
            <a:off x="0" y="-10104"/>
            <a:ext cx="9246000" cy="6868103"/>
          </a:xfrm>
          <a:custGeom>
            <a:avLst/>
            <a:gdLst>
              <a:gd name="connsiteX0" fmla="*/ 0 w 9246000"/>
              <a:gd name="connsiteY0" fmla="*/ 0 h 6868103"/>
              <a:gd name="connsiteX1" fmla="*/ 6096000 w 9246000"/>
              <a:gd name="connsiteY1" fmla="*/ 0 h 6868103"/>
              <a:gd name="connsiteX2" fmla="*/ 6096000 w 9246000"/>
              <a:gd name="connsiteY2" fmla="*/ 2032 h 6868103"/>
              <a:gd name="connsiteX3" fmla="*/ 9246000 w 9246000"/>
              <a:gd name="connsiteY3" fmla="*/ 2032 h 6868103"/>
              <a:gd name="connsiteX4" fmla="*/ 6096000 w 9246000"/>
              <a:gd name="connsiteY4" fmla="*/ 6868103 h 6868103"/>
              <a:gd name="connsiteX5" fmla="*/ 0 w 9246000"/>
              <a:gd name="connsiteY5" fmla="*/ 6868103 h 68681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246000" h="6868103">
                <a:moveTo>
                  <a:pt x="0" y="0"/>
                </a:moveTo>
                <a:lnTo>
                  <a:pt x="6096000" y="0"/>
                </a:lnTo>
                <a:lnTo>
                  <a:pt x="6096000" y="2032"/>
                </a:lnTo>
                <a:lnTo>
                  <a:pt x="9246000" y="2032"/>
                </a:lnTo>
                <a:lnTo>
                  <a:pt x="6096000" y="6868103"/>
                </a:lnTo>
                <a:lnTo>
                  <a:pt x="0" y="6868103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ru-RU"/>
          </a:p>
        </p:txBody>
      </p:sp>
      <p:sp>
        <p:nvSpPr>
          <p:cNvPr id="14" name="Полилиния: фигура 13">
            <a:extLst>
              <a:ext uri="{FF2B5EF4-FFF2-40B4-BE49-F238E27FC236}">
                <a16:creationId xmlns:a16="http://schemas.microsoft.com/office/drawing/2014/main" id="{E258292F-5689-4D79-9096-85D06BA49B7B}"/>
              </a:ext>
            </a:extLst>
          </p:cNvPr>
          <p:cNvSpPr/>
          <p:nvPr userDrawn="1"/>
        </p:nvSpPr>
        <p:spPr>
          <a:xfrm>
            <a:off x="835155" y="2158894"/>
            <a:ext cx="7780845" cy="2530106"/>
          </a:xfrm>
          <a:custGeom>
            <a:avLst/>
            <a:gdLst>
              <a:gd name="connsiteX0" fmla="*/ 0 w 7780845"/>
              <a:gd name="connsiteY0" fmla="*/ 0 h 2530106"/>
              <a:gd name="connsiteX1" fmla="*/ 7780845 w 7780845"/>
              <a:gd name="connsiteY1" fmla="*/ 0 h 2530106"/>
              <a:gd name="connsiteX2" fmla="*/ 6620089 w 7780845"/>
              <a:gd name="connsiteY2" fmla="*/ 2530106 h 2530106"/>
              <a:gd name="connsiteX3" fmla="*/ 0 w 7780845"/>
              <a:gd name="connsiteY3" fmla="*/ 2530106 h 25301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780845" h="2530106">
                <a:moveTo>
                  <a:pt x="0" y="0"/>
                </a:moveTo>
                <a:lnTo>
                  <a:pt x="7780845" y="0"/>
                </a:lnTo>
                <a:lnTo>
                  <a:pt x="6620089" y="2530106"/>
                </a:lnTo>
                <a:lnTo>
                  <a:pt x="0" y="2530106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79560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8AF7AB3-4170-4963-B5F8-DC7F1F71FA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8C2E3EFE-BEAB-4FB7-9565-4A4FF475B3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BBB7BA1-39ED-4A57-A693-8E3FB0FAFB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3BA84-997D-4080-B10C-1A0B4B33C57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04.11.2024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E9E3D86-8A86-4E94-9E6C-E2C230834F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43C37A0-B04C-4365-8F1E-8CE2F15B17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8C966-9F72-494A-85D6-6E61460B2F4A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249513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B7DFAA08-4FC2-45F2-AA2E-AE1BA6DBE2C1}"/>
              </a:ext>
            </a:extLst>
          </p:cNvPr>
          <p:cNvSpPr/>
          <p:nvPr userDrawn="1"/>
        </p:nvSpPr>
        <p:spPr>
          <a:xfrm>
            <a:off x="0" y="-2032"/>
            <a:ext cx="5326567" cy="6860032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3DDFDD1-73D5-463D-B7B9-B39F7B2F61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88296" y="3429000"/>
            <a:ext cx="5625000" cy="668887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8" name="Рисунок 7">
            <a:extLst>
              <a:ext uri="{FF2B5EF4-FFF2-40B4-BE49-F238E27FC236}">
                <a16:creationId xmlns:a16="http://schemas.microsoft.com/office/drawing/2014/main" id="{D7A1320A-1390-44C8-9D96-457E4E8D51F6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336000" y="549000"/>
            <a:ext cx="5445000" cy="5729313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Текст 9">
            <a:extLst>
              <a:ext uri="{FF2B5EF4-FFF2-40B4-BE49-F238E27FC236}">
                <a16:creationId xmlns:a16="http://schemas.microsoft.com/office/drawing/2014/main" id="{398A2C93-7DAF-47FE-936C-C92361EFF2D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087775" y="4368338"/>
            <a:ext cx="5625000" cy="2114550"/>
          </a:xfrm>
        </p:spPr>
        <p:txBody>
          <a:bodyPr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4" name="Рисунок 3">
            <a:extLst>
              <a:ext uri="{FF2B5EF4-FFF2-40B4-BE49-F238E27FC236}">
                <a16:creationId xmlns:a16="http://schemas.microsoft.com/office/drawing/2014/main" id="{7CD30468-55AD-4246-A300-DB7B0F00172F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3530600" y="234001"/>
            <a:ext cx="8325400" cy="2790188"/>
          </a:xfrm>
        </p:spPr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36853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B7CEC13-CD9F-433C-86B7-BB20F5E3C3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E808420-6063-4133-B54B-BDD9EC7E387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D7F6BF32-35E5-41EA-B814-79053EFBB9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6A52B580-5E12-42CE-9BAC-237B4040AA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3BA84-997D-4080-B10C-1A0B4B33C57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04.11.2024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E7D33C84-0E82-4FDD-BFA9-EA13F5173B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2AAB36AB-D975-44F0-8817-C5D92E5B50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8C966-9F72-494A-85D6-6E61460B2F4A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036626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925863C-245E-44B8-9D4F-AC2BE2D786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17AE0AEC-EDD8-4F76-9B14-904B7A0516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1FAC2DDD-CE79-491C-9C68-55EE4F8F0D3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63D912DC-A386-4FA3-841A-CDA529F1940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E7A53950-3093-4AFD-9455-BCC03FE939D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BD33FF9F-5105-46F3-859A-0171AB167A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3BA84-997D-4080-B10C-1A0B4B33C57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04.11.2024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FA36A82B-3B5D-4239-9EB9-96A897E59D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13016C32-8079-466F-B9F7-10E153F4D6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8C966-9F72-494A-85D6-6E61460B2F4A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044793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51CDB75-BADB-4031-923D-527D9276C4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826DF479-D389-4CEB-B214-645DE62930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3BA84-997D-4080-B10C-1A0B4B33C57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04.11.2024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DB6F43DF-9587-488B-800D-3DDE132FD0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C6457BA7-29EB-4FEE-8AD6-69EE7FA09B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8C966-9F72-494A-85D6-6E61460B2F4A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81680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C7D5CB73-5CD4-4591-81B3-B9D80A0AF3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3BA84-997D-4080-B10C-1A0B4B33C57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04.11.2024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67E272BD-C860-4E0D-9A54-CBF5AE7560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8E7956A3-319C-4E00-9507-66AA3D9CA8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8C966-9F72-494A-85D6-6E61460B2F4A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21122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CF2C753-00E0-4787-A12E-92BCEE722F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290191F-BF16-4B33-91E5-DC26FBDDB4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B2C370C5-5B9E-4EF9-81FA-87B7BB63D0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0DF65D8F-1121-487D-A8A5-00BDB4CB07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3BA84-997D-4080-B10C-1A0B4B33C57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04.11.2024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C4422ED5-9480-490E-AE88-808FBA9076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5A2CABD0-1C22-4170-89F4-12955A145F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8C966-9F72-494A-85D6-6E61460B2F4A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639436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4416658-8527-4B8F-A948-810F28C82E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5750267E-9DA0-411D-9592-FD39562DB27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25548257-5F05-45DF-B9BD-F07F820F507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242763F2-0D41-4D02-B37E-64D3FB144C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3BA84-997D-4080-B10C-1A0B4B33C57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04.11.2024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98D15327-31C5-4712-9CB6-F4E1B46396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CFDC3074-8ED8-45FD-970C-87FFEA801A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8C966-9F72-494A-85D6-6E61460B2F4A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16832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hyperlink" Target="https://presentation-creation.ru/" TargetMode="Externa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8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18.xml"/><Relationship Id="rId7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7.xml"/><Relationship Id="rId17" Type="http://schemas.openxmlformats.org/officeDocument/2006/relationships/hyperlink" Target="https://presentation-creation.ru/" TargetMode="External"/><Relationship Id="rId2" Type="http://schemas.openxmlformats.org/officeDocument/2006/relationships/slideLayout" Target="../slideLayouts/slideLayout17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0.xml"/><Relationship Id="rId15" Type="http://schemas.openxmlformats.org/officeDocument/2006/relationships/slideLayout" Target="../slideLayouts/slideLayout30.xml"/><Relationship Id="rId10" Type="http://schemas.openxmlformats.org/officeDocument/2006/relationships/slideLayout" Target="../slideLayouts/slideLayout25.xml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Relationship Id="rId14" Type="http://schemas.openxmlformats.org/officeDocument/2006/relationships/slideLayout" Target="../slideLayouts/slideLayout2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56CA30F-CC7D-41F3-A954-9DA723752D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53B3EBFA-0742-457F-B10A-7709756ACE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FAC216A-1846-4FC6-9B97-A020FC3AFCB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33BA84-997D-4080-B10C-1A0B4B33C57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04.11.2024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072BE45-889A-4C5F-BA5B-E2A35B1E1DA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64D0501-6CD8-4F59-BA81-8F281D1EE2E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E8C966-9F72-494A-85D6-6E61460B2F4A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7" name="Рисунок 6">
            <a:hlinkClick r:id="rId17"/>
            <a:extLst>
              <a:ext uri="{FF2B5EF4-FFF2-40B4-BE49-F238E27FC236}">
                <a16:creationId xmlns:a16="http://schemas.microsoft.com/office/drawing/2014/main" id="{7CC7605B-5904-4A3C-A3E8-2D0C68CE203F}"/>
              </a:ext>
            </a:extLst>
          </p:cNvPr>
          <p:cNvPicPr>
            <a:picLocks noChangeAspect="1"/>
          </p:cNvPicPr>
          <p:nvPr userDrawn="1"/>
        </p:nvPicPr>
        <p:blipFill>
          <a:blip r:embed="rId18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1194000" y="367393"/>
            <a:ext cx="757762" cy="757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42322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  <p:sldLayoutId id="2147483710" r:id="rId4"/>
    <p:sldLayoutId id="2147483711" r:id="rId5"/>
    <p:sldLayoutId id="2147483712" r:id="rId6"/>
    <p:sldLayoutId id="2147483713" r:id="rId7"/>
    <p:sldLayoutId id="2147483714" r:id="rId8"/>
    <p:sldLayoutId id="2147483715" r:id="rId9"/>
    <p:sldLayoutId id="2147483716" r:id="rId10"/>
    <p:sldLayoutId id="2147483717" r:id="rId11"/>
    <p:sldLayoutId id="2147483718" r:id="rId12"/>
    <p:sldLayoutId id="2147483719" r:id="rId13"/>
    <p:sldLayoutId id="2147483720" r:id="rId14"/>
    <p:sldLayoutId id="2147483721" r:id="rId1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33BA84-997D-4080-B10C-1A0B4B33C57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04.11.2024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E8C966-9F72-494A-85D6-6E61460B2F4A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7" name="Рисунок 6">
            <a:hlinkClick r:id="rId17"/>
            <a:extLst>
              <a:ext uri="{FF2B5EF4-FFF2-40B4-BE49-F238E27FC236}">
                <a16:creationId xmlns:a16="http://schemas.microsoft.com/office/drawing/2014/main" id="{5BD7F417-BA98-4D3B-5E14-68A15F00D123}"/>
              </a:ext>
            </a:extLst>
          </p:cNvPr>
          <p:cNvPicPr>
            <a:picLocks noChangeAspect="1"/>
          </p:cNvPicPr>
          <p:nvPr userDrawn="1"/>
        </p:nvPicPr>
        <p:blipFill>
          <a:blip r:embed="rId18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1194000" y="367393"/>
            <a:ext cx="757762" cy="757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54526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7" r:id="rId1"/>
    <p:sldLayoutId id="2147483738" r:id="rId2"/>
    <p:sldLayoutId id="2147483739" r:id="rId3"/>
    <p:sldLayoutId id="2147483740" r:id="rId4"/>
    <p:sldLayoutId id="2147483741" r:id="rId5"/>
    <p:sldLayoutId id="2147483742" r:id="rId6"/>
    <p:sldLayoutId id="2147483743" r:id="rId7"/>
    <p:sldLayoutId id="2147483744" r:id="rId8"/>
    <p:sldLayoutId id="2147483745" r:id="rId9"/>
    <p:sldLayoutId id="2147483746" r:id="rId10"/>
    <p:sldLayoutId id="2147483747" r:id="rId11"/>
    <p:sldLayoutId id="2147483748" r:id="rId12"/>
    <p:sldLayoutId id="2147483749" r:id="rId13"/>
    <p:sldLayoutId id="2147483667" r:id="rId14"/>
    <p:sldLayoutId id="2147483663" r:id="rId1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7.xml"/><Relationship Id="rId5" Type="http://schemas.microsoft.com/office/2007/relationships/hdphoto" Target="../media/hdphoto2.wdp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8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8.xml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8.xml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4.wdp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291000" y="189000"/>
            <a:ext cx="11655000" cy="5580000"/>
          </a:xfrm>
          <a:prstGeom prst="roundRect">
            <a:avLst>
              <a:gd name="adj" fmla="val 9457"/>
            </a:avLst>
          </a:prstGeom>
          <a:gradFill>
            <a:gsLst>
              <a:gs pos="0">
                <a:srgbClr val="C7CCF1"/>
              </a:gs>
              <a:gs pos="100000">
                <a:srgbClr val="7093D2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4" name="Picture 4" descr="C:\Users\tueva\Desktop\КФ.png">
            <a:extLst>
              <a:ext uri="{FF2B5EF4-FFF2-40B4-BE49-F238E27FC236}">
                <a16:creationId xmlns:a16="http://schemas.microsoft.com/office/drawing/2014/main" id="{06873AB6-FBFD-44D5-9447-8D0B25E8177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11200"/>
                    </a14:imgEffect>
                    <a14:imgEffect>
                      <a14:saturation sat="259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1756" t="42056" r="27693" b="26445"/>
          <a:stretch/>
        </p:blipFill>
        <p:spPr bwMode="auto">
          <a:xfrm>
            <a:off x="10602804" y="5464098"/>
            <a:ext cx="1581714" cy="13939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291000" y="819000"/>
            <a:ext cx="1156500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Внесение изменений в </a:t>
            </a:r>
          </a:p>
          <a:p>
            <a:pPr algn="ctr"/>
            <a:r>
              <a:rPr lang="ru-RU" sz="4000" b="1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Решение Думы </a:t>
            </a:r>
          </a:p>
          <a:p>
            <a:pPr algn="ctr"/>
            <a:r>
              <a:rPr lang="ru-RU" sz="4000" b="1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Тулунского муниципального района</a:t>
            </a:r>
          </a:p>
          <a:p>
            <a:pPr algn="ctr"/>
            <a:r>
              <a:rPr lang="ru-RU" sz="4000" b="1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«О бюджете Тулунского муниципального района</a:t>
            </a:r>
          </a:p>
          <a:p>
            <a:pPr algn="ctr"/>
            <a:r>
              <a:rPr lang="ru-RU" sz="4000" b="1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 на 2024 год </a:t>
            </a:r>
          </a:p>
          <a:p>
            <a:pPr algn="ctr"/>
            <a:r>
              <a:rPr lang="ru-RU" sz="4000" b="1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и плановый период 2025 и 2026 годов»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51000" y="5814000"/>
            <a:ext cx="311114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>
                <a:solidFill>
                  <a:schemeClr val="accent1">
                    <a:lumMod val="75000"/>
                  </a:schemeClr>
                </a:solidFill>
              </a:rPr>
              <a:t>ИЮНЬ 2024год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0" b="100000" l="0" r="100000">
                        <a14:foregroundMark x1="14286" y1="85714" x2="95714" y2="5143"/>
                        <a14:foregroundMark x1="89286" y1="77714" x2="2143" y2="1714"/>
                        <a14:foregroundMark x1="11429" y1="41714" x2="57143" y2="33714"/>
                        <a14:backgroundMark x1="15000" y1="96571" x2="36429" y2="96571"/>
                        <a14:backgroundMark x1="65714" y1="94857" x2="87857" y2="94857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876000" y="369000"/>
            <a:ext cx="1333500" cy="1666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13706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Прямоугольник 28">
            <a:extLst>
              <a:ext uri="{FF2B5EF4-FFF2-40B4-BE49-F238E27FC236}">
                <a16:creationId xmlns:a16="http://schemas.microsoft.com/office/drawing/2014/main" id="{62AEA46B-1DC4-464E-BFB6-99AEA406FA09}"/>
              </a:ext>
            </a:extLst>
          </p:cNvPr>
          <p:cNvSpPr/>
          <p:nvPr/>
        </p:nvSpPr>
        <p:spPr>
          <a:xfrm>
            <a:off x="0" y="54000"/>
            <a:ext cx="12213000" cy="665270"/>
          </a:xfrm>
          <a:prstGeom prst="rect">
            <a:avLst/>
          </a:prstGeom>
          <a:solidFill>
            <a:srgbClr val="7093D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: скругленные углы 15">
            <a:extLst>
              <a:ext uri="{FF2B5EF4-FFF2-40B4-BE49-F238E27FC236}">
                <a16:creationId xmlns:a16="http://schemas.microsoft.com/office/drawing/2014/main" id="{09A324AC-0710-498D-9B89-070332B665AE}"/>
              </a:ext>
            </a:extLst>
          </p:cNvPr>
          <p:cNvSpPr/>
          <p:nvPr/>
        </p:nvSpPr>
        <p:spPr>
          <a:xfrm rot="2689455">
            <a:off x="246000" y="144000"/>
            <a:ext cx="470418" cy="470418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C5D64BC4-FBD3-492A-A2FA-74C652170BC3}"/>
              </a:ext>
            </a:extLst>
          </p:cNvPr>
          <p:cNvSpPr txBox="1"/>
          <p:nvPr/>
        </p:nvSpPr>
        <p:spPr>
          <a:xfrm>
            <a:off x="246000" y="99000"/>
            <a:ext cx="1103242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000" b="1" spc="-100" dirty="0">
                <a:solidFill>
                  <a:schemeClr val="bg1"/>
                </a:solidFill>
                <a:latin typeface="Calibri" panose="020F0502020204030204" pitchFamily="34" charset="0"/>
                <a:ea typeface="Cambria Math" panose="02040503050406030204" pitchFamily="18" charset="0"/>
              </a:rPr>
              <a:t>Основные параметры бюджета ТМР на 2024-2026 годы, тыс.₽</a:t>
            </a:r>
          </a:p>
        </p:txBody>
      </p:sp>
      <p:pic>
        <p:nvPicPr>
          <p:cNvPr id="31" name="Picture 4" descr="C:\Users\tueva\Desktop\КФ.png">
            <a:extLst>
              <a:ext uri="{FF2B5EF4-FFF2-40B4-BE49-F238E27FC236}">
                <a16:creationId xmlns:a16="http://schemas.microsoft.com/office/drawing/2014/main" id="{D5222849-549E-455B-B776-0B4565A575D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1756" t="42056" r="43766" b="39757"/>
          <a:stretch/>
        </p:blipFill>
        <p:spPr bwMode="auto">
          <a:xfrm>
            <a:off x="215286" y="144000"/>
            <a:ext cx="542876" cy="4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8" name="Таблица 8">
            <a:extLst>
              <a:ext uri="{FF2B5EF4-FFF2-40B4-BE49-F238E27FC236}">
                <a16:creationId xmlns:a16="http://schemas.microsoft.com/office/drawing/2014/main" id="{1643B417-70FA-4325-B8B9-0425EBBA7B4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5374533"/>
              </p:ext>
            </p:extLst>
          </p:nvPr>
        </p:nvGraphicFramePr>
        <p:xfrm>
          <a:off x="-1" y="864000"/>
          <a:ext cx="12206329" cy="5264999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012900">
                  <a:extLst>
                    <a:ext uri="{9D8B030D-6E8A-4147-A177-3AD203B41FA5}">
                      <a16:colId xmlns:a16="http://schemas.microsoft.com/office/drawing/2014/main" val="2640556315"/>
                    </a:ext>
                  </a:extLst>
                </a:gridCol>
                <a:gridCol w="1683736">
                  <a:extLst>
                    <a:ext uri="{9D8B030D-6E8A-4147-A177-3AD203B41FA5}">
                      <a16:colId xmlns:a16="http://schemas.microsoft.com/office/drawing/2014/main" val="3738697876"/>
                    </a:ext>
                  </a:extLst>
                </a:gridCol>
                <a:gridCol w="1592723">
                  <a:extLst>
                    <a:ext uri="{9D8B030D-6E8A-4147-A177-3AD203B41FA5}">
                      <a16:colId xmlns:a16="http://schemas.microsoft.com/office/drawing/2014/main" val="3189854383"/>
                    </a:ext>
                  </a:extLst>
                </a:gridCol>
                <a:gridCol w="1319686">
                  <a:extLst>
                    <a:ext uri="{9D8B030D-6E8A-4147-A177-3AD203B41FA5}">
                      <a16:colId xmlns:a16="http://schemas.microsoft.com/office/drawing/2014/main" val="1547806020"/>
                    </a:ext>
                  </a:extLst>
                </a:gridCol>
                <a:gridCol w="1410698">
                  <a:extLst>
                    <a:ext uri="{9D8B030D-6E8A-4147-A177-3AD203B41FA5}">
                      <a16:colId xmlns:a16="http://schemas.microsoft.com/office/drawing/2014/main" val="1171316693"/>
                    </a:ext>
                  </a:extLst>
                </a:gridCol>
                <a:gridCol w="1332778">
                  <a:extLst>
                    <a:ext uri="{9D8B030D-6E8A-4147-A177-3AD203B41FA5}">
                      <a16:colId xmlns:a16="http://schemas.microsoft.com/office/drawing/2014/main" val="180519746"/>
                    </a:ext>
                  </a:extLst>
                </a:gridCol>
                <a:gridCol w="1590648">
                  <a:extLst>
                    <a:ext uri="{9D8B030D-6E8A-4147-A177-3AD203B41FA5}">
                      <a16:colId xmlns:a16="http://schemas.microsoft.com/office/drawing/2014/main" val="4143371462"/>
                    </a:ext>
                  </a:extLst>
                </a:gridCol>
                <a:gridCol w="1263160">
                  <a:extLst>
                    <a:ext uri="{9D8B030D-6E8A-4147-A177-3AD203B41FA5}">
                      <a16:colId xmlns:a16="http://schemas.microsoft.com/office/drawing/2014/main" val="3668545937"/>
                    </a:ext>
                  </a:extLst>
                </a:gridCol>
              </a:tblGrid>
              <a:tr h="655744">
                <a:tc rowSpan="2">
                  <a:txBody>
                    <a:bodyPr/>
                    <a:lstStyle/>
                    <a:p>
                      <a:pPr marL="0" marR="0" lvl="0" indent="0" algn="l" defTabSz="3429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200" b="1" spc="-5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Наименование</a:t>
                      </a:r>
                      <a:endParaRPr lang="ru-RU" sz="2200" b="1" i="0" spc="-5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  <a:ea typeface="Cambria Math" panose="02040503050406030204" pitchFamily="18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gradFill flip="none" rotWithShape="1">
                      <a:gsLst>
                        <a:gs pos="0">
                          <a:srgbClr val="B5BCED"/>
                        </a:gs>
                        <a:gs pos="100000">
                          <a:srgbClr val="7093D2"/>
                        </a:gs>
                      </a:gsLst>
                      <a:lin ang="16200000" scaled="1"/>
                      <a:tileRect/>
                    </a:gra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3429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2024 год</a:t>
                      </a:r>
                      <a:endParaRPr lang="ru-RU" sz="3200" b="1" i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  <a:ea typeface="Cambria Math" panose="02040503050406030204" pitchFamily="18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gradFill flip="none" rotWithShape="1">
                      <a:gsLst>
                        <a:gs pos="0">
                          <a:srgbClr val="B5BCED"/>
                        </a:gs>
                        <a:gs pos="100000">
                          <a:srgbClr val="7093D2"/>
                        </a:gs>
                      </a:gsLst>
                      <a:lin ang="16200000" scaled="1"/>
                      <a:tileRect/>
                    </a:gra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3429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000" b="0" i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tantia" panose="02030602050306030303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3429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000" b="0" i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tantia" panose="02030602050306030303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3429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2025 год</a:t>
                      </a:r>
                      <a:endParaRPr lang="ru-RU" sz="3200" b="1" i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  <a:ea typeface="Cambria Math" panose="02040503050406030204" pitchFamily="18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gradFill flip="none" rotWithShape="1">
                      <a:gsLst>
                        <a:gs pos="0">
                          <a:srgbClr val="B5BCED"/>
                        </a:gs>
                        <a:gs pos="100000">
                          <a:srgbClr val="7093D2"/>
                        </a:gs>
                      </a:gsLst>
                      <a:lin ang="16200000" scaled="1"/>
                      <a:tileRect/>
                    </a:gra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3429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000" b="0" i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tantia" panose="02030602050306030303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3429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2026 год</a:t>
                      </a:r>
                      <a:endParaRPr lang="ru-RU" sz="3200" b="1" i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  <a:ea typeface="Cambria Math" panose="02040503050406030204" pitchFamily="18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gradFill flip="none" rotWithShape="1">
                      <a:gsLst>
                        <a:gs pos="0">
                          <a:srgbClr val="B5BCED"/>
                        </a:gs>
                        <a:gs pos="100000">
                          <a:srgbClr val="7093D2"/>
                        </a:gs>
                      </a:gsLst>
                      <a:lin ang="16200000" scaled="1"/>
                      <a:tileRect/>
                    </a:gra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3429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000" b="0" i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tantia" panose="02030602050306030303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50566775"/>
                  </a:ext>
                </a:extLst>
              </a:tr>
              <a:tr h="1127947">
                <a:tc vMerge="1">
                  <a:txBody>
                    <a:bodyPr/>
                    <a:lstStyle/>
                    <a:p>
                      <a:pPr marL="0" marR="0" lvl="0" indent="0" algn="l" defTabSz="3429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endParaRPr lang="ru-RU" sz="1000" b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tantia" panose="02030602050306030303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3429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ru-RU" sz="2200" b="1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Р</a:t>
                      </a:r>
                      <a:r>
                        <a:rPr lang="ru-RU" sz="2200" b="1" kern="120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ешение от 27.04.2024г. №73</a:t>
                      </a:r>
                      <a:endParaRPr lang="ru-RU" sz="2200" b="1" kern="120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  <a:ea typeface="Cambria Math" panose="02040503050406030204" pitchFamily="18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gradFill flip="none" rotWithShape="1">
                      <a:gsLst>
                        <a:gs pos="0">
                          <a:srgbClr val="B5BCED"/>
                        </a:gs>
                        <a:gs pos="100000">
                          <a:srgbClr val="7093D2"/>
                        </a:gs>
                      </a:gsLst>
                      <a:lin ang="162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3429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ru-RU" sz="2800" b="1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проект июнь</a:t>
                      </a:r>
                      <a:endParaRPr lang="ru-RU" sz="2800" b="1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  <a:ea typeface="Cambria Math" panose="02040503050406030204" pitchFamily="18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gradFill flip="none" rotWithShape="1">
                      <a:gsLst>
                        <a:gs pos="0">
                          <a:srgbClr val="B5BCED"/>
                        </a:gs>
                        <a:gs pos="100000">
                          <a:srgbClr val="7093D2"/>
                        </a:gs>
                      </a:gsLst>
                      <a:lin ang="162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3429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ru-RU" sz="2800" b="1" dirty="0" err="1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откл</a:t>
                      </a:r>
                      <a:r>
                        <a:rPr lang="ru-RU" sz="2800" b="1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.</a:t>
                      </a:r>
                      <a:endParaRPr lang="ru-RU" sz="2800" b="1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  <a:ea typeface="Cambria Math" panose="02040503050406030204" pitchFamily="18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gradFill flip="none" rotWithShape="1">
                      <a:gsLst>
                        <a:gs pos="0">
                          <a:srgbClr val="B5BCED"/>
                        </a:gs>
                        <a:gs pos="100000">
                          <a:srgbClr val="7093D2"/>
                        </a:gs>
                      </a:gsLst>
                      <a:lin ang="162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3429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ru-RU" sz="2800" b="1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проект июнь</a:t>
                      </a:r>
                      <a:endParaRPr lang="ru-RU" sz="2800" b="1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  <a:ea typeface="Cambria Math" panose="02040503050406030204" pitchFamily="18" charset="0"/>
                        <a:cs typeface="Arial" panose="020B0604020202020204" pitchFamily="34" charset="0"/>
                      </a:endParaRPr>
                    </a:p>
                  </a:txBody>
                  <a:tcPr marL="8860" marR="8860" marT="8860" marB="0" anchor="ctr" horzOverflow="overflow">
                    <a:gradFill flip="none" rotWithShape="1">
                      <a:gsLst>
                        <a:gs pos="0">
                          <a:srgbClr val="B5BCED"/>
                        </a:gs>
                        <a:gs pos="100000">
                          <a:srgbClr val="7093D2"/>
                        </a:gs>
                      </a:gsLst>
                      <a:lin ang="162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откл</a:t>
                      </a:r>
                      <a:r>
                        <a:rPr kumimoji="0" lang="ru-RU" sz="28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.</a:t>
                      </a:r>
                      <a:endParaRPr kumimoji="0" lang="ru-RU" sz="2800" b="1" i="1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  <a:ea typeface="Cambria Math" panose="02040503050406030204" pitchFamily="18" charset="0"/>
                        <a:cs typeface="Arial" panose="020B0604020202020204" pitchFamily="34" charset="0"/>
                      </a:endParaRPr>
                    </a:p>
                  </a:txBody>
                  <a:tcPr marL="8860" marR="8860" marT="8860" marB="0" anchor="ctr" horzOverflow="overflow">
                    <a:gradFill flip="none" rotWithShape="1">
                      <a:gsLst>
                        <a:gs pos="0">
                          <a:srgbClr val="B5BCED"/>
                        </a:gs>
                        <a:gs pos="100000">
                          <a:srgbClr val="7093D2"/>
                        </a:gs>
                      </a:gsLst>
                      <a:lin ang="162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3429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ru-RU" sz="2800" b="1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проект июнь</a:t>
                      </a:r>
                      <a:endParaRPr lang="ru-RU" sz="2800" b="1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  <a:ea typeface="Cambria Math" panose="02040503050406030204" pitchFamily="18" charset="0"/>
                        <a:cs typeface="Arial" panose="020B0604020202020204" pitchFamily="34" charset="0"/>
                      </a:endParaRPr>
                    </a:p>
                  </a:txBody>
                  <a:tcPr marL="8860" marR="8860" marT="8860" marB="0" anchor="ctr" horzOverflow="overflow">
                    <a:gradFill flip="none" rotWithShape="1">
                      <a:gsLst>
                        <a:gs pos="0">
                          <a:srgbClr val="B5BCED"/>
                        </a:gs>
                        <a:gs pos="100000">
                          <a:srgbClr val="7093D2"/>
                        </a:gs>
                      </a:gsLst>
                      <a:lin ang="162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откл</a:t>
                      </a:r>
                      <a:r>
                        <a:rPr kumimoji="0" lang="ru-RU" sz="28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.</a:t>
                      </a:r>
                      <a:endParaRPr kumimoji="0" lang="ru-RU" sz="2800" b="1" i="1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  <a:ea typeface="Cambria Math" panose="02040503050406030204" pitchFamily="18" charset="0"/>
                        <a:cs typeface="Arial" panose="020B0604020202020204" pitchFamily="34" charset="0"/>
                      </a:endParaRPr>
                    </a:p>
                  </a:txBody>
                  <a:tcPr marL="8860" marR="8860" marT="8860" marB="0" anchor="ctr" horzOverflow="overflow">
                    <a:gradFill flip="none" rotWithShape="1">
                      <a:gsLst>
                        <a:gs pos="0">
                          <a:srgbClr val="B5BCED"/>
                        </a:gs>
                        <a:gs pos="100000">
                          <a:srgbClr val="7093D2"/>
                        </a:gs>
                      </a:gsLst>
                      <a:lin ang="162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914344767"/>
                  </a:ext>
                </a:extLst>
              </a:tr>
              <a:tr h="776072">
                <a:tc>
                  <a:txBody>
                    <a:bodyPr/>
                    <a:lstStyle/>
                    <a:p>
                      <a:pPr marL="0" marR="0" lvl="0" indent="0" algn="l" defTabSz="3429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ru-RU" sz="2200" b="1" dirty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ДОХОДЫ, в том числе:</a:t>
                      </a:r>
                      <a:endParaRPr lang="ru-RU" sz="2200" b="1" kern="1200" dirty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+mn-lt"/>
                        <a:ea typeface="Cambria Math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2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1 913 743,0</a:t>
                      </a:r>
                      <a:endParaRPr kumimoji="0" lang="ru-RU" sz="2200" b="1" i="0" u="none" strike="noStrike" cap="none" normalizeH="0" baseline="0" dirty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+mn-lt"/>
                        <a:ea typeface="Cambria Math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60" marR="8860" marT="8860" marB="0" anchor="b" horzOverflow="overflow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2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1 925 489,4</a:t>
                      </a:r>
                      <a:endParaRPr kumimoji="0" lang="ru-RU" sz="2200" b="1" i="0" u="none" strike="noStrike" cap="none" normalizeH="0" baseline="0" dirty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+mn-lt"/>
                        <a:ea typeface="Cambria Math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60" marR="8860" marT="8860" marB="0" anchor="b" horzOverflow="overflow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2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+11 746,4</a:t>
                      </a:r>
                      <a:endParaRPr kumimoji="0" lang="ru-RU" sz="2200" b="1" i="0" u="none" strike="noStrike" cap="none" normalizeH="0" baseline="0" dirty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+mn-lt"/>
                        <a:ea typeface="Cambria Math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60" marR="8860" marT="8860" marB="0" anchor="b" horzOverflow="overflow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2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1 737 501,1</a:t>
                      </a:r>
                      <a:endParaRPr kumimoji="0" lang="ru-RU" sz="2200" b="1" i="0" u="none" strike="noStrike" cap="none" normalizeH="0" baseline="0" dirty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+mn-lt"/>
                        <a:ea typeface="Cambria Math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60" marR="8860" marT="8860" marB="0" anchor="b" horzOverflow="overflow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200" b="1" u="none" strike="noStrike" cap="none" spc="-100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+34,9</a:t>
                      </a:r>
                      <a:endParaRPr kumimoji="0" lang="ru-RU" sz="2200" b="1" i="0" u="none" strike="noStrike" cap="none" spc="-100" normalizeH="0" baseline="0" dirty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+mn-lt"/>
                        <a:ea typeface="Cambria Math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60" marR="8860" marT="8860" marB="0" anchor="b" horzOverflow="overflow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2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1 681 247,8</a:t>
                      </a:r>
                      <a:endParaRPr kumimoji="0" lang="ru-RU" sz="2200" b="1" i="0" u="none" strike="noStrike" cap="none" normalizeH="0" baseline="0" dirty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+mn-lt"/>
                        <a:ea typeface="Cambria Math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60" marR="8860" marT="8860" marB="0" anchor="b" horzOverflow="overflow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8860" marR="8860" marT="8860" marB="0" anchor="b" horzOverflow="overflow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6865270"/>
                  </a:ext>
                </a:extLst>
              </a:tr>
              <a:tr h="741141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2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Налоговые и  неналоговые</a:t>
                      </a:r>
                      <a:endParaRPr kumimoji="0" lang="ru-RU" sz="2200" b="1" i="1" u="none" strike="noStrike" cap="none" normalizeH="0" baseline="0" dirty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+mn-lt"/>
                        <a:ea typeface="Cambria Math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60" marR="8860" marT="8860" marB="0" anchor="b" horzOverflow="overflow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2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202 717,2</a:t>
                      </a:r>
                      <a:endParaRPr kumimoji="0" lang="ru-RU" sz="2200" b="1" i="1" u="none" strike="noStrike" cap="none" normalizeH="0" baseline="0" dirty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+mn-lt"/>
                        <a:ea typeface="Cambria Math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60" marR="8860" marT="8860" marB="0" anchor="b" horzOverflow="overflow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2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204 380,0</a:t>
                      </a:r>
                      <a:endParaRPr kumimoji="0" lang="ru-RU" sz="2200" b="1" i="1" u="none" strike="noStrike" cap="none" normalizeH="0" baseline="0" dirty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+mn-lt"/>
                        <a:ea typeface="Cambria Math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60" marR="8860" marT="8860" marB="0" anchor="b" horzOverflow="overflow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2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+1 662,8</a:t>
                      </a:r>
                      <a:endParaRPr kumimoji="0" lang="ru-RU" sz="2200" b="1" i="1" u="none" strike="noStrike" cap="none" normalizeH="0" baseline="0" dirty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+mn-lt"/>
                        <a:ea typeface="Cambria Math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60" marR="8860" marT="8860" marB="0" anchor="b" horzOverflow="overflow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2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203 305,2</a:t>
                      </a:r>
                      <a:endParaRPr kumimoji="0" lang="ru-RU" sz="2200" b="1" i="1" u="none" strike="noStrike" cap="none" normalizeH="0" baseline="0" dirty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+mn-lt"/>
                        <a:ea typeface="Cambria Math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60" marR="8860" marT="8860" marB="0" anchor="b" horzOverflow="overflow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200" b="1" u="none" strike="noStrike" cap="none" spc="-100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0,0</a:t>
                      </a:r>
                      <a:endParaRPr kumimoji="0" lang="ru-RU" sz="2200" b="1" i="1" u="none" strike="noStrike" cap="none" spc="-100" normalizeH="0" baseline="0" dirty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+mn-lt"/>
                        <a:ea typeface="Cambria Math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60" marR="8860" marT="8860" marB="0" anchor="b" horzOverflow="overflow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2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205 920,8</a:t>
                      </a:r>
                      <a:endParaRPr kumimoji="0" lang="ru-RU" sz="2200" b="1" i="1" u="none" strike="noStrike" cap="none" normalizeH="0" baseline="0" dirty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+mn-lt"/>
                        <a:ea typeface="Cambria Math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60" marR="8860" marT="8860" marB="0" anchor="b" horzOverflow="overflow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2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0,0</a:t>
                      </a:r>
                      <a:endParaRPr kumimoji="0" lang="ru-RU" sz="2200" b="1" i="1" u="none" strike="noStrike" cap="none" normalizeH="0" baseline="0" dirty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+mn-lt"/>
                        <a:ea typeface="Cambria Math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60" marR="8860" marT="8860" marB="0" anchor="b" horzOverflow="overflow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9630370"/>
                  </a:ext>
                </a:extLst>
              </a:tr>
              <a:tr h="691967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2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Безвозмездные поступления</a:t>
                      </a:r>
                      <a:endParaRPr kumimoji="0" lang="ru-RU" sz="2200" b="1" i="1" u="none" strike="noStrike" cap="none" normalizeH="0" baseline="0" dirty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+mn-lt"/>
                        <a:ea typeface="Cambria Math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60" marR="8860" marT="8860" marB="0" anchor="b" horzOverflow="overflow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2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1 711 025,8</a:t>
                      </a:r>
                      <a:endParaRPr kumimoji="0" lang="ru-RU" sz="2200" b="1" i="1" u="none" strike="noStrike" cap="none" normalizeH="0" baseline="0" dirty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+mn-lt"/>
                        <a:ea typeface="Cambria Math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60" marR="8860" marT="8860" marB="0" anchor="b" horzOverflow="overflow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2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1 721 109,4</a:t>
                      </a:r>
                      <a:endParaRPr kumimoji="0" lang="ru-RU" sz="2200" b="1" i="1" u="none" strike="noStrike" cap="none" normalizeH="0" baseline="0" dirty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+mn-lt"/>
                        <a:ea typeface="Cambria Math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60" marR="8860" marT="8860" marB="0" anchor="b" horzOverflow="overflow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2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+10 083,6</a:t>
                      </a:r>
                      <a:endParaRPr kumimoji="0" lang="ru-RU" sz="2200" b="1" i="1" u="none" strike="noStrike" cap="none" normalizeH="0" baseline="0" dirty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+mn-lt"/>
                        <a:ea typeface="Cambria Math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60" marR="8860" marT="8860" marB="0" anchor="b" horzOverflow="overflow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2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1 534 195,9</a:t>
                      </a:r>
                      <a:endParaRPr kumimoji="0" lang="ru-RU" sz="2200" b="1" i="1" u="none" strike="noStrike" cap="none" normalizeH="0" baseline="0" dirty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+mn-lt"/>
                        <a:ea typeface="Cambria Math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60" marR="8860" marT="8860" marB="0" anchor="b" horzOverflow="overflow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200" b="1" i="1" u="none" strike="noStrike" cap="none" spc="-100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+34,9</a:t>
                      </a:r>
                    </a:p>
                  </a:txBody>
                  <a:tcPr marL="8860" marR="8860" marT="8860" marB="0" anchor="b" horzOverflow="overflow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2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1 475 327,0</a:t>
                      </a:r>
                      <a:endParaRPr kumimoji="0" lang="ru-RU" sz="2200" b="1" i="1" u="none" strike="noStrike" cap="none" normalizeH="0" baseline="0" dirty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+mn-lt"/>
                        <a:ea typeface="Cambria Math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60" marR="8860" marT="8860" marB="0" anchor="b" horzOverflow="overflow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2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0,0</a:t>
                      </a:r>
                      <a:endParaRPr kumimoji="0" lang="ru-RU" sz="2200" b="1" i="1" u="none" strike="noStrike" cap="none" normalizeH="0" baseline="0" dirty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+mn-lt"/>
                        <a:ea typeface="Cambria Math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60" marR="8860" marT="8860" marB="0" anchor="b" horzOverflow="overflow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7390875"/>
                  </a:ext>
                </a:extLst>
              </a:tr>
              <a:tr h="737052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2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РАСХОДЫ:</a:t>
                      </a:r>
                      <a:endParaRPr kumimoji="0" lang="ru-RU" sz="2200" b="1" i="0" u="none" strike="noStrike" cap="none" normalizeH="0" baseline="0" dirty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+mn-lt"/>
                        <a:ea typeface="Cambria Math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60" marR="8860" marT="8860" marB="0" anchor="b" horzOverflow="overflow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2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1 933 892,1</a:t>
                      </a:r>
                      <a:endParaRPr kumimoji="0" lang="ru-RU" sz="2200" b="1" i="0" u="none" strike="noStrike" cap="none" normalizeH="0" baseline="0" dirty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+mn-lt"/>
                        <a:ea typeface="Cambria Math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60" marR="8860" marT="8860" marB="0" anchor="b" horzOverflow="overflow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2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1 945 638,5</a:t>
                      </a:r>
                      <a:endParaRPr kumimoji="0" lang="ru-RU" sz="2200" b="1" i="0" u="none" strike="noStrike" cap="none" normalizeH="0" baseline="0" dirty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+mn-lt"/>
                        <a:ea typeface="Cambria Math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60" marR="8860" marT="8860" marB="0" anchor="b" horzOverflow="overflow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200" b="1" u="none" strike="noStrike" cap="none" spc="-100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+ 11 746,4</a:t>
                      </a:r>
                      <a:endParaRPr kumimoji="0" lang="ru-RU" sz="2200" b="1" i="0" u="none" strike="noStrike" cap="none" spc="-100" normalizeH="0" baseline="0" dirty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+mn-lt"/>
                        <a:ea typeface="Cambria Math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60" marR="8860" marT="8860" marB="0" anchor="b" horzOverflow="overflow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2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1 752 749,0</a:t>
                      </a:r>
                      <a:endParaRPr kumimoji="0" lang="ru-RU" sz="2200" b="1" i="0" u="none" strike="noStrike" cap="none" normalizeH="0" baseline="0" dirty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+mn-lt"/>
                        <a:ea typeface="Cambria Math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60" marR="8860" marT="8860" marB="0" anchor="b" horzOverflow="overflow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200" b="1" u="none" strike="noStrike" cap="none" spc="-100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+34,9</a:t>
                      </a:r>
                      <a:endParaRPr kumimoji="0" lang="ru-RU" sz="2200" b="1" i="0" u="none" strike="noStrike" cap="none" spc="-100" normalizeH="0" baseline="0" dirty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+mn-lt"/>
                        <a:ea typeface="Cambria Math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60" marR="8860" marT="8860" marB="0" anchor="b" horzOverflow="overflow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2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1 696 691,9</a:t>
                      </a:r>
                      <a:endParaRPr kumimoji="0" lang="ru-RU" sz="2200" b="1" i="0" u="none" strike="noStrike" cap="none" normalizeH="0" baseline="0" dirty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+mn-lt"/>
                        <a:ea typeface="Cambria Math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60" marR="8860" marT="8860" marB="0" anchor="b" horzOverflow="overflow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8860" marR="8860" marT="8860" marB="0" anchor="b" horzOverflow="overflow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1742054"/>
                  </a:ext>
                </a:extLst>
              </a:tr>
              <a:tr h="535076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2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ДЕФИЦИТ</a:t>
                      </a:r>
                      <a:endParaRPr kumimoji="0" lang="ru-RU" sz="2200" b="1" i="0" u="none" strike="noStrike" cap="none" normalizeH="0" baseline="0" dirty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+mn-lt"/>
                        <a:ea typeface="Cambria Math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60" marR="8860" marT="8860" marB="0" anchor="b" horzOverflow="overflow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2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- 20 149,1</a:t>
                      </a:r>
                      <a:endParaRPr kumimoji="0" lang="ru-RU" sz="2200" b="1" i="0" u="none" strike="noStrike" cap="none" normalizeH="0" baseline="0" dirty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+mn-lt"/>
                        <a:ea typeface="Cambria Math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60" marR="8860" marT="8860" marB="0" anchor="b" horzOverflow="overflow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2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- 20 149,1</a:t>
                      </a:r>
                      <a:endParaRPr kumimoji="0" lang="ru-RU" sz="2200" b="1" i="0" u="none" strike="noStrike" cap="none" normalizeH="0" baseline="0" dirty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+mn-lt"/>
                        <a:ea typeface="Cambria Math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60" marR="8860" marT="8860" marB="0" anchor="b" horzOverflow="overflow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8860" marR="8860" marT="8860" marB="0" anchor="b" horzOverflow="overflow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2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-15 247,9</a:t>
                      </a:r>
                      <a:endParaRPr kumimoji="0" lang="ru-RU" sz="2200" b="1" i="0" u="none" strike="noStrike" cap="none" normalizeH="0" baseline="0" dirty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+mn-lt"/>
                        <a:ea typeface="Cambria Math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60" marR="8860" marT="8860" marB="0" anchor="b" horzOverflow="overflow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2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0,0</a:t>
                      </a:r>
                      <a:endParaRPr kumimoji="0" lang="ru-RU" sz="2200" b="1" i="0" u="none" strike="noStrike" cap="none" normalizeH="0" baseline="0" dirty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+mn-lt"/>
                        <a:ea typeface="Cambria Math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60" marR="8860" marT="8860" marB="0" anchor="b" horzOverflow="overflow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2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-15 444,1</a:t>
                      </a:r>
                      <a:endParaRPr kumimoji="0" lang="ru-RU" sz="2200" b="1" i="0" u="none" strike="noStrike" cap="none" normalizeH="0" baseline="0" dirty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+mn-lt"/>
                        <a:ea typeface="Cambria Math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60" marR="8860" marT="8860" marB="0" anchor="b" horzOverflow="overflow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2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0,0</a:t>
                      </a:r>
                      <a:endParaRPr kumimoji="0" lang="ru-RU" sz="2200" b="1" i="0" u="none" strike="noStrike" cap="none" normalizeH="0" baseline="0" dirty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+mn-lt"/>
                        <a:ea typeface="Cambria Math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60" marR="8860" marT="8860" marB="0" anchor="b" horzOverflow="overflow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3675220"/>
                  </a:ext>
                </a:extLst>
              </a:tr>
            </a:tbl>
          </a:graphicData>
        </a:graphic>
      </p:graphicFrame>
      <p:sp>
        <p:nvSpPr>
          <p:cNvPr id="4" name="Блок-схема: подготовка 3"/>
          <p:cNvSpPr/>
          <p:nvPr/>
        </p:nvSpPr>
        <p:spPr>
          <a:xfrm>
            <a:off x="11292000" y="144000"/>
            <a:ext cx="900000" cy="495000"/>
          </a:xfrm>
          <a:prstGeom prst="flowChartPreparation">
            <a:avLst/>
          </a:prstGeom>
          <a:solidFill>
            <a:srgbClr val="CAD7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4D2CCFE-883F-48C0-A230-001542D9F130}"/>
              </a:ext>
            </a:extLst>
          </p:cNvPr>
          <p:cNvSpPr txBox="1"/>
          <p:nvPr/>
        </p:nvSpPr>
        <p:spPr>
          <a:xfrm>
            <a:off x="11253903" y="99000"/>
            <a:ext cx="952426" cy="5847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ru-RU" sz="3200" b="1" dirty="0">
                <a:solidFill>
                  <a:schemeClr val="accent1">
                    <a:lumMod val="75000"/>
                  </a:schemeClr>
                </a:solidFill>
                <a:latin typeface="Constantia" panose="02030602050306030303" pitchFamily="18" charset="0"/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33405755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Прямоугольник 28">
            <a:extLst>
              <a:ext uri="{FF2B5EF4-FFF2-40B4-BE49-F238E27FC236}">
                <a16:creationId xmlns:a16="http://schemas.microsoft.com/office/drawing/2014/main" id="{62AEA46B-1DC4-464E-BFB6-99AEA406FA09}"/>
              </a:ext>
            </a:extLst>
          </p:cNvPr>
          <p:cNvSpPr/>
          <p:nvPr/>
        </p:nvSpPr>
        <p:spPr>
          <a:xfrm>
            <a:off x="0" y="54000"/>
            <a:ext cx="12213000" cy="665270"/>
          </a:xfrm>
          <a:prstGeom prst="rect">
            <a:avLst/>
          </a:prstGeom>
          <a:solidFill>
            <a:srgbClr val="7093D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16" name="Прямоугольник: скругленные углы 15">
            <a:extLst>
              <a:ext uri="{FF2B5EF4-FFF2-40B4-BE49-F238E27FC236}">
                <a16:creationId xmlns:a16="http://schemas.microsoft.com/office/drawing/2014/main" id="{09A324AC-0710-498D-9B89-070332B665AE}"/>
              </a:ext>
            </a:extLst>
          </p:cNvPr>
          <p:cNvSpPr/>
          <p:nvPr/>
        </p:nvSpPr>
        <p:spPr>
          <a:xfrm rot="2689455">
            <a:off x="246000" y="144000"/>
            <a:ext cx="470418" cy="470418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C5D64BC4-FBD3-492A-A2FA-74C652170BC3}"/>
              </a:ext>
            </a:extLst>
          </p:cNvPr>
          <p:cNvSpPr txBox="1"/>
          <p:nvPr/>
        </p:nvSpPr>
        <p:spPr>
          <a:xfrm>
            <a:off x="1011000" y="54000"/>
            <a:ext cx="110324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>
                <a:solidFill>
                  <a:prstClr val="white"/>
                </a:solidFill>
                <a:latin typeface="Calibri" panose="020F0502020204030204" pitchFamily="34" charset="0"/>
                <a:ea typeface="Cambria Math" panose="02040503050406030204" pitchFamily="18" charset="0"/>
                <a:cs typeface="Times New Roman" panose="02020603050405020304" pitchFamily="18" charset="0"/>
              </a:rPr>
              <a:t>Уточнение доходной части</a:t>
            </a:r>
            <a:r>
              <a:rPr lang="ru-RU" sz="3600" b="1" dirty="0">
                <a:solidFill>
                  <a:srgbClr val="FFFFFF"/>
                </a:solidFill>
                <a:latin typeface="Calibri" panose="020F0502020204030204" pitchFamily="34" charset="0"/>
                <a:ea typeface="Cambria Math" panose="02040503050406030204" pitchFamily="18" charset="0"/>
                <a:cs typeface="Times New Roman" panose="02020603050405020304" pitchFamily="18" charset="0"/>
              </a:rPr>
              <a:t>, тыс.₽</a:t>
            </a:r>
          </a:p>
        </p:txBody>
      </p:sp>
      <p:pic>
        <p:nvPicPr>
          <p:cNvPr id="31" name="Picture 4" descr="C:\Users\tueva\Desktop\КФ.png">
            <a:extLst>
              <a:ext uri="{FF2B5EF4-FFF2-40B4-BE49-F238E27FC236}">
                <a16:creationId xmlns:a16="http://schemas.microsoft.com/office/drawing/2014/main" id="{D5222849-549E-455B-B776-0B4565A575D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1756" t="42056" r="43766" b="39757"/>
          <a:stretch/>
        </p:blipFill>
        <p:spPr bwMode="auto">
          <a:xfrm>
            <a:off x="215286" y="144000"/>
            <a:ext cx="542876" cy="4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34" name="Таблица 8">
            <a:extLst>
              <a:ext uri="{FF2B5EF4-FFF2-40B4-BE49-F238E27FC236}">
                <a16:creationId xmlns:a16="http://schemas.microsoft.com/office/drawing/2014/main" id="{97F4F257-6A9C-49A0-AD7F-81D706DCDF3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145298"/>
              </p:ext>
            </p:extLst>
          </p:nvPr>
        </p:nvGraphicFramePr>
        <p:xfrm>
          <a:off x="0" y="719272"/>
          <a:ext cx="12178377" cy="5724729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203073">
                  <a:extLst>
                    <a:ext uri="{9D8B030D-6E8A-4147-A177-3AD203B41FA5}">
                      <a16:colId xmlns:a16="http://schemas.microsoft.com/office/drawing/2014/main" val="2640556315"/>
                    </a:ext>
                  </a:extLst>
                </a:gridCol>
                <a:gridCol w="1449138">
                  <a:extLst>
                    <a:ext uri="{9D8B030D-6E8A-4147-A177-3AD203B41FA5}">
                      <a16:colId xmlns:a16="http://schemas.microsoft.com/office/drawing/2014/main" val="3738697876"/>
                    </a:ext>
                  </a:extLst>
                </a:gridCol>
                <a:gridCol w="1308899">
                  <a:extLst>
                    <a:ext uri="{9D8B030D-6E8A-4147-A177-3AD203B41FA5}">
                      <a16:colId xmlns:a16="http://schemas.microsoft.com/office/drawing/2014/main" val="3189854383"/>
                    </a:ext>
                  </a:extLst>
                </a:gridCol>
                <a:gridCol w="1402391">
                  <a:extLst>
                    <a:ext uri="{9D8B030D-6E8A-4147-A177-3AD203B41FA5}">
                      <a16:colId xmlns:a16="http://schemas.microsoft.com/office/drawing/2014/main" val="1547806020"/>
                    </a:ext>
                  </a:extLst>
                </a:gridCol>
                <a:gridCol w="1168658">
                  <a:extLst>
                    <a:ext uri="{9D8B030D-6E8A-4147-A177-3AD203B41FA5}">
                      <a16:colId xmlns:a16="http://schemas.microsoft.com/office/drawing/2014/main" val="1171316693"/>
                    </a:ext>
                  </a:extLst>
                </a:gridCol>
                <a:gridCol w="1121913">
                  <a:extLst>
                    <a:ext uri="{9D8B030D-6E8A-4147-A177-3AD203B41FA5}">
                      <a16:colId xmlns:a16="http://schemas.microsoft.com/office/drawing/2014/main" val="180519746"/>
                    </a:ext>
                  </a:extLst>
                </a:gridCol>
                <a:gridCol w="1262153">
                  <a:extLst>
                    <a:ext uri="{9D8B030D-6E8A-4147-A177-3AD203B41FA5}">
                      <a16:colId xmlns:a16="http://schemas.microsoft.com/office/drawing/2014/main" val="4143371462"/>
                    </a:ext>
                  </a:extLst>
                </a:gridCol>
                <a:gridCol w="1262152">
                  <a:extLst>
                    <a:ext uri="{9D8B030D-6E8A-4147-A177-3AD203B41FA5}">
                      <a16:colId xmlns:a16="http://schemas.microsoft.com/office/drawing/2014/main" val="3668545937"/>
                    </a:ext>
                  </a:extLst>
                </a:gridCol>
              </a:tblGrid>
              <a:tr h="544555">
                <a:tc rowSpan="2">
                  <a:txBody>
                    <a:bodyPr/>
                    <a:lstStyle/>
                    <a:p>
                      <a:pPr marL="0" marR="0" lvl="0" indent="0" algn="ctr" defTabSz="3429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800" b="1" spc="-5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ea typeface="Cambria Math" panose="02040503050406030204" pitchFamily="18" charset="0"/>
                        </a:rPr>
                        <a:t>Наименование</a:t>
                      </a:r>
                      <a:endParaRPr lang="ru-RU" sz="2800" b="1" i="0" spc="-5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  <a:ea typeface="Cambria Math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gradFill flip="none" rotWithShape="1">
                      <a:gsLst>
                        <a:gs pos="0">
                          <a:srgbClr val="87A4D9"/>
                        </a:gs>
                        <a:gs pos="100000">
                          <a:srgbClr val="A2AAE8"/>
                        </a:gs>
                      </a:gsLst>
                      <a:lin ang="16200000" scaled="1"/>
                      <a:tileRect/>
                    </a:gra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3429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800" b="1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ea typeface="Cambria Math" panose="02040503050406030204" pitchFamily="18" charset="0"/>
                        </a:rPr>
                        <a:t>2024 год</a:t>
                      </a:r>
                      <a:endParaRPr lang="ru-RU" sz="2800" b="1" i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  <a:ea typeface="Cambria Math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gradFill flip="none" rotWithShape="1">
                      <a:gsLst>
                        <a:gs pos="0">
                          <a:srgbClr val="87A4D9"/>
                        </a:gs>
                        <a:gs pos="100000">
                          <a:srgbClr val="A2AAE8"/>
                        </a:gs>
                      </a:gsLst>
                      <a:lin ang="16200000" scaled="1"/>
                      <a:tileRect/>
                    </a:gra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3429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000" b="0" i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tantia" panose="02030602050306030303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3429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000" b="0" i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tantia" panose="02030602050306030303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3429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800" b="1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ea typeface="Cambria Math" panose="02040503050406030204" pitchFamily="18" charset="0"/>
                        </a:rPr>
                        <a:t>2025 год</a:t>
                      </a:r>
                      <a:endParaRPr lang="ru-RU" sz="2800" b="1" i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  <a:ea typeface="Cambria Math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gradFill flip="none" rotWithShape="1">
                      <a:gsLst>
                        <a:gs pos="0">
                          <a:srgbClr val="87A4D9"/>
                        </a:gs>
                        <a:gs pos="100000">
                          <a:srgbClr val="A2AAE8"/>
                        </a:gs>
                      </a:gsLst>
                      <a:lin ang="16200000" scaled="1"/>
                      <a:tileRect/>
                    </a:gra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3429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000" b="0" i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tantia" panose="02030602050306030303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3429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800" b="1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ea typeface="Cambria Math" panose="02040503050406030204" pitchFamily="18" charset="0"/>
                        </a:rPr>
                        <a:t>2026 год</a:t>
                      </a:r>
                      <a:endParaRPr lang="ru-RU" sz="2800" b="1" i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  <a:ea typeface="Cambria Math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gradFill flip="none" rotWithShape="1">
                      <a:gsLst>
                        <a:gs pos="0">
                          <a:srgbClr val="87A4D9"/>
                        </a:gs>
                        <a:gs pos="100000">
                          <a:srgbClr val="A2AAE8"/>
                        </a:gs>
                      </a:gsLst>
                      <a:lin ang="16200000" scaled="1"/>
                      <a:tileRect/>
                    </a:gra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3429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000" b="0" i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tantia" panose="02030602050306030303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50566775"/>
                  </a:ext>
                </a:extLst>
              </a:tr>
              <a:tr h="957633">
                <a:tc vMerge="1">
                  <a:txBody>
                    <a:bodyPr/>
                    <a:lstStyle/>
                    <a:p>
                      <a:pPr marL="0" marR="0" lvl="0" indent="0" algn="l" defTabSz="3429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endParaRPr lang="ru-RU" sz="1000" b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tantia" panose="02030602050306030303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3429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ru-RU" sz="1600" b="1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a:t>Решение от 27.04.2024г. №73</a:t>
                      </a:r>
                    </a:p>
                  </a:txBody>
                  <a:tcPr anchor="ctr">
                    <a:gradFill flip="none" rotWithShape="1">
                      <a:gsLst>
                        <a:gs pos="0">
                          <a:srgbClr val="87A4D9"/>
                        </a:gs>
                        <a:gs pos="100000">
                          <a:srgbClr val="A2AAE8"/>
                        </a:gs>
                      </a:gsLst>
                      <a:lin ang="162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3429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ru-RU" sz="1600" b="1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a:t>проект июнь</a:t>
                      </a:r>
                    </a:p>
                  </a:txBody>
                  <a:tcPr anchor="ctr">
                    <a:gradFill flip="none" rotWithShape="1">
                      <a:gsLst>
                        <a:gs pos="0">
                          <a:srgbClr val="87A4D9"/>
                        </a:gs>
                        <a:gs pos="100000">
                          <a:srgbClr val="A2AAE8"/>
                        </a:gs>
                      </a:gsLst>
                      <a:lin ang="162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3429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ru-RU" sz="1600" b="1" dirty="0" err="1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ea typeface="Cambria Math" panose="02040503050406030204" pitchFamily="18" charset="0"/>
                        </a:rPr>
                        <a:t>откл</a:t>
                      </a:r>
                      <a:r>
                        <a:rPr lang="ru-RU" sz="1600" b="1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ea typeface="Cambria Math" panose="02040503050406030204" pitchFamily="18" charset="0"/>
                        </a:rPr>
                        <a:t>.</a:t>
                      </a:r>
                      <a:endParaRPr lang="ru-RU" sz="1600" b="1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  <a:ea typeface="Cambria Math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gradFill flip="none" rotWithShape="1">
                      <a:gsLst>
                        <a:gs pos="0">
                          <a:srgbClr val="87A4D9"/>
                        </a:gs>
                        <a:gs pos="100000">
                          <a:srgbClr val="A2AAE8"/>
                        </a:gs>
                      </a:gsLst>
                      <a:lin ang="162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3429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ru-RU" sz="1600" b="1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a:t>проект июнь</a:t>
                      </a:r>
                    </a:p>
                  </a:txBody>
                  <a:tcPr marL="8860" marR="8860" marT="8860" marB="0" anchor="ctr" horzOverflow="overflow">
                    <a:gradFill flip="none" rotWithShape="1">
                      <a:gsLst>
                        <a:gs pos="0">
                          <a:srgbClr val="87A4D9"/>
                        </a:gs>
                        <a:gs pos="100000">
                          <a:srgbClr val="A2AAE8"/>
                        </a:gs>
                      </a:gsLst>
                      <a:lin ang="162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откл</a:t>
                      </a:r>
                      <a:r>
                        <a:rPr kumimoji="0" lang="ru-RU" sz="16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kumimoji="0" lang="ru-RU" sz="1600" b="1" i="1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  <a:ea typeface="Cambria Math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60" marR="8860" marT="8860" marB="0" anchor="ctr" horzOverflow="overflow">
                    <a:gradFill flip="none" rotWithShape="1">
                      <a:gsLst>
                        <a:gs pos="0">
                          <a:srgbClr val="87A4D9"/>
                        </a:gs>
                        <a:gs pos="100000">
                          <a:srgbClr val="A2AAE8"/>
                        </a:gs>
                      </a:gsLst>
                      <a:lin ang="162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3429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endParaRPr lang="ru-RU" sz="1600" b="1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  <a:ea typeface="Cambria Math" panose="02040503050406030204" pitchFamily="18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3429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ru-RU" sz="1600" b="1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a:t>проект июнь</a:t>
                      </a:r>
                    </a:p>
                    <a:p>
                      <a:pPr algn="ctr" rtl="0" fontAlgn="ctr"/>
                      <a:endParaRPr lang="ru-RU" sz="1600" b="1" i="0" u="none" strike="noStrike" baseline="0" dirty="0">
                        <a:solidFill>
                          <a:schemeClr val="bg1"/>
                        </a:solidFill>
                        <a:effectLst/>
                        <a:latin typeface="+mn-lt"/>
                        <a:ea typeface="Cambria Math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60" marR="8860" marT="8860" marB="0" anchor="ctr" horzOverflow="overflow">
                    <a:gradFill flip="none" rotWithShape="1">
                      <a:gsLst>
                        <a:gs pos="0">
                          <a:srgbClr val="87A4D9"/>
                        </a:gs>
                        <a:gs pos="100000">
                          <a:srgbClr val="A2AAE8"/>
                        </a:gs>
                      </a:gsLst>
                      <a:lin ang="162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откл</a:t>
                      </a:r>
                      <a:r>
                        <a:rPr kumimoji="0" lang="ru-RU" sz="16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kumimoji="0" lang="ru-RU" sz="1600" b="1" i="1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  <a:ea typeface="Cambria Math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60" marR="8860" marT="8860" marB="0" anchor="ctr" horzOverflow="overflow">
                    <a:gradFill flip="none" rotWithShape="1">
                      <a:gsLst>
                        <a:gs pos="0">
                          <a:srgbClr val="87A4D9"/>
                        </a:gs>
                        <a:gs pos="100000">
                          <a:srgbClr val="A2AAE8"/>
                        </a:gs>
                      </a:gsLst>
                      <a:lin ang="162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914344767"/>
                  </a:ext>
                </a:extLst>
              </a:tr>
              <a:tr h="561573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600" b="1" u="none" strike="noStrike" cap="all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Налоговые и неналоговые доходы, </a:t>
                      </a:r>
                      <a:r>
                        <a:rPr lang="ru-RU" sz="1600" b="1" u="none" strike="noStrike" cap="non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в том числе:</a:t>
                      </a:r>
                      <a:endParaRPr lang="ru-RU" sz="1600" b="1" i="0" u="none" strike="noStrike" cap="non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+mn-lt"/>
                        <a:ea typeface="Cambria Math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1" i="0" u="none" strike="noStrike" cap="none" baseline="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202 717,2</a:t>
                      </a:r>
                    </a:p>
                  </a:txBody>
                  <a:tcPr marL="6050" marR="6050" marT="6050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1" i="0" u="none" strike="noStrike" cap="none" baseline="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204 380,0</a:t>
                      </a:r>
                    </a:p>
                  </a:txBody>
                  <a:tcPr marL="6050" marR="6050" marT="6050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1" i="0" u="none" strike="noStrike" cap="none" baseline="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+1 662,8</a:t>
                      </a:r>
                    </a:p>
                  </a:txBody>
                  <a:tcPr marL="6050" marR="6050" marT="6050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1" i="0" u="none" strike="noStrike" cap="none" baseline="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203 305,2</a:t>
                      </a:r>
                    </a:p>
                  </a:txBody>
                  <a:tcPr marL="6050" marR="6050" marT="6050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1" i="0" u="none" strike="noStrike" cap="none" baseline="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6050" marR="6050" marT="6050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cap="none" baseline="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205 920,8</a:t>
                      </a:r>
                    </a:p>
                  </a:txBody>
                  <a:tcPr marL="6050" marR="6050" marT="6050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1" i="0" u="none" strike="noStrike" cap="none" baseline="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6050" marR="6050" marT="6050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6865270"/>
                  </a:ext>
                </a:extLst>
              </a:tr>
              <a:tr h="28616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600" b="1" i="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НДФЛ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1" i="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146 593,2</a:t>
                      </a:r>
                    </a:p>
                  </a:txBody>
                  <a:tcPr marL="6050" marR="6050" marT="6050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1" i="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146 593,2</a:t>
                      </a:r>
                    </a:p>
                  </a:txBody>
                  <a:tcPr marL="6050" marR="6050" marT="6050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1" i="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6050" marR="6050" marT="6050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1" i="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148 787,0</a:t>
                      </a:r>
                    </a:p>
                  </a:txBody>
                  <a:tcPr marL="6050" marR="6050" marT="6050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1" i="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6050" marR="6050" marT="6050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151 008,3</a:t>
                      </a:r>
                    </a:p>
                  </a:txBody>
                  <a:tcPr marL="6050" marR="6050" marT="6050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1" i="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6050" marR="6050" marT="6050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9630370"/>
                  </a:ext>
                </a:extLst>
              </a:tr>
              <a:tr h="28616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600" b="1" i="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Акцизы на топливо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1" i="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3824,3</a:t>
                      </a:r>
                    </a:p>
                  </a:txBody>
                  <a:tcPr marL="6050" marR="6050" marT="6050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1" i="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3 824,3</a:t>
                      </a:r>
                    </a:p>
                  </a:txBody>
                  <a:tcPr marL="6050" marR="6050" marT="6050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1" i="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6050" marR="6050" marT="6050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1" i="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3 940,6</a:t>
                      </a:r>
                    </a:p>
                  </a:txBody>
                  <a:tcPr marL="6050" marR="6050" marT="6050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1" i="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6050" marR="6050" marT="6050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4 077,4</a:t>
                      </a:r>
                    </a:p>
                  </a:txBody>
                  <a:tcPr marL="6050" marR="6050" marT="6050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1" i="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6050" marR="6050" marT="6050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7390875"/>
                  </a:ext>
                </a:extLst>
              </a:tr>
              <a:tr h="28616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600" b="1" i="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Налоги на совокупный доход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1" i="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9 204,1</a:t>
                      </a:r>
                    </a:p>
                  </a:txBody>
                  <a:tcPr marL="6050" marR="6050" marT="6050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1" i="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10 015,7</a:t>
                      </a:r>
                    </a:p>
                  </a:txBody>
                  <a:tcPr marL="6050" marR="6050" marT="6050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1" i="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+811,6</a:t>
                      </a:r>
                    </a:p>
                  </a:txBody>
                  <a:tcPr marL="6050" marR="6050" marT="6050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1" i="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9 261,7</a:t>
                      </a:r>
                    </a:p>
                  </a:txBody>
                  <a:tcPr marL="6050" marR="6050" marT="6050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1" i="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6050" marR="6050" marT="6050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9 321,4</a:t>
                      </a:r>
                    </a:p>
                  </a:txBody>
                  <a:tcPr marL="6050" marR="6050" marT="6050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1" i="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6050" marR="6050" marT="6050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1742054"/>
                  </a:ext>
                </a:extLst>
              </a:tr>
              <a:tr h="262533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i="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Госпошлина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1" i="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40,2</a:t>
                      </a:r>
                    </a:p>
                  </a:txBody>
                  <a:tcPr marL="6050" marR="6050" marT="6050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1" i="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59,4</a:t>
                      </a:r>
                    </a:p>
                  </a:txBody>
                  <a:tcPr marL="6050" marR="6050" marT="6050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1" i="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+19,2</a:t>
                      </a:r>
                    </a:p>
                  </a:txBody>
                  <a:tcPr marL="6050" marR="6050" marT="6050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1" i="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6050" marR="6050" marT="6050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1" i="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6050" marR="6050" marT="6050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6050" marR="6050" marT="6050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1" i="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6050" marR="6050" marT="6050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5179025"/>
                  </a:ext>
                </a:extLst>
              </a:tr>
              <a:tr h="28616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600" b="1" i="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Доходы от </a:t>
                      </a:r>
                      <a:r>
                        <a:rPr lang="ru-RU" sz="1600" b="1" i="0" u="none" strike="noStrike" dirty="0" err="1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использ</a:t>
                      </a:r>
                      <a:r>
                        <a:rPr lang="ru-RU" sz="1600" b="1" i="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. имущества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1" i="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26 682,0</a:t>
                      </a:r>
                    </a:p>
                  </a:txBody>
                  <a:tcPr marL="6050" marR="6050" marT="6050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1" i="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26 682,0</a:t>
                      </a:r>
                    </a:p>
                  </a:txBody>
                  <a:tcPr marL="6050" marR="6050" marT="6050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1" i="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6050" marR="6050" marT="6050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1" i="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26 684,8</a:t>
                      </a:r>
                    </a:p>
                  </a:txBody>
                  <a:tcPr marL="6050" marR="6050" marT="6050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1" i="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6050" marR="6050" marT="6050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26 686,3</a:t>
                      </a:r>
                    </a:p>
                  </a:txBody>
                  <a:tcPr marL="6050" marR="6050" marT="6050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1" i="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6050" marR="6050" marT="6050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0088863"/>
                  </a:ext>
                </a:extLst>
              </a:tr>
              <a:tr h="28616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600" b="1" i="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Плата за негативное воздействие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1" i="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901,0</a:t>
                      </a:r>
                    </a:p>
                  </a:txBody>
                  <a:tcPr marL="6050" marR="6050" marT="6050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1" i="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901,0</a:t>
                      </a:r>
                    </a:p>
                  </a:txBody>
                  <a:tcPr marL="6050" marR="6050" marT="6050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1" i="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6050" marR="6050" marT="6050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1" i="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933,0</a:t>
                      </a:r>
                    </a:p>
                  </a:txBody>
                  <a:tcPr marL="6050" marR="6050" marT="6050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1" i="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6050" marR="6050" marT="6050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941,0</a:t>
                      </a:r>
                    </a:p>
                  </a:txBody>
                  <a:tcPr marL="6050" marR="6050" marT="6050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1" i="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6050" marR="6050" marT="6050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1373879"/>
                  </a:ext>
                </a:extLst>
              </a:tr>
              <a:tr h="561573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600" b="1" i="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Доходы от платных услуг и компенсации затрат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1" i="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12 854,7</a:t>
                      </a:r>
                    </a:p>
                  </a:txBody>
                  <a:tcPr marL="6050" marR="6050" marT="6050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1" i="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12 909,2</a:t>
                      </a:r>
                    </a:p>
                  </a:txBody>
                  <a:tcPr marL="6050" marR="6050" marT="6050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1" i="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+54,5</a:t>
                      </a:r>
                    </a:p>
                  </a:txBody>
                  <a:tcPr marL="6050" marR="6050" marT="6050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1" i="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11 363,8</a:t>
                      </a:r>
                    </a:p>
                  </a:txBody>
                  <a:tcPr marL="6050" marR="6050" marT="6050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1" i="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6050" marR="6050" marT="6050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11 519,9</a:t>
                      </a:r>
                    </a:p>
                  </a:txBody>
                  <a:tcPr marL="6050" marR="6050" marT="6050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1" i="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6050" marR="6050" marT="6050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4318823"/>
                  </a:ext>
                </a:extLst>
              </a:tr>
              <a:tr h="292021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600" b="1" i="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Доходы от продажи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1" i="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247,6</a:t>
                      </a:r>
                    </a:p>
                  </a:txBody>
                  <a:tcPr marL="6050" marR="6050" marT="6050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1" i="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956,7</a:t>
                      </a:r>
                    </a:p>
                  </a:txBody>
                  <a:tcPr marL="6050" marR="6050" marT="6050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1" i="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+709,1</a:t>
                      </a:r>
                    </a:p>
                  </a:txBody>
                  <a:tcPr marL="6050" marR="6050" marT="6050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1" i="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6050" marR="6050" marT="6050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1" i="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6050" marR="6050" marT="6050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6050" marR="6050" marT="6050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1" i="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6050" marR="6050" marT="6050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6586519"/>
                  </a:ext>
                </a:extLst>
              </a:tr>
              <a:tr h="561573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600" b="1" i="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Штрафы, санкции, возмещение ущерба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1" i="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2 370,1</a:t>
                      </a:r>
                    </a:p>
                  </a:txBody>
                  <a:tcPr marL="6050" marR="6050" marT="6050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1" i="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2 438,5</a:t>
                      </a:r>
                    </a:p>
                  </a:txBody>
                  <a:tcPr marL="6050" marR="6050" marT="6050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1" i="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+68,4</a:t>
                      </a:r>
                    </a:p>
                  </a:txBody>
                  <a:tcPr marL="6050" marR="6050" marT="6050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1" i="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2 334,3</a:t>
                      </a:r>
                    </a:p>
                  </a:txBody>
                  <a:tcPr marL="6050" marR="6050" marT="6050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1" i="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6050" marR="6050" marT="6050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2 366,5</a:t>
                      </a:r>
                    </a:p>
                  </a:txBody>
                  <a:tcPr marL="6050" marR="6050" marT="6050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1" i="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6050" marR="6050" marT="6050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122799"/>
                  </a:ext>
                </a:extLst>
              </a:tr>
              <a:tr h="28616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600" b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БЕЗВОЗМЕЗДНЫЕ ПОСТУПЛЕНИЯ</a:t>
                      </a:r>
                      <a:endParaRPr lang="ru-RU" sz="16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+mn-lt"/>
                        <a:ea typeface="Cambria Math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1" i="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1 711 025,8</a:t>
                      </a:r>
                    </a:p>
                  </a:txBody>
                  <a:tcPr marL="6050" marR="6050" marT="6050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1" i="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1 721 109,4</a:t>
                      </a:r>
                    </a:p>
                  </a:txBody>
                  <a:tcPr marL="6050" marR="6050" marT="6050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1" i="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+10 083,6</a:t>
                      </a:r>
                    </a:p>
                  </a:txBody>
                  <a:tcPr marL="6050" marR="6050" marT="6050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1" i="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1 534 195,9</a:t>
                      </a:r>
                    </a:p>
                  </a:txBody>
                  <a:tcPr marL="6050" marR="6050" marT="6050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1" i="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+34,9</a:t>
                      </a:r>
                    </a:p>
                  </a:txBody>
                  <a:tcPr marL="6050" marR="6050" marT="6050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1 475 327,0</a:t>
                      </a:r>
                    </a:p>
                  </a:txBody>
                  <a:tcPr marL="6050" marR="6050" marT="6050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1" i="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20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+mn-lt"/>
                        <a:ea typeface="Cambria Math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50" marR="6050" marT="6050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1397455"/>
                  </a:ext>
                </a:extLst>
              </a:tr>
              <a:tr h="266272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600" b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ИТОГО ДОХОДОВ:</a:t>
                      </a:r>
                      <a:endParaRPr lang="ru-RU" sz="16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+mn-lt"/>
                        <a:ea typeface="Cambria Math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1" i="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1 913 743,0</a:t>
                      </a:r>
                    </a:p>
                  </a:txBody>
                  <a:tcPr marL="6050" marR="6050" marT="6050" marB="0" anchor="b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1" i="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1 925 489,4</a:t>
                      </a:r>
                    </a:p>
                  </a:txBody>
                  <a:tcPr marL="6050" marR="6050" marT="6050" marB="0" anchor="b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1" i="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+11 746,4</a:t>
                      </a:r>
                    </a:p>
                  </a:txBody>
                  <a:tcPr marL="6050" marR="6050" marT="6050" marB="0" anchor="b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1 737 501,1</a:t>
                      </a:r>
                    </a:p>
                  </a:txBody>
                  <a:tcPr marL="6050" marR="6050" marT="6050" marB="0" anchor="b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+34,9</a:t>
                      </a:r>
                    </a:p>
                  </a:txBody>
                  <a:tcPr marL="6050" marR="6050" marT="6050" marB="0" anchor="b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1 681 247,8</a:t>
                      </a:r>
                    </a:p>
                  </a:txBody>
                  <a:tcPr marL="6050" marR="6050" marT="6050" marB="0" anchor="b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1" i="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6050" marR="6050" marT="6050" marB="0" anchor="b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9853296"/>
                  </a:ext>
                </a:extLst>
              </a:tr>
            </a:tbl>
          </a:graphicData>
        </a:graphic>
      </p:graphicFrame>
      <p:sp>
        <p:nvSpPr>
          <p:cNvPr id="9" name="Блок-схема: подготовка 8"/>
          <p:cNvSpPr/>
          <p:nvPr/>
        </p:nvSpPr>
        <p:spPr>
          <a:xfrm>
            <a:off x="11181000" y="99000"/>
            <a:ext cx="900000" cy="495000"/>
          </a:xfrm>
          <a:prstGeom prst="flowChartPreparation">
            <a:avLst/>
          </a:prstGeom>
          <a:solidFill>
            <a:srgbClr val="CAD7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16D0380F-9D1D-4800-8DA6-68238D7E290D}"/>
              </a:ext>
            </a:extLst>
          </p:cNvPr>
          <p:cNvSpPr txBox="1"/>
          <p:nvPr/>
        </p:nvSpPr>
        <p:spPr>
          <a:xfrm>
            <a:off x="11225950" y="0"/>
            <a:ext cx="952426" cy="5847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ru-RU" sz="3200" b="1" dirty="0">
                <a:solidFill>
                  <a:schemeClr val="accent1">
                    <a:lumMod val="75000"/>
                  </a:schemeClr>
                </a:solidFill>
                <a:latin typeface="Constantia" panose="02030602050306030303" pitchFamily="18" charset="0"/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10721412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Прямоугольник 28">
            <a:extLst>
              <a:ext uri="{FF2B5EF4-FFF2-40B4-BE49-F238E27FC236}">
                <a16:creationId xmlns:a16="http://schemas.microsoft.com/office/drawing/2014/main" id="{62AEA46B-1DC4-464E-BFB6-99AEA406FA09}"/>
              </a:ext>
            </a:extLst>
          </p:cNvPr>
          <p:cNvSpPr/>
          <p:nvPr/>
        </p:nvSpPr>
        <p:spPr>
          <a:xfrm>
            <a:off x="0" y="54000"/>
            <a:ext cx="12213000" cy="665270"/>
          </a:xfrm>
          <a:prstGeom prst="rect">
            <a:avLst/>
          </a:prstGeom>
          <a:solidFill>
            <a:srgbClr val="7093D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: скругленные углы 15">
            <a:extLst>
              <a:ext uri="{FF2B5EF4-FFF2-40B4-BE49-F238E27FC236}">
                <a16:creationId xmlns:a16="http://schemas.microsoft.com/office/drawing/2014/main" id="{09A324AC-0710-498D-9B89-070332B665AE}"/>
              </a:ext>
            </a:extLst>
          </p:cNvPr>
          <p:cNvSpPr/>
          <p:nvPr/>
        </p:nvSpPr>
        <p:spPr>
          <a:xfrm rot="2689455">
            <a:off x="246000" y="144000"/>
            <a:ext cx="470418" cy="470418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C5D64BC4-FBD3-492A-A2FA-74C652170BC3}"/>
              </a:ext>
            </a:extLst>
          </p:cNvPr>
          <p:cNvSpPr txBox="1"/>
          <p:nvPr/>
        </p:nvSpPr>
        <p:spPr>
          <a:xfrm>
            <a:off x="1011000" y="54000"/>
            <a:ext cx="110324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>
                <a:solidFill>
                  <a:srgbClr val="FFFFFF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Направления расходов, тыс.₽</a:t>
            </a:r>
          </a:p>
        </p:txBody>
      </p:sp>
      <p:pic>
        <p:nvPicPr>
          <p:cNvPr id="31" name="Picture 4" descr="C:\Users\tueva\Desktop\КФ.png">
            <a:extLst>
              <a:ext uri="{FF2B5EF4-FFF2-40B4-BE49-F238E27FC236}">
                <a16:creationId xmlns:a16="http://schemas.microsoft.com/office/drawing/2014/main" id="{D5222849-549E-455B-B776-0B4565A575D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1756" t="42056" r="43766" b="39757"/>
          <a:stretch/>
        </p:blipFill>
        <p:spPr bwMode="auto">
          <a:xfrm>
            <a:off x="215286" y="144000"/>
            <a:ext cx="542876" cy="4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D42B04B4-9FE4-4227-94E1-C838B73E4128}"/>
              </a:ext>
            </a:extLst>
          </p:cNvPr>
          <p:cNvSpPr txBox="1"/>
          <p:nvPr/>
        </p:nvSpPr>
        <p:spPr>
          <a:xfrm>
            <a:off x="11263574" y="6219225"/>
            <a:ext cx="952426" cy="5847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ru-RU" sz="3200" b="1" dirty="0">
                <a:solidFill>
                  <a:schemeClr val="bg1"/>
                </a:solidFill>
                <a:latin typeface="Constantia" panose="02030602050306030303" pitchFamily="18" charset="0"/>
              </a:rPr>
              <a:t>4</a:t>
            </a:r>
          </a:p>
        </p:txBody>
      </p:sp>
      <p:graphicFrame>
        <p:nvGraphicFramePr>
          <p:cNvPr id="9" name="Таблица 8">
            <a:extLst>
              <a:ext uri="{FF2B5EF4-FFF2-40B4-BE49-F238E27FC236}">
                <a16:creationId xmlns:a16="http://schemas.microsoft.com/office/drawing/2014/main" id="{F921A299-E109-40CF-AAA8-09D6E82B6AD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3740736"/>
              </p:ext>
            </p:extLst>
          </p:nvPr>
        </p:nvGraphicFramePr>
        <p:xfrm>
          <a:off x="76500" y="819000"/>
          <a:ext cx="12060000" cy="5793231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8145966">
                  <a:extLst>
                    <a:ext uri="{9D8B030D-6E8A-4147-A177-3AD203B41FA5}">
                      <a16:colId xmlns:a16="http://schemas.microsoft.com/office/drawing/2014/main" val="2640556315"/>
                    </a:ext>
                  </a:extLst>
                </a:gridCol>
                <a:gridCol w="1290871">
                  <a:extLst>
                    <a:ext uri="{9D8B030D-6E8A-4147-A177-3AD203B41FA5}">
                      <a16:colId xmlns:a16="http://schemas.microsoft.com/office/drawing/2014/main" val="3738697876"/>
                    </a:ext>
                  </a:extLst>
                </a:gridCol>
                <a:gridCol w="124326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7989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95486">
                <a:tc>
                  <a:txBody>
                    <a:bodyPr/>
                    <a:lstStyle/>
                    <a:p>
                      <a:pPr marL="0" marR="0" lvl="0" indent="0" algn="ctr" defTabSz="3429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i="0" spc="-5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Целевые средства</a:t>
                      </a:r>
                    </a:p>
                  </a:txBody>
                  <a:tcPr marL="91256" marR="91256" marT="45628" marB="45628" anchor="ctr"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lumMod val="75000"/>
                          </a:schemeClr>
                        </a:gs>
                        <a:gs pos="100000">
                          <a:srgbClr val="B8BEEE"/>
                        </a:gs>
                      </a:gsLst>
                      <a:lin ang="162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3429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ea typeface="Cambria Math" panose="02040503050406030204" pitchFamily="18" charset="0"/>
                        </a:rPr>
                        <a:t>2024 год</a:t>
                      </a:r>
                      <a:endParaRPr lang="ru-RU" sz="2000" b="1" i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  <a:ea typeface="Cambria Math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256" marR="91256" marT="45628" marB="45628" anchor="ctr"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lumMod val="75000"/>
                          </a:schemeClr>
                        </a:gs>
                        <a:gs pos="100000">
                          <a:srgbClr val="B8BEEE"/>
                        </a:gs>
                      </a:gsLst>
                      <a:lin ang="162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3429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i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2025 год</a:t>
                      </a:r>
                    </a:p>
                  </a:txBody>
                  <a:tcPr marL="91256" marR="91256" marT="45628" marB="45628" anchor="ctr"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lumMod val="75000"/>
                          </a:schemeClr>
                        </a:gs>
                        <a:gs pos="100000">
                          <a:srgbClr val="B8BEEE"/>
                        </a:gs>
                      </a:gsLst>
                      <a:lin ang="162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3429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i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2026 год</a:t>
                      </a:r>
                    </a:p>
                  </a:txBody>
                  <a:tcPr marL="91256" marR="91256" marT="45628" marB="45628" anchor="ctr"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lumMod val="75000"/>
                          </a:schemeClr>
                        </a:gs>
                        <a:gs pos="100000">
                          <a:srgbClr val="B8BEEE"/>
                        </a:gs>
                      </a:gsLst>
                      <a:lin ang="162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914344767"/>
                  </a:ext>
                </a:extLst>
              </a:tr>
              <a:tr h="811084">
                <a:tc>
                  <a:txBody>
                    <a:bodyPr/>
                    <a:lstStyle/>
                    <a:p>
                      <a:pPr marL="28575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ru-RU" sz="2000" b="1" i="1" u="none" strike="noStrike" dirty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Cambria Math" panose="02040503050406030204" pitchFamily="18" charset="0"/>
                        </a:rPr>
                        <a:t>    </a:t>
                      </a:r>
                      <a:r>
                        <a:rPr lang="en-US" sz="2000" b="1" i="1" u="none" strike="noStrike" dirty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Cambria Math" panose="02040503050406030204" pitchFamily="18" charset="0"/>
                        </a:rPr>
                        <a:t>1</a:t>
                      </a:r>
                      <a:r>
                        <a:rPr lang="ru-RU" sz="2000" b="1" i="1" u="none" strike="noStrike" dirty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Cambria Math" panose="02040503050406030204" pitchFamily="18" charset="0"/>
                        </a:rPr>
                        <a:t>.</a:t>
                      </a:r>
                      <a:r>
                        <a:rPr lang="ru-RU" sz="2000" b="1" i="1" u="none" strike="noStrike" baseline="0" dirty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Cambria Math" panose="02040503050406030204" pitchFamily="18" charset="0"/>
                        </a:rPr>
                        <a:t> </a:t>
                      </a:r>
                      <a:r>
                        <a:rPr lang="ru-RU" sz="2000" b="1" i="1" u="none" strike="noStrike" dirty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Cambria Math" panose="02040503050406030204" pitchFamily="18" charset="0"/>
                        </a:rPr>
                        <a:t>За счет средств областного бюджета всего, в том числе на:</a:t>
                      </a:r>
                      <a:endParaRPr lang="ru-RU" sz="2000" b="1" i="1" u="none" kern="1200" dirty="0">
                        <a:ln>
                          <a:noFill/>
                        </a:ln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Cambria Math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06" marR="9506" marT="950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11000">
                          <a:srgbClr val="A2B9E2"/>
                        </a:gs>
                        <a:gs pos="58000">
                          <a:srgbClr val="E0E3F8"/>
                        </a:gs>
                      </a:gsLst>
                      <a:lin ang="162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2000" b="1" i="1" u="none" strike="noStrike" dirty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Cambria Math" panose="02040503050406030204" pitchFamily="18" charset="0"/>
                        </a:rPr>
                        <a:t>+5 984,6</a:t>
                      </a:r>
                    </a:p>
                  </a:txBody>
                  <a:tcPr marL="9506" marR="9506" marT="9506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11000">
                          <a:srgbClr val="A2B9E2"/>
                        </a:gs>
                        <a:gs pos="58000">
                          <a:srgbClr val="E0E3F8"/>
                        </a:gs>
                      </a:gsLst>
                      <a:lin ang="162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2000" b="1" i="0" u="none" strike="noStrike" dirty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Cambria Math" panose="02040503050406030204" pitchFamily="18" charset="0"/>
                        </a:rPr>
                        <a:t>-</a:t>
                      </a:r>
                    </a:p>
                  </a:txBody>
                  <a:tcPr marL="9506" marR="9506" marT="9506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11000">
                          <a:srgbClr val="A2B9E2"/>
                        </a:gs>
                        <a:gs pos="58000">
                          <a:srgbClr val="E0E3F8"/>
                        </a:gs>
                      </a:gsLst>
                      <a:lin ang="162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2000" b="1" i="0" u="none" strike="noStrike" dirty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Cambria Math" panose="02040503050406030204" pitchFamily="18" charset="0"/>
                        </a:rPr>
                        <a:t>-</a:t>
                      </a:r>
                    </a:p>
                  </a:txBody>
                  <a:tcPr marL="9506" marR="9506" marT="9506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11000">
                          <a:srgbClr val="A2B9E2"/>
                        </a:gs>
                        <a:gs pos="58000">
                          <a:srgbClr val="E0E3F8"/>
                        </a:gs>
                      </a:gsLst>
                      <a:lin ang="162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2516865270"/>
                  </a:ext>
                </a:extLst>
              </a:tr>
              <a:tr h="733429">
                <a:tc>
                  <a:txBody>
                    <a:bodyPr/>
                    <a:lstStyle/>
                    <a:p>
                      <a:pPr marL="285750" marR="0" indent="28575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ru-RU" sz="1800" b="1" i="0" kern="1200" dirty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Cambria Math" panose="02040503050406030204" pitchFamily="18" charset="0"/>
                          <a:cs typeface="+mn-cs"/>
                        </a:rPr>
                        <a:t>обеспечения услугами связи малонаселенных населенных пунктов</a:t>
                      </a:r>
                      <a:endParaRPr lang="ru-RU" sz="1800" b="1" i="0" kern="1200" dirty="0">
                        <a:ln>
                          <a:noFill/>
                        </a:ln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Cambria Math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06" marR="9506" marT="9506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1" i="0" u="none" strike="noStrike" dirty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+ 5 580,0</a:t>
                      </a:r>
                    </a:p>
                  </a:txBody>
                  <a:tcPr marL="9506" marR="9506" marT="9506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1" i="0" u="none" strike="noStrike" dirty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06" marR="9506" marT="9506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1" i="0" u="none" strike="noStrike" dirty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06" marR="9506" marT="9506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1742054"/>
                  </a:ext>
                </a:extLst>
              </a:tr>
              <a:tr h="1180522">
                <a:tc>
                  <a:txBody>
                    <a:bodyPr/>
                    <a:lstStyle/>
                    <a:p>
                      <a:pPr marL="285750" indent="285750" algn="l" rtl="0" fontAlgn="ctr">
                        <a:buFont typeface="Wingdings" panose="05000000000000000000" pitchFamily="2" charset="2"/>
                        <a:buChar char="ü"/>
                      </a:pPr>
                      <a:r>
                        <a:rPr lang="ru-RU" sz="1800" b="1" i="0" u="none" strike="noStrike" kern="1200" dirty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Cambria Math" panose="02040503050406030204" pitchFamily="18" charset="0"/>
                          <a:cs typeface="+mn-cs"/>
                        </a:rPr>
                        <a:t>приобретение спортивного оборудования и инвентаря для оснащения муниципальных организаций, осуществляющих деятельность в сфере физической культуры и спорта</a:t>
                      </a:r>
                      <a:endParaRPr lang="ru-RU" sz="1800" b="1" i="0" u="none" strike="noStrike" dirty="0">
                        <a:ln>
                          <a:noFill/>
                        </a:ln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Cambria Math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06" marR="9506" marT="9506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1" i="0" u="none" strike="noStrike" dirty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+ 404,6</a:t>
                      </a:r>
                    </a:p>
                  </a:txBody>
                  <a:tcPr marL="9506" marR="9506" marT="9506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1" i="0" u="none" strike="noStrike" dirty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06" marR="9506" marT="9506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1" i="0" u="none" strike="noStrike" dirty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06" marR="9506" marT="9506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360518">
                <a:tc>
                  <a:txBody>
                    <a:bodyPr/>
                    <a:lstStyle/>
                    <a:p>
                      <a:pPr marL="457200" lvl="1" indent="0" algn="l">
                        <a:buFont typeface="+mj-lt"/>
                        <a:buNone/>
                      </a:pPr>
                      <a:r>
                        <a:rPr lang="ru-RU" sz="1800" b="1" i="1" u="none" kern="1200" dirty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Cambria Math" panose="02040503050406030204" pitchFamily="18" charset="0"/>
                          <a:cs typeface="+mn-cs"/>
                        </a:rPr>
                        <a:t>2. За</a:t>
                      </a:r>
                      <a:r>
                        <a:rPr lang="ru-RU" sz="1800" b="1" i="1" u="none" kern="1200" baseline="0" dirty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Cambria Math" panose="02040503050406030204" pitchFamily="18" charset="0"/>
                          <a:cs typeface="+mn-cs"/>
                        </a:rPr>
                        <a:t> счет </a:t>
                      </a:r>
                      <a:r>
                        <a:rPr lang="ru-RU" sz="1800" b="1" i="1" u="none" kern="1200" dirty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Cambria Math" panose="02040503050406030204" pitchFamily="18" charset="0"/>
                          <a:cs typeface="+mn-cs"/>
                        </a:rPr>
                        <a:t>межбюджетных трансфертов, передаваемых бюджетами поселений на осуществление части полномочий в соответствии с заключенными соглашениями.</a:t>
                      </a:r>
                      <a:endParaRPr lang="ru-RU" sz="1100" b="1" i="1" u="none" kern="1200" dirty="0">
                        <a:ln>
                          <a:noFill/>
                        </a:ln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Cambria Math" panose="02040503050406030204" pitchFamily="18" charset="0"/>
                        <a:cs typeface="+mn-cs"/>
                      </a:endParaRPr>
                    </a:p>
                  </a:txBody>
                  <a:tcPr marL="9506" marR="9506" marT="9506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20000">
                          <a:srgbClr val="B3C6E7"/>
                        </a:gs>
                        <a:gs pos="73000">
                          <a:srgbClr val="DDE0F7"/>
                        </a:gs>
                      </a:gsLst>
                      <a:lin ang="162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1" i="1" u="none" strike="noStrike" dirty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- 87,1</a:t>
                      </a:r>
                    </a:p>
                  </a:txBody>
                  <a:tcPr marL="9506" marR="9506" marT="9506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20000">
                          <a:srgbClr val="B3C6E7"/>
                        </a:gs>
                        <a:gs pos="73000">
                          <a:srgbClr val="DDE0F7"/>
                        </a:gs>
                      </a:gsLst>
                      <a:lin ang="162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1" i="1" u="none" strike="noStrike" dirty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+ 34,9</a:t>
                      </a:r>
                    </a:p>
                  </a:txBody>
                  <a:tcPr marL="9506" marR="9506" marT="9506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20000">
                          <a:srgbClr val="B3C6E7"/>
                        </a:gs>
                        <a:gs pos="73000">
                          <a:srgbClr val="DDE0F7"/>
                        </a:gs>
                      </a:gsLst>
                      <a:lin ang="162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1" i="1" u="none" strike="noStrike" dirty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06" marR="9506" marT="9506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20000">
                          <a:srgbClr val="B3C6E7"/>
                        </a:gs>
                        <a:gs pos="73000">
                          <a:srgbClr val="DDE0F7"/>
                        </a:gs>
                      </a:gsLst>
                      <a:lin ang="162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912192">
                <a:tc>
                  <a:txBody>
                    <a:bodyPr/>
                    <a:lstStyle/>
                    <a:p>
                      <a:pPr marL="358775" indent="0" algn="l" rtl="0" fontAlgn="ctr">
                        <a:buFont typeface="Wingdings" panose="05000000000000000000" pitchFamily="2" charset="2"/>
                        <a:buChar char="ü"/>
                      </a:pPr>
                      <a:r>
                        <a:rPr lang="ru-RU" sz="1800" b="1" i="0" kern="1200" dirty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Cambria Math" panose="02040503050406030204" pitchFamily="18" charset="0"/>
                          <a:cs typeface="+mn-cs"/>
                        </a:rPr>
                        <a:t>  </a:t>
                      </a:r>
                      <a:r>
                        <a:rPr lang="ru-RU" sz="1800" b="1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осуществление части полномочий в соответствии с заключенными соглашениями </a:t>
                      </a:r>
                      <a:endParaRPr lang="ru-RU" sz="1800" b="1" i="0" u="none" kern="1200" dirty="0">
                        <a:ln>
                          <a:noFill/>
                        </a:ln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Cambria Math" panose="02040503050406030204" pitchFamily="18" charset="0"/>
                        <a:cs typeface="+mn-cs"/>
                      </a:endParaRPr>
                    </a:p>
                  </a:txBody>
                  <a:tcPr marL="9506" marR="9506" marT="9506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20000">
                          <a:srgbClr val="B3C6E7"/>
                        </a:gs>
                        <a:gs pos="73000">
                          <a:srgbClr val="DDE0F7"/>
                        </a:gs>
                      </a:gsLst>
                      <a:lin ang="162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1" i="0" u="none" strike="noStrike" dirty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- 87,1</a:t>
                      </a:r>
                    </a:p>
                  </a:txBody>
                  <a:tcPr marL="9506" marR="9506" marT="9506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20000">
                          <a:srgbClr val="B3C6E7"/>
                        </a:gs>
                        <a:gs pos="73000">
                          <a:srgbClr val="DDE0F7"/>
                        </a:gs>
                      </a:gsLst>
                      <a:lin ang="162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1" i="0" u="none" strike="noStrike" dirty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+ 34,9</a:t>
                      </a:r>
                    </a:p>
                  </a:txBody>
                  <a:tcPr marL="9506" marR="9506" marT="9506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20000">
                          <a:srgbClr val="B3C6E7"/>
                        </a:gs>
                        <a:gs pos="73000">
                          <a:srgbClr val="DDE0F7"/>
                        </a:gs>
                      </a:gsLst>
                      <a:lin ang="162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1" i="1" u="none" strike="noStrike" dirty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06" marR="9506" marT="9506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20000">
                          <a:srgbClr val="B3C6E7"/>
                        </a:gs>
                        <a:gs pos="73000">
                          <a:srgbClr val="DDE0F7"/>
                        </a:gs>
                      </a:gsLst>
                      <a:lin ang="162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11" name="Блок-схема: подготовка 10"/>
          <p:cNvSpPr/>
          <p:nvPr/>
        </p:nvSpPr>
        <p:spPr>
          <a:xfrm>
            <a:off x="11292000" y="144000"/>
            <a:ext cx="900000" cy="495000"/>
          </a:xfrm>
          <a:prstGeom prst="flowChartPreparation">
            <a:avLst/>
          </a:prstGeom>
          <a:solidFill>
            <a:srgbClr val="CAD7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Прямоугольник 1"/>
          <p:cNvSpPr/>
          <p:nvPr/>
        </p:nvSpPr>
        <p:spPr>
          <a:xfrm>
            <a:off x="11586000" y="0"/>
            <a:ext cx="39946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ru-RU" sz="3200" b="1" dirty="0">
                <a:solidFill>
                  <a:srgbClr val="4472C4">
                    <a:lumMod val="75000"/>
                  </a:srgbClr>
                </a:solidFill>
                <a:latin typeface="Constantia" panose="02030602050306030303" pitchFamily="18" charset="0"/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1481180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Прямоугольник 28">
            <a:extLst>
              <a:ext uri="{FF2B5EF4-FFF2-40B4-BE49-F238E27FC236}">
                <a16:creationId xmlns:a16="http://schemas.microsoft.com/office/drawing/2014/main" id="{62AEA46B-1DC4-464E-BFB6-99AEA406FA09}"/>
              </a:ext>
            </a:extLst>
          </p:cNvPr>
          <p:cNvSpPr/>
          <p:nvPr/>
        </p:nvSpPr>
        <p:spPr>
          <a:xfrm>
            <a:off x="0" y="54000"/>
            <a:ext cx="12213000" cy="665270"/>
          </a:xfrm>
          <a:prstGeom prst="rect">
            <a:avLst/>
          </a:prstGeom>
          <a:solidFill>
            <a:srgbClr val="7093D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: скругленные углы 15">
            <a:extLst>
              <a:ext uri="{FF2B5EF4-FFF2-40B4-BE49-F238E27FC236}">
                <a16:creationId xmlns:a16="http://schemas.microsoft.com/office/drawing/2014/main" id="{09A324AC-0710-498D-9B89-070332B665AE}"/>
              </a:ext>
            </a:extLst>
          </p:cNvPr>
          <p:cNvSpPr/>
          <p:nvPr/>
        </p:nvSpPr>
        <p:spPr>
          <a:xfrm rot="2689455">
            <a:off x="246000" y="144000"/>
            <a:ext cx="470418" cy="470418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C5D64BC4-FBD3-492A-A2FA-74C652170BC3}"/>
              </a:ext>
            </a:extLst>
          </p:cNvPr>
          <p:cNvSpPr txBox="1"/>
          <p:nvPr/>
        </p:nvSpPr>
        <p:spPr>
          <a:xfrm>
            <a:off x="1011000" y="54000"/>
            <a:ext cx="11032426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ru-RU" sz="3600" b="1" dirty="0">
                <a:solidFill>
                  <a:srgbClr val="FFFFFF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Направления расходов, тыс.₽</a:t>
            </a:r>
          </a:p>
        </p:txBody>
      </p:sp>
      <p:pic>
        <p:nvPicPr>
          <p:cNvPr id="31" name="Picture 4" descr="C:\Users\tueva\Desktop\КФ.png">
            <a:extLst>
              <a:ext uri="{FF2B5EF4-FFF2-40B4-BE49-F238E27FC236}">
                <a16:creationId xmlns:a16="http://schemas.microsoft.com/office/drawing/2014/main" id="{D5222849-549E-455B-B776-0B4565A575D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1756" t="42056" r="43766" b="39757"/>
          <a:stretch/>
        </p:blipFill>
        <p:spPr bwMode="auto">
          <a:xfrm>
            <a:off x="215286" y="144000"/>
            <a:ext cx="542876" cy="4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9" name="Таблица 8">
            <a:extLst>
              <a:ext uri="{FF2B5EF4-FFF2-40B4-BE49-F238E27FC236}">
                <a16:creationId xmlns:a16="http://schemas.microsoft.com/office/drawing/2014/main" id="{F921A299-E109-40CF-AAA8-09D6E82B6AD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7242176"/>
              </p:ext>
            </p:extLst>
          </p:nvPr>
        </p:nvGraphicFramePr>
        <p:xfrm>
          <a:off x="52893" y="719270"/>
          <a:ext cx="12107214" cy="575192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8320939">
                  <a:extLst>
                    <a:ext uri="{9D8B030D-6E8A-4147-A177-3AD203B41FA5}">
                      <a16:colId xmlns:a16="http://schemas.microsoft.com/office/drawing/2014/main" val="2640556315"/>
                    </a:ext>
                  </a:extLst>
                </a:gridCol>
                <a:gridCol w="1251237">
                  <a:extLst>
                    <a:ext uri="{9D8B030D-6E8A-4147-A177-3AD203B41FA5}">
                      <a16:colId xmlns:a16="http://schemas.microsoft.com/office/drawing/2014/main" val="3738697876"/>
                    </a:ext>
                  </a:extLst>
                </a:gridCol>
                <a:gridCol w="120655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2848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909229">
                <a:tc>
                  <a:txBody>
                    <a:bodyPr/>
                    <a:lstStyle/>
                    <a:p>
                      <a:pPr marL="0" marR="0" lvl="0" indent="0" algn="ctr" defTabSz="3429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i="0" spc="-5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3. За  счет  средств  местного  бюджета, в  том  числе  на:</a:t>
                      </a:r>
                    </a:p>
                  </a:txBody>
                  <a:tcPr marL="91256" marR="91256" marT="45628" marB="45628" anchor="ctr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mpd="sng">
                      <a:noFill/>
                    </a:lnB>
                    <a:gradFill>
                      <a:gsLst>
                        <a:gs pos="20000">
                          <a:srgbClr val="84A2D8"/>
                        </a:gs>
                        <a:gs pos="100000">
                          <a:srgbClr val="B5BCED"/>
                        </a:gs>
                      </a:gsLst>
                      <a:lin ang="162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3429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ru-RU" sz="1800" b="1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2024 год</a:t>
                      </a:r>
                    </a:p>
                  </a:txBody>
                  <a:tcPr marL="91256" marR="91256" marT="45628" marB="45628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gradFill>
                      <a:gsLst>
                        <a:gs pos="20000">
                          <a:srgbClr val="84A2D8"/>
                        </a:gs>
                        <a:gs pos="100000">
                          <a:srgbClr val="B5BCED"/>
                        </a:gs>
                      </a:gsLst>
                      <a:lin ang="162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3429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ru-RU" sz="1800" b="1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2025 год</a:t>
                      </a:r>
                    </a:p>
                  </a:txBody>
                  <a:tcPr marL="91256" marR="91256" marT="45628" marB="45628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gradFill>
                      <a:gsLst>
                        <a:gs pos="20000">
                          <a:srgbClr val="84A2D8"/>
                        </a:gs>
                        <a:gs pos="100000">
                          <a:srgbClr val="B5BCED"/>
                        </a:gs>
                      </a:gsLst>
                      <a:lin ang="162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3429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ru-RU" sz="1800" b="1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2026 год</a:t>
                      </a:r>
                    </a:p>
                  </a:txBody>
                  <a:tcPr marL="91256" marR="91256" marT="45628" marB="45628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mpd="sng">
                      <a:noFill/>
                    </a:lnT>
                    <a:lnB w="12700" cmpd="sng">
                      <a:noFill/>
                    </a:lnB>
                    <a:gradFill>
                      <a:gsLst>
                        <a:gs pos="20000">
                          <a:srgbClr val="84A2D8"/>
                        </a:gs>
                        <a:gs pos="100000">
                          <a:srgbClr val="B5BCED"/>
                        </a:gs>
                      </a:gsLst>
                      <a:lin ang="162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914344767"/>
                  </a:ext>
                </a:extLst>
              </a:tr>
              <a:tr h="399812">
                <a:tc>
                  <a:txBody>
                    <a:bodyPr/>
                    <a:lstStyle/>
                    <a:p>
                      <a:pPr marL="285750" marR="0" lvl="0" indent="28575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kumimoji="0" lang="ru-RU" sz="2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оплата коммунальных услуг </a:t>
                      </a:r>
                    </a:p>
                  </a:txBody>
                  <a:tcPr marL="9506" marR="9506" marT="9506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+2 418,0</a:t>
                      </a:r>
                    </a:p>
                  </a:txBody>
                  <a:tcPr marL="9506" marR="9506" marT="9506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ru-RU" sz="18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Cambria Math" panose="02040503050406030204" pitchFamily="18" charset="0"/>
                      </a:endParaRPr>
                    </a:p>
                  </a:txBody>
                  <a:tcPr marL="9506" marR="9506" marT="9506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ru-RU" sz="18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Cambria Math" panose="02040503050406030204" pitchFamily="18" charset="0"/>
                      </a:endParaRPr>
                    </a:p>
                  </a:txBody>
                  <a:tcPr marL="9506" marR="9506" marT="9506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4983833"/>
                  </a:ext>
                </a:extLst>
              </a:tr>
              <a:tr h="1270618">
                <a:tc>
                  <a:txBody>
                    <a:bodyPr/>
                    <a:lstStyle/>
                    <a:p>
                      <a:pPr marL="571500" marR="0" lvl="0" indent="-28575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kumimoji="0" lang="ru-RU" sz="2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проведение капитального ремонта части комплекса коммунальных сооружений (совмещенные тепловые сети и сети водоснабжения) на участке ТК2-ТК4 (100 метров) п.4-ое отделение ГСС , расчистка просеки</a:t>
                      </a:r>
                    </a:p>
                  </a:txBody>
                  <a:tcPr marL="9506" marR="9506" marT="9506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2000" b="1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+2 336,7</a:t>
                      </a:r>
                    </a:p>
                  </a:txBody>
                  <a:tcPr marL="9506" marR="9506" marT="9506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ru-RU" sz="18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Cambria Math" panose="02040503050406030204" pitchFamily="18" charset="0"/>
                      </a:endParaRPr>
                    </a:p>
                  </a:txBody>
                  <a:tcPr marL="9506" marR="9506" marT="9506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ru-RU" sz="18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Cambria Math" panose="02040503050406030204" pitchFamily="18" charset="0"/>
                      </a:endParaRPr>
                    </a:p>
                  </a:txBody>
                  <a:tcPr marL="9506" marR="9506" marT="9506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585815">
                <a:tc>
                  <a:txBody>
                    <a:bodyPr/>
                    <a:lstStyle/>
                    <a:p>
                      <a:pPr marL="628650" marR="0" lvl="0" indent="-358775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kumimoji="0" lang="ru-RU" sz="2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приобретение лицензии СУБД </a:t>
                      </a:r>
                      <a:r>
                        <a:rPr kumimoji="0" lang="en-US" sz="2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Postgres Pro Standard</a:t>
                      </a:r>
                      <a:r>
                        <a:rPr kumimoji="0" lang="ru-RU" sz="2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, проведение работ по миграции автоматизированных систем «АЦК-Финансы» на СУБСД </a:t>
                      </a:r>
                      <a:r>
                        <a:rPr kumimoji="0" lang="en-US" sz="2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Postgres Pro Standard</a:t>
                      </a:r>
                      <a:r>
                        <a:rPr kumimoji="0" lang="ru-RU" sz="2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» в связи с осуществлением работ по модернизации клиентской части продуктов «АЦК» для работы посредством интернет- браузера компанией ООО «БФТ» </a:t>
                      </a:r>
                    </a:p>
                  </a:txBody>
                  <a:tcPr marL="9506" marR="9506" marT="9506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+1 000,9</a:t>
                      </a:r>
                    </a:p>
                  </a:txBody>
                  <a:tcPr marL="9506" marR="9506" marT="9506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ru-RU" sz="18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Cambria Math" panose="02040503050406030204" pitchFamily="18" charset="0"/>
                      </a:endParaRPr>
                    </a:p>
                  </a:txBody>
                  <a:tcPr marL="9506" marR="9506" marT="9506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ru-RU" sz="18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Cambria Math" panose="02040503050406030204" pitchFamily="18" charset="0"/>
                      </a:endParaRPr>
                    </a:p>
                  </a:txBody>
                  <a:tcPr marL="9506" marR="9506" marT="9506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55217">
                <a:tc>
                  <a:txBody>
                    <a:bodyPr/>
                    <a:lstStyle/>
                    <a:p>
                      <a:pPr marL="538163" marR="0" lvl="0" indent="-268288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ru-RU" sz="2000" b="1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приобретение приборов теплового учета и компьютерной техники</a:t>
                      </a:r>
                    </a:p>
                    <a:p>
                      <a:pPr marL="538163" lvl="0" indent="-268288">
                        <a:buFont typeface="Wingdings" panose="05000000000000000000" pitchFamily="2" charset="2"/>
                        <a:buChar char="ü"/>
                      </a:pPr>
                      <a:endParaRPr lang="ru-RU" sz="2000" b="1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06" marR="9506" marT="9506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2000" b="1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+ 93,3</a:t>
                      </a:r>
                    </a:p>
                  </a:txBody>
                  <a:tcPr marL="9506" marR="9506" marT="9506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ru-RU" sz="18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Cambria Math" panose="02040503050406030204" pitchFamily="18" charset="0"/>
                      </a:endParaRPr>
                    </a:p>
                  </a:txBody>
                  <a:tcPr marL="9506" marR="9506" marT="9506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ru-RU" sz="18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Cambria Math" panose="02040503050406030204" pitchFamily="18" charset="0"/>
                      </a:endParaRPr>
                    </a:p>
                  </a:txBody>
                  <a:tcPr marL="9506" marR="9506" marT="9506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31233">
                <a:tc>
                  <a:txBody>
                    <a:bodyPr/>
                    <a:lstStyle/>
                    <a:p>
                      <a:pPr marL="28575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0" lang="ru-RU" sz="2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ИТОГО</a:t>
                      </a:r>
                    </a:p>
                  </a:txBody>
                  <a:tcPr marL="9506" marR="9506" marT="9506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>
                      <a:gsLst>
                        <a:gs pos="0">
                          <a:srgbClr val="799AD5"/>
                        </a:gs>
                        <a:gs pos="100000">
                          <a:srgbClr val="A2AAE8"/>
                        </a:gs>
                      </a:gsLst>
                      <a:lin ang="162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2000" b="1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+5 848,9</a:t>
                      </a:r>
                    </a:p>
                  </a:txBody>
                  <a:tcPr marL="9506" marR="9506" marT="9506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>
                      <a:gsLst>
                        <a:gs pos="0">
                          <a:srgbClr val="799AD5"/>
                        </a:gs>
                        <a:gs pos="100000">
                          <a:srgbClr val="A1A9E7"/>
                        </a:gs>
                      </a:gsLst>
                      <a:lin ang="162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ru-RU" sz="18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  <a:ea typeface="Cambria Math" panose="02040503050406030204" pitchFamily="18" charset="0"/>
                      </a:endParaRPr>
                    </a:p>
                  </a:txBody>
                  <a:tcPr marL="9506" marR="9506" marT="9506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>
                      <a:gsLst>
                        <a:gs pos="0">
                          <a:srgbClr val="799AD5"/>
                        </a:gs>
                        <a:gs pos="100000">
                          <a:srgbClr val="A1A9E7"/>
                        </a:gs>
                      </a:gsLst>
                      <a:lin ang="162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ru-RU" sz="18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  <a:ea typeface="Cambria Math" panose="02040503050406030204" pitchFamily="18" charset="0"/>
                      </a:endParaRPr>
                    </a:p>
                  </a:txBody>
                  <a:tcPr marL="9506" marR="9506" marT="9506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>
                      <a:gsLst>
                        <a:gs pos="0">
                          <a:srgbClr val="799AD5"/>
                        </a:gs>
                        <a:gs pos="100000">
                          <a:srgbClr val="A1A9E7"/>
                        </a:gs>
                      </a:gsLst>
                      <a:lin ang="162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  <p:sp>
        <p:nvSpPr>
          <p:cNvPr id="10" name="Блок-схема: подготовка 9"/>
          <p:cNvSpPr/>
          <p:nvPr/>
        </p:nvSpPr>
        <p:spPr>
          <a:xfrm>
            <a:off x="11292000" y="99000"/>
            <a:ext cx="900000" cy="495000"/>
          </a:xfrm>
          <a:prstGeom prst="flowChartPreparation">
            <a:avLst/>
          </a:prstGeom>
          <a:solidFill>
            <a:srgbClr val="CAD7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TextBox 1"/>
          <p:cNvSpPr txBox="1"/>
          <p:nvPr/>
        </p:nvSpPr>
        <p:spPr>
          <a:xfrm>
            <a:off x="11586000" y="22024"/>
            <a:ext cx="831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>
                <a:solidFill>
                  <a:schemeClr val="accent1">
                    <a:lumMod val="75000"/>
                  </a:schemeClr>
                </a:solidFill>
                <a:latin typeface="Constantia" panose="02030602050306030303" pitchFamily="18" charset="0"/>
              </a:rPr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12721600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Прямоугольник 28">
            <a:extLst>
              <a:ext uri="{FF2B5EF4-FFF2-40B4-BE49-F238E27FC236}">
                <a16:creationId xmlns:a16="http://schemas.microsoft.com/office/drawing/2014/main" id="{62AEA46B-1DC4-464E-BFB6-99AEA406FA09}"/>
              </a:ext>
            </a:extLst>
          </p:cNvPr>
          <p:cNvSpPr/>
          <p:nvPr/>
        </p:nvSpPr>
        <p:spPr>
          <a:xfrm>
            <a:off x="0" y="54000"/>
            <a:ext cx="12213000" cy="1200328"/>
          </a:xfrm>
          <a:prstGeom prst="rect">
            <a:avLst/>
          </a:prstGeom>
          <a:solidFill>
            <a:srgbClr val="7093D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C5D64BC4-FBD3-492A-A2FA-74C652170BC3}"/>
              </a:ext>
            </a:extLst>
          </p:cNvPr>
          <p:cNvSpPr txBox="1"/>
          <p:nvPr/>
        </p:nvSpPr>
        <p:spPr>
          <a:xfrm>
            <a:off x="1011000" y="54000"/>
            <a:ext cx="1103242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>
                <a:solidFill>
                  <a:schemeClr val="bg1"/>
                </a:solidFill>
                <a:latin typeface="Calibri" panose="020F0502020204030204" pitchFamily="34" charset="0"/>
                <a:cs typeface="Times New Roman" pitchFamily="18" charset="0"/>
              </a:rPr>
              <a:t>Изменение муниципальных программ ТМР </a:t>
            </a:r>
            <a:endParaRPr lang="ru-RU" sz="3600" dirty="0">
              <a:solidFill>
                <a:schemeClr val="bg1"/>
              </a:solidFill>
              <a:latin typeface="Calibri" panose="020F0502020204030204" pitchFamily="34" charset="0"/>
              <a:cs typeface="Times New Roman" pitchFamily="18" charset="0"/>
            </a:endParaRPr>
          </a:p>
          <a:p>
            <a:pPr algn="ctr"/>
            <a:r>
              <a:rPr lang="ru-RU" sz="3600" b="1" dirty="0">
                <a:solidFill>
                  <a:schemeClr val="bg1"/>
                </a:solidFill>
                <a:latin typeface="Calibri" panose="020F0502020204030204" pitchFamily="34" charset="0"/>
                <a:cs typeface="Times New Roman" pitchFamily="18" charset="0"/>
              </a:rPr>
              <a:t>и непрограммных расходов, тыс. ₽</a:t>
            </a:r>
          </a:p>
        </p:txBody>
      </p:sp>
      <p:grpSp>
        <p:nvGrpSpPr>
          <p:cNvPr id="2" name="Группа 1">
            <a:extLst>
              <a:ext uri="{FF2B5EF4-FFF2-40B4-BE49-F238E27FC236}">
                <a16:creationId xmlns:a16="http://schemas.microsoft.com/office/drawing/2014/main" id="{26AD8043-497D-4773-ABAD-354DF0869B90}"/>
              </a:ext>
            </a:extLst>
          </p:cNvPr>
          <p:cNvGrpSpPr/>
          <p:nvPr/>
        </p:nvGrpSpPr>
        <p:grpSpPr>
          <a:xfrm>
            <a:off x="246000" y="237509"/>
            <a:ext cx="930714" cy="806491"/>
            <a:chOff x="215286" y="144000"/>
            <a:chExt cx="542876" cy="470418"/>
          </a:xfrm>
        </p:grpSpPr>
        <p:sp>
          <p:nvSpPr>
            <p:cNvPr id="16" name="Прямоугольник: скругленные углы 15">
              <a:extLst>
                <a:ext uri="{FF2B5EF4-FFF2-40B4-BE49-F238E27FC236}">
                  <a16:creationId xmlns:a16="http://schemas.microsoft.com/office/drawing/2014/main" id="{09A324AC-0710-498D-9B89-070332B665AE}"/>
                </a:ext>
              </a:extLst>
            </p:cNvPr>
            <p:cNvSpPr/>
            <p:nvPr/>
          </p:nvSpPr>
          <p:spPr>
            <a:xfrm rot="2689455">
              <a:off x="246000" y="144000"/>
              <a:ext cx="470418" cy="470418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31" name="Picture 4" descr="C:\Users\tueva\Desktop\КФ.png">
              <a:extLst>
                <a:ext uri="{FF2B5EF4-FFF2-40B4-BE49-F238E27FC236}">
                  <a16:creationId xmlns:a16="http://schemas.microsoft.com/office/drawing/2014/main" id="{D5222849-549E-455B-B776-0B4565A575D8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2" cstate="print">
              <a:duotone>
                <a:prstClr val="black"/>
                <a:schemeClr val="tx2">
                  <a:tint val="45000"/>
                  <a:satMod val="400000"/>
                </a:schemeClr>
              </a:duotone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aturation sat="4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1756" t="42056" r="43766" b="39757"/>
            <a:stretch/>
          </p:blipFill>
          <p:spPr bwMode="auto">
            <a:xfrm>
              <a:off x="215286" y="144000"/>
              <a:ext cx="542876" cy="405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aphicFrame>
        <p:nvGraphicFramePr>
          <p:cNvPr id="9" name="Таблица 8">
            <a:extLst>
              <a:ext uri="{FF2B5EF4-FFF2-40B4-BE49-F238E27FC236}">
                <a16:creationId xmlns:a16="http://schemas.microsoft.com/office/drawing/2014/main" id="{2EA93706-6A10-4060-B117-BE8AF82237B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9569877"/>
              </p:ext>
            </p:extLst>
          </p:nvPr>
        </p:nvGraphicFramePr>
        <p:xfrm>
          <a:off x="0" y="1270810"/>
          <a:ext cx="12192002" cy="521820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4650538">
                  <a:extLst>
                    <a:ext uri="{9D8B030D-6E8A-4147-A177-3AD203B41FA5}">
                      <a16:colId xmlns:a16="http://schemas.microsoft.com/office/drawing/2014/main" val="2640556315"/>
                    </a:ext>
                  </a:extLst>
                </a:gridCol>
                <a:gridCol w="1315304">
                  <a:extLst>
                    <a:ext uri="{9D8B030D-6E8A-4147-A177-3AD203B41FA5}">
                      <a16:colId xmlns:a16="http://schemas.microsoft.com/office/drawing/2014/main" val="3738697876"/>
                    </a:ext>
                  </a:extLst>
                </a:gridCol>
                <a:gridCol w="1268329">
                  <a:extLst>
                    <a:ext uri="{9D8B030D-6E8A-4147-A177-3AD203B41FA5}">
                      <a16:colId xmlns:a16="http://schemas.microsoft.com/office/drawing/2014/main" val="3189854383"/>
                    </a:ext>
                  </a:extLst>
                </a:gridCol>
                <a:gridCol w="126832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2135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2135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4679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420302">
                <a:tc rowSpan="2">
                  <a:txBody>
                    <a:bodyPr/>
                    <a:lstStyle/>
                    <a:p>
                      <a:pPr marL="0" marR="0" lvl="0" indent="0" algn="ctr" defTabSz="3429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spc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ea typeface="Cambria Math" panose="02040503050406030204" pitchFamily="18" charset="0"/>
                        </a:rPr>
                        <a:t>Наименование муниципальной программы</a:t>
                      </a:r>
                      <a:endParaRPr lang="ru-RU" sz="1800" b="1" i="0" spc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  <a:ea typeface="Cambria Math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gradFill>
                      <a:gsLst>
                        <a:gs pos="0">
                          <a:srgbClr val="B5BCED"/>
                        </a:gs>
                        <a:gs pos="100000">
                          <a:srgbClr val="7093D2"/>
                        </a:gs>
                      </a:gsLst>
                      <a:lin ang="16200000" scaled="1"/>
                    </a:gra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3429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Book Antiqua" panose="02040602050305030304" pitchFamily="18" charset="0"/>
                          <a:ea typeface="Cambria Math" panose="02040503050406030204" pitchFamily="18" charset="0"/>
                        </a:rPr>
                        <a:t>2024год</a:t>
                      </a:r>
                      <a:endParaRPr lang="ru-RU" sz="2000" b="1" i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Book Antiqua" panose="020406020503050303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gradFill>
                      <a:gsLst>
                        <a:gs pos="0">
                          <a:srgbClr val="B5BCED"/>
                        </a:gs>
                        <a:gs pos="100000">
                          <a:srgbClr val="7093D2"/>
                        </a:gs>
                      </a:gsLst>
                      <a:lin ang="16200000" scaled="1"/>
                    </a:gra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3429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000" b="0" i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tantia" panose="02030602050306030303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3429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i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Book Antiqua" panose="020406020503050303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2025год</a:t>
                      </a:r>
                    </a:p>
                  </a:txBody>
                  <a:tcPr anchor="ctr">
                    <a:gradFill>
                      <a:gsLst>
                        <a:gs pos="0">
                          <a:srgbClr val="B5BCED"/>
                        </a:gs>
                        <a:gs pos="100000">
                          <a:srgbClr val="7093D2"/>
                        </a:gs>
                      </a:gsLst>
                      <a:lin ang="16200000" scaled="1"/>
                    </a:gra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3429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000" b="1" i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marL="0" marR="0" lvl="0" indent="0" algn="ctr" defTabSz="3429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Book Antiqua" panose="020406020503050303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2026год</a:t>
                      </a:r>
                      <a:endParaRPr lang="ru-RU" sz="2000" b="1" i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Book Antiqua" panose="020406020503050303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gradFill>
                      <a:gsLst>
                        <a:gs pos="0">
                          <a:srgbClr val="B5BCED"/>
                        </a:gs>
                        <a:gs pos="100000">
                          <a:srgbClr val="7093D2"/>
                        </a:gs>
                      </a:gsLst>
                      <a:lin ang="16200000" scaled="1"/>
                    </a:gra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3429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000" b="1" i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50566775"/>
                  </a:ext>
                </a:extLst>
              </a:tr>
              <a:tr h="1228572">
                <a:tc vMerge="1">
                  <a:txBody>
                    <a:bodyPr/>
                    <a:lstStyle/>
                    <a:p>
                      <a:pPr marL="0" marR="0" lvl="0" indent="0" algn="l" defTabSz="3429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endParaRPr lang="ru-RU" sz="1000" b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tantia" panose="02030602050306030303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3429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ru-RU" sz="1400" b="1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ea typeface="Cambria Math" panose="02040503050406030204" pitchFamily="18" charset="0"/>
                        </a:rPr>
                        <a:t>проект июнь</a:t>
                      </a:r>
                      <a:endParaRPr lang="ru-RU" sz="1400" b="1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  <a:ea typeface="Cambria Math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gradFill>
                      <a:gsLst>
                        <a:gs pos="0">
                          <a:srgbClr val="B5BCED"/>
                        </a:gs>
                        <a:gs pos="100000">
                          <a:srgbClr val="7093D2"/>
                        </a:gs>
                      </a:gsLst>
                      <a:lin ang="162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3429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ru-RU" sz="1400" b="1" dirty="0" err="1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ea typeface="Cambria Math" panose="02040503050406030204" pitchFamily="18" charset="0"/>
                        </a:rPr>
                        <a:t>откл</a:t>
                      </a:r>
                      <a:r>
                        <a:rPr lang="ru-RU" sz="1400" b="1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ea typeface="Cambria Math" panose="02040503050406030204" pitchFamily="18" charset="0"/>
                        </a:rPr>
                        <a:t>. от решения от 27.04.2024г. №73</a:t>
                      </a:r>
                      <a:endParaRPr lang="ru-RU" sz="1400" b="1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  <a:ea typeface="Cambria Math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gradFill>
                      <a:gsLst>
                        <a:gs pos="0">
                          <a:srgbClr val="B5BCED"/>
                        </a:gs>
                        <a:gs pos="100000">
                          <a:srgbClr val="7093D2"/>
                        </a:gs>
                      </a:gsLst>
                      <a:lin ang="162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3429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ru-RU" sz="1400" b="1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ea typeface="Cambria Math" panose="02040503050406030204" pitchFamily="18" charset="0"/>
                        </a:rPr>
                        <a:t>проект июнь</a:t>
                      </a:r>
                      <a:endParaRPr lang="ru-RU" sz="1400" b="1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  <a:ea typeface="Cambria Math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gradFill>
                      <a:gsLst>
                        <a:gs pos="0">
                          <a:srgbClr val="B5BCED"/>
                        </a:gs>
                        <a:gs pos="100000">
                          <a:srgbClr val="7093D2"/>
                        </a:gs>
                      </a:gsLst>
                      <a:lin ang="162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3429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ru-RU" sz="1400" b="1" dirty="0" err="1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ea typeface="Cambria Math" panose="02040503050406030204" pitchFamily="18" charset="0"/>
                        </a:rPr>
                        <a:t>откл</a:t>
                      </a:r>
                      <a:r>
                        <a:rPr lang="ru-RU" sz="1400" b="1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ea typeface="Cambria Math" panose="02040503050406030204" pitchFamily="18" charset="0"/>
                        </a:rPr>
                        <a:t>. от решения от 27.04.2024г. №73</a:t>
                      </a:r>
                      <a:endParaRPr lang="ru-RU" sz="1400" b="1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  <a:ea typeface="Cambria Math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gradFill>
                      <a:gsLst>
                        <a:gs pos="0">
                          <a:srgbClr val="B5BCED"/>
                        </a:gs>
                        <a:gs pos="100000">
                          <a:srgbClr val="7093D2"/>
                        </a:gs>
                      </a:gsLst>
                      <a:lin ang="162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3429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ru-RU" sz="1400" b="1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ea typeface="Cambria Math" panose="02040503050406030204" pitchFamily="18" charset="0"/>
                        </a:rPr>
                        <a:t>проект июнь</a:t>
                      </a:r>
                      <a:endParaRPr lang="ru-RU" sz="1400" b="1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  <a:ea typeface="Cambria Math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gradFill>
                      <a:gsLst>
                        <a:gs pos="0">
                          <a:srgbClr val="B5BCED"/>
                        </a:gs>
                        <a:gs pos="100000">
                          <a:srgbClr val="7093D2"/>
                        </a:gs>
                      </a:gsLst>
                      <a:lin ang="162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3429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ru-RU" sz="1400" b="1" dirty="0" err="1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ea typeface="Cambria Math" panose="02040503050406030204" pitchFamily="18" charset="0"/>
                        </a:rPr>
                        <a:t>откл</a:t>
                      </a:r>
                      <a:r>
                        <a:rPr lang="ru-RU" sz="1400" b="1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ea typeface="Cambria Math" panose="02040503050406030204" pitchFamily="18" charset="0"/>
                        </a:rPr>
                        <a:t>. от решения от 27.04.2024г. №73</a:t>
                      </a:r>
                      <a:endParaRPr lang="ru-RU" sz="1400" b="1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  <a:ea typeface="Cambria Math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gradFill>
                      <a:gsLst>
                        <a:gs pos="0">
                          <a:srgbClr val="B5BCED"/>
                        </a:gs>
                        <a:gs pos="100000">
                          <a:srgbClr val="7093D2"/>
                        </a:gs>
                      </a:gsLst>
                      <a:lin ang="162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914344767"/>
                  </a:ext>
                </a:extLst>
              </a:tr>
              <a:tr h="29744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Экономическое развитие</a:t>
                      </a:r>
                      <a:endParaRPr lang="ru-RU" sz="1600" b="1" i="0" dirty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latin typeface="+mn-lt"/>
                        <a:ea typeface="Cambria Math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454" marR="32454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139 131,4</a:t>
                      </a:r>
                    </a:p>
                  </a:txBody>
                  <a:tcPr marL="68580" marR="6858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68580" marR="6858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116 670,9</a:t>
                      </a:r>
                    </a:p>
                  </a:txBody>
                  <a:tcPr marL="68580" marR="6858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68580" marR="6858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100 985,0</a:t>
                      </a:r>
                    </a:p>
                  </a:txBody>
                  <a:tcPr marL="68580" marR="6858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68580" marR="6858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6865270"/>
                  </a:ext>
                </a:extLst>
              </a:tr>
              <a:tr h="29744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Управление финансами</a:t>
                      </a:r>
                      <a:endParaRPr lang="ru-RU" sz="1600" b="1" i="0" dirty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latin typeface="+mn-lt"/>
                        <a:ea typeface="Cambria Math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454" marR="32454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318 290,2</a:t>
                      </a:r>
                    </a:p>
                  </a:txBody>
                  <a:tcPr marL="68580" marR="6858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+1 000,9</a:t>
                      </a:r>
                    </a:p>
                  </a:txBody>
                  <a:tcPr marL="68580" marR="6858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253 201,8</a:t>
                      </a:r>
                    </a:p>
                  </a:txBody>
                  <a:tcPr marL="68580" marR="6858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68580" marR="6858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254 222,7</a:t>
                      </a:r>
                    </a:p>
                  </a:txBody>
                  <a:tcPr marL="68580" marR="6858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68580" marR="6858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9630370"/>
                  </a:ext>
                </a:extLst>
              </a:tr>
              <a:tr h="29744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Обеспечение комплексных мер безопасности</a:t>
                      </a:r>
                      <a:endParaRPr lang="ru-RU" sz="1600" b="1" i="0" dirty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latin typeface="+mn-lt"/>
                        <a:ea typeface="Cambria Math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454" marR="32454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11 078,5</a:t>
                      </a:r>
                    </a:p>
                  </a:txBody>
                  <a:tcPr marL="68580" marR="6858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68580" marR="6858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9 112,0</a:t>
                      </a:r>
                    </a:p>
                  </a:txBody>
                  <a:tcPr marL="68580" marR="6858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68580" marR="6858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9 001,5</a:t>
                      </a:r>
                    </a:p>
                  </a:txBody>
                  <a:tcPr marL="68580" marR="6858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68580" marR="6858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7390875"/>
                  </a:ext>
                </a:extLst>
              </a:tr>
              <a:tr h="29744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Развитие инфраструктуры</a:t>
                      </a:r>
                    </a:p>
                  </a:txBody>
                  <a:tcPr marL="32454" marR="32454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62 309,4</a:t>
                      </a:r>
                    </a:p>
                  </a:txBody>
                  <a:tcPr marL="68580" marR="6858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+7 892,9</a:t>
                      </a:r>
                    </a:p>
                  </a:txBody>
                  <a:tcPr marL="68580" marR="6858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22 039,9</a:t>
                      </a:r>
                    </a:p>
                  </a:txBody>
                  <a:tcPr marL="68580" marR="6858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+34,9</a:t>
                      </a:r>
                    </a:p>
                  </a:txBody>
                  <a:tcPr marL="68580" marR="6858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7 663,4</a:t>
                      </a:r>
                    </a:p>
                  </a:txBody>
                  <a:tcPr marL="68580" marR="6858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68580" marR="6858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1742054"/>
                  </a:ext>
                </a:extLst>
              </a:tr>
              <a:tr h="29744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Развитие культуры</a:t>
                      </a:r>
                      <a:endParaRPr lang="ru-RU" sz="1600" b="1" i="0" dirty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latin typeface="+mn-lt"/>
                        <a:ea typeface="Cambria Math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454" marR="32454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143 622,8</a:t>
                      </a:r>
                    </a:p>
                  </a:txBody>
                  <a:tcPr marL="68580" marR="6858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+30,0</a:t>
                      </a:r>
                    </a:p>
                  </a:txBody>
                  <a:tcPr marL="68580" marR="6858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133 805,9</a:t>
                      </a:r>
                    </a:p>
                  </a:txBody>
                  <a:tcPr marL="68580" marR="6858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68580" marR="6858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108 376,9</a:t>
                      </a:r>
                    </a:p>
                  </a:txBody>
                  <a:tcPr marL="68580" marR="6858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68580" marR="6858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3675220"/>
                  </a:ext>
                </a:extLst>
              </a:tr>
              <a:tr h="89233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Развитие физ. культуры и спорта, молодежной политики, формирование здорового и безопасного образа жизни </a:t>
                      </a:r>
                      <a:endParaRPr lang="ru-RU" sz="1600" b="1" i="0" dirty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latin typeface="+mn-lt"/>
                        <a:ea typeface="Cambria Math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454" marR="32454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12 723,9</a:t>
                      </a:r>
                    </a:p>
                  </a:txBody>
                  <a:tcPr marL="68580" marR="6858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+522,6</a:t>
                      </a:r>
                    </a:p>
                  </a:txBody>
                  <a:tcPr marL="68580" marR="6858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7 857,5</a:t>
                      </a:r>
                    </a:p>
                  </a:txBody>
                  <a:tcPr marL="68580" marR="6858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68580" marR="6858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8 200,1</a:t>
                      </a:r>
                    </a:p>
                  </a:txBody>
                  <a:tcPr marL="68580" marR="6858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68580" marR="6858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0088863"/>
                  </a:ext>
                </a:extLst>
              </a:tr>
              <a:tr h="29744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Развитие образования</a:t>
                      </a:r>
                      <a:endParaRPr lang="ru-RU" sz="1600" b="1" i="0" dirty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latin typeface="+mn-lt"/>
                        <a:ea typeface="Cambria Math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454" marR="32454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1 250 066,6</a:t>
                      </a:r>
                    </a:p>
                  </a:txBody>
                  <a:tcPr marL="68580" marR="6858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+2 300,0</a:t>
                      </a:r>
                    </a:p>
                  </a:txBody>
                  <a:tcPr marL="68580" marR="6858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1 193 306,8</a:t>
                      </a:r>
                    </a:p>
                  </a:txBody>
                  <a:tcPr marL="68580" marR="6858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68580" marR="6858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1 184 557,4</a:t>
                      </a:r>
                    </a:p>
                  </a:txBody>
                  <a:tcPr marL="68580" marR="6858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68580" marR="6858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1373879"/>
                  </a:ext>
                </a:extLst>
              </a:tr>
              <a:tr h="29744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Итого по муниципальным программам:</a:t>
                      </a:r>
                      <a:endParaRPr lang="ru-RU" sz="1600" b="1" i="1" dirty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latin typeface="+mn-lt"/>
                        <a:ea typeface="Cambria Math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454" marR="32454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1 937 222,8</a:t>
                      </a:r>
                    </a:p>
                  </a:txBody>
                  <a:tcPr marL="68580" marR="6858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+11 746,4</a:t>
                      </a:r>
                    </a:p>
                  </a:txBody>
                  <a:tcPr marL="68580" marR="6858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1 735 994,8</a:t>
                      </a:r>
                    </a:p>
                  </a:txBody>
                  <a:tcPr marL="68580" marR="6858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+34,9</a:t>
                      </a:r>
                    </a:p>
                  </a:txBody>
                  <a:tcPr marL="68580" marR="6858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1 673 007,0</a:t>
                      </a:r>
                    </a:p>
                  </a:txBody>
                  <a:tcPr marL="68580" marR="6858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68580" marR="6858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4318823"/>
                  </a:ext>
                </a:extLst>
              </a:tr>
              <a:tr h="29744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Непрограммные направления деятельности</a:t>
                      </a:r>
                      <a:endParaRPr lang="ru-RU" sz="1600" b="1" i="0" dirty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latin typeface="+mn-lt"/>
                        <a:ea typeface="Cambria Math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454" marR="32454" marT="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8 415,7</a:t>
                      </a:r>
                    </a:p>
                  </a:txBody>
                  <a:tcPr marL="68580" marR="68580" marT="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68580" marR="68580" marT="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7 254,2</a:t>
                      </a:r>
                    </a:p>
                  </a:txBody>
                  <a:tcPr marL="68580" marR="68580" marT="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68580" marR="68580" marT="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6 684,9</a:t>
                      </a:r>
                    </a:p>
                  </a:txBody>
                  <a:tcPr marL="68580" marR="68580" marT="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68580" marR="68580" marT="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0820249"/>
                  </a:ext>
                </a:extLst>
              </a:tr>
              <a:tr h="29744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ИТОГО:</a:t>
                      </a:r>
                      <a:endParaRPr lang="ru-RU" sz="1600" b="1" i="1" dirty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latin typeface="+mn-lt"/>
                        <a:ea typeface="Cambria Math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454" marR="32454" marT="0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1 945 638,5</a:t>
                      </a:r>
                    </a:p>
                  </a:txBody>
                  <a:tcPr marL="68580" marR="68580" marT="0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+11 746,4</a:t>
                      </a:r>
                    </a:p>
                  </a:txBody>
                  <a:tcPr marL="68580" marR="68580" marT="0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1 743 249,0</a:t>
                      </a:r>
                    </a:p>
                  </a:txBody>
                  <a:tcPr marL="68580" marR="68580" marT="0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+34,9</a:t>
                      </a:r>
                    </a:p>
                  </a:txBody>
                  <a:tcPr marL="68580" marR="68580" marT="0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1 679 691,9</a:t>
                      </a:r>
                    </a:p>
                  </a:txBody>
                  <a:tcPr marL="68580" marR="68580" marT="0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68580" marR="68580" marT="0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7131753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3576000" y="6511612"/>
            <a:ext cx="730694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/>
              <a:t>*    без объема условно утвержденных расходов</a:t>
            </a:r>
          </a:p>
        </p:txBody>
      </p:sp>
      <p:sp>
        <p:nvSpPr>
          <p:cNvPr id="11" name="Блок-схема: подготовка 10"/>
          <p:cNvSpPr/>
          <p:nvPr/>
        </p:nvSpPr>
        <p:spPr>
          <a:xfrm>
            <a:off x="11313000" y="217854"/>
            <a:ext cx="900000" cy="495000"/>
          </a:xfrm>
          <a:prstGeom prst="flowChartPreparation">
            <a:avLst/>
          </a:prstGeom>
          <a:solidFill>
            <a:srgbClr val="CAD7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92410D2-C799-09A8-9679-16BF635BB457}"/>
              </a:ext>
            </a:extLst>
          </p:cNvPr>
          <p:cNvSpPr txBox="1"/>
          <p:nvPr/>
        </p:nvSpPr>
        <p:spPr>
          <a:xfrm>
            <a:off x="11286787" y="172966"/>
            <a:ext cx="952426" cy="5847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ru-RU" sz="3200" b="1" dirty="0">
                <a:solidFill>
                  <a:schemeClr val="accent1">
                    <a:lumMod val="75000"/>
                  </a:schemeClr>
                </a:solidFill>
                <a:latin typeface="Constantia" panose="02030602050306030303" pitchFamily="18" charset="0"/>
              </a:rPr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34269324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291000" y="189000"/>
            <a:ext cx="11655000" cy="6390000"/>
          </a:xfrm>
          <a:prstGeom prst="roundRect">
            <a:avLst>
              <a:gd name="adj" fmla="val 9457"/>
            </a:avLst>
          </a:prstGeom>
          <a:gradFill>
            <a:gsLst>
              <a:gs pos="0">
                <a:srgbClr val="C7CCF1"/>
              </a:gs>
              <a:gs pos="100000">
                <a:srgbClr val="7093D2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TextBox 12"/>
          <p:cNvSpPr txBox="1"/>
          <p:nvPr/>
        </p:nvSpPr>
        <p:spPr>
          <a:xfrm>
            <a:off x="696000" y="2611570"/>
            <a:ext cx="1099425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6600" dirty="0">
                <a:solidFill>
                  <a:schemeClr val="accent1">
                    <a:lumMod val="75000"/>
                  </a:schemeClr>
                </a:solidFill>
                <a:latin typeface="Bahnschrift SemiCondensed" panose="020B0502040204020203" pitchFamily="34" charset="0"/>
              </a:rPr>
              <a:t>Спасибо за внимание</a:t>
            </a:r>
          </a:p>
        </p:txBody>
      </p:sp>
    </p:spTree>
    <p:extLst>
      <p:ext uri="{BB962C8B-B14F-4D97-AF65-F5344CB8AC3E}">
        <p14:creationId xmlns:p14="http://schemas.microsoft.com/office/powerpoint/2010/main" val="1968366101"/>
      </p:ext>
    </p:extLst>
  </p:cSld>
  <p:clrMapOvr>
    <a:masterClrMapping/>
  </p:clrMapOvr>
</p:sld>
</file>

<file path=ppt/theme/theme1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4152</TotalTime>
  <Words>830</Words>
  <Application>Microsoft Office PowerPoint</Application>
  <PresentationFormat>Широкоэкранный</PresentationFormat>
  <Paragraphs>298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10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7</vt:i4>
      </vt:variant>
    </vt:vector>
  </HeadingPairs>
  <TitlesOfParts>
    <vt:vector size="19" baseType="lpstr">
      <vt:lpstr>Arial</vt:lpstr>
      <vt:lpstr>Bahnschrift SemiCondensed</vt:lpstr>
      <vt:lpstr>Book Antiqua</vt:lpstr>
      <vt:lpstr>Calibri</vt:lpstr>
      <vt:lpstr>Calibri Light</vt:lpstr>
      <vt:lpstr>Cambria Math</vt:lpstr>
      <vt:lpstr>Century Gothic</vt:lpstr>
      <vt:lpstr>Constantia</vt:lpstr>
      <vt:lpstr>Times New Roman</vt:lpstr>
      <vt:lpstr>Wingdings</vt:lpstr>
      <vt:lpstr>1_Тема Office</vt:lpstr>
      <vt:lpstr>Office Theme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Юрий Козырев</dc:creator>
  <cp:lastModifiedBy>dochod1</cp:lastModifiedBy>
  <cp:revision>426</cp:revision>
  <cp:lastPrinted>2024-06-14T03:30:31Z</cp:lastPrinted>
  <dcterms:created xsi:type="dcterms:W3CDTF">2020-06-15T10:11:26Z</dcterms:created>
  <dcterms:modified xsi:type="dcterms:W3CDTF">2024-11-04T05:56:42Z</dcterms:modified>
</cp:coreProperties>
</file>