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36" r:id="rId2"/>
  </p:sldMasterIdLst>
  <p:sldIdLst>
    <p:sldId id="257" r:id="rId3"/>
    <p:sldId id="268" r:id="rId4"/>
    <p:sldId id="272" r:id="rId5"/>
    <p:sldId id="278" r:id="rId6"/>
    <p:sldId id="273" r:id="rId7"/>
    <p:sldId id="270" r:id="rId8"/>
    <p:sldId id="271" r:id="rId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7EE"/>
    <a:srgbClr val="B5BCED"/>
    <a:srgbClr val="A2AAE8"/>
    <a:srgbClr val="799AD5"/>
    <a:srgbClr val="A1A9E7"/>
    <a:srgbClr val="84A2D8"/>
    <a:srgbClr val="7093D2"/>
    <a:srgbClr val="87A4D9"/>
    <a:srgbClr val="E0E3F8"/>
    <a:srgbClr val="C7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12" autoAdjust="0"/>
    <p:restoredTop sz="94660"/>
  </p:normalViewPr>
  <p:slideViewPr>
    <p:cSldViewPr showGuides="1">
      <p:cViewPr varScale="1">
        <p:scale>
          <a:sx n="76" d="100"/>
          <a:sy n="76" d="100"/>
        </p:scale>
        <p:origin x="1128" y="96"/>
      </p:cViewPr>
      <p:guideLst>
        <p:guide orient="horz" pos="28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B65A9B-49AF-4974-8A84-B5120C8D1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9DDF73-4CB7-49AE-9859-DAC5A244F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63481-FD49-4A4F-AF5B-AE6D9C4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2ACBE6-1540-4498-8E95-4910D967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61EA83-15A3-4832-B507-C1C1A5AE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BC9BA-0A5A-4B97-8710-C275CAF5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AB18FE-2B7F-4915-829C-011FDECAA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AB2C27-4A32-4D91-9EBB-395A3F11A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00C043-F247-47E7-AEB1-7060EA20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C46280-35A0-4B8E-9196-EEF9CE7A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8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E022CDB-0276-40DE-AD7E-BDA3AE94C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8F65F3-C73D-4CBB-AEB3-0995EFB80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4F4C08-C39A-4CF4-8B92-5A5CD23D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FC0FDA-CCAC-415A-8439-3B773AD6B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640979-1F14-49AD-9002-AFE4361A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00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81675" y="0"/>
            <a:ext cx="6410325" cy="68579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94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87" y="370235"/>
            <a:ext cx="5625000" cy="668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3429000"/>
            <a:ext cx="12192000" cy="3431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000" y="365125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6266" y="1309573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8696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B0B5ED3D-57DE-42ED-BE5C-F21A7B8CA5C6}"/>
              </a:ext>
            </a:extLst>
          </p:cNvPr>
          <p:cNvSpPr/>
          <p:nvPr userDrawn="1"/>
        </p:nvSpPr>
        <p:spPr>
          <a:xfrm>
            <a:off x="8211000" y="1809000"/>
            <a:ext cx="405000" cy="3498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809083B-4451-4809-A466-A78693F9AD34}"/>
              </a:ext>
            </a:extLst>
          </p:cNvPr>
          <p:cNvSpPr/>
          <p:nvPr userDrawn="1"/>
        </p:nvSpPr>
        <p:spPr>
          <a:xfrm>
            <a:off x="6874669" y="4686300"/>
            <a:ext cx="578644" cy="469106"/>
          </a:xfrm>
          <a:custGeom>
            <a:avLst/>
            <a:gdLst>
              <a:gd name="connsiteX0" fmla="*/ 578644 w 578644"/>
              <a:gd name="connsiteY0" fmla="*/ 0 h 469106"/>
              <a:gd name="connsiteX1" fmla="*/ 0 w 578644"/>
              <a:gd name="connsiteY1" fmla="*/ 469106 h 469106"/>
              <a:gd name="connsiteX2" fmla="*/ 207169 w 578644"/>
              <a:gd name="connsiteY2" fmla="*/ 0 h 469106"/>
              <a:gd name="connsiteX3" fmla="*/ 578644 w 578644"/>
              <a:gd name="connsiteY3" fmla="*/ 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644" h="469106">
                <a:moveTo>
                  <a:pt x="578644" y="0"/>
                </a:moveTo>
                <a:lnTo>
                  <a:pt x="0" y="469106"/>
                </a:lnTo>
                <a:lnTo>
                  <a:pt x="207169" y="0"/>
                </a:lnTo>
                <a:lnTo>
                  <a:pt x="57864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81675" y="0"/>
            <a:ext cx="6410325" cy="6857999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30BF555C-A518-4231-9DB5-B17F7DC97C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1238" y="2573338"/>
            <a:ext cx="6442075" cy="164623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A69C7849-E468-4B41-9E10-71060F43909A}"/>
              </a:ext>
            </a:extLst>
          </p:cNvPr>
          <p:cNvSpPr/>
          <p:nvPr userDrawn="1"/>
        </p:nvSpPr>
        <p:spPr>
          <a:xfrm>
            <a:off x="0" y="-10104"/>
            <a:ext cx="9246000" cy="6868103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E258292F-5689-4D79-9096-85D06BA49B7B}"/>
              </a:ext>
            </a:extLst>
          </p:cNvPr>
          <p:cNvSpPr/>
          <p:nvPr userDrawn="1"/>
        </p:nvSpPr>
        <p:spPr>
          <a:xfrm>
            <a:off x="835155" y="2158894"/>
            <a:ext cx="7780845" cy="2530106"/>
          </a:xfrm>
          <a:custGeom>
            <a:avLst/>
            <a:gdLst>
              <a:gd name="connsiteX0" fmla="*/ 0 w 7780845"/>
              <a:gd name="connsiteY0" fmla="*/ 0 h 2530106"/>
              <a:gd name="connsiteX1" fmla="*/ 7780845 w 7780845"/>
              <a:gd name="connsiteY1" fmla="*/ 0 h 2530106"/>
              <a:gd name="connsiteX2" fmla="*/ 6620089 w 7780845"/>
              <a:gd name="connsiteY2" fmla="*/ 2530106 h 2530106"/>
              <a:gd name="connsiteX3" fmla="*/ 0 w 7780845"/>
              <a:gd name="connsiteY3" fmla="*/ 2530106 h 253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845" h="2530106">
                <a:moveTo>
                  <a:pt x="0" y="0"/>
                </a:moveTo>
                <a:lnTo>
                  <a:pt x="7780845" y="0"/>
                </a:lnTo>
                <a:lnTo>
                  <a:pt x="6620089" y="2530106"/>
                </a:lnTo>
                <a:lnTo>
                  <a:pt x="0" y="2530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68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0" y="-2032"/>
            <a:ext cx="5326567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96" y="3429000"/>
            <a:ext cx="5625000" cy="668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6000" y="549000"/>
            <a:ext cx="5445000" cy="5729313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87775" y="4368338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7CD30468-55AD-4246-A300-DB7B0F0017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30600" y="234001"/>
            <a:ext cx="8325400" cy="27901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434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25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1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507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8000F-B649-4787-86D3-8A67DE29A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DE69C5-7469-4C3E-BFF0-60F9E651B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DBCB47-642F-4897-8155-23DD1144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161CBE-B463-4103-AE50-EA8A08A7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E0E56E-B8A6-42D5-9037-7F5EDA5B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92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3527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24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826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63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539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44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/>
              <a:t>04.11.2024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237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81675" y="0"/>
            <a:ext cx="6410325" cy="6857999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371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87" y="370235"/>
            <a:ext cx="5625000" cy="668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3429000"/>
            <a:ext cx="12192000" cy="3431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26000" y="365125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46266" y="1309573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138158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B0B5ED3D-57DE-42ED-BE5C-F21A7B8CA5C6}"/>
              </a:ext>
            </a:extLst>
          </p:cNvPr>
          <p:cNvSpPr/>
          <p:nvPr userDrawn="1"/>
        </p:nvSpPr>
        <p:spPr>
          <a:xfrm>
            <a:off x="8211000" y="1809000"/>
            <a:ext cx="405000" cy="34989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809083B-4451-4809-A466-A78693F9AD34}"/>
              </a:ext>
            </a:extLst>
          </p:cNvPr>
          <p:cNvSpPr/>
          <p:nvPr userDrawn="1"/>
        </p:nvSpPr>
        <p:spPr>
          <a:xfrm>
            <a:off x="6874669" y="4686300"/>
            <a:ext cx="578644" cy="469106"/>
          </a:xfrm>
          <a:custGeom>
            <a:avLst/>
            <a:gdLst>
              <a:gd name="connsiteX0" fmla="*/ 578644 w 578644"/>
              <a:gd name="connsiteY0" fmla="*/ 0 h 469106"/>
              <a:gd name="connsiteX1" fmla="*/ 0 w 578644"/>
              <a:gd name="connsiteY1" fmla="*/ 469106 h 469106"/>
              <a:gd name="connsiteX2" fmla="*/ 207169 w 578644"/>
              <a:gd name="connsiteY2" fmla="*/ 0 h 469106"/>
              <a:gd name="connsiteX3" fmla="*/ 578644 w 578644"/>
              <a:gd name="connsiteY3" fmla="*/ 0 h 469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644" h="469106">
                <a:moveTo>
                  <a:pt x="578644" y="0"/>
                </a:moveTo>
                <a:lnTo>
                  <a:pt x="0" y="469106"/>
                </a:lnTo>
                <a:lnTo>
                  <a:pt x="207169" y="0"/>
                </a:lnTo>
                <a:lnTo>
                  <a:pt x="57864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F1DB2C0F-AAB6-40B8-8680-1871B79DD3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81675" y="0"/>
            <a:ext cx="6410325" cy="6857999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30BF555C-A518-4231-9DB5-B17F7DC97C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1238" y="2573338"/>
            <a:ext cx="6442075" cy="164623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A69C7849-E468-4B41-9E10-71060F43909A}"/>
              </a:ext>
            </a:extLst>
          </p:cNvPr>
          <p:cNvSpPr/>
          <p:nvPr userDrawn="1"/>
        </p:nvSpPr>
        <p:spPr>
          <a:xfrm>
            <a:off x="0" y="-10104"/>
            <a:ext cx="9246000" cy="6868103"/>
          </a:xfrm>
          <a:custGeom>
            <a:avLst/>
            <a:gdLst>
              <a:gd name="connsiteX0" fmla="*/ 0 w 9246000"/>
              <a:gd name="connsiteY0" fmla="*/ 0 h 6868103"/>
              <a:gd name="connsiteX1" fmla="*/ 6096000 w 9246000"/>
              <a:gd name="connsiteY1" fmla="*/ 0 h 6868103"/>
              <a:gd name="connsiteX2" fmla="*/ 6096000 w 9246000"/>
              <a:gd name="connsiteY2" fmla="*/ 2032 h 6868103"/>
              <a:gd name="connsiteX3" fmla="*/ 9246000 w 9246000"/>
              <a:gd name="connsiteY3" fmla="*/ 2032 h 6868103"/>
              <a:gd name="connsiteX4" fmla="*/ 6096000 w 9246000"/>
              <a:gd name="connsiteY4" fmla="*/ 6868103 h 6868103"/>
              <a:gd name="connsiteX5" fmla="*/ 0 w 9246000"/>
              <a:gd name="connsiteY5" fmla="*/ 6868103 h 686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6000" h="6868103">
                <a:moveTo>
                  <a:pt x="0" y="0"/>
                </a:moveTo>
                <a:lnTo>
                  <a:pt x="6096000" y="0"/>
                </a:lnTo>
                <a:lnTo>
                  <a:pt x="6096000" y="2032"/>
                </a:lnTo>
                <a:lnTo>
                  <a:pt x="9246000" y="2032"/>
                </a:lnTo>
                <a:lnTo>
                  <a:pt x="6096000" y="6868103"/>
                </a:lnTo>
                <a:lnTo>
                  <a:pt x="0" y="686810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E258292F-5689-4D79-9096-85D06BA49B7B}"/>
              </a:ext>
            </a:extLst>
          </p:cNvPr>
          <p:cNvSpPr/>
          <p:nvPr userDrawn="1"/>
        </p:nvSpPr>
        <p:spPr>
          <a:xfrm>
            <a:off x="835155" y="2158894"/>
            <a:ext cx="7780845" cy="2530106"/>
          </a:xfrm>
          <a:custGeom>
            <a:avLst/>
            <a:gdLst>
              <a:gd name="connsiteX0" fmla="*/ 0 w 7780845"/>
              <a:gd name="connsiteY0" fmla="*/ 0 h 2530106"/>
              <a:gd name="connsiteX1" fmla="*/ 7780845 w 7780845"/>
              <a:gd name="connsiteY1" fmla="*/ 0 h 2530106"/>
              <a:gd name="connsiteX2" fmla="*/ 6620089 w 7780845"/>
              <a:gd name="connsiteY2" fmla="*/ 2530106 h 2530106"/>
              <a:gd name="connsiteX3" fmla="*/ 0 w 7780845"/>
              <a:gd name="connsiteY3" fmla="*/ 2530106 h 253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0845" h="2530106">
                <a:moveTo>
                  <a:pt x="0" y="0"/>
                </a:moveTo>
                <a:lnTo>
                  <a:pt x="7780845" y="0"/>
                </a:lnTo>
                <a:lnTo>
                  <a:pt x="6620089" y="2530106"/>
                </a:lnTo>
                <a:lnTo>
                  <a:pt x="0" y="253010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95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F7AB3-4170-4963-B5F8-DC7F1F71F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2E3EFE-BEAB-4FB7-9565-4A4FF475B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BB7BA1-39ED-4A57-A693-8E3FB0FAF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9E3D86-8A86-4E94-9E6C-E2C230834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3C37A0-B04C-4365-8F1E-8CE2F15B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95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0" y="-2032"/>
            <a:ext cx="5326567" cy="686003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296" y="3429000"/>
            <a:ext cx="5625000" cy="6688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6000" y="549000"/>
            <a:ext cx="5445000" cy="5729313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87775" y="4368338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7CD30468-55AD-4246-A300-DB7B0F00172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530600" y="234001"/>
            <a:ext cx="8325400" cy="279018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8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7CEC13-CD9F-433C-86B7-BB20F5E3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808420-6063-4133-B54B-BDD9EC7E3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F6BF32-35E5-41EA-B814-79053EFBB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52B580-5E12-42CE-9BAC-237B4040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33C84-0E82-4FDD-BFA9-EA13F517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AB36AB-D975-44F0-8817-C5D92E5B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662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25863C-245E-44B8-9D4F-AC2BE2D78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E0AEC-EDD8-4F76-9B14-904B7A051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AC2DDD-CE79-491C-9C68-55EE4F8F0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3D912DC-A386-4FA3-841A-CDA529F19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A53950-3093-4AFD-9455-BCC03FE93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33FF9F-5105-46F3-859A-0171AB16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36A82B-3B5D-4239-9EB9-96A897E5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016C32-8079-466F-B9F7-10E153F4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47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CDB75-BADB-4031-923D-527D9276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6DF479-D389-4CEB-B214-645DE629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6F43DF-9587-488B-800D-3DDE132FD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457BA7-29EB-4FEE-8AD6-69EE7FA0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6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D5CB73-5CD4-4591-81B3-B9D80A0A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E272BD-C860-4E0D-9A54-CBF5AE75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7956A3-319C-4E00-9507-66AA3D9C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1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2C753-00E0-4787-A12E-92BCEE722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0191F-BF16-4B33-91E5-DC26FBDDB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370C5-5B9E-4EF9-81FA-87B7BB63D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F65D8F-1121-487D-A8A5-00BDB4CB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422ED5-9480-490E-AE88-808FBA90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A2CABD0-1C22-4170-89F4-12955A14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943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16658-8527-4B8F-A948-810F28C8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50267E-9DA0-411D-9592-FD39562DB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548257-5F05-45DF-B9BD-F07F820F5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2763F2-0D41-4D02-B37E-64D3FB14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D15327-31C5-4712-9CB6-F4E1B463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DC3074-8ED8-45FD-970C-87FFEA80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8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CA30F-CC7D-41F3-A954-9DA723752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B3EBFA-0742-457F-B10A-7709756AC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AC216A-1846-4FC6-9B97-A020FC3AF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72BE45-889A-4C5F-BA5B-E2A35B1E1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4D0501-6CD8-4F59-BA81-8F281D1EE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7CC7605B-5904-4A3C-A3E8-2D0C68CE203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23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3BA84-997D-4080-B10C-1A0B4B33C5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C966-9F72-494A-85D6-6E61460B2F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5BD7F417-BA98-4D3B-5E14-68A15F00D123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5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667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1000" y="189000"/>
            <a:ext cx="11655000" cy="5580000"/>
          </a:xfrm>
          <a:prstGeom prst="roundRect">
            <a:avLst>
              <a:gd name="adj" fmla="val 9457"/>
            </a:avLst>
          </a:prstGeom>
          <a:gradFill>
            <a:gsLst>
              <a:gs pos="0">
                <a:srgbClr val="C7CCF1"/>
              </a:gs>
              <a:gs pos="100000">
                <a:srgbClr val="7093D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4" descr="C:\Users\tueva\Desktop\КФ.png">
            <a:extLst>
              <a:ext uri="{FF2B5EF4-FFF2-40B4-BE49-F238E27FC236}">
                <a16:creationId xmlns:a16="http://schemas.microsoft.com/office/drawing/2014/main" id="{06873AB6-FBFD-44D5-9447-8D0B25E81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6" t="42056" r="27693" b="26445"/>
          <a:stretch/>
        </p:blipFill>
        <p:spPr bwMode="auto">
          <a:xfrm>
            <a:off x="10602804" y="5464098"/>
            <a:ext cx="1581714" cy="139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1000" y="819000"/>
            <a:ext cx="11565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Внесение изменений в 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Решение Думы 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Тулунского муниципального района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«О бюджете Тулунского муниципального района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на 2024 год </a:t>
            </a: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 плановый период 2025 и 2026 годов»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1000" y="5814000"/>
            <a:ext cx="3111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ИЮНЬ 2024год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14286" y1="85714" x2="95714" y2="5143"/>
                        <a14:foregroundMark x1="89286" y1="77714" x2="2143" y2="1714"/>
                        <a14:foregroundMark x1="11429" y1="41714" x2="57143" y2="33714"/>
                        <a14:backgroundMark x1="15000" y1="96571" x2="36429" y2="96571"/>
                        <a14:backgroundMark x1="65714" y1="94857" x2="87857" y2="948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6000" y="369000"/>
            <a:ext cx="13335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7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2AEA46B-1DC4-464E-BFB6-99AEA406FA09}"/>
              </a:ext>
            </a:extLst>
          </p:cNvPr>
          <p:cNvSpPr/>
          <p:nvPr/>
        </p:nvSpPr>
        <p:spPr>
          <a:xfrm>
            <a:off x="0" y="54000"/>
            <a:ext cx="12213000" cy="665270"/>
          </a:xfrm>
          <a:prstGeom prst="rect">
            <a:avLst/>
          </a:prstGeom>
          <a:solidFill>
            <a:srgbClr val="70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9A324AC-0710-498D-9B89-070332B665AE}"/>
              </a:ext>
            </a:extLst>
          </p:cNvPr>
          <p:cNvSpPr/>
          <p:nvPr/>
        </p:nvSpPr>
        <p:spPr>
          <a:xfrm rot="2689455">
            <a:off x="246000" y="144000"/>
            <a:ext cx="470418" cy="4704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64BC4-FBD3-492A-A2FA-74C652170BC3}"/>
              </a:ext>
            </a:extLst>
          </p:cNvPr>
          <p:cNvSpPr txBox="1"/>
          <p:nvPr/>
        </p:nvSpPr>
        <p:spPr>
          <a:xfrm>
            <a:off x="246000" y="99000"/>
            <a:ext cx="110324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spc="-100" dirty="0">
                <a:solidFill>
                  <a:schemeClr val="bg1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Основные параметры бюджета ТМР на 2024-2026 годы, тыс.₽</a:t>
            </a:r>
          </a:p>
        </p:txBody>
      </p:sp>
      <p:pic>
        <p:nvPicPr>
          <p:cNvPr id="31" name="Picture 4" descr="C:\Users\tueva\Desktop\КФ.png">
            <a:extLst>
              <a:ext uri="{FF2B5EF4-FFF2-40B4-BE49-F238E27FC236}">
                <a16:creationId xmlns:a16="http://schemas.microsoft.com/office/drawing/2014/main" id="{D5222849-549E-455B-B776-0B4565A57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6" t="42056" r="43766" b="39757"/>
          <a:stretch/>
        </p:blipFill>
        <p:spPr bwMode="auto">
          <a:xfrm>
            <a:off x="215286" y="144000"/>
            <a:ext cx="542876" cy="4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643B417-70FA-4325-B8B9-0425EBBA7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74533"/>
              </p:ext>
            </p:extLst>
          </p:nvPr>
        </p:nvGraphicFramePr>
        <p:xfrm>
          <a:off x="-1" y="864000"/>
          <a:ext cx="12206329" cy="5264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2900">
                  <a:extLst>
                    <a:ext uri="{9D8B030D-6E8A-4147-A177-3AD203B41FA5}">
                      <a16:colId xmlns:a16="http://schemas.microsoft.com/office/drawing/2014/main" val="2640556315"/>
                    </a:ext>
                  </a:extLst>
                </a:gridCol>
                <a:gridCol w="1683736">
                  <a:extLst>
                    <a:ext uri="{9D8B030D-6E8A-4147-A177-3AD203B41FA5}">
                      <a16:colId xmlns:a16="http://schemas.microsoft.com/office/drawing/2014/main" val="3738697876"/>
                    </a:ext>
                  </a:extLst>
                </a:gridCol>
                <a:gridCol w="1592723">
                  <a:extLst>
                    <a:ext uri="{9D8B030D-6E8A-4147-A177-3AD203B41FA5}">
                      <a16:colId xmlns:a16="http://schemas.microsoft.com/office/drawing/2014/main" val="3189854383"/>
                    </a:ext>
                  </a:extLst>
                </a:gridCol>
                <a:gridCol w="1319686">
                  <a:extLst>
                    <a:ext uri="{9D8B030D-6E8A-4147-A177-3AD203B41FA5}">
                      <a16:colId xmlns:a16="http://schemas.microsoft.com/office/drawing/2014/main" val="1547806020"/>
                    </a:ext>
                  </a:extLst>
                </a:gridCol>
                <a:gridCol w="1410698">
                  <a:extLst>
                    <a:ext uri="{9D8B030D-6E8A-4147-A177-3AD203B41FA5}">
                      <a16:colId xmlns:a16="http://schemas.microsoft.com/office/drawing/2014/main" val="1171316693"/>
                    </a:ext>
                  </a:extLst>
                </a:gridCol>
                <a:gridCol w="1332778">
                  <a:extLst>
                    <a:ext uri="{9D8B030D-6E8A-4147-A177-3AD203B41FA5}">
                      <a16:colId xmlns:a16="http://schemas.microsoft.com/office/drawing/2014/main" val="180519746"/>
                    </a:ext>
                  </a:extLst>
                </a:gridCol>
                <a:gridCol w="1590648">
                  <a:extLst>
                    <a:ext uri="{9D8B030D-6E8A-4147-A177-3AD203B41FA5}">
                      <a16:colId xmlns:a16="http://schemas.microsoft.com/office/drawing/2014/main" val="4143371462"/>
                    </a:ext>
                  </a:extLst>
                </a:gridCol>
                <a:gridCol w="1263160">
                  <a:extLst>
                    <a:ext uri="{9D8B030D-6E8A-4147-A177-3AD203B41FA5}">
                      <a16:colId xmlns:a16="http://schemas.microsoft.com/office/drawing/2014/main" val="3668545937"/>
                    </a:ext>
                  </a:extLst>
                </a:gridCol>
              </a:tblGrid>
              <a:tr h="655744">
                <a:tc rowSpan="2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spc="-5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</a:t>
                      </a:r>
                      <a:endParaRPr lang="ru-RU" sz="2200" b="1" i="0" spc="-5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2024 год</a:t>
                      </a:r>
                      <a:endParaRPr lang="ru-RU" sz="32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2025 год</a:t>
                      </a:r>
                      <a:endParaRPr lang="ru-RU" sz="32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2026 год</a:t>
                      </a:r>
                      <a:endParaRPr lang="ru-RU" sz="32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66775"/>
                  </a:ext>
                </a:extLst>
              </a:tr>
              <a:tr h="1127947">
                <a:tc v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</a:t>
                      </a:r>
                      <a:r>
                        <a:rPr lang="ru-RU" sz="2200" b="1" kern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ешение от 27.04.2024г. №73</a:t>
                      </a:r>
                      <a:endParaRPr lang="ru-RU" sz="2200" b="1" kern="12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проект июнь</a:t>
                      </a:r>
                      <a:endParaRPr lang="ru-RU" sz="2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откл</a:t>
                      </a: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ru-RU" sz="2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проект июнь</a:t>
                      </a:r>
                      <a:endParaRPr lang="ru-RU" sz="2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откл</a:t>
                      </a:r>
                      <a:r>
                        <a:rPr kumimoji="0" lang="ru-RU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ru-RU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проект июнь</a:t>
                      </a:r>
                      <a:endParaRPr lang="ru-RU" sz="28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откл</a:t>
                      </a:r>
                      <a:r>
                        <a:rPr kumimoji="0" lang="ru-RU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ru-RU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344767"/>
                  </a:ext>
                </a:extLst>
              </a:tr>
              <a:tr h="77607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ДОХОДЫ, в том числе:</a:t>
                      </a:r>
                      <a:endParaRPr lang="ru-RU" sz="2200" b="1" kern="120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1 913 743,0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1 925 489,4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+11 746,4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1 737 501,1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+34,9</a:t>
                      </a:r>
                      <a:endParaRPr kumimoji="0" lang="ru-RU" sz="2200" b="1" i="0" u="none" strike="noStrike" cap="none" spc="-10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1 681 247,8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65270"/>
                  </a:ext>
                </a:extLst>
              </a:tr>
              <a:tr h="74114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Налоговые и  неналоговые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202 717,2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204 380,0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+1 662,8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203 305,2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  <a:endParaRPr kumimoji="0" lang="ru-RU" sz="2200" b="1" i="1" u="none" strike="noStrike" cap="none" spc="-10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205 920,8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30370"/>
                  </a:ext>
                </a:extLst>
              </a:tr>
              <a:tr h="6919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Безвозмездные поступления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1 711 025,8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1 721 109,4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+10 083,6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1 534 195,9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i="1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1 475 327,0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  <a:endParaRPr kumimoji="0" lang="ru-RU" sz="22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90875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РАСХОДЫ: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1 933 892,1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1 945 638,5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+ 11 746,4</a:t>
                      </a:r>
                      <a:endParaRPr kumimoji="0" lang="ru-RU" sz="2200" b="1" i="0" u="none" strike="noStrike" cap="none" spc="-10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1 752 749,0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spc="-100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+34,9</a:t>
                      </a:r>
                      <a:endParaRPr kumimoji="0" lang="ru-RU" sz="2200" b="1" i="0" u="none" strike="noStrike" cap="none" spc="-100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1 696 691,9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42054"/>
                  </a:ext>
                </a:extLst>
              </a:tr>
              <a:tr h="5350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ДЕФИЦИТ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- 20 149,1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- 20 149,1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-15 247,9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-15 444,1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0,0</a:t>
                      </a:r>
                      <a:endParaRPr kumimoji="0" 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b" horzOverflow="overflow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75220"/>
                  </a:ext>
                </a:extLst>
              </a:tr>
            </a:tbl>
          </a:graphicData>
        </a:graphic>
      </p:graphicFrame>
      <p:sp>
        <p:nvSpPr>
          <p:cNvPr id="4" name="Блок-схема: подготовка 3"/>
          <p:cNvSpPr/>
          <p:nvPr/>
        </p:nvSpPr>
        <p:spPr>
          <a:xfrm>
            <a:off x="11292000" y="144000"/>
            <a:ext cx="900000" cy="495000"/>
          </a:xfrm>
          <a:prstGeom prst="flowChartPreparation">
            <a:avLst/>
          </a:prstGeom>
          <a:solidFill>
            <a:srgbClr val="CA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D2CCFE-883F-48C0-A230-001542D9F130}"/>
              </a:ext>
            </a:extLst>
          </p:cNvPr>
          <p:cNvSpPr txBox="1"/>
          <p:nvPr/>
        </p:nvSpPr>
        <p:spPr>
          <a:xfrm>
            <a:off x="11253903" y="99000"/>
            <a:ext cx="9524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4057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2AEA46B-1DC4-464E-BFB6-99AEA406FA09}"/>
              </a:ext>
            </a:extLst>
          </p:cNvPr>
          <p:cNvSpPr/>
          <p:nvPr/>
        </p:nvSpPr>
        <p:spPr>
          <a:xfrm>
            <a:off x="0" y="54000"/>
            <a:ext cx="12213000" cy="665270"/>
          </a:xfrm>
          <a:prstGeom prst="rect">
            <a:avLst/>
          </a:prstGeom>
          <a:solidFill>
            <a:srgbClr val="70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9A324AC-0710-498D-9B89-070332B665AE}"/>
              </a:ext>
            </a:extLst>
          </p:cNvPr>
          <p:cNvSpPr/>
          <p:nvPr/>
        </p:nvSpPr>
        <p:spPr>
          <a:xfrm rot="2689455">
            <a:off x="246000" y="144000"/>
            <a:ext cx="470418" cy="4704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64BC4-FBD3-492A-A2FA-74C652170BC3}"/>
              </a:ext>
            </a:extLst>
          </p:cNvPr>
          <p:cNvSpPr txBox="1"/>
          <p:nvPr/>
        </p:nvSpPr>
        <p:spPr>
          <a:xfrm>
            <a:off x="1011000" y="54000"/>
            <a:ext cx="11032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white"/>
                </a:solidFill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Уточнение доходной части</a:t>
            </a:r>
            <a:r>
              <a:rPr lang="ru-RU" sz="3600" b="1" dirty="0">
                <a:solidFill>
                  <a:srgbClr val="FFFFFF"/>
                </a:solidFill>
                <a:latin typeface="Calibri" panose="020F050202020403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, тыс.₽</a:t>
            </a:r>
          </a:p>
        </p:txBody>
      </p:sp>
      <p:pic>
        <p:nvPicPr>
          <p:cNvPr id="31" name="Picture 4" descr="C:\Users\tueva\Desktop\КФ.png">
            <a:extLst>
              <a:ext uri="{FF2B5EF4-FFF2-40B4-BE49-F238E27FC236}">
                <a16:creationId xmlns:a16="http://schemas.microsoft.com/office/drawing/2014/main" id="{D5222849-549E-455B-B776-0B4565A57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6" t="42056" r="43766" b="39757"/>
          <a:stretch/>
        </p:blipFill>
        <p:spPr bwMode="auto">
          <a:xfrm>
            <a:off x="215286" y="144000"/>
            <a:ext cx="542876" cy="4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4" name="Таблица 8">
            <a:extLst>
              <a:ext uri="{FF2B5EF4-FFF2-40B4-BE49-F238E27FC236}">
                <a16:creationId xmlns:a16="http://schemas.microsoft.com/office/drawing/2014/main" id="{97F4F257-6A9C-49A0-AD7F-81D706DCD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5298"/>
              </p:ext>
            </p:extLst>
          </p:nvPr>
        </p:nvGraphicFramePr>
        <p:xfrm>
          <a:off x="0" y="719272"/>
          <a:ext cx="12178377" cy="57247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03073">
                  <a:extLst>
                    <a:ext uri="{9D8B030D-6E8A-4147-A177-3AD203B41FA5}">
                      <a16:colId xmlns:a16="http://schemas.microsoft.com/office/drawing/2014/main" val="2640556315"/>
                    </a:ext>
                  </a:extLst>
                </a:gridCol>
                <a:gridCol w="1449138">
                  <a:extLst>
                    <a:ext uri="{9D8B030D-6E8A-4147-A177-3AD203B41FA5}">
                      <a16:colId xmlns:a16="http://schemas.microsoft.com/office/drawing/2014/main" val="3738697876"/>
                    </a:ext>
                  </a:extLst>
                </a:gridCol>
                <a:gridCol w="1308899">
                  <a:extLst>
                    <a:ext uri="{9D8B030D-6E8A-4147-A177-3AD203B41FA5}">
                      <a16:colId xmlns:a16="http://schemas.microsoft.com/office/drawing/2014/main" val="3189854383"/>
                    </a:ext>
                  </a:extLst>
                </a:gridCol>
                <a:gridCol w="1402391">
                  <a:extLst>
                    <a:ext uri="{9D8B030D-6E8A-4147-A177-3AD203B41FA5}">
                      <a16:colId xmlns:a16="http://schemas.microsoft.com/office/drawing/2014/main" val="1547806020"/>
                    </a:ext>
                  </a:extLst>
                </a:gridCol>
                <a:gridCol w="1168658">
                  <a:extLst>
                    <a:ext uri="{9D8B030D-6E8A-4147-A177-3AD203B41FA5}">
                      <a16:colId xmlns:a16="http://schemas.microsoft.com/office/drawing/2014/main" val="1171316693"/>
                    </a:ext>
                  </a:extLst>
                </a:gridCol>
                <a:gridCol w="1121913">
                  <a:extLst>
                    <a:ext uri="{9D8B030D-6E8A-4147-A177-3AD203B41FA5}">
                      <a16:colId xmlns:a16="http://schemas.microsoft.com/office/drawing/2014/main" val="180519746"/>
                    </a:ext>
                  </a:extLst>
                </a:gridCol>
                <a:gridCol w="1262153">
                  <a:extLst>
                    <a:ext uri="{9D8B030D-6E8A-4147-A177-3AD203B41FA5}">
                      <a16:colId xmlns:a16="http://schemas.microsoft.com/office/drawing/2014/main" val="4143371462"/>
                    </a:ext>
                  </a:extLst>
                </a:gridCol>
                <a:gridCol w="1262152">
                  <a:extLst>
                    <a:ext uri="{9D8B030D-6E8A-4147-A177-3AD203B41FA5}">
                      <a16:colId xmlns:a16="http://schemas.microsoft.com/office/drawing/2014/main" val="3668545937"/>
                    </a:ext>
                  </a:extLst>
                </a:gridCol>
              </a:tblGrid>
              <a:tr h="544555">
                <a:tc row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spc="-5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Наименование</a:t>
                      </a:r>
                      <a:endParaRPr lang="ru-RU" sz="2800" b="1" i="0" spc="-5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2024 год</a:t>
                      </a:r>
                      <a:endParaRPr lang="ru-RU" sz="28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2025 год</a:t>
                      </a:r>
                      <a:endParaRPr lang="ru-RU" sz="28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2026 год</a:t>
                      </a:r>
                      <a:endParaRPr lang="ru-RU" sz="28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66775"/>
                  </a:ext>
                </a:extLst>
              </a:tr>
              <a:tr h="957633">
                <a:tc v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Решение от 27.04.2024г. №73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проект июнь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откл</a:t>
                      </a: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.</a:t>
                      </a:r>
                      <a:endParaRPr lang="ru-RU" sz="16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проект июнь</a:t>
                      </a: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откл</a:t>
                      </a: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a:t>проект июнь</a:t>
                      </a:r>
                    </a:p>
                    <a:p>
                      <a:pPr algn="ctr" rtl="0" fontAlgn="ctr"/>
                      <a:endParaRPr lang="ru-RU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откл</a:t>
                      </a: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60" marR="8860" marT="8860" marB="0" anchor="ctr" horzOverflow="overflow">
                    <a:gradFill flip="none" rotWithShape="1">
                      <a:gsLst>
                        <a:gs pos="0">
                          <a:srgbClr val="87A4D9"/>
                        </a:gs>
                        <a:gs pos="100000">
                          <a:srgbClr val="A2AAE8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344767"/>
                  </a:ext>
                </a:extLst>
              </a:tr>
              <a:tr h="5615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cap="all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Налоговые и неналоговые доходы, </a:t>
                      </a:r>
                      <a:r>
                        <a:rPr lang="ru-RU" sz="1600" b="1" u="none" strike="noStrike" cap="non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0" u="none" strike="noStrike" cap="non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202 717,2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204 380,0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+1 662,8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203 305,2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205 920,8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cap="none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65270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146 593,2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146 593,2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148 787,0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151 008,3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30370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Акцизы на топливо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3824,3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3 824,3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3 940,6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4 077,4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90875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9 204,1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10 015,7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+811,6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9 261,7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9 321,4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42054"/>
                  </a:ext>
                </a:extLst>
              </a:tr>
              <a:tr h="2625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59,4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+19,2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79025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Доходы от </a:t>
                      </a:r>
                      <a:r>
                        <a:rPr lang="ru-RU" sz="1600" b="1" i="0" u="none" strike="noStrike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использ</a:t>
                      </a:r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. имущества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26 682,0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26 682,0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26 684,8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26 686,3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088863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Плата за негативное воздействие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901,0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901,0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933,0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941,0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73879"/>
                  </a:ext>
                </a:extLst>
              </a:tr>
              <a:tr h="5615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Доходы от платных услуг и компенсации затрат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12 854,7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12 909,2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+54,5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11 363,8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11 519,9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318823"/>
                  </a:ext>
                </a:extLst>
              </a:tr>
              <a:tr h="2920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Доходы от продажи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247,6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956,7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+709,1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86519"/>
                  </a:ext>
                </a:extLst>
              </a:tr>
              <a:tr h="5615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2 370,1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2 438,5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+68,4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2 334,3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2 366,5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2799"/>
                  </a:ext>
                </a:extLst>
              </a:tr>
              <a:tr h="28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1 711 025,8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1 721 109,4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+10 083,6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1 534 195,9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1 475 327,0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50" marR="6050" marT="605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97455"/>
                  </a:ext>
                </a:extLst>
              </a:tr>
              <a:tr h="2662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ИТОГО ДОХОДОВ:</a:t>
                      </a:r>
                      <a:endParaRPr lang="ru-RU" sz="16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1 913 743,0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1 925 489,4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+11 746,4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1 737 501,1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1 681 247,8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050" marR="6050" marT="605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53296"/>
                  </a:ext>
                </a:extLst>
              </a:tr>
            </a:tbl>
          </a:graphicData>
        </a:graphic>
      </p:graphicFrame>
      <p:sp>
        <p:nvSpPr>
          <p:cNvPr id="9" name="Блок-схема: подготовка 8"/>
          <p:cNvSpPr/>
          <p:nvPr/>
        </p:nvSpPr>
        <p:spPr>
          <a:xfrm>
            <a:off x="11181000" y="99000"/>
            <a:ext cx="900000" cy="495000"/>
          </a:xfrm>
          <a:prstGeom prst="flowChartPreparation">
            <a:avLst/>
          </a:prstGeom>
          <a:solidFill>
            <a:srgbClr val="CA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D0380F-9D1D-4800-8DA6-68238D7E290D}"/>
              </a:ext>
            </a:extLst>
          </p:cNvPr>
          <p:cNvSpPr txBox="1"/>
          <p:nvPr/>
        </p:nvSpPr>
        <p:spPr>
          <a:xfrm>
            <a:off x="11225950" y="0"/>
            <a:ext cx="9524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7214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2AEA46B-1DC4-464E-BFB6-99AEA406FA09}"/>
              </a:ext>
            </a:extLst>
          </p:cNvPr>
          <p:cNvSpPr/>
          <p:nvPr/>
        </p:nvSpPr>
        <p:spPr>
          <a:xfrm>
            <a:off x="0" y="54000"/>
            <a:ext cx="12213000" cy="665270"/>
          </a:xfrm>
          <a:prstGeom prst="rect">
            <a:avLst/>
          </a:prstGeom>
          <a:solidFill>
            <a:srgbClr val="70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9A324AC-0710-498D-9B89-070332B665AE}"/>
              </a:ext>
            </a:extLst>
          </p:cNvPr>
          <p:cNvSpPr/>
          <p:nvPr/>
        </p:nvSpPr>
        <p:spPr>
          <a:xfrm rot="2689455">
            <a:off x="246000" y="144000"/>
            <a:ext cx="470418" cy="4704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64BC4-FBD3-492A-A2FA-74C652170BC3}"/>
              </a:ext>
            </a:extLst>
          </p:cNvPr>
          <p:cNvSpPr txBox="1"/>
          <p:nvPr/>
        </p:nvSpPr>
        <p:spPr>
          <a:xfrm>
            <a:off x="1011000" y="54000"/>
            <a:ext cx="11032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Направления расходов, тыс.₽</a:t>
            </a:r>
          </a:p>
        </p:txBody>
      </p:sp>
      <p:pic>
        <p:nvPicPr>
          <p:cNvPr id="31" name="Picture 4" descr="C:\Users\tueva\Desktop\КФ.png">
            <a:extLst>
              <a:ext uri="{FF2B5EF4-FFF2-40B4-BE49-F238E27FC236}">
                <a16:creationId xmlns:a16="http://schemas.microsoft.com/office/drawing/2014/main" id="{D5222849-549E-455B-B776-0B4565A57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6" t="42056" r="43766" b="39757"/>
          <a:stretch/>
        </p:blipFill>
        <p:spPr bwMode="auto">
          <a:xfrm>
            <a:off x="215286" y="144000"/>
            <a:ext cx="542876" cy="4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2B04B4-9FE4-4227-94E1-C838B73E4128}"/>
              </a:ext>
            </a:extLst>
          </p:cNvPr>
          <p:cNvSpPr txBox="1"/>
          <p:nvPr/>
        </p:nvSpPr>
        <p:spPr>
          <a:xfrm>
            <a:off x="11263574" y="6219225"/>
            <a:ext cx="9524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nstantia" panose="02030602050306030303" pitchFamily="18" charset="0"/>
              </a:rPr>
              <a:t>4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921A299-E109-40CF-AAA8-09D6E82B6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40736"/>
              </p:ext>
            </p:extLst>
          </p:nvPr>
        </p:nvGraphicFramePr>
        <p:xfrm>
          <a:off x="76500" y="819000"/>
          <a:ext cx="12060000" cy="57932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5966">
                  <a:extLst>
                    <a:ext uri="{9D8B030D-6E8A-4147-A177-3AD203B41FA5}">
                      <a16:colId xmlns:a16="http://schemas.microsoft.com/office/drawing/2014/main" val="2640556315"/>
                    </a:ext>
                  </a:extLst>
                </a:gridCol>
                <a:gridCol w="1290871">
                  <a:extLst>
                    <a:ext uri="{9D8B030D-6E8A-4147-A177-3AD203B41FA5}">
                      <a16:colId xmlns:a16="http://schemas.microsoft.com/office/drawing/2014/main" val="3738697876"/>
                    </a:ext>
                  </a:extLst>
                </a:gridCol>
                <a:gridCol w="1243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5486"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spc="-5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Целевые средства</a:t>
                      </a:r>
                    </a:p>
                  </a:txBody>
                  <a:tcPr marL="91256" marR="91256" marT="45628" marB="45628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rgbClr val="B8BEEE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2024 год</a:t>
                      </a:r>
                      <a:endParaRPr lang="ru-RU" sz="20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256" marR="91256" marT="45628" marB="45628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rgbClr val="B8BEEE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256" marR="91256" marT="45628" marB="45628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rgbClr val="B8BEEE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256" marR="91256" marT="45628" marB="45628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75000"/>
                          </a:schemeClr>
                        </a:gs>
                        <a:gs pos="100000">
                          <a:srgbClr val="B8BEEE"/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344767"/>
                  </a:ext>
                </a:extLst>
              </a:tr>
              <a:tr h="811084">
                <a:tc>
                  <a:txBody>
                    <a:bodyPr/>
                    <a:lstStyle/>
                    <a:p>
                      <a:pPr marL="28575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    </a:t>
                      </a:r>
                      <a:r>
                        <a:rPr lang="en-US" sz="20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1</a:t>
                      </a:r>
                      <a:r>
                        <a:rPr lang="ru-RU" sz="20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.</a:t>
                      </a:r>
                      <a:r>
                        <a:rPr lang="ru-RU" sz="2000" b="1" i="1" u="none" strike="noStrike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ru-RU" sz="20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За счет средств областного бюджета всего, в том числе на:</a:t>
                      </a:r>
                      <a:endParaRPr lang="ru-RU" sz="2000" b="1" i="1" u="none" kern="12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1000">
                          <a:srgbClr val="A2B9E2"/>
                        </a:gs>
                        <a:gs pos="58000">
                          <a:srgbClr val="E0E3F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+5 984,6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1000">
                          <a:srgbClr val="A2B9E2"/>
                        </a:gs>
                        <a:gs pos="58000">
                          <a:srgbClr val="E0E3F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1000">
                          <a:srgbClr val="A2B9E2"/>
                        </a:gs>
                        <a:gs pos="58000">
                          <a:srgbClr val="E0E3F8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11000">
                          <a:srgbClr val="A2B9E2"/>
                        </a:gs>
                        <a:gs pos="58000">
                          <a:srgbClr val="E0E3F8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516865270"/>
                  </a:ext>
                </a:extLst>
              </a:tr>
              <a:tr h="733429">
                <a:tc>
                  <a:txBody>
                    <a:bodyPr/>
                    <a:lstStyle/>
                    <a:p>
                      <a:pPr marL="285750" marR="0" indent="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b="1" i="0" kern="12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обеспечения услугами связи малонаселенных населенных пунктов</a:t>
                      </a:r>
                      <a:endParaRPr lang="ru-RU" sz="1800" b="1" i="0" kern="12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+ 5 580,0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42054"/>
                  </a:ext>
                </a:extLst>
              </a:tr>
              <a:tr h="1180522">
                <a:tc>
                  <a:txBody>
                    <a:bodyPr/>
                    <a:lstStyle/>
                    <a:p>
                      <a:pPr marL="285750" indent="285750" algn="l" rtl="0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0" u="none" strike="noStrike" kern="12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приобретение спортивного оборудования и инвентаря для оснащения муниципальных организаций, осуществляющих деятельность в сфере физической культуры и спорта</a:t>
                      </a:r>
                      <a:endParaRPr lang="ru-RU" sz="1800" b="1" i="0" u="none" strike="noStrike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+ 404,6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0518">
                <a:tc>
                  <a:txBody>
                    <a:bodyPr/>
                    <a:lstStyle/>
                    <a:p>
                      <a:pPr marL="457200" lvl="1" indent="0" algn="l">
                        <a:buFont typeface="+mj-lt"/>
                        <a:buNone/>
                      </a:pPr>
                      <a:r>
                        <a:rPr lang="ru-RU" sz="1800" b="1" i="1" u="none" kern="12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2. За</a:t>
                      </a:r>
                      <a:r>
                        <a:rPr lang="ru-RU" sz="1800" b="1" i="1" u="none" kern="120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 счет </a:t>
                      </a:r>
                      <a:r>
                        <a:rPr lang="ru-RU" sz="1800" b="1" i="1" u="none" kern="12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межбюджетных трансфертов, передаваемых бюджетами поселений на осуществление части полномочий в соответствии с заключенными соглашениями.</a:t>
                      </a:r>
                      <a:endParaRPr lang="ru-RU" sz="1100" b="1" i="1" u="none" kern="12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- 87,1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+ 34,9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12192">
                <a:tc>
                  <a:txBody>
                    <a:bodyPr/>
                    <a:lstStyle/>
                    <a:p>
                      <a:pPr marL="358775" indent="0" algn="l" rtl="0" font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i="0" kern="120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+mn-cs"/>
                        </a:rPr>
                        <a:t> 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осуществление части полномочий в соответствии с заключенными соглашениями </a:t>
                      </a:r>
                      <a:endParaRPr lang="ru-RU" sz="1800" b="1" i="0" u="none" kern="120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- 87,1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+ 34,9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1" u="none" strike="noStrike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06" marR="9506" marT="9506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20000">
                          <a:srgbClr val="B3C6E7"/>
                        </a:gs>
                        <a:gs pos="73000">
                          <a:srgbClr val="DDE0F7"/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Блок-схема: подготовка 10"/>
          <p:cNvSpPr/>
          <p:nvPr/>
        </p:nvSpPr>
        <p:spPr>
          <a:xfrm>
            <a:off x="11292000" y="144000"/>
            <a:ext cx="900000" cy="495000"/>
          </a:xfrm>
          <a:prstGeom prst="flowChartPreparation">
            <a:avLst/>
          </a:prstGeom>
          <a:solidFill>
            <a:srgbClr val="CA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586000" y="0"/>
            <a:ext cx="399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200" b="1" dirty="0">
                <a:solidFill>
                  <a:srgbClr val="4472C4">
                    <a:lumMod val="75000"/>
                  </a:srgbClr>
                </a:solidFill>
                <a:latin typeface="Constantia" panose="02030602050306030303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811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2AEA46B-1DC4-464E-BFB6-99AEA406FA09}"/>
              </a:ext>
            </a:extLst>
          </p:cNvPr>
          <p:cNvSpPr/>
          <p:nvPr/>
        </p:nvSpPr>
        <p:spPr>
          <a:xfrm>
            <a:off x="0" y="54000"/>
            <a:ext cx="12213000" cy="665270"/>
          </a:xfrm>
          <a:prstGeom prst="rect">
            <a:avLst/>
          </a:prstGeom>
          <a:solidFill>
            <a:srgbClr val="70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9A324AC-0710-498D-9B89-070332B665AE}"/>
              </a:ext>
            </a:extLst>
          </p:cNvPr>
          <p:cNvSpPr/>
          <p:nvPr/>
        </p:nvSpPr>
        <p:spPr>
          <a:xfrm rot="2689455">
            <a:off x="246000" y="144000"/>
            <a:ext cx="470418" cy="4704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64BC4-FBD3-492A-A2FA-74C652170BC3}"/>
              </a:ext>
            </a:extLst>
          </p:cNvPr>
          <p:cNvSpPr txBox="1"/>
          <p:nvPr/>
        </p:nvSpPr>
        <p:spPr>
          <a:xfrm>
            <a:off x="1011000" y="54000"/>
            <a:ext cx="1103242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Направления расходов, тыс.₽</a:t>
            </a:r>
          </a:p>
        </p:txBody>
      </p:sp>
      <p:pic>
        <p:nvPicPr>
          <p:cNvPr id="31" name="Picture 4" descr="C:\Users\tueva\Desktop\КФ.png">
            <a:extLst>
              <a:ext uri="{FF2B5EF4-FFF2-40B4-BE49-F238E27FC236}">
                <a16:creationId xmlns:a16="http://schemas.microsoft.com/office/drawing/2014/main" id="{D5222849-549E-455B-B776-0B4565A57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756" t="42056" r="43766" b="39757"/>
          <a:stretch/>
        </p:blipFill>
        <p:spPr bwMode="auto">
          <a:xfrm>
            <a:off x="215286" y="144000"/>
            <a:ext cx="542876" cy="4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F921A299-E109-40CF-AAA8-09D6E82B6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42176"/>
              </p:ext>
            </p:extLst>
          </p:nvPr>
        </p:nvGraphicFramePr>
        <p:xfrm>
          <a:off x="52893" y="719270"/>
          <a:ext cx="12107214" cy="57519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0939">
                  <a:extLst>
                    <a:ext uri="{9D8B030D-6E8A-4147-A177-3AD203B41FA5}">
                      <a16:colId xmlns:a16="http://schemas.microsoft.com/office/drawing/2014/main" val="2640556315"/>
                    </a:ext>
                  </a:extLst>
                </a:gridCol>
                <a:gridCol w="1251237">
                  <a:extLst>
                    <a:ext uri="{9D8B030D-6E8A-4147-A177-3AD203B41FA5}">
                      <a16:colId xmlns:a16="http://schemas.microsoft.com/office/drawing/2014/main" val="3738697876"/>
                    </a:ext>
                  </a:extLst>
                </a:gridCol>
                <a:gridCol w="1206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9229"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spc="-5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3. За  счет  средств  местного  бюджета, в  том  числе  на:</a:t>
                      </a:r>
                    </a:p>
                  </a:txBody>
                  <a:tcPr marL="91256" marR="91256" marT="45628" marB="45628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  <a:gradFill>
                      <a:gsLst>
                        <a:gs pos="20000">
                          <a:srgbClr val="84A2D8"/>
                        </a:gs>
                        <a:gs pos="100000">
                          <a:srgbClr val="B5BCED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256" marR="91256" marT="45628" marB="4562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20000">
                          <a:srgbClr val="84A2D8"/>
                        </a:gs>
                        <a:gs pos="100000">
                          <a:srgbClr val="B5BCED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1256" marR="91256" marT="45628" marB="4562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20000">
                          <a:srgbClr val="84A2D8"/>
                        </a:gs>
                        <a:gs pos="100000">
                          <a:srgbClr val="B5BCED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</a:p>
                  </a:txBody>
                  <a:tcPr marL="91256" marR="91256" marT="45628" marB="45628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  <a:lnB w="12700" cmpd="sng">
                      <a:noFill/>
                    </a:lnB>
                    <a:gradFill>
                      <a:gsLst>
                        <a:gs pos="20000">
                          <a:srgbClr val="84A2D8"/>
                        </a:gs>
                        <a:gs pos="100000">
                          <a:srgbClr val="B5BCED"/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344767"/>
                  </a:ext>
                </a:extLst>
              </a:tr>
              <a:tr h="399812">
                <a:tc>
                  <a:txBody>
                    <a:bodyPr/>
                    <a:lstStyle/>
                    <a:p>
                      <a:pPr marL="285750" marR="0" lvl="0" indent="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оплата коммунальных услуг </a:t>
                      </a: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+2 418,0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983833"/>
                  </a:ext>
                </a:extLst>
              </a:tr>
              <a:tr h="1270618">
                <a:tc>
                  <a:txBody>
                    <a:bodyPr/>
                    <a:lstStyle/>
                    <a:p>
                      <a:pPr marL="5715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проведение капитального ремонта части комплекса коммунальных сооружений (совмещенные тепловые сети и сети водоснабжения) на участке ТК2-ТК4 (100 метров) п.4-ое отделение ГСС , расчистка просеки</a:t>
                      </a: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+2 336,7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5815">
                <a:tc>
                  <a:txBody>
                    <a:bodyPr/>
                    <a:lstStyle/>
                    <a:p>
                      <a:pPr marL="628650" marR="0" lvl="0" indent="-3587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приобретение лицензии СУБД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Postgres Pro Standard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, проведение работ по миграции автоматизированных систем «АЦК-Финансы» на СУБСД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Postgres Pro Standard</a:t>
                      </a: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» в связи с осуществлением работ по модернизации клиентской части продуктов «АЦК» для работы посредством интернет- браузера компанией ООО «БФТ» </a:t>
                      </a: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+1 000,9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217">
                <a:tc>
                  <a:txBody>
                    <a:bodyPr/>
                    <a:lstStyle/>
                    <a:p>
                      <a:pPr marL="538163" marR="0" lvl="0" indent="-2682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приобретение приборов теплового учета и компьютерной техники</a:t>
                      </a:r>
                    </a:p>
                    <a:p>
                      <a:pPr marL="538163" lvl="0" indent="-268288">
                        <a:buFont typeface="Wingdings" panose="05000000000000000000" pitchFamily="2" charset="2"/>
                        <a:buChar char="ü"/>
                      </a:pPr>
                      <a:endParaRPr lang="ru-RU" sz="20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+ 93,3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233">
                <a:tc>
                  <a:txBody>
                    <a:bodyPr/>
                    <a:lstStyle/>
                    <a:p>
                      <a:pPr marL="2857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06" marR="9506" marT="950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799AD5"/>
                        </a:gs>
                        <a:gs pos="100000">
                          <a:srgbClr val="A2AAE8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+5 848,9</a:t>
                      </a: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799AD5"/>
                        </a:gs>
                        <a:gs pos="100000">
                          <a:srgbClr val="A1A9E7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799AD5"/>
                        </a:gs>
                        <a:gs pos="100000">
                          <a:srgbClr val="A1A9E7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</a:endParaRPr>
                    </a:p>
                  </a:txBody>
                  <a:tcPr marL="9506" marR="9506" marT="9506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799AD5"/>
                        </a:gs>
                        <a:gs pos="100000">
                          <a:srgbClr val="A1A9E7"/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" name="Блок-схема: подготовка 9"/>
          <p:cNvSpPr/>
          <p:nvPr/>
        </p:nvSpPr>
        <p:spPr>
          <a:xfrm>
            <a:off x="11292000" y="99000"/>
            <a:ext cx="900000" cy="495000"/>
          </a:xfrm>
          <a:prstGeom prst="flowChartPreparation">
            <a:avLst/>
          </a:prstGeom>
          <a:solidFill>
            <a:srgbClr val="CA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1586000" y="22024"/>
            <a:ext cx="8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7216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62AEA46B-1DC4-464E-BFB6-99AEA406FA09}"/>
              </a:ext>
            </a:extLst>
          </p:cNvPr>
          <p:cNvSpPr/>
          <p:nvPr/>
        </p:nvSpPr>
        <p:spPr>
          <a:xfrm>
            <a:off x="0" y="54000"/>
            <a:ext cx="12213000" cy="1200328"/>
          </a:xfrm>
          <a:prstGeom prst="rect">
            <a:avLst/>
          </a:prstGeom>
          <a:solidFill>
            <a:srgbClr val="709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D64BC4-FBD3-492A-A2FA-74C652170BC3}"/>
              </a:ext>
            </a:extLst>
          </p:cNvPr>
          <p:cNvSpPr txBox="1"/>
          <p:nvPr/>
        </p:nvSpPr>
        <p:spPr>
          <a:xfrm>
            <a:off x="1011000" y="54000"/>
            <a:ext cx="1103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Изменение муниципальных программ ТМР </a:t>
            </a:r>
            <a:endParaRPr lang="ru-RU" sz="3600" dirty="0">
              <a:solidFill>
                <a:schemeClr val="bg1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itchFamily="18" charset="0"/>
              </a:rPr>
              <a:t>и непрограммных расходов, тыс. ₽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26AD8043-497D-4773-ABAD-354DF0869B90}"/>
              </a:ext>
            </a:extLst>
          </p:cNvPr>
          <p:cNvGrpSpPr/>
          <p:nvPr/>
        </p:nvGrpSpPr>
        <p:grpSpPr>
          <a:xfrm>
            <a:off x="246000" y="237509"/>
            <a:ext cx="930714" cy="806491"/>
            <a:chOff x="215286" y="144000"/>
            <a:chExt cx="542876" cy="470418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09A324AC-0710-498D-9B89-070332B665AE}"/>
                </a:ext>
              </a:extLst>
            </p:cNvPr>
            <p:cNvSpPr/>
            <p:nvPr/>
          </p:nvSpPr>
          <p:spPr>
            <a:xfrm rot="2689455">
              <a:off x="246000" y="144000"/>
              <a:ext cx="470418" cy="47041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Picture 4" descr="C:\Users\tueva\Desktop\КФ.png">
              <a:extLst>
                <a:ext uri="{FF2B5EF4-FFF2-40B4-BE49-F238E27FC236}">
                  <a16:creationId xmlns:a16="http://schemas.microsoft.com/office/drawing/2014/main" id="{D5222849-549E-455B-B776-0B4565A575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56" t="42056" r="43766" b="39757"/>
            <a:stretch/>
          </p:blipFill>
          <p:spPr bwMode="auto">
            <a:xfrm>
              <a:off x="215286" y="144000"/>
              <a:ext cx="542876" cy="4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EA93706-6A10-4060-B117-BE8AF8223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69877"/>
              </p:ext>
            </p:extLst>
          </p:nvPr>
        </p:nvGraphicFramePr>
        <p:xfrm>
          <a:off x="0" y="1270810"/>
          <a:ext cx="12192002" cy="5218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50538">
                  <a:extLst>
                    <a:ext uri="{9D8B030D-6E8A-4147-A177-3AD203B41FA5}">
                      <a16:colId xmlns:a16="http://schemas.microsoft.com/office/drawing/2014/main" val="2640556315"/>
                    </a:ext>
                  </a:extLst>
                </a:gridCol>
                <a:gridCol w="1315304">
                  <a:extLst>
                    <a:ext uri="{9D8B030D-6E8A-4147-A177-3AD203B41FA5}">
                      <a16:colId xmlns:a16="http://schemas.microsoft.com/office/drawing/2014/main" val="3738697876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3189854383"/>
                    </a:ext>
                  </a:extLst>
                </a:gridCol>
                <a:gridCol w="126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1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1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67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0302">
                <a:tc row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Наименование муниципальной программы</a:t>
                      </a:r>
                      <a:endParaRPr lang="ru-RU" sz="1800" b="1" i="0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Cambria Math" panose="02040503050406030204" pitchFamily="18" charset="0"/>
                        </a:rPr>
                        <a:t>2024год</a:t>
                      </a:r>
                      <a:endParaRPr lang="ru-RU" sz="20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2025год</a:t>
                      </a: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Book Antiqua" panose="020406020503050303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2026год</a:t>
                      </a:r>
                      <a:endParaRPr lang="ru-RU" sz="2000" b="1" i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Book Antiqua" panose="020406020503050303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566775"/>
                  </a:ext>
                </a:extLst>
              </a:tr>
              <a:tr h="1228572">
                <a:tc vMerge="1"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0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проект июнь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откл</a:t>
                      </a: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. от решения от 27.04.2024г. №73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проект июнь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откл</a:t>
                      </a: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. от решения от 27.04.2024г. №73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проект июнь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откл</a:t>
                      </a:r>
                      <a:r>
                        <a:rPr lang="ru-RU" sz="1400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</a:rPr>
                        <a:t>. от решения от 27.04.2024г. №73</a:t>
                      </a:r>
                      <a:endParaRPr lang="ru-RU" sz="1400" b="1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B5BCED"/>
                        </a:gs>
                        <a:gs pos="100000">
                          <a:srgbClr val="7093D2"/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14344767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139 131,4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116 670,9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100 985,0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865270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Управление финансами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318 290,2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+1 000,9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253 201,8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254 222,7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630370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Обеспечение комплексных мер безопасности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11 078,5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9 112,0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9 001,5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90875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Развитие инфраструктуры</a:t>
                      </a: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62 309,4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+7 892,9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22 039,9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7 663,4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742054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143 622,8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133 805,9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108 376,9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675220"/>
                  </a:ext>
                </a:extLst>
              </a:tr>
              <a:tr h="892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Развитие физ. культуры и спорта, молодежной политики, формирование здорового и безопасного образа жизни 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12 723,9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+522,6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7 857,5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8 200,1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088863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1 250 066,6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+2 300,0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1 193 306,8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1 184 557,4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73879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программам:</a:t>
                      </a:r>
                      <a:endParaRPr lang="ru-RU" sz="1600" b="1" i="1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1 937 222,8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+11 746,4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1 735 994,8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1 673 007,0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318823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600" b="1" i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8 415,7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7 254,2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6 684,9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20249"/>
                  </a:ext>
                </a:extLst>
              </a:tr>
              <a:tr h="29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b="1" i="1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454" marR="32454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1 945 638,5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+11 746,4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1 743 249,0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+34,9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1 679 691,9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13175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76000" y="6511612"/>
            <a:ext cx="7306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*    без объема условно утвержденных расходов</a:t>
            </a: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11313000" y="217854"/>
            <a:ext cx="900000" cy="495000"/>
          </a:xfrm>
          <a:prstGeom prst="flowChartPreparation">
            <a:avLst/>
          </a:prstGeom>
          <a:solidFill>
            <a:srgbClr val="CA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2410D2-C799-09A8-9679-16BF635BB457}"/>
              </a:ext>
            </a:extLst>
          </p:cNvPr>
          <p:cNvSpPr txBox="1"/>
          <p:nvPr/>
        </p:nvSpPr>
        <p:spPr>
          <a:xfrm>
            <a:off x="11286787" y="172966"/>
            <a:ext cx="95242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2693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1000" y="189000"/>
            <a:ext cx="11655000" cy="6390000"/>
          </a:xfrm>
          <a:prstGeom prst="roundRect">
            <a:avLst>
              <a:gd name="adj" fmla="val 9457"/>
            </a:avLst>
          </a:prstGeom>
          <a:gradFill>
            <a:gsLst>
              <a:gs pos="0">
                <a:srgbClr val="C7CCF1"/>
              </a:gs>
              <a:gs pos="100000">
                <a:srgbClr val="7093D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96000" y="2611570"/>
            <a:ext cx="10994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chemeClr val="accent1">
                    <a:lumMod val="75000"/>
                  </a:schemeClr>
                </a:solidFill>
                <a:latin typeface="Bahnschrift SemiCondensed" panose="020B0502040204020203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96836610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</TotalTime>
  <Words>830</Words>
  <Application>Microsoft Office PowerPoint</Application>
  <PresentationFormat>Широкоэкранный</PresentationFormat>
  <Paragraphs>298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Bahnschrift SemiCondensed</vt:lpstr>
      <vt:lpstr>Book Antiqua</vt:lpstr>
      <vt:lpstr>Calibri</vt:lpstr>
      <vt:lpstr>Calibri Light</vt:lpstr>
      <vt:lpstr>Cambria Math</vt:lpstr>
      <vt:lpstr>Century Gothic</vt:lpstr>
      <vt:lpstr>Constantia</vt:lpstr>
      <vt:lpstr>Times New Roman</vt:lpstr>
      <vt:lpstr>Wingdings</vt:lpstr>
      <vt:lpstr>1_Тема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dochod1</cp:lastModifiedBy>
  <cp:revision>426</cp:revision>
  <cp:lastPrinted>2024-06-14T03:30:31Z</cp:lastPrinted>
  <dcterms:created xsi:type="dcterms:W3CDTF">2020-06-15T10:11:26Z</dcterms:created>
  <dcterms:modified xsi:type="dcterms:W3CDTF">2024-11-04T05:56:42Z</dcterms:modified>
</cp:coreProperties>
</file>