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7" r:id="rId2"/>
    <p:sldId id="278" r:id="rId3"/>
    <p:sldId id="279" r:id="rId4"/>
    <p:sldId id="281" r:id="rId5"/>
    <p:sldId id="282" r:id="rId6"/>
    <p:sldId id="283" r:id="rId7"/>
    <p:sldId id="296" r:id="rId8"/>
    <p:sldId id="284" r:id="rId9"/>
    <p:sldId id="285" r:id="rId10"/>
    <p:sldId id="286" r:id="rId11"/>
    <p:sldId id="287" r:id="rId12"/>
    <p:sldId id="256" r:id="rId13"/>
    <p:sldId id="258" r:id="rId14"/>
    <p:sldId id="259" r:id="rId15"/>
    <p:sldId id="260" r:id="rId16"/>
    <p:sldId id="291" r:id="rId17"/>
    <p:sldId id="261" r:id="rId18"/>
    <p:sldId id="262" r:id="rId19"/>
    <p:sldId id="263" r:id="rId20"/>
    <p:sldId id="264" r:id="rId21"/>
    <p:sldId id="290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93" r:id="rId31"/>
    <p:sldId id="292" r:id="rId32"/>
    <p:sldId id="294" r:id="rId33"/>
    <p:sldId id="274" r:id="rId34"/>
    <p:sldId id="295" r:id="rId35"/>
    <p:sldId id="297" r:id="rId36"/>
    <p:sldId id="275" r:id="rId37"/>
    <p:sldId id="28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60" autoAdjust="0"/>
    <p:restoredTop sz="94628" autoAdjust="0"/>
  </p:normalViewPr>
  <p:slideViewPr>
    <p:cSldViewPr>
      <p:cViewPr varScale="1">
        <p:scale>
          <a:sx n="86" d="100"/>
          <a:sy n="86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72;&#1090;&#1100;&#1103;&#1085;&#1072;\Desktop\&#1082;%20&#1087;&#1088;&#1077;&#1079;&#1077;&#1085;&#1090;&#1072;&#1094;&#1080;&#1080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009491789151929"/>
          <c:y val="0"/>
          <c:w val="0.7467563095754186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48985D"/>
              </a:solidFill>
            </c:spPr>
          </c:dPt>
          <c:dLbls>
            <c:dLbl>
              <c:idx val="1"/>
              <c:layout>
                <c:manualLayout>
                  <c:x val="3.2233413721901034E-2"/>
                  <c:y val="-8.0704034848358575E-3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82428.800000000003</c:v>
                </c:pt>
                <c:pt idx="1">
                  <c:v>34828.1</c:v>
                </c:pt>
                <c:pt idx="2">
                  <c:v>829442.4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73340575738845215"/>
          <c:w val="0.83645313890036277"/>
          <c:h val="0.21423453673292747"/>
        </c:manualLayout>
      </c:layout>
      <c:txPr>
        <a:bodyPr/>
        <a:lstStyle/>
        <a:p>
          <a:pPr>
            <a:defRPr sz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0.42952697400658774"/>
          <c:y val="2.5004550756642718E-2"/>
          <c:w val="0.52049215811470351"/>
          <c:h val="0.75119720249730826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64309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Прочие неналоговые доходы</c:v>
                </c:pt>
                <c:pt idx="1">
                  <c:v>Штрафы</c:v>
                </c:pt>
                <c:pt idx="2">
                  <c:v>Доходы от продажи материальных и НМА</c:v>
                </c:pt>
                <c:pt idx="3">
                  <c:v>Платные услуги</c:v>
                </c:pt>
                <c:pt idx="4">
                  <c:v>Платежи при пользовании природными ресурсами</c:v>
                </c:pt>
                <c:pt idx="5">
                  <c:v>Доходы от использования имущества</c:v>
                </c:pt>
                <c:pt idx="6">
                  <c:v>Государственная пошлина</c:v>
                </c:pt>
                <c:pt idx="7">
                  <c:v>Налог на совокупный доход</c:v>
                </c:pt>
                <c:pt idx="8">
                  <c:v>Акцизы</c:v>
                </c:pt>
                <c:pt idx="9">
                  <c:v>НДФЛ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5.2</c:v>
                </c:pt>
                <c:pt idx="1">
                  <c:v>1579.3</c:v>
                </c:pt>
                <c:pt idx="2">
                  <c:v>767.5</c:v>
                </c:pt>
                <c:pt idx="3">
                  <c:v>11639.6</c:v>
                </c:pt>
                <c:pt idx="4">
                  <c:v>327.9</c:v>
                </c:pt>
                <c:pt idx="5">
                  <c:v>17475.900000000001</c:v>
                </c:pt>
                <c:pt idx="6">
                  <c:v>993.3</c:v>
                </c:pt>
                <c:pt idx="7">
                  <c:v>5264.6</c:v>
                </c:pt>
                <c:pt idx="8">
                  <c:v>71.7</c:v>
                </c:pt>
                <c:pt idx="9">
                  <c:v>64309.3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Прочие неналоговые доходы</c:v>
                </c:pt>
                <c:pt idx="1">
                  <c:v>Штрафы</c:v>
                </c:pt>
                <c:pt idx="2">
                  <c:v>Доходы от продажи материальных и НМА</c:v>
                </c:pt>
                <c:pt idx="3">
                  <c:v>Платные услуги</c:v>
                </c:pt>
                <c:pt idx="4">
                  <c:v>Платежи при пользовании природными ресурсами</c:v>
                </c:pt>
                <c:pt idx="5">
                  <c:v>Доходы от использования имущества</c:v>
                </c:pt>
                <c:pt idx="6">
                  <c:v>Государственная пошлина</c:v>
                </c:pt>
                <c:pt idx="7">
                  <c:v>Налог на совокупный доход</c:v>
                </c:pt>
                <c:pt idx="8">
                  <c:v>Акцизы</c:v>
                </c:pt>
                <c:pt idx="9">
                  <c:v>НДФЛ</c:v>
                </c:pt>
              </c:strCache>
            </c:strRef>
          </c:cat>
          <c:val>
            <c:numRef>
              <c:f>Лист1!$C$2:$C$11</c:f>
              <c:numCache>
                <c:formatCode>#,##0</c:formatCode>
                <c:ptCount val="10"/>
                <c:pt idx="0">
                  <c:v>6</c:v>
                </c:pt>
                <c:pt idx="1">
                  <c:v>7010</c:v>
                </c:pt>
                <c:pt idx="2">
                  <c:v>586.6</c:v>
                </c:pt>
                <c:pt idx="3">
                  <c:v>12414.9</c:v>
                </c:pt>
                <c:pt idx="4">
                  <c:v>299</c:v>
                </c:pt>
                <c:pt idx="5">
                  <c:v>14511.6</c:v>
                </c:pt>
                <c:pt idx="6">
                  <c:v>539.79999999999995</c:v>
                </c:pt>
                <c:pt idx="7">
                  <c:v>8760.6</c:v>
                </c:pt>
                <c:pt idx="8">
                  <c:v>116.4</c:v>
                </c:pt>
                <c:pt idx="9">
                  <c:v>73010.399999999994</c:v>
                </c:pt>
              </c:numCache>
            </c:numRef>
          </c:val>
        </c:ser>
        <c:dLbls>
          <c:showVal val="1"/>
        </c:dLbls>
        <c:gapWidth val="75"/>
        <c:axId val="101004800"/>
        <c:axId val="101006336"/>
      </c:barChart>
      <c:catAx>
        <c:axId val="1010048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/>
          <a:lstStyle/>
          <a:p>
            <a:pPr>
              <a:defRPr sz="1400" b="1" baseline="0">
                <a:latin typeface="Times New Roman" pitchFamily="18" charset="0"/>
              </a:defRPr>
            </a:pPr>
            <a:endParaRPr lang="ru-RU"/>
          </a:p>
        </c:txPr>
        <c:crossAx val="101006336"/>
        <c:crosses val="autoZero"/>
        <c:auto val="1"/>
        <c:lblAlgn val="ctr"/>
        <c:lblOffset val="100"/>
      </c:catAx>
      <c:valAx>
        <c:axId val="101006336"/>
        <c:scaling>
          <c:orientation val="minMax"/>
        </c:scaling>
        <c:axPos val="b"/>
        <c:numFmt formatCode="#,##0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00480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58450043934318E-2"/>
          <c:y val="7.0432860881196532E-2"/>
          <c:w val="0.66847514005119146"/>
          <c:h val="0.864422921563177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9966FF"/>
              </a:solidFill>
            </c:spPr>
          </c:dPt>
          <c:dPt>
            <c:idx val="1"/>
            <c:spPr>
              <a:solidFill>
                <a:srgbClr val="FFFF66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66CC"/>
              </a:solidFill>
            </c:spPr>
          </c:dPt>
          <c:dLbls>
            <c:dLbl>
              <c:idx val="2"/>
              <c:layout>
                <c:manualLayout>
                  <c:x val="0.17552722399602119"/>
                  <c:y val="-7.8714584829006326E-2"/>
                </c:manualLayout>
              </c:layout>
              <c:showPercent val="1"/>
            </c:dLbl>
            <c:dLbl>
              <c:idx val="3"/>
              <c:layout>
                <c:manualLayout>
                  <c:x val="3.1966119312087794E-2"/>
                  <c:y val="-1.0072158749248366E-2"/>
                </c:manualLayout>
              </c:layout>
              <c:showPercent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и прочие МБТ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111639.5</c:v>
                </c:pt>
                <c:pt idx="1">
                  <c:v>220746.5</c:v>
                </c:pt>
                <c:pt idx="2">
                  <c:v>489444.2</c:v>
                </c:pt>
                <c:pt idx="3">
                  <c:v>21461.3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5.2942156780601691E-4"/>
          <c:y val="0.72607534359524484"/>
          <c:w val="0.87084415578436802"/>
          <c:h val="0.24712414403099675"/>
        </c:manualLayout>
      </c:layout>
      <c:txPr>
        <a:bodyPr/>
        <a:lstStyle/>
        <a:p>
          <a:pPr>
            <a:defRPr sz="1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5.8333333333333487E-2"/>
          <c:y val="0.13671679122740146"/>
          <c:w val="0.93888888888888966"/>
          <c:h val="0.63318678915135507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3.924101025811956E-3"/>
                  <c:y val="-6.8020970642901718E-2"/>
                </c:manualLayout>
              </c:layout>
              <c:showVal val="1"/>
            </c:dLbl>
            <c:dLbl>
              <c:idx val="1"/>
              <c:layout>
                <c:manualLayout>
                  <c:x val="5.717304558752731E-3"/>
                  <c:y val="-5.8624492173542313E-2"/>
                </c:manualLayout>
              </c:layout>
              <c:showVal val="1"/>
            </c:dLbl>
            <c:dLbl>
              <c:idx val="2"/>
              <c:layout>
                <c:manualLayout>
                  <c:x val="1.7636929230085596E-2"/>
                  <c:y val="-6.2842679642202054E-2"/>
                </c:manualLayout>
              </c:layout>
              <c:showVal val="1"/>
            </c:dLbl>
            <c:showVal val="1"/>
          </c:dLbls>
          <c:cat>
            <c:strRef>
              <c:f>Лист1!$A$1:$C$1</c:f>
              <c:strCache>
                <c:ptCount val="3"/>
                <c:pt idx="0">
                  <c:v>первоначальный бюджет</c:v>
                </c:pt>
                <c:pt idx="1">
                  <c:v>уточненный бюджет</c:v>
                </c:pt>
                <c:pt idx="2">
                  <c:v>кассовое исполнение</c:v>
                </c:pt>
              </c:strCache>
            </c:strRef>
          </c:cat>
          <c:val>
            <c:numRef>
              <c:f>Лист1!$A$2:$C$2</c:f>
              <c:numCache>
                <c:formatCode>#,##0.00</c:formatCode>
                <c:ptCount val="3"/>
                <c:pt idx="0">
                  <c:v>685029</c:v>
                </c:pt>
                <c:pt idx="1">
                  <c:v>964446.6</c:v>
                </c:pt>
                <c:pt idx="2">
                  <c:v>929579.4</c:v>
                </c:pt>
              </c:numCache>
            </c:numRef>
          </c:val>
        </c:ser>
        <c:dLbls>
          <c:showVal val="1"/>
        </c:dLbls>
        <c:shape val="cylinder"/>
        <c:axId val="66603264"/>
        <c:axId val="66953216"/>
        <c:axId val="0"/>
      </c:bar3DChart>
      <c:catAx>
        <c:axId val="66603264"/>
        <c:scaling>
          <c:orientation val="minMax"/>
        </c:scaling>
        <c:axPos val="b"/>
        <c:maj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66953216"/>
        <c:crosses val="autoZero"/>
        <c:auto val="1"/>
        <c:lblAlgn val="ctr"/>
        <c:lblOffset val="100"/>
      </c:catAx>
      <c:valAx>
        <c:axId val="66953216"/>
        <c:scaling>
          <c:orientation val="minMax"/>
        </c:scaling>
        <c:delete val="1"/>
        <c:axPos val="l"/>
        <c:numFmt formatCode="#,##0.00" sourceLinked="1"/>
        <c:tickLblPos val="none"/>
        <c:crossAx val="66603264"/>
        <c:crosses val="autoZero"/>
        <c:crossBetween val="between"/>
      </c:valAx>
    </c:plotArea>
    <c:plotVisOnly val="1"/>
  </c:chart>
  <c:txPr>
    <a:bodyPr/>
    <a:lstStyle/>
    <a:p>
      <a:pPr>
        <a:defRPr sz="2000" b="1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315507436570427"/>
          <c:y val="5.1400554097404488E-2"/>
          <c:w val="0.86351159230096242"/>
          <c:h val="0.7211245990084576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Лист3!$A$2</c:f>
              <c:strCache>
                <c:ptCount val="1"/>
                <c:pt idx="0">
                  <c:v>социально значимые расходы</c:v>
                </c:pt>
              </c:strCache>
            </c:strRef>
          </c:tx>
          <c:dLbls>
            <c:dLbl>
              <c:idx val="0"/>
              <c:layout>
                <c:manualLayout>
                  <c:x val="2.2244775605513373E-2"/>
                  <c:y val="-3.454977561689037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855,9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3833688148764211E-2"/>
                  <c:y val="-1.72748878084451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633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9066950519011423E-2"/>
                  <c:y val="-1.38199102467562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082,9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Лист3!$B$2:$D$2</c:f>
              <c:numCache>
                <c:formatCode>General</c:formatCode>
                <c:ptCount val="3"/>
                <c:pt idx="0">
                  <c:v>598855.9</c:v>
                </c:pt>
                <c:pt idx="1">
                  <c:v>673633</c:v>
                </c:pt>
                <c:pt idx="2">
                  <c:v>673082.9</c:v>
                </c:pt>
              </c:numCache>
            </c:numRef>
          </c:val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иные расходы</c:v>
                </c:pt>
              </c:strCache>
            </c:strRef>
          </c:tx>
          <c:dLbls>
            <c:dLbl>
              <c:idx val="0"/>
              <c:layout>
                <c:manualLayout>
                  <c:x val="1.2711300346007617E-2"/>
                  <c:y val="-1.03649326850671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299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889125432509463E-2"/>
                  <c:y val="-3.454977561689037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193,2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9066950519011423E-2"/>
                  <c:y val="-2.07298653701341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496,5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Лист3!$B$3:$D$3</c:f>
              <c:numCache>
                <c:formatCode>General</c:formatCode>
                <c:ptCount val="3"/>
                <c:pt idx="0">
                  <c:v>122299</c:v>
                </c:pt>
                <c:pt idx="1">
                  <c:v>183193.2</c:v>
                </c:pt>
                <c:pt idx="2">
                  <c:v>256496.5</c:v>
                </c:pt>
              </c:numCache>
            </c:numRef>
          </c:val>
        </c:ser>
        <c:dLbls>
          <c:showVal val="1"/>
        </c:dLbls>
        <c:gapWidth val="75"/>
        <c:shape val="cylinder"/>
        <c:axId val="77575680"/>
        <c:axId val="77577216"/>
        <c:axId val="0"/>
      </c:bar3DChart>
      <c:catAx>
        <c:axId val="77575680"/>
        <c:scaling>
          <c:orientation val="minMax"/>
        </c:scaling>
        <c:axPos val="b"/>
        <c:numFmt formatCode="General" sourceLinked="1"/>
        <c:majorTickMark val="none"/>
        <c:tickLblPos val="nextTo"/>
        <c:crossAx val="77577216"/>
        <c:crosses val="autoZero"/>
        <c:auto val="1"/>
        <c:lblAlgn val="ctr"/>
        <c:lblOffset val="100"/>
      </c:catAx>
      <c:valAx>
        <c:axId val="77577216"/>
        <c:scaling>
          <c:orientation val="minMax"/>
        </c:scaling>
        <c:axPos val="l"/>
        <c:numFmt formatCode="0%" sourceLinked="1"/>
        <c:majorTickMark val="none"/>
        <c:tickLblPos val="nextTo"/>
        <c:crossAx val="77575680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7253584884330479E-2"/>
          <c:y val="0.10313917940466613"/>
          <c:w val="0.84096382078404541"/>
          <c:h val="0.73796319388576026"/>
        </c:manualLayout>
      </c:layout>
      <c:ofPieChart>
        <c:ofPieType val="pie"/>
        <c:varyColors val="1"/>
        <c:ser>
          <c:idx val="0"/>
          <c:order val="0"/>
          <c:dPt>
            <c:idx val="2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.14341023512007475"/>
                  <c:y val="-1.5647224456958975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0.14309776983843919"/>
                  <c:y val="8.0747787610619473E-2"/>
                </c:manualLayout>
              </c:layout>
              <c:dLblPos val="bestFit"/>
              <c:showPercent val="1"/>
            </c:dLbl>
            <c:dLblPos val="bestFit"/>
            <c:showPercent val="1"/>
            <c:showLeaderLines val="1"/>
          </c:dLbls>
          <c:cat>
            <c:strRef>
              <c:f>Лист2!$A$1:$B$1</c:f>
              <c:strCache>
                <c:ptCount val="2"/>
                <c:pt idx="0">
                  <c:v>непрограммные расходы</c:v>
                </c:pt>
                <c:pt idx="1">
                  <c:v>программные расходы</c:v>
                </c:pt>
              </c:strCache>
            </c:strRef>
          </c:cat>
          <c:val>
            <c:numRef>
              <c:f>Лист2!$A$2:$B$2</c:f>
              <c:numCache>
                <c:formatCode>#,##0.00</c:formatCode>
                <c:ptCount val="2"/>
                <c:pt idx="0">
                  <c:v>755332.6</c:v>
                </c:pt>
                <c:pt idx="1">
                  <c:v>174246.8</c:v>
                </c:pt>
              </c:numCache>
            </c:numRef>
          </c:val>
        </c:ser>
        <c:dLbls>
          <c:showPercent val="1"/>
        </c:dLbls>
        <c:gapWidth val="100"/>
        <c:secondPieSize val="75"/>
        <c:serLines/>
      </c:ofPieChart>
      <c:spPr>
        <a:effectLst>
          <a:glow rad="63500">
            <a:schemeClr val="accent1">
              <a:satMod val="175000"/>
              <a:alpha val="40000"/>
            </a:schemeClr>
          </a:glow>
        </a:effectLst>
      </c:spPr>
    </c:plotArea>
    <c:legend>
      <c:legendPos val="t"/>
      <c:layout/>
    </c:legend>
    <c:plotVisOnly val="1"/>
  </c:chart>
  <c:spPr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 b="1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1.7503037814717667E-2"/>
          <c:y val="6.0055734181549573E-2"/>
          <c:w val="0.96860807329639687"/>
          <c:h val="0.8469237445272604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FC9A1"/>
            </a:solidFill>
          </c:spPr>
          <c:dLbls>
            <c:dLbl>
              <c:idx val="0"/>
              <c:layout>
                <c:manualLayout>
                  <c:x val="-1.8477823120383481E-3"/>
                  <c:y val="-0.46168827803705298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2E2224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b="1" dirty="0" smtClean="0"/>
                      <a:t>17 741  т</a:t>
                    </a:r>
                    <a:r>
                      <a:rPr lang="ru-RU" sz="1800" b="1" dirty="0" smtClean="0">
                        <a:effectLst/>
                      </a:rPr>
                      <a:t>ыс.руб.</a:t>
                    </a:r>
                    <a:endParaRPr lang="ru-RU" b="1" dirty="0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2E2224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endParaRPr lang="en-US" b="1" dirty="0"/>
                  </a:p>
                </c:rich>
              </c:tx>
              <c:spPr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0003159327306314E-3"/>
                  <c:y val="-0.4567918473924775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17 109 тыс.руб.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682074462914364E-3"/>
                  <c:y val="-0.3807611772345484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12 944 тыс.руб.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477823120383481E-3"/>
                  <c:y val="-0.2554020261481552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366</a:t>
                    </a:r>
                  </a:p>
                  <a:p>
                    <a:r>
                      <a:rPr lang="ru-RU" b="1" dirty="0" smtClean="0"/>
                      <a:t>тыс.руб.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  <c:pt idx="3">
                  <c:v>на 01.01.2018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General">
                  <c:v>17741</c:v>
                </c:pt>
                <c:pt idx="1">
                  <c:v>17109</c:v>
                </c:pt>
                <c:pt idx="2" formatCode="General">
                  <c:v>12944</c:v>
                </c:pt>
                <c:pt idx="3" formatCode="General">
                  <c:v>366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35606272"/>
        <c:axId val="135607808"/>
        <c:axId val="0"/>
      </c:bar3DChart>
      <c:catAx>
        <c:axId val="1356062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35607808"/>
        <c:crosses val="autoZero"/>
        <c:auto val="1"/>
        <c:lblAlgn val="ctr"/>
        <c:lblOffset val="100"/>
      </c:catAx>
      <c:valAx>
        <c:axId val="135607808"/>
        <c:scaling>
          <c:orientation val="minMax"/>
        </c:scaling>
        <c:delete val="1"/>
        <c:axPos val="l"/>
        <c:numFmt formatCode="General" sourceLinked="1"/>
        <c:tickLblPos val="none"/>
        <c:crossAx val="135606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B124D-0300-44DB-8F0B-3F69C824C493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9DDA84-FAB2-4BCD-A285-1C24877CF02B}">
      <dgm:prSet phldrT="[Текст]" custT="1"/>
      <dgm:spPr>
        <a:solidFill>
          <a:srgbClr val="FF9966"/>
        </a:solidFill>
      </dgm:spPr>
      <dgm:t>
        <a:bodyPr/>
        <a:lstStyle/>
        <a:p>
          <a:r>
            <a:rPr lang="ru-RU" sz="20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бюджетам субъектов Российской Федерации и муниципальных образований </a:t>
          </a:r>
        </a:p>
        <a:p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111 639,5 тыс. руб.</a:t>
          </a:r>
          <a:endParaRPr lang="ru-RU" sz="20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44E95-C752-4D43-9F3C-7EF48C907A00}" type="parTrans" cxnId="{FAA54C99-FADB-4116-A52F-53E9BE196373}">
      <dgm:prSet/>
      <dgm:spPr/>
      <dgm:t>
        <a:bodyPr/>
        <a:lstStyle/>
        <a:p>
          <a:endParaRPr lang="ru-RU"/>
        </a:p>
      </dgm:t>
    </dgm:pt>
    <dgm:pt modelId="{CD7B0CE8-E3D8-4336-BCA9-3B5A79CD78ED}" type="sibTrans" cxnId="{FAA54C99-FADB-4116-A52F-53E9BE196373}">
      <dgm:prSet/>
      <dgm:spPr/>
      <dgm:t>
        <a:bodyPr/>
        <a:lstStyle/>
        <a:p>
          <a:endParaRPr lang="ru-RU"/>
        </a:p>
      </dgm:t>
    </dgm:pt>
    <dgm:pt modelId="{EDF20F4D-5E25-403D-95E4-5927059BF6DC}">
      <dgm:prSet phldrT="[Текст]" custT="1"/>
      <dgm:spPr>
        <a:solidFill>
          <a:srgbClr val="9999FF"/>
        </a:solidFill>
      </dgm:spPr>
      <dgm:t>
        <a:bodyPr/>
        <a:lstStyle/>
        <a:p>
          <a:r>
            <a:rPr lang="ru-RU" sz="18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 бюджетам на поддержку мер по обеспечению сбалансированности бюджетам </a:t>
          </a:r>
          <a:endParaRPr lang="ru-RU" sz="1800" b="1" dirty="0" smtClean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59 915,1 тыс. руб.</a:t>
          </a:r>
          <a:endParaRPr lang="ru-RU" sz="18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5B834-FB04-4948-A266-2E000547252B}" type="parTrans" cxnId="{E7FE35EA-3EB2-43CA-8B9B-608B77032A57}">
      <dgm:prSet/>
      <dgm:spPr/>
      <dgm:t>
        <a:bodyPr/>
        <a:lstStyle/>
        <a:p>
          <a:endParaRPr lang="ru-RU" dirty="0"/>
        </a:p>
      </dgm:t>
    </dgm:pt>
    <dgm:pt modelId="{4AC918B6-D4DB-4CE1-8DDB-E0B5E442746F}" type="sibTrans" cxnId="{E7FE35EA-3EB2-43CA-8B9B-608B77032A57}">
      <dgm:prSet/>
      <dgm:spPr/>
      <dgm:t>
        <a:bodyPr/>
        <a:lstStyle/>
        <a:p>
          <a:endParaRPr lang="ru-RU"/>
        </a:p>
      </dgm:t>
    </dgm:pt>
    <dgm:pt modelId="{B0549FB6-2729-454E-9EED-766E1309937A}">
      <dgm:prSet phldrT="[Текст]" custT="1"/>
      <dgm:spPr>
        <a:solidFill>
          <a:srgbClr val="9999FF"/>
        </a:solidFill>
      </dgm:spPr>
      <dgm:t>
        <a:bodyPr/>
        <a:lstStyle/>
        <a:p>
          <a:r>
            <a:rPr lang="ru-RU" sz="18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 на выравнивание бюджетной обеспеченности </a:t>
          </a:r>
        </a:p>
        <a:p>
          <a:r>
            <a:rPr lang="ru-RU" sz="1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51 724,4 тыс. руб. </a:t>
          </a:r>
          <a:endParaRPr lang="ru-RU" sz="18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EFC23A-17E1-49B0-AFDA-93B0B3E9B8A0}" type="parTrans" cxnId="{57B13308-A62F-4096-9826-C4BC75334D7E}">
      <dgm:prSet/>
      <dgm:spPr/>
      <dgm:t>
        <a:bodyPr/>
        <a:lstStyle/>
        <a:p>
          <a:endParaRPr lang="ru-RU" dirty="0"/>
        </a:p>
      </dgm:t>
    </dgm:pt>
    <dgm:pt modelId="{955587D4-799B-4054-8732-392B90E58C74}" type="sibTrans" cxnId="{57B13308-A62F-4096-9826-C4BC75334D7E}">
      <dgm:prSet/>
      <dgm:spPr/>
      <dgm:t>
        <a:bodyPr/>
        <a:lstStyle/>
        <a:p>
          <a:endParaRPr lang="ru-RU"/>
        </a:p>
      </dgm:t>
    </dgm:pt>
    <dgm:pt modelId="{096517BC-1041-4D7A-8A74-1C53C5C4622C}">
      <dgm:prSet phldrT="[Текст]" custScaleX="221748" custScaleY="211301" custRadScaleRad="154353" custRadScaleInc="-125233"/>
      <dgm:spPr>
        <a:solidFill>
          <a:srgbClr val="92D050"/>
        </a:solidFill>
      </dgm:spPr>
      <dgm:t>
        <a:bodyPr/>
        <a:lstStyle/>
        <a:p>
          <a:endParaRPr lang="ru-RU" dirty="0"/>
        </a:p>
      </dgm:t>
    </dgm:pt>
    <dgm:pt modelId="{DB402007-81FB-4446-B7AA-084C85231540}" type="parTrans" cxnId="{C04A97CF-7E75-4CBE-BCFF-9CCC42121352}">
      <dgm:prSet custScaleX="171415" custScaleY="127768" custLinFactNeighborX="-4449" custLinFactNeighborY="964"/>
      <dgm:spPr/>
      <dgm:t>
        <a:bodyPr/>
        <a:lstStyle/>
        <a:p>
          <a:endParaRPr lang="ru-RU"/>
        </a:p>
      </dgm:t>
    </dgm:pt>
    <dgm:pt modelId="{7138699A-E3D3-44D2-899A-4CFD2E94F238}" type="sibTrans" cxnId="{C04A97CF-7E75-4CBE-BCFF-9CCC42121352}">
      <dgm:prSet/>
      <dgm:spPr/>
      <dgm:t>
        <a:bodyPr/>
        <a:lstStyle/>
        <a:p>
          <a:endParaRPr lang="ru-RU"/>
        </a:p>
      </dgm:t>
    </dgm:pt>
    <dgm:pt modelId="{11A43EAD-8353-41E4-A33D-378B5E2B39DF}" type="pres">
      <dgm:prSet presAssocID="{7A2B124D-0300-44DB-8F0B-3F69C824C49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97E60C-5C6C-4F23-BD60-66DED4D20FA7}" type="pres">
      <dgm:prSet presAssocID="{359DDA84-FAB2-4BCD-A285-1C24877CF02B}" presName="centerShape" presStyleLbl="node0" presStyleIdx="0" presStyleCnt="1" custScaleX="236671" custScaleY="215792" custLinFactNeighborX="-910" custLinFactNeighborY="-39507"/>
      <dgm:spPr/>
      <dgm:t>
        <a:bodyPr/>
        <a:lstStyle/>
        <a:p>
          <a:endParaRPr lang="ru-RU"/>
        </a:p>
      </dgm:t>
    </dgm:pt>
    <dgm:pt modelId="{26A5B13D-DB1F-41A4-9E8A-E9B2D4B22C5A}" type="pres">
      <dgm:prSet presAssocID="{A0D5B834-FB04-4948-A266-2E000547252B}" presName="parTrans" presStyleLbl="sibTrans2D1" presStyleIdx="0" presStyleCnt="2" custScaleX="171415" custScaleY="127768" custLinFactNeighborX="-4449" custLinFactNeighborY="964"/>
      <dgm:spPr/>
      <dgm:t>
        <a:bodyPr/>
        <a:lstStyle/>
        <a:p>
          <a:endParaRPr lang="ru-RU"/>
        </a:p>
      </dgm:t>
    </dgm:pt>
    <dgm:pt modelId="{7F0A2FD8-758C-4036-8DFE-414DCC3F4E54}" type="pres">
      <dgm:prSet presAssocID="{A0D5B834-FB04-4948-A266-2E000547252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1E2571D-9279-4C01-BE48-D9829E83A703}" type="pres">
      <dgm:prSet presAssocID="{EDF20F4D-5E25-403D-95E4-5927059BF6DC}" presName="node" presStyleLbl="node1" presStyleIdx="0" presStyleCnt="2" custScaleX="221748" custScaleY="211301" custRadScaleRad="160141" custRadScaleInc="-123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BB035-5C3E-43B8-B701-46C86B0F7362}" type="pres">
      <dgm:prSet presAssocID="{1EEFC23A-17E1-49B0-AFDA-93B0B3E9B8A0}" presName="parTrans" presStyleLbl="sibTrans2D1" presStyleIdx="1" presStyleCnt="2" custAng="265736" custScaleX="178726" custScaleY="128742" custLinFactNeighborX="30776" custLinFactNeighborY="-16579"/>
      <dgm:spPr/>
      <dgm:t>
        <a:bodyPr/>
        <a:lstStyle/>
        <a:p>
          <a:endParaRPr lang="ru-RU"/>
        </a:p>
      </dgm:t>
    </dgm:pt>
    <dgm:pt modelId="{75498188-367F-44B0-A983-778E20E58EDB}" type="pres">
      <dgm:prSet presAssocID="{1EEFC23A-17E1-49B0-AFDA-93B0B3E9B8A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54D0B95-DF5E-4E57-B98F-8964296B2C8B}" type="pres">
      <dgm:prSet presAssocID="{B0549FB6-2729-454E-9EED-766E1309937A}" presName="node" presStyleLbl="node1" presStyleIdx="1" presStyleCnt="2" custScaleX="233795" custScaleY="199617" custRadScaleRad="152426" custRadScaleInc="-76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4A97CF-7E75-4CBE-BCFF-9CCC42121352}" srcId="{7A2B124D-0300-44DB-8F0B-3F69C824C493}" destId="{096517BC-1041-4D7A-8A74-1C53C5C4622C}" srcOrd="1" destOrd="0" parTransId="{DB402007-81FB-4446-B7AA-084C85231540}" sibTransId="{7138699A-E3D3-44D2-899A-4CFD2E94F238}"/>
    <dgm:cxn modelId="{123831F4-6E5C-438E-B5C0-DD59CE9F83BF}" type="presOf" srcId="{7A2B124D-0300-44DB-8F0B-3F69C824C493}" destId="{11A43EAD-8353-41E4-A33D-378B5E2B39DF}" srcOrd="0" destOrd="0" presId="urn:microsoft.com/office/officeart/2005/8/layout/radial5"/>
    <dgm:cxn modelId="{564C9207-E576-45AA-9F8D-CF7C34E71440}" type="presOf" srcId="{A0D5B834-FB04-4948-A266-2E000547252B}" destId="{7F0A2FD8-758C-4036-8DFE-414DCC3F4E54}" srcOrd="1" destOrd="0" presId="urn:microsoft.com/office/officeart/2005/8/layout/radial5"/>
    <dgm:cxn modelId="{0CEB0E91-3745-43B4-A1EC-D88347983206}" type="presOf" srcId="{359DDA84-FAB2-4BCD-A285-1C24877CF02B}" destId="{9A97E60C-5C6C-4F23-BD60-66DED4D20FA7}" srcOrd="0" destOrd="0" presId="urn:microsoft.com/office/officeart/2005/8/layout/radial5"/>
    <dgm:cxn modelId="{44F1FB91-A1D1-4CD9-AA59-C3BA95529BBF}" type="presOf" srcId="{A0D5B834-FB04-4948-A266-2E000547252B}" destId="{26A5B13D-DB1F-41A4-9E8A-E9B2D4B22C5A}" srcOrd="0" destOrd="0" presId="urn:microsoft.com/office/officeart/2005/8/layout/radial5"/>
    <dgm:cxn modelId="{02A1ED8A-FBAC-4B9A-8970-FDC6D7355B94}" type="presOf" srcId="{EDF20F4D-5E25-403D-95E4-5927059BF6DC}" destId="{C1E2571D-9279-4C01-BE48-D9829E83A703}" srcOrd="0" destOrd="0" presId="urn:microsoft.com/office/officeart/2005/8/layout/radial5"/>
    <dgm:cxn modelId="{562C873B-83FC-4CCC-960E-E9F872A3BED5}" type="presOf" srcId="{1EEFC23A-17E1-49B0-AFDA-93B0B3E9B8A0}" destId="{75498188-367F-44B0-A983-778E20E58EDB}" srcOrd="1" destOrd="0" presId="urn:microsoft.com/office/officeart/2005/8/layout/radial5"/>
    <dgm:cxn modelId="{57B13308-A62F-4096-9826-C4BC75334D7E}" srcId="{359DDA84-FAB2-4BCD-A285-1C24877CF02B}" destId="{B0549FB6-2729-454E-9EED-766E1309937A}" srcOrd="1" destOrd="0" parTransId="{1EEFC23A-17E1-49B0-AFDA-93B0B3E9B8A0}" sibTransId="{955587D4-799B-4054-8732-392B90E58C74}"/>
    <dgm:cxn modelId="{FAA54C99-FADB-4116-A52F-53E9BE196373}" srcId="{7A2B124D-0300-44DB-8F0B-3F69C824C493}" destId="{359DDA84-FAB2-4BCD-A285-1C24877CF02B}" srcOrd="0" destOrd="0" parTransId="{16344E95-C752-4D43-9F3C-7EF48C907A00}" sibTransId="{CD7B0CE8-E3D8-4336-BCA9-3B5A79CD78ED}"/>
    <dgm:cxn modelId="{E7FE35EA-3EB2-43CA-8B9B-608B77032A57}" srcId="{359DDA84-FAB2-4BCD-A285-1C24877CF02B}" destId="{EDF20F4D-5E25-403D-95E4-5927059BF6DC}" srcOrd="0" destOrd="0" parTransId="{A0D5B834-FB04-4948-A266-2E000547252B}" sibTransId="{4AC918B6-D4DB-4CE1-8DDB-E0B5E442746F}"/>
    <dgm:cxn modelId="{9AB930A6-8AE9-4D66-9D75-ED5720E631A1}" type="presOf" srcId="{B0549FB6-2729-454E-9EED-766E1309937A}" destId="{B54D0B95-DF5E-4E57-B98F-8964296B2C8B}" srcOrd="0" destOrd="0" presId="urn:microsoft.com/office/officeart/2005/8/layout/radial5"/>
    <dgm:cxn modelId="{099B4D68-4C69-4D84-9B18-495C286DCAA5}" type="presOf" srcId="{1EEFC23A-17E1-49B0-AFDA-93B0B3E9B8A0}" destId="{2DFBB035-5C3E-43B8-B701-46C86B0F7362}" srcOrd="0" destOrd="0" presId="urn:microsoft.com/office/officeart/2005/8/layout/radial5"/>
    <dgm:cxn modelId="{B9D0E80E-504F-4DD3-9BB8-BAE9C65E06D1}" type="presParOf" srcId="{11A43EAD-8353-41E4-A33D-378B5E2B39DF}" destId="{9A97E60C-5C6C-4F23-BD60-66DED4D20FA7}" srcOrd="0" destOrd="0" presId="urn:microsoft.com/office/officeart/2005/8/layout/radial5"/>
    <dgm:cxn modelId="{E0178AC0-D83B-45DE-A47B-F98254A46AA9}" type="presParOf" srcId="{11A43EAD-8353-41E4-A33D-378B5E2B39DF}" destId="{26A5B13D-DB1F-41A4-9E8A-E9B2D4B22C5A}" srcOrd="1" destOrd="0" presId="urn:microsoft.com/office/officeart/2005/8/layout/radial5"/>
    <dgm:cxn modelId="{FF10C940-2B06-4C37-9344-0D7221EEF8CC}" type="presParOf" srcId="{26A5B13D-DB1F-41A4-9E8A-E9B2D4B22C5A}" destId="{7F0A2FD8-758C-4036-8DFE-414DCC3F4E54}" srcOrd="0" destOrd="0" presId="urn:microsoft.com/office/officeart/2005/8/layout/radial5"/>
    <dgm:cxn modelId="{4D639192-7501-494D-B83A-9924517ACAD7}" type="presParOf" srcId="{11A43EAD-8353-41E4-A33D-378B5E2B39DF}" destId="{C1E2571D-9279-4C01-BE48-D9829E83A703}" srcOrd="2" destOrd="0" presId="urn:microsoft.com/office/officeart/2005/8/layout/radial5"/>
    <dgm:cxn modelId="{A21A23C7-24DA-4A44-9426-8C322A69CD72}" type="presParOf" srcId="{11A43EAD-8353-41E4-A33D-378B5E2B39DF}" destId="{2DFBB035-5C3E-43B8-B701-46C86B0F7362}" srcOrd="3" destOrd="0" presId="urn:microsoft.com/office/officeart/2005/8/layout/radial5"/>
    <dgm:cxn modelId="{B451EA80-643B-4769-96AC-1494650B6367}" type="presParOf" srcId="{2DFBB035-5C3E-43B8-B701-46C86B0F7362}" destId="{75498188-367F-44B0-A983-778E20E58EDB}" srcOrd="0" destOrd="0" presId="urn:microsoft.com/office/officeart/2005/8/layout/radial5"/>
    <dgm:cxn modelId="{77D52CDA-14FA-423E-9A5D-37736543635E}" type="presParOf" srcId="{11A43EAD-8353-41E4-A33D-378B5E2B39DF}" destId="{B54D0B95-DF5E-4E57-B98F-8964296B2C8B}" srcOrd="4" destOrd="0" presId="urn:microsoft.com/office/officeart/2005/8/layout/radial5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88EA85-2AAC-4FC6-BC85-F7C38DDB2A46}" type="doc">
      <dgm:prSet loTypeId="urn:microsoft.com/office/officeart/2005/8/layout/cycle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C5F7087-9F8A-4268-946E-ACFB027620C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96,4 </a:t>
          </a: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</a:p>
      </dgm:t>
    </dgm:pt>
    <dgm:pt modelId="{55C4FB5F-9761-4F7B-A26B-75600E57CC1A}" type="parTrans" cxnId="{BA17FB12-F422-42C5-BD8B-0EABDC8160F7}">
      <dgm:prSet/>
      <dgm:spPr/>
      <dgm:t>
        <a:bodyPr/>
        <a:lstStyle/>
        <a:p>
          <a:endParaRPr lang="ru-RU"/>
        </a:p>
      </dgm:t>
    </dgm:pt>
    <dgm:pt modelId="{D7E82DBD-37D9-4E51-8047-9A984D225210}" type="sibTrans" cxnId="{BA17FB12-F422-42C5-BD8B-0EABDC8160F7}">
      <dgm:prSet/>
      <dgm:spPr/>
      <dgm:t>
        <a:bodyPr/>
        <a:lstStyle/>
        <a:p>
          <a:endParaRPr lang="ru-RU"/>
        </a:p>
      </dgm:t>
    </dgm:pt>
    <dgm:pt modelId="{C6E8FEA5-A91A-486A-8723-224A8C52DC13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Субсидия бюджетам на поддержку отрасли культуры (комплектование книжных фондов)</a:t>
          </a:r>
        </a:p>
      </dgm:t>
    </dgm:pt>
    <dgm:pt modelId="{085E299B-13B5-453A-B402-BFA71FF69161}" type="parTrans" cxnId="{295CD0E0-AB8A-4947-A2A8-072261D07123}">
      <dgm:prSet/>
      <dgm:spPr/>
      <dgm:t>
        <a:bodyPr/>
        <a:lstStyle/>
        <a:p>
          <a:endParaRPr lang="ru-RU"/>
        </a:p>
      </dgm:t>
    </dgm:pt>
    <dgm:pt modelId="{70EA207E-719F-4C44-89DD-18D2265C9AAE}" type="sibTrans" cxnId="{295CD0E0-AB8A-4947-A2A8-072261D07123}">
      <dgm:prSet/>
      <dgm:spPr/>
      <dgm:t>
        <a:bodyPr/>
        <a:lstStyle/>
        <a:p>
          <a:endParaRPr lang="ru-RU"/>
        </a:p>
      </dgm:t>
    </dgm:pt>
    <dgm:pt modelId="{292EC894-C105-41A6-A7E7-81AF64E6D7B9}">
      <dgm:prSet phldrT="[Текст]" custT="1"/>
      <dgm:spPr/>
      <dgm:t>
        <a:bodyPr/>
        <a:lstStyle/>
        <a:p>
          <a:endParaRPr lang="ru-RU"/>
        </a:p>
      </dgm:t>
    </dgm:pt>
    <dgm:pt modelId="{6496A156-3B96-4B72-99FB-A97E65FA317F}" type="parTrans" cxnId="{97750CF5-7DEE-44A8-BD7F-361C62435EB8}">
      <dgm:prSet/>
      <dgm:spPr/>
      <dgm:t>
        <a:bodyPr/>
        <a:lstStyle/>
        <a:p>
          <a:endParaRPr lang="ru-RU"/>
        </a:p>
      </dgm:t>
    </dgm:pt>
    <dgm:pt modelId="{A6B03ACA-866C-4793-B69E-A6A46FC802BC}" type="sibTrans" cxnId="{97750CF5-7DEE-44A8-BD7F-361C62435EB8}">
      <dgm:prSet/>
      <dgm:spPr/>
      <dgm:t>
        <a:bodyPr/>
        <a:lstStyle/>
        <a:p>
          <a:endParaRPr lang="ru-RU"/>
        </a:p>
      </dgm:t>
    </dgm:pt>
    <dgm:pt modelId="{0DE87F67-3E5F-4487-9147-693ED2B2F664}">
      <dgm:prSet phldrT="[Текст]" custT="1"/>
      <dgm:spPr/>
      <dgm:t>
        <a:bodyPr/>
        <a:lstStyle/>
        <a:p>
          <a:endParaRPr lang="ru-RU"/>
        </a:p>
      </dgm:t>
    </dgm:pt>
    <dgm:pt modelId="{864D44AB-ECD7-450A-9519-943AD3019656}" type="parTrans" cxnId="{A6DD460E-5E43-47F5-814C-C8809B4DF369}">
      <dgm:prSet/>
      <dgm:spPr/>
      <dgm:t>
        <a:bodyPr/>
        <a:lstStyle/>
        <a:p>
          <a:endParaRPr lang="ru-RU"/>
        </a:p>
      </dgm:t>
    </dgm:pt>
    <dgm:pt modelId="{ED04C480-D61D-4A36-9E6F-994CF872C490}" type="sibTrans" cxnId="{A6DD460E-5E43-47F5-814C-C8809B4DF369}">
      <dgm:prSet/>
      <dgm:spPr/>
      <dgm:t>
        <a:bodyPr/>
        <a:lstStyle/>
        <a:p>
          <a:endParaRPr lang="ru-RU"/>
        </a:p>
      </dgm:t>
    </dgm:pt>
    <dgm:pt modelId="{BAC7D727-6D12-48AB-88B6-F8E7391A1B76}">
      <dgm:prSet phldrT="[Текст]" phldr="1"/>
      <dgm:spPr/>
      <dgm:t>
        <a:bodyPr/>
        <a:lstStyle/>
        <a:p>
          <a:endParaRPr lang="ru-RU"/>
        </a:p>
      </dgm:t>
    </dgm:pt>
    <dgm:pt modelId="{ADFC4D2A-37BC-4A6B-8892-78C805A1CD6F}" type="parTrans" cxnId="{B2309C06-88F6-40C6-99D5-E2BA37CA3139}">
      <dgm:prSet/>
      <dgm:spPr/>
      <dgm:t>
        <a:bodyPr/>
        <a:lstStyle/>
        <a:p>
          <a:endParaRPr lang="ru-RU"/>
        </a:p>
      </dgm:t>
    </dgm:pt>
    <dgm:pt modelId="{C78E37E3-6B26-44FD-B4B8-54E28FCC3F41}" type="sibTrans" cxnId="{B2309C06-88F6-40C6-99D5-E2BA37CA3139}">
      <dgm:prSet/>
      <dgm:spPr/>
      <dgm:t>
        <a:bodyPr/>
        <a:lstStyle/>
        <a:p>
          <a:endParaRPr lang="ru-RU"/>
        </a:p>
      </dgm:t>
    </dgm:pt>
    <dgm:pt modelId="{84158968-8640-486C-8644-27B7AC1C8E8B}">
      <dgm:prSet phldrT="[Текст]" phldr="1"/>
      <dgm:spPr/>
      <dgm:t>
        <a:bodyPr/>
        <a:lstStyle/>
        <a:p>
          <a:endParaRPr lang="ru-RU"/>
        </a:p>
      </dgm:t>
    </dgm:pt>
    <dgm:pt modelId="{A6290F55-9ED4-4754-B794-0D3464595C7D}" type="parTrans" cxnId="{9CC85A7B-02BB-4ECE-8461-C3A28BA83477}">
      <dgm:prSet/>
      <dgm:spPr/>
      <dgm:t>
        <a:bodyPr/>
        <a:lstStyle/>
        <a:p>
          <a:endParaRPr lang="ru-RU"/>
        </a:p>
      </dgm:t>
    </dgm:pt>
    <dgm:pt modelId="{C8D7F0CD-DCB8-4C1F-A9DE-53727B31294A}" type="sibTrans" cxnId="{9CC85A7B-02BB-4ECE-8461-C3A28BA83477}">
      <dgm:prSet/>
      <dgm:spPr/>
      <dgm:t>
        <a:bodyPr/>
        <a:lstStyle/>
        <a:p>
          <a:endParaRPr lang="ru-RU"/>
        </a:p>
      </dgm:t>
    </dgm:pt>
    <dgm:pt modelId="{F0E94D8F-6B77-4349-A930-D23EAEB7F9B1}">
      <dgm:prSet phldrT="[Текст]" phldr="1"/>
      <dgm:spPr/>
      <dgm:t>
        <a:bodyPr/>
        <a:lstStyle/>
        <a:p>
          <a:endParaRPr lang="ru-RU"/>
        </a:p>
      </dgm:t>
    </dgm:pt>
    <dgm:pt modelId="{7E5711B2-C8D5-4690-9274-DB4AE0A3A6F6}" type="parTrans" cxnId="{B15F0AC1-BF5E-42EB-9176-DE85AD126017}">
      <dgm:prSet/>
      <dgm:spPr/>
      <dgm:t>
        <a:bodyPr/>
        <a:lstStyle/>
        <a:p>
          <a:endParaRPr lang="ru-RU"/>
        </a:p>
      </dgm:t>
    </dgm:pt>
    <dgm:pt modelId="{90EA8F1B-7EE4-440B-8E0B-6CD41B84D795}" type="sibTrans" cxnId="{B15F0AC1-BF5E-42EB-9176-DE85AD126017}">
      <dgm:prSet/>
      <dgm:spPr/>
      <dgm:t>
        <a:bodyPr/>
        <a:lstStyle/>
        <a:p>
          <a:endParaRPr lang="ru-RU"/>
        </a:p>
      </dgm:t>
    </dgm:pt>
    <dgm:pt modelId="{387B72B1-21B4-4305-AD46-4F2C59365CAA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188,2</a:t>
          </a: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тыс.руб.</a:t>
          </a:r>
          <a:endParaRPr lang="ru-RU" sz="18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C66B1-EA59-4242-841E-097B92BEA7C4}" type="parTrans" cxnId="{E876A3B2-2637-489E-9061-CE91F3BFF12F}">
      <dgm:prSet/>
      <dgm:spPr/>
      <dgm:t>
        <a:bodyPr/>
        <a:lstStyle/>
        <a:p>
          <a:endParaRPr lang="ru-RU"/>
        </a:p>
      </dgm:t>
    </dgm:pt>
    <dgm:pt modelId="{3157B0EE-A522-4BDE-BE94-2194AB8D8251}" type="sibTrans" cxnId="{E876A3B2-2637-489E-9061-CE91F3BFF12F}">
      <dgm:prSet/>
      <dgm:spPr/>
      <dgm:t>
        <a:bodyPr/>
        <a:lstStyle/>
        <a:p>
          <a:endParaRPr lang="ru-RU"/>
        </a:p>
      </dgm:t>
    </dgm:pt>
    <dgm:pt modelId="{C7F3EEFE-59E4-43E7-A374-76CDAFEC4109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Молодым семьям –доступное  жилье на 2014-2020 годы</a:t>
          </a:r>
          <a:endParaRPr lang="ru-RU" sz="1400" dirty="0"/>
        </a:p>
      </dgm:t>
    </dgm:pt>
    <dgm:pt modelId="{7393AB38-86C7-4EAA-87BC-2B76DD35B533}" type="parTrans" cxnId="{3FA1696B-D85E-4641-BBCA-2DEEEA2A31AD}">
      <dgm:prSet/>
      <dgm:spPr/>
      <dgm:t>
        <a:bodyPr/>
        <a:lstStyle/>
        <a:p>
          <a:endParaRPr lang="ru-RU"/>
        </a:p>
      </dgm:t>
    </dgm:pt>
    <dgm:pt modelId="{39B2C495-DA26-42FB-8FF9-C8EB658E2D7A}" type="sibTrans" cxnId="{3FA1696B-D85E-4641-BBCA-2DEEEA2A31AD}">
      <dgm:prSet/>
      <dgm:spPr/>
      <dgm:t>
        <a:bodyPr/>
        <a:lstStyle/>
        <a:p>
          <a:endParaRPr lang="ru-RU"/>
        </a:p>
      </dgm:t>
    </dgm:pt>
    <dgm:pt modelId="{0BE5BA15-7424-4F9F-9C81-7C9A528866FF}">
      <dgm:prSet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46 982,6 </a:t>
          </a:r>
        </a:p>
        <a:p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  <a:endParaRPr lang="ru-RU" sz="18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C06A13-E39C-4C6C-A104-8651C74B99A3}" type="parTrans" cxnId="{6841D0D3-8F2A-4192-8AF0-11236AA1FC82}">
      <dgm:prSet/>
      <dgm:spPr/>
      <dgm:t>
        <a:bodyPr/>
        <a:lstStyle/>
        <a:p>
          <a:endParaRPr lang="ru-RU"/>
        </a:p>
      </dgm:t>
    </dgm:pt>
    <dgm:pt modelId="{0EDFC586-043B-469C-84AE-D4195BA1129B}" type="sibTrans" cxnId="{6841D0D3-8F2A-4192-8AF0-11236AA1FC82}">
      <dgm:prSet/>
      <dgm:spPr/>
      <dgm:t>
        <a:bodyPr/>
        <a:lstStyle/>
        <a:p>
          <a:endParaRPr lang="ru-RU"/>
        </a:p>
      </dgm:t>
    </dgm:pt>
    <dgm:pt modelId="{CB8BA8B9-95BA-4EC8-88C9-4B134B28F144}">
      <dgm:prSet custT="1"/>
      <dgm:spPr/>
      <dgm:t>
        <a:bodyPr/>
        <a:lstStyle/>
        <a:p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Субсидия на софинансирование капитальных вложений в объекты муниципальной собственности в сфере охраны окружающей среды</a:t>
          </a:r>
        </a:p>
      </dgm:t>
    </dgm:pt>
    <dgm:pt modelId="{89376D54-889E-442F-8D81-288A7DFD451E}" type="parTrans" cxnId="{24709A0C-3904-451D-A466-EB30A395FFFD}">
      <dgm:prSet/>
      <dgm:spPr/>
      <dgm:t>
        <a:bodyPr/>
        <a:lstStyle/>
        <a:p>
          <a:endParaRPr lang="ru-RU"/>
        </a:p>
      </dgm:t>
    </dgm:pt>
    <dgm:pt modelId="{4EB8F869-F281-407F-A660-83958275CCB5}" type="sibTrans" cxnId="{24709A0C-3904-451D-A466-EB30A395FFFD}">
      <dgm:prSet/>
      <dgm:spPr/>
      <dgm:t>
        <a:bodyPr/>
        <a:lstStyle/>
        <a:p>
          <a:endParaRPr lang="ru-RU"/>
        </a:p>
      </dgm:t>
    </dgm:pt>
    <dgm:pt modelId="{BF65A95E-FA71-4A9E-91DA-334854662518}">
      <dgm:prSet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1 485,5 </a:t>
          </a:r>
        </a:p>
        <a:p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  <a:endParaRPr lang="ru-RU" sz="18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9F81FB-FEA5-48E1-B08A-1F6002DF84C5}" type="parTrans" cxnId="{99C4B17F-E783-4960-AD7D-83E5ADAC47F2}">
      <dgm:prSet/>
      <dgm:spPr/>
      <dgm:t>
        <a:bodyPr/>
        <a:lstStyle/>
        <a:p>
          <a:endParaRPr lang="ru-RU"/>
        </a:p>
      </dgm:t>
    </dgm:pt>
    <dgm:pt modelId="{7FD7E28B-9EF5-4BB3-9D08-8D77CA54FFF8}" type="sibTrans" cxnId="{99C4B17F-E783-4960-AD7D-83E5ADAC47F2}">
      <dgm:prSet/>
      <dgm:spPr/>
      <dgm:t>
        <a:bodyPr/>
        <a:lstStyle/>
        <a:p>
          <a:endParaRPr lang="ru-RU"/>
        </a:p>
      </dgm:t>
    </dgm:pt>
    <dgm:pt modelId="{DB0CAE45-690A-4C45-802E-98C9E9DEF487}">
      <dgm:prSet custT="1"/>
      <dgm:spPr/>
      <dgm:t>
        <a:bodyPr/>
        <a:lstStyle/>
        <a:p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Субсидия на создание в общеобразовательных организациях, расположенных в сельской местности, условий для занятий физической культурой и спортом</a:t>
          </a:r>
          <a:endParaRPr lang="ru-RU" sz="1300" dirty="0"/>
        </a:p>
      </dgm:t>
    </dgm:pt>
    <dgm:pt modelId="{63A16777-6EC6-4041-AD93-BD03343DC6B8}" type="parTrans" cxnId="{91A4C1CE-AE42-4082-A886-82D81B8B9CFE}">
      <dgm:prSet/>
      <dgm:spPr/>
      <dgm:t>
        <a:bodyPr/>
        <a:lstStyle/>
        <a:p>
          <a:endParaRPr lang="ru-RU"/>
        </a:p>
      </dgm:t>
    </dgm:pt>
    <dgm:pt modelId="{4DA9BA69-B0C5-4765-8A6B-067EA1E0862E}" type="sibTrans" cxnId="{91A4C1CE-AE42-4082-A886-82D81B8B9CFE}">
      <dgm:prSet/>
      <dgm:spPr/>
      <dgm:t>
        <a:bodyPr/>
        <a:lstStyle/>
        <a:p>
          <a:endParaRPr lang="ru-RU"/>
        </a:p>
      </dgm:t>
    </dgm:pt>
    <dgm:pt modelId="{9D974019-3F62-40C8-A3FF-A16A2C39BFEA}" type="pres">
      <dgm:prSet presAssocID="{DF88EA85-2AAC-4FC6-BC85-F7C38DDB2A4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6B3DBD-B03D-4C6B-A643-B2D2A414D0F8}" type="pres">
      <dgm:prSet presAssocID="{DF88EA85-2AAC-4FC6-BC85-F7C38DDB2A46}" presName="children" presStyleCnt="0"/>
      <dgm:spPr/>
    </dgm:pt>
    <dgm:pt modelId="{88144103-2970-427A-970A-6FDB0E5B1009}" type="pres">
      <dgm:prSet presAssocID="{DF88EA85-2AAC-4FC6-BC85-F7C38DDB2A46}" presName="child1group" presStyleCnt="0"/>
      <dgm:spPr/>
    </dgm:pt>
    <dgm:pt modelId="{99524B78-5453-4D53-A5B8-45D732715BEF}" type="pres">
      <dgm:prSet presAssocID="{DF88EA85-2AAC-4FC6-BC85-F7C38DDB2A46}" presName="child1" presStyleLbl="bgAcc1" presStyleIdx="0" presStyleCnt="4" custLinFactNeighborX="-9641" custLinFactNeighborY="4340"/>
      <dgm:spPr/>
      <dgm:t>
        <a:bodyPr/>
        <a:lstStyle/>
        <a:p>
          <a:endParaRPr lang="ru-RU"/>
        </a:p>
      </dgm:t>
    </dgm:pt>
    <dgm:pt modelId="{6AC96DC7-F287-4613-9BD0-C8DBEA016862}" type="pres">
      <dgm:prSet presAssocID="{DF88EA85-2AAC-4FC6-BC85-F7C38DDB2A46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57B5C-C0D4-4C85-AE4F-73AC12CB0DDA}" type="pres">
      <dgm:prSet presAssocID="{DF88EA85-2AAC-4FC6-BC85-F7C38DDB2A46}" presName="child2group" presStyleCnt="0"/>
      <dgm:spPr/>
    </dgm:pt>
    <dgm:pt modelId="{C79749E3-4D08-48FC-9538-C283F5EE2074}" type="pres">
      <dgm:prSet presAssocID="{DF88EA85-2AAC-4FC6-BC85-F7C38DDB2A46}" presName="child2" presStyleLbl="bgAcc1" presStyleIdx="1" presStyleCnt="4" custScaleX="140329" custScaleY="86494" custLinFactNeighborX="22566" custLinFactNeighborY="-2413"/>
      <dgm:spPr/>
      <dgm:t>
        <a:bodyPr/>
        <a:lstStyle/>
        <a:p>
          <a:endParaRPr lang="ru-RU"/>
        </a:p>
      </dgm:t>
    </dgm:pt>
    <dgm:pt modelId="{C9D957E2-4544-4766-9BB2-645C0C5D3D22}" type="pres">
      <dgm:prSet presAssocID="{DF88EA85-2AAC-4FC6-BC85-F7C38DDB2A46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8E345-86E8-4568-97B9-15CE8EDC2510}" type="pres">
      <dgm:prSet presAssocID="{DF88EA85-2AAC-4FC6-BC85-F7C38DDB2A46}" presName="child3group" presStyleCnt="0"/>
      <dgm:spPr/>
    </dgm:pt>
    <dgm:pt modelId="{E5078229-5E46-4E60-8380-A93C1CE95904}" type="pres">
      <dgm:prSet presAssocID="{DF88EA85-2AAC-4FC6-BC85-F7C38DDB2A46}" presName="child3" presStyleLbl="bgAcc1" presStyleIdx="2" presStyleCnt="4" custScaleX="142142" custScaleY="89890" custLinFactNeighborX="26737" custLinFactNeighborY="-541"/>
      <dgm:spPr/>
      <dgm:t>
        <a:bodyPr/>
        <a:lstStyle/>
        <a:p>
          <a:endParaRPr lang="ru-RU"/>
        </a:p>
      </dgm:t>
    </dgm:pt>
    <dgm:pt modelId="{3AEB471B-F9A9-401C-A14D-2722491DEF49}" type="pres">
      <dgm:prSet presAssocID="{DF88EA85-2AAC-4FC6-BC85-F7C38DDB2A46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ABABD-DD97-4B28-8DD6-B5D9AA6ED1A6}" type="pres">
      <dgm:prSet presAssocID="{DF88EA85-2AAC-4FC6-BC85-F7C38DDB2A46}" presName="child4group" presStyleCnt="0"/>
      <dgm:spPr/>
    </dgm:pt>
    <dgm:pt modelId="{7FC5CC86-B1BB-468B-A330-B16CF76C21B7}" type="pres">
      <dgm:prSet presAssocID="{DF88EA85-2AAC-4FC6-BC85-F7C38DDB2A46}" presName="child4" presStyleLbl="bgAcc1" presStyleIdx="3" presStyleCnt="4" custScaleX="116603" custScaleY="73958"/>
      <dgm:spPr/>
      <dgm:t>
        <a:bodyPr/>
        <a:lstStyle/>
        <a:p>
          <a:endParaRPr lang="ru-RU"/>
        </a:p>
      </dgm:t>
    </dgm:pt>
    <dgm:pt modelId="{5FDA1DF6-3971-4480-9CFE-DFD76FD79320}" type="pres">
      <dgm:prSet presAssocID="{DF88EA85-2AAC-4FC6-BC85-F7C38DDB2A46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415B9-9166-4441-8BA5-0D3491089833}" type="pres">
      <dgm:prSet presAssocID="{DF88EA85-2AAC-4FC6-BC85-F7C38DDB2A46}" presName="childPlaceholder" presStyleCnt="0"/>
      <dgm:spPr/>
    </dgm:pt>
    <dgm:pt modelId="{C2C44AE0-DBB0-41C3-B3C1-DC10B59772C0}" type="pres">
      <dgm:prSet presAssocID="{DF88EA85-2AAC-4FC6-BC85-F7C38DDB2A46}" presName="circle" presStyleCnt="0"/>
      <dgm:spPr/>
    </dgm:pt>
    <dgm:pt modelId="{63CCAE71-B42C-4F0E-BCD5-C00BC3CC2C76}" type="pres">
      <dgm:prSet presAssocID="{DF88EA85-2AAC-4FC6-BC85-F7C38DDB2A46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598B1-2C7C-4134-BC7E-18B9EF100792}" type="pres">
      <dgm:prSet presAssocID="{DF88EA85-2AAC-4FC6-BC85-F7C38DDB2A46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F167C-DC7F-4069-95AF-9D5EB6C42131}" type="pres">
      <dgm:prSet presAssocID="{DF88EA85-2AAC-4FC6-BC85-F7C38DDB2A46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688F0-76C3-4905-8124-3AC08841A72B}" type="pres">
      <dgm:prSet presAssocID="{DF88EA85-2AAC-4FC6-BC85-F7C38DDB2A46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144A4-34F8-4FF7-AEC8-44F770D0FB20}" type="pres">
      <dgm:prSet presAssocID="{DF88EA85-2AAC-4FC6-BC85-F7C38DDB2A46}" presName="quadrantPlaceholder" presStyleCnt="0"/>
      <dgm:spPr/>
    </dgm:pt>
    <dgm:pt modelId="{EA867C74-02DC-4014-89D5-2EE8B580847A}" type="pres">
      <dgm:prSet presAssocID="{DF88EA85-2AAC-4FC6-BC85-F7C38DDB2A46}" presName="center1" presStyleLbl="fgShp" presStyleIdx="0" presStyleCnt="2"/>
      <dgm:spPr/>
    </dgm:pt>
    <dgm:pt modelId="{3D861F53-2C70-47E6-8107-A7336F57618D}" type="pres">
      <dgm:prSet presAssocID="{DF88EA85-2AAC-4FC6-BC85-F7C38DDB2A46}" presName="center2" presStyleLbl="fgShp" presStyleIdx="1" presStyleCnt="2"/>
      <dgm:spPr/>
    </dgm:pt>
  </dgm:ptLst>
  <dgm:cxnLst>
    <dgm:cxn modelId="{B2309C06-88F6-40C6-99D5-E2BA37CA3139}" srcId="{DF88EA85-2AAC-4FC6-BC85-F7C38DDB2A46}" destId="{BAC7D727-6D12-48AB-88B6-F8E7391A1B76}" srcOrd="5" destOrd="0" parTransId="{ADFC4D2A-37BC-4A6B-8892-78C805A1CD6F}" sibTransId="{C78E37E3-6B26-44FD-B4B8-54E28FCC3F41}"/>
    <dgm:cxn modelId="{97750CF5-7DEE-44A8-BD7F-361C62435EB8}" srcId="{DF88EA85-2AAC-4FC6-BC85-F7C38DDB2A46}" destId="{292EC894-C105-41A6-A7E7-81AF64E6D7B9}" srcOrd="4" destOrd="0" parTransId="{6496A156-3B96-4B72-99FB-A97E65FA317F}" sibTransId="{A6B03ACA-866C-4793-B69E-A6A46FC802BC}"/>
    <dgm:cxn modelId="{18B72010-562E-4E49-96DA-5D6BE293D29D}" type="presOf" srcId="{DB0CAE45-690A-4C45-802E-98C9E9DEF487}" destId="{C9D957E2-4544-4766-9BB2-645C0C5D3D22}" srcOrd="1" destOrd="0" presId="urn:microsoft.com/office/officeart/2005/8/layout/cycle4"/>
    <dgm:cxn modelId="{9CC85A7B-02BB-4ECE-8461-C3A28BA83477}" srcId="{BAC7D727-6D12-48AB-88B6-F8E7391A1B76}" destId="{84158968-8640-486C-8644-27B7AC1C8E8B}" srcOrd="0" destOrd="0" parTransId="{A6290F55-9ED4-4754-B794-0D3464595C7D}" sibTransId="{C8D7F0CD-DCB8-4C1F-A9DE-53727B31294A}"/>
    <dgm:cxn modelId="{24709A0C-3904-451D-A466-EB30A395FFFD}" srcId="{0BE5BA15-7424-4F9F-9C81-7C9A528866FF}" destId="{CB8BA8B9-95BA-4EC8-88C9-4B134B28F144}" srcOrd="0" destOrd="0" parTransId="{89376D54-889E-442F-8D81-288A7DFD451E}" sibTransId="{4EB8F869-F281-407F-A660-83958275CCB5}"/>
    <dgm:cxn modelId="{E7A5C22F-D0CC-4FAB-A896-A24B4C193E17}" type="presOf" srcId="{C6E8FEA5-A91A-486A-8723-224A8C52DC13}" destId="{99524B78-5453-4D53-A5B8-45D732715BEF}" srcOrd="0" destOrd="0" presId="urn:microsoft.com/office/officeart/2005/8/layout/cycle4"/>
    <dgm:cxn modelId="{3FA1696B-D85E-4641-BBCA-2DEEEA2A31AD}" srcId="{387B72B1-21B4-4305-AD46-4F2C59365CAA}" destId="{C7F3EEFE-59E4-43E7-A374-76CDAFEC4109}" srcOrd="0" destOrd="0" parTransId="{7393AB38-86C7-4EAA-87BC-2B76DD35B533}" sibTransId="{39B2C495-DA26-42FB-8FF9-C8EB658E2D7A}"/>
    <dgm:cxn modelId="{3A09EEFA-23EF-4C88-AAD7-EE52CE9EC101}" type="presOf" srcId="{DF88EA85-2AAC-4FC6-BC85-F7C38DDB2A46}" destId="{9D974019-3F62-40C8-A3FF-A16A2C39BFEA}" srcOrd="0" destOrd="0" presId="urn:microsoft.com/office/officeart/2005/8/layout/cycle4"/>
    <dgm:cxn modelId="{295CD0E0-AB8A-4947-A2A8-072261D07123}" srcId="{6C5F7087-9F8A-4268-946E-ACFB027620C6}" destId="{C6E8FEA5-A91A-486A-8723-224A8C52DC13}" srcOrd="0" destOrd="0" parTransId="{085E299B-13B5-453A-B402-BFA71FF69161}" sibTransId="{70EA207E-719F-4C44-89DD-18D2265C9AAE}"/>
    <dgm:cxn modelId="{84922403-8DD5-4A55-9750-F8F3810DA845}" type="presOf" srcId="{C6E8FEA5-A91A-486A-8723-224A8C52DC13}" destId="{6AC96DC7-F287-4613-9BD0-C8DBEA016862}" srcOrd="1" destOrd="0" presId="urn:microsoft.com/office/officeart/2005/8/layout/cycle4"/>
    <dgm:cxn modelId="{BDED1466-00BD-426B-9598-6F3FD55D8FB5}" type="presOf" srcId="{CB8BA8B9-95BA-4EC8-88C9-4B134B28F144}" destId="{3AEB471B-F9A9-401C-A14D-2722491DEF49}" srcOrd="1" destOrd="0" presId="urn:microsoft.com/office/officeart/2005/8/layout/cycle4"/>
    <dgm:cxn modelId="{A18FC9FE-9441-4AA4-AC91-B2C3CA0DF6A9}" type="presOf" srcId="{C7F3EEFE-59E4-43E7-A374-76CDAFEC4109}" destId="{7FC5CC86-B1BB-468B-A330-B16CF76C21B7}" srcOrd="0" destOrd="0" presId="urn:microsoft.com/office/officeart/2005/8/layout/cycle4"/>
    <dgm:cxn modelId="{6841D0D3-8F2A-4192-8AF0-11236AA1FC82}" srcId="{DF88EA85-2AAC-4FC6-BC85-F7C38DDB2A46}" destId="{0BE5BA15-7424-4F9F-9C81-7C9A528866FF}" srcOrd="2" destOrd="0" parTransId="{5BC06A13-E39C-4C6C-A104-8651C74B99A3}" sibTransId="{0EDFC586-043B-469C-84AE-D4195BA1129B}"/>
    <dgm:cxn modelId="{9BB7A783-C590-48F9-9B5C-FAC585101C20}" type="presOf" srcId="{C7F3EEFE-59E4-43E7-A374-76CDAFEC4109}" destId="{5FDA1DF6-3971-4480-9CFE-DFD76FD79320}" srcOrd="1" destOrd="0" presId="urn:microsoft.com/office/officeart/2005/8/layout/cycle4"/>
    <dgm:cxn modelId="{9A86E365-2876-4841-AB5A-BF196BDD4E30}" type="presOf" srcId="{BF65A95E-FA71-4A9E-91DA-334854662518}" destId="{D5B598B1-2C7C-4134-BC7E-18B9EF100792}" srcOrd="0" destOrd="0" presId="urn:microsoft.com/office/officeart/2005/8/layout/cycle4"/>
    <dgm:cxn modelId="{017708CB-DD1E-43E2-B616-80E8172EA276}" type="presOf" srcId="{387B72B1-21B4-4305-AD46-4F2C59365CAA}" destId="{A04688F0-76C3-4905-8124-3AC08841A72B}" srcOrd="0" destOrd="0" presId="urn:microsoft.com/office/officeart/2005/8/layout/cycle4"/>
    <dgm:cxn modelId="{0305DA3D-B8A8-408D-911F-A8E1F6868C48}" type="presOf" srcId="{CB8BA8B9-95BA-4EC8-88C9-4B134B28F144}" destId="{E5078229-5E46-4E60-8380-A93C1CE95904}" srcOrd="0" destOrd="0" presId="urn:microsoft.com/office/officeart/2005/8/layout/cycle4"/>
    <dgm:cxn modelId="{328DAA8E-FF11-44D4-8C1E-CE0527BCA8E6}" type="presOf" srcId="{6C5F7087-9F8A-4268-946E-ACFB027620C6}" destId="{63CCAE71-B42C-4F0E-BCD5-C00BC3CC2C76}" srcOrd="0" destOrd="0" presId="urn:microsoft.com/office/officeart/2005/8/layout/cycle4"/>
    <dgm:cxn modelId="{BA17FB12-F422-42C5-BD8B-0EABDC8160F7}" srcId="{DF88EA85-2AAC-4FC6-BC85-F7C38DDB2A46}" destId="{6C5F7087-9F8A-4268-946E-ACFB027620C6}" srcOrd="0" destOrd="0" parTransId="{55C4FB5F-9761-4F7B-A26B-75600E57CC1A}" sibTransId="{D7E82DBD-37D9-4E51-8047-9A984D225210}"/>
    <dgm:cxn modelId="{FB734054-B73B-4181-BBFD-E3995C839584}" type="presOf" srcId="{0BE5BA15-7424-4F9F-9C81-7C9A528866FF}" destId="{3B1F167C-DC7F-4069-95AF-9D5EB6C42131}" srcOrd="0" destOrd="0" presId="urn:microsoft.com/office/officeart/2005/8/layout/cycle4"/>
    <dgm:cxn modelId="{99C4B17F-E783-4960-AD7D-83E5ADAC47F2}" srcId="{DF88EA85-2AAC-4FC6-BC85-F7C38DDB2A46}" destId="{BF65A95E-FA71-4A9E-91DA-334854662518}" srcOrd="1" destOrd="0" parTransId="{E99F81FB-FEA5-48E1-B08A-1F6002DF84C5}" sibTransId="{7FD7E28B-9EF5-4BB3-9D08-8D77CA54FFF8}"/>
    <dgm:cxn modelId="{B15F0AC1-BF5E-42EB-9176-DE85AD126017}" srcId="{BAC7D727-6D12-48AB-88B6-F8E7391A1B76}" destId="{F0E94D8F-6B77-4349-A930-D23EAEB7F9B1}" srcOrd="1" destOrd="0" parTransId="{7E5711B2-C8D5-4690-9274-DB4AE0A3A6F6}" sibTransId="{90EA8F1B-7EE4-440B-8E0B-6CD41B84D795}"/>
    <dgm:cxn modelId="{A6DD460E-5E43-47F5-814C-C8809B4DF369}" srcId="{292EC894-C105-41A6-A7E7-81AF64E6D7B9}" destId="{0DE87F67-3E5F-4487-9147-693ED2B2F664}" srcOrd="0" destOrd="0" parTransId="{864D44AB-ECD7-450A-9519-943AD3019656}" sibTransId="{ED04C480-D61D-4A36-9E6F-994CF872C490}"/>
    <dgm:cxn modelId="{91A4C1CE-AE42-4082-A886-82D81B8B9CFE}" srcId="{BF65A95E-FA71-4A9E-91DA-334854662518}" destId="{DB0CAE45-690A-4C45-802E-98C9E9DEF487}" srcOrd="0" destOrd="0" parTransId="{63A16777-6EC6-4041-AD93-BD03343DC6B8}" sibTransId="{4DA9BA69-B0C5-4765-8A6B-067EA1E0862E}"/>
    <dgm:cxn modelId="{255AC838-9154-4827-B019-6FCB68C72FF0}" type="presOf" srcId="{DB0CAE45-690A-4C45-802E-98C9E9DEF487}" destId="{C79749E3-4D08-48FC-9538-C283F5EE2074}" srcOrd="0" destOrd="0" presId="urn:microsoft.com/office/officeart/2005/8/layout/cycle4"/>
    <dgm:cxn modelId="{E876A3B2-2637-489E-9061-CE91F3BFF12F}" srcId="{DF88EA85-2AAC-4FC6-BC85-F7C38DDB2A46}" destId="{387B72B1-21B4-4305-AD46-4F2C59365CAA}" srcOrd="3" destOrd="0" parTransId="{8D0C66B1-EA59-4242-841E-097B92BEA7C4}" sibTransId="{3157B0EE-A522-4BDE-BE94-2194AB8D8251}"/>
    <dgm:cxn modelId="{E30535C8-F58D-4B6A-A158-8C239A9CB695}" type="presParOf" srcId="{9D974019-3F62-40C8-A3FF-A16A2C39BFEA}" destId="{E56B3DBD-B03D-4C6B-A643-B2D2A414D0F8}" srcOrd="0" destOrd="0" presId="urn:microsoft.com/office/officeart/2005/8/layout/cycle4"/>
    <dgm:cxn modelId="{851989A1-5FCB-47CC-83C2-C62735C4D6C4}" type="presParOf" srcId="{E56B3DBD-B03D-4C6B-A643-B2D2A414D0F8}" destId="{88144103-2970-427A-970A-6FDB0E5B1009}" srcOrd="0" destOrd="0" presId="urn:microsoft.com/office/officeart/2005/8/layout/cycle4"/>
    <dgm:cxn modelId="{C8AD5DB3-1864-4150-B0C8-3577E7F761D3}" type="presParOf" srcId="{88144103-2970-427A-970A-6FDB0E5B1009}" destId="{99524B78-5453-4D53-A5B8-45D732715BEF}" srcOrd="0" destOrd="0" presId="urn:microsoft.com/office/officeart/2005/8/layout/cycle4"/>
    <dgm:cxn modelId="{F641B13F-EB5E-42ED-9B9E-40E42CB135DF}" type="presParOf" srcId="{88144103-2970-427A-970A-6FDB0E5B1009}" destId="{6AC96DC7-F287-4613-9BD0-C8DBEA016862}" srcOrd="1" destOrd="0" presId="urn:microsoft.com/office/officeart/2005/8/layout/cycle4"/>
    <dgm:cxn modelId="{9662F5FA-3176-4B7A-92F5-7872E9AA5A01}" type="presParOf" srcId="{E56B3DBD-B03D-4C6B-A643-B2D2A414D0F8}" destId="{DE957B5C-C0D4-4C85-AE4F-73AC12CB0DDA}" srcOrd="1" destOrd="0" presId="urn:microsoft.com/office/officeart/2005/8/layout/cycle4"/>
    <dgm:cxn modelId="{F0A994E3-60EC-4A36-8362-225E63C91A7C}" type="presParOf" srcId="{DE957B5C-C0D4-4C85-AE4F-73AC12CB0DDA}" destId="{C79749E3-4D08-48FC-9538-C283F5EE2074}" srcOrd="0" destOrd="0" presId="urn:microsoft.com/office/officeart/2005/8/layout/cycle4"/>
    <dgm:cxn modelId="{2E5D17F5-DE84-4C53-BED5-D66D4323E105}" type="presParOf" srcId="{DE957B5C-C0D4-4C85-AE4F-73AC12CB0DDA}" destId="{C9D957E2-4544-4766-9BB2-645C0C5D3D22}" srcOrd="1" destOrd="0" presId="urn:microsoft.com/office/officeart/2005/8/layout/cycle4"/>
    <dgm:cxn modelId="{58615F02-B018-4482-B0D2-D2D956CACF1F}" type="presParOf" srcId="{E56B3DBD-B03D-4C6B-A643-B2D2A414D0F8}" destId="{9EC8E345-86E8-4568-97B9-15CE8EDC2510}" srcOrd="2" destOrd="0" presId="urn:microsoft.com/office/officeart/2005/8/layout/cycle4"/>
    <dgm:cxn modelId="{864CB616-F8E5-4BCE-98E7-0C2464A232D0}" type="presParOf" srcId="{9EC8E345-86E8-4568-97B9-15CE8EDC2510}" destId="{E5078229-5E46-4E60-8380-A93C1CE95904}" srcOrd="0" destOrd="0" presId="urn:microsoft.com/office/officeart/2005/8/layout/cycle4"/>
    <dgm:cxn modelId="{9A456A12-E4BC-46BE-9BEB-80494C9FD651}" type="presParOf" srcId="{9EC8E345-86E8-4568-97B9-15CE8EDC2510}" destId="{3AEB471B-F9A9-401C-A14D-2722491DEF49}" srcOrd="1" destOrd="0" presId="urn:microsoft.com/office/officeart/2005/8/layout/cycle4"/>
    <dgm:cxn modelId="{A384D23B-2E5E-4828-A9F6-B1D4D59FC040}" type="presParOf" srcId="{E56B3DBD-B03D-4C6B-A643-B2D2A414D0F8}" destId="{B56ABABD-DD97-4B28-8DD6-B5D9AA6ED1A6}" srcOrd="3" destOrd="0" presId="urn:microsoft.com/office/officeart/2005/8/layout/cycle4"/>
    <dgm:cxn modelId="{4597AA3C-75AD-4947-88FA-B59B8E4EB14A}" type="presParOf" srcId="{B56ABABD-DD97-4B28-8DD6-B5D9AA6ED1A6}" destId="{7FC5CC86-B1BB-468B-A330-B16CF76C21B7}" srcOrd="0" destOrd="0" presId="urn:microsoft.com/office/officeart/2005/8/layout/cycle4"/>
    <dgm:cxn modelId="{CA63A442-A5F8-44CA-AE08-4D42A22FBBF0}" type="presParOf" srcId="{B56ABABD-DD97-4B28-8DD6-B5D9AA6ED1A6}" destId="{5FDA1DF6-3971-4480-9CFE-DFD76FD79320}" srcOrd="1" destOrd="0" presId="urn:microsoft.com/office/officeart/2005/8/layout/cycle4"/>
    <dgm:cxn modelId="{6D488E39-1D33-4251-A675-CA0135E43E00}" type="presParOf" srcId="{E56B3DBD-B03D-4C6B-A643-B2D2A414D0F8}" destId="{81F415B9-9166-4441-8BA5-0D3491089833}" srcOrd="4" destOrd="0" presId="urn:microsoft.com/office/officeart/2005/8/layout/cycle4"/>
    <dgm:cxn modelId="{49225754-ECBB-4CA8-AE05-24EAB53A5AC9}" type="presParOf" srcId="{9D974019-3F62-40C8-A3FF-A16A2C39BFEA}" destId="{C2C44AE0-DBB0-41C3-B3C1-DC10B59772C0}" srcOrd="1" destOrd="0" presId="urn:microsoft.com/office/officeart/2005/8/layout/cycle4"/>
    <dgm:cxn modelId="{A33F8209-481E-40E3-8D0C-A1E9EF5E5503}" type="presParOf" srcId="{C2C44AE0-DBB0-41C3-B3C1-DC10B59772C0}" destId="{63CCAE71-B42C-4F0E-BCD5-C00BC3CC2C76}" srcOrd="0" destOrd="0" presId="urn:microsoft.com/office/officeart/2005/8/layout/cycle4"/>
    <dgm:cxn modelId="{3C43A39A-BC8C-4F9F-A708-2708DD9C2BF3}" type="presParOf" srcId="{C2C44AE0-DBB0-41C3-B3C1-DC10B59772C0}" destId="{D5B598B1-2C7C-4134-BC7E-18B9EF100792}" srcOrd="1" destOrd="0" presId="urn:microsoft.com/office/officeart/2005/8/layout/cycle4"/>
    <dgm:cxn modelId="{BC03212D-8DDF-4420-B831-270343F1755D}" type="presParOf" srcId="{C2C44AE0-DBB0-41C3-B3C1-DC10B59772C0}" destId="{3B1F167C-DC7F-4069-95AF-9D5EB6C42131}" srcOrd="2" destOrd="0" presId="urn:microsoft.com/office/officeart/2005/8/layout/cycle4"/>
    <dgm:cxn modelId="{C4E303EB-ADFA-430D-9652-0EBD16C2CA59}" type="presParOf" srcId="{C2C44AE0-DBB0-41C3-B3C1-DC10B59772C0}" destId="{A04688F0-76C3-4905-8124-3AC08841A72B}" srcOrd="3" destOrd="0" presId="urn:microsoft.com/office/officeart/2005/8/layout/cycle4"/>
    <dgm:cxn modelId="{BDB72CB2-78E8-4ACC-850A-E5579BEADBC4}" type="presParOf" srcId="{C2C44AE0-DBB0-41C3-B3C1-DC10B59772C0}" destId="{383144A4-34F8-4FF7-AEC8-44F770D0FB20}" srcOrd="4" destOrd="0" presId="urn:microsoft.com/office/officeart/2005/8/layout/cycle4"/>
    <dgm:cxn modelId="{87430F1F-4610-4C84-B109-4F239E23E3B6}" type="presParOf" srcId="{9D974019-3F62-40C8-A3FF-A16A2C39BFEA}" destId="{EA867C74-02DC-4014-89D5-2EE8B580847A}" srcOrd="2" destOrd="0" presId="urn:microsoft.com/office/officeart/2005/8/layout/cycle4"/>
    <dgm:cxn modelId="{31D976E5-CC8D-4C5B-B205-AE2E6BBCC274}" type="presParOf" srcId="{9D974019-3F62-40C8-A3FF-A16A2C39BFEA}" destId="{3D861F53-2C70-47E6-8107-A7336F57618D}" srcOrd="3" destOrd="0" presId="urn:microsoft.com/office/officeart/2005/8/layout/cycle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C96230-1059-4216-B8F5-D14CE2E5CC94}" type="doc">
      <dgm:prSet loTypeId="urn:microsoft.com/office/officeart/2005/8/layout/hierarchy2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FDF1C79-1BBD-4373-AF3D-4228EBC86526}">
      <dgm:prSet phldrT="[Текст]" custT="1"/>
      <dgm:spPr>
        <a:solidFill>
          <a:srgbClr val="33CCFF"/>
        </a:solidFill>
      </dgm:spPr>
      <dgm:t>
        <a:bodyPr/>
        <a:lstStyle/>
        <a:p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</a:t>
          </a:r>
        </a:p>
        <a:p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489 444,2 тыс. рублей</a:t>
          </a:r>
          <a:endParaRPr lang="ru-RU" sz="20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855E1-9E7C-4AC0-BC7A-9C93EF455162}" type="parTrans" cxnId="{29087401-C023-4A17-9C7E-92C9AD6DEA3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4FAAA-29DE-40F5-B62B-AEB7AB3B27EA}" type="sibTrans" cxnId="{29087401-C023-4A17-9C7E-92C9AD6DEA3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A6EB1-EAA4-4849-AAD7-93207E847CEA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получение общедоступного и бесплатного начального общего, основного общего, среднего общего образования в муниципальных образованных организациях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334 359,7 тыс. рублей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67A06-D986-4E34-A83C-30BDCAC22247}" type="parTrans" cxnId="{5A19BDC7-4A86-4A4F-B2B9-4A2734332122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EA253-1AF2-4E8F-BED0-CB849CB5B2AC}" type="sibTrans" cxnId="{5A19BDC7-4A86-4A4F-B2B9-4A273433212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FB68F-55BC-461C-A381-F2ECA854BCE6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4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предоставление гражданам субсидий на оплату жилого помещения и коммунальных услуг </a:t>
          </a:r>
          <a:r>
            <a:rPr lang="ru-RU" sz="1400" b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10 669,8</a:t>
          </a:r>
          <a:r>
            <a:rPr lang="ru-RU" sz="14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B582E-1E7A-47A0-98B8-EFB898E277C4}" type="parTrans" cxnId="{0F767639-EFF8-48D9-A08D-F0386C551A41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0D8C8-BE3D-4885-B3A5-EB9090345D19}" type="sibTrans" cxnId="{0F767639-EFF8-48D9-A08D-F0386C551A4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BED4B-E3E6-4CF5-93D2-43971363E3E2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переданных полномочий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10 163,5 тыс. рублей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B6DA6-0A2E-4718-8079-AE4DFD7240E1}" type="parTrans" cxnId="{7C3F9A12-948F-4FE8-86D4-15D60FF4AB38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8BB8F-DE2B-4ECA-9D2D-DBCFAA30AD95}" type="sibTrans" cxnId="{7C3F9A12-948F-4FE8-86D4-15D60FF4AB3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D474F-7D2A-4371-A80F-5BDB83162E81}">
      <dgm:prSet custT="1"/>
      <dgm:spPr>
        <a:solidFill>
          <a:srgbClr val="92D05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обеспечение общедоступного бесплатного дошкольного образования 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128 161,4 тыс. рублей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6E1DE-D130-4E11-AF06-DB6877C16841}" type="sibTrans" cxnId="{35E0704C-BBCD-477B-B65B-7EF3F984B37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4B6A2-35A9-40A7-B97F-8A0040314E72}" type="parTrans" cxnId="{35E0704C-BBCD-477B-B65B-7EF3F984B37B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E77D5-AFE8-40A4-A468-600DB4491496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4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составление (изменение) списков кандидатов в присяжные заседатели федеральных судов общей юрисдикции в РФ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3,8 тыс. рублей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CA595-20F1-4DA1-9284-41E08BCDD36E}" type="parTrans" cxnId="{F2D2AFDC-A48B-41F8-AD23-0CB3011DC572}">
      <dgm:prSet/>
      <dgm:spPr/>
      <dgm:t>
        <a:bodyPr/>
        <a:lstStyle/>
        <a:p>
          <a:endParaRPr lang="ru-RU"/>
        </a:p>
      </dgm:t>
    </dgm:pt>
    <dgm:pt modelId="{B3392865-E684-45EF-B5B3-01404BA4DA71}" type="sibTrans" cxnId="{F2D2AFDC-A48B-41F8-AD23-0CB3011DC572}">
      <dgm:prSet/>
      <dgm:spPr/>
      <dgm:t>
        <a:bodyPr/>
        <a:lstStyle/>
        <a:p>
          <a:endParaRPr lang="ru-RU"/>
        </a:p>
      </dgm:t>
    </dgm:pt>
    <dgm:pt modelId="{32D42B83-712A-4FB5-80C9-0CA414FF79EE}" type="pres">
      <dgm:prSet presAssocID="{84C96230-1059-4216-B8F5-D14CE2E5CC9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D4178D-58A5-4F08-8559-DCC4C79D4B4F}" type="pres">
      <dgm:prSet presAssocID="{2FDF1C79-1BBD-4373-AF3D-4228EBC86526}" presName="root1" presStyleCnt="0"/>
      <dgm:spPr/>
      <dgm:t>
        <a:bodyPr/>
        <a:lstStyle/>
        <a:p>
          <a:endParaRPr lang="ru-RU"/>
        </a:p>
      </dgm:t>
    </dgm:pt>
    <dgm:pt modelId="{12A7F09C-14E2-417B-929B-F95E31A45341}" type="pres">
      <dgm:prSet presAssocID="{2FDF1C79-1BBD-4373-AF3D-4228EBC86526}" presName="LevelOneTextNode" presStyleLbl="node0" presStyleIdx="0" presStyleCnt="2" custScaleX="138622" custScaleY="218601" custLinFactNeighborX="17850" custLinFactNeighborY="8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15C480-C83C-44F2-B8C0-4265D9433CB0}" type="pres">
      <dgm:prSet presAssocID="{2FDF1C79-1BBD-4373-AF3D-4228EBC86526}" presName="level2hierChild" presStyleCnt="0"/>
      <dgm:spPr/>
      <dgm:t>
        <a:bodyPr/>
        <a:lstStyle/>
        <a:p>
          <a:endParaRPr lang="ru-RU"/>
        </a:p>
      </dgm:t>
    </dgm:pt>
    <dgm:pt modelId="{134946DC-370B-4157-BA42-1D6CAE9EA216}" type="pres">
      <dgm:prSet presAssocID="{CCB4B6A2-35A9-40A7-B97F-8A0040314E72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FDECBAC9-3F1D-44A1-9960-6FEDD9F3F814}" type="pres">
      <dgm:prSet presAssocID="{CCB4B6A2-35A9-40A7-B97F-8A0040314E7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87DB737-3EB1-4434-8C90-E7ECFBA435EF}" type="pres">
      <dgm:prSet presAssocID="{C32D474F-7D2A-4371-A80F-5BDB83162E81}" presName="root2" presStyleCnt="0"/>
      <dgm:spPr/>
      <dgm:t>
        <a:bodyPr/>
        <a:lstStyle/>
        <a:p>
          <a:endParaRPr lang="ru-RU"/>
        </a:p>
      </dgm:t>
    </dgm:pt>
    <dgm:pt modelId="{77755224-50CA-49AC-8A8B-D683DE54EB90}" type="pres">
      <dgm:prSet presAssocID="{C32D474F-7D2A-4371-A80F-5BDB83162E81}" presName="LevelTwoTextNode" presStyleLbl="node2" presStyleIdx="0" presStyleCnt="4" custScaleX="456425" custScaleY="125008" custLinFactY="133328" custLinFactNeighborX="-1279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75AF46-7DD5-4E99-8943-99B2D70C8514}" type="pres">
      <dgm:prSet presAssocID="{C32D474F-7D2A-4371-A80F-5BDB83162E81}" presName="level3hierChild" presStyleCnt="0"/>
      <dgm:spPr/>
      <dgm:t>
        <a:bodyPr/>
        <a:lstStyle/>
        <a:p>
          <a:endParaRPr lang="ru-RU"/>
        </a:p>
      </dgm:t>
    </dgm:pt>
    <dgm:pt modelId="{040562DD-779C-4EED-A48F-86398C771069}" type="pres">
      <dgm:prSet presAssocID="{970B582E-1E7A-47A0-98B8-EFB898E277C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B0B21DC-7FEC-42B0-8EEC-7285A498181B}" type="pres">
      <dgm:prSet presAssocID="{970B582E-1E7A-47A0-98B8-EFB898E277C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71AB6947-ABA6-4D2E-B5AB-0CB4FDA05078}" type="pres">
      <dgm:prSet presAssocID="{DFFFB68F-55BC-461C-A381-F2ECA854BCE6}" presName="root2" presStyleCnt="0"/>
      <dgm:spPr/>
      <dgm:t>
        <a:bodyPr/>
        <a:lstStyle/>
        <a:p>
          <a:endParaRPr lang="ru-RU"/>
        </a:p>
      </dgm:t>
    </dgm:pt>
    <dgm:pt modelId="{D4687784-5D6F-450C-B5EC-B046169B5C93}" type="pres">
      <dgm:prSet presAssocID="{DFFFB68F-55BC-461C-A381-F2ECA854BCE6}" presName="LevelTwoTextNode" presStyleLbl="node2" presStyleIdx="1" presStyleCnt="4" custScaleX="466723" custScaleY="77680" custLinFactY="-100000" custLinFactNeighborX="-11264" custLinFactNeighborY="-101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597ACE-29ED-47DE-B194-D118B640F2C2}" type="pres">
      <dgm:prSet presAssocID="{DFFFB68F-55BC-461C-A381-F2ECA854BCE6}" presName="level3hierChild" presStyleCnt="0"/>
      <dgm:spPr/>
      <dgm:t>
        <a:bodyPr/>
        <a:lstStyle/>
        <a:p>
          <a:endParaRPr lang="ru-RU"/>
        </a:p>
      </dgm:t>
    </dgm:pt>
    <dgm:pt modelId="{1533D1C0-13B5-4A5E-AAB5-D327D2B915EE}" type="pres">
      <dgm:prSet presAssocID="{C83B6DA6-0A2E-4718-8079-AE4DFD7240E1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2D34E75-405F-48DC-B723-0F1BE6C199F3}" type="pres">
      <dgm:prSet presAssocID="{C83B6DA6-0A2E-4718-8079-AE4DFD7240E1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D65661F-4DA7-41C9-9CD4-EE6462CAB485}" type="pres">
      <dgm:prSet presAssocID="{FD7BED4B-E3E6-4CF5-93D2-43971363E3E2}" presName="root2" presStyleCnt="0"/>
      <dgm:spPr/>
      <dgm:t>
        <a:bodyPr/>
        <a:lstStyle/>
        <a:p>
          <a:endParaRPr lang="ru-RU"/>
        </a:p>
      </dgm:t>
    </dgm:pt>
    <dgm:pt modelId="{68A7A10A-5B23-4D10-AB74-893467D82102}" type="pres">
      <dgm:prSet presAssocID="{FD7BED4B-E3E6-4CF5-93D2-43971363E3E2}" presName="LevelTwoTextNode" presStyleLbl="node2" presStyleIdx="2" presStyleCnt="4" custScaleX="463589" custScaleY="88963" custLinFactNeighborX="-11245" custLinFactNeighborY="-28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4717C7-CC59-43D6-A34A-66393418AAFD}" type="pres">
      <dgm:prSet presAssocID="{FD7BED4B-E3E6-4CF5-93D2-43971363E3E2}" presName="level3hierChild" presStyleCnt="0"/>
      <dgm:spPr/>
      <dgm:t>
        <a:bodyPr/>
        <a:lstStyle/>
        <a:p>
          <a:endParaRPr lang="ru-RU"/>
        </a:p>
      </dgm:t>
    </dgm:pt>
    <dgm:pt modelId="{CDB6DDBB-E4B5-4491-B77A-355D5C3C1F14}" type="pres">
      <dgm:prSet presAssocID="{29267A06-D986-4E34-A83C-30BDCAC22247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0486EBF-78A7-4D33-8923-48F9216D05F8}" type="pres">
      <dgm:prSet presAssocID="{29267A06-D986-4E34-A83C-30BDCAC22247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008C2B3-2DBF-4973-BD72-AC96BCA07804}" type="pres">
      <dgm:prSet presAssocID="{7C1A6EB1-EAA4-4849-AAD7-93207E847CEA}" presName="root2" presStyleCnt="0"/>
      <dgm:spPr/>
      <dgm:t>
        <a:bodyPr/>
        <a:lstStyle/>
        <a:p>
          <a:endParaRPr lang="ru-RU"/>
        </a:p>
      </dgm:t>
    </dgm:pt>
    <dgm:pt modelId="{03FBDAEF-7D70-4E36-B5E0-E5768BBDEDBC}" type="pres">
      <dgm:prSet presAssocID="{7C1A6EB1-EAA4-4849-AAD7-93207E847CEA}" presName="LevelTwoTextNode" presStyleLbl="node2" presStyleIdx="3" presStyleCnt="4" custScaleX="458013" custScaleY="114031" custLinFactY="86032" custLinFactNeighborX="-127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8B84DA-A6DE-4082-8FF6-7C1A0C0A5A65}" type="pres">
      <dgm:prSet presAssocID="{7C1A6EB1-EAA4-4849-AAD7-93207E847CEA}" presName="level3hierChild" presStyleCnt="0"/>
      <dgm:spPr/>
      <dgm:t>
        <a:bodyPr/>
        <a:lstStyle/>
        <a:p>
          <a:endParaRPr lang="ru-RU"/>
        </a:p>
      </dgm:t>
    </dgm:pt>
    <dgm:pt modelId="{5C6EABEB-B5A3-4714-847A-480AAC37C82E}" type="pres">
      <dgm:prSet presAssocID="{5B0E77D5-AFE8-40A4-A468-600DB4491496}" presName="root1" presStyleCnt="0"/>
      <dgm:spPr/>
      <dgm:t>
        <a:bodyPr/>
        <a:lstStyle/>
        <a:p>
          <a:endParaRPr lang="ru-RU"/>
        </a:p>
      </dgm:t>
    </dgm:pt>
    <dgm:pt modelId="{8BF07F48-9CF6-4C70-94DD-9DBABC645C06}" type="pres">
      <dgm:prSet presAssocID="{5B0E77D5-AFE8-40A4-A468-600DB4491496}" presName="LevelOneTextNode" presStyleLbl="node0" presStyleIdx="1" presStyleCnt="2" custAng="0" custScaleX="467627" custScaleY="91345" custLinFactX="67377" custLinFactY="-191470" custLinFactNeighborX="100000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5D7222-0D6C-435C-9D7E-023F3D4F72A6}" type="pres">
      <dgm:prSet presAssocID="{5B0E77D5-AFE8-40A4-A468-600DB4491496}" presName="level2hierChild" presStyleCnt="0"/>
      <dgm:spPr/>
      <dgm:t>
        <a:bodyPr/>
        <a:lstStyle/>
        <a:p>
          <a:endParaRPr lang="ru-RU"/>
        </a:p>
      </dgm:t>
    </dgm:pt>
  </dgm:ptLst>
  <dgm:cxnLst>
    <dgm:cxn modelId="{38833315-23D9-4BB4-9E77-A0317ABDF3DE}" type="presOf" srcId="{CCB4B6A2-35A9-40A7-B97F-8A0040314E72}" destId="{FDECBAC9-3F1D-44A1-9960-6FEDD9F3F814}" srcOrd="1" destOrd="0" presId="urn:microsoft.com/office/officeart/2005/8/layout/hierarchy2"/>
    <dgm:cxn modelId="{0BD059F5-F8DC-4CE6-8E44-28DD3D79691D}" type="presOf" srcId="{C83B6DA6-0A2E-4718-8079-AE4DFD7240E1}" destId="{D2D34E75-405F-48DC-B723-0F1BE6C199F3}" srcOrd="1" destOrd="0" presId="urn:microsoft.com/office/officeart/2005/8/layout/hierarchy2"/>
    <dgm:cxn modelId="{42A7651B-94B9-452C-A125-D17CDA6B2C13}" type="presOf" srcId="{DFFFB68F-55BC-461C-A381-F2ECA854BCE6}" destId="{D4687784-5D6F-450C-B5EC-B046169B5C93}" srcOrd="0" destOrd="0" presId="urn:microsoft.com/office/officeart/2005/8/layout/hierarchy2"/>
    <dgm:cxn modelId="{A228E4CD-311C-4BFE-8B8B-97EF6E1C932A}" type="presOf" srcId="{C83B6DA6-0A2E-4718-8079-AE4DFD7240E1}" destId="{1533D1C0-13B5-4A5E-AAB5-D327D2B915EE}" srcOrd="0" destOrd="0" presId="urn:microsoft.com/office/officeart/2005/8/layout/hierarchy2"/>
    <dgm:cxn modelId="{4039CC5B-7F74-4D8A-9260-5D38D2385097}" type="presOf" srcId="{29267A06-D986-4E34-A83C-30BDCAC22247}" destId="{CDB6DDBB-E4B5-4491-B77A-355D5C3C1F14}" srcOrd="0" destOrd="0" presId="urn:microsoft.com/office/officeart/2005/8/layout/hierarchy2"/>
    <dgm:cxn modelId="{7C3F9A12-948F-4FE8-86D4-15D60FF4AB38}" srcId="{2FDF1C79-1BBD-4373-AF3D-4228EBC86526}" destId="{FD7BED4B-E3E6-4CF5-93D2-43971363E3E2}" srcOrd="2" destOrd="0" parTransId="{C83B6DA6-0A2E-4718-8079-AE4DFD7240E1}" sibTransId="{1A38BB8F-DE2B-4ECA-9D2D-DBCFAA30AD95}"/>
    <dgm:cxn modelId="{1DC773E9-44C6-47BB-A73A-38C6E38083BF}" type="presOf" srcId="{2FDF1C79-1BBD-4373-AF3D-4228EBC86526}" destId="{12A7F09C-14E2-417B-929B-F95E31A45341}" srcOrd="0" destOrd="0" presId="urn:microsoft.com/office/officeart/2005/8/layout/hierarchy2"/>
    <dgm:cxn modelId="{5A19BDC7-4A86-4A4F-B2B9-4A2734332122}" srcId="{2FDF1C79-1BBD-4373-AF3D-4228EBC86526}" destId="{7C1A6EB1-EAA4-4849-AAD7-93207E847CEA}" srcOrd="3" destOrd="0" parTransId="{29267A06-D986-4E34-A83C-30BDCAC22247}" sibTransId="{CDFEA253-1AF2-4E8F-BED0-CB849CB5B2AC}"/>
    <dgm:cxn modelId="{35E0704C-BBCD-477B-B65B-7EF3F984B37B}" srcId="{2FDF1C79-1BBD-4373-AF3D-4228EBC86526}" destId="{C32D474F-7D2A-4371-A80F-5BDB83162E81}" srcOrd="0" destOrd="0" parTransId="{CCB4B6A2-35A9-40A7-B97F-8A0040314E72}" sibTransId="{9526E1DE-D130-4E11-AF06-DB6877C16841}"/>
    <dgm:cxn modelId="{F2D2AFDC-A48B-41F8-AD23-0CB3011DC572}" srcId="{84C96230-1059-4216-B8F5-D14CE2E5CC94}" destId="{5B0E77D5-AFE8-40A4-A468-600DB4491496}" srcOrd="1" destOrd="0" parTransId="{CF3CA595-20F1-4DA1-9284-41E08BCDD36E}" sibTransId="{B3392865-E684-45EF-B5B3-01404BA4DA71}"/>
    <dgm:cxn modelId="{53319E53-FD87-4B53-AEAC-99EF129ACCE5}" type="presOf" srcId="{C32D474F-7D2A-4371-A80F-5BDB83162E81}" destId="{77755224-50CA-49AC-8A8B-D683DE54EB90}" srcOrd="0" destOrd="0" presId="urn:microsoft.com/office/officeart/2005/8/layout/hierarchy2"/>
    <dgm:cxn modelId="{80E98ABD-DEDC-4490-9715-05B7E9EC1493}" type="presOf" srcId="{970B582E-1E7A-47A0-98B8-EFB898E277C4}" destId="{FB0B21DC-7FEC-42B0-8EEC-7285A498181B}" srcOrd="1" destOrd="0" presId="urn:microsoft.com/office/officeart/2005/8/layout/hierarchy2"/>
    <dgm:cxn modelId="{A7606F79-CE4E-4468-BC90-32D344F65378}" type="presOf" srcId="{CCB4B6A2-35A9-40A7-B97F-8A0040314E72}" destId="{134946DC-370B-4157-BA42-1D6CAE9EA216}" srcOrd="0" destOrd="0" presId="urn:microsoft.com/office/officeart/2005/8/layout/hierarchy2"/>
    <dgm:cxn modelId="{E644FBF0-E08E-442E-ACF3-AE10F7F1A1A1}" type="presOf" srcId="{FD7BED4B-E3E6-4CF5-93D2-43971363E3E2}" destId="{68A7A10A-5B23-4D10-AB74-893467D82102}" srcOrd="0" destOrd="0" presId="urn:microsoft.com/office/officeart/2005/8/layout/hierarchy2"/>
    <dgm:cxn modelId="{F590CDCF-4E3D-408E-BCCB-54F3A1E7DCD0}" type="presOf" srcId="{970B582E-1E7A-47A0-98B8-EFB898E277C4}" destId="{040562DD-779C-4EED-A48F-86398C771069}" srcOrd="0" destOrd="0" presId="urn:microsoft.com/office/officeart/2005/8/layout/hierarchy2"/>
    <dgm:cxn modelId="{6BDF1428-3E7A-4DCF-962D-616294C3B24D}" type="presOf" srcId="{29267A06-D986-4E34-A83C-30BDCAC22247}" destId="{F0486EBF-78A7-4D33-8923-48F9216D05F8}" srcOrd="1" destOrd="0" presId="urn:microsoft.com/office/officeart/2005/8/layout/hierarchy2"/>
    <dgm:cxn modelId="{EE269D6A-F61E-4B32-84BE-A87741757481}" type="presOf" srcId="{84C96230-1059-4216-B8F5-D14CE2E5CC94}" destId="{32D42B83-712A-4FB5-80C9-0CA414FF79EE}" srcOrd="0" destOrd="0" presId="urn:microsoft.com/office/officeart/2005/8/layout/hierarchy2"/>
    <dgm:cxn modelId="{0F767639-EFF8-48D9-A08D-F0386C551A41}" srcId="{2FDF1C79-1BBD-4373-AF3D-4228EBC86526}" destId="{DFFFB68F-55BC-461C-A381-F2ECA854BCE6}" srcOrd="1" destOrd="0" parTransId="{970B582E-1E7A-47A0-98B8-EFB898E277C4}" sibTransId="{0960D8C8-BE3D-4885-B3A5-EB9090345D19}"/>
    <dgm:cxn modelId="{B5E887AA-1785-4400-9D78-F46FCBABF47B}" type="presOf" srcId="{7C1A6EB1-EAA4-4849-AAD7-93207E847CEA}" destId="{03FBDAEF-7D70-4E36-B5E0-E5768BBDEDBC}" srcOrd="0" destOrd="0" presId="urn:microsoft.com/office/officeart/2005/8/layout/hierarchy2"/>
    <dgm:cxn modelId="{29087401-C023-4A17-9C7E-92C9AD6DEA3C}" srcId="{84C96230-1059-4216-B8F5-D14CE2E5CC94}" destId="{2FDF1C79-1BBD-4373-AF3D-4228EBC86526}" srcOrd="0" destOrd="0" parTransId="{663855E1-9E7C-4AC0-BC7A-9C93EF455162}" sibTransId="{6154FAAA-29DE-40F5-B62B-AEB7AB3B27EA}"/>
    <dgm:cxn modelId="{26010834-B5D2-46D1-9943-A0B74C2A4C3A}" type="presOf" srcId="{5B0E77D5-AFE8-40A4-A468-600DB4491496}" destId="{8BF07F48-9CF6-4C70-94DD-9DBABC645C06}" srcOrd="0" destOrd="0" presId="urn:microsoft.com/office/officeart/2005/8/layout/hierarchy2"/>
    <dgm:cxn modelId="{7BDABCAF-E787-411E-AB48-427BD9E39AB3}" type="presParOf" srcId="{32D42B83-712A-4FB5-80C9-0CA414FF79EE}" destId="{56D4178D-58A5-4F08-8559-DCC4C79D4B4F}" srcOrd="0" destOrd="0" presId="urn:microsoft.com/office/officeart/2005/8/layout/hierarchy2"/>
    <dgm:cxn modelId="{7F4EC426-BB2F-4E41-9FB8-514F11ABFC16}" type="presParOf" srcId="{56D4178D-58A5-4F08-8559-DCC4C79D4B4F}" destId="{12A7F09C-14E2-417B-929B-F95E31A45341}" srcOrd="0" destOrd="0" presId="urn:microsoft.com/office/officeart/2005/8/layout/hierarchy2"/>
    <dgm:cxn modelId="{976FB376-4BAD-486D-BC6F-838BBDC20926}" type="presParOf" srcId="{56D4178D-58A5-4F08-8559-DCC4C79D4B4F}" destId="{9215C480-C83C-44F2-B8C0-4265D9433CB0}" srcOrd="1" destOrd="0" presId="urn:microsoft.com/office/officeart/2005/8/layout/hierarchy2"/>
    <dgm:cxn modelId="{A8FC8CCA-1D06-47E9-8051-F1197AD60C51}" type="presParOf" srcId="{9215C480-C83C-44F2-B8C0-4265D9433CB0}" destId="{134946DC-370B-4157-BA42-1D6CAE9EA216}" srcOrd="0" destOrd="0" presId="urn:microsoft.com/office/officeart/2005/8/layout/hierarchy2"/>
    <dgm:cxn modelId="{CEEAD81E-1094-46FF-81DD-A9AD83241F4C}" type="presParOf" srcId="{134946DC-370B-4157-BA42-1D6CAE9EA216}" destId="{FDECBAC9-3F1D-44A1-9960-6FEDD9F3F814}" srcOrd="0" destOrd="0" presId="urn:microsoft.com/office/officeart/2005/8/layout/hierarchy2"/>
    <dgm:cxn modelId="{FF7534FE-171C-4564-8F14-6AA20298E79D}" type="presParOf" srcId="{9215C480-C83C-44F2-B8C0-4265D9433CB0}" destId="{087DB737-3EB1-4434-8C90-E7ECFBA435EF}" srcOrd="1" destOrd="0" presId="urn:microsoft.com/office/officeart/2005/8/layout/hierarchy2"/>
    <dgm:cxn modelId="{1066238B-069C-43B5-8895-17C973C509CA}" type="presParOf" srcId="{087DB737-3EB1-4434-8C90-E7ECFBA435EF}" destId="{77755224-50CA-49AC-8A8B-D683DE54EB90}" srcOrd="0" destOrd="0" presId="urn:microsoft.com/office/officeart/2005/8/layout/hierarchy2"/>
    <dgm:cxn modelId="{D56C94A8-E7FE-4804-B966-DFB940E46814}" type="presParOf" srcId="{087DB737-3EB1-4434-8C90-E7ECFBA435EF}" destId="{5D75AF46-7DD5-4E99-8943-99B2D70C8514}" srcOrd="1" destOrd="0" presId="urn:microsoft.com/office/officeart/2005/8/layout/hierarchy2"/>
    <dgm:cxn modelId="{3506548F-3FB2-44C8-A77A-21CEC4F3F83A}" type="presParOf" srcId="{9215C480-C83C-44F2-B8C0-4265D9433CB0}" destId="{040562DD-779C-4EED-A48F-86398C771069}" srcOrd="2" destOrd="0" presId="urn:microsoft.com/office/officeart/2005/8/layout/hierarchy2"/>
    <dgm:cxn modelId="{18AEE9A0-D4EF-43AD-844C-83C098D72CDE}" type="presParOf" srcId="{040562DD-779C-4EED-A48F-86398C771069}" destId="{FB0B21DC-7FEC-42B0-8EEC-7285A498181B}" srcOrd="0" destOrd="0" presId="urn:microsoft.com/office/officeart/2005/8/layout/hierarchy2"/>
    <dgm:cxn modelId="{9F50A8E8-4479-455C-BBA3-5D786B2FF0EC}" type="presParOf" srcId="{9215C480-C83C-44F2-B8C0-4265D9433CB0}" destId="{71AB6947-ABA6-4D2E-B5AB-0CB4FDA05078}" srcOrd="3" destOrd="0" presId="urn:microsoft.com/office/officeart/2005/8/layout/hierarchy2"/>
    <dgm:cxn modelId="{22C676F9-1260-4315-B1BC-4560AF8C50CB}" type="presParOf" srcId="{71AB6947-ABA6-4D2E-B5AB-0CB4FDA05078}" destId="{D4687784-5D6F-450C-B5EC-B046169B5C93}" srcOrd="0" destOrd="0" presId="urn:microsoft.com/office/officeart/2005/8/layout/hierarchy2"/>
    <dgm:cxn modelId="{3A60B915-99BF-41C7-8690-BBB462297A65}" type="presParOf" srcId="{71AB6947-ABA6-4D2E-B5AB-0CB4FDA05078}" destId="{85597ACE-29ED-47DE-B194-D118B640F2C2}" srcOrd="1" destOrd="0" presId="urn:microsoft.com/office/officeart/2005/8/layout/hierarchy2"/>
    <dgm:cxn modelId="{7CBA61E7-741E-4AA0-BE76-9843ADD8C28D}" type="presParOf" srcId="{9215C480-C83C-44F2-B8C0-4265D9433CB0}" destId="{1533D1C0-13B5-4A5E-AAB5-D327D2B915EE}" srcOrd="4" destOrd="0" presId="urn:microsoft.com/office/officeart/2005/8/layout/hierarchy2"/>
    <dgm:cxn modelId="{8CA6B4E6-1421-464D-B4A0-2D1BF5618593}" type="presParOf" srcId="{1533D1C0-13B5-4A5E-AAB5-D327D2B915EE}" destId="{D2D34E75-405F-48DC-B723-0F1BE6C199F3}" srcOrd="0" destOrd="0" presId="urn:microsoft.com/office/officeart/2005/8/layout/hierarchy2"/>
    <dgm:cxn modelId="{0361F092-6FE8-40EF-A958-73EF8605204B}" type="presParOf" srcId="{9215C480-C83C-44F2-B8C0-4265D9433CB0}" destId="{6D65661F-4DA7-41C9-9CD4-EE6462CAB485}" srcOrd="5" destOrd="0" presId="urn:microsoft.com/office/officeart/2005/8/layout/hierarchy2"/>
    <dgm:cxn modelId="{E5F33270-58C2-4F54-B6C3-18234191C8BC}" type="presParOf" srcId="{6D65661F-4DA7-41C9-9CD4-EE6462CAB485}" destId="{68A7A10A-5B23-4D10-AB74-893467D82102}" srcOrd="0" destOrd="0" presId="urn:microsoft.com/office/officeart/2005/8/layout/hierarchy2"/>
    <dgm:cxn modelId="{B3C1C1E3-72BE-47A9-8A40-3A3C15C76851}" type="presParOf" srcId="{6D65661F-4DA7-41C9-9CD4-EE6462CAB485}" destId="{D34717C7-CC59-43D6-A34A-66393418AAFD}" srcOrd="1" destOrd="0" presId="urn:microsoft.com/office/officeart/2005/8/layout/hierarchy2"/>
    <dgm:cxn modelId="{C27FB17A-B35A-430A-81C5-491C8DFC4D06}" type="presParOf" srcId="{9215C480-C83C-44F2-B8C0-4265D9433CB0}" destId="{CDB6DDBB-E4B5-4491-B77A-355D5C3C1F14}" srcOrd="6" destOrd="0" presId="urn:microsoft.com/office/officeart/2005/8/layout/hierarchy2"/>
    <dgm:cxn modelId="{14074C5E-9C85-44F2-BE90-45883954138A}" type="presParOf" srcId="{CDB6DDBB-E4B5-4491-B77A-355D5C3C1F14}" destId="{F0486EBF-78A7-4D33-8923-48F9216D05F8}" srcOrd="0" destOrd="0" presId="urn:microsoft.com/office/officeart/2005/8/layout/hierarchy2"/>
    <dgm:cxn modelId="{47165CDA-B33E-4340-808C-B5EC6249005A}" type="presParOf" srcId="{9215C480-C83C-44F2-B8C0-4265D9433CB0}" destId="{D008C2B3-2DBF-4973-BD72-AC96BCA07804}" srcOrd="7" destOrd="0" presId="urn:microsoft.com/office/officeart/2005/8/layout/hierarchy2"/>
    <dgm:cxn modelId="{7925ADAC-9A59-42EB-BEAB-D81761F0514B}" type="presParOf" srcId="{D008C2B3-2DBF-4973-BD72-AC96BCA07804}" destId="{03FBDAEF-7D70-4E36-B5E0-E5768BBDEDBC}" srcOrd="0" destOrd="0" presId="urn:microsoft.com/office/officeart/2005/8/layout/hierarchy2"/>
    <dgm:cxn modelId="{E3F78519-0ED6-4831-94EB-9CFF53355341}" type="presParOf" srcId="{D008C2B3-2DBF-4973-BD72-AC96BCA07804}" destId="{148B84DA-A6DE-4082-8FF6-7C1A0C0A5A65}" srcOrd="1" destOrd="0" presId="urn:microsoft.com/office/officeart/2005/8/layout/hierarchy2"/>
    <dgm:cxn modelId="{7B5F5868-AD89-45C6-8797-C9D21FCA8303}" type="presParOf" srcId="{32D42B83-712A-4FB5-80C9-0CA414FF79EE}" destId="{5C6EABEB-B5A3-4714-847A-480AAC37C82E}" srcOrd="1" destOrd="0" presId="urn:microsoft.com/office/officeart/2005/8/layout/hierarchy2"/>
    <dgm:cxn modelId="{7F3895F1-1980-4BDA-B05B-460DE9826482}" type="presParOf" srcId="{5C6EABEB-B5A3-4714-847A-480AAC37C82E}" destId="{8BF07F48-9CF6-4C70-94DD-9DBABC645C06}" srcOrd="0" destOrd="0" presId="urn:microsoft.com/office/officeart/2005/8/layout/hierarchy2"/>
    <dgm:cxn modelId="{8FEB5E91-9F48-4048-8BEB-C73721B87A71}" type="presParOf" srcId="{5C6EABEB-B5A3-4714-847A-480AAC37C82E}" destId="{0E5D7222-0D6C-435C-9D7E-023F3D4F72A6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F88CD2-4479-46CA-B286-CDDC3BC69DB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C88BA9-6A91-4A91-9B4C-587C5BE5229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/>
        </a:solidFill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11 428,6 тыс. руб.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D5359-47E5-42A1-9138-F42AC409EF0B}" type="parTrans" cxnId="{B9CECC4B-9A8F-4949-9FCC-FDD374A38A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2606B-DC2E-455F-9F00-0E486981E00A}" type="sibTrans" cxnId="{B9CECC4B-9A8F-4949-9FCC-FDD374A38A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A434A-36D4-4E4F-9943-2F3C9566A231}">
      <dgm:prSet phldrT="[Текст]"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МБТ, передаваемые бюджетам МО на осуществление части полномочий по решению вопросов местного значения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10 928,6 ты. руб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3BA3D-76FE-4B90-A211-0E335608C475}" type="parTrans" cxnId="{2F6B401F-6C44-4CB1-AD42-85FEB6CC81E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BC3C8-23E4-46BD-AE24-4AD66CC901B6}" type="sibTrans" cxnId="{2F6B401F-6C44-4CB1-AD42-85FEB6CC81E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0C0EC1-C9D9-4F4E-BEB3-09653F771C43}">
      <dgm:prSet phldrT="[Текст]" custT="1"/>
      <dgm:spPr/>
      <dgm:t>
        <a:bodyPr/>
        <a:lstStyle/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бюджетов поселений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931,6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206BAF-90FD-419F-9221-16D5B3C0ECB5}" type="parTrans" cxnId="{58624F35-ADB2-4512-A342-DC60D24A45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A5177-8F9A-4E32-A341-200A39EFDBB7}" type="sibTrans" cxnId="{58624F35-ADB2-4512-A342-DC60D24A45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EA114B-A18C-430B-8AD6-F3843005C26D}">
      <dgm:prSet phldrT="[Текст]" custT="1"/>
      <dgm:spPr/>
      <dgm:t>
        <a:bodyPr/>
        <a:lstStyle/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МБТ в сфере дорожной деятельности</a:t>
          </a:r>
        </a:p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9 369,7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A1B483-89AA-48B5-ABF8-2233FACCBD56}" type="parTrans" cxnId="{2B930A0F-A420-4F56-8CBB-A200E52DB21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7F257-941C-4EE1-93F9-40E2CB9DCEE1}" type="sibTrans" cxnId="{2B930A0F-A420-4F56-8CBB-A200E52DB21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E5AEA-916F-4822-8DBA-66465D663DD2}">
      <dgm:prSet phldrT="[Текст]"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на поощрение органов местного самоуправления достигших наилучших значений показателей по итогам оценки эффективности их деятельности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500,0 тыс. 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F668F-7802-4833-A5FD-FF6DB162E069}" type="parTrans" cxnId="{3E1AB742-7DB8-4A35-B7C5-D7939E779E5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C9AED-EB94-4530-BEA6-90AE239683C7}" type="sibTrans" cxnId="{3E1AB742-7DB8-4A35-B7C5-D7939E779E5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E8349-57E9-49DA-A731-D7436BFEE072}">
      <dgm:prSet custT="1"/>
      <dgm:spPr/>
      <dgm:t>
        <a:bodyPr/>
        <a:lstStyle/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МБТ из бюджетов поселений на строительство пешеходных переходов (мостов, виадуков) на территориях муниципальных образований Иркутской области</a:t>
          </a:r>
        </a:p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128,6 тыс. руб.</a:t>
          </a:r>
        </a:p>
      </dgm:t>
    </dgm:pt>
    <dgm:pt modelId="{B7381DCB-FD3C-4F3C-A87A-111620A92EC8}" type="parTrans" cxnId="{A11559D1-2C87-41A3-9A2E-452357C44A4A}">
      <dgm:prSet/>
      <dgm:spPr/>
      <dgm:t>
        <a:bodyPr/>
        <a:lstStyle/>
        <a:p>
          <a:endParaRPr lang="ru-RU"/>
        </a:p>
      </dgm:t>
    </dgm:pt>
    <dgm:pt modelId="{9FDF3EBA-EDAE-4B38-81A1-74305706C1FE}" type="sibTrans" cxnId="{A11559D1-2C87-41A3-9A2E-452357C44A4A}">
      <dgm:prSet/>
      <dgm:spPr/>
      <dgm:t>
        <a:bodyPr/>
        <a:lstStyle/>
        <a:p>
          <a:endParaRPr lang="ru-RU"/>
        </a:p>
      </dgm:t>
    </dgm:pt>
    <dgm:pt modelId="{0EC9D443-5337-4F18-817E-FDF1D5368C8D}">
      <dgm:prSet custT="1"/>
      <dgm:spPr/>
      <dgm:t>
        <a:bodyPr/>
        <a:lstStyle/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полномочий в сфере </a:t>
          </a:r>
          <a:r>
            <a:rPr lang="ru-RU" sz="12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коммунального хозяйства</a:t>
          </a:r>
        </a:p>
        <a:p>
          <a:r>
            <a:rPr lang="ru-RU" sz="1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498,6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1A3EE9-B1D3-4108-A9B4-BE2926CEA7F8}" type="sibTrans" cxnId="{583684F6-1A2F-4B0D-998A-C9FB7C36931A}">
      <dgm:prSet/>
      <dgm:spPr/>
      <dgm:t>
        <a:bodyPr/>
        <a:lstStyle/>
        <a:p>
          <a:endParaRPr lang="ru-RU"/>
        </a:p>
      </dgm:t>
    </dgm:pt>
    <dgm:pt modelId="{8681D402-A1B8-42AA-A35F-A456B2FE616F}" type="parTrans" cxnId="{583684F6-1A2F-4B0D-998A-C9FB7C36931A}">
      <dgm:prSet/>
      <dgm:spPr/>
      <dgm:t>
        <a:bodyPr/>
        <a:lstStyle/>
        <a:p>
          <a:endParaRPr lang="ru-RU"/>
        </a:p>
      </dgm:t>
    </dgm:pt>
    <dgm:pt modelId="{0DBA912C-3FCA-40EE-802F-83E733A9A9BA}" type="pres">
      <dgm:prSet presAssocID="{A7F88CD2-4479-46CA-B286-CDDC3BC69D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C74697-5BB6-454C-B2A3-03EC58BEF3DE}" type="pres">
      <dgm:prSet presAssocID="{F8C88BA9-6A91-4A91-9B4C-587C5BE5229B}" presName="hierRoot1" presStyleCnt="0"/>
      <dgm:spPr/>
    </dgm:pt>
    <dgm:pt modelId="{18D6B796-447E-4692-AF03-BF8B78124046}" type="pres">
      <dgm:prSet presAssocID="{F8C88BA9-6A91-4A91-9B4C-587C5BE5229B}" presName="composite" presStyleCnt="0"/>
      <dgm:spPr/>
    </dgm:pt>
    <dgm:pt modelId="{6B97CD76-4091-40AF-B2D0-3E53169FC742}" type="pres">
      <dgm:prSet presAssocID="{F8C88BA9-6A91-4A91-9B4C-587C5BE5229B}" presName="background" presStyleLbl="node0" presStyleIdx="0" presStyleCnt="1"/>
      <dgm:spPr>
        <a:solidFill>
          <a:srgbClr val="FFFF66"/>
        </a:solidFill>
      </dgm:spPr>
    </dgm:pt>
    <dgm:pt modelId="{70791E3E-7F25-49F7-A67D-4F298FA5F8E3}" type="pres">
      <dgm:prSet presAssocID="{F8C88BA9-6A91-4A91-9B4C-587C5BE5229B}" presName="text" presStyleLbl="fgAcc0" presStyleIdx="0" presStyleCnt="1" custScaleX="441211" custScaleY="95286" custLinFactNeighborX="-78982" custLinFactNeighborY="-705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CF8670-531A-4FC4-A7D8-9A1A3EA83F9C}" type="pres">
      <dgm:prSet presAssocID="{F8C88BA9-6A91-4A91-9B4C-587C5BE5229B}" presName="hierChild2" presStyleCnt="0"/>
      <dgm:spPr/>
    </dgm:pt>
    <dgm:pt modelId="{D0B7C25E-03C2-4BA7-A92B-4A1314D07251}" type="pres">
      <dgm:prSet presAssocID="{5E83BA3D-76FE-4B90-A211-0E335608C47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DF0EC03-0986-4A7E-B095-C43F22D5505A}" type="pres">
      <dgm:prSet presAssocID="{06AA434A-36D4-4E4F-9943-2F3C9566A231}" presName="hierRoot2" presStyleCnt="0"/>
      <dgm:spPr/>
    </dgm:pt>
    <dgm:pt modelId="{9699B5E2-C96C-488C-9F23-8926D5A1315A}" type="pres">
      <dgm:prSet presAssocID="{06AA434A-36D4-4E4F-9943-2F3C9566A231}" presName="composite2" presStyleCnt="0"/>
      <dgm:spPr/>
    </dgm:pt>
    <dgm:pt modelId="{B33D11B8-8CE1-4574-A6EF-2B3F893B0079}" type="pres">
      <dgm:prSet presAssocID="{06AA434A-36D4-4E4F-9943-2F3C9566A231}" presName="background2" presStyleLbl="node2" presStyleIdx="0" presStyleCnt="2"/>
      <dgm:spPr>
        <a:solidFill>
          <a:srgbClr val="66FFCC"/>
        </a:solidFill>
      </dgm:spPr>
    </dgm:pt>
    <dgm:pt modelId="{6E87A5D1-BAD3-4199-86AB-CE7ABDEB8F7F}" type="pres">
      <dgm:prSet presAssocID="{06AA434A-36D4-4E4F-9943-2F3C9566A231}" presName="text2" presStyleLbl="fgAcc2" presStyleIdx="0" presStyleCnt="2" custScaleX="299857" custScaleY="158179" custLinFactX="-60978" custLinFactNeighborX="-100000" custLinFactNeighborY="-64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4AA0B-42C6-4755-A876-8CF78FCCC16E}" type="pres">
      <dgm:prSet presAssocID="{06AA434A-36D4-4E4F-9943-2F3C9566A231}" presName="hierChild3" presStyleCnt="0"/>
      <dgm:spPr/>
    </dgm:pt>
    <dgm:pt modelId="{7B4C69C6-3687-4C47-97E7-CA7459C657C1}" type="pres">
      <dgm:prSet presAssocID="{72206BAF-90FD-419F-9221-16D5B3C0ECB5}" presName="Name17" presStyleLbl="parChTrans1D3" presStyleIdx="0" presStyleCnt="4"/>
      <dgm:spPr/>
      <dgm:t>
        <a:bodyPr/>
        <a:lstStyle/>
        <a:p>
          <a:endParaRPr lang="ru-RU"/>
        </a:p>
      </dgm:t>
    </dgm:pt>
    <dgm:pt modelId="{036D60F2-FC4D-4E82-8A54-21E245AC1C9D}" type="pres">
      <dgm:prSet presAssocID="{F60C0EC1-C9D9-4F4E-BEB3-09653F771C43}" presName="hierRoot3" presStyleCnt="0"/>
      <dgm:spPr/>
    </dgm:pt>
    <dgm:pt modelId="{BF435DC3-5BB8-4CCE-97C8-07A94D82BD0F}" type="pres">
      <dgm:prSet presAssocID="{F60C0EC1-C9D9-4F4E-BEB3-09653F771C43}" presName="composite3" presStyleCnt="0"/>
      <dgm:spPr/>
    </dgm:pt>
    <dgm:pt modelId="{74E29325-C963-4874-BFF7-04D844DA2573}" type="pres">
      <dgm:prSet presAssocID="{F60C0EC1-C9D9-4F4E-BEB3-09653F771C43}" presName="background3" presStyleLbl="node3" presStyleIdx="0" presStyleCnt="4"/>
      <dgm:spPr/>
    </dgm:pt>
    <dgm:pt modelId="{E8B420FA-0C82-4E49-981E-A53284D55601}" type="pres">
      <dgm:prSet presAssocID="{F60C0EC1-C9D9-4F4E-BEB3-09653F771C43}" presName="text3" presStyleLbl="fgAcc3" presStyleIdx="0" presStyleCnt="4" custScaleX="135628" custScaleY="373740" custLinFactNeighborX="11718" custLinFactNeighborY="-40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C9F92F-A60A-4125-81A6-BEBE09B6A99D}" type="pres">
      <dgm:prSet presAssocID="{F60C0EC1-C9D9-4F4E-BEB3-09653F771C43}" presName="hierChild4" presStyleCnt="0"/>
      <dgm:spPr/>
    </dgm:pt>
    <dgm:pt modelId="{01AAF1DA-5CFC-489B-8AC4-C6585F8A0372}" type="pres">
      <dgm:prSet presAssocID="{B7381DCB-FD3C-4F3C-A87A-111620A92EC8}" presName="Name17" presStyleLbl="parChTrans1D3" presStyleIdx="1" presStyleCnt="4"/>
      <dgm:spPr/>
      <dgm:t>
        <a:bodyPr/>
        <a:lstStyle/>
        <a:p>
          <a:endParaRPr lang="ru-RU"/>
        </a:p>
      </dgm:t>
    </dgm:pt>
    <dgm:pt modelId="{3CD686E7-C85E-40BB-BAE8-BD27461E60A4}" type="pres">
      <dgm:prSet presAssocID="{12FE8349-57E9-49DA-A731-D7436BFEE072}" presName="hierRoot3" presStyleCnt="0"/>
      <dgm:spPr/>
    </dgm:pt>
    <dgm:pt modelId="{D4BA399B-F44D-44F4-9A1E-593FE453AC33}" type="pres">
      <dgm:prSet presAssocID="{12FE8349-57E9-49DA-A731-D7436BFEE072}" presName="composite3" presStyleCnt="0"/>
      <dgm:spPr/>
    </dgm:pt>
    <dgm:pt modelId="{3FEF10AC-5C40-45AA-BD0C-A1DBB5CF1192}" type="pres">
      <dgm:prSet presAssocID="{12FE8349-57E9-49DA-A731-D7436BFEE072}" presName="background3" presStyleLbl="node3" presStyleIdx="1" presStyleCnt="4"/>
      <dgm:spPr/>
    </dgm:pt>
    <dgm:pt modelId="{0D5A8528-412F-4A8F-ADE1-7FB2035DDAE5}" type="pres">
      <dgm:prSet presAssocID="{12FE8349-57E9-49DA-A731-D7436BFEE072}" presName="text3" presStyleLbl="fgAcc3" presStyleIdx="1" presStyleCnt="4" custScaleX="138069" custScaleY="377950" custLinFactNeighborX="33223" custLinFactNeighborY="-40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60A0CA-8B9B-4257-8025-6897B39FCD0D}" type="pres">
      <dgm:prSet presAssocID="{12FE8349-57E9-49DA-A731-D7436BFEE072}" presName="hierChild4" presStyleCnt="0"/>
      <dgm:spPr/>
    </dgm:pt>
    <dgm:pt modelId="{9363FC87-7B61-41A9-A951-D815A2AD33E2}" type="pres">
      <dgm:prSet presAssocID="{FFA1B483-89AA-48B5-ABF8-2233FACCBD56}" presName="Name17" presStyleLbl="parChTrans1D3" presStyleIdx="2" presStyleCnt="4"/>
      <dgm:spPr/>
      <dgm:t>
        <a:bodyPr/>
        <a:lstStyle/>
        <a:p>
          <a:endParaRPr lang="ru-RU"/>
        </a:p>
      </dgm:t>
    </dgm:pt>
    <dgm:pt modelId="{DBAF74C9-C309-4C40-8F14-6174494511D7}" type="pres">
      <dgm:prSet presAssocID="{C3EA114B-A18C-430B-8AD6-F3843005C26D}" presName="hierRoot3" presStyleCnt="0"/>
      <dgm:spPr/>
    </dgm:pt>
    <dgm:pt modelId="{B95B521B-2230-413A-9003-DA8FB6DE5188}" type="pres">
      <dgm:prSet presAssocID="{C3EA114B-A18C-430B-8AD6-F3843005C26D}" presName="composite3" presStyleCnt="0"/>
      <dgm:spPr/>
    </dgm:pt>
    <dgm:pt modelId="{A9A38A69-77A8-4671-B5ED-69F5C4AB650A}" type="pres">
      <dgm:prSet presAssocID="{C3EA114B-A18C-430B-8AD6-F3843005C26D}" presName="background3" presStyleLbl="node3" presStyleIdx="2" presStyleCnt="4"/>
      <dgm:spPr/>
    </dgm:pt>
    <dgm:pt modelId="{BC1193BC-99D0-4373-A627-F0836D3A516B}" type="pres">
      <dgm:prSet presAssocID="{C3EA114B-A18C-430B-8AD6-F3843005C26D}" presName="text3" presStyleLbl="fgAcc3" presStyleIdx="2" presStyleCnt="4" custScaleX="163781" custScaleY="379706" custLinFactX="100000" custLinFactNeighborX="125663" custLinFactNeighborY="-40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93F53E-4116-4154-A897-D471FA6D4777}" type="pres">
      <dgm:prSet presAssocID="{C3EA114B-A18C-430B-8AD6-F3843005C26D}" presName="hierChild4" presStyleCnt="0"/>
      <dgm:spPr/>
    </dgm:pt>
    <dgm:pt modelId="{E4484F21-6E66-426D-A1C3-52DD86238AEF}" type="pres">
      <dgm:prSet presAssocID="{8681D402-A1B8-42AA-A35F-A456B2FE616F}" presName="Name17" presStyleLbl="parChTrans1D3" presStyleIdx="3" presStyleCnt="4"/>
      <dgm:spPr/>
      <dgm:t>
        <a:bodyPr/>
        <a:lstStyle/>
        <a:p>
          <a:endParaRPr lang="ru-RU"/>
        </a:p>
      </dgm:t>
    </dgm:pt>
    <dgm:pt modelId="{9D58B0B8-3FEF-429A-9BA7-41A6826BBF97}" type="pres">
      <dgm:prSet presAssocID="{0EC9D443-5337-4F18-817E-FDF1D5368C8D}" presName="hierRoot3" presStyleCnt="0"/>
      <dgm:spPr/>
    </dgm:pt>
    <dgm:pt modelId="{9DFD608F-232B-432A-9910-E5E6696130A0}" type="pres">
      <dgm:prSet presAssocID="{0EC9D443-5337-4F18-817E-FDF1D5368C8D}" presName="composite3" presStyleCnt="0"/>
      <dgm:spPr/>
    </dgm:pt>
    <dgm:pt modelId="{563E5F95-FC61-4717-950F-FBA69E104D77}" type="pres">
      <dgm:prSet presAssocID="{0EC9D443-5337-4F18-817E-FDF1D5368C8D}" presName="background3" presStyleLbl="node3" presStyleIdx="3" presStyleCnt="4"/>
      <dgm:spPr/>
    </dgm:pt>
    <dgm:pt modelId="{DF803A21-CCF7-4469-85EB-D6CF70FA7EB6}" type="pres">
      <dgm:prSet presAssocID="{0EC9D443-5337-4F18-817E-FDF1D5368C8D}" presName="text3" presStyleLbl="fgAcc3" presStyleIdx="3" presStyleCnt="4" custScaleX="143512" custScaleY="387172" custLinFactX="-45674" custLinFactNeighborX="-100000" custLinFactNeighborY="-40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7D94C5-B760-4DA1-845D-A63B34AB190F}" type="pres">
      <dgm:prSet presAssocID="{0EC9D443-5337-4F18-817E-FDF1D5368C8D}" presName="hierChild4" presStyleCnt="0"/>
      <dgm:spPr/>
    </dgm:pt>
    <dgm:pt modelId="{181E6169-21B0-450F-B415-674BE5A76C17}" type="pres">
      <dgm:prSet presAssocID="{721F668F-7802-4833-A5FD-FF6DB162E06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F5BDE65-1DA6-43C8-8697-96A8F30A4ACD}" type="pres">
      <dgm:prSet presAssocID="{73CE5AEA-916F-4822-8DBA-66465D663DD2}" presName="hierRoot2" presStyleCnt="0"/>
      <dgm:spPr/>
    </dgm:pt>
    <dgm:pt modelId="{F2F08CD4-B8C5-4656-8B71-1EB57B02D522}" type="pres">
      <dgm:prSet presAssocID="{73CE5AEA-916F-4822-8DBA-66465D663DD2}" presName="composite2" presStyleCnt="0"/>
      <dgm:spPr/>
    </dgm:pt>
    <dgm:pt modelId="{02D3E58D-6C89-4513-AF42-60A1FFDD9E2C}" type="pres">
      <dgm:prSet presAssocID="{73CE5AEA-916F-4822-8DBA-66465D663DD2}" presName="background2" presStyleLbl="node2" presStyleIdx="1" presStyleCnt="2"/>
      <dgm:spPr>
        <a:solidFill>
          <a:srgbClr val="66FFCC"/>
        </a:solidFill>
      </dgm:spPr>
    </dgm:pt>
    <dgm:pt modelId="{9D176541-6087-47E8-A9BB-1EF331634B19}" type="pres">
      <dgm:prSet presAssocID="{73CE5AEA-916F-4822-8DBA-66465D663DD2}" presName="text2" presStyleLbl="fgAcc2" presStyleIdx="1" presStyleCnt="2" custScaleX="383684" custScaleY="162082" custLinFactNeighborX="-63023" custLinFactNeighborY="-64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98772C-58DA-4EDE-9EC3-DA0BBC2740E3}" type="pres">
      <dgm:prSet presAssocID="{73CE5AEA-916F-4822-8DBA-66465D663DD2}" presName="hierChild3" presStyleCnt="0"/>
      <dgm:spPr/>
    </dgm:pt>
  </dgm:ptLst>
  <dgm:cxnLst>
    <dgm:cxn modelId="{F55C90F5-5E3A-47CA-B571-5901115FA88B}" type="presOf" srcId="{5E83BA3D-76FE-4B90-A211-0E335608C475}" destId="{D0B7C25E-03C2-4BA7-A92B-4A1314D07251}" srcOrd="0" destOrd="0" presId="urn:microsoft.com/office/officeart/2005/8/layout/hierarchy1"/>
    <dgm:cxn modelId="{3E1AB742-7DB8-4A35-B7C5-D7939E779E5D}" srcId="{F8C88BA9-6A91-4A91-9B4C-587C5BE5229B}" destId="{73CE5AEA-916F-4822-8DBA-66465D663DD2}" srcOrd="1" destOrd="0" parTransId="{721F668F-7802-4833-A5FD-FF6DB162E069}" sibTransId="{D02C9AED-EB94-4530-BEA6-90AE239683C7}"/>
    <dgm:cxn modelId="{583684F6-1A2F-4B0D-998A-C9FB7C36931A}" srcId="{06AA434A-36D4-4E4F-9943-2F3C9566A231}" destId="{0EC9D443-5337-4F18-817E-FDF1D5368C8D}" srcOrd="3" destOrd="0" parTransId="{8681D402-A1B8-42AA-A35F-A456B2FE616F}" sibTransId="{191A3EE9-B1D3-4108-A9B4-BE2926CEA7F8}"/>
    <dgm:cxn modelId="{58624F35-ADB2-4512-A342-DC60D24A4577}" srcId="{06AA434A-36D4-4E4F-9943-2F3C9566A231}" destId="{F60C0EC1-C9D9-4F4E-BEB3-09653F771C43}" srcOrd="0" destOrd="0" parTransId="{72206BAF-90FD-419F-9221-16D5B3C0ECB5}" sibTransId="{144A5177-8F9A-4E32-A341-200A39EFDBB7}"/>
    <dgm:cxn modelId="{C7BC1F0A-2075-47D1-B516-C6DB646C35D8}" type="presOf" srcId="{FFA1B483-89AA-48B5-ABF8-2233FACCBD56}" destId="{9363FC87-7B61-41A9-A951-D815A2AD33E2}" srcOrd="0" destOrd="0" presId="urn:microsoft.com/office/officeart/2005/8/layout/hierarchy1"/>
    <dgm:cxn modelId="{4F033FA2-6A95-4B9D-AE41-85C476828658}" type="presOf" srcId="{F8C88BA9-6A91-4A91-9B4C-587C5BE5229B}" destId="{70791E3E-7F25-49F7-A67D-4F298FA5F8E3}" srcOrd="0" destOrd="0" presId="urn:microsoft.com/office/officeart/2005/8/layout/hierarchy1"/>
    <dgm:cxn modelId="{CB3B532C-30A3-44C5-82F0-16864CC5E5A5}" type="presOf" srcId="{72206BAF-90FD-419F-9221-16D5B3C0ECB5}" destId="{7B4C69C6-3687-4C47-97E7-CA7459C657C1}" srcOrd="0" destOrd="0" presId="urn:microsoft.com/office/officeart/2005/8/layout/hierarchy1"/>
    <dgm:cxn modelId="{18EDB577-8AD3-4AA2-BFB7-6A59645C5576}" type="presOf" srcId="{C3EA114B-A18C-430B-8AD6-F3843005C26D}" destId="{BC1193BC-99D0-4373-A627-F0836D3A516B}" srcOrd="0" destOrd="0" presId="urn:microsoft.com/office/officeart/2005/8/layout/hierarchy1"/>
    <dgm:cxn modelId="{7921668A-4094-4BB7-8951-15A65BBBFF83}" type="presOf" srcId="{A7F88CD2-4479-46CA-B286-CDDC3BC69DB2}" destId="{0DBA912C-3FCA-40EE-802F-83E733A9A9BA}" srcOrd="0" destOrd="0" presId="urn:microsoft.com/office/officeart/2005/8/layout/hierarchy1"/>
    <dgm:cxn modelId="{CEABC845-AADE-45B0-8018-8E65E5DD44FE}" type="presOf" srcId="{721F668F-7802-4833-A5FD-FF6DB162E069}" destId="{181E6169-21B0-450F-B415-674BE5A76C17}" srcOrd="0" destOrd="0" presId="urn:microsoft.com/office/officeart/2005/8/layout/hierarchy1"/>
    <dgm:cxn modelId="{3C1A6FED-FA55-4894-B7B3-5C4DCE2709BB}" type="presOf" srcId="{73CE5AEA-916F-4822-8DBA-66465D663DD2}" destId="{9D176541-6087-47E8-A9BB-1EF331634B19}" srcOrd="0" destOrd="0" presId="urn:microsoft.com/office/officeart/2005/8/layout/hierarchy1"/>
    <dgm:cxn modelId="{2F6B401F-6C44-4CB1-AD42-85FEB6CC81E1}" srcId="{F8C88BA9-6A91-4A91-9B4C-587C5BE5229B}" destId="{06AA434A-36D4-4E4F-9943-2F3C9566A231}" srcOrd="0" destOrd="0" parTransId="{5E83BA3D-76FE-4B90-A211-0E335608C475}" sibTransId="{EFEBC3C8-23E4-46BD-AE24-4AD66CC901B6}"/>
    <dgm:cxn modelId="{A11559D1-2C87-41A3-9A2E-452357C44A4A}" srcId="{06AA434A-36D4-4E4F-9943-2F3C9566A231}" destId="{12FE8349-57E9-49DA-A731-D7436BFEE072}" srcOrd="1" destOrd="0" parTransId="{B7381DCB-FD3C-4F3C-A87A-111620A92EC8}" sibTransId="{9FDF3EBA-EDAE-4B38-81A1-74305706C1FE}"/>
    <dgm:cxn modelId="{D578736D-BCC5-4139-9C19-DFED6D7197D0}" type="presOf" srcId="{06AA434A-36D4-4E4F-9943-2F3C9566A231}" destId="{6E87A5D1-BAD3-4199-86AB-CE7ABDEB8F7F}" srcOrd="0" destOrd="0" presId="urn:microsoft.com/office/officeart/2005/8/layout/hierarchy1"/>
    <dgm:cxn modelId="{2B930A0F-A420-4F56-8CBB-A200E52DB216}" srcId="{06AA434A-36D4-4E4F-9943-2F3C9566A231}" destId="{C3EA114B-A18C-430B-8AD6-F3843005C26D}" srcOrd="2" destOrd="0" parTransId="{FFA1B483-89AA-48B5-ABF8-2233FACCBD56}" sibTransId="{B2E7F257-941C-4EE1-93F9-40E2CB9DCEE1}"/>
    <dgm:cxn modelId="{B1922679-6C93-4650-A0EC-C10C89E9BBDC}" type="presOf" srcId="{0EC9D443-5337-4F18-817E-FDF1D5368C8D}" destId="{DF803A21-CCF7-4469-85EB-D6CF70FA7EB6}" srcOrd="0" destOrd="0" presId="urn:microsoft.com/office/officeart/2005/8/layout/hierarchy1"/>
    <dgm:cxn modelId="{B9CECC4B-9A8F-4949-9FCC-FDD374A38A43}" srcId="{A7F88CD2-4479-46CA-B286-CDDC3BC69DB2}" destId="{F8C88BA9-6A91-4A91-9B4C-587C5BE5229B}" srcOrd="0" destOrd="0" parTransId="{06DD5359-47E5-42A1-9138-F42AC409EF0B}" sibTransId="{A672606B-DC2E-455F-9F00-0E486981E00A}"/>
    <dgm:cxn modelId="{0B405DE2-6E45-4BF6-8EF0-B0F961CBA63F}" type="presOf" srcId="{12FE8349-57E9-49DA-A731-D7436BFEE072}" destId="{0D5A8528-412F-4A8F-ADE1-7FB2035DDAE5}" srcOrd="0" destOrd="0" presId="urn:microsoft.com/office/officeart/2005/8/layout/hierarchy1"/>
    <dgm:cxn modelId="{656957D0-92DF-4829-B5CB-1C7AAB69B0C4}" type="presOf" srcId="{8681D402-A1B8-42AA-A35F-A456B2FE616F}" destId="{E4484F21-6E66-426D-A1C3-52DD86238AEF}" srcOrd="0" destOrd="0" presId="urn:microsoft.com/office/officeart/2005/8/layout/hierarchy1"/>
    <dgm:cxn modelId="{1784082A-9EC1-49D9-A02E-210B247DEB77}" type="presOf" srcId="{B7381DCB-FD3C-4F3C-A87A-111620A92EC8}" destId="{01AAF1DA-5CFC-489B-8AC4-C6585F8A0372}" srcOrd="0" destOrd="0" presId="urn:microsoft.com/office/officeart/2005/8/layout/hierarchy1"/>
    <dgm:cxn modelId="{AF201FA0-70DE-4F8F-8213-47EA62744121}" type="presOf" srcId="{F60C0EC1-C9D9-4F4E-BEB3-09653F771C43}" destId="{E8B420FA-0C82-4E49-981E-A53284D55601}" srcOrd="0" destOrd="0" presId="urn:microsoft.com/office/officeart/2005/8/layout/hierarchy1"/>
    <dgm:cxn modelId="{90E04FC7-3D4D-4282-9EAF-60E13DB5247A}" type="presParOf" srcId="{0DBA912C-3FCA-40EE-802F-83E733A9A9BA}" destId="{0CC74697-5BB6-454C-B2A3-03EC58BEF3DE}" srcOrd="0" destOrd="0" presId="urn:microsoft.com/office/officeart/2005/8/layout/hierarchy1"/>
    <dgm:cxn modelId="{B264AF6B-EB39-424B-971F-C3301F960591}" type="presParOf" srcId="{0CC74697-5BB6-454C-B2A3-03EC58BEF3DE}" destId="{18D6B796-447E-4692-AF03-BF8B78124046}" srcOrd="0" destOrd="0" presId="urn:microsoft.com/office/officeart/2005/8/layout/hierarchy1"/>
    <dgm:cxn modelId="{A253C916-88C9-4350-B3F5-C9FE1D12803A}" type="presParOf" srcId="{18D6B796-447E-4692-AF03-BF8B78124046}" destId="{6B97CD76-4091-40AF-B2D0-3E53169FC742}" srcOrd="0" destOrd="0" presId="urn:microsoft.com/office/officeart/2005/8/layout/hierarchy1"/>
    <dgm:cxn modelId="{7EC24082-2D74-4C48-82E2-D5F19CBAF4A9}" type="presParOf" srcId="{18D6B796-447E-4692-AF03-BF8B78124046}" destId="{70791E3E-7F25-49F7-A67D-4F298FA5F8E3}" srcOrd="1" destOrd="0" presId="urn:microsoft.com/office/officeart/2005/8/layout/hierarchy1"/>
    <dgm:cxn modelId="{6A82305A-0EE4-4604-AE24-6335BAEE58E6}" type="presParOf" srcId="{0CC74697-5BB6-454C-B2A3-03EC58BEF3DE}" destId="{3DCF8670-531A-4FC4-A7D8-9A1A3EA83F9C}" srcOrd="1" destOrd="0" presId="urn:microsoft.com/office/officeart/2005/8/layout/hierarchy1"/>
    <dgm:cxn modelId="{0FC8D158-AAD4-41FA-A4A2-26ED8C9E8C64}" type="presParOf" srcId="{3DCF8670-531A-4FC4-A7D8-9A1A3EA83F9C}" destId="{D0B7C25E-03C2-4BA7-A92B-4A1314D07251}" srcOrd="0" destOrd="0" presId="urn:microsoft.com/office/officeart/2005/8/layout/hierarchy1"/>
    <dgm:cxn modelId="{73017E10-0AD7-4268-94AD-942E23457E2E}" type="presParOf" srcId="{3DCF8670-531A-4FC4-A7D8-9A1A3EA83F9C}" destId="{BDF0EC03-0986-4A7E-B095-C43F22D5505A}" srcOrd="1" destOrd="0" presId="urn:microsoft.com/office/officeart/2005/8/layout/hierarchy1"/>
    <dgm:cxn modelId="{A881F657-CBAC-4492-B5F0-A81E8B6ED9A6}" type="presParOf" srcId="{BDF0EC03-0986-4A7E-B095-C43F22D5505A}" destId="{9699B5E2-C96C-488C-9F23-8926D5A1315A}" srcOrd="0" destOrd="0" presId="urn:microsoft.com/office/officeart/2005/8/layout/hierarchy1"/>
    <dgm:cxn modelId="{33DA7238-D16A-4949-A16F-09AD79403C83}" type="presParOf" srcId="{9699B5E2-C96C-488C-9F23-8926D5A1315A}" destId="{B33D11B8-8CE1-4574-A6EF-2B3F893B0079}" srcOrd="0" destOrd="0" presId="urn:microsoft.com/office/officeart/2005/8/layout/hierarchy1"/>
    <dgm:cxn modelId="{20C3B50F-7244-4834-B16F-2768590F162D}" type="presParOf" srcId="{9699B5E2-C96C-488C-9F23-8926D5A1315A}" destId="{6E87A5D1-BAD3-4199-86AB-CE7ABDEB8F7F}" srcOrd="1" destOrd="0" presId="urn:microsoft.com/office/officeart/2005/8/layout/hierarchy1"/>
    <dgm:cxn modelId="{7F50A7F8-9633-4A3F-8DEC-4A2E63C626D0}" type="presParOf" srcId="{BDF0EC03-0986-4A7E-B095-C43F22D5505A}" destId="{3F44AA0B-42C6-4755-A876-8CF78FCCC16E}" srcOrd="1" destOrd="0" presId="urn:microsoft.com/office/officeart/2005/8/layout/hierarchy1"/>
    <dgm:cxn modelId="{DBD96C28-0AEA-4C48-8A14-D4DD08B96BFF}" type="presParOf" srcId="{3F44AA0B-42C6-4755-A876-8CF78FCCC16E}" destId="{7B4C69C6-3687-4C47-97E7-CA7459C657C1}" srcOrd="0" destOrd="0" presId="urn:microsoft.com/office/officeart/2005/8/layout/hierarchy1"/>
    <dgm:cxn modelId="{1EA82851-0EED-49D0-99A7-B92A96C7EABD}" type="presParOf" srcId="{3F44AA0B-42C6-4755-A876-8CF78FCCC16E}" destId="{036D60F2-FC4D-4E82-8A54-21E245AC1C9D}" srcOrd="1" destOrd="0" presId="urn:microsoft.com/office/officeart/2005/8/layout/hierarchy1"/>
    <dgm:cxn modelId="{873AD1A6-F92D-42AA-BC9A-58E7C1C22B34}" type="presParOf" srcId="{036D60F2-FC4D-4E82-8A54-21E245AC1C9D}" destId="{BF435DC3-5BB8-4CCE-97C8-07A94D82BD0F}" srcOrd="0" destOrd="0" presId="urn:microsoft.com/office/officeart/2005/8/layout/hierarchy1"/>
    <dgm:cxn modelId="{7BE22789-0DDB-4A68-BFF2-40425BE1C5BE}" type="presParOf" srcId="{BF435DC3-5BB8-4CCE-97C8-07A94D82BD0F}" destId="{74E29325-C963-4874-BFF7-04D844DA2573}" srcOrd="0" destOrd="0" presId="urn:microsoft.com/office/officeart/2005/8/layout/hierarchy1"/>
    <dgm:cxn modelId="{2832A757-EA79-49AE-BE39-DB3CEFF8FD17}" type="presParOf" srcId="{BF435DC3-5BB8-4CCE-97C8-07A94D82BD0F}" destId="{E8B420FA-0C82-4E49-981E-A53284D55601}" srcOrd="1" destOrd="0" presId="urn:microsoft.com/office/officeart/2005/8/layout/hierarchy1"/>
    <dgm:cxn modelId="{81B511F6-97A9-4AB2-A67E-4F6E7EA96CFA}" type="presParOf" srcId="{036D60F2-FC4D-4E82-8A54-21E245AC1C9D}" destId="{A9C9F92F-A60A-4125-81A6-BEBE09B6A99D}" srcOrd="1" destOrd="0" presId="urn:microsoft.com/office/officeart/2005/8/layout/hierarchy1"/>
    <dgm:cxn modelId="{E7FDCE32-CC03-4B19-BBAD-DAC312195F88}" type="presParOf" srcId="{3F44AA0B-42C6-4755-A876-8CF78FCCC16E}" destId="{01AAF1DA-5CFC-489B-8AC4-C6585F8A0372}" srcOrd="2" destOrd="0" presId="urn:microsoft.com/office/officeart/2005/8/layout/hierarchy1"/>
    <dgm:cxn modelId="{AB7A6163-C5D5-45C1-990A-B6F4C738912B}" type="presParOf" srcId="{3F44AA0B-42C6-4755-A876-8CF78FCCC16E}" destId="{3CD686E7-C85E-40BB-BAE8-BD27461E60A4}" srcOrd="3" destOrd="0" presId="urn:microsoft.com/office/officeart/2005/8/layout/hierarchy1"/>
    <dgm:cxn modelId="{8A87E3ED-21C8-46AB-92A4-3ED58D2D2AAC}" type="presParOf" srcId="{3CD686E7-C85E-40BB-BAE8-BD27461E60A4}" destId="{D4BA399B-F44D-44F4-9A1E-593FE453AC33}" srcOrd="0" destOrd="0" presId="urn:microsoft.com/office/officeart/2005/8/layout/hierarchy1"/>
    <dgm:cxn modelId="{F1E26F90-2357-45F4-92AF-EC4573F955FD}" type="presParOf" srcId="{D4BA399B-F44D-44F4-9A1E-593FE453AC33}" destId="{3FEF10AC-5C40-45AA-BD0C-A1DBB5CF1192}" srcOrd="0" destOrd="0" presId="urn:microsoft.com/office/officeart/2005/8/layout/hierarchy1"/>
    <dgm:cxn modelId="{676CBCAF-37A9-4430-B635-67907C20DB8C}" type="presParOf" srcId="{D4BA399B-F44D-44F4-9A1E-593FE453AC33}" destId="{0D5A8528-412F-4A8F-ADE1-7FB2035DDAE5}" srcOrd="1" destOrd="0" presId="urn:microsoft.com/office/officeart/2005/8/layout/hierarchy1"/>
    <dgm:cxn modelId="{C193BCAF-A6C8-4DA6-A861-CB139662593E}" type="presParOf" srcId="{3CD686E7-C85E-40BB-BAE8-BD27461E60A4}" destId="{7860A0CA-8B9B-4257-8025-6897B39FCD0D}" srcOrd="1" destOrd="0" presId="urn:microsoft.com/office/officeart/2005/8/layout/hierarchy1"/>
    <dgm:cxn modelId="{9EFD537D-D87E-4459-8D82-C6BF1129956F}" type="presParOf" srcId="{3F44AA0B-42C6-4755-A876-8CF78FCCC16E}" destId="{9363FC87-7B61-41A9-A951-D815A2AD33E2}" srcOrd="4" destOrd="0" presId="urn:microsoft.com/office/officeart/2005/8/layout/hierarchy1"/>
    <dgm:cxn modelId="{6A43E63B-389C-4263-A9CD-A12ABD430475}" type="presParOf" srcId="{3F44AA0B-42C6-4755-A876-8CF78FCCC16E}" destId="{DBAF74C9-C309-4C40-8F14-6174494511D7}" srcOrd="5" destOrd="0" presId="urn:microsoft.com/office/officeart/2005/8/layout/hierarchy1"/>
    <dgm:cxn modelId="{E4866EBB-BA58-4790-BDEE-D03069FD8925}" type="presParOf" srcId="{DBAF74C9-C309-4C40-8F14-6174494511D7}" destId="{B95B521B-2230-413A-9003-DA8FB6DE5188}" srcOrd="0" destOrd="0" presId="urn:microsoft.com/office/officeart/2005/8/layout/hierarchy1"/>
    <dgm:cxn modelId="{1914F3D2-A553-4363-BEE7-0389AF6D79A1}" type="presParOf" srcId="{B95B521B-2230-413A-9003-DA8FB6DE5188}" destId="{A9A38A69-77A8-4671-B5ED-69F5C4AB650A}" srcOrd="0" destOrd="0" presId="urn:microsoft.com/office/officeart/2005/8/layout/hierarchy1"/>
    <dgm:cxn modelId="{C4F5578B-09A2-4541-BDB1-8C486C144C6B}" type="presParOf" srcId="{B95B521B-2230-413A-9003-DA8FB6DE5188}" destId="{BC1193BC-99D0-4373-A627-F0836D3A516B}" srcOrd="1" destOrd="0" presId="urn:microsoft.com/office/officeart/2005/8/layout/hierarchy1"/>
    <dgm:cxn modelId="{38EC4C92-F78F-4477-A6CB-29E759F6DF79}" type="presParOf" srcId="{DBAF74C9-C309-4C40-8F14-6174494511D7}" destId="{F493F53E-4116-4154-A897-D471FA6D4777}" srcOrd="1" destOrd="0" presId="urn:microsoft.com/office/officeart/2005/8/layout/hierarchy1"/>
    <dgm:cxn modelId="{A8442369-AE51-4020-9357-8EBDD0AA8D9E}" type="presParOf" srcId="{3F44AA0B-42C6-4755-A876-8CF78FCCC16E}" destId="{E4484F21-6E66-426D-A1C3-52DD86238AEF}" srcOrd="6" destOrd="0" presId="urn:microsoft.com/office/officeart/2005/8/layout/hierarchy1"/>
    <dgm:cxn modelId="{284AC70D-E5C4-4E8F-B50E-2EBC55289D78}" type="presParOf" srcId="{3F44AA0B-42C6-4755-A876-8CF78FCCC16E}" destId="{9D58B0B8-3FEF-429A-9BA7-41A6826BBF97}" srcOrd="7" destOrd="0" presId="urn:microsoft.com/office/officeart/2005/8/layout/hierarchy1"/>
    <dgm:cxn modelId="{FF119091-86EA-4025-8DF7-E1792739551A}" type="presParOf" srcId="{9D58B0B8-3FEF-429A-9BA7-41A6826BBF97}" destId="{9DFD608F-232B-432A-9910-E5E6696130A0}" srcOrd="0" destOrd="0" presId="urn:microsoft.com/office/officeart/2005/8/layout/hierarchy1"/>
    <dgm:cxn modelId="{F880992E-F09E-46F0-A00E-F7F2FBAB44BD}" type="presParOf" srcId="{9DFD608F-232B-432A-9910-E5E6696130A0}" destId="{563E5F95-FC61-4717-950F-FBA69E104D77}" srcOrd="0" destOrd="0" presId="urn:microsoft.com/office/officeart/2005/8/layout/hierarchy1"/>
    <dgm:cxn modelId="{5178AFDD-E22A-47DA-BA6D-2EAC10C1DEA5}" type="presParOf" srcId="{9DFD608F-232B-432A-9910-E5E6696130A0}" destId="{DF803A21-CCF7-4469-85EB-D6CF70FA7EB6}" srcOrd="1" destOrd="0" presId="urn:microsoft.com/office/officeart/2005/8/layout/hierarchy1"/>
    <dgm:cxn modelId="{96CE6509-0814-4E07-AE3E-8F5E171635EE}" type="presParOf" srcId="{9D58B0B8-3FEF-429A-9BA7-41A6826BBF97}" destId="{577D94C5-B760-4DA1-845D-A63B34AB190F}" srcOrd="1" destOrd="0" presId="urn:microsoft.com/office/officeart/2005/8/layout/hierarchy1"/>
    <dgm:cxn modelId="{3E361B49-B32D-461C-BD7F-CDAE9077E29D}" type="presParOf" srcId="{3DCF8670-531A-4FC4-A7D8-9A1A3EA83F9C}" destId="{181E6169-21B0-450F-B415-674BE5A76C17}" srcOrd="2" destOrd="0" presId="urn:microsoft.com/office/officeart/2005/8/layout/hierarchy1"/>
    <dgm:cxn modelId="{315B1937-052B-4E46-B7AC-D62B5104EAE7}" type="presParOf" srcId="{3DCF8670-531A-4FC4-A7D8-9A1A3EA83F9C}" destId="{2F5BDE65-1DA6-43C8-8697-96A8F30A4ACD}" srcOrd="3" destOrd="0" presId="urn:microsoft.com/office/officeart/2005/8/layout/hierarchy1"/>
    <dgm:cxn modelId="{E56277E2-EFB0-4A9A-B6CA-E351076FFB9C}" type="presParOf" srcId="{2F5BDE65-1DA6-43C8-8697-96A8F30A4ACD}" destId="{F2F08CD4-B8C5-4656-8B71-1EB57B02D522}" srcOrd="0" destOrd="0" presId="urn:microsoft.com/office/officeart/2005/8/layout/hierarchy1"/>
    <dgm:cxn modelId="{96E30658-02E9-44E2-9D23-FA12890727B3}" type="presParOf" srcId="{F2F08CD4-B8C5-4656-8B71-1EB57B02D522}" destId="{02D3E58D-6C89-4513-AF42-60A1FFDD9E2C}" srcOrd="0" destOrd="0" presId="urn:microsoft.com/office/officeart/2005/8/layout/hierarchy1"/>
    <dgm:cxn modelId="{06123F3B-D400-4337-8B10-437972AB9638}" type="presParOf" srcId="{F2F08CD4-B8C5-4656-8B71-1EB57B02D522}" destId="{9D176541-6087-47E8-A9BB-1EF331634B19}" srcOrd="1" destOrd="0" presId="urn:microsoft.com/office/officeart/2005/8/layout/hierarchy1"/>
    <dgm:cxn modelId="{23E17AD6-7C23-4F29-90DD-869688BA3A26}" type="presParOf" srcId="{2F5BDE65-1DA6-43C8-8697-96A8F30A4ACD}" destId="{3D98772C-58DA-4EDE-9EC3-DA0BBC2740E3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823F6E-D21E-4772-8F6C-C32024FCA0E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19557A-DF7D-4BF5-91D3-F8065BE89B08}">
      <dgm:prSet phldrT="[Текст]" custT="1"/>
      <dgm:spPr/>
      <dgm:t>
        <a:bodyPr/>
        <a:lstStyle/>
        <a:p>
          <a:r>
            <a:rPr lang="ru-RU" sz="1600" dirty="0" smtClean="0"/>
            <a:t>Культура</a:t>
          </a:r>
          <a:endParaRPr lang="ru-RU" sz="1600" dirty="0"/>
        </a:p>
      </dgm:t>
    </dgm:pt>
    <dgm:pt modelId="{077AD07F-FCDA-4BCF-88C5-23EC98A67D7A}" type="parTrans" cxnId="{55D1FF25-8EEB-4B16-BA7E-58EFD32F9EA8}">
      <dgm:prSet/>
      <dgm:spPr/>
      <dgm:t>
        <a:bodyPr/>
        <a:lstStyle/>
        <a:p>
          <a:endParaRPr lang="ru-RU"/>
        </a:p>
      </dgm:t>
    </dgm:pt>
    <dgm:pt modelId="{1DBE70C0-EE34-42AA-93E2-61CEC5F4B929}" type="sibTrans" cxnId="{55D1FF25-8EEB-4B16-BA7E-58EFD32F9EA8}">
      <dgm:prSet/>
      <dgm:spPr/>
      <dgm:t>
        <a:bodyPr/>
        <a:lstStyle/>
        <a:p>
          <a:endParaRPr lang="ru-RU"/>
        </a:p>
      </dgm:t>
    </dgm:pt>
    <dgm:pt modelId="{035F98AA-329E-49CB-9B96-D48DD791693D}">
      <dgm:prSet phldrT="[Текст]" custT="1"/>
      <dgm:spPr/>
      <dgm:t>
        <a:bodyPr/>
        <a:lstStyle/>
        <a:p>
          <a:r>
            <a:rPr lang="ru-RU" sz="1400" dirty="0" smtClean="0"/>
            <a:t>2 444,0 автобус </a:t>
          </a:r>
          <a:r>
            <a:rPr lang="en-US" sz="1400" dirty="0" smtClean="0"/>
            <a:t>Ford</a:t>
          </a:r>
          <a:endParaRPr lang="ru-RU" sz="1400" dirty="0"/>
        </a:p>
      </dgm:t>
    </dgm:pt>
    <dgm:pt modelId="{F2C95713-AC7A-46EC-899F-4C7C26CD3435}" type="parTrans" cxnId="{2C330053-E25F-4ACE-9A20-8416D5D53734}">
      <dgm:prSet/>
      <dgm:spPr/>
      <dgm:t>
        <a:bodyPr/>
        <a:lstStyle/>
        <a:p>
          <a:endParaRPr lang="ru-RU"/>
        </a:p>
      </dgm:t>
    </dgm:pt>
    <dgm:pt modelId="{5C75D91C-9CFB-4525-83DC-039D8D2DA51B}" type="sibTrans" cxnId="{2C330053-E25F-4ACE-9A20-8416D5D53734}">
      <dgm:prSet/>
      <dgm:spPr/>
      <dgm:t>
        <a:bodyPr/>
        <a:lstStyle/>
        <a:p>
          <a:endParaRPr lang="ru-RU"/>
        </a:p>
      </dgm:t>
    </dgm:pt>
    <dgm:pt modelId="{7DBE0D88-8EDD-472C-BDA3-8B3E8058EAEC}">
      <dgm:prSet phldrT="[Текст]" custT="1"/>
      <dgm:spPr/>
      <dgm:t>
        <a:bodyPr/>
        <a:lstStyle/>
        <a:p>
          <a:r>
            <a:rPr lang="en-US" sz="1400" dirty="0" smtClean="0"/>
            <a:t>757</a:t>
          </a:r>
          <a:r>
            <a:rPr lang="ru-RU" sz="1400" dirty="0" smtClean="0"/>
            <a:t>,5 тыс. руб. новогодние подарки ;</a:t>
          </a:r>
          <a:endParaRPr lang="ru-RU" sz="1400" dirty="0"/>
        </a:p>
      </dgm:t>
    </dgm:pt>
    <dgm:pt modelId="{CED5491A-14D0-4213-A313-825A4A055765}" type="parTrans" cxnId="{048B0823-ED2D-46E4-9900-DD9C3D523291}">
      <dgm:prSet/>
      <dgm:spPr/>
      <dgm:t>
        <a:bodyPr/>
        <a:lstStyle/>
        <a:p>
          <a:endParaRPr lang="ru-RU"/>
        </a:p>
      </dgm:t>
    </dgm:pt>
    <dgm:pt modelId="{051710AD-1D97-4D72-9BBC-3E370BC4B424}" type="sibTrans" cxnId="{048B0823-ED2D-46E4-9900-DD9C3D523291}">
      <dgm:prSet/>
      <dgm:spPr/>
      <dgm:t>
        <a:bodyPr/>
        <a:lstStyle/>
        <a:p>
          <a:endParaRPr lang="ru-RU"/>
        </a:p>
      </dgm:t>
    </dgm:pt>
    <dgm:pt modelId="{80BABD97-CA72-4B99-B8D7-CDF30C986660}">
      <dgm:prSet phldrT="[Текст]" custT="1"/>
      <dgm:spPr/>
      <dgm:t>
        <a:bodyPr/>
        <a:lstStyle/>
        <a:p>
          <a:r>
            <a:rPr lang="ru-RU" sz="1600" dirty="0" smtClean="0"/>
            <a:t>Образование</a:t>
          </a:r>
          <a:endParaRPr lang="ru-RU" sz="1600" dirty="0"/>
        </a:p>
      </dgm:t>
    </dgm:pt>
    <dgm:pt modelId="{A9064C55-48D1-4FB3-96B9-2D002F69B460}" type="parTrans" cxnId="{8A29126F-460F-4812-B103-DD2032F5D474}">
      <dgm:prSet/>
      <dgm:spPr/>
      <dgm:t>
        <a:bodyPr/>
        <a:lstStyle/>
        <a:p>
          <a:endParaRPr lang="ru-RU"/>
        </a:p>
      </dgm:t>
    </dgm:pt>
    <dgm:pt modelId="{5A78F5BA-17AB-41A5-9B3B-057A9A54C161}" type="sibTrans" cxnId="{8A29126F-460F-4812-B103-DD2032F5D474}">
      <dgm:prSet/>
      <dgm:spPr/>
      <dgm:t>
        <a:bodyPr/>
        <a:lstStyle/>
        <a:p>
          <a:endParaRPr lang="ru-RU"/>
        </a:p>
      </dgm:t>
    </dgm:pt>
    <dgm:pt modelId="{52130415-C1BF-4291-B906-CB99A2305915}">
      <dgm:prSet phldrT="[Текст]"/>
      <dgm:spPr/>
      <dgm:t>
        <a:bodyPr/>
        <a:lstStyle/>
        <a:p>
          <a:r>
            <a:rPr lang="ru-RU" dirty="0" smtClean="0"/>
            <a:t>1 862,0 тыс. руб. автомобиль для подвоза воды;</a:t>
          </a:r>
          <a:endParaRPr lang="ru-RU" dirty="0"/>
        </a:p>
      </dgm:t>
    </dgm:pt>
    <dgm:pt modelId="{3F806C39-D13B-4BD1-8456-1C3B9D4D0DB9}" type="parTrans" cxnId="{9039E94B-D58D-489B-8398-A1AC0140B857}">
      <dgm:prSet/>
      <dgm:spPr/>
      <dgm:t>
        <a:bodyPr/>
        <a:lstStyle/>
        <a:p>
          <a:endParaRPr lang="ru-RU"/>
        </a:p>
      </dgm:t>
    </dgm:pt>
    <dgm:pt modelId="{2ECAC8B7-4CEE-4273-B403-EAAB3B12E4DC}" type="sibTrans" cxnId="{9039E94B-D58D-489B-8398-A1AC0140B857}">
      <dgm:prSet/>
      <dgm:spPr/>
      <dgm:t>
        <a:bodyPr/>
        <a:lstStyle/>
        <a:p>
          <a:endParaRPr lang="ru-RU"/>
        </a:p>
      </dgm:t>
    </dgm:pt>
    <dgm:pt modelId="{0FF39A69-247C-492D-A9F7-EFADB254A628}">
      <dgm:prSet phldrT="[Текст]"/>
      <dgm:spPr/>
      <dgm:t>
        <a:bodyPr/>
        <a:lstStyle/>
        <a:p>
          <a:r>
            <a:rPr lang="ru-RU" dirty="0" smtClean="0"/>
            <a:t>86,6 тыс. руб. тепловые пушки.</a:t>
          </a:r>
          <a:endParaRPr lang="ru-RU" dirty="0"/>
        </a:p>
      </dgm:t>
    </dgm:pt>
    <dgm:pt modelId="{8F82D236-ED36-43C9-A305-A3F5580382D9}" type="parTrans" cxnId="{AEFA9750-2568-45D2-9183-31367EFF217F}">
      <dgm:prSet/>
      <dgm:spPr/>
      <dgm:t>
        <a:bodyPr/>
        <a:lstStyle/>
        <a:p>
          <a:endParaRPr lang="ru-RU"/>
        </a:p>
      </dgm:t>
    </dgm:pt>
    <dgm:pt modelId="{9D0BF0CE-BBCB-48C7-8E99-DD6F99043C17}" type="sibTrans" cxnId="{AEFA9750-2568-45D2-9183-31367EFF217F}">
      <dgm:prSet/>
      <dgm:spPr/>
      <dgm:t>
        <a:bodyPr/>
        <a:lstStyle/>
        <a:p>
          <a:endParaRPr lang="ru-RU"/>
        </a:p>
      </dgm:t>
    </dgm:pt>
    <dgm:pt modelId="{EDD98C10-D47E-4FCB-9383-25D4F964AF5F}">
      <dgm:prSet phldrT="[Текст]" custT="1"/>
      <dgm:spPr/>
      <dgm:t>
        <a:bodyPr/>
        <a:lstStyle/>
        <a:p>
          <a:r>
            <a:rPr lang="ru-RU" sz="1600" dirty="0" smtClean="0"/>
            <a:t>Управление</a:t>
          </a:r>
          <a:endParaRPr lang="ru-RU" sz="1600" dirty="0"/>
        </a:p>
      </dgm:t>
    </dgm:pt>
    <dgm:pt modelId="{CDFE96CC-F707-4249-A356-E2ADA7A57FB0}" type="parTrans" cxnId="{9EBDADA5-400F-49C8-8EA3-54D0FE0AE360}">
      <dgm:prSet/>
      <dgm:spPr/>
      <dgm:t>
        <a:bodyPr/>
        <a:lstStyle/>
        <a:p>
          <a:endParaRPr lang="ru-RU"/>
        </a:p>
      </dgm:t>
    </dgm:pt>
    <dgm:pt modelId="{3BF83733-9EDA-460E-8253-4C0EBF9B2794}" type="sibTrans" cxnId="{9EBDADA5-400F-49C8-8EA3-54D0FE0AE360}">
      <dgm:prSet/>
      <dgm:spPr/>
      <dgm:t>
        <a:bodyPr/>
        <a:lstStyle/>
        <a:p>
          <a:endParaRPr lang="ru-RU"/>
        </a:p>
      </dgm:t>
    </dgm:pt>
    <dgm:pt modelId="{DD99D2FB-4064-474A-8E7C-E84AAE1982E1}">
      <dgm:prSet phldrT="[Текст]" custT="1"/>
      <dgm:spPr/>
      <dgm:t>
        <a:bodyPr/>
        <a:lstStyle/>
        <a:p>
          <a:r>
            <a:rPr lang="ru-RU" sz="1400" dirty="0" smtClean="0"/>
            <a:t>336,1 тыс. руб. цифровое фортепиано, печь муфельная, акустическая и радиосистема, ноутбуки;</a:t>
          </a:r>
          <a:endParaRPr lang="ru-RU" sz="1400" dirty="0"/>
        </a:p>
      </dgm:t>
    </dgm:pt>
    <dgm:pt modelId="{45790573-97AB-4FE7-8DD2-A61C1E233D23}" type="parTrans" cxnId="{62ED93F7-937B-4A15-8D54-7F082C3BCEC6}">
      <dgm:prSet/>
      <dgm:spPr/>
      <dgm:t>
        <a:bodyPr/>
        <a:lstStyle/>
        <a:p>
          <a:endParaRPr lang="ru-RU"/>
        </a:p>
      </dgm:t>
    </dgm:pt>
    <dgm:pt modelId="{DD2ABF04-17B0-42D4-A945-1EB4187124CE}" type="sibTrans" cxnId="{62ED93F7-937B-4A15-8D54-7F082C3BCEC6}">
      <dgm:prSet/>
      <dgm:spPr/>
      <dgm:t>
        <a:bodyPr/>
        <a:lstStyle/>
        <a:p>
          <a:endParaRPr lang="ru-RU"/>
        </a:p>
      </dgm:t>
    </dgm:pt>
    <dgm:pt modelId="{00411B7E-8F23-4A2D-8576-A4B89214AE0A}">
      <dgm:prSet phldrT="[Текст]" custT="1"/>
      <dgm:spPr/>
      <dgm:t>
        <a:bodyPr/>
        <a:lstStyle/>
        <a:p>
          <a:r>
            <a:rPr lang="ru-RU" sz="1400" dirty="0" smtClean="0"/>
            <a:t>204,5 тыс. руб. подписка на периодическую печать.</a:t>
          </a:r>
          <a:endParaRPr lang="ru-RU" sz="1400" dirty="0"/>
        </a:p>
      </dgm:t>
    </dgm:pt>
    <dgm:pt modelId="{41BAB17C-52E6-4C72-9114-8F4F9AB599D2}" type="parTrans" cxnId="{07D28527-5972-41EC-AB7C-D6EE6425EE0A}">
      <dgm:prSet/>
      <dgm:spPr/>
      <dgm:t>
        <a:bodyPr/>
        <a:lstStyle/>
        <a:p>
          <a:endParaRPr lang="ru-RU"/>
        </a:p>
      </dgm:t>
    </dgm:pt>
    <dgm:pt modelId="{8CDE6859-F8E5-46FF-BA39-D0B1CE7EFC47}" type="sibTrans" cxnId="{07D28527-5972-41EC-AB7C-D6EE6425EE0A}">
      <dgm:prSet/>
      <dgm:spPr/>
      <dgm:t>
        <a:bodyPr/>
        <a:lstStyle/>
        <a:p>
          <a:endParaRPr lang="ru-RU"/>
        </a:p>
      </dgm:t>
    </dgm:pt>
    <dgm:pt modelId="{CF688060-2D35-4E03-8705-2ABD8A8434AA}">
      <dgm:prSet phldrT="[Текст]"/>
      <dgm:spPr/>
      <dgm:t>
        <a:bodyPr/>
        <a:lstStyle/>
        <a:p>
          <a:r>
            <a:rPr lang="ru-RU" dirty="0" smtClean="0"/>
            <a:t>1 706,0 тыс. руб. вакуумный автомобиль;</a:t>
          </a:r>
          <a:endParaRPr lang="ru-RU" dirty="0"/>
        </a:p>
      </dgm:t>
    </dgm:pt>
    <dgm:pt modelId="{1F07B2F1-3334-473C-ADA7-DFAFF77EBBA3}" type="parTrans" cxnId="{8D29E96E-14FF-445B-B54A-BDB7DAED5F33}">
      <dgm:prSet/>
      <dgm:spPr/>
      <dgm:t>
        <a:bodyPr/>
        <a:lstStyle/>
        <a:p>
          <a:endParaRPr lang="ru-RU"/>
        </a:p>
      </dgm:t>
    </dgm:pt>
    <dgm:pt modelId="{763F5C04-97AE-4DC3-A05C-D019B511453D}" type="sibTrans" cxnId="{8D29E96E-14FF-445B-B54A-BDB7DAED5F33}">
      <dgm:prSet/>
      <dgm:spPr/>
      <dgm:t>
        <a:bodyPr/>
        <a:lstStyle/>
        <a:p>
          <a:endParaRPr lang="ru-RU"/>
        </a:p>
      </dgm:t>
    </dgm:pt>
    <dgm:pt modelId="{84A58CDE-E160-43B7-8B8B-2A0AF63E504E}">
      <dgm:prSet phldrT="[Текст]"/>
      <dgm:spPr/>
      <dgm:t>
        <a:bodyPr/>
        <a:lstStyle/>
        <a:p>
          <a:r>
            <a:rPr lang="ru-RU" dirty="0" smtClean="0"/>
            <a:t>5 750,6 замена оконных блоков, ремонт системы отопления в СОШ №1 п. Михайловка;</a:t>
          </a:r>
          <a:endParaRPr lang="ru-RU" dirty="0"/>
        </a:p>
      </dgm:t>
    </dgm:pt>
    <dgm:pt modelId="{B7BDE2B9-6264-4B73-A710-5D061576920C}" type="parTrans" cxnId="{E3A166F4-8528-4E64-8030-CC6C6E8B631C}">
      <dgm:prSet/>
      <dgm:spPr/>
      <dgm:t>
        <a:bodyPr/>
        <a:lstStyle/>
        <a:p>
          <a:endParaRPr lang="ru-RU"/>
        </a:p>
      </dgm:t>
    </dgm:pt>
    <dgm:pt modelId="{F1714DF6-E37F-42B0-9C1C-29FE41A0F5D9}" type="sibTrans" cxnId="{E3A166F4-8528-4E64-8030-CC6C6E8B631C}">
      <dgm:prSet/>
      <dgm:spPr/>
      <dgm:t>
        <a:bodyPr/>
        <a:lstStyle/>
        <a:p>
          <a:endParaRPr lang="ru-RU"/>
        </a:p>
      </dgm:t>
    </dgm:pt>
    <dgm:pt modelId="{CF5B1A90-05BF-49E6-93C9-F1F9E841ABF8}">
      <dgm:prSet phldrT="[Текст]"/>
      <dgm:spPr/>
      <dgm:t>
        <a:bodyPr/>
        <a:lstStyle/>
        <a:p>
          <a:r>
            <a:rPr lang="ru-RU" dirty="0" smtClean="0"/>
            <a:t>800,0 тыс. руб. выборочный капитальный ремонт пищеблока СОШ с. Тальники;</a:t>
          </a:r>
          <a:endParaRPr lang="ru-RU" dirty="0"/>
        </a:p>
      </dgm:t>
    </dgm:pt>
    <dgm:pt modelId="{94A21653-C59B-4629-87A9-7A765D3035E6}" type="parTrans" cxnId="{A1069F67-2D89-4011-BD0C-FC09CE13A571}">
      <dgm:prSet/>
      <dgm:spPr/>
      <dgm:t>
        <a:bodyPr/>
        <a:lstStyle/>
        <a:p>
          <a:endParaRPr lang="ru-RU"/>
        </a:p>
      </dgm:t>
    </dgm:pt>
    <dgm:pt modelId="{7B417449-1449-4D6B-9B33-B7DB01C9F496}" type="sibTrans" cxnId="{A1069F67-2D89-4011-BD0C-FC09CE13A571}">
      <dgm:prSet/>
      <dgm:spPr/>
      <dgm:t>
        <a:bodyPr/>
        <a:lstStyle/>
        <a:p>
          <a:endParaRPr lang="ru-RU"/>
        </a:p>
      </dgm:t>
    </dgm:pt>
    <dgm:pt modelId="{EEC6A7AB-C29E-44B4-8460-92214900CAA3}">
      <dgm:prSet phldrT="[Текст]"/>
      <dgm:spPr/>
      <dgm:t>
        <a:bodyPr/>
        <a:lstStyle/>
        <a:p>
          <a:r>
            <a:rPr lang="ru-RU" dirty="0" smtClean="0"/>
            <a:t>600,0 тыс. руб. разработка ПСД для ремонта СОШ с. Голуметь;</a:t>
          </a:r>
          <a:endParaRPr lang="ru-RU" dirty="0"/>
        </a:p>
      </dgm:t>
    </dgm:pt>
    <dgm:pt modelId="{54B60B73-E1EE-4795-B1B7-9DC99FA46950}" type="parTrans" cxnId="{BDF00AD6-1F08-4BF6-A733-D5FC1CDC9CAA}">
      <dgm:prSet/>
      <dgm:spPr/>
      <dgm:t>
        <a:bodyPr/>
        <a:lstStyle/>
        <a:p>
          <a:endParaRPr lang="ru-RU"/>
        </a:p>
      </dgm:t>
    </dgm:pt>
    <dgm:pt modelId="{6E8BEC48-5BBD-4A42-9B76-9A6CE7897F1A}" type="sibTrans" cxnId="{BDF00AD6-1F08-4BF6-A733-D5FC1CDC9CAA}">
      <dgm:prSet/>
      <dgm:spPr/>
      <dgm:t>
        <a:bodyPr/>
        <a:lstStyle/>
        <a:p>
          <a:endParaRPr lang="ru-RU"/>
        </a:p>
      </dgm:t>
    </dgm:pt>
    <dgm:pt modelId="{7ED4E05A-2C21-4B91-821A-94079B59CAC7}">
      <dgm:prSet phldrT="[Текст]"/>
      <dgm:spPr/>
      <dgm:t>
        <a:bodyPr/>
        <a:lstStyle/>
        <a:p>
          <a:r>
            <a:rPr lang="ru-RU" dirty="0" smtClean="0"/>
            <a:t>267,1 тыс. руб. насосы для котельных;</a:t>
          </a:r>
          <a:endParaRPr lang="ru-RU" dirty="0"/>
        </a:p>
      </dgm:t>
    </dgm:pt>
    <dgm:pt modelId="{C629E88E-7CB6-4E90-A3F3-B829835D682F}" type="parTrans" cxnId="{C8CD9DD8-22AD-4C37-88AC-4A3995BB3607}">
      <dgm:prSet/>
      <dgm:spPr/>
      <dgm:t>
        <a:bodyPr/>
        <a:lstStyle/>
        <a:p>
          <a:endParaRPr lang="ru-RU"/>
        </a:p>
      </dgm:t>
    </dgm:pt>
    <dgm:pt modelId="{EA15B0BC-CEF2-451E-AD41-28E206985C0A}" type="sibTrans" cxnId="{C8CD9DD8-22AD-4C37-88AC-4A3995BB3607}">
      <dgm:prSet/>
      <dgm:spPr/>
      <dgm:t>
        <a:bodyPr/>
        <a:lstStyle/>
        <a:p>
          <a:endParaRPr lang="ru-RU"/>
        </a:p>
      </dgm:t>
    </dgm:pt>
    <dgm:pt modelId="{75CBBAD5-D431-4574-846D-CBB840809C00}">
      <dgm:prSet phldrT="[Текст]"/>
      <dgm:spPr/>
      <dgm:t>
        <a:bodyPr/>
        <a:lstStyle/>
        <a:p>
          <a:r>
            <a:rPr lang="ru-RU" dirty="0" smtClean="0"/>
            <a:t>130,0 тыс. руб. оборудование для игровой площадки ДОУ с. </a:t>
          </a:r>
          <a:r>
            <a:rPr lang="ru-RU" dirty="0" err="1" smtClean="0"/>
            <a:t>Алехино</a:t>
          </a:r>
          <a:r>
            <a:rPr lang="ru-RU" dirty="0" smtClean="0"/>
            <a:t>;</a:t>
          </a:r>
          <a:endParaRPr lang="ru-RU" dirty="0"/>
        </a:p>
      </dgm:t>
    </dgm:pt>
    <dgm:pt modelId="{9650D377-1DE6-4138-9FE6-06E5A18AB5B4}" type="parTrans" cxnId="{F3740F55-B6F1-4F13-9014-FCBB87A307AE}">
      <dgm:prSet/>
      <dgm:spPr/>
      <dgm:t>
        <a:bodyPr/>
        <a:lstStyle/>
        <a:p>
          <a:endParaRPr lang="ru-RU"/>
        </a:p>
      </dgm:t>
    </dgm:pt>
    <dgm:pt modelId="{CA453149-B6AD-4511-842A-0545133EB4C1}" type="sibTrans" cxnId="{F3740F55-B6F1-4F13-9014-FCBB87A307AE}">
      <dgm:prSet/>
      <dgm:spPr/>
      <dgm:t>
        <a:bodyPr/>
        <a:lstStyle/>
        <a:p>
          <a:endParaRPr lang="ru-RU"/>
        </a:p>
      </dgm:t>
    </dgm:pt>
    <dgm:pt modelId="{B941260D-DFAE-4C4A-8273-C90F8122DB0F}">
      <dgm:prSet phldrT="[Текст]"/>
      <dgm:spPr/>
      <dgm:t>
        <a:bodyPr/>
        <a:lstStyle/>
        <a:p>
          <a:r>
            <a:rPr lang="ru-RU" dirty="0" smtClean="0"/>
            <a:t>86,7 тыс. руб. оборудование для кабинета химии СОШ с. Новостройка;</a:t>
          </a:r>
          <a:endParaRPr lang="ru-RU" dirty="0"/>
        </a:p>
      </dgm:t>
    </dgm:pt>
    <dgm:pt modelId="{32B487FB-030A-4586-9B0A-B494343EEC54}" type="parTrans" cxnId="{6EAD58AB-4551-40B9-A8FE-D4C6080AD70C}">
      <dgm:prSet/>
      <dgm:spPr/>
      <dgm:t>
        <a:bodyPr/>
        <a:lstStyle/>
        <a:p>
          <a:endParaRPr lang="ru-RU"/>
        </a:p>
      </dgm:t>
    </dgm:pt>
    <dgm:pt modelId="{230081B3-FDA4-4D40-84D5-D2A854D0E331}" type="sibTrans" cxnId="{6EAD58AB-4551-40B9-A8FE-D4C6080AD70C}">
      <dgm:prSet/>
      <dgm:spPr/>
      <dgm:t>
        <a:bodyPr/>
        <a:lstStyle/>
        <a:p>
          <a:endParaRPr lang="ru-RU"/>
        </a:p>
      </dgm:t>
    </dgm:pt>
    <dgm:pt modelId="{066C6AA4-494A-4B6B-A624-DA9BD1DE0616}">
      <dgm:prSet phldrT="[Текст]"/>
      <dgm:spPr/>
      <dgm:t>
        <a:bodyPr/>
        <a:lstStyle/>
        <a:p>
          <a:r>
            <a:rPr lang="ru-RU" dirty="0" smtClean="0"/>
            <a:t>385,3 тыс. руб. компьютерная техника и комплектующие к ней для ЦРО и ТРЦ</a:t>
          </a:r>
          <a:endParaRPr lang="ru-RU" dirty="0"/>
        </a:p>
      </dgm:t>
    </dgm:pt>
    <dgm:pt modelId="{21422BEF-B26E-46DA-9773-DB2D6572F959}" type="parTrans" cxnId="{79AC03F0-6C15-4775-9587-D84A6C8EEAA2}">
      <dgm:prSet/>
      <dgm:spPr/>
      <dgm:t>
        <a:bodyPr/>
        <a:lstStyle/>
        <a:p>
          <a:endParaRPr lang="ru-RU"/>
        </a:p>
      </dgm:t>
    </dgm:pt>
    <dgm:pt modelId="{1862A0A5-A861-4321-B0C2-09DCC5867973}" type="sibTrans" cxnId="{79AC03F0-6C15-4775-9587-D84A6C8EEAA2}">
      <dgm:prSet/>
      <dgm:spPr/>
      <dgm:t>
        <a:bodyPr/>
        <a:lstStyle/>
        <a:p>
          <a:endParaRPr lang="ru-RU"/>
        </a:p>
      </dgm:t>
    </dgm:pt>
    <dgm:pt modelId="{D21ACFF7-FEAE-4886-AFF0-43B1CAF2890A}">
      <dgm:prSet phldrT="[Текст]" custT="1"/>
      <dgm:spPr/>
      <dgm:t>
        <a:bodyPr/>
        <a:lstStyle/>
        <a:p>
          <a:r>
            <a:rPr lang="ru-RU" sz="1300" dirty="0" smtClean="0"/>
            <a:t>1 494,3 тыс. руб.  автомобиль;</a:t>
          </a:r>
          <a:endParaRPr lang="ru-RU" sz="1300" dirty="0"/>
        </a:p>
      </dgm:t>
    </dgm:pt>
    <dgm:pt modelId="{C2392F4E-DE50-49D1-944C-B46B726B2001}" type="parTrans" cxnId="{CA9E0EB2-18F0-4AC9-A45D-709C16FC4966}">
      <dgm:prSet/>
      <dgm:spPr/>
      <dgm:t>
        <a:bodyPr/>
        <a:lstStyle/>
        <a:p>
          <a:endParaRPr lang="ru-RU"/>
        </a:p>
      </dgm:t>
    </dgm:pt>
    <dgm:pt modelId="{C2FA6F36-3322-4944-921B-0270A0E49955}" type="sibTrans" cxnId="{CA9E0EB2-18F0-4AC9-A45D-709C16FC4966}">
      <dgm:prSet/>
      <dgm:spPr/>
      <dgm:t>
        <a:bodyPr/>
        <a:lstStyle/>
        <a:p>
          <a:endParaRPr lang="ru-RU"/>
        </a:p>
      </dgm:t>
    </dgm:pt>
    <dgm:pt modelId="{06244E6D-4ABE-4158-BEBB-360F7E933FD4}">
      <dgm:prSet phldrT="[Текст]" custT="1"/>
      <dgm:spPr/>
      <dgm:t>
        <a:bodyPr/>
        <a:lstStyle/>
        <a:p>
          <a:r>
            <a:rPr lang="en-US" sz="1300" dirty="0" smtClean="0"/>
            <a:t>2 191</a:t>
          </a:r>
          <a:r>
            <a:rPr lang="ru-RU" sz="1300" dirty="0" smtClean="0"/>
            <a:t>,2 тыс. руб. ремонт кровли администрации;</a:t>
          </a:r>
          <a:endParaRPr lang="ru-RU" sz="1300" dirty="0"/>
        </a:p>
      </dgm:t>
    </dgm:pt>
    <dgm:pt modelId="{F8415EDD-588C-4DAB-95E5-8A35BA7ABCB1}" type="parTrans" cxnId="{E67AC5BA-D73A-46DD-AE16-555F88C833FF}">
      <dgm:prSet/>
      <dgm:spPr/>
      <dgm:t>
        <a:bodyPr/>
        <a:lstStyle/>
        <a:p>
          <a:endParaRPr lang="ru-RU"/>
        </a:p>
      </dgm:t>
    </dgm:pt>
    <dgm:pt modelId="{C39D794A-8B91-443B-8946-E83D90C723CA}" type="sibTrans" cxnId="{E67AC5BA-D73A-46DD-AE16-555F88C833FF}">
      <dgm:prSet/>
      <dgm:spPr/>
      <dgm:t>
        <a:bodyPr/>
        <a:lstStyle/>
        <a:p>
          <a:endParaRPr lang="ru-RU"/>
        </a:p>
      </dgm:t>
    </dgm:pt>
    <dgm:pt modelId="{2EB2C83B-8C2D-4C13-9557-DE160444347B}">
      <dgm:prSet phldrT="[Текст]" custT="1"/>
      <dgm:spPr/>
      <dgm:t>
        <a:bodyPr/>
        <a:lstStyle/>
        <a:p>
          <a:r>
            <a:rPr lang="ru-RU" sz="1300" dirty="0" smtClean="0"/>
            <a:t>978,4 тыс. руб. компьютерная техника и комплектующие к ней;</a:t>
          </a:r>
          <a:endParaRPr lang="ru-RU" sz="1300" dirty="0"/>
        </a:p>
      </dgm:t>
    </dgm:pt>
    <dgm:pt modelId="{B6631D32-E368-4A3F-A1D4-77E1B3C7A5B7}" type="parTrans" cxnId="{B0A662B0-5337-4E9C-955D-44FBDDC8FD8A}">
      <dgm:prSet/>
      <dgm:spPr/>
      <dgm:t>
        <a:bodyPr/>
        <a:lstStyle/>
        <a:p>
          <a:endParaRPr lang="ru-RU"/>
        </a:p>
      </dgm:t>
    </dgm:pt>
    <dgm:pt modelId="{63952AE5-27A6-4ACC-B9A9-8D619D78F422}" type="sibTrans" cxnId="{B0A662B0-5337-4E9C-955D-44FBDDC8FD8A}">
      <dgm:prSet/>
      <dgm:spPr/>
      <dgm:t>
        <a:bodyPr/>
        <a:lstStyle/>
        <a:p>
          <a:endParaRPr lang="ru-RU"/>
        </a:p>
      </dgm:t>
    </dgm:pt>
    <dgm:pt modelId="{B6D9B36E-8BCA-462E-8ADA-AC06380B38DD}">
      <dgm:prSet phldrT="[Текст]" custT="1"/>
      <dgm:spPr/>
      <dgm:t>
        <a:bodyPr/>
        <a:lstStyle/>
        <a:p>
          <a:r>
            <a:rPr lang="ru-RU" sz="1300" dirty="0" smtClean="0"/>
            <a:t>192,2 тыс. руб. мебель;</a:t>
          </a:r>
          <a:endParaRPr lang="ru-RU" sz="1300" dirty="0"/>
        </a:p>
      </dgm:t>
    </dgm:pt>
    <dgm:pt modelId="{CDF498A5-6E81-456B-B978-B5D0D6C475F4}" type="parTrans" cxnId="{E237A2CE-BB0C-44DE-8906-5FA646883BC7}">
      <dgm:prSet/>
      <dgm:spPr/>
      <dgm:t>
        <a:bodyPr/>
        <a:lstStyle/>
        <a:p>
          <a:endParaRPr lang="ru-RU"/>
        </a:p>
      </dgm:t>
    </dgm:pt>
    <dgm:pt modelId="{3E9B9F79-68F7-4CF0-AC94-68BD09949556}" type="sibTrans" cxnId="{E237A2CE-BB0C-44DE-8906-5FA646883BC7}">
      <dgm:prSet/>
      <dgm:spPr/>
      <dgm:t>
        <a:bodyPr/>
        <a:lstStyle/>
        <a:p>
          <a:endParaRPr lang="ru-RU"/>
        </a:p>
      </dgm:t>
    </dgm:pt>
    <dgm:pt modelId="{F01CB0F6-B79B-4624-AB45-D6200DAEAD91}">
      <dgm:prSet phldrT="[Текст]" custT="1"/>
      <dgm:spPr/>
      <dgm:t>
        <a:bodyPr/>
        <a:lstStyle/>
        <a:p>
          <a:r>
            <a:rPr lang="ru-RU" sz="1300" dirty="0" smtClean="0"/>
            <a:t>65,6 тыс. руб. видеомонтажное оборудование</a:t>
          </a:r>
          <a:endParaRPr lang="ru-RU" sz="1300" dirty="0"/>
        </a:p>
      </dgm:t>
    </dgm:pt>
    <dgm:pt modelId="{B4F269A9-CDA0-444D-92D1-C35E137B4601}" type="parTrans" cxnId="{BD3F088E-6C69-4D17-AD57-74937F36D971}">
      <dgm:prSet/>
      <dgm:spPr/>
      <dgm:t>
        <a:bodyPr/>
        <a:lstStyle/>
        <a:p>
          <a:endParaRPr lang="ru-RU"/>
        </a:p>
      </dgm:t>
    </dgm:pt>
    <dgm:pt modelId="{FF79FFF0-CEDA-4443-B5DD-4EB238E52EB1}" type="sibTrans" cxnId="{BD3F088E-6C69-4D17-AD57-74937F36D971}">
      <dgm:prSet/>
      <dgm:spPr/>
      <dgm:t>
        <a:bodyPr/>
        <a:lstStyle/>
        <a:p>
          <a:endParaRPr lang="ru-RU"/>
        </a:p>
      </dgm:t>
    </dgm:pt>
    <dgm:pt modelId="{6EB8A5E2-34BB-417C-98C1-CC6192792486}" type="pres">
      <dgm:prSet presAssocID="{40823F6E-D21E-4772-8F6C-C32024FCA0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7166DF-F335-43EA-A39A-8FFB68261B2C}" type="pres">
      <dgm:prSet presAssocID="{2119557A-DF7D-4BF5-91D3-F8065BE89B08}" presName="composite" presStyleCnt="0"/>
      <dgm:spPr/>
    </dgm:pt>
    <dgm:pt modelId="{CB86067F-7E11-428F-9AD8-8D5FF6FDA692}" type="pres">
      <dgm:prSet presAssocID="{2119557A-DF7D-4BF5-91D3-F8065BE89B0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C4046-83D8-4897-9A68-7E4DCB3955FD}" type="pres">
      <dgm:prSet presAssocID="{2119557A-DF7D-4BF5-91D3-F8065BE89B0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FFC6E-3E36-4B0D-AF8D-81BAE04E559F}" type="pres">
      <dgm:prSet presAssocID="{1DBE70C0-EE34-42AA-93E2-61CEC5F4B929}" presName="space" presStyleCnt="0"/>
      <dgm:spPr/>
    </dgm:pt>
    <dgm:pt modelId="{E06DB831-1C0B-4C69-8570-A6B5D72ED6DB}" type="pres">
      <dgm:prSet presAssocID="{80BABD97-CA72-4B99-B8D7-CDF30C986660}" presName="composite" presStyleCnt="0"/>
      <dgm:spPr/>
    </dgm:pt>
    <dgm:pt modelId="{B40F90E2-790A-495E-8D86-286588DA6AD7}" type="pres">
      <dgm:prSet presAssocID="{80BABD97-CA72-4B99-B8D7-CDF30C98666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C253F-F6D7-41B7-BF4B-3AFA9485B3B4}" type="pres">
      <dgm:prSet presAssocID="{80BABD97-CA72-4B99-B8D7-CDF30C986660}" presName="desTx" presStyleLbl="alignAccFollowNode1" presStyleIdx="1" presStyleCnt="3" custLinFactNeighborX="-1692" custLinFactNeighborY="-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43EB4-C4AB-4405-8F91-BFBA660403FA}" type="pres">
      <dgm:prSet presAssocID="{5A78F5BA-17AB-41A5-9B3B-057A9A54C161}" presName="space" presStyleCnt="0"/>
      <dgm:spPr/>
    </dgm:pt>
    <dgm:pt modelId="{871FC2B4-3371-49D9-AF66-069A6192388A}" type="pres">
      <dgm:prSet presAssocID="{EDD98C10-D47E-4FCB-9383-25D4F964AF5F}" presName="composite" presStyleCnt="0"/>
      <dgm:spPr/>
    </dgm:pt>
    <dgm:pt modelId="{D5F25AD1-E4AC-4994-9186-A4ED207E54F3}" type="pres">
      <dgm:prSet presAssocID="{EDD98C10-D47E-4FCB-9383-25D4F964AF5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ED35D-95DB-4A48-92B5-F5222288C8FC}" type="pres">
      <dgm:prSet presAssocID="{EDD98C10-D47E-4FCB-9383-25D4F964AF5F}" presName="desTx" presStyleLbl="alignAccFollowNode1" presStyleIdx="2" presStyleCnt="3" custLinFactNeighborX="-821" custLinFactNeighborY="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D41062-9AFE-4965-81DD-F632E89D11CF}" type="presOf" srcId="{84A58CDE-E160-43B7-8B8B-2A0AF63E504E}" destId="{95FC253F-F6D7-41B7-BF4B-3AFA9485B3B4}" srcOrd="0" destOrd="2" presId="urn:microsoft.com/office/officeart/2005/8/layout/hList1"/>
    <dgm:cxn modelId="{B0A662B0-5337-4E9C-955D-44FBDDC8FD8A}" srcId="{EDD98C10-D47E-4FCB-9383-25D4F964AF5F}" destId="{2EB2C83B-8C2D-4C13-9557-DE160444347B}" srcOrd="2" destOrd="0" parTransId="{B6631D32-E368-4A3F-A1D4-77E1B3C7A5B7}" sibTransId="{63952AE5-27A6-4ACC-B9A9-8D619D78F422}"/>
    <dgm:cxn modelId="{048B0823-ED2D-46E4-9900-DD9C3D523291}" srcId="{2119557A-DF7D-4BF5-91D3-F8065BE89B08}" destId="{7DBE0D88-8EDD-472C-BDA3-8B3E8058EAEC}" srcOrd="1" destOrd="0" parTransId="{CED5491A-14D0-4213-A313-825A4A055765}" sibTransId="{051710AD-1D97-4D72-9BBC-3E370BC4B424}"/>
    <dgm:cxn modelId="{A20FD454-D64C-47F9-BC7F-412DB47C199B}" type="presOf" srcId="{00411B7E-8F23-4A2D-8576-A4B89214AE0A}" destId="{76BC4046-83D8-4897-9A68-7E4DCB3955FD}" srcOrd="0" destOrd="3" presId="urn:microsoft.com/office/officeart/2005/8/layout/hList1"/>
    <dgm:cxn modelId="{F3740F55-B6F1-4F13-9014-FCBB87A307AE}" srcId="{80BABD97-CA72-4B99-B8D7-CDF30C986660}" destId="{75CBBAD5-D431-4574-846D-CBB840809C00}" srcOrd="7" destOrd="0" parTransId="{9650D377-1DE6-4138-9FE6-06E5A18AB5B4}" sibTransId="{CA453149-B6AD-4511-842A-0545133EB4C1}"/>
    <dgm:cxn modelId="{D641F6F2-E7E6-4A1E-B75B-6FA6B45DB470}" type="presOf" srcId="{2119557A-DF7D-4BF5-91D3-F8065BE89B08}" destId="{CB86067F-7E11-428F-9AD8-8D5FF6FDA692}" srcOrd="0" destOrd="0" presId="urn:microsoft.com/office/officeart/2005/8/layout/hList1"/>
    <dgm:cxn modelId="{9039E94B-D58D-489B-8398-A1AC0140B857}" srcId="{80BABD97-CA72-4B99-B8D7-CDF30C986660}" destId="{52130415-C1BF-4291-B906-CB99A2305915}" srcOrd="0" destOrd="0" parTransId="{3F806C39-D13B-4BD1-8456-1C3B9D4D0DB9}" sibTransId="{2ECAC8B7-4CEE-4273-B403-EAAB3B12E4DC}"/>
    <dgm:cxn modelId="{F410847F-4496-4A79-B84F-C72C662236F2}" type="presOf" srcId="{7ED4E05A-2C21-4B91-821A-94079B59CAC7}" destId="{95FC253F-F6D7-41B7-BF4B-3AFA9485B3B4}" srcOrd="0" destOrd="6" presId="urn:microsoft.com/office/officeart/2005/8/layout/hList1"/>
    <dgm:cxn modelId="{56651301-5273-4C3D-AF40-00BB4DE6BEC3}" type="presOf" srcId="{0FF39A69-247C-492D-A9F7-EFADB254A628}" destId="{95FC253F-F6D7-41B7-BF4B-3AFA9485B3B4}" srcOrd="0" destOrd="9" presId="urn:microsoft.com/office/officeart/2005/8/layout/hList1"/>
    <dgm:cxn modelId="{BDF00AD6-1F08-4BF6-A733-D5FC1CDC9CAA}" srcId="{80BABD97-CA72-4B99-B8D7-CDF30C986660}" destId="{EEC6A7AB-C29E-44B4-8460-92214900CAA3}" srcOrd="4" destOrd="0" parTransId="{54B60B73-E1EE-4795-B1B7-9DC99FA46950}" sibTransId="{6E8BEC48-5BBD-4A42-9B76-9A6CE7897F1A}"/>
    <dgm:cxn modelId="{C849A918-37AD-4A75-B373-5F7732288421}" type="presOf" srcId="{066C6AA4-494A-4B6B-A624-DA9BD1DE0616}" destId="{95FC253F-F6D7-41B7-BF4B-3AFA9485B3B4}" srcOrd="0" destOrd="5" presId="urn:microsoft.com/office/officeart/2005/8/layout/hList1"/>
    <dgm:cxn modelId="{2C330053-E25F-4ACE-9A20-8416D5D53734}" srcId="{2119557A-DF7D-4BF5-91D3-F8065BE89B08}" destId="{035F98AA-329E-49CB-9B96-D48DD791693D}" srcOrd="0" destOrd="0" parTransId="{F2C95713-AC7A-46EC-899F-4C7C26CD3435}" sibTransId="{5C75D91C-9CFB-4525-83DC-039D8D2DA51B}"/>
    <dgm:cxn modelId="{493F11F6-F16A-4074-8CBA-4FB612959CA4}" type="presOf" srcId="{B6D9B36E-8BCA-462E-8ADA-AC06380B38DD}" destId="{04BED35D-95DB-4A48-92B5-F5222288C8FC}" srcOrd="0" destOrd="3" presId="urn:microsoft.com/office/officeart/2005/8/layout/hList1"/>
    <dgm:cxn modelId="{E237A2CE-BB0C-44DE-8906-5FA646883BC7}" srcId="{EDD98C10-D47E-4FCB-9383-25D4F964AF5F}" destId="{B6D9B36E-8BCA-462E-8ADA-AC06380B38DD}" srcOrd="3" destOrd="0" parTransId="{CDF498A5-6E81-456B-B978-B5D0D6C475F4}" sibTransId="{3E9B9F79-68F7-4CF0-AC94-68BD09949556}"/>
    <dgm:cxn modelId="{BD3F088E-6C69-4D17-AD57-74937F36D971}" srcId="{EDD98C10-D47E-4FCB-9383-25D4F964AF5F}" destId="{F01CB0F6-B79B-4624-AB45-D6200DAEAD91}" srcOrd="4" destOrd="0" parTransId="{B4F269A9-CDA0-444D-92D1-C35E137B4601}" sibTransId="{FF79FFF0-CEDA-4443-B5DD-4EB238E52EB1}"/>
    <dgm:cxn modelId="{C8CD9DD8-22AD-4C37-88AC-4A3995BB3607}" srcId="{80BABD97-CA72-4B99-B8D7-CDF30C986660}" destId="{7ED4E05A-2C21-4B91-821A-94079B59CAC7}" srcOrd="6" destOrd="0" parTransId="{C629E88E-7CB6-4E90-A3F3-B829835D682F}" sibTransId="{EA15B0BC-CEF2-451E-AD41-28E206985C0A}"/>
    <dgm:cxn modelId="{49DA9AAB-5800-4275-8D45-8287FE3524A6}" type="presOf" srcId="{75CBBAD5-D431-4574-846D-CBB840809C00}" destId="{95FC253F-F6D7-41B7-BF4B-3AFA9485B3B4}" srcOrd="0" destOrd="7" presId="urn:microsoft.com/office/officeart/2005/8/layout/hList1"/>
    <dgm:cxn modelId="{80A21964-D1A6-4EC1-B9C0-6DC468480691}" type="presOf" srcId="{D21ACFF7-FEAE-4886-AFF0-43B1CAF2890A}" destId="{04BED35D-95DB-4A48-92B5-F5222288C8FC}" srcOrd="0" destOrd="1" presId="urn:microsoft.com/office/officeart/2005/8/layout/hList1"/>
    <dgm:cxn modelId="{710D70FD-E342-43F1-93B4-2D595B02840B}" type="presOf" srcId="{40823F6E-D21E-4772-8F6C-C32024FCA0E2}" destId="{6EB8A5E2-34BB-417C-98C1-CC6192792486}" srcOrd="0" destOrd="0" presId="urn:microsoft.com/office/officeart/2005/8/layout/hList1"/>
    <dgm:cxn modelId="{55D1FF25-8EEB-4B16-BA7E-58EFD32F9EA8}" srcId="{40823F6E-D21E-4772-8F6C-C32024FCA0E2}" destId="{2119557A-DF7D-4BF5-91D3-F8065BE89B08}" srcOrd="0" destOrd="0" parTransId="{077AD07F-FCDA-4BCF-88C5-23EC98A67D7A}" sibTransId="{1DBE70C0-EE34-42AA-93E2-61CEC5F4B929}"/>
    <dgm:cxn modelId="{26FE03A8-8EEE-4BD3-855C-5FE3003E3BC9}" type="presOf" srcId="{52130415-C1BF-4291-B906-CB99A2305915}" destId="{95FC253F-F6D7-41B7-BF4B-3AFA9485B3B4}" srcOrd="0" destOrd="0" presId="urn:microsoft.com/office/officeart/2005/8/layout/hList1"/>
    <dgm:cxn modelId="{8D29E96E-14FF-445B-B54A-BDB7DAED5F33}" srcId="{80BABD97-CA72-4B99-B8D7-CDF30C986660}" destId="{CF688060-2D35-4E03-8705-2ABD8A8434AA}" srcOrd="1" destOrd="0" parTransId="{1F07B2F1-3334-473C-ADA7-DFAFF77EBBA3}" sibTransId="{763F5C04-97AE-4DC3-A05C-D019B511453D}"/>
    <dgm:cxn modelId="{E67AC5BA-D73A-46DD-AE16-555F88C833FF}" srcId="{EDD98C10-D47E-4FCB-9383-25D4F964AF5F}" destId="{06244E6D-4ABE-4158-BEBB-360F7E933FD4}" srcOrd="0" destOrd="0" parTransId="{F8415EDD-588C-4DAB-95E5-8A35BA7ABCB1}" sibTransId="{C39D794A-8B91-443B-8946-E83D90C723CA}"/>
    <dgm:cxn modelId="{9EBDADA5-400F-49C8-8EA3-54D0FE0AE360}" srcId="{40823F6E-D21E-4772-8F6C-C32024FCA0E2}" destId="{EDD98C10-D47E-4FCB-9383-25D4F964AF5F}" srcOrd="2" destOrd="0" parTransId="{CDFE96CC-F707-4249-A356-E2ADA7A57FB0}" sibTransId="{3BF83733-9EDA-460E-8253-4C0EBF9B2794}"/>
    <dgm:cxn modelId="{2578290B-C524-46F8-9820-0B69A89EC5BB}" type="presOf" srcId="{06244E6D-4ABE-4158-BEBB-360F7E933FD4}" destId="{04BED35D-95DB-4A48-92B5-F5222288C8FC}" srcOrd="0" destOrd="0" presId="urn:microsoft.com/office/officeart/2005/8/layout/hList1"/>
    <dgm:cxn modelId="{DD6E0A8B-17E5-4D90-BF84-5DBCE46BE294}" type="presOf" srcId="{EEC6A7AB-C29E-44B4-8460-92214900CAA3}" destId="{95FC253F-F6D7-41B7-BF4B-3AFA9485B3B4}" srcOrd="0" destOrd="4" presId="urn:microsoft.com/office/officeart/2005/8/layout/hList1"/>
    <dgm:cxn modelId="{3543CC2F-5D60-498A-9FE4-E2680A2B4B85}" type="presOf" srcId="{EDD98C10-D47E-4FCB-9383-25D4F964AF5F}" destId="{D5F25AD1-E4AC-4994-9186-A4ED207E54F3}" srcOrd="0" destOrd="0" presId="urn:microsoft.com/office/officeart/2005/8/layout/hList1"/>
    <dgm:cxn modelId="{07D28527-5972-41EC-AB7C-D6EE6425EE0A}" srcId="{2119557A-DF7D-4BF5-91D3-F8065BE89B08}" destId="{00411B7E-8F23-4A2D-8576-A4B89214AE0A}" srcOrd="3" destOrd="0" parTransId="{41BAB17C-52E6-4C72-9114-8F4F9AB599D2}" sibTransId="{8CDE6859-F8E5-46FF-BA39-D0B1CE7EFC47}"/>
    <dgm:cxn modelId="{AEFA9750-2568-45D2-9183-31367EFF217F}" srcId="{80BABD97-CA72-4B99-B8D7-CDF30C986660}" destId="{0FF39A69-247C-492D-A9F7-EFADB254A628}" srcOrd="9" destOrd="0" parTransId="{8F82D236-ED36-43C9-A305-A3F5580382D9}" sibTransId="{9D0BF0CE-BBCB-48C7-8E99-DD6F99043C17}"/>
    <dgm:cxn modelId="{A2671ACF-26B5-4256-80D2-9B66F037833E}" type="presOf" srcId="{DD99D2FB-4064-474A-8E7C-E84AAE1982E1}" destId="{76BC4046-83D8-4897-9A68-7E4DCB3955FD}" srcOrd="0" destOrd="2" presId="urn:microsoft.com/office/officeart/2005/8/layout/hList1"/>
    <dgm:cxn modelId="{5092C0C7-C738-4E1F-8FFD-167658DCAE22}" type="presOf" srcId="{CF5B1A90-05BF-49E6-93C9-F1F9E841ABF8}" destId="{95FC253F-F6D7-41B7-BF4B-3AFA9485B3B4}" srcOrd="0" destOrd="3" presId="urn:microsoft.com/office/officeart/2005/8/layout/hList1"/>
    <dgm:cxn modelId="{7D1FB240-1132-4748-B9D1-D950B82EA9F3}" type="presOf" srcId="{2EB2C83B-8C2D-4C13-9557-DE160444347B}" destId="{04BED35D-95DB-4A48-92B5-F5222288C8FC}" srcOrd="0" destOrd="2" presId="urn:microsoft.com/office/officeart/2005/8/layout/hList1"/>
    <dgm:cxn modelId="{2E8F4BD1-B4FB-4F67-815F-56460C098410}" type="presOf" srcId="{035F98AA-329E-49CB-9B96-D48DD791693D}" destId="{76BC4046-83D8-4897-9A68-7E4DCB3955FD}" srcOrd="0" destOrd="0" presId="urn:microsoft.com/office/officeart/2005/8/layout/hList1"/>
    <dgm:cxn modelId="{A8DCEBE6-29F1-4BCA-8DEB-39B3F89E1AB1}" type="presOf" srcId="{CF688060-2D35-4E03-8705-2ABD8A8434AA}" destId="{95FC253F-F6D7-41B7-BF4B-3AFA9485B3B4}" srcOrd="0" destOrd="1" presId="urn:microsoft.com/office/officeart/2005/8/layout/hList1"/>
    <dgm:cxn modelId="{CA9E0EB2-18F0-4AC9-A45D-709C16FC4966}" srcId="{EDD98C10-D47E-4FCB-9383-25D4F964AF5F}" destId="{D21ACFF7-FEAE-4886-AFF0-43B1CAF2890A}" srcOrd="1" destOrd="0" parTransId="{C2392F4E-DE50-49D1-944C-B46B726B2001}" sibTransId="{C2FA6F36-3322-4944-921B-0270A0E49955}"/>
    <dgm:cxn modelId="{5D9317FA-8408-441B-B898-C3DE13AF2C03}" type="presOf" srcId="{B941260D-DFAE-4C4A-8273-C90F8122DB0F}" destId="{95FC253F-F6D7-41B7-BF4B-3AFA9485B3B4}" srcOrd="0" destOrd="8" presId="urn:microsoft.com/office/officeart/2005/8/layout/hList1"/>
    <dgm:cxn modelId="{8A29126F-460F-4812-B103-DD2032F5D474}" srcId="{40823F6E-D21E-4772-8F6C-C32024FCA0E2}" destId="{80BABD97-CA72-4B99-B8D7-CDF30C986660}" srcOrd="1" destOrd="0" parTransId="{A9064C55-48D1-4FB3-96B9-2D002F69B460}" sibTransId="{5A78F5BA-17AB-41A5-9B3B-057A9A54C161}"/>
    <dgm:cxn modelId="{A1069F67-2D89-4011-BD0C-FC09CE13A571}" srcId="{80BABD97-CA72-4B99-B8D7-CDF30C986660}" destId="{CF5B1A90-05BF-49E6-93C9-F1F9E841ABF8}" srcOrd="3" destOrd="0" parTransId="{94A21653-C59B-4629-87A9-7A765D3035E6}" sibTransId="{7B417449-1449-4D6B-9B33-B7DB01C9F496}"/>
    <dgm:cxn modelId="{6EAD58AB-4551-40B9-A8FE-D4C6080AD70C}" srcId="{80BABD97-CA72-4B99-B8D7-CDF30C986660}" destId="{B941260D-DFAE-4C4A-8273-C90F8122DB0F}" srcOrd="8" destOrd="0" parTransId="{32B487FB-030A-4586-9B0A-B494343EEC54}" sibTransId="{230081B3-FDA4-4D40-84D5-D2A854D0E331}"/>
    <dgm:cxn modelId="{A5AF81A7-F2F3-4B28-9C8B-98065A83EE1D}" type="presOf" srcId="{7DBE0D88-8EDD-472C-BDA3-8B3E8058EAEC}" destId="{76BC4046-83D8-4897-9A68-7E4DCB3955FD}" srcOrd="0" destOrd="1" presId="urn:microsoft.com/office/officeart/2005/8/layout/hList1"/>
    <dgm:cxn modelId="{DEE28996-8B57-405F-A71D-57AE17804A34}" type="presOf" srcId="{F01CB0F6-B79B-4624-AB45-D6200DAEAD91}" destId="{04BED35D-95DB-4A48-92B5-F5222288C8FC}" srcOrd="0" destOrd="4" presId="urn:microsoft.com/office/officeart/2005/8/layout/hList1"/>
    <dgm:cxn modelId="{E3A166F4-8528-4E64-8030-CC6C6E8B631C}" srcId="{80BABD97-CA72-4B99-B8D7-CDF30C986660}" destId="{84A58CDE-E160-43B7-8B8B-2A0AF63E504E}" srcOrd="2" destOrd="0" parTransId="{B7BDE2B9-6264-4B73-A710-5D061576920C}" sibTransId="{F1714DF6-E37F-42B0-9C1C-29FE41A0F5D9}"/>
    <dgm:cxn modelId="{62ED93F7-937B-4A15-8D54-7F082C3BCEC6}" srcId="{2119557A-DF7D-4BF5-91D3-F8065BE89B08}" destId="{DD99D2FB-4064-474A-8E7C-E84AAE1982E1}" srcOrd="2" destOrd="0" parTransId="{45790573-97AB-4FE7-8DD2-A61C1E233D23}" sibTransId="{DD2ABF04-17B0-42D4-A945-1EB4187124CE}"/>
    <dgm:cxn modelId="{79AC03F0-6C15-4775-9587-D84A6C8EEAA2}" srcId="{80BABD97-CA72-4B99-B8D7-CDF30C986660}" destId="{066C6AA4-494A-4B6B-A624-DA9BD1DE0616}" srcOrd="5" destOrd="0" parTransId="{21422BEF-B26E-46DA-9773-DB2D6572F959}" sibTransId="{1862A0A5-A861-4321-B0C2-09DCC5867973}"/>
    <dgm:cxn modelId="{B9E359F1-DC55-4950-BD69-2ABC3E81E6F0}" type="presOf" srcId="{80BABD97-CA72-4B99-B8D7-CDF30C986660}" destId="{B40F90E2-790A-495E-8D86-286588DA6AD7}" srcOrd="0" destOrd="0" presId="urn:microsoft.com/office/officeart/2005/8/layout/hList1"/>
    <dgm:cxn modelId="{66CDBE36-7EE7-4C13-8FE7-F5ED6072D20D}" type="presParOf" srcId="{6EB8A5E2-34BB-417C-98C1-CC6192792486}" destId="{BA7166DF-F335-43EA-A39A-8FFB68261B2C}" srcOrd="0" destOrd="0" presId="urn:microsoft.com/office/officeart/2005/8/layout/hList1"/>
    <dgm:cxn modelId="{4BA0D0A4-5938-4AA3-8328-8698B40A8EEE}" type="presParOf" srcId="{BA7166DF-F335-43EA-A39A-8FFB68261B2C}" destId="{CB86067F-7E11-428F-9AD8-8D5FF6FDA692}" srcOrd="0" destOrd="0" presId="urn:microsoft.com/office/officeart/2005/8/layout/hList1"/>
    <dgm:cxn modelId="{C940BE35-053C-463E-873D-B2B60C9D6770}" type="presParOf" srcId="{BA7166DF-F335-43EA-A39A-8FFB68261B2C}" destId="{76BC4046-83D8-4897-9A68-7E4DCB3955FD}" srcOrd="1" destOrd="0" presId="urn:microsoft.com/office/officeart/2005/8/layout/hList1"/>
    <dgm:cxn modelId="{F41ED727-875A-4A10-807D-B4F3CCFBE8A3}" type="presParOf" srcId="{6EB8A5E2-34BB-417C-98C1-CC6192792486}" destId="{DF2FFC6E-3E36-4B0D-AF8D-81BAE04E559F}" srcOrd="1" destOrd="0" presId="urn:microsoft.com/office/officeart/2005/8/layout/hList1"/>
    <dgm:cxn modelId="{2EB4EC1E-9F4B-4E92-9FEF-40C57624837C}" type="presParOf" srcId="{6EB8A5E2-34BB-417C-98C1-CC6192792486}" destId="{E06DB831-1C0B-4C69-8570-A6B5D72ED6DB}" srcOrd="2" destOrd="0" presId="urn:microsoft.com/office/officeart/2005/8/layout/hList1"/>
    <dgm:cxn modelId="{43F6C7B6-3C45-4B32-BB0B-BBA0E3AC77DD}" type="presParOf" srcId="{E06DB831-1C0B-4C69-8570-A6B5D72ED6DB}" destId="{B40F90E2-790A-495E-8D86-286588DA6AD7}" srcOrd="0" destOrd="0" presId="urn:microsoft.com/office/officeart/2005/8/layout/hList1"/>
    <dgm:cxn modelId="{CBF44286-F4A2-4496-A98D-06CE510F5052}" type="presParOf" srcId="{E06DB831-1C0B-4C69-8570-A6B5D72ED6DB}" destId="{95FC253F-F6D7-41B7-BF4B-3AFA9485B3B4}" srcOrd="1" destOrd="0" presId="urn:microsoft.com/office/officeart/2005/8/layout/hList1"/>
    <dgm:cxn modelId="{06A154CE-4A95-4E10-8CB5-E24A596114BC}" type="presParOf" srcId="{6EB8A5E2-34BB-417C-98C1-CC6192792486}" destId="{B6D43EB4-C4AB-4405-8F91-BFBA660403FA}" srcOrd="3" destOrd="0" presId="urn:microsoft.com/office/officeart/2005/8/layout/hList1"/>
    <dgm:cxn modelId="{524DBF8C-3071-45BE-AC4E-091765F2FD86}" type="presParOf" srcId="{6EB8A5E2-34BB-417C-98C1-CC6192792486}" destId="{871FC2B4-3371-49D9-AF66-069A6192388A}" srcOrd="4" destOrd="0" presId="urn:microsoft.com/office/officeart/2005/8/layout/hList1"/>
    <dgm:cxn modelId="{CBD948FF-7AB6-4423-85C4-7B69E9A77F01}" type="presParOf" srcId="{871FC2B4-3371-49D9-AF66-069A6192388A}" destId="{D5F25AD1-E4AC-4994-9186-A4ED207E54F3}" srcOrd="0" destOrd="0" presId="urn:microsoft.com/office/officeart/2005/8/layout/hList1"/>
    <dgm:cxn modelId="{B30D5F89-99BC-44BE-9012-2AA8B685AE24}" type="presParOf" srcId="{871FC2B4-3371-49D9-AF66-069A6192388A}" destId="{04BED35D-95DB-4A48-92B5-F5222288C8FC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97E60C-5C6C-4F23-BD60-66DED4D20FA7}">
      <dsp:nvSpPr>
        <dsp:cNvPr id="0" name=""/>
        <dsp:cNvSpPr/>
      </dsp:nvSpPr>
      <dsp:spPr>
        <a:xfrm>
          <a:off x="2664101" y="0"/>
          <a:ext cx="3735430" cy="3405892"/>
        </a:xfrm>
        <a:prstGeom prst="ellipse">
          <a:avLst/>
        </a:prstGeom>
        <a:solidFill>
          <a:srgbClr val="FF99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бюджетам субъектов Российской Федерации и муниципальных образований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111 639,5 тыс. руб.</a:t>
          </a:r>
          <a:endParaRPr lang="ru-RU" sz="20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4101" y="0"/>
        <a:ext cx="3735430" cy="3405892"/>
      </dsp:txXfrm>
    </dsp:sp>
    <dsp:sp modelId="{26A5B13D-DB1F-41A4-9E8A-E9B2D4B22C5A}">
      <dsp:nvSpPr>
        <dsp:cNvPr id="0" name=""/>
        <dsp:cNvSpPr/>
      </dsp:nvSpPr>
      <dsp:spPr>
        <a:xfrm rot="8196237">
          <a:off x="2957458" y="2702667"/>
          <a:ext cx="304083" cy="685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8196237">
        <a:off x="2957458" y="2702667"/>
        <a:ext cx="304083" cy="685640"/>
      </dsp:txXfrm>
    </dsp:sp>
    <dsp:sp modelId="{C1E2571D-9279-4C01-BE48-D9829E83A703}">
      <dsp:nvSpPr>
        <dsp:cNvPr id="0" name=""/>
        <dsp:cNvSpPr/>
      </dsp:nvSpPr>
      <dsp:spPr>
        <a:xfrm>
          <a:off x="0" y="2665758"/>
          <a:ext cx="3499897" cy="3335010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 бюджетам на поддержку мер по обеспечению сбалансированности бюджетам </a:t>
          </a:r>
          <a:endParaRPr lang="ru-RU" sz="1800" b="1" kern="1200" dirty="0" smtClean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59 915,1 тыс. руб.</a:t>
          </a:r>
          <a:endParaRPr lang="ru-RU" sz="18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65758"/>
        <a:ext cx="3499897" cy="3335010"/>
      </dsp:txXfrm>
    </dsp:sp>
    <dsp:sp modelId="{2DFBB035-5C3E-43B8-B701-46C86B0F7362}">
      <dsp:nvSpPr>
        <dsp:cNvPr id="0" name=""/>
        <dsp:cNvSpPr/>
      </dsp:nvSpPr>
      <dsp:spPr>
        <a:xfrm rot="2846667">
          <a:off x="5850240" y="2584333"/>
          <a:ext cx="280109" cy="690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2846667">
        <a:off x="5850240" y="2584333"/>
        <a:ext cx="280109" cy="690867"/>
      </dsp:txXfrm>
    </dsp:sp>
    <dsp:sp modelId="{B54D0B95-DF5E-4E57-B98F-8964296B2C8B}">
      <dsp:nvSpPr>
        <dsp:cNvPr id="0" name=""/>
        <dsp:cNvSpPr/>
      </dsp:nvSpPr>
      <dsp:spPr>
        <a:xfrm>
          <a:off x="5453960" y="2709469"/>
          <a:ext cx="3690038" cy="3150599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 на выравнивание бюджетной обеспеченности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51 724,4 тыс. руб. </a:t>
          </a:r>
          <a:endParaRPr lang="ru-RU" sz="18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3960" y="2709469"/>
        <a:ext cx="3690038" cy="31505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078229-5E46-4E60-8380-A93C1CE95904}">
      <dsp:nvSpPr>
        <dsp:cNvPr id="0" name=""/>
        <dsp:cNvSpPr/>
      </dsp:nvSpPr>
      <dsp:spPr>
        <a:xfrm>
          <a:off x="4746550" y="3571901"/>
          <a:ext cx="3611695" cy="1479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Субсидия на софинансирование капитальных вложений в объекты муниципальной собственности в сфере охраны окружающей среды</a:t>
          </a:r>
        </a:p>
      </dsp:txBody>
      <dsp:txXfrm>
        <a:off x="5830058" y="3941783"/>
        <a:ext cx="2528187" cy="1109645"/>
      </dsp:txXfrm>
    </dsp:sp>
    <dsp:sp modelId="{7FC5CC86-B1BB-468B-A330-B16CF76C21B7}">
      <dsp:nvSpPr>
        <dsp:cNvPr id="0" name=""/>
        <dsp:cNvSpPr/>
      </dsp:nvSpPr>
      <dsp:spPr>
        <a:xfrm>
          <a:off x="462660" y="3711921"/>
          <a:ext cx="2962773" cy="1217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Молодым семьям –доступное  жилье на 2014-2020 годы</a:t>
          </a:r>
          <a:endParaRPr lang="ru-RU" sz="1400" kern="1200" dirty="0"/>
        </a:p>
      </dsp:txBody>
      <dsp:txXfrm>
        <a:off x="462660" y="4016245"/>
        <a:ext cx="2073941" cy="912973"/>
      </dsp:txXfrm>
    </dsp:sp>
    <dsp:sp modelId="{C79749E3-4D08-48FC-9538-C283F5EE2074}">
      <dsp:nvSpPr>
        <dsp:cNvPr id="0" name=""/>
        <dsp:cNvSpPr/>
      </dsp:nvSpPr>
      <dsp:spPr>
        <a:xfrm>
          <a:off x="4792616" y="71433"/>
          <a:ext cx="3565629" cy="1423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Субсидия на создание в общеобразовательных организациях, расположенных в сельской местности, условий для занятий физической культурой и спортом</a:t>
          </a:r>
          <a:endParaRPr lang="ru-RU" sz="1300" kern="1200" dirty="0"/>
        </a:p>
      </dsp:txBody>
      <dsp:txXfrm>
        <a:off x="5862305" y="71433"/>
        <a:ext cx="2495940" cy="1067724"/>
      </dsp:txXfrm>
    </dsp:sp>
    <dsp:sp modelId="{99524B78-5453-4D53-A5B8-45D732715BEF}">
      <dsp:nvSpPr>
        <dsp:cNvPr id="0" name=""/>
        <dsp:cNvSpPr/>
      </dsp:nvSpPr>
      <dsp:spPr>
        <a:xfrm>
          <a:off x="428625" y="71433"/>
          <a:ext cx="2540906" cy="1645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Субсидия бюджетам на поддержку отрасли культуры (комплектование книжных фондов)</a:t>
          </a:r>
        </a:p>
      </dsp:txBody>
      <dsp:txXfrm>
        <a:off x="428625" y="71433"/>
        <a:ext cx="1778634" cy="1234448"/>
      </dsp:txXfrm>
    </dsp:sp>
    <dsp:sp modelId="{63CCAE71-B42C-4F0E-BCD5-C00BC3CC2C76}">
      <dsp:nvSpPr>
        <dsp:cNvPr id="0" name=""/>
        <dsp:cNvSpPr/>
      </dsp:nvSpPr>
      <dsp:spPr>
        <a:xfrm>
          <a:off x="1900536" y="293181"/>
          <a:ext cx="2227151" cy="2227151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96,4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</a:p>
      </dsp:txBody>
      <dsp:txXfrm>
        <a:off x="1900536" y="293181"/>
        <a:ext cx="2227151" cy="2227151"/>
      </dsp:txXfrm>
    </dsp:sp>
    <dsp:sp modelId="{D5B598B1-2C7C-4134-BC7E-18B9EF100792}">
      <dsp:nvSpPr>
        <dsp:cNvPr id="0" name=""/>
        <dsp:cNvSpPr/>
      </dsp:nvSpPr>
      <dsp:spPr>
        <a:xfrm rot="5400000">
          <a:off x="4230558" y="293181"/>
          <a:ext cx="2227151" cy="2227151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1 485,5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30558" y="293181"/>
        <a:ext cx="2227151" cy="2227151"/>
      </dsp:txXfrm>
    </dsp:sp>
    <dsp:sp modelId="{3B1F167C-DC7F-4069-95AF-9D5EB6C42131}">
      <dsp:nvSpPr>
        <dsp:cNvPr id="0" name=""/>
        <dsp:cNvSpPr/>
      </dsp:nvSpPr>
      <dsp:spPr>
        <a:xfrm rot="10800000">
          <a:off x="4230558" y="2623203"/>
          <a:ext cx="2227151" cy="2227151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46 982,6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30558" y="2623203"/>
        <a:ext cx="2227151" cy="2227151"/>
      </dsp:txXfrm>
    </dsp:sp>
    <dsp:sp modelId="{A04688F0-76C3-4905-8124-3AC08841A72B}">
      <dsp:nvSpPr>
        <dsp:cNvPr id="0" name=""/>
        <dsp:cNvSpPr/>
      </dsp:nvSpPr>
      <dsp:spPr>
        <a:xfrm rot="16200000">
          <a:off x="1900536" y="2623203"/>
          <a:ext cx="2227151" cy="2227151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188,2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тыс.руб.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900536" y="2623203"/>
        <a:ext cx="2227151" cy="2227151"/>
      </dsp:txXfrm>
    </dsp:sp>
    <dsp:sp modelId="{EA867C74-02DC-4014-89D5-2EE8B580847A}">
      <dsp:nvSpPr>
        <dsp:cNvPr id="0" name=""/>
        <dsp:cNvSpPr/>
      </dsp:nvSpPr>
      <dsp:spPr>
        <a:xfrm>
          <a:off x="3794643" y="2108849"/>
          <a:ext cx="768958" cy="668659"/>
        </a:xfrm>
        <a:prstGeom prst="circular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61F53-2C70-47E6-8107-A7336F57618D}">
      <dsp:nvSpPr>
        <dsp:cNvPr id="0" name=""/>
        <dsp:cNvSpPr/>
      </dsp:nvSpPr>
      <dsp:spPr>
        <a:xfrm rot="10800000">
          <a:off x="3794643" y="2366026"/>
          <a:ext cx="768958" cy="668659"/>
        </a:xfrm>
        <a:prstGeom prst="circular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A7F09C-14E2-417B-929B-F95E31A45341}">
      <dsp:nvSpPr>
        <dsp:cNvPr id="0" name=""/>
        <dsp:cNvSpPr/>
      </dsp:nvSpPr>
      <dsp:spPr>
        <a:xfrm>
          <a:off x="261622" y="1933496"/>
          <a:ext cx="1987328" cy="1566966"/>
        </a:xfrm>
        <a:prstGeom prst="roundRect">
          <a:avLst>
            <a:gd name="adj" fmla="val 10000"/>
          </a:avLst>
        </a:prstGeom>
        <a:solidFill>
          <a:srgbClr val="33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489 444,2 тыс. рублей</a:t>
          </a:r>
          <a:endParaRPr lang="ru-RU" sz="20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622" y="1933496"/>
        <a:ext cx="1987328" cy="1566966"/>
      </dsp:txXfrm>
    </dsp:sp>
    <dsp:sp modelId="{134946DC-370B-4157-BA42-1D6CAE9EA216}">
      <dsp:nvSpPr>
        <dsp:cNvPr id="0" name=""/>
        <dsp:cNvSpPr/>
      </dsp:nvSpPr>
      <dsp:spPr>
        <a:xfrm rot="4532233">
          <a:off x="1799534" y="3286395"/>
          <a:ext cx="1198046" cy="21248"/>
        </a:xfrm>
        <a:custGeom>
          <a:avLst/>
          <a:gdLst/>
          <a:ahLst/>
          <a:cxnLst/>
          <a:rect l="0" t="0" r="0" b="0"/>
          <a:pathLst>
            <a:path>
              <a:moveTo>
                <a:pt x="0" y="10624"/>
              </a:moveTo>
              <a:lnTo>
                <a:pt x="1198046" y="106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4532233">
        <a:off x="2368606" y="3267069"/>
        <a:ext cx="59902" cy="59902"/>
      </dsp:txXfrm>
    </dsp:sp>
    <dsp:sp modelId="{77755224-50CA-49AC-8A8B-D683DE54EB90}">
      <dsp:nvSpPr>
        <dsp:cNvPr id="0" name=""/>
        <dsp:cNvSpPr/>
      </dsp:nvSpPr>
      <dsp:spPr>
        <a:xfrm>
          <a:off x="2548164" y="3429022"/>
          <a:ext cx="6543453" cy="89607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обеспечение общедоступного бесплатного дошкольного образования 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128 161,4 тыс. рублей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8164" y="3429022"/>
        <a:ext cx="6543453" cy="896077"/>
      </dsp:txXfrm>
    </dsp:sp>
    <dsp:sp modelId="{040562DD-779C-4EED-A48F-86398C771069}">
      <dsp:nvSpPr>
        <dsp:cNvPr id="0" name=""/>
        <dsp:cNvSpPr/>
      </dsp:nvSpPr>
      <dsp:spPr>
        <a:xfrm rot="16490663">
          <a:off x="1402972" y="1785645"/>
          <a:ext cx="1848022" cy="21248"/>
        </a:xfrm>
        <a:custGeom>
          <a:avLst/>
          <a:gdLst/>
          <a:ahLst/>
          <a:cxnLst/>
          <a:rect l="0" t="0" r="0" b="0"/>
          <a:pathLst>
            <a:path>
              <a:moveTo>
                <a:pt x="0" y="10624"/>
              </a:moveTo>
              <a:lnTo>
                <a:pt x="1848022" y="106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490663">
        <a:off x="2280783" y="1750069"/>
        <a:ext cx="92401" cy="92401"/>
      </dsp:txXfrm>
    </dsp:sp>
    <dsp:sp modelId="{D4687784-5D6F-450C-B5EC-B046169B5C93}">
      <dsp:nvSpPr>
        <dsp:cNvPr id="0" name=""/>
        <dsp:cNvSpPr/>
      </dsp:nvSpPr>
      <dsp:spPr>
        <a:xfrm>
          <a:off x="2405016" y="597147"/>
          <a:ext cx="6691088" cy="556822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предоставление гражданам субсидий на оплату жилого помещения и коммунальных услуг </a:t>
          </a:r>
          <a:r>
            <a:rPr lang="ru-RU" sz="1400" b="1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10 669,8</a:t>
          </a:r>
          <a:r>
            <a:rPr lang="ru-RU" sz="140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5016" y="597147"/>
        <a:ext cx="6691088" cy="556822"/>
      </dsp:txXfrm>
    </dsp:sp>
    <dsp:sp modelId="{1533D1C0-13B5-4A5E-AAB5-D327D2B915EE}">
      <dsp:nvSpPr>
        <dsp:cNvPr id="0" name=""/>
        <dsp:cNvSpPr/>
      </dsp:nvSpPr>
      <dsp:spPr>
        <a:xfrm rot="1990392">
          <a:off x="2233730" y="2757455"/>
          <a:ext cx="186778" cy="21248"/>
        </a:xfrm>
        <a:custGeom>
          <a:avLst/>
          <a:gdLst/>
          <a:ahLst/>
          <a:cxnLst/>
          <a:rect l="0" t="0" r="0" b="0"/>
          <a:pathLst>
            <a:path>
              <a:moveTo>
                <a:pt x="0" y="10624"/>
              </a:moveTo>
              <a:lnTo>
                <a:pt x="186778" y="106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990392">
        <a:off x="2322450" y="2763410"/>
        <a:ext cx="9338" cy="9338"/>
      </dsp:txXfrm>
    </dsp:sp>
    <dsp:sp modelId="{68A7A10A-5B23-4D10-AB74-893467D82102}">
      <dsp:nvSpPr>
        <dsp:cNvPr id="0" name=""/>
        <dsp:cNvSpPr/>
      </dsp:nvSpPr>
      <dsp:spPr>
        <a:xfrm>
          <a:off x="2405288" y="2500329"/>
          <a:ext cx="6646158" cy="63770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переданных полномочий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10 163,5 тыс. рублей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5288" y="2500329"/>
        <a:ext cx="6646158" cy="637700"/>
      </dsp:txXfrm>
    </dsp:sp>
    <dsp:sp modelId="{CDB6DDBB-E4B5-4491-B77A-355D5C3C1F14}">
      <dsp:nvSpPr>
        <dsp:cNvPr id="0" name=""/>
        <dsp:cNvSpPr/>
      </dsp:nvSpPr>
      <dsp:spPr>
        <a:xfrm rot="4986910">
          <a:off x="1150525" y="3945388"/>
          <a:ext cx="2496063" cy="21248"/>
        </a:xfrm>
        <a:custGeom>
          <a:avLst/>
          <a:gdLst/>
          <a:ahLst/>
          <a:cxnLst/>
          <a:rect l="0" t="0" r="0" b="0"/>
          <a:pathLst>
            <a:path>
              <a:moveTo>
                <a:pt x="0" y="10624"/>
              </a:moveTo>
              <a:lnTo>
                <a:pt x="2496063" y="106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4986910">
        <a:off x="2336156" y="3893610"/>
        <a:ext cx="124803" cy="124803"/>
      </dsp:txXfrm>
    </dsp:sp>
    <dsp:sp modelId="{03FBDAEF-7D70-4E36-B5E0-E5768BBDEDBC}">
      <dsp:nvSpPr>
        <dsp:cNvPr id="0" name=""/>
        <dsp:cNvSpPr/>
      </dsp:nvSpPr>
      <dsp:spPr>
        <a:xfrm>
          <a:off x="2548164" y="4786348"/>
          <a:ext cx="6566219" cy="817392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получение общедоступного и бесплатного начального общего, основного общего, среднего общего образования в муниципальных образованных организациях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334 359,7 тыс. рублей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8164" y="4786348"/>
        <a:ext cx="6566219" cy="817392"/>
      </dsp:txXfrm>
    </dsp:sp>
    <dsp:sp modelId="{8BF07F48-9CF6-4C70-94DD-9DBABC645C06}">
      <dsp:nvSpPr>
        <dsp:cNvPr id="0" name=""/>
        <dsp:cNvSpPr/>
      </dsp:nvSpPr>
      <dsp:spPr>
        <a:xfrm>
          <a:off x="2405288" y="1571637"/>
          <a:ext cx="6704048" cy="65477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составление (изменение) списков кандидатов в присяжные заседатели федеральных судов общей юрисдикции в РФ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3,8 тыс. рублей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5288" y="1571637"/>
        <a:ext cx="6704048" cy="65477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1E6169-21B0-450F-B415-674BE5A76C17}">
      <dsp:nvSpPr>
        <dsp:cNvPr id="0" name=""/>
        <dsp:cNvSpPr/>
      </dsp:nvSpPr>
      <dsp:spPr>
        <a:xfrm>
          <a:off x="4489022" y="1026059"/>
          <a:ext cx="1772906" cy="332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750"/>
              </a:lnTo>
              <a:lnTo>
                <a:pt x="1772906" y="239750"/>
              </a:lnTo>
              <a:lnTo>
                <a:pt x="1772906" y="332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84F21-6E66-426D-A1C3-52DD86238AEF}">
      <dsp:nvSpPr>
        <dsp:cNvPr id="0" name=""/>
        <dsp:cNvSpPr/>
      </dsp:nvSpPr>
      <dsp:spPr>
        <a:xfrm>
          <a:off x="1634829" y="2364695"/>
          <a:ext cx="2678175" cy="44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39"/>
              </a:lnTo>
              <a:lnTo>
                <a:pt x="2678175" y="351039"/>
              </a:lnTo>
              <a:lnTo>
                <a:pt x="2678175" y="443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3FC87-7B61-41A9-A951-D815A2AD33E2}">
      <dsp:nvSpPr>
        <dsp:cNvPr id="0" name=""/>
        <dsp:cNvSpPr/>
      </dsp:nvSpPr>
      <dsp:spPr>
        <a:xfrm>
          <a:off x="1634829" y="2364695"/>
          <a:ext cx="4636083" cy="44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39"/>
              </a:lnTo>
              <a:lnTo>
                <a:pt x="4636083" y="351039"/>
              </a:lnTo>
              <a:lnTo>
                <a:pt x="4636083" y="443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AF1DA-5CFC-489B-8AC4-C6585F8A0372}">
      <dsp:nvSpPr>
        <dsp:cNvPr id="0" name=""/>
        <dsp:cNvSpPr/>
      </dsp:nvSpPr>
      <dsp:spPr>
        <a:xfrm>
          <a:off x="1634829" y="2364695"/>
          <a:ext cx="974178" cy="44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39"/>
              </a:lnTo>
              <a:lnTo>
                <a:pt x="974178" y="351039"/>
              </a:lnTo>
              <a:lnTo>
                <a:pt x="974178" y="443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C69C6-3687-4C47-97E7-CA7459C657C1}">
      <dsp:nvSpPr>
        <dsp:cNvPr id="0" name=""/>
        <dsp:cNvSpPr/>
      </dsp:nvSpPr>
      <dsp:spPr>
        <a:xfrm>
          <a:off x="800271" y="2364695"/>
          <a:ext cx="834558" cy="443831"/>
        </a:xfrm>
        <a:custGeom>
          <a:avLst/>
          <a:gdLst/>
          <a:ahLst/>
          <a:cxnLst/>
          <a:rect l="0" t="0" r="0" b="0"/>
          <a:pathLst>
            <a:path>
              <a:moveTo>
                <a:pt x="834558" y="0"/>
              </a:moveTo>
              <a:lnTo>
                <a:pt x="834558" y="351039"/>
              </a:lnTo>
              <a:lnTo>
                <a:pt x="0" y="351039"/>
              </a:lnTo>
              <a:lnTo>
                <a:pt x="0" y="443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7C25E-03C2-4BA7-A92B-4A1314D07251}">
      <dsp:nvSpPr>
        <dsp:cNvPr id="0" name=""/>
        <dsp:cNvSpPr/>
      </dsp:nvSpPr>
      <dsp:spPr>
        <a:xfrm>
          <a:off x="1634829" y="1026059"/>
          <a:ext cx="2854193" cy="332541"/>
        </a:xfrm>
        <a:custGeom>
          <a:avLst/>
          <a:gdLst/>
          <a:ahLst/>
          <a:cxnLst/>
          <a:rect l="0" t="0" r="0" b="0"/>
          <a:pathLst>
            <a:path>
              <a:moveTo>
                <a:pt x="2854193" y="0"/>
              </a:moveTo>
              <a:lnTo>
                <a:pt x="2854193" y="239750"/>
              </a:lnTo>
              <a:lnTo>
                <a:pt x="0" y="239750"/>
              </a:lnTo>
              <a:lnTo>
                <a:pt x="0" y="332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97CD76-4091-40AF-B2D0-3E53169FC742}">
      <dsp:nvSpPr>
        <dsp:cNvPr id="0" name=""/>
        <dsp:cNvSpPr/>
      </dsp:nvSpPr>
      <dsp:spPr>
        <a:xfrm>
          <a:off x="2279327" y="419994"/>
          <a:ext cx="4419390" cy="606064"/>
        </a:xfrm>
        <a:prstGeom prst="roundRect">
          <a:avLst>
            <a:gd name="adj" fmla="val 1000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91E3E-7F25-49F7-A67D-4F298FA5F8E3}">
      <dsp:nvSpPr>
        <dsp:cNvPr id="0" name=""/>
        <dsp:cNvSpPr/>
      </dsp:nvSpPr>
      <dsp:spPr>
        <a:xfrm>
          <a:off x="2390621" y="525724"/>
          <a:ext cx="4419390" cy="606064"/>
        </a:xfrm>
        <a:prstGeom prst="roundRect">
          <a:avLst>
            <a:gd name="adj" fmla="val 10000"/>
          </a:avLst>
        </a:prstGeom>
        <a:solidFill>
          <a:schemeClr val="accent6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11 428,6 тыс. руб.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0621" y="525724"/>
        <a:ext cx="4419390" cy="606064"/>
      </dsp:txXfrm>
    </dsp:sp>
    <dsp:sp modelId="{B33D11B8-8CE1-4574-A6EF-2B3F893B0079}">
      <dsp:nvSpPr>
        <dsp:cNvPr id="0" name=""/>
        <dsp:cNvSpPr/>
      </dsp:nvSpPr>
      <dsp:spPr>
        <a:xfrm>
          <a:off x="133070" y="1358601"/>
          <a:ext cx="3003518" cy="1006094"/>
        </a:xfrm>
        <a:prstGeom prst="roundRect">
          <a:avLst>
            <a:gd name="adj" fmla="val 10000"/>
          </a:avLst>
        </a:prstGeom>
        <a:solidFill>
          <a:srgbClr val="66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7A5D1-BAD3-4199-86AB-CE7ABDEB8F7F}">
      <dsp:nvSpPr>
        <dsp:cNvPr id="0" name=""/>
        <dsp:cNvSpPr/>
      </dsp:nvSpPr>
      <dsp:spPr>
        <a:xfrm>
          <a:off x="244364" y="1464330"/>
          <a:ext cx="3003518" cy="1006094"/>
        </a:xfrm>
        <a:prstGeom prst="roundRect">
          <a:avLst>
            <a:gd name="adj" fmla="val 10000"/>
          </a:avLst>
        </a:prstGeom>
        <a:solidFill>
          <a:srgbClr val="33CC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МБТ, передаваемые бюджетам МО на осуществление части полномочий по решению вопросов местного значения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10 928,6 ты. руб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364" y="1464330"/>
        <a:ext cx="3003518" cy="1006094"/>
      </dsp:txXfrm>
    </dsp:sp>
    <dsp:sp modelId="{74E29325-C963-4874-BFF7-04D844DA2573}">
      <dsp:nvSpPr>
        <dsp:cNvPr id="0" name=""/>
        <dsp:cNvSpPr/>
      </dsp:nvSpPr>
      <dsp:spPr>
        <a:xfrm>
          <a:off x="121012" y="2808526"/>
          <a:ext cx="1358518" cy="2377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420FA-0C82-4E49-981E-A53284D55601}">
      <dsp:nvSpPr>
        <dsp:cNvPr id="0" name=""/>
        <dsp:cNvSpPr/>
      </dsp:nvSpPr>
      <dsp:spPr>
        <a:xfrm>
          <a:off x="232306" y="2914256"/>
          <a:ext cx="1358518" cy="2377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бюджетов поселений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931,6 тыс. руб.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306" y="2914256"/>
        <a:ext cx="1358518" cy="2377165"/>
      </dsp:txXfrm>
    </dsp:sp>
    <dsp:sp modelId="{3FEF10AC-5C40-45AA-BD0C-A1DBB5CF1192}">
      <dsp:nvSpPr>
        <dsp:cNvPr id="0" name=""/>
        <dsp:cNvSpPr/>
      </dsp:nvSpPr>
      <dsp:spPr>
        <a:xfrm>
          <a:off x="1917523" y="2808526"/>
          <a:ext cx="1382968" cy="2403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A8528-412F-4A8F-ADE1-7FB2035DDAE5}">
      <dsp:nvSpPr>
        <dsp:cNvPr id="0" name=""/>
        <dsp:cNvSpPr/>
      </dsp:nvSpPr>
      <dsp:spPr>
        <a:xfrm>
          <a:off x="2028818" y="2914256"/>
          <a:ext cx="1382968" cy="2403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МБТ из бюджетов поселений на строительство пешеходных переходов (мостов, виадуков) на территориях муниципальных образований Иркутской области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128,6 тыс. руб.</a:t>
          </a:r>
        </a:p>
      </dsp:txBody>
      <dsp:txXfrm>
        <a:off x="2028818" y="2914256"/>
        <a:ext cx="1382968" cy="2403942"/>
      </dsp:txXfrm>
    </dsp:sp>
    <dsp:sp modelId="{A9A38A69-77A8-4671-B5ED-69F5C4AB650A}">
      <dsp:nvSpPr>
        <dsp:cNvPr id="0" name=""/>
        <dsp:cNvSpPr/>
      </dsp:nvSpPr>
      <dsp:spPr>
        <a:xfrm>
          <a:off x="5450656" y="2808526"/>
          <a:ext cx="1640512" cy="2415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193BC-99D0-4373-A627-F0836D3A516B}">
      <dsp:nvSpPr>
        <dsp:cNvPr id="0" name=""/>
        <dsp:cNvSpPr/>
      </dsp:nvSpPr>
      <dsp:spPr>
        <a:xfrm>
          <a:off x="5561951" y="2914256"/>
          <a:ext cx="1640512" cy="2415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МБТ в сфере дорожной деятельности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9 369,7 тыс. руб.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1951" y="2914256"/>
        <a:ext cx="1640512" cy="2415111"/>
      </dsp:txXfrm>
    </dsp:sp>
    <dsp:sp modelId="{563E5F95-FC61-4717-950F-FBA69E104D77}">
      <dsp:nvSpPr>
        <dsp:cNvPr id="0" name=""/>
        <dsp:cNvSpPr/>
      </dsp:nvSpPr>
      <dsp:spPr>
        <a:xfrm>
          <a:off x="3594260" y="2808526"/>
          <a:ext cx="1437488" cy="2462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03A21-CCF7-4469-85EB-D6CF70FA7EB6}">
      <dsp:nvSpPr>
        <dsp:cNvPr id="0" name=""/>
        <dsp:cNvSpPr/>
      </dsp:nvSpPr>
      <dsp:spPr>
        <a:xfrm>
          <a:off x="3705555" y="2914256"/>
          <a:ext cx="1437488" cy="2462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полномочий в сфере жилищного – коммунального хозяйства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498,6 тыс. руб.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5555" y="2914256"/>
        <a:ext cx="1437488" cy="2462599"/>
      </dsp:txXfrm>
    </dsp:sp>
    <dsp:sp modelId="{02D3E58D-6C89-4513-AF42-60A1FFDD9E2C}">
      <dsp:nvSpPr>
        <dsp:cNvPr id="0" name=""/>
        <dsp:cNvSpPr/>
      </dsp:nvSpPr>
      <dsp:spPr>
        <a:xfrm>
          <a:off x="4340343" y="1358601"/>
          <a:ext cx="3843171" cy="1030919"/>
        </a:xfrm>
        <a:prstGeom prst="roundRect">
          <a:avLst>
            <a:gd name="adj" fmla="val 10000"/>
          </a:avLst>
        </a:prstGeom>
        <a:solidFill>
          <a:srgbClr val="66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76541-6087-47E8-A9BB-1EF331634B19}">
      <dsp:nvSpPr>
        <dsp:cNvPr id="0" name=""/>
        <dsp:cNvSpPr/>
      </dsp:nvSpPr>
      <dsp:spPr>
        <a:xfrm>
          <a:off x="4451638" y="1464330"/>
          <a:ext cx="3843171" cy="1030919"/>
        </a:xfrm>
        <a:prstGeom prst="roundRect">
          <a:avLst>
            <a:gd name="adj" fmla="val 10000"/>
          </a:avLst>
        </a:prstGeom>
        <a:solidFill>
          <a:srgbClr val="33CC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на поощрение органов местного самоуправления достигших наилучших значений показателей по итогам оценки эффективности их деятельности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500,0 тыс. руб.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1638" y="1464330"/>
        <a:ext cx="3843171" cy="10309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86067F-7E11-428F-9AD8-8D5FF6FDA692}">
      <dsp:nvSpPr>
        <dsp:cNvPr id="0" name=""/>
        <dsp:cNvSpPr/>
      </dsp:nvSpPr>
      <dsp:spPr>
        <a:xfrm>
          <a:off x="2571" y="45732"/>
          <a:ext cx="2507456" cy="366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Культура</a:t>
          </a:r>
          <a:endParaRPr lang="ru-RU" sz="1600" kern="1200" dirty="0"/>
        </a:p>
      </dsp:txBody>
      <dsp:txXfrm>
        <a:off x="2571" y="45732"/>
        <a:ext cx="2507456" cy="366143"/>
      </dsp:txXfrm>
    </dsp:sp>
    <dsp:sp modelId="{76BC4046-83D8-4897-9A68-7E4DCB3955FD}">
      <dsp:nvSpPr>
        <dsp:cNvPr id="0" name=""/>
        <dsp:cNvSpPr/>
      </dsp:nvSpPr>
      <dsp:spPr>
        <a:xfrm>
          <a:off x="2571" y="411875"/>
          <a:ext cx="2507456" cy="45395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2 444,0 автобус </a:t>
          </a:r>
          <a:r>
            <a:rPr lang="en-US" sz="1400" kern="1200" dirty="0" smtClean="0"/>
            <a:t>Ford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757</a:t>
          </a:r>
          <a:r>
            <a:rPr lang="ru-RU" sz="1400" kern="1200" dirty="0" smtClean="0"/>
            <a:t>,5 тыс. руб. новогодние подарки 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336,1 тыс. руб. цифровое фортепиано, печь муфельная, акустическая и радиосистема, ноутбуки;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204,5 тыс. руб. подписка на периодическую печать:</a:t>
          </a:r>
          <a:endParaRPr lang="ru-RU" sz="1400" kern="1200" dirty="0"/>
        </a:p>
      </dsp:txBody>
      <dsp:txXfrm>
        <a:off x="2571" y="411875"/>
        <a:ext cx="2507456" cy="4539543"/>
      </dsp:txXfrm>
    </dsp:sp>
    <dsp:sp modelId="{B40F90E2-790A-495E-8D86-286588DA6AD7}">
      <dsp:nvSpPr>
        <dsp:cNvPr id="0" name=""/>
        <dsp:cNvSpPr/>
      </dsp:nvSpPr>
      <dsp:spPr>
        <a:xfrm>
          <a:off x="2861071" y="45732"/>
          <a:ext cx="2507456" cy="366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Образование</a:t>
          </a:r>
          <a:endParaRPr lang="ru-RU" sz="1600" kern="1200" dirty="0"/>
        </a:p>
      </dsp:txBody>
      <dsp:txXfrm>
        <a:off x="2861071" y="45732"/>
        <a:ext cx="2507456" cy="366143"/>
      </dsp:txXfrm>
    </dsp:sp>
    <dsp:sp modelId="{95FC253F-F6D7-41B7-BF4B-3AFA9485B3B4}">
      <dsp:nvSpPr>
        <dsp:cNvPr id="0" name=""/>
        <dsp:cNvSpPr/>
      </dsp:nvSpPr>
      <dsp:spPr>
        <a:xfrm>
          <a:off x="2818645" y="383821"/>
          <a:ext cx="2507456" cy="45395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1 862,0 тыс. руб. автомобиль (цистерна);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1 706,0 тыс. руб. вакуумный автомобиль;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5 750,6 замена оконных блоков, ремонт системы отопления в СОШ №1 п. Михайловка;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800,0 тыс. руб. выборочный капитальный ремонт пищеблока СОШ с. Тальники;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600,0 тыс. руб. разработка ПСД для ремонта СОШ с. Голуметь;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385,3 тыс. руб. компьютерная техника и комплектующие к ней для ЦРО и ТРЦ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267,1 тыс. руб. насосы для котельных;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130,0 тыс. руб. оборудование для игровой площадки ДОУ с. </a:t>
          </a:r>
          <a:r>
            <a:rPr lang="ru-RU" sz="1200" kern="1200" dirty="0" err="1" smtClean="0"/>
            <a:t>Алехино</a:t>
          </a:r>
          <a:r>
            <a:rPr lang="ru-RU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86,7 тыс. руб. оборудование для кабинета химии СОШ с. Новостройка;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86,6 тыс. руб. тепловые пушки</a:t>
          </a:r>
          <a:endParaRPr lang="ru-RU" sz="1200" kern="1200" dirty="0"/>
        </a:p>
      </dsp:txBody>
      <dsp:txXfrm>
        <a:off x="2818645" y="383821"/>
        <a:ext cx="2507456" cy="4539543"/>
      </dsp:txXfrm>
    </dsp:sp>
    <dsp:sp modelId="{D5F25AD1-E4AC-4994-9186-A4ED207E54F3}">
      <dsp:nvSpPr>
        <dsp:cNvPr id="0" name=""/>
        <dsp:cNvSpPr/>
      </dsp:nvSpPr>
      <dsp:spPr>
        <a:xfrm>
          <a:off x="5719571" y="45732"/>
          <a:ext cx="2507456" cy="366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Управление</a:t>
          </a:r>
          <a:endParaRPr lang="ru-RU" sz="1600" kern="1200" dirty="0"/>
        </a:p>
      </dsp:txBody>
      <dsp:txXfrm>
        <a:off x="5719571" y="45732"/>
        <a:ext cx="2507456" cy="366143"/>
      </dsp:txXfrm>
    </dsp:sp>
    <dsp:sp modelId="{04BED35D-95DB-4A48-92B5-F5222288C8FC}">
      <dsp:nvSpPr>
        <dsp:cNvPr id="0" name=""/>
        <dsp:cNvSpPr/>
      </dsp:nvSpPr>
      <dsp:spPr>
        <a:xfrm>
          <a:off x="5698985" y="457608"/>
          <a:ext cx="2507456" cy="45395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2 191</a:t>
          </a:r>
          <a:r>
            <a:rPr lang="ru-RU" sz="1300" kern="1200" dirty="0" smtClean="0"/>
            <a:t>,2 тыс. руб. ремонт кровли администрации;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1 494,3 тыс. руб.  автомобиль марки </a:t>
          </a:r>
          <a:r>
            <a:rPr lang="en-US" sz="1300" kern="1200" dirty="0" smtClean="0"/>
            <a:t>Toyota</a:t>
          </a:r>
          <a:r>
            <a:rPr lang="ru-RU" sz="1300" kern="1200" dirty="0" smtClean="0"/>
            <a:t>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978,4 тыс. руб. компьютерная техника и комплектующие к ней;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192,2 тыс. руб. мебель;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65,6 тыс. руб. видеомонтажное оборудование</a:t>
          </a:r>
          <a:endParaRPr lang="ru-RU" sz="1300" kern="1200" dirty="0"/>
        </a:p>
      </dsp:txBody>
      <dsp:txXfrm>
        <a:off x="5698985" y="457608"/>
        <a:ext cx="2507456" cy="4539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</cdr:x>
      <cdr:y>0.40541</cdr:y>
    </cdr:from>
    <cdr:to>
      <cdr:x>0.45</cdr:x>
      <cdr:y>0.54054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2808312" y="2160240"/>
          <a:ext cx="1080120" cy="72008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0.60163</cdr:x>
      <cdr:y>0.31081</cdr:y>
    </cdr:from>
    <cdr:to>
      <cdr:x>0.73333</cdr:x>
      <cdr:y>0.45946</cdr:y>
    </cdr:to>
    <cdr:sp macro="" textlink="">
      <cdr:nvSpPr>
        <cdr:cNvPr id="7" name="Прямая со стрелкой 6"/>
        <cdr:cNvSpPr/>
      </cdr:nvSpPr>
      <cdr:spPr>
        <a:xfrm xmlns:a="http://schemas.openxmlformats.org/drawingml/2006/main" flipH="1">
          <a:off x="5328592" y="1656184"/>
          <a:ext cx="1166530" cy="79208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0.35785</cdr:x>
      <cdr:y>0.4803</cdr:y>
    </cdr:from>
    <cdr:to>
      <cdr:x>0.44952</cdr:x>
      <cdr:y>0.54786</cdr:y>
    </cdr:to>
    <cdr:sp macro="" textlink="">
      <cdr:nvSpPr>
        <cdr:cNvPr id="8" name="TextBox 7"/>
        <cdr:cNvSpPr txBox="1"/>
      </cdr:nvSpPr>
      <cdr:spPr>
        <a:xfrm xmlns:a="http://schemas.openxmlformats.org/drawingml/2006/main" rot="19621550">
          <a:off x="3169492" y="2559323"/>
          <a:ext cx="811890" cy="359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140,8</a:t>
          </a:r>
          <a:r>
            <a:rPr lang="ru-RU" sz="1600" dirty="0" smtClean="0"/>
            <a:t>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0.61477</cdr:x>
      <cdr:y>0.3098</cdr:y>
    </cdr:from>
    <cdr:to>
      <cdr:x>0.7006</cdr:x>
      <cdr:y>0.37733</cdr:y>
    </cdr:to>
    <cdr:sp macro="" textlink="">
      <cdr:nvSpPr>
        <cdr:cNvPr id="9" name="TextBox 8"/>
        <cdr:cNvSpPr txBox="1"/>
      </cdr:nvSpPr>
      <cdr:spPr>
        <a:xfrm xmlns:a="http://schemas.openxmlformats.org/drawingml/2006/main" rot="19655690">
          <a:off x="5445002" y="1650777"/>
          <a:ext cx="760158" cy="359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96,4%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0.17544</cdr:x>
      <cdr:y>0.78207</cdr:y>
    </cdr:from>
    <cdr:to>
      <cdr:x>0.88596</cdr:x>
      <cdr:y>0.85448</cdr:y>
    </cdr:to>
    <cdr:sp macro="" textlink="">
      <cdr:nvSpPr>
        <cdr:cNvPr id="2" name="Левая фигурная скобка 1"/>
        <cdr:cNvSpPr/>
      </cdr:nvSpPr>
      <cdr:spPr>
        <a:xfrm xmlns:a="http://schemas.openxmlformats.org/drawingml/2006/main" rot="16200000">
          <a:off x="4176464" y="1152128"/>
          <a:ext cx="360040" cy="5832648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0.41228</cdr:x>
      <cdr:y>0.89793</cdr:y>
    </cdr:from>
    <cdr:to>
      <cdr:x>0.66667</cdr:x>
      <cdr:y>0.97034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84376" y="4464496"/>
          <a:ext cx="208823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929 579,4 тыс. 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0.67544</cdr:x>
      <cdr:y>0.55034</cdr:y>
    </cdr:from>
    <cdr:to>
      <cdr:x>0.91228</cdr:x>
      <cdr:y>0.60827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44616" y="2736304"/>
          <a:ext cx="194421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174 246,8 тыс.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0.18421</cdr:x>
      <cdr:y>0.59379</cdr:y>
    </cdr:from>
    <cdr:to>
      <cdr:x>0.35088</cdr:x>
      <cdr:y>0.6662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12168" y="2952328"/>
          <a:ext cx="136815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0.15789</cdr:x>
      <cdr:y>0.63724</cdr:y>
    </cdr:from>
    <cdr:to>
      <cdr:x>0.37719</cdr:x>
      <cdr:y>0.69517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44" y="3168352"/>
          <a:ext cx="18002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755 332,6 тыс. руб.</a:t>
          </a:r>
          <a:endParaRPr lang="ru-RU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8AA9-984A-4F52-90E7-61B8F639DFC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3BCC5-A85E-4FBE-855A-D3F2A69508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00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C6E59-28FA-46CB-8414-8636D0C8874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3BCC5-A85E-4FBE-855A-D3F2A695082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FC42-F72D-41C5-B99D-6BBD06654E06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88B1-A70D-4F9A-BBB5-EDCADDF4F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er.irkobl.ru/upload/medialibrary/731/731ed9e8fae3c9d36cda9298839c0e48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Data" Target="../diagrams/data4.xml"/><Relationship Id="rId7" Type="http://schemas.openxmlformats.org/officeDocument/2006/relationships/hyperlink" Target="http://cher.irkobl.ru/upload/medialibrary/731/731ed9e8fae3c9d36cda9298839c0e48.gi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gif"/><Relationship Id="rId4" Type="http://schemas.openxmlformats.org/officeDocument/2006/relationships/hyperlink" Target="http://cher.irkobl.ru/upload/medialibrary/731/731ed9e8fae3c9d36cda9298839c0e48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er.irkobl.ru/upload/medialibrary/731/731ed9e8fae3c9d36cda9298839c0e48.gi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her.irkobl.ru/upload/medialibrary/731/731ed9e8fae3c9d36cda9298839c0e48.gif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her.irkobl.ru/upload/medialibrary/731/731ed9e8fae3c9d36cda9298839c0e48.gif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gif"/><Relationship Id="rId7" Type="http://schemas.openxmlformats.org/officeDocument/2006/relationships/image" Target="../media/image35.jpeg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gif"/><Relationship Id="rId7" Type="http://schemas.openxmlformats.org/officeDocument/2006/relationships/diagramColors" Target="../diagrams/colors5.xml"/><Relationship Id="rId2" Type="http://schemas.openxmlformats.org/officeDocument/2006/relationships/hyperlink" Target="http://cher.irkobl.ru/upload/medialibrary/731/731ed9e8fae3c9d36cda9298839c0e48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her.irkobl.ru/upload/medialibrary/731/731ed9e8fae3c9d36cda9298839c0e48.gif" TargetMode="Externa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gif"/><Relationship Id="rId4" Type="http://schemas.openxmlformats.org/officeDocument/2006/relationships/hyperlink" Target="http://cher.irkobl.ru/upload/medialibrary/731/731ed9e8fae3c9d36cda9298839c0e48.gi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hyperlink" Target="http://cher.irkobl.ru/upload/medialibrary/731/731ed9e8fae3c9d36cda9298839c0e48.gif" TargetMode="Externa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her.irkobl.ru/upload/medialibrary/731/731ed9e8fae3c9d36cda9298839c0e48.gif" TargetMode="External"/><Relationship Id="rId3" Type="http://schemas.openxmlformats.org/officeDocument/2006/relationships/diagramData" Target="../diagrams/data1.xml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3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her.irkobl.ru/upload/medialibrary/731/731ed9e8fae3c9d36cda9298839c0e48.gif" TargetMode="Externa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her.irkobl.ru/upload/medialibrary/731/731ed9e8fae3c9d36cda9298839c0e48.gi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Layout" Target="../diagrams/layout3.xml"/><Relationship Id="rId7" Type="http://schemas.openxmlformats.org/officeDocument/2006/relationships/hyperlink" Target="http://cher.irkobl.ru/upload/medialibrary/731/731ed9e8fae3c9d36cda9298839c0e48.gif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tapoc.trbo.yandex.net/tapoc_secure_proxy/4e8fdaa4041688146fc2d4ef10de01fa?url=http%3A%2F%2Fdeclarator.org%2Foffice%2Fview-zip-file%2F11088%2F%25D0%25A1%25D0%25B2%25D0%25B5%25D0%25B4%25D0%25B5%25D0%25BD%25D0%25B8%25D1%258F%2520%25D0%25BE%2520%25D0%25B4%25D0%25BE%25D1%2585%25D0%25BE%25D0%25B4%25D0%25B0%25D1%2585%2520%25D0%25B8%2520%25D1%2580%25D0%25B0%25D1%2581%25D1%2585%25D0%25BE%25D0%25B4%25D0%25B0%25D1%2585%2520%2520%2520%2520%25D0%25A7%25D0%25B5%25D1%2580%25D0%25B5%25D0%25BC%25D1%2585%25D0%25BE%25D0%25B2%25D1%2581%25D0%25BA%25D0%25B8%25D0%25B9%2520%25D1%2580%25D0%25B0%25D0%25B9%25D0%25BE%25D0%25BD_files%2Fmap%281%2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428736"/>
            <a:ext cx="5643570" cy="50006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57364"/>
            <a:ext cx="5643570" cy="157163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БЮДЖЕТА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2017 год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Герб Черемховского района">
            <a:hlinkClick r:id="rId3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952500" cy="11906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728" y="285728"/>
            <a:ext cx="7143800" cy="769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dirty="0" smtClean="0"/>
              <a:t>   Черемховский район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66" y="801688"/>
            <a:ext cx="9145466" cy="596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10</a:t>
            </a:fld>
            <a:endParaRPr lang="ru-RU" dirty="0">
              <a:solidFill>
                <a:srgbClr val="48231E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3037899375"/>
              </p:ext>
            </p:extLst>
          </p:nvPr>
        </p:nvGraphicFramePr>
        <p:xfrm>
          <a:off x="214282" y="357166"/>
          <a:ext cx="8929718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Герб Черемховского района">
            <a:hlinkClick r:id="rId7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42852"/>
            <a:ext cx="857256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63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iINAJ12DF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10984"/>
            <a:ext cx="9144000" cy="53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11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28602"/>
            <a:ext cx="7296172" cy="107721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Возврат остатков субсидий, субвенций прошлых лет</a:t>
            </a:r>
            <a:endParaRPr lang="ru-RU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034498" y="2085020"/>
            <a:ext cx="4734365" cy="4343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субсидий, субвенций и иных межбюджетных трансфертов,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целевое назначение, прошлых лет осуществлен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13 849,1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marL="0" indent="0"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выравнивание уровня бюджетной обеспеченности муниципальных районов в сумме 13 847,9 тыс. рублей;</a:t>
            </a:r>
          </a:p>
          <a:p>
            <a:pPr marL="0" lvl="0" indent="0" algn="ctr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Субвенция на обеспечение общедоступного бесплатного дошкольного образования  0,001 тыс. рублей;</a:t>
            </a:r>
          </a:p>
          <a:p>
            <a:pPr marL="0" lvl="0" indent="0" algn="ctr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получение общедоступного и бесплатного начального общего, основного общего, среднего общего образования в муниципальных образованных организациях 1,2 тыс. рублей</a:t>
            </a:r>
          </a:p>
          <a:p>
            <a:pPr marL="0" indent="0" algn="ctr">
              <a:buFont typeface="Wingdings" pitchFamily="2" charset="2"/>
              <a:buChar char="ü"/>
            </a:pP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econ11\Desktop\картинки\ui-5441efb7595954_81967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999" y="2414111"/>
            <a:ext cx="3268394" cy="3540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Герб Черемховского района">
            <a:hlinkClick r:id="rId4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474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357166"/>
            <a:ext cx="7058020" cy="5847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Расходы бюджета за 2017 год</a:t>
            </a:r>
            <a:endParaRPr lang="ru-RU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graphicFrame>
        <p:nvGraphicFramePr>
          <p:cNvPr id="11" name="Диаграмма 10"/>
          <p:cNvGraphicFramePr/>
          <p:nvPr/>
        </p:nvGraphicFramePr>
        <p:xfrm>
          <a:off x="107504" y="1412776"/>
          <a:ext cx="885698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85728"/>
            <a:ext cx="7558086" cy="107721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Динамика расходов </a:t>
            </a:r>
            <a:b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за 2015 – 2017 годы</a:t>
            </a:r>
            <a:endParaRPr lang="ru-RU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gray">
          <a:xfrm>
            <a:off x="1071538" y="2928934"/>
            <a:ext cx="1912937" cy="2881311"/>
          </a:xfrm>
          <a:prstGeom prst="can">
            <a:avLst>
              <a:gd name="adj" fmla="val 2799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3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721 154,9</a:t>
            </a:r>
          </a:p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3286116" y="2571744"/>
            <a:ext cx="1912937" cy="3309939"/>
          </a:xfrm>
          <a:prstGeom prst="can">
            <a:avLst>
              <a:gd name="adj" fmla="val 27996"/>
            </a:avLst>
          </a:prstGeom>
          <a:gradFill rotWithShape="1">
            <a:gsLst>
              <a:gs pos="0">
                <a:srgbClr val="92D050"/>
              </a:gs>
              <a:gs pos="50000">
                <a:schemeClr val="accent1">
                  <a:gamma/>
                  <a:tint val="3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856 826,2</a:t>
            </a:r>
          </a:p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gray">
          <a:xfrm>
            <a:off x="5572132" y="2000240"/>
            <a:ext cx="1912937" cy="3881443"/>
          </a:xfrm>
          <a:prstGeom prst="can">
            <a:avLst>
              <a:gd name="adj" fmla="val 27996"/>
            </a:avLst>
          </a:prstGeom>
          <a:gradFill rotWithShape="1">
            <a:gsLst>
              <a:gs pos="0">
                <a:srgbClr val="FF0000"/>
              </a:gs>
              <a:gs pos="50000">
                <a:schemeClr val="accent1">
                  <a:gamma/>
                  <a:tint val="3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929 579,4</a:t>
            </a:r>
          </a:p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750099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Расходы бюджета по разделам бюджетной классификации РФ за 2017 год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Group 86"/>
          <p:cNvGraphicFramePr>
            <a:graphicFrameLocks noGrp="1"/>
          </p:cNvGraphicFramePr>
          <p:nvPr/>
        </p:nvGraphicFramePr>
        <p:xfrm>
          <a:off x="285720" y="1340768"/>
          <a:ext cx="8642350" cy="5472462"/>
        </p:xfrm>
        <a:graphic>
          <a:graphicData uri="http://schemas.openxmlformats.org/drawingml/2006/table">
            <a:tbl>
              <a:tblPr/>
              <a:tblGrid>
                <a:gridCol w="5329238"/>
                <a:gridCol w="1152525"/>
                <a:gridCol w="1223962"/>
                <a:gridCol w="936625"/>
              </a:tblGrid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      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Наименование раздела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План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тыс. руб.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Исполнено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тыс. руб.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% исполнения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100 390,1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97 685,7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F8F"/>
                    </a:solidFill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10 821,4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10 660,4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15 927,3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9 169,0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58 715,3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48 392,1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Образование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624 608,3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615 699,7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32 146,8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31 507,6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Здравоохранение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28 959,6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23 607,9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1 046,8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1 039,4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2 886,2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2 886,2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Обслуживание государственного  и муниципального долга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1 604,0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1 590,6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8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87 270,8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87 270,8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  <a:tr h="4063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ВСЕГО РАСХОДЫ: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964 446,6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929 579,4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928694" cy="117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142853"/>
            <a:ext cx="7429552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Расходы бюджета по разделам бюджетной классификации РФ за 2017 год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869160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социально-значимых расходов в 2017 году составил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673 082,9 тыс.рублей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72,4%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общего объема расходов, из них: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-расходы на оплату труда с начислениями на выплаты по оплате труда – 620 815,9 тыс.рублей, что на       11 723,3 тыс.рублей выше расходов 2016 года;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-расходы на коммунальные услуги и электроэнергию – 30 825,3 тыс.рублей;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-субсидии ЖКУ и прочая социальная помощь – 21 441,7 тыс.рублей.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/>
        </p:nvGraphicFramePr>
        <p:xfrm>
          <a:off x="755576" y="1124744"/>
          <a:ext cx="7992888" cy="36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142853"/>
            <a:ext cx="7429552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Доля программных расходов в бюджете за 2017 год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/>
        </p:nvGraphicFramePr>
        <p:xfrm>
          <a:off x="214282" y="1571612"/>
          <a:ext cx="8208912" cy="4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429552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</a:rPr>
              <a:t>Исполнение муниципальных программ </a:t>
            </a:r>
            <a:br>
              <a:rPr lang="ru-RU" sz="2800" dirty="0" smtClean="0">
                <a:solidFill>
                  <a:schemeClr val="lt1"/>
                </a:solidFill>
              </a:rPr>
            </a:br>
            <a:r>
              <a:rPr lang="ru-RU" sz="2800" dirty="0" smtClean="0">
                <a:solidFill>
                  <a:schemeClr val="lt1"/>
                </a:solidFill>
              </a:rPr>
              <a:t>в 2017 году</a:t>
            </a:r>
            <a:endParaRPr lang="ru-RU" sz="2800" dirty="0">
              <a:solidFill>
                <a:schemeClr val="l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85720" y="1500174"/>
          <a:ext cx="8501121" cy="4930140"/>
        </p:xfrm>
        <a:graphic>
          <a:graphicData uri="http://schemas.openxmlformats.org/drawingml/2006/table">
            <a:tbl>
              <a:tblPr/>
              <a:tblGrid>
                <a:gridCol w="566741"/>
                <a:gridCol w="4638332"/>
                <a:gridCol w="1131825"/>
                <a:gridCol w="1082112"/>
                <a:gridCol w="108211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«Управление муниципальными финансами Черемховского районного муниципального образования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91 339,0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91 314,7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99,97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"Организация отдыха, оздоровления и занятости детей и подростков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3 396,8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3 324,3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97,86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"Безопасность школьных перевозок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9 264,3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9 032,0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97,49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"Безопасность образовательных организаций на 2017-2019 годы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"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3 070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,7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2 843,9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92,61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"Энергосбережения и повышения энергетической эффективности на территории Черемховского районного муниципального образования на 2017-2019 годы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430,0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430,0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"Развитие физической культуры и спорта в Черемховском районном муниципальном образовании на 2017-2019 гг."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948,6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947,0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99,83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500990" cy="49244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600" dirty="0">
                <a:solidFill>
                  <a:schemeClr val="lt1"/>
                </a:solidFill>
              </a:rPr>
              <a:t>Исполнение муниципальных программ в </a:t>
            </a:r>
            <a:r>
              <a:rPr lang="ru-RU" sz="2600" dirty="0" smtClean="0">
                <a:solidFill>
                  <a:schemeClr val="lt1"/>
                </a:solidFill>
              </a:rPr>
              <a:t>2017 </a:t>
            </a:r>
            <a:r>
              <a:rPr lang="ru-RU" sz="2600" dirty="0">
                <a:solidFill>
                  <a:schemeClr val="lt1"/>
                </a:solidFill>
              </a:rPr>
              <a:t>году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7" y="1000125"/>
          <a:ext cx="8429682" cy="5661660"/>
        </p:xfrm>
        <a:graphic>
          <a:graphicData uri="http://schemas.openxmlformats.org/drawingml/2006/table">
            <a:tbl>
              <a:tblPr/>
              <a:tblGrid>
                <a:gridCol w="428627"/>
                <a:gridCol w="5072098"/>
                <a:gridCol w="782922"/>
                <a:gridCol w="860152"/>
                <a:gridCol w="1285883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"Комплексные меры профилактики злоупотребления наркотическими средствами и психотропными веществами в Черемховском районном муниципальном образовании на 2017-2019 гг."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64,0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64,0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"Улучшение условий и охраны труда в Черемховском районном муниципальном образовании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"Совершенствование организации питания в образовательных организациях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2 094,8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1 943,6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92,78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"Инвентаризация муниципальных объектов недвижимости Черемховского районного муниципального образования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1 480,4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1 350,2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91,2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"Развитие культуры в Черемховском районном муниципальном образовании на  2017-2019 гг."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1 618,4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1 618,4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"Молодежная политика в Черемховском районном муниципальном образовании на 2017-2019 гг.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284,0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274,0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96,48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714380" cy="9048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572428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lt1"/>
                </a:solidFill>
              </a:rPr>
              <a:t>Исполнение муниципальных программ </a:t>
            </a:r>
            <a:r>
              <a:rPr lang="ru-RU" sz="2800" dirty="0" smtClean="0">
                <a:solidFill>
                  <a:schemeClr val="lt1"/>
                </a:solidFill>
              </a:rPr>
              <a:t/>
            </a:r>
            <a:br>
              <a:rPr lang="ru-RU" sz="2800" dirty="0" smtClean="0">
                <a:solidFill>
                  <a:schemeClr val="lt1"/>
                </a:solidFill>
              </a:rPr>
            </a:br>
            <a:r>
              <a:rPr lang="ru-RU" sz="2800" dirty="0" smtClean="0">
                <a:solidFill>
                  <a:schemeClr val="lt1"/>
                </a:solidFill>
              </a:rPr>
              <a:t>в 2017 </a:t>
            </a:r>
            <a:r>
              <a:rPr lang="ru-RU" sz="2800" dirty="0">
                <a:solidFill>
                  <a:schemeClr val="lt1"/>
                </a:solidFill>
              </a:rPr>
              <a:t>году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85720" y="1214422"/>
          <a:ext cx="8501121" cy="5417820"/>
        </p:xfrm>
        <a:graphic>
          <a:graphicData uri="http://schemas.openxmlformats.org/drawingml/2006/table">
            <a:tbl>
              <a:tblPr/>
              <a:tblGrid>
                <a:gridCol w="566741"/>
                <a:gridCol w="4638332"/>
                <a:gridCol w="1131825"/>
                <a:gridCol w="1082112"/>
                <a:gridCol w="108211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Факт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% исполнения 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"Молодым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семьям-доступное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жилье на 2014-2019 гг.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360,2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357,5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99,27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"Поддержка проводимых мероприятий, посвященных Дням воинской славы, памятным датам России и работе с ветеранами и инвалидами в Черемховском районе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"Профилактика правонарушений в Черемховском районном муниципальном образовании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19,0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47,5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"Повышение безопасности дорожного движения в Черемховском районе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6 468,0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37,4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0,58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"Профилактика экстремизма и терроризма в Черемховском районном муниципальном образовании на 2017-2019 гг."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"Развитие современной инфраструктуры объектов образования Черемховского района на 2017-2019 гг."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12 044,1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11 935,9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57256" cy="10858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74541734"/>
              </p:ext>
            </p:extLst>
          </p:nvPr>
        </p:nvGraphicFramePr>
        <p:xfrm>
          <a:off x="142844" y="1643049"/>
          <a:ext cx="8715435" cy="442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087"/>
                <a:gridCol w="2186003"/>
                <a:gridCol w="1785950"/>
                <a:gridCol w="1257308"/>
                <a:gridCol w="1743087"/>
              </a:tblGrid>
              <a:tr h="894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Первоначальный план 2017 год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Уточненный план 2017 года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Факт 2017</a:t>
                      </a: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  <a:endParaRPr lang="ru-RU" sz="2000" i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исполнения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i="1" dirty="0"/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600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Доходы,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677 378,1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964 446,6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946 699,3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140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налоговые и неналоговые доходы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 </a:t>
                      </a: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015,3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113 </a:t>
                      </a: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252,3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117 </a:t>
                      </a: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256,9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103,5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00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безвозмездные перечисления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575 362,8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851 194,3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829 442,4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97,4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7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Расходы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685 029,0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964 446,6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929 579,4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96,4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37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Дефицит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7 650,9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-17 119,9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572428" cy="76944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lt1"/>
                </a:solidFill>
              </a:rPr>
              <a:t>    </a:t>
            </a:r>
            <a:r>
              <a:rPr lang="ru-RU" sz="3600" dirty="0" smtClean="0">
                <a:solidFill>
                  <a:schemeClr val="lt1"/>
                </a:solidFill>
              </a:rPr>
              <a:t>ОСНОВНЫЕ ПАРАМЕТРЫ БЮДЖЕТА</a:t>
            </a:r>
            <a:endParaRPr lang="ru-RU" dirty="0">
              <a:solidFill>
                <a:schemeClr val="lt1"/>
              </a:solidFill>
            </a:endParaRPr>
          </a:p>
        </p:txBody>
      </p:sp>
      <p:pic>
        <p:nvPicPr>
          <p:cNvPr id="819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952500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83279"/>
            <a:ext cx="7776864" cy="49244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600" dirty="0">
                <a:solidFill>
                  <a:schemeClr val="lt1"/>
                </a:solidFill>
              </a:rPr>
              <a:t>Исполнение муниципальных программ в </a:t>
            </a:r>
            <a:r>
              <a:rPr lang="ru-RU" sz="2600" dirty="0" smtClean="0">
                <a:solidFill>
                  <a:schemeClr val="lt1"/>
                </a:solidFill>
              </a:rPr>
              <a:t>2017 году</a:t>
            </a:r>
            <a:endParaRPr lang="ru-RU" sz="2600" dirty="0">
              <a:solidFill>
                <a:schemeClr val="l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23528" y="1772816"/>
          <a:ext cx="8501121" cy="4930140"/>
        </p:xfrm>
        <a:graphic>
          <a:graphicData uri="http://schemas.openxmlformats.org/drawingml/2006/table">
            <a:tbl>
              <a:tblPr/>
              <a:tblGrid>
                <a:gridCol w="566741"/>
                <a:gridCol w="4638332"/>
                <a:gridCol w="1131825"/>
                <a:gridCol w="1082112"/>
                <a:gridCol w="108211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"Информатизация образовательных организаций Черемховского района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"Устойчивое развитие сельских территорий Черемховского районного муниципального образования" на 2014-2020 годы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50,3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44,5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88,51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"Противодействие коррупции в администрации Черемховского муниципального образования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48,1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48,1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"Развитие здравоохранения в Черемховском районном муниципальном образовании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99,96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"Профилактика суицидов, предупреждение и предотвращение суицидальных попыток среди несовершеннолетних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5,2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34,67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"Школьный учебник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44780" cy="12699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429552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lt1"/>
                </a:solidFill>
              </a:rPr>
              <a:t>Исполнение муниципальных программ в </a:t>
            </a:r>
            <a:r>
              <a:rPr lang="ru-RU" sz="2800" dirty="0" smtClean="0">
                <a:solidFill>
                  <a:schemeClr val="lt1"/>
                </a:solidFill>
              </a:rPr>
              <a:t>2017 </a:t>
            </a:r>
            <a:r>
              <a:rPr lang="ru-RU" sz="2800" dirty="0">
                <a:solidFill>
                  <a:schemeClr val="lt1"/>
                </a:solidFill>
              </a:rPr>
              <a:t>году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23528" y="1772816"/>
          <a:ext cx="8501121" cy="2531715"/>
        </p:xfrm>
        <a:graphic>
          <a:graphicData uri="http://schemas.openxmlformats.org/drawingml/2006/table">
            <a:tbl>
              <a:tblPr/>
              <a:tblGrid>
                <a:gridCol w="566741"/>
                <a:gridCol w="4638332"/>
                <a:gridCol w="1131825"/>
                <a:gridCol w="1082112"/>
                <a:gridCol w="108211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"Охрана окружающей среды на территории Черемховского районного муниципального образования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58 715,3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48 392,1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82,42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25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Муниципальная программа "Поддержка и развитие малого и среднего предпринимательства в Черемховском районе на 2017-2019 годы"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191 998,0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174 246,8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90,75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Строительство полигона твердых бытовых отходов в п. Михайловка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357298"/>
            <a:ext cx="807249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строительство было направлено 48 392,1 тыс. руб. (в т.ч. 31 478,3 тыс. руб. – федеральный бюджет, 15 504,3  тыс. руб. – областной бюджет, 1 409,5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 descr="ÐÐµÐ½ÑÐ³Ð¸ Ð½Ð° Ð¿Ð¾Ð»Ð¸Ð³Ð¾Ð½ Ð¢ÐÐ Ð² ÐÐ¸ÑÐ°Ð¹Ð»Ð¾Ð²ÐºÐµ Ð¿Ð¾Ð¿ÑÐ¾ÑÑÑ Ñ Ð¿ÑÐµÐ¼ÑÐµÑ-Ð¼Ð¸Ð½Ð¸ÑÑÑÐ° Ð Ð¤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071678"/>
            <a:ext cx="5786464" cy="405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Приобретение оборудования и ремонт пищеблока СОШ № 3 п. Михайловка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643050"/>
            <a:ext cx="807249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Приобретено оборудование на сумму 601,4 тыс. руб., ремонт на сумму 909,0 тыс.руб.  (в т.ч. 553,9 тыс. руб. – областной бюджет, 956,5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9674" t="5955" r="10217" b="6776"/>
          <a:stretch>
            <a:fillRect/>
          </a:stretch>
        </p:blipFill>
        <p:spPr bwMode="auto">
          <a:xfrm>
            <a:off x="5500694" y="2714620"/>
            <a:ext cx="32861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t="5749" r="2013" b="6776"/>
          <a:stretch>
            <a:fillRect/>
          </a:stretch>
        </p:blipFill>
        <p:spPr bwMode="auto">
          <a:xfrm>
            <a:off x="5500694" y="4500570"/>
            <a:ext cx="3204210" cy="17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t="6150" r="7134" b="6929"/>
          <a:stretch>
            <a:fillRect/>
          </a:stretch>
        </p:blipFill>
        <p:spPr bwMode="auto">
          <a:xfrm>
            <a:off x="428596" y="2786058"/>
            <a:ext cx="4377862" cy="351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Замена котельного оборудования в СОШ с. </a:t>
            </a:r>
            <a:r>
              <a:rPr lang="ru-RU" sz="2800" dirty="0" err="1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Бельск</a:t>
            </a: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, СОШ д. </a:t>
            </a:r>
            <a:r>
              <a:rPr lang="ru-RU" sz="2800" dirty="0" err="1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Балухарь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571612"/>
            <a:ext cx="807249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приобретение оборудования было направлено 1 236,5 тыс. руб. (в т.ч. 1149,9 тыс. руб. – областной бюджет, 86,6 тыс. руб. – местный бюджет). Монтаж оборудования осуществлен за счет средств местного бюджета на сумму 647,6 тыс. руб.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4934" r="987" b="6982"/>
          <a:stretch>
            <a:fillRect/>
          </a:stretch>
        </p:blipFill>
        <p:spPr bwMode="auto">
          <a:xfrm>
            <a:off x="785786" y="3143248"/>
            <a:ext cx="37147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23776" t="20739" r="24443" b="20668"/>
          <a:stretch>
            <a:fillRect/>
          </a:stretch>
        </p:blipFill>
        <p:spPr bwMode="auto">
          <a:xfrm>
            <a:off x="5072066" y="3143248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Приобретение школьного автобуса для </a:t>
            </a:r>
            <a:b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МКОУ ООШ д. Верхняя </a:t>
            </a:r>
            <a:r>
              <a:rPr lang="ru-RU" sz="2800" dirty="0" err="1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Иреть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643050"/>
            <a:ext cx="807249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Приобретен автобус на сумму 1 212,2 тыс. руб. (в т.ч. 1 151,6 тыс. руб. – областной бюджет, 60,6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t="5544" r="12585" b="6925"/>
          <a:stretch>
            <a:fillRect/>
          </a:stretch>
        </p:blipFill>
        <p:spPr bwMode="auto">
          <a:xfrm>
            <a:off x="1571604" y="2571744"/>
            <a:ext cx="585791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9194"/>
            <a:ext cx="7329510" cy="138499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Выборочный капитальный ремонт спортивного зала </a:t>
            </a:r>
            <a:b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СОШ с. Парфеново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643050"/>
            <a:ext cx="807249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капитальный ремонт было направлено 1 563,7 тыс. руб. (в т.ч. 519,9 тыс. руб. – федеральный бюджет, 965,6 тыс. руб. – областной бюджет, 78,2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20699" t="14784" r="20472" b="14374"/>
          <a:stretch>
            <a:fillRect/>
          </a:stretch>
        </p:blipFill>
        <p:spPr bwMode="auto">
          <a:xfrm>
            <a:off x="1857356" y="2786058"/>
            <a:ext cx="550072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89255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Организация отдыха детей 7 – 15 лет включительно в лагерях с дневным пребыванием </a:t>
            </a:r>
            <a:endParaRPr lang="ru-RU" sz="2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428736"/>
            <a:ext cx="8501122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Средства в сумме 2 609,7 тыс. руб. были направлены на оплату стоимости набора продуктов питания для детей в организованных органами местного самоуправления оздоровительных лагерях с дневным пребыванием детей (в т.ч. 2 348,7 тыс. руб. – областной бюджет, 261,0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5955" r="1869" b="7187"/>
          <a:stretch>
            <a:fillRect/>
          </a:stretch>
        </p:blipFill>
        <p:spPr bwMode="auto">
          <a:xfrm>
            <a:off x="5000629" y="4786322"/>
            <a:ext cx="3643338" cy="191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 t="6366" r="1998" b="7803"/>
          <a:stretch>
            <a:fillRect/>
          </a:stretch>
        </p:blipFill>
        <p:spPr bwMode="auto">
          <a:xfrm>
            <a:off x="785786" y="4786322"/>
            <a:ext cx="371477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5955" r="983" b="6571"/>
          <a:stretch>
            <a:fillRect/>
          </a:stretch>
        </p:blipFill>
        <p:spPr bwMode="auto">
          <a:xfrm>
            <a:off x="857224" y="2643182"/>
            <a:ext cx="364333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 t="6160" r="2126" b="7803"/>
          <a:stretch>
            <a:fillRect/>
          </a:stretch>
        </p:blipFill>
        <p:spPr bwMode="auto">
          <a:xfrm>
            <a:off x="4929190" y="2643182"/>
            <a:ext cx="364333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Герб Черемховского района">
            <a:hlinkClick r:id="rId6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32951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Предоставление гражданам субсидий на приобретение жилья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643050"/>
            <a:ext cx="8072494" cy="113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Предоставление субсидии молодым семьям на приобретение жилья в сумме 336,0 тыс. руб. (в т.ч. 101,1 тыс. руб. – федеральный бюджет, 87,1 тыс. руб. – областной бюджет, 147,8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econ11\Desktop\картинки\iSEZJGR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786058"/>
            <a:ext cx="8151879" cy="3532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Герб Черемховского района">
            <a:hlinkClick r:id="rId3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52322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Приобретено спортивное оборудование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268760"/>
            <a:ext cx="807249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Спортивное оборудование приобретено на сумму 550,0 тыс. руб. (в т.ч. 500,0 тыс. руб. – областной бюджет, 50,0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214554"/>
            <a:ext cx="3554730" cy="222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8648" t="16632" r="18549" b="16222"/>
          <a:stretch>
            <a:fillRect/>
          </a:stretch>
        </p:blipFill>
        <p:spPr bwMode="auto">
          <a:xfrm>
            <a:off x="5786446" y="4500570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24031" t="18481" r="23677" b="18480"/>
          <a:stretch>
            <a:fillRect/>
          </a:stretch>
        </p:blipFill>
        <p:spPr bwMode="auto">
          <a:xfrm>
            <a:off x="214282" y="4500570"/>
            <a:ext cx="3108960" cy="198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con11\Desktop\картинки\iUMI70L9W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27" y="1493134"/>
            <a:ext cx="9160420" cy="53895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3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7432" y="254000"/>
            <a:ext cx="7200900" cy="83099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Исполнение доходов бюджета </a:t>
            </a:r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Черемховского районного муниципального </a:t>
            </a:r>
            <a:r>
              <a:rPr lang="ru-RU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образования </a:t>
            </a:r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за 2017 год </a:t>
            </a:r>
            <a:endParaRPr lang="ru-RU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Группа 8"/>
          <p:cNvGrpSpPr/>
          <p:nvPr/>
        </p:nvGrpSpPr>
        <p:grpSpPr>
          <a:xfrm>
            <a:off x="254166" y="1516600"/>
            <a:ext cx="8752717" cy="2381065"/>
            <a:chOff x="230522" y="3093664"/>
            <a:chExt cx="9430670" cy="2381065"/>
          </a:xfrm>
        </p:grpSpPr>
        <p:sp>
          <p:nvSpPr>
            <p:cNvPr id="10" name="Полилиния 9"/>
            <p:cNvSpPr/>
            <p:nvPr/>
          </p:nvSpPr>
          <p:spPr>
            <a:xfrm>
              <a:off x="230522" y="3184073"/>
              <a:ext cx="1482576" cy="1305412"/>
            </a:xfrm>
            <a:custGeom>
              <a:avLst/>
              <a:gdLst>
                <a:gd name="connsiteX0" fmla="*/ 0 w 1702424"/>
                <a:gd name="connsiteY0" fmla="*/ 786983 h 1573965"/>
                <a:gd name="connsiteX1" fmla="*/ 851212 w 1702424"/>
                <a:gd name="connsiteY1" fmla="*/ 0 h 1573965"/>
                <a:gd name="connsiteX2" fmla="*/ 1702424 w 1702424"/>
                <a:gd name="connsiteY2" fmla="*/ 786983 h 1573965"/>
                <a:gd name="connsiteX3" fmla="*/ 851212 w 1702424"/>
                <a:gd name="connsiteY3" fmla="*/ 1573966 h 1573965"/>
                <a:gd name="connsiteX4" fmla="*/ 0 w 1702424"/>
                <a:gd name="connsiteY4" fmla="*/ 786983 h 157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24" h="1573965">
                  <a:moveTo>
                    <a:pt x="0" y="786983"/>
                  </a:moveTo>
                  <a:cubicBezTo>
                    <a:pt x="0" y="352344"/>
                    <a:pt x="381101" y="0"/>
                    <a:pt x="851212" y="0"/>
                  </a:cubicBezTo>
                  <a:cubicBezTo>
                    <a:pt x="1321323" y="0"/>
                    <a:pt x="1702424" y="352344"/>
                    <a:pt x="1702424" y="786983"/>
                  </a:cubicBezTo>
                  <a:cubicBezTo>
                    <a:pt x="1702424" y="1221622"/>
                    <a:pt x="1321323" y="1573966"/>
                    <a:pt x="851212" y="1573966"/>
                  </a:cubicBezTo>
                  <a:cubicBezTo>
                    <a:pt x="381101" y="1573966"/>
                    <a:pt x="0" y="1221622"/>
                    <a:pt x="0" y="786983"/>
                  </a:cubicBez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7094" tIns="248282" rIns="267094" bIns="24828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доходы 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</a:t>
              </a:r>
              <a:r>
                <a:rPr lang="en-US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428,8 т.р.</a:t>
              </a:r>
              <a:endPara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726975" y="3791618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036115" y="3093664"/>
              <a:ext cx="2309140" cy="1845968"/>
            </a:xfrm>
            <a:custGeom>
              <a:avLst/>
              <a:gdLst>
                <a:gd name="connsiteX0" fmla="*/ 0 w 2247414"/>
                <a:gd name="connsiteY0" fmla="*/ 1021545 h 2043089"/>
                <a:gd name="connsiteX1" fmla="*/ 1123707 w 2247414"/>
                <a:gd name="connsiteY1" fmla="*/ 0 h 2043089"/>
                <a:gd name="connsiteX2" fmla="*/ 2247414 w 2247414"/>
                <a:gd name="connsiteY2" fmla="*/ 1021545 h 2043089"/>
                <a:gd name="connsiteX3" fmla="*/ 1123707 w 2247414"/>
                <a:gd name="connsiteY3" fmla="*/ 2043090 h 2043089"/>
                <a:gd name="connsiteX4" fmla="*/ 0 w 2247414"/>
                <a:gd name="connsiteY4" fmla="*/ 1021545 h 204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414" h="2043089">
                  <a:moveTo>
                    <a:pt x="0" y="1021545"/>
                  </a:moveTo>
                  <a:cubicBezTo>
                    <a:pt x="0" y="457361"/>
                    <a:pt x="503101" y="0"/>
                    <a:pt x="1123707" y="0"/>
                  </a:cubicBezTo>
                  <a:cubicBezTo>
                    <a:pt x="1744313" y="0"/>
                    <a:pt x="2247414" y="457361"/>
                    <a:pt x="2247414" y="1021545"/>
                  </a:cubicBezTo>
                  <a:cubicBezTo>
                    <a:pt x="2247414" y="1585729"/>
                    <a:pt x="1744313" y="2043090"/>
                    <a:pt x="1123707" y="2043090"/>
                  </a:cubicBezTo>
                  <a:cubicBezTo>
                    <a:pt x="503101" y="2043090"/>
                    <a:pt x="0" y="1585729"/>
                    <a:pt x="0" y="1021545"/>
                  </a:cubicBezTo>
                  <a:close/>
                </a:path>
              </a:pathLst>
            </a:custGeom>
            <a:solidFill>
              <a:srgbClr val="4A9667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772694"/>
                <a:satOff val="-10856"/>
                <a:lumOff val="-4706"/>
                <a:alphaOff val="0"/>
              </a:schemeClr>
            </a:fillRef>
            <a:effectRef idx="2">
              <a:schemeClr val="accent5">
                <a:hueOff val="-3772694"/>
                <a:satOff val="-10856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446" tIns="319523" rIns="349446" bIns="31952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829</a:t>
              </a:r>
              <a:r>
                <a:rPr lang="en-US" sz="16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442,4 т.р</a:t>
              </a:r>
              <a:r>
                <a:rPr lang="ru-RU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574550" y="3813667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59041"/>
                <a:satOff val="-16284"/>
                <a:lumOff val="-7058"/>
                <a:alphaOff val="0"/>
              </a:schemeClr>
            </a:fillRef>
            <a:effectRef idx="2">
              <a:schemeClr val="accent5">
                <a:hueOff val="-5659041"/>
                <a:satOff val="-16284"/>
                <a:lumOff val="-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111832" y="3274481"/>
              <a:ext cx="1462455" cy="1124596"/>
            </a:xfrm>
            <a:custGeom>
              <a:avLst/>
              <a:gdLst>
                <a:gd name="connsiteX0" fmla="*/ 0 w 1302866"/>
                <a:gd name="connsiteY0" fmla="*/ 669470 h 1338940"/>
                <a:gd name="connsiteX1" fmla="*/ 651433 w 1302866"/>
                <a:gd name="connsiteY1" fmla="*/ 0 h 1338940"/>
                <a:gd name="connsiteX2" fmla="*/ 1302866 w 1302866"/>
                <a:gd name="connsiteY2" fmla="*/ 669470 h 1338940"/>
                <a:gd name="connsiteX3" fmla="*/ 651433 w 1302866"/>
                <a:gd name="connsiteY3" fmla="*/ 1338940 h 1338940"/>
                <a:gd name="connsiteX4" fmla="*/ 0 w 1302866"/>
                <a:gd name="connsiteY4" fmla="*/ 669470 h 13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866" h="1338940">
                  <a:moveTo>
                    <a:pt x="0" y="669470"/>
                  </a:moveTo>
                  <a:cubicBezTo>
                    <a:pt x="0" y="299732"/>
                    <a:pt x="291656" y="0"/>
                    <a:pt x="651433" y="0"/>
                  </a:cubicBezTo>
                  <a:cubicBezTo>
                    <a:pt x="1011210" y="0"/>
                    <a:pt x="1302866" y="299732"/>
                    <a:pt x="1302866" y="669470"/>
                  </a:cubicBezTo>
                  <a:cubicBezTo>
                    <a:pt x="1302866" y="1039208"/>
                    <a:pt x="1011210" y="1338940"/>
                    <a:pt x="651433" y="1338940"/>
                  </a:cubicBezTo>
                  <a:cubicBezTo>
                    <a:pt x="291656" y="1338940"/>
                    <a:pt x="0" y="1039208"/>
                    <a:pt x="0" y="669470"/>
                  </a:cubicBezTo>
                  <a:close/>
                </a:path>
              </a:pathLst>
            </a:custGeom>
            <a:solidFill>
              <a:srgbClr val="7030A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545388"/>
                <a:satOff val="-21713"/>
                <a:lumOff val="-9411"/>
                <a:alphaOff val="0"/>
              </a:schemeClr>
            </a:fillRef>
            <a:effectRef idx="2">
              <a:schemeClr val="accent5">
                <a:hueOff val="-7545388"/>
                <a:satOff val="-21713"/>
                <a:lumOff val="-94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040" tIns="211323" rIns="206040" bIns="211323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Неналоговые доходы 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  <a:r>
                <a:rPr lang="en-US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828,1 т.р.</a:t>
              </a:r>
              <a:endPara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396648" y="3836778"/>
              <a:ext cx="405962" cy="405962"/>
            </a:xfrm>
            <a:custGeom>
              <a:avLst/>
              <a:gdLst>
                <a:gd name="connsiteX0" fmla="*/ 53810 w 405962"/>
                <a:gd name="connsiteY0" fmla="*/ 83628 h 405962"/>
                <a:gd name="connsiteX1" fmla="*/ 352152 w 405962"/>
                <a:gd name="connsiteY1" fmla="*/ 83628 h 405962"/>
                <a:gd name="connsiteX2" fmla="*/ 352152 w 405962"/>
                <a:gd name="connsiteY2" fmla="*/ 179110 h 405962"/>
                <a:gd name="connsiteX3" fmla="*/ 53810 w 405962"/>
                <a:gd name="connsiteY3" fmla="*/ 179110 h 405962"/>
                <a:gd name="connsiteX4" fmla="*/ 53810 w 405962"/>
                <a:gd name="connsiteY4" fmla="*/ 83628 h 405962"/>
                <a:gd name="connsiteX5" fmla="*/ 53810 w 405962"/>
                <a:gd name="connsiteY5" fmla="*/ 226852 h 405962"/>
                <a:gd name="connsiteX6" fmla="*/ 352152 w 405962"/>
                <a:gd name="connsiteY6" fmla="*/ 226852 h 405962"/>
                <a:gd name="connsiteX7" fmla="*/ 352152 w 405962"/>
                <a:gd name="connsiteY7" fmla="*/ 322334 h 405962"/>
                <a:gd name="connsiteX8" fmla="*/ 53810 w 405962"/>
                <a:gd name="connsiteY8" fmla="*/ 322334 h 405962"/>
                <a:gd name="connsiteX9" fmla="*/ 53810 w 405962"/>
                <a:gd name="connsiteY9" fmla="*/ 226852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962" h="405962">
                  <a:moveTo>
                    <a:pt x="53810" y="83628"/>
                  </a:moveTo>
                  <a:lnTo>
                    <a:pt x="352152" y="83628"/>
                  </a:lnTo>
                  <a:lnTo>
                    <a:pt x="352152" y="179110"/>
                  </a:lnTo>
                  <a:lnTo>
                    <a:pt x="53810" y="179110"/>
                  </a:lnTo>
                  <a:lnTo>
                    <a:pt x="53810" y="83628"/>
                  </a:lnTo>
                  <a:close/>
                  <a:moveTo>
                    <a:pt x="53810" y="226852"/>
                  </a:moveTo>
                  <a:lnTo>
                    <a:pt x="352152" y="226852"/>
                  </a:lnTo>
                  <a:lnTo>
                    <a:pt x="352152" y="322334"/>
                  </a:lnTo>
                  <a:lnTo>
                    <a:pt x="53810" y="322334"/>
                  </a:lnTo>
                  <a:lnTo>
                    <a:pt x="53810" y="22685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83628" rIns="53810" bIns="8362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02545" y="3104462"/>
              <a:ext cx="2658647" cy="2370267"/>
            </a:xfrm>
            <a:custGeom>
              <a:avLst/>
              <a:gdLst>
                <a:gd name="connsiteX0" fmla="*/ 0 w 3226848"/>
                <a:gd name="connsiteY0" fmla="*/ 1155789 h 2311577"/>
                <a:gd name="connsiteX1" fmla="*/ 1613424 w 3226848"/>
                <a:gd name="connsiteY1" fmla="*/ 0 h 2311577"/>
                <a:gd name="connsiteX2" fmla="*/ 3226848 w 3226848"/>
                <a:gd name="connsiteY2" fmla="*/ 1155789 h 2311577"/>
                <a:gd name="connsiteX3" fmla="*/ 1613424 w 3226848"/>
                <a:gd name="connsiteY3" fmla="*/ 2311578 h 2311577"/>
                <a:gd name="connsiteX4" fmla="*/ 0 w 3226848"/>
                <a:gd name="connsiteY4" fmla="*/ 1155789 h 2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6848" h="2311577">
                  <a:moveTo>
                    <a:pt x="0" y="1155789"/>
                  </a:moveTo>
                  <a:cubicBezTo>
                    <a:pt x="0" y="517464"/>
                    <a:pt x="722355" y="0"/>
                    <a:pt x="1613424" y="0"/>
                  </a:cubicBezTo>
                  <a:cubicBezTo>
                    <a:pt x="2504493" y="0"/>
                    <a:pt x="3226848" y="517464"/>
                    <a:pt x="3226848" y="1155789"/>
                  </a:cubicBezTo>
                  <a:cubicBezTo>
                    <a:pt x="3226848" y="1794114"/>
                    <a:pt x="2504493" y="2311578"/>
                    <a:pt x="1613424" y="2311578"/>
                  </a:cubicBezTo>
                  <a:cubicBezTo>
                    <a:pt x="722355" y="2311578"/>
                    <a:pt x="0" y="1794114"/>
                    <a:pt x="0" y="1155789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50000">
                  <a:srgbClr val="7030A0"/>
                </a:gs>
                <a:gs pos="70000">
                  <a:srgbClr val="00B050"/>
                </a:gs>
                <a:gs pos="100000">
                  <a:schemeClr val="accent5">
                    <a:hueOff val="-11318081"/>
                    <a:satOff val="-32569"/>
                    <a:lumOff val="-14117"/>
                    <a:alphaOff val="0"/>
                    <a:tint val="95500"/>
                    <a:shade val="100000"/>
                    <a:satMod val="155000"/>
                  </a:schemeClr>
                </a:gs>
              </a:gsLst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61" tIns="363923" rIns="497961" bIns="36392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бюджета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946 699,3 т.р.</a:t>
              </a:r>
              <a:endPara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16"/>
          <p:cNvGrpSpPr/>
          <p:nvPr/>
        </p:nvGrpSpPr>
        <p:grpSpPr>
          <a:xfrm>
            <a:off x="10451" y="3614798"/>
            <a:ext cx="1884330" cy="514338"/>
            <a:chOff x="2173899" y="849141"/>
            <a:chExt cx="4355780" cy="514338"/>
          </a:xfrm>
        </p:grpSpPr>
        <p:sp>
          <p:nvSpPr>
            <p:cNvPr id="18" name="Шестиугольник 17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9" name="Шестиугольник 4"/>
            <p:cNvSpPr/>
            <p:nvPr/>
          </p:nvSpPr>
          <p:spPr>
            <a:xfrm>
              <a:off x="2301852" y="876720"/>
              <a:ext cx="409987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</a:t>
              </a:r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лиц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73 010,4т.р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9"/>
          <p:cNvGrpSpPr/>
          <p:nvPr/>
        </p:nvGrpSpPr>
        <p:grpSpPr>
          <a:xfrm>
            <a:off x="-8068" y="4167578"/>
            <a:ext cx="1884331" cy="496426"/>
            <a:chOff x="4932442" y="785522"/>
            <a:chExt cx="4373036" cy="548708"/>
          </a:xfrm>
        </p:grpSpPr>
        <p:sp>
          <p:nvSpPr>
            <p:cNvPr id="21" name="Шестиугольник 20"/>
            <p:cNvSpPr/>
            <p:nvPr/>
          </p:nvSpPr>
          <p:spPr>
            <a:xfrm>
              <a:off x="4932442" y="785522"/>
              <a:ext cx="4373036" cy="54870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Шестиугольник 4"/>
            <p:cNvSpPr/>
            <p:nvPr/>
          </p:nvSpPr>
          <p:spPr>
            <a:xfrm>
              <a:off x="5349117" y="837804"/>
              <a:ext cx="3539686" cy="444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Налоги на совокупный доход 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8 760,6 т.р.</a:t>
              </a:r>
              <a:endPara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22"/>
          <p:cNvGrpSpPr/>
          <p:nvPr/>
        </p:nvGrpSpPr>
        <p:grpSpPr>
          <a:xfrm>
            <a:off x="-19925" y="4721096"/>
            <a:ext cx="1884330" cy="421337"/>
            <a:chOff x="5004070" y="1297338"/>
            <a:chExt cx="4368611" cy="605247"/>
          </a:xfrm>
        </p:grpSpPr>
        <p:sp>
          <p:nvSpPr>
            <p:cNvPr id="24" name="Шестиугольник 23"/>
            <p:cNvSpPr/>
            <p:nvPr/>
          </p:nvSpPr>
          <p:spPr>
            <a:xfrm>
              <a:off x="5004070" y="1297338"/>
              <a:ext cx="4368611" cy="605247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5" name="Шестиугольник 4"/>
            <p:cNvSpPr/>
            <p:nvPr/>
          </p:nvSpPr>
          <p:spPr>
            <a:xfrm>
              <a:off x="5358745" y="1362006"/>
              <a:ext cx="3525230" cy="488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пошлина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539,8</a:t>
              </a: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т.р.</a:t>
              </a:r>
              <a:endPara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5"/>
          <p:cNvGrpSpPr/>
          <p:nvPr/>
        </p:nvGrpSpPr>
        <p:grpSpPr>
          <a:xfrm>
            <a:off x="1866001" y="3284993"/>
            <a:ext cx="1901643" cy="482835"/>
            <a:chOff x="3742623" y="3039294"/>
            <a:chExt cx="4363486" cy="482835"/>
          </a:xfrm>
        </p:grpSpPr>
        <p:sp>
          <p:nvSpPr>
            <p:cNvPr id="27" name="Шестиугольник 26"/>
            <p:cNvSpPr/>
            <p:nvPr/>
          </p:nvSpPr>
          <p:spPr>
            <a:xfrm>
              <a:off x="3742623" y="3039294"/>
              <a:ext cx="4363486" cy="44997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Шестиугольник 4"/>
            <p:cNvSpPr/>
            <p:nvPr/>
          </p:nvSpPr>
          <p:spPr>
            <a:xfrm>
              <a:off x="4046739" y="3053043"/>
              <a:ext cx="3965994" cy="46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от использования имущества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14 511,6 т.р.</a:t>
              </a:r>
              <a:endPara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8"/>
          <p:cNvGrpSpPr/>
          <p:nvPr/>
        </p:nvGrpSpPr>
        <p:grpSpPr>
          <a:xfrm>
            <a:off x="1894783" y="3782119"/>
            <a:ext cx="1935921" cy="566108"/>
            <a:chOff x="4862191" y="3025350"/>
            <a:chExt cx="4519934" cy="566108"/>
          </a:xfrm>
        </p:grpSpPr>
        <p:sp>
          <p:nvSpPr>
            <p:cNvPr id="30" name="Шестиугольник 29"/>
            <p:cNvSpPr/>
            <p:nvPr/>
          </p:nvSpPr>
          <p:spPr>
            <a:xfrm>
              <a:off x="4862191" y="3025350"/>
              <a:ext cx="4519934" cy="56610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1" name="Шестиугольник 4"/>
            <p:cNvSpPr/>
            <p:nvPr/>
          </p:nvSpPr>
          <p:spPr>
            <a:xfrm>
              <a:off x="5056208" y="3083837"/>
              <a:ext cx="3997673" cy="45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Платежи при пользовании природными ресурсами 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299</a:t>
              </a: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т.р</a:t>
              </a:r>
              <a:r>
                <a:rPr lang="ru-RU" sz="14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34"/>
          <p:cNvGrpSpPr/>
          <p:nvPr/>
        </p:nvGrpSpPr>
        <p:grpSpPr>
          <a:xfrm>
            <a:off x="1867775" y="4399995"/>
            <a:ext cx="1992944" cy="732236"/>
            <a:chOff x="4991362" y="4083633"/>
            <a:chExt cx="4474034" cy="608500"/>
          </a:xfrm>
        </p:grpSpPr>
        <p:sp>
          <p:nvSpPr>
            <p:cNvPr id="36" name="Шестиугольник 35"/>
            <p:cNvSpPr/>
            <p:nvPr/>
          </p:nvSpPr>
          <p:spPr>
            <a:xfrm>
              <a:off x="5002043" y="4083633"/>
              <a:ext cx="4463353" cy="608500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7" name="Шестиугольник 4"/>
            <p:cNvSpPr/>
            <p:nvPr/>
          </p:nvSpPr>
          <p:spPr>
            <a:xfrm>
              <a:off x="4991362" y="4120152"/>
              <a:ext cx="4433395" cy="491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от продажи материальных и нематериальных активов            </a:t>
              </a: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586,6 т.р.</a:t>
              </a:r>
              <a:endPara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Шестиугольник 37"/>
          <p:cNvSpPr/>
          <p:nvPr/>
        </p:nvSpPr>
        <p:spPr>
          <a:xfrm>
            <a:off x="1950741" y="5152595"/>
            <a:ext cx="1902759" cy="642297"/>
          </a:xfrm>
          <a:prstGeom prst="hexagon">
            <a:avLst>
              <a:gd name="adj" fmla="val 28900"/>
              <a:gd name="vf" fmla="val 11547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TextBox 38"/>
          <p:cNvSpPr txBox="1"/>
          <p:nvPr/>
        </p:nvSpPr>
        <p:spPr>
          <a:xfrm>
            <a:off x="1946863" y="5189643"/>
            <a:ext cx="192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010 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Шестиугольник 39"/>
          <p:cNvSpPr/>
          <p:nvPr/>
        </p:nvSpPr>
        <p:spPr>
          <a:xfrm>
            <a:off x="1923641" y="5839786"/>
            <a:ext cx="1962154" cy="48192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TextBox 40"/>
          <p:cNvSpPr txBox="1"/>
          <p:nvPr/>
        </p:nvSpPr>
        <p:spPr>
          <a:xfrm>
            <a:off x="1977881" y="5821113"/>
            <a:ext cx="197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Шестиугольник 41"/>
          <p:cNvSpPr/>
          <p:nvPr/>
        </p:nvSpPr>
        <p:spPr>
          <a:xfrm>
            <a:off x="3875508" y="3963335"/>
            <a:ext cx="2125252" cy="34096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3" name="Шестиугольник 42"/>
          <p:cNvSpPr/>
          <p:nvPr/>
        </p:nvSpPr>
        <p:spPr>
          <a:xfrm>
            <a:off x="3883617" y="4350492"/>
            <a:ext cx="2117143" cy="37456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4" name="Шестиугольник 43"/>
          <p:cNvSpPr/>
          <p:nvPr/>
        </p:nvSpPr>
        <p:spPr>
          <a:xfrm>
            <a:off x="3896080" y="4765831"/>
            <a:ext cx="2104679" cy="401831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5" name="Шестиугольник 44"/>
          <p:cNvSpPr/>
          <p:nvPr/>
        </p:nvSpPr>
        <p:spPr>
          <a:xfrm>
            <a:off x="4000496" y="6215082"/>
            <a:ext cx="2214578" cy="32562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" name="TextBox 4"/>
          <p:cNvSpPr txBox="1"/>
          <p:nvPr/>
        </p:nvSpPr>
        <p:spPr>
          <a:xfrm>
            <a:off x="4028958" y="3996384"/>
            <a:ext cx="1900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111 639,5 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0137" y="4410431"/>
            <a:ext cx="182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220 746,5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9584" y="4847566"/>
            <a:ext cx="1919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444,2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3929058" y="6248160"/>
            <a:ext cx="2428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13 849,1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Шестиугольник 47"/>
          <p:cNvSpPr/>
          <p:nvPr/>
        </p:nvSpPr>
        <p:spPr>
          <a:xfrm>
            <a:off x="3885795" y="5213072"/>
            <a:ext cx="2114965" cy="416255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49" name="TextBox 2048"/>
          <p:cNvSpPr txBox="1"/>
          <p:nvPr/>
        </p:nvSpPr>
        <p:spPr>
          <a:xfrm>
            <a:off x="3997948" y="5167662"/>
            <a:ext cx="200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11 428,6 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Шестиугольник 49"/>
          <p:cNvSpPr/>
          <p:nvPr/>
        </p:nvSpPr>
        <p:spPr>
          <a:xfrm>
            <a:off x="-26686" y="5183802"/>
            <a:ext cx="1929957" cy="74468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50" name="TextBox 2049"/>
          <p:cNvSpPr txBox="1"/>
          <p:nvPr/>
        </p:nvSpPr>
        <p:spPr>
          <a:xfrm>
            <a:off x="35223" y="5143512"/>
            <a:ext cx="186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пересчеты по отмененным налогам и сборам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 т.р.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Стрелка вниз 2050"/>
          <p:cNvSpPr/>
          <p:nvPr/>
        </p:nvSpPr>
        <p:spPr>
          <a:xfrm>
            <a:off x="520423" y="2936528"/>
            <a:ext cx="827347" cy="59675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E222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8694" y="2855174"/>
            <a:ext cx="791052" cy="400605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888" y="3423147"/>
            <a:ext cx="855785" cy="5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56074643"/>
              </p:ext>
            </p:extLst>
          </p:nvPr>
        </p:nvGraphicFramePr>
        <p:xfrm>
          <a:off x="5929322" y="3462259"/>
          <a:ext cx="3483497" cy="339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3" name="Picture 2" descr="Герб Черемховского района">
            <a:hlinkClick r:id="rId6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952500" cy="1190625"/>
          </a:xfrm>
          <a:prstGeom prst="rect">
            <a:avLst/>
          </a:prstGeom>
          <a:noFill/>
        </p:spPr>
      </p:pic>
      <p:grpSp>
        <p:nvGrpSpPr>
          <p:cNvPr id="32" name="Группа 54"/>
          <p:cNvGrpSpPr/>
          <p:nvPr/>
        </p:nvGrpSpPr>
        <p:grpSpPr>
          <a:xfrm>
            <a:off x="1" y="6000768"/>
            <a:ext cx="1928794" cy="500066"/>
            <a:chOff x="2173899" y="849141"/>
            <a:chExt cx="4355780" cy="514338"/>
          </a:xfrm>
        </p:grpSpPr>
        <p:sp>
          <p:nvSpPr>
            <p:cNvPr id="56" name="Шестиугольник 55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57" name="Шестиугольник 4"/>
            <p:cNvSpPr/>
            <p:nvPr/>
          </p:nvSpPr>
          <p:spPr>
            <a:xfrm>
              <a:off x="2301851" y="967837"/>
              <a:ext cx="4099873" cy="325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Прочие налоговые доходы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116,4т.р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па 57"/>
          <p:cNvGrpSpPr/>
          <p:nvPr/>
        </p:nvGrpSpPr>
        <p:grpSpPr>
          <a:xfrm>
            <a:off x="1928794" y="6357958"/>
            <a:ext cx="2071702" cy="357190"/>
            <a:chOff x="2173899" y="849141"/>
            <a:chExt cx="4355780" cy="514338"/>
          </a:xfrm>
        </p:grpSpPr>
        <p:sp>
          <p:nvSpPr>
            <p:cNvPr id="59" name="Шестиугольник 58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0" name="Шестиугольник 4"/>
            <p:cNvSpPr/>
            <p:nvPr/>
          </p:nvSpPr>
          <p:spPr>
            <a:xfrm>
              <a:off x="2301852" y="876720"/>
              <a:ext cx="409987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Платные услуги</a:t>
              </a:r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12 414,9 т.р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Группа 60"/>
          <p:cNvGrpSpPr/>
          <p:nvPr/>
        </p:nvGrpSpPr>
        <p:grpSpPr>
          <a:xfrm flipV="1">
            <a:off x="3929059" y="5715015"/>
            <a:ext cx="1928826" cy="428629"/>
            <a:chOff x="2173899" y="849140"/>
            <a:chExt cx="4355780" cy="514339"/>
          </a:xfrm>
        </p:grpSpPr>
        <p:sp>
          <p:nvSpPr>
            <p:cNvPr id="62" name="Шестиугольник 61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3" name="Шестиугольник 4"/>
            <p:cNvSpPr/>
            <p:nvPr/>
          </p:nvSpPr>
          <p:spPr>
            <a:xfrm flipV="1">
              <a:off x="2301852" y="849140"/>
              <a:ext cx="4099872" cy="428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Прочие безвозмездные поступления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032,7 т.р</a:t>
              </a: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4162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9195"/>
            <a:ext cx="732951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Пополнен книжный фонд муниципальных библиотек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412776"/>
            <a:ext cx="807249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Книгоиздательской продукции приобретено на сумму 150,4 тыс. руб. (в т.ч. 31,7 тыс. руб. – федеральный бюджет, 64,7 тыс. руб. – областной бюджет, 54,0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33362" t="10472" r="33779" b="10062"/>
          <a:stretch>
            <a:fillRect/>
          </a:stretch>
        </p:blipFill>
        <p:spPr bwMode="auto">
          <a:xfrm>
            <a:off x="3571868" y="2500306"/>
            <a:ext cx="1958340" cy="29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214818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8636" t="16427" r="18677" b="16632"/>
          <a:stretch>
            <a:fillRect/>
          </a:stretch>
        </p:blipFill>
        <p:spPr bwMode="auto">
          <a:xfrm>
            <a:off x="142845" y="4214818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9195"/>
            <a:ext cx="732951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Проведение мероприятий в сфере молодежной политики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268760"/>
            <a:ext cx="807249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условиях </a:t>
            </a:r>
            <a:r>
              <a:rPr lang="ru-RU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dirty="0" smtClean="0">
                <a:solidFill>
                  <a:schemeClr val="tx1"/>
                </a:solidFill>
              </a:rPr>
              <a:t> мероприятия в сфере молодежной политики осуществлены  на сумму 200,0 тыс. руб. (в т.ч. 100,0 тыс. руб. – областной бюджет, 100,0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24547" t="25257" r="18934" b="14784"/>
          <a:stretch>
            <a:fillRect/>
          </a:stretch>
        </p:blipFill>
        <p:spPr bwMode="auto">
          <a:xfrm>
            <a:off x="1714480" y="2357430"/>
            <a:ext cx="592935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9195"/>
            <a:ext cx="7329510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Реализация мероприятий перечня народных инициатив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484784"/>
            <a:ext cx="807249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Общая сумма средств, направленных на реализацию проектов перечня народных инициатив составила 7 994,9 тыс. руб., в т.ч. 7 595,2 тыс. руб. – областной бюджет, 399,7  тыс. руб. – местный бюджет)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/>
          <a:srcRect r="3807" b="23203"/>
          <a:stretch>
            <a:fillRect/>
          </a:stretch>
        </p:blipFill>
        <p:spPr bwMode="auto">
          <a:xfrm>
            <a:off x="2428860" y="2500306"/>
            <a:ext cx="428079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AM_4902.JPG"/>
          <p:cNvPicPr/>
          <p:nvPr/>
        </p:nvPicPr>
        <p:blipFill>
          <a:blip r:embed="rId5" cstate="print"/>
          <a:srcRect l="4679" t="15897" r="-53" b="5470"/>
          <a:stretch>
            <a:fillRect/>
          </a:stretch>
        </p:blipFill>
        <p:spPr bwMode="auto">
          <a:xfrm>
            <a:off x="6858016" y="2500306"/>
            <a:ext cx="214310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AM_48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5072074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age-0-02-05-303282db718e93947e5f88ea6d3838a2efa71c1a7da80c16e5540d1042b5129d-V.jpg"/>
          <p:cNvPicPr/>
          <p:nvPr/>
        </p:nvPicPr>
        <p:blipFill>
          <a:blip r:embed="rId7" cstate="print"/>
          <a:srcRect t="19204" r="1602" b="22085"/>
          <a:stretch>
            <a:fillRect/>
          </a:stretch>
        </p:blipFill>
        <p:spPr bwMode="auto">
          <a:xfrm>
            <a:off x="285720" y="5214950"/>
            <a:ext cx="192882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P_20171215_105147_p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4214818"/>
            <a:ext cx="207170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¿Ð¾ÑÐ»Ðµ.jpg"/>
          <p:cNvPicPr/>
          <p:nvPr/>
        </p:nvPicPr>
        <p:blipFill>
          <a:blip r:embed="rId9" cstate="print"/>
          <a:srcRect t="44063" r="-69" b="8359"/>
          <a:stretch>
            <a:fillRect/>
          </a:stretch>
        </p:blipFill>
        <p:spPr bwMode="auto">
          <a:xfrm>
            <a:off x="2428860" y="5072074"/>
            <a:ext cx="20002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Ð¿Ð¾ÑÐ»Ðµ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2500306"/>
            <a:ext cx="2023110" cy="11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Ð¿Ð¾ÑÐ»Ðµ.jpg"/>
          <p:cNvPicPr/>
          <p:nvPr/>
        </p:nvPicPr>
        <p:blipFill>
          <a:blip r:embed="rId11" cstate="print"/>
          <a:srcRect b="6533"/>
          <a:stretch>
            <a:fillRect/>
          </a:stretch>
        </p:blipFill>
        <p:spPr bwMode="auto">
          <a:xfrm>
            <a:off x="285720" y="3857628"/>
            <a:ext cx="192882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00977"/>
            <a:ext cx="7041882" cy="83099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lt1"/>
                </a:solidFill>
              </a:rPr>
              <a:t>Исполнение районного фонда финансовой поддержки поселений в 2017 году </a:t>
            </a:r>
            <a:endParaRPr lang="ru-RU" sz="2400" dirty="0">
              <a:solidFill>
                <a:schemeClr val="l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748463" cy="5708662"/>
        </p:xfrm>
        <a:graphic>
          <a:graphicData uri="http://schemas.openxmlformats.org/drawingml/2006/table">
            <a:tbl>
              <a:tblPr/>
              <a:tblGrid>
                <a:gridCol w="564473"/>
                <a:gridCol w="4361134"/>
                <a:gridCol w="1323297"/>
                <a:gridCol w="1102747"/>
                <a:gridCol w="139681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поселения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Алехинское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2487,9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2487,9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Бельское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5 507,1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5 507,1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Булайское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4 640,2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4 640,2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Голуметское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7 384,5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7 384,5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Каменно-Ангарское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2 486,0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2 486,0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Лоховское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4647,8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4 647,8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Михайловское городское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10 089,1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10 089,1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Нижне-Иретское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3 531,0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3531,0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Новогромовское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5 758,3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5 758,3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Новостроевское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3 117,0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3 117,0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05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Онотское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2 796,8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2 796,8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Парфеновское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6 304,3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6 304,3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Саянское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3 505,4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3 504,4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Тальниковское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3 552,4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3 552,4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179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Тунгусское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2 182,7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2 182,7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Узко-Лугское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2 583,5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2 583,5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2 879,9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2 879,9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Черемховское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5 816,9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5 816,9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79 270,8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79 270,9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958773" cy="12144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00977"/>
            <a:ext cx="7041882" cy="83099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lt1"/>
                </a:solidFill>
              </a:rPr>
              <a:t>Иные межбюджетные трансферты на сбалансированность местных бюджетов в 2017 году </a:t>
            </a:r>
            <a:endParaRPr lang="ru-RU" sz="2400" dirty="0">
              <a:solidFill>
                <a:schemeClr val="l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7504" y="1628800"/>
          <a:ext cx="8748463" cy="4857762"/>
        </p:xfrm>
        <a:graphic>
          <a:graphicData uri="http://schemas.openxmlformats.org/drawingml/2006/table">
            <a:tbl>
              <a:tblPr/>
              <a:tblGrid>
                <a:gridCol w="564473"/>
                <a:gridCol w="4361134"/>
                <a:gridCol w="1323297"/>
                <a:gridCol w="1102747"/>
                <a:gridCol w="139681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поселения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Алехинское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Бельское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Булайское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787,7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787,7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Каменно-Ангарское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147,2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147,2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Лоховское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Нижне-Иретское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Новогромовское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Новостроевское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05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Онотское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Саянское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1 023,9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1 023,9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Тальниковское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707,3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707,3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179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Тунгусское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805,6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805,6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Узко-Лугское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657,8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657,8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Черемховское сельское поселение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1 696,8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1 696,8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958773" cy="12144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416824" cy="83099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lt1"/>
                </a:solidFill>
              </a:rPr>
              <a:t>Содержание имущества и увеличение материально-технической базы за счет средств местного бюджета</a:t>
            </a:r>
            <a:endParaRPr lang="ru-RU" sz="2400" dirty="0">
              <a:solidFill>
                <a:schemeClr val="lt1"/>
              </a:solidFill>
            </a:endParaRPr>
          </a:p>
        </p:txBody>
      </p:sp>
      <p:pic>
        <p:nvPicPr>
          <p:cNvPr id="4" name="Picture 2" descr="Герб Черемховского района">
            <a:hlinkClick r:id="rId2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958773" cy="1214446"/>
          </a:xfrm>
          <a:prstGeom prst="rect">
            <a:avLst/>
          </a:prstGeom>
          <a:noFill/>
        </p:spPr>
      </p:pic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95410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Динамика просроченной кредиторской задолженности</a:t>
            </a:r>
            <a:endParaRPr lang="ru-RU" sz="2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08136404"/>
              </p:ext>
            </p:extLst>
          </p:nvPr>
        </p:nvGraphicFramePr>
        <p:xfrm>
          <a:off x="571472" y="1571612"/>
          <a:ext cx="8229600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Герб Черемховского района">
            <a:hlinkClick r:id="rId3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8229600" cy="2582858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6215082"/>
            <a:ext cx="235745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2018 год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4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82" y="256262"/>
            <a:ext cx="7884073" cy="83099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Динамика налоговых </a:t>
            </a:r>
            <a:r>
              <a:rPr lang="ru-RU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неналоговых доходов </a:t>
            </a:r>
            <a:b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за 2016-2017</a:t>
            </a:r>
            <a:r>
              <a:rPr lang="en-US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годах, тыс.руб.</a:t>
            </a:r>
            <a:endParaRPr lang="ru-RU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1281742175"/>
              </p:ext>
            </p:extLst>
          </p:nvPr>
        </p:nvGraphicFramePr>
        <p:xfrm>
          <a:off x="0" y="1071546"/>
          <a:ext cx="9001156" cy="558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Герб Черемховского района">
            <a:hlinkClick r:id="rId4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928694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575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" y="801688"/>
            <a:ext cx="9145466" cy="605631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5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28601"/>
            <a:ext cx="7143800" cy="5847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Безвозмездные поступления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774549672"/>
              </p:ext>
            </p:extLst>
          </p:nvPr>
        </p:nvGraphicFramePr>
        <p:xfrm>
          <a:off x="1" y="2055256"/>
          <a:ext cx="5643569" cy="480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49774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В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отчетном году в бюджет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Черемховского районного муниципального образования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829 442,4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или 97,4%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запланированных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</a:t>
            </a:r>
            <a:r>
              <a:rPr lang="en-US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7349146"/>
              </p:ext>
            </p:extLst>
          </p:nvPr>
        </p:nvGraphicFramePr>
        <p:xfrm>
          <a:off x="4286248" y="2357430"/>
          <a:ext cx="4613431" cy="3383280"/>
        </p:xfrm>
        <a:graphic>
          <a:graphicData uri="http://schemas.openxmlformats.org/drawingml/2006/table">
            <a:tbl>
              <a:tblPr firstRow="1" firstCol="1" bandRow="1"/>
              <a:tblGrid>
                <a:gridCol w="1482465"/>
                <a:gridCol w="1091094"/>
                <a:gridCol w="1019936"/>
                <a:gridCol w="1019936"/>
              </a:tblGrid>
              <a:tr h="25908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851 194,3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829 442,4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111 639,5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111 639,5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237 131,9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220 746,5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1955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Субвенции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494 744,9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489 444,2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прочие межбюджетные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трансферты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21527,1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21461,3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</a:tr>
              <a:tr h="8839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Возврат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остатков, субсидий, субвенций прошлых лет</a:t>
                      </a: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- 13 849,1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- 13 849,1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34" marR="7034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Герб Черемховского района">
            <a:hlinkClick r:id="rId5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862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монеты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47452"/>
            <a:ext cx="9144000" cy="57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546172894"/>
              </p:ext>
            </p:extLst>
          </p:nvPr>
        </p:nvGraphicFramePr>
        <p:xfrm>
          <a:off x="1" y="857232"/>
          <a:ext cx="9143999" cy="6000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50877" y="6477740"/>
            <a:ext cx="1028700" cy="274320"/>
          </a:xfrm>
        </p:spPr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6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661" y="228602"/>
            <a:ext cx="7414114" cy="5847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Дотации</a:t>
            </a:r>
            <a:endParaRPr lang="ru-RU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289" y="1168868"/>
            <a:ext cx="2153605" cy="2333072"/>
          </a:xfrm>
          <a:prstGeom prst="rect">
            <a:avLst/>
          </a:prstGeom>
        </p:spPr>
      </p:pic>
      <p:pic>
        <p:nvPicPr>
          <p:cNvPr id="9" name="Picture 2" descr="Герб Черемховского района">
            <a:hlinkClick r:id="rId8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789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428596" y="1357298"/>
          <a:ext cx="8358246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5847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Субсидии</a:t>
            </a:r>
            <a:endParaRPr lang="ru-RU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Герб Черемховского района">
            <a:hlinkClick r:id="rId6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42852"/>
            <a:ext cx="714380" cy="814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55981" y="6510320"/>
            <a:ext cx="1028700" cy="274320"/>
          </a:xfrm>
        </p:spPr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8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262" y="228602"/>
            <a:ext cx="7566514" cy="52403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858016" y="4786322"/>
            <a:ext cx="2175180" cy="17859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выравнивание обеспеченности муниципальных районов </a:t>
            </a:r>
          </a:p>
          <a:p>
            <a:pPr algn="ctr"/>
            <a:r>
              <a:rPr lang="ru-RU" sz="14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83 175,4 тыс.руб.</a:t>
            </a:r>
            <a:endParaRPr lang="ru-RU" sz="14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0" y="3429000"/>
            <a:ext cx="2714612" cy="207170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по организации отдыха детей в каникулярное время на оплату стоимости набора продуктов питания в лагерях с дневным пребыванием детей</a:t>
            </a:r>
          </a:p>
          <a:p>
            <a:pPr algn="ctr"/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2 348,7 тыс. руб</a:t>
            </a:r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785918" y="5143512"/>
            <a:ext cx="2643206" cy="17144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по программе "Развитие образования" на основное мероприятие "Безопасность школьных перевозок»</a:t>
            </a:r>
          </a:p>
          <a:p>
            <a:pPr algn="ctr"/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1 151,6 тыс. руб</a:t>
            </a:r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3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2714612" y="2357430"/>
            <a:ext cx="3571900" cy="1857388"/>
          </a:xfrm>
          <a:prstGeom prst="cloud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ПРОЧИЕ СУБСИДИИ</a:t>
            </a:r>
          </a:p>
          <a:p>
            <a:pPr algn="ctr"/>
            <a:r>
              <a:rPr lang="ru-RU" sz="20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171 993,8 тыс. руб.</a:t>
            </a:r>
            <a:endParaRPr lang="ru-RU" sz="20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214546" y="-142900"/>
            <a:ext cx="2714644" cy="207170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подготовку объектов коммунальной инфраструктуры, находящихся в муниципальной собственности к отопительному сезону</a:t>
            </a:r>
          </a:p>
          <a:p>
            <a:pPr algn="ctr"/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1 149,9 тыс. руб</a:t>
            </a:r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00628" y="0"/>
            <a:ext cx="2857520" cy="15716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бюджетам муниципальных образований Иркутской области на реализацию программ по работе с детьми и молодежью</a:t>
            </a:r>
          </a:p>
          <a:p>
            <a:pPr algn="ctr"/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тыс.руб.</a:t>
            </a:r>
            <a:endParaRPr lang="ru-RU" sz="13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57158" y="1214422"/>
            <a:ext cx="2357454" cy="20002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выравнивание уровня бюджетной обеспеченности поселений </a:t>
            </a:r>
          </a:p>
          <a:p>
            <a:pPr algn="ctr"/>
            <a:r>
              <a:rPr lang="ru-RU" sz="12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75 419,2 тыс.руб.</a:t>
            </a:r>
          </a:p>
          <a:p>
            <a:pPr algn="ctr"/>
            <a:endParaRPr lang="ru-RU" sz="1300" dirty="0" smtClean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572000" y="4714884"/>
            <a:ext cx="2214578" cy="185738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совершенствование организации питания в общеобразовательных организациях </a:t>
            </a:r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553,9</a:t>
            </a:r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215074" y="3214686"/>
            <a:ext cx="2500330" cy="150019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перечня проектов народных инициатив </a:t>
            </a:r>
          </a:p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7 595,2 тыс. руб.</a:t>
            </a:r>
            <a:endParaRPr lang="ru-RU" sz="13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929322" y="1500174"/>
            <a:ext cx="3214678" cy="171451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приобретение спортивного оборудования и инвентаря для оснащения муниципальных организаций, осуществляющих деятельность в сфере физической культуры и спорта </a:t>
            </a:r>
            <a:r>
              <a:rPr lang="ru-RU" sz="13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тыс. руб.</a:t>
            </a:r>
            <a:endParaRPr lang="ru-RU" sz="13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 Черемховского района">
            <a:hlinkClick r:id="rId3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642942" cy="814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773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795182846"/>
              </p:ext>
            </p:extLst>
          </p:nvPr>
        </p:nvGraphicFramePr>
        <p:xfrm>
          <a:off x="-119308" y="785794"/>
          <a:ext cx="9263308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9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28602"/>
            <a:ext cx="7143799" cy="5847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Субвенции</a:t>
            </a:r>
            <a:endParaRPr lang="ru-RU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C:\Users\econ11\Desktop\картинки\58590_47_1193302933_783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500570"/>
            <a:ext cx="2071702" cy="214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Герб Черемховского района">
            <a:hlinkClick r:id="rId7" tooltip="Открыть в полном размере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1071570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42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2883</Words>
  <Application>Microsoft Office PowerPoint</Application>
  <PresentationFormat>Экран (4:3)</PresentationFormat>
  <Paragraphs>690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ИСПОЛНЕНИЕ БЮДЖЕТА  за 2017 год</vt:lpstr>
      <vt:lpstr>    ОСНОВНЫЕ ПАРАМЕТРЫ БЮДЖЕТА</vt:lpstr>
      <vt:lpstr>Исполнение доходов бюджета Черемховского районного муниципального образования за 2017 год </vt:lpstr>
      <vt:lpstr>Динамика налоговых и неналоговых доходов  за 2016-2017 годах, тыс.руб.</vt:lpstr>
      <vt:lpstr>Безвозмездные поступления</vt:lpstr>
      <vt:lpstr>Дотации</vt:lpstr>
      <vt:lpstr>Субсидии</vt:lpstr>
      <vt:lpstr>                                 </vt:lpstr>
      <vt:lpstr>Субвенции</vt:lpstr>
      <vt:lpstr>Слайд 10</vt:lpstr>
      <vt:lpstr>Возврат остатков субсидий, субвенций прошлых лет</vt:lpstr>
      <vt:lpstr>Расходы бюджета за 2017 год</vt:lpstr>
      <vt:lpstr>Динамика расходов  за 2015 – 2017 годы</vt:lpstr>
      <vt:lpstr>Расходы бюджета по разделам бюджетной классификации РФ за 2017 год</vt:lpstr>
      <vt:lpstr>Расходы бюджета по разделам бюджетной классификации РФ за 2017 год</vt:lpstr>
      <vt:lpstr>Доля программных расходов в бюджете за 2017 год</vt:lpstr>
      <vt:lpstr>Исполнение муниципальных программ  в 2017 году</vt:lpstr>
      <vt:lpstr>Исполнение муниципальных программ в 2017 году</vt:lpstr>
      <vt:lpstr>Исполнение муниципальных программ  в 2017 году</vt:lpstr>
      <vt:lpstr>Исполнение муниципальных программ в 2017 году</vt:lpstr>
      <vt:lpstr>Исполнение муниципальных программ в 2017 году</vt:lpstr>
      <vt:lpstr>Строительство полигона твердых бытовых отходов в п. Михайловка</vt:lpstr>
      <vt:lpstr>Приобретение оборудования и ремонт пищеблока СОШ № 3 п. Михайловка</vt:lpstr>
      <vt:lpstr>Замена котельного оборудования в СОШ с. Бельск, СОШ д. Балухарь</vt:lpstr>
      <vt:lpstr>Приобретение школьного автобуса для  МКОУ ООШ д. Верхняя Иреть</vt:lpstr>
      <vt:lpstr>Выборочный капитальный ремонт спортивного зала  СОШ с. Парфеново</vt:lpstr>
      <vt:lpstr>Организация отдыха детей 7 – 15 лет включительно в лагерях с дневным пребыванием </vt:lpstr>
      <vt:lpstr>Предоставление гражданам субсидий на приобретение жилья</vt:lpstr>
      <vt:lpstr>Приобретено спортивное оборудование</vt:lpstr>
      <vt:lpstr>Пополнен книжный фонд муниципальных библиотек</vt:lpstr>
      <vt:lpstr>Проведение мероприятий в сфере молодежной политики</vt:lpstr>
      <vt:lpstr>Реализация мероприятий перечня народных инициатив</vt:lpstr>
      <vt:lpstr>Исполнение районного фонда финансовой поддержки поселений в 2017 году </vt:lpstr>
      <vt:lpstr>Иные межбюджетные трансферты на сбалансированность местных бюджетов в 2017 году </vt:lpstr>
      <vt:lpstr>Содержание имущества и увеличение материально-технической базы за счет средств местного бюджета</vt:lpstr>
      <vt:lpstr>Динамика просроченной кредиторской задолженности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Расходы бюджета за 2016 год</dc:title>
  <dc:creator>Сергей</dc:creator>
  <cp:lastModifiedBy>Волынкина</cp:lastModifiedBy>
  <cp:revision>220</cp:revision>
  <dcterms:created xsi:type="dcterms:W3CDTF">2017-05-15T04:52:35Z</dcterms:created>
  <dcterms:modified xsi:type="dcterms:W3CDTF">2018-05-15T09:55:47Z</dcterms:modified>
</cp:coreProperties>
</file>