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drawingml.chartshapes+xml" PartName="/ppt/drawings/drawing2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5.xml"/>
  <Override ContentType="application/vnd.openxmlformats-officedocument.drawingml.diagramData+xml" PartName="/ppt/diagrams/data6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chart+xml" PartName="/ppt/charts/chart7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drawingml.diagramColors+xml" PartName="/ppt/diagrams/colors6.xml"/>
  <Override ContentType="application/vnd.openxmlformats-officedocument.drawingml.chart+xml" PartName="/ppt/charts/chart5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drawingml.diagramColors+xml" PartName="/ppt/diagrams/colors4.xml"/>
  <Override ContentType="application/vnd.openxmlformats-officedocument.drawingml.diagramStyle+xml" PartName="/ppt/diagrams/quickStyle7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drawingml.diagramColors+xml" PartName="/ppt/diagrams/colors2.xml"/>
  <Override ContentType="application/vnd.openxmlformats-officedocument.drawingml.diagramStyle+xml" PartName="/ppt/diagrams/quickStyle5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drawingml.diagramStyle+xml" PartName="/ppt/diagrams/quickStyle3.xml"/>
  <Override ContentType="application/vnd.openxmlformats-officedocument.drawingml.chartshapes+xml" PartName="/ppt/drawing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drawingml.diagramLayout+xml" PartName="/ppt/diagrams/layout6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drawingml.diagramLayout+xml" PartName="/ppt/diagrams/layout4.xml"/>
  <Override ContentType="application/vnd.openxmlformats-officedocument.drawingml.diagramData+xml" PartName="/ppt/diagrams/data7.xml"/>
  <Override ContentType="application/vnd.openxmlformats-officedocument.drawingml.chart+xml" PartName="/ppt/charts/chart8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drawingml.diagramLayout+xml" PartName="/ppt/diagrams/layout2.xml"/>
  <Override ContentType="application/vnd.openxmlformats-officedocument.drawingml.diagramData+xml" PartName="/ppt/diagrams/data5.xml"/>
  <Override ContentType="application/vnd.openxmlformats-officedocument.drawingml.diagramColors+xml" PartName="/ppt/diagrams/colors7.xml"/>
  <Override ContentType="application/vnd.openxmlformats-officedocument.drawingml.chart+xml" PartName="/ppt/charts/chart6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openxmlformats-officedocument.drawingml.chart+xml" PartName="/ppt/charts/chart4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drawingml.chart+xml" PartName="/ppt/charts/chart2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Style+xml" PartName="/ppt/diagrams/quickStyle6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drawingml.diagramLayout+xml" PartName="/ppt/diagrams/layout7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26" r:id="rId2"/>
    <p:sldId id="327" r:id="rId3"/>
    <p:sldId id="328" r:id="rId4"/>
    <p:sldId id="330" r:id="rId5"/>
    <p:sldId id="331" r:id="rId6"/>
    <p:sldId id="332" r:id="rId7"/>
    <p:sldId id="333" r:id="rId8"/>
    <p:sldId id="339" r:id="rId9"/>
    <p:sldId id="340" r:id="rId10"/>
    <p:sldId id="338" r:id="rId11"/>
    <p:sldId id="337" r:id="rId12"/>
    <p:sldId id="336" r:id="rId13"/>
    <p:sldId id="334" r:id="rId14"/>
    <p:sldId id="256" r:id="rId15"/>
    <p:sldId id="258" r:id="rId16"/>
    <p:sldId id="259" r:id="rId17"/>
    <p:sldId id="317" r:id="rId18"/>
    <p:sldId id="298" r:id="rId19"/>
    <p:sldId id="261" r:id="rId20"/>
    <p:sldId id="263" r:id="rId21"/>
    <p:sldId id="257" r:id="rId22"/>
    <p:sldId id="299" r:id="rId23"/>
    <p:sldId id="302" r:id="rId24"/>
    <p:sldId id="301" r:id="rId25"/>
    <p:sldId id="303" r:id="rId26"/>
    <p:sldId id="304" r:id="rId27"/>
    <p:sldId id="321" r:id="rId28"/>
    <p:sldId id="322" r:id="rId29"/>
    <p:sldId id="305" r:id="rId30"/>
    <p:sldId id="268" r:id="rId31"/>
    <p:sldId id="306" r:id="rId32"/>
    <p:sldId id="269" r:id="rId33"/>
    <p:sldId id="324" r:id="rId34"/>
    <p:sldId id="270" r:id="rId35"/>
    <p:sldId id="293" r:id="rId36"/>
    <p:sldId id="307" r:id="rId37"/>
    <p:sldId id="323" r:id="rId38"/>
    <p:sldId id="308" r:id="rId39"/>
    <p:sldId id="265" r:id="rId40"/>
    <p:sldId id="309" r:id="rId41"/>
    <p:sldId id="310" r:id="rId42"/>
    <p:sldId id="311" r:id="rId43"/>
    <p:sldId id="325" r:id="rId44"/>
    <p:sldId id="312" r:id="rId45"/>
    <p:sldId id="271" r:id="rId46"/>
    <p:sldId id="315" r:id="rId47"/>
    <p:sldId id="313" r:id="rId48"/>
    <p:sldId id="316" r:id="rId49"/>
    <p:sldId id="274" r:id="rId50"/>
    <p:sldId id="295" r:id="rId51"/>
    <p:sldId id="319" r:id="rId52"/>
    <p:sldId id="318" r:id="rId53"/>
    <p:sldId id="28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0" autoAdjust="0"/>
    <p:restoredTop sz="94628" autoAdjust="0"/>
  </p:normalViewPr>
  <p:slideViewPr>
    <p:cSldViewPr>
      <p:cViewPr>
        <p:scale>
          <a:sx n="98" d="100"/>
          <a:sy n="98" d="100"/>
        </p:scale>
        <p:origin x="-20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09491789151929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48985D"/>
              </a:solidFill>
            </c:spPr>
          </c:dPt>
          <c:dLbls>
            <c:dLbl>
              <c:idx val="1"/>
              <c:layout>
                <c:manualLayout>
                  <c:x val="3.2233413721901222E-2"/>
                  <c:y val="-8.0704034848358575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102588</c:v>
                </c:pt>
                <c:pt idx="1">
                  <c:v>36874</c:v>
                </c:pt>
                <c:pt idx="2">
                  <c:v>1279779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3340575738845515"/>
          <c:w val="0.83645313890036044"/>
          <c:h val="0.21423453673292864"/>
        </c:manualLayout>
      </c:layout>
      <c:txPr>
        <a:bodyPr/>
        <a:lstStyle/>
        <a:p>
          <a:pPr>
            <a:defRPr sz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.41400671202676637"/>
          <c:y val="3.6370255646025862E-2"/>
          <c:w val="0.52049215811470351"/>
          <c:h val="0.7511972024973112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83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511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87.9</c:v>
                </c:pt>
                <c:pt idx="1">
                  <c:v>809.9</c:v>
                </c:pt>
                <c:pt idx="2">
                  <c:v>4782.6000000000004</c:v>
                </c:pt>
                <c:pt idx="3">
                  <c:v>15889.1</c:v>
                </c:pt>
                <c:pt idx="4">
                  <c:v>927.9</c:v>
                </c:pt>
                <c:pt idx="5">
                  <c:v>18699.5</c:v>
                </c:pt>
                <c:pt idx="6">
                  <c:v>67.3</c:v>
                </c:pt>
                <c:pt idx="7">
                  <c:v>7782.4</c:v>
                </c:pt>
                <c:pt idx="8">
                  <c:v>219.5</c:v>
                </c:pt>
                <c:pt idx="9">
                  <c:v>93704.3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0</c:v>
                </c:pt>
                <c:pt idx="1">
                  <c:v>1871</c:v>
                </c:pt>
                <c:pt idx="2">
                  <c:v>2250</c:v>
                </c:pt>
                <c:pt idx="3">
                  <c:v>9714</c:v>
                </c:pt>
                <c:pt idx="4">
                  <c:v>855</c:v>
                </c:pt>
                <c:pt idx="5">
                  <c:v>22184</c:v>
                </c:pt>
                <c:pt idx="6">
                  <c:v>43</c:v>
                </c:pt>
                <c:pt idx="7">
                  <c:v>8061</c:v>
                </c:pt>
                <c:pt idx="8">
                  <c:v>201</c:v>
                </c:pt>
                <c:pt idx="9">
                  <c:v>94283</c:v>
                </c:pt>
              </c:numCache>
            </c:numRef>
          </c:val>
        </c:ser>
        <c:dLbls>
          <c:showVal val="1"/>
        </c:dLbls>
        <c:gapWidth val="75"/>
        <c:axId val="177582848"/>
        <c:axId val="177584384"/>
      </c:barChart>
      <c:catAx>
        <c:axId val="17758284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>
              <a:defRPr sz="1400" b="1" baseline="0">
                <a:latin typeface="Times New Roman" pitchFamily="18" charset="0"/>
              </a:defRPr>
            </a:pPr>
            <a:endParaRPr lang="ru-RU"/>
          </a:p>
        </c:txPr>
        <c:crossAx val="177584384"/>
        <c:crosses val="autoZero"/>
        <c:auto val="1"/>
        <c:lblAlgn val="ctr"/>
        <c:lblOffset val="100"/>
      </c:catAx>
      <c:valAx>
        <c:axId val="177584384"/>
        <c:scaling>
          <c:orientation val="minMax"/>
        </c:scaling>
        <c:axPos val="b"/>
        <c:numFmt formatCode="#,##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5828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8450043934318E-2"/>
          <c:y val="7.0432860881196532E-2"/>
          <c:w val="0.66847514005119413"/>
          <c:h val="0.86442292156318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9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66CC"/>
              </a:solidFill>
            </c:spPr>
          </c:dPt>
          <c:dLbls>
            <c:dLbl>
              <c:idx val="2"/>
              <c:layout>
                <c:manualLayout>
                  <c:x val="0.17552722399602141"/>
                  <c:y val="-7.8714584829006909E-2"/>
                </c:manualLayout>
              </c:layout>
              <c:showPercent val="1"/>
            </c:dLbl>
            <c:dLbl>
              <c:idx val="3"/>
              <c:layout>
                <c:manualLayout>
                  <c:x val="3.1966119312087794E-2"/>
                  <c:y val="-1.007215874924842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и прочие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160819</c:v>
                </c:pt>
                <c:pt idx="1">
                  <c:v>385145</c:v>
                </c:pt>
                <c:pt idx="2">
                  <c:v>708708</c:v>
                </c:pt>
                <c:pt idx="3">
                  <c:v>27778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2942156780601691E-4"/>
          <c:y val="0.72607534359524484"/>
          <c:w val="0.87084415578436802"/>
          <c:h val="0.24712414403099736"/>
        </c:manualLayout>
      </c:layout>
      <c:txPr>
        <a:bodyPr/>
        <a:lstStyle/>
        <a:p>
          <a:pPr>
            <a:defRPr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8333333333334007E-2"/>
          <c:y val="0.13671679122740252"/>
          <c:w val="0.93888888888889233"/>
          <c:h val="0.6331867891513516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3.924134897387228E-3"/>
                  <c:y val="-6.5637601828025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1 343 000,0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717304558752731E-3"/>
                  <c:y val="-5.8624492173542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1 459 646,1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7636929230085755E-2"/>
                  <c:y val="-6.28426796422024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1 428 295,4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Лист1!$A$1:$C$1</c:f>
              <c:strCache>
                <c:ptCount val="3"/>
                <c:pt idx="0">
                  <c:v>первоначальный бюджет</c:v>
                </c:pt>
                <c:pt idx="1">
                  <c:v>уточненный бюджет</c:v>
                </c:pt>
                <c:pt idx="2">
                  <c:v>кассовое исполнение</c:v>
                </c:pt>
              </c:strCache>
            </c:strRef>
          </c:cat>
          <c:val>
            <c:numRef>
              <c:f>Лист1!$A$2:$C$2</c:f>
              <c:numCache>
                <c:formatCode>#,##0.00</c:formatCode>
                <c:ptCount val="3"/>
                <c:pt idx="0">
                  <c:v>685029</c:v>
                </c:pt>
                <c:pt idx="1">
                  <c:v>964446.6</c:v>
                </c:pt>
                <c:pt idx="2">
                  <c:v>929579.4</c:v>
                </c:pt>
              </c:numCache>
            </c:numRef>
          </c:val>
        </c:ser>
        <c:dLbls>
          <c:showVal val="1"/>
        </c:dLbls>
        <c:shape val="cylinder"/>
        <c:axId val="126256256"/>
        <c:axId val="126257792"/>
        <c:axId val="0"/>
      </c:bar3DChart>
      <c:catAx>
        <c:axId val="126256256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6257792"/>
        <c:crosses val="autoZero"/>
        <c:auto val="1"/>
        <c:lblAlgn val="ctr"/>
        <c:lblOffset val="100"/>
      </c:catAx>
      <c:valAx>
        <c:axId val="126257792"/>
        <c:scaling>
          <c:orientation val="minMax"/>
        </c:scaling>
        <c:delete val="1"/>
        <c:axPos val="l"/>
        <c:numFmt formatCode="#,##0.00" sourceLinked="1"/>
        <c:tickLblPos val="none"/>
        <c:crossAx val="126256256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20561938251992"/>
          <c:y val="6.1317777021175336E-2"/>
          <c:w val="0.84166538034608074"/>
          <c:h val="0.7164624439065565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социально значимые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4712586154066263E-2"/>
                  <c:y val="3.0131615847047211E-3"/>
                </c:manualLayout>
              </c:layout>
              <c:showVal val="1"/>
            </c:dLbl>
            <c:dLbl>
              <c:idx val="1"/>
              <c:layout>
                <c:manualLayout>
                  <c:x val="1.8390732692582873E-2"/>
                  <c:y val="3.0131615847047211E-3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3.013161584704721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844033.8</c:v>
                </c:pt>
                <c:pt idx="1">
                  <c:v>928869.1</c:v>
                </c:pt>
                <c:pt idx="2">
                  <c:v>985952.2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9.3566596577673595E-3"/>
                </c:manualLayout>
              </c:layout>
              <c:showVal val="1"/>
            </c:dLbl>
            <c:dLbl>
              <c:idx val="1"/>
              <c:layout>
                <c:manualLayout>
                  <c:x val="1.8304523116233928E-2"/>
                  <c:y val="-1.2264042163383584E-2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-1.20526463388188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290852.90000000002</c:v>
                </c:pt>
                <c:pt idx="1">
                  <c:v>387146.3</c:v>
                </c:pt>
                <c:pt idx="2">
                  <c:v>439343.2</c:v>
                </c:pt>
              </c:numCache>
            </c:numRef>
          </c:val>
        </c:ser>
        <c:dLbls>
          <c:showVal val="1"/>
        </c:dLbls>
        <c:gapWidth val="75"/>
        <c:shape val="cylinder"/>
        <c:axId val="193620224"/>
        <c:axId val="193626112"/>
        <c:axId val="0"/>
      </c:bar3DChart>
      <c:catAx>
        <c:axId val="193620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626112"/>
        <c:crosses val="autoZero"/>
        <c:auto val="1"/>
        <c:lblAlgn val="ctr"/>
        <c:lblOffset val="100"/>
      </c:catAx>
      <c:valAx>
        <c:axId val="193626112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62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54750601969341"/>
          <c:y val="0.87172680302974392"/>
          <c:w val="0.52795204538045459"/>
          <c:h val="7.3793291543581038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518089607977294E-2"/>
          <c:y val="0.10058487530168997"/>
          <c:w val="0.84096382078404541"/>
          <c:h val="0.73796319388576026"/>
        </c:manualLayout>
      </c:layout>
      <c:ofPieChart>
        <c:ofPieType val="pie"/>
        <c:varyColors val="1"/>
        <c:dLbls>
          <c:showPercent val="1"/>
        </c:dLbls>
        <c:gapWidth val="100"/>
        <c:secondPieSize val="75"/>
        <c:serLines/>
      </c:ofPieChart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56500999471801"/>
          <c:y val="3.9817072913498716E-2"/>
          <c:w val="0.85805365698426461"/>
          <c:h val="0.765921172377850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6722</c:v>
                </c:pt>
                <c:pt idx="1">
                  <c:v>9580</c:v>
                </c:pt>
                <c:pt idx="2" formatCode="General">
                  <c:v>12070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85598</c:v>
                </c:pt>
                <c:pt idx="1">
                  <c:v>146584</c:v>
                </c:pt>
                <c:pt idx="2" formatCode="General">
                  <c:v>193890</c:v>
                </c:pt>
              </c:numCache>
            </c:numRef>
          </c:val>
        </c:ser>
        <c:dLbls>
          <c:showVal val="1"/>
        </c:dLbls>
        <c:gapWidth val="75"/>
        <c:axId val="194348928"/>
        <c:axId val="194350464"/>
      </c:barChart>
      <c:catAx>
        <c:axId val="1943489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350464"/>
        <c:crosses val="autoZero"/>
        <c:auto val="1"/>
        <c:lblAlgn val="ctr"/>
        <c:lblOffset val="100"/>
      </c:catAx>
      <c:valAx>
        <c:axId val="194350464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34892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Y val="0"/>
      <c:rAngAx val="1"/>
    </c:view3D>
    <c:plotArea>
      <c:layout>
        <c:manualLayout>
          <c:layoutTarget val="inner"/>
          <c:xMode val="edge"/>
          <c:yMode val="edge"/>
          <c:x val="1.7503037814717765E-2"/>
          <c:y val="6.0055734181549573E-2"/>
          <c:w val="0.96860807329640208"/>
          <c:h val="0.846923744527260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FC9A1"/>
            </a:solidFill>
          </c:spPr>
          <c:dLbls>
            <c:dLbl>
              <c:idx val="0"/>
              <c:layout>
                <c:manualLayout>
                  <c:x val="-1.8477823120383481E-3"/>
                  <c:y val="-0.4616882780370551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srgbClr val="2E222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12 944  т</a:t>
                    </a:r>
                    <a:r>
                      <a:rPr lang="ru-RU" sz="1800" b="1" dirty="0" smtClean="0">
                        <a:effectLst/>
                      </a:rPr>
                      <a:t>ыс.руб.</a:t>
                    </a:r>
                    <a:endParaRPr lang="ru-RU" b="1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srgbClr val="2E222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571060561874333E-3"/>
                  <c:y val="-0.1778193893790641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366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910518129678297E-3"/>
                  <c:y val="-0.189309503453236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0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78419364246171E-3"/>
                  <c:y val="-0.1870265125003499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0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592592592592622E-3"/>
                  <c:y val="-0.188716627866660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ru-RU" dirty="0" smtClean="0"/>
                  </a:p>
                  <a:p>
                    <a:r>
                      <a:rPr lang="ru-RU" dirty="0" smtClean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  <c:pt idx="4">
                  <c:v>на 01.01.2021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12944</c:v>
                </c:pt>
                <c:pt idx="1">
                  <c:v>366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94898176"/>
        <c:axId val="194899968"/>
        <c:axId val="0"/>
      </c:bar3DChart>
      <c:catAx>
        <c:axId val="194898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700" b="1" baseline="0"/>
            </a:pPr>
            <a:endParaRPr lang="ru-RU"/>
          </a:p>
        </c:txPr>
        <c:crossAx val="194899968"/>
        <c:crosses val="autoZero"/>
        <c:auto val="1"/>
        <c:lblAlgn val="ctr"/>
        <c:lblOffset val="100"/>
      </c:catAx>
      <c:valAx>
        <c:axId val="194899968"/>
        <c:scaling>
          <c:orientation val="minMax"/>
        </c:scaling>
        <c:delete val="1"/>
        <c:axPos val="l"/>
        <c:numFmt formatCode="#,##0" sourceLinked="1"/>
        <c:tickLblPos val="none"/>
        <c:crossAx val="194898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B124D-0300-44DB-8F0B-3F69C824C493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DDA84-FAB2-4BCD-A285-1C24877CF02B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субъектов Российской Федерации и муниципальных образований </a:t>
          </a:r>
        </a:p>
        <a:p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160 819,1 тыс. руб.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44E95-C752-4D43-9F3C-7EF48C907A00}" type="parTrans" cxnId="{FAA54C99-FADB-4116-A52F-53E9BE196373}">
      <dgm:prSet/>
      <dgm:spPr/>
      <dgm:t>
        <a:bodyPr/>
        <a:lstStyle/>
        <a:p>
          <a:endParaRPr lang="ru-RU"/>
        </a:p>
      </dgm:t>
    </dgm:pt>
    <dgm:pt modelId="{CD7B0CE8-E3D8-4336-BCA9-3B5A79CD78ED}" type="sibTrans" cxnId="{FAA54C99-FADB-4116-A52F-53E9BE196373}">
      <dgm:prSet/>
      <dgm:spPr/>
      <dgm:t>
        <a:bodyPr/>
        <a:lstStyle/>
        <a:p>
          <a:endParaRPr lang="ru-RU"/>
        </a:p>
      </dgm:t>
    </dgm:pt>
    <dgm:pt modelId="{EDF20F4D-5E25-403D-95E4-5927059BF6D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бюджетам на поддержку мер по обеспечению сбалансированности бюджетам </a:t>
          </a:r>
          <a:endParaRPr lang="ru-RU" sz="18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22 919,9 тыс. руб.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5B834-FB04-4948-A266-2E000547252B}" type="parTrans" cxnId="{E7FE35EA-3EB2-43CA-8B9B-608B77032A57}">
      <dgm:prSet/>
      <dgm:spPr/>
      <dgm:t>
        <a:bodyPr/>
        <a:lstStyle/>
        <a:p>
          <a:endParaRPr lang="ru-RU" dirty="0"/>
        </a:p>
      </dgm:t>
    </dgm:pt>
    <dgm:pt modelId="{4AC918B6-D4DB-4CE1-8DDB-E0B5E442746F}" type="sibTrans" cxnId="{E7FE35EA-3EB2-43CA-8B9B-608B77032A57}">
      <dgm:prSet/>
      <dgm:spPr/>
      <dgm:t>
        <a:bodyPr/>
        <a:lstStyle/>
        <a:p>
          <a:endParaRPr lang="ru-RU"/>
        </a:p>
      </dgm:t>
    </dgm:pt>
    <dgm:pt modelId="{B0549FB6-2729-454E-9EED-766E1309937A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137 899,2 тыс. руб. 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C23A-17E1-49B0-AFDA-93B0B3E9B8A0}" type="parTrans" cxnId="{57B13308-A62F-4096-9826-C4BC75334D7E}">
      <dgm:prSet/>
      <dgm:spPr/>
      <dgm:t>
        <a:bodyPr/>
        <a:lstStyle/>
        <a:p>
          <a:endParaRPr lang="ru-RU" dirty="0"/>
        </a:p>
      </dgm:t>
    </dgm:pt>
    <dgm:pt modelId="{955587D4-799B-4054-8732-392B90E58C74}" type="sibTrans" cxnId="{57B13308-A62F-4096-9826-C4BC75334D7E}">
      <dgm:prSet/>
      <dgm:spPr/>
      <dgm:t>
        <a:bodyPr/>
        <a:lstStyle/>
        <a:p>
          <a:endParaRPr lang="ru-RU"/>
        </a:p>
      </dgm:t>
    </dgm:pt>
    <dgm:pt modelId="{096517BC-1041-4D7A-8A74-1C53C5C4622C}">
      <dgm:prSet phldrT="[Текст]" custScaleX="221748" custScaleY="211301" custRadScaleRad="154353" custRadScaleInc="-125233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DB402007-81FB-4446-B7AA-084C85231540}" type="parTrans" cxnId="{C04A97CF-7E75-4CBE-BCFF-9CCC42121352}">
      <dgm:prSet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138699A-E3D3-44D2-899A-4CFD2E94F238}" type="sibTrans" cxnId="{C04A97CF-7E75-4CBE-BCFF-9CCC42121352}">
      <dgm:prSet/>
      <dgm:spPr/>
      <dgm:t>
        <a:bodyPr/>
        <a:lstStyle/>
        <a:p>
          <a:endParaRPr lang="ru-RU"/>
        </a:p>
      </dgm:t>
    </dgm:pt>
    <dgm:pt modelId="{11A43EAD-8353-41E4-A33D-378B5E2B39DF}" type="pres">
      <dgm:prSet presAssocID="{7A2B124D-0300-44DB-8F0B-3F69C824C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7E60C-5C6C-4F23-BD60-66DED4D20FA7}" type="pres">
      <dgm:prSet presAssocID="{359DDA84-FAB2-4BCD-A285-1C24877CF02B}" presName="centerShape" presStyleLbl="node0" presStyleIdx="0" presStyleCnt="1" custScaleX="236671" custScaleY="215792" custLinFactNeighborX="-910" custLinFactNeighborY="-39507"/>
      <dgm:spPr/>
      <dgm:t>
        <a:bodyPr/>
        <a:lstStyle/>
        <a:p>
          <a:endParaRPr lang="ru-RU"/>
        </a:p>
      </dgm:t>
    </dgm:pt>
    <dgm:pt modelId="{26A5B13D-DB1F-41A4-9E8A-E9B2D4B22C5A}" type="pres">
      <dgm:prSet presAssocID="{A0D5B834-FB04-4948-A266-2E000547252B}" presName="parTrans" presStyleLbl="sibTrans2D1" presStyleIdx="0" presStyleCnt="2"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F0A2FD8-758C-4036-8DFE-414DCC3F4E54}" type="pres">
      <dgm:prSet presAssocID="{A0D5B834-FB04-4948-A266-2E00054725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E2571D-9279-4C01-BE48-D9829E83A703}" type="pres">
      <dgm:prSet presAssocID="{EDF20F4D-5E25-403D-95E4-5927059BF6DC}" presName="node" presStyleLbl="node1" presStyleIdx="0" presStyleCnt="2" custScaleX="221748" custScaleY="211301" custRadScaleRad="160141" custRadScaleInc="-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B035-5C3E-43B8-B701-46C86B0F7362}" type="pres">
      <dgm:prSet presAssocID="{1EEFC23A-17E1-49B0-AFDA-93B0B3E9B8A0}" presName="parTrans" presStyleLbl="sibTrans2D1" presStyleIdx="1" presStyleCnt="2" custAng="265736" custScaleX="178726" custScaleY="128742" custLinFactNeighborX="30776" custLinFactNeighborY="-16579"/>
      <dgm:spPr/>
      <dgm:t>
        <a:bodyPr/>
        <a:lstStyle/>
        <a:p>
          <a:endParaRPr lang="ru-RU"/>
        </a:p>
      </dgm:t>
    </dgm:pt>
    <dgm:pt modelId="{75498188-367F-44B0-A983-778E20E58EDB}" type="pres">
      <dgm:prSet presAssocID="{1EEFC23A-17E1-49B0-AFDA-93B0B3E9B8A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54D0B95-DF5E-4E57-B98F-8964296B2C8B}" type="pres">
      <dgm:prSet presAssocID="{B0549FB6-2729-454E-9EED-766E1309937A}" presName="node" presStyleLbl="node1" presStyleIdx="1" presStyleCnt="2" custScaleX="233795" custScaleY="199617" custRadScaleRad="152426" custRadScaleInc="-7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A8FFD-BAA8-418C-A1C8-3C7760D0A51B}" type="presOf" srcId="{B0549FB6-2729-454E-9EED-766E1309937A}" destId="{B54D0B95-DF5E-4E57-B98F-8964296B2C8B}" srcOrd="0" destOrd="0" presId="urn:microsoft.com/office/officeart/2005/8/layout/radial5"/>
    <dgm:cxn modelId="{C04A97CF-7E75-4CBE-BCFF-9CCC42121352}" srcId="{7A2B124D-0300-44DB-8F0B-3F69C824C493}" destId="{096517BC-1041-4D7A-8A74-1C53C5C4622C}" srcOrd="1" destOrd="0" parTransId="{DB402007-81FB-4446-B7AA-084C85231540}" sibTransId="{7138699A-E3D3-44D2-899A-4CFD2E94F238}"/>
    <dgm:cxn modelId="{3BD10451-752F-4A05-8DD6-76BD231886ED}" type="presOf" srcId="{1EEFC23A-17E1-49B0-AFDA-93B0B3E9B8A0}" destId="{75498188-367F-44B0-A983-778E20E58EDB}" srcOrd="1" destOrd="0" presId="urn:microsoft.com/office/officeart/2005/8/layout/radial5"/>
    <dgm:cxn modelId="{AC6126C3-76C4-40EA-B0C9-84CA19D80E68}" type="presOf" srcId="{A0D5B834-FB04-4948-A266-2E000547252B}" destId="{26A5B13D-DB1F-41A4-9E8A-E9B2D4B22C5A}" srcOrd="0" destOrd="0" presId="urn:microsoft.com/office/officeart/2005/8/layout/radial5"/>
    <dgm:cxn modelId="{57B13308-A62F-4096-9826-C4BC75334D7E}" srcId="{359DDA84-FAB2-4BCD-A285-1C24877CF02B}" destId="{B0549FB6-2729-454E-9EED-766E1309937A}" srcOrd="1" destOrd="0" parTransId="{1EEFC23A-17E1-49B0-AFDA-93B0B3E9B8A0}" sibTransId="{955587D4-799B-4054-8732-392B90E58C74}"/>
    <dgm:cxn modelId="{9E4C0B13-CDEB-4ED8-8866-83C907D9C9EB}" type="presOf" srcId="{359DDA84-FAB2-4BCD-A285-1C24877CF02B}" destId="{9A97E60C-5C6C-4F23-BD60-66DED4D20FA7}" srcOrd="0" destOrd="0" presId="urn:microsoft.com/office/officeart/2005/8/layout/radial5"/>
    <dgm:cxn modelId="{FAA54C99-FADB-4116-A52F-53E9BE196373}" srcId="{7A2B124D-0300-44DB-8F0B-3F69C824C493}" destId="{359DDA84-FAB2-4BCD-A285-1C24877CF02B}" srcOrd="0" destOrd="0" parTransId="{16344E95-C752-4D43-9F3C-7EF48C907A00}" sibTransId="{CD7B0CE8-E3D8-4336-BCA9-3B5A79CD78ED}"/>
    <dgm:cxn modelId="{E7FE35EA-3EB2-43CA-8B9B-608B77032A57}" srcId="{359DDA84-FAB2-4BCD-A285-1C24877CF02B}" destId="{EDF20F4D-5E25-403D-95E4-5927059BF6DC}" srcOrd="0" destOrd="0" parTransId="{A0D5B834-FB04-4948-A266-2E000547252B}" sibTransId="{4AC918B6-D4DB-4CE1-8DDB-E0B5E442746F}"/>
    <dgm:cxn modelId="{3479A1A7-3415-472D-B2E7-07575BD2E382}" type="presOf" srcId="{7A2B124D-0300-44DB-8F0B-3F69C824C493}" destId="{11A43EAD-8353-41E4-A33D-378B5E2B39DF}" srcOrd="0" destOrd="0" presId="urn:microsoft.com/office/officeart/2005/8/layout/radial5"/>
    <dgm:cxn modelId="{543213A3-238C-4DFA-AB73-66748368365D}" type="presOf" srcId="{EDF20F4D-5E25-403D-95E4-5927059BF6DC}" destId="{C1E2571D-9279-4C01-BE48-D9829E83A703}" srcOrd="0" destOrd="0" presId="urn:microsoft.com/office/officeart/2005/8/layout/radial5"/>
    <dgm:cxn modelId="{023C1775-E5E2-433E-A1A5-FFB6AC4F7D1D}" type="presOf" srcId="{1EEFC23A-17E1-49B0-AFDA-93B0B3E9B8A0}" destId="{2DFBB035-5C3E-43B8-B701-46C86B0F7362}" srcOrd="0" destOrd="0" presId="urn:microsoft.com/office/officeart/2005/8/layout/radial5"/>
    <dgm:cxn modelId="{49759826-311C-4659-99A7-661DA32CB446}" type="presOf" srcId="{A0D5B834-FB04-4948-A266-2E000547252B}" destId="{7F0A2FD8-758C-4036-8DFE-414DCC3F4E54}" srcOrd="1" destOrd="0" presId="urn:microsoft.com/office/officeart/2005/8/layout/radial5"/>
    <dgm:cxn modelId="{3FC9A9C9-EB6C-40A3-8583-1EA1A8F60FEE}" type="presParOf" srcId="{11A43EAD-8353-41E4-A33D-378B5E2B39DF}" destId="{9A97E60C-5C6C-4F23-BD60-66DED4D20FA7}" srcOrd="0" destOrd="0" presId="urn:microsoft.com/office/officeart/2005/8/layout/radial5"/>
    <dgm:cxn modelId="{0C136821-A018-477F-92F7-5BFFEBD19584}" type="presParOf" srcId="{11A43EAD-8353-41E4-A33D-378B5E2B39DF}" destId="{26A5B13D-DB1F-41A4-9E8A-E9B2D4B22C5A}" srcOrd="1" destOrd="0" presId="urn:microsoft.com/office/officeart/2005/8/layout/radial5"/>
    <dgm:cxn modelId="{28923DF3-1939-4E37-B1DE-4CD1929F1F1E}" type="presParOf" srcId="{26A5B13D-DB1F-41A4-9E8A-E9B2D4B22C5A}" destId="{7F0A2FD8-758C-4036-8DFE-414DCC3F4E54}" srcOrd="0" destOrd="0" presId="urn:microsoft.com/office/officeart/2005/8/layout/radial5"/>
    <dgm:cxn modelId="{AC11AC45-259D-41DF-A0D6-A67913880A9E}" type="presParOf" srcId="{11A43EAD-8353-41E4-A33D-378B5E2B39DF}" destId="{C1E2571D-9279-4C01-BE48-D9829E83A703}" srcOrd="2" destOrd="0" presId="urn:microsoft.com/office/officeart/2005/8/layout/radial5"/>
    <dgm:cxn modelId="{42001126-896C-47EC-9681-ECD62E292E1C}" type="presParOf" srcId="{11A43EAD-8353-41E4-A33D-378B5E2B39DF}" destId="{2DFBB035-5C3E-43B8-B701-46C86B0F7362}" srcOrd="3" destOrd="0" presId="urn:microsoft.com/office/officeart/2005/8/layout/radial5"/>
    <dgm:cxn modelId="{11DEE263-45AB-4265-A239-DD4C35D158D5}" type="presParOf" srcId="{2DFBB035-5C3E-43B8-B701-46C86B0F7362}" destId="{75498188-367F-44B0-A983-778E20E58EDB}" srcOrd="0" destOrd="0" presId="urn:microsoft.com/office/officeart/2005/8/layout/radial5"/>
    <dgm:cxn modelId="{D4295C6B-2D89-438D-89CF-4C06D83A9C3C}" type="presParOf" srcId="{11A43EAD-8353-41E4-A33D-378B5E2B39DF}" destId="{B54D0B95-DF5E-4E57-B98F-8964296B2C8B}" srcOrd="4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строительство пешеходных переходов (мостов, виадуков) на территории п. Михайловка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91 567,6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04CEC04-3C0A-4A35-A68B-E4161C7BB56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создание в общеобразовательных организациях условий для занятий физической культурой и спортом 4 531,6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B933-5377-4F96-98C3-0C4E21B6E2EE}" type="par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AE5D16C-37BF-4BA3-A37B-FC1F04DDEE52}" type="sib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823C874-2652-441C-B75E-F408527E559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благоустройство зданий общеобразовательных организаций в целях соблюдения требований к воздушно-тепловому режиму, водоснабжению и канализации  22 991,5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1086C88-8CD5-4FE8-B6B6-B560F416C27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федеральной целевой программы "Увековечение памяти погибших при защите Отечества на 2019 - 2024 годы» 105,2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48DCF-7F6C-4BFF-BD28-FECFE2F0D76A}" type="par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7FBDD0-A87A-47D4-88AB-0A884B912CB4}" type="sib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7605477-7941-4DA9-B914-6116D271FAE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организацию бесплатного горячего питания обучающихся, получающих начальное общее образование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8 764,4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DD95D3-0D5C-4686-9DD2-4A505ED24E7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поддержку отрасли культуры (лучших сельских учреждений культуры и работников) 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200,0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65035B3-AEDA-4FD4-8B7C-C5345ACF4421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реализацию мероприятий по обеспечению жильем молодых семей</a:t>
          </a:r>
        </a:p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1 008,2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1D0B7156-E060-4ADC-B084-743E5BC42135}" type="pres">
      <dgm:prSet presAssocID="{104CEC04-3C0A-4A35-A68B-E4161C7BB5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AC96-49EA-4AE6-8295-0411F38C6F6A}" type="pres">
      <dgm:prSet presAssocID="{7AE5D16C-37BF-4BA3-A37B-FC1F04DDEE52}" presName="sibTrans" presStyleCnt="0"/>
      <dgm:spPr/>
    </dgm:pt>
    <dgm:pt modelId="{8BC3CF69-D30B-4B50-984D-865C60B46AC2}" type="pres">
      <dgm:prSet presAssocID="{2823C874-2652-441C-B75E-F408527E55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B256F206-BF9C-4DC8-B758-24E487DD6558}" type="pres">
      <dgm:prSet presAssocID="{91086C88-8CD5-4FE8-B6B6-B560F416C2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980B-0EFE-41F5-8375-C940EF7D0DC4}" type="pres">
      <dgm:prSet presAssocID="{417FBDD0-A87A-47D4-88AB-0A884B912CB4}" presName="sibTrans" presStyleCnt="0"/>
      <dgm:spPr/>
    </dgm:pt>
    <dgm:pt modelId="{6B2E0296-1EA5-4E83-914B-9FA7DFCC602E}" type="pres">
      <dgm:prSet presAssocID="{87605477-7941-4DA9-B914-6116D271FA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0DD9F-AF69-45D1-83FA-F44C1376B211}" type="presOf" srcId="{91086C88-8CD5-4FE8-B6B6-B560F416C27E}" destId="{B256F206-BF9C-4DC8-B758-24E487DD6558}" srcOrd="0" destOrd="0" presId="urn:microsoft.com/office/officeart/2005/8/layout/default"/>
    <dgm:cxn modelId="{FBF80B47-3E1C-4B83-BF9E-E246C6B8F131}" type="presOf" srcId="{2823C874-2652-441C-B75E-F408527E5599}" destId="{8BC3CF69-D30B-4B50-984D-865C60B46AC2}" srcOrd="0" destOrd="0" presId="urn:microsoft.com/office/officeart/2005/8/layout/default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B4A0473B-C562-44DD-B987-735CC613F144}" type="presOf" srcId="{9BE06ED1-1290-4AA5-A2B9-74725ADFC3B0}" destId="{26CB5444-0714-4A5C-BB3B-9448668119B7}" srcOrd="0" destOrd="0" presId="urn:microsoft.com/office/officeart/2005/8/layout/default"/>
    <dgm:cxn modelId="{65F2FF3B-01AF-4B5A-AC62-43AEEF8CCBB2}" type="presOf" srcId="{865035B3-AEDA-4FD4-8B7C-C5345ACF4421}" destId="{E88B8DBF-3A76-459C-8A9E-113290EDAD76}" srcOrd="0" destOrd="0" presId="urn:microsoft.com/office/officeart/2005/8/layout/default"/>
    <dgm:cxn modelId="{D2F5BE3D-F09E-4221-9B1B-56B8F8112B38}" srcId="{20517636-06F0-48B0-9599-08539A89B383}" destId="{F7DD95D3-0D5C-4686-9DD2-4A505ED24E74}" srcOrd="6" destOrd="0" parTransId="{D6C0570E-F1E5-443F-B363-46DD4CBA25F0}" sibTransId="{6C62CC43-3253-494B-A680-4DDE34EAF482}"/>
    <dgm:cxn modelId="{55C93AEE-78FB-437E-BA22-BFE0269BFAD5}" type="presOf" srcId="{104CEC04-3C0A-4A35-A68B-E4161C7BB561}" destId="{1D0B7156-E060-4ADC-B084-743E5BC42135}" srcOrd="0" destOrd="0" presId="urn:microsoft.com/office/officeart/2005/8/layout/default"/>
    <dgm:cxn modelId="{96895B92-27DC-4BE0-B2A0-C6D4736E011A}" srcId="{20517636-06F0-48B0-9599-08539A89B383}" destId="{865035B3-AEDA-4FD4-8B7C-C5345ACF4421}" srcOrd="5" destOrd="0" parTransId="{111192F2-376F-49C2-A177-4C7CB2E6D4E3}" sibTransId="{BAA0219E-CBED-4F46-89B9-08881C65115D}"/>
    <dgm:cxn modelId="{5C8DD6E1-5B9F-4D1A-A14E-3CD226B26DB5}" srcId="{20517636-06F0-48B0-9599-08539A89B383}" destId="{91086C88-8CD5-4FE8-B6B6-B560F416C27E}" srcOrd="3" destOrd="0" parTransId="{49648DCF-7F6C-4BFF-BD28-FECFE2F0D76A}" sibTransId="{417FBDD0-A87A-47D4-88AB-0A884B912CB4}"/>
    <dgm:cxn modelId="{45BFCFDB-AEA6-43AD-9FC6-F7DCEF66D9A0}" srcId="{20517636-06F0-48B0-9599-08539A89B383}" destId="{87605477-7941-4DA9-B914-6116D271FAEC}" srcOrd="4" destOrd="0" parTransId="{1206461C-3D41-4390-AA21-F870098C272B}" sibTransId="{D8A9CBD7-E394-443F-A4D9-37FABBFF02A6}"/>
    <dgm:cxn modelId="{246BB871-D5CF-4C53-BB6C-DEF3FF558E95}" type="presOf" srcId="{F7DD95D3-0D5C-4686-9DD2-4A505ED24E74}" destId="{C764FD00-A75F-4FAC-9839-1D7ED5A5806F}" srcOrd="0" destOrd="0" presId="urn:microsoft.com/office/officeart/2005/8/layout/default"/>
    <dgm:cxn modelId="{C76FCB9B-AD82-494E-89F7-F9DD9CC88DF7}" srcId="{20517636-06F0-48B0-9599-08539A89B383}" destId="{2823C874-2652-441C-B75E-F408527E5599}" srcOrd="2" destOrd="0" parTransId="{2B758224-6AF2-4761-8265-9E162CFC3BEC}" sibTransId="{D8F75C67-1CF7-42A5-A49C-EF40F1E67521}"/>
    <dgm:cxn modelId="{FDFB0C50-D025-4598-ADD3-0DE019B0A605}" srcId="{20517636-06F0-48B0-9599-08539A89B383}" destId="{104CEC04-3C0A-4A35-A68B-E4161C7BB561}" srcOrd="1" destOrd="0" parTransId="{3B80B933-5377-4F96-98C3-0C4E21B6E2EE}" sibTransId="{7AE5D16C-37BF-4BA3-A37B-FC1F04DDEE52}"/>
    <dgm:cxn modelId="{F48BE4F8-9D9D-4100-8FF9-8F1C60B99A64}" type="presOf" srcId="{20517636-06F0-48B0-9599-08539A89B383}" destId="{590E7256-87C4-4047-8821-7E798C0A64E0}" srcOrd="0" destOrd="0" presId="urn:microsoft.com/office/officeart/2005/8/layout/default"/>
    <dgm:cxn modelId="{A5D48D55-090E-451D-A6A8-0CECB9AE95DE}" type="presOf" srcId="{87605477-7941-4DA9-B914-6116D271FAEC}" destId="{6B2E0296-1EA5-4E83-914B-9FA7DFCC602E}" srcOrd="0" destOrd="0" presId="urn:microsoft.com/office/officeart/2005/8/layout/default"/>
    <dgm:cxn modelId="{3258DC1D-02D9-4BAF-985D-53ABF1245B03}" type="presParOf" srcId="{590E7256-87C4-4047-8821-7E798C0A64E0}" destId="{26CB5444-0714-4A5C-BB3B-9448668119B7}" srcOrd="0" destOrd="0" presId="urn:microsoft.com/office/officeart/2005/8/layout/default"/>
    <dgm:cxn modelId="{047636A6-F210-45AD-B3E8-53A14321D99B}" type="presParOf" srcId="{590E7256-87C4-4047-8821-7E798C0A64E0}" destId="{055EE355-B71A-40E4-8450-6DB174A0874A}" srcOrd="1" destOrd="0" presId="urn:microsoft.com/office/officeart/2005/8/layout/default"/>
    <dgm:cxn modelId="{AA2EF0BF-DF80-4FC3-AC4F-AC19798C90E4}" type="presParOf" srcId="{590E7256-87C4-4047-8821-7E798C0A64E0}" destId="{1D0B7156-E060-4ADC-B084-743E5BC42135}" srcOrd="2" destOrd="0" presId="urn:microsoft.com/office/officeart/2005/8/layout/default"/>
    <dgm:cxn modelId="{D4C84C4D-82A4-454D-9BE7-731FA6D05640}" type="presParOf" srcId="{590E7256-87C4-4047-8821-7E798C0A64E0}" destId="{84EDAC96-49EA-4AE6-8295-0411F38C6F6A}" srcOrd="3" destOrd="0" presId="urn:microsoft.com/office/officeart/2005/8/layout/default"/>
    <dgm:cxn modelId="{B8EA6FCA-8946-4B69-8239-05AD7CCD47CB}" type="presParOf" srcId="{590E7256-87C4-4047-8821-7E798C0A64E0}" destId="{8BC3CF69-D30B-4B50-984D-865C60B46AC2}" srcOrd="4" destOrd="0" presId="urn:microsoft.com/office/officeart/2005/8/layout/default"/>
    <dgm:cxn modelId="{2311C0FC-93A8-47C5-9245-DFB78498AE6D}" type="presParOf" srcId="{590E7256-87C4-4047-8821-7E798C0A64E0}" destId="{03848E15-32D3-49B5-A0E7-0474AB1C0E4D}" srcOrd="5" destOrd="0" presId="urn:microsoft.com/office/officeart/2005/8/layout/default"/>
    <dgm:cxn modelId="{FFD110E2-D760-41E8-8091-4285D32CFA65}" type="presParOf" srcId="{590E7256-87C4-4047-8821-7E798C0A64E0}" destId="{B256F206-BF9C-4DC8-B758-24E487DD6558}" srcOrd="6" destOrd="0" presId="urn:microsoft.com/office/officeart/2005/8/layout/default"/>
    <dgm:cxn modelId="{208C25FF-65CD-46C1-B261-2912986BF1ED}" type="presParOf" srcId="{590E7256-87C4-4047-8821-7E798C0A64E0}" destId="{0215980B-0EFE-41F5-8375-C940EF7D0DC4}" srcOrd="7" destOrd="0" presId="urn:microsoft.com/office/officeart/2005/8/layout/default"/>
    <dgm:cxn modelId="{D23BB8B1-F147-4736-AC27-085B49F3A652}" type="presParOf" srcId="{590E7256-87C4-4047-8821-7E798C0A64E0}" destId="{6B2E0296-1EA5-4E83-914B-9FA7DFCC602E}" srcOrd="8" destOrd="0" presId="urn:microsoft.com/office/officeart/2005/8/layout/default"/>
    <dgm:cxn modelId="{42532060-822C-479E-8B95-EF99C2D9E2BE}" type="presParOf" srcId="{590E7256-87C4-4047-8821-7E798C0A64E0}" destId="{79AA916F-2035-43A8-AD26-DC445B75066F}" srcOrd="9" destOrd="0" presId="urn:microsoft.com/office/officeart/2005/8/layout/default"/>
    <dgm:cxn modelId="{E7557C66-E0D2-4109-A04B-F722EE47F65A}" type="presParOf" srcId="{590E7256-87C4-4047-8821-7E798C0A64E0}" destId="{E88B8DBF-3A76-459C-8A9E-113290EDAD76}" srcOrd="10" destOrd="0" presId="urn:microsoft.com/office/officeart/2005/8/layout/default"/>
    <dgm:cxn modelId="{DF71C6ED-8E11-4023-8C40-4B6CCEE4F709}" type="presParOf" srcId="{590E7256-87C4-4047-8821-7E798C0A64E0}" destId="{9CFEF124-BF3E-4050-8188-99E77966F9CD}" srcOrd="11" destOrd="0" presId="urn:microsoft.com/office/officeart/2005/8/layout/default"/>
    <dgm:cxn modelId="{159E48B9-1277-4884-A10D-7A613C20D4E7}" type="presParOf" srcId="{590E7256-87C4-4047-8821-7E798C0A64E0}" destId="{C764FD00-A75F-4FAC-9839-1D7ED5A5806F}" srcOrd="1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развитие домов культуры       1 295,9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4CEC04-3C0A-4A35-A68B-E4161C7BB56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комплектование книжных фондов муниципальных общедоступных библиотек и государственных центральных библиотек  37,3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B933-5377-4F96-98C3-0C4E21B6E2EE}" type="par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5D16C-37BF-4BA3-A37B-FC1F04DDEE52}" type="sib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23C874-2652-441C-B75E-F408527E559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приобретение средств обучения (вычислительной техники) для малокомплектных образовательных организаций 853,0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86C88-8CD5-4FE8-B6B6-B560F416C27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реализацию первоочередных мероприятий по модернизации объектов теплоснабжения и подготовке к отопительному сезону объектов коммунальной инфраструктуры 2 308,0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48DCF-7F6C-4BFF-BD28-FECFE2F0D76A}" type="par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FBDD0-A87A-47D4-88AB-0A884B912CB4}" type="sib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05477-7941-4DA9-B914-6116D271FAE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мероприятий по организации питания обучающихся с ограниченными возможностями здоровья             7 834,7т.р.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D95D3-0D5C-4686-9DD2-4A505ED24E74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бесплатным питьевым молоком обучающихся 1 – 4 классов          1 506,5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5035B3-AEDA-4FD4-8B7C-C5345ACF442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приобретение средств обучения и воспитания (мебели для занятий в учебных классах)  1 397,2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7" custLinFactNeighborX="-3811" custLinFactNeighborY="-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1D0B7156-E060-4ADC-B084-743E5BC42135}" type="pres">
      <dgm:prSet presAssocID="{104CEC04-3C0A-4A35-A68B-E4161C7BB5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AC96-49EA-4AE6-8295-0411F38C6F6A}" type="pres">
      <dgm:prSet presAssocID="{7AE5D16C-37BF-4BA3-A37B-FC1F04DDEE52}" presName="sibTrans" presStyleCnt="0"/>
      <dgm:spPr/>
    </dgm:pt>
    <dgm:pt modelId="{8BC3CF69-D30B-4B50-984D-865C60B46AC2}" type="pres">
      <dgm:prSet presAssocID="{2823C874-2652-441C-B75E-F408527E55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B256F206-BF9C-4DC8-B758-24E487DD6558}" type="pres">
      <dgm:prSet presAssocID="{91086C88-8CD5-4FE8-B6B6-B560F416C2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980B-0EFE-41F5-8375-C940EF7D0DC4}" type="pres">
      <dgm:prSet presAssocID="{417FBDD0-A87A-47D4-88AB-0A884B912CB4}" presName="sibTrans" presStyleCnt="0"/>
      <dgm:spPr/>
    </dgm:pt>
    <dgm:pt modelId="{6B2E0296-1EA5-4E83-914B-9FA7DFCC602E}" type="pres">
      <dgm:prSet presAssocID="{87605477-7941-4DA9-B914-6116D271FA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39685-EF0F-4E76-87B7-8711AC793E6D}" type="presOf" srcId="{865035B3-AEDA-4FD4-8B7C-C5345ACF4421}" destId="{E88B8DBF-3A76-459C-8A9E-113290EDAD76}" srcOrd="0" destOrd="0" presId="urn:microsoft.com/office/officeart/2005/8/layout/default"/>
    <dgm:cxn modelId="{93FDF97C-0D42-436E-8C35-07C0CFF13623}" type="presOf" srcId="{104CEC04-3C0A-4A35-A68B-E4161C7BB561}" destId="{1D0B7156-E060-4ADC-B084-743E5BC42135}" srcOrd="0" destOrd="0" presId="urn:microsoft.com/office/officeart/2005/8/layout/default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D2F5BE3D-F09E-4221-9B1B-56B8F8112B38}" srcId="{20517636-06F0-48B0-9599-08539A89B383}" destId="{F7DD95D3-0D5C-4686-9DD2-4A505ED24E74}" srcOrd="6" destOrd="0" parTransId="{D6C0570E-F1E5-443F-B363-46DD4CBA25F0}" sibTransId="{6C62CC43-3253-494B-A680-4DDE34EAF482}"/>
    <dgm:cxn modelId="{8645E73C-6662-4FBE-8937-97B1BF37C8FB}" type="presOf" srcId="{87605477-7941-4DA9-B914-6116D271FAEC}" destId="{6B2E0296-1EA5-4E83-914B-9FA7DFCC602E}" srcOrd="0" destOrd="0" presId="urn:microsoft.com/office/officeart/2005/8/layout/default"/>
    <dgm:cxn modelId="{BDA97364-F99F-45D9-9999-64475D5074B6}" type="presOf" srcId="{F7DD95D3-0D5C-4686-9DD2-4A505ED24E74}" destId="{C764FD00-A75F-4FAC-9839-1D7ED5A5806F}" srcOrd="0" destOrd="0" presId="urn:microsoft.com/office/officeart/2005/8/layout/default"/>
    <dgm:cxn modelId="{96895B92-27DC-4BE0-B2A0-C6D4736E011A}" srcId="{20517636-06F0-48B0-9599-08539A89B383}" destId="{865035B3-AEDA-4FD4-8B7C-C5345ACF4421}" srcOrd="5" destOrd="0" parTransId="{111192F2-376F-49C2-A177-4C7CB2E6D4E3}" sibTransId="{BAA0219E-CBED-4F46-89B9-08881C65115D}"/>
    <dgm:cxn modelId="{5C8DD6E1-5B9F-4D1A-A14E-3CD226B26DB5}" srcId="{20517636-06F0-48B0-9599-08539A89B383}" destId="{91086C88-8CD5-4FE8-B6B6-B560F416C27E}" srcOrd="3" destOrd="0" parTransId="{49648DCF-7F6C-4BFF-BD28-FECFE2F0D76A}" sibTransId="{417FBDD0-A87A-47D4-88AB-0A884B912CB4}"/>
    <dgm:cxn modelId="{1C3B79FF-4B87-4399-A7C8-D0ECA0C66CB5}" type="presOf" srcId="{20517636-06F0-48B0-9599-08539A89B383}" destId="{590E7256-87C4-4047-8821-7E798C0A64E0}" srcOrd="0" destOrd="0" presId="urn:microsoft.com/office/officeart/2005/8/layout/default"/>
    <dgm:cxn modelId="{45BFCFDB-AEA6-43AD-9FC6-F7DCEF66D9A0}" srcId="{20517636-06F0-48B0-9599-08539A89B383}" destId="{87605477-7941-4DA9-B914-6116D271FAEC}" srcOrd="4" destOrd="0" parTransId="{1206461C-3D41-4390-AA21-F870098C272B}" sibTransId="{D8A9CBD7-E394-443F-A4D9-37FABBFF02A6}"/>
    <dgm:cxn modelId="{C76FCB9B-AD82-494E-89F7-F9DD9CC88DF7}" srcId="{20517636-06F0-48B0-9599-08539A89B383}" destId="{2823C874-2652-441C-B75E-F408527E5599}" srcOrd="2" destOrd="0" parTransId="{2B758224-6AF2-4761-8265-9E162CFC3BEC}" sibTransId="{D8F75C67-1CF7-42A5-A49C-EF40F1E67521}"/>
    <dgm:cxn modelId="{570651DC-43E3-49DF-9687-30B658FA6081}" type="presOf" srcId="{91086C88-8CD5-4FE8-B6B6-B560F416C27E}" destId="{B256F206-BF9C-4DC8-B758-24E487DD6558}" srcOrd="0" destOrd="0" presId="urn:microsoft.com/office/officeart/2005/8/layout/default"/>
    <dgm:cxn modelId="{FDFB0C50-D025-4598-ADD3-0DE019B0A605}" srcId="{20517636-06F0-48B0-9599-08539A89B383}" destId="{104CEC04-3C0A-4A35-A68B-E4161C7BB561}" srcOrd="1" destOrd="0" parTransId="{3B80B933-5377-4F96-98C3-0C4E21B6E2EE}" sibTransId="{7AE5D16C-37BF-4BA3-A37B-FC1F04DDEE52}"/>
    <dgm:cxn modelId="{1E153487-31E4-4BD2-9D91-581C77D3FFF8}" type="presOf" srcId="{2823C874-2652-441C-B75E-F408527E5599}" destId="{8BC3CF69-D30B-4B50-984D-865C60B46AC2}" srcOrd="0" destOrd="0" presId="urn:microsoft.com/office/officeart/2005/8/layout/default"/>
    <dgm:cxn modelId="{4B7F31F3-AD29-47F9-AF30-84C231E36B6A}" type="presOf" srcId="{9BE06ED1-1290-4AA5-A2B9-74725ADFC3B0}" destId="{26CB5444-0714-4A5C-BB3B-9448668119B7}" srcOrd="0" destOrd="0" presId="urn:microsoft.com/office/officeart/2005/8/layout/default"/>
    <dgm:cxn modelId="{CF359566-F746-4EDF-A8E6-B5417042300B}" type="presParOf" srcId="{590E7256-87C4-4047-8821-7E798C0A64E0}" destId="{26CB5444-0714-4A5C-BB3B-9448668119B7}" srcOrd="0" destOrd="0" presId="urn:microsoft.com/office/officeart/2005/8/layout/default"/>
    <dgm:cxn modelId="{90ED02F5-8FAB-4A0B-BD1A-35598958AFC8}" type="presParOf" srcId="{590E7256-87C4-4047-8821-7E798C0A64E0}" destId="{055EE355-B71A-40E4-8450-6DB174A0874A}" srcOrd="1" destOrd="0" presId="urn:microsoft.com/office/officeart/2005/8/layout/default"/>
    <dgm:cxn modelId="{65793FD2-A157-4306-B40C-BB23E03DED12}" type="presParOf" srcId="{590E7256-87C4-4047-8821-7E798C0A64E0}" destId="{1D0B7156-E060-4ADC-B084-743E5BC42135}" srcOrd="2" destOrd="0" presId="urn:microsoft.com/office/officeart/2005/8/layout/default"/>
    <dgm:cxn modelId="{54C85EED-70CB-4DE2-B308-84E44C3BA8AA}" type="presParOf" srcId="{590E7256-87C4-4047-8821-7E798C0A64E0}" destId="{84EDAC96-49EA-4AE6-8295-0411F38C6F6A}" srcOrd="3" destOrd="0" presId="urn:microsoft.com/office/officeart/2005/8/layout/default"/>
    <dgm:cxn modelId="{BD245721-8D5E-412F-AA87-A8D46328CE89}" type="presParOf" srcId="{590E7256-87C4-4047-8821-7E798C0A64E0}" destId="{8BC3CF69-D30B-4B50-984D-865C60B46AC2}" srcOrd="4" destOrd="0" presId="urn:microsoft.com/office/officeart/2005/8/layout/default"/>
    <dgm:cxn modelId="{6EEF6841-D160-40AB-A42B-27281533A41B}" type="presParOf" srcId="{590E7256-87C4-4047-8821-7E798C0A64E0}" destId="{03848E15-32D3-49B5-A0E7-0474AB1C0E4D}" srcOrd="5" destOrd="0" presId="urn:microsoft.com/office/officeart/2005/8/layout/default"/>
    <dgm:cxn modelId="{E8DC8E26-8904-48F7-8EC9-DF62A06B0A9E}" type="presParOf" srcId="{590E7256-87C4-4047-8821-7E798C0A64E0}" destId="{B256F206-BF9C-4DC8-B758-24E487DD6558}" srcOrd="6" destOrd="0" presId="urn:microsoft.com/office/officeart/2005/8/layout/default"/>
    <dgm:cxn modelId="{EBA48527-79DF-4CB0-857D-F181FB24A148}" type="presParOf" srcId="{590E7256-87C4-4047-8821-7E798C0A64E0}" destId="{0215980B-0EFE-41F5-8375-C940EF7D0DC4}" srcOrd="7" destOrd="0" presId="urn:microsoft.com/office/officeart/2005/8/layout/default"/>
    <dgm:cxn modelId="{B1FCB372-6425-4AA7-B410-752FF9CC134E}" type="presParOf" srcId="{590E7256-87C4-4047-8821-7E798C0A64E0}" destId="{6B2E0296-1EA5-4E83-914B-9FA7DFCC602E}" srcOrd="8" destOrd="0" presId="urn:microsoft.com/office/officeart/2005/8/layout/default"/>
    <dgm:cxn modelId="{9475FC56-C5AD-4EEE-A2E4-5E4A394AF6EB}" type="presParOf" srcId="{590E7256-87C4-4047-8821-7E798C0A64E0}" destId="{79AA916F-2035-43A8-AD26-DC445B75066F}" srcOrd="9" destOrd="0" presId="urn:microsoft.com/office/officeart/2005/8/layout/default"/>
    <dgm:cxn modelId="{477B7BAE-82AC-4057-828B-28D14EF5F953}" type="presParOf" srcId="{590E7256-87C4-4047-8821-7E798C0A64E0}" destId="{E88B8DBF-3A76-459C-8A9E-113290EDAD76}" srcOrd="10" destOrd="0" presId="urn:microsoft.com/office/officeart/2005/8/layout/default"/>
    <dgm:cxn modelId="{8B27A30B-C70D-45CF-A4A3-FFD1281D24F9}" type="presParOf" srcId="{590E7256-87C4-4047-8821-7E798C0A64E0}" destId="{9CFEF124-BF3E-4050-8188-99E77966F9CD}" srcOrd="11" destOrd="0" presId="urn:microsoft.com/office/officeart/2005/8/layout/default"/>
    <dgm:cxn modelId="{10D1F342-A4D1-42CE-8FF0-A3D203A9C3C7}" type="presParOf" srcId="{590E7256-87C4-4047-8821-7E798C0A64E0}" destId="{C764FD00-A75F-4FAC-9839-1D7ED5A5806F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17636-06F0-48B0-9599-08539A89B3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06ED1-1290-4AA5-A2B9-74725ADFC3B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капитальные ремонты образовательных организаций Иркутской области 24 913 т.р.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5497A8-4FB8-466F-B852-A0C772DEB8C5}" type="par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F39E41-C8D6-48C0-9078-738E6E5BB6EE}" type="sibTrans" cxnId="{5D05E66D-894B-4EA8-B4B5-06B03665F1AE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4CEC04-3C0A-4A35-A68B-E4161C7BB56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приобретение школьных автобусов 14 673,4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0B933-5377-4F96-98C3-0C4E21B6E2EE}" type="par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E5D16C-37BF-4BA3-A37B-FC1F04DDEE52}" type="sibTrans" cxnId="{FDFB0C50-D025-4598-ADD3-0DE019B0A60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23C874-2652-441C-B75E-F408527E559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выравнивание уровня бюджетной обеспеченности поселений Иркутской области  98 715,5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758224-6AF2-4761-8265-9E162CFC3BEC}" type="par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75C67-1CF7-42A5-A49C-EF40F1E67521}" type="sibTrans" cxnId="{C76FCB9B-AD82-494E-89F7-F9DD9CC88DF7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86C88-8CD5-4FE8-B6B6-B560F416C27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Выплата денежного содержания с начислениями на него главам, муниципальным служащим, техническому и вспомогательному персоналу   92 339,1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648DCF-7F6C-4BFF-BD28-FECFE2F0D76A}" type="par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FBDD0-A87A-47D4-88AB-0A884B912CB4}" type="sibTrans" cxnId="{5C8DD6E1-5B9F-4D1A-A14E-3CD226B26DB5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05477-7941-4DA9-B914-6116D271FAE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Реализация мероприятий перечня проектов народных инициатив 7 838,9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6461C-3D41-4390-AA21-F870098C272B}" type="par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9CBD7-E394-443F-A4D9-37FABBFF02A6}" type="sibTrans" cxnId="{45BFCFDB-AEA6-43AD-9FC6-F7DCEF66D9A0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D95D3-0D5C-4686-9DD2-4A505ED24E74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осуществление капитального ремонта поврежденных жилых помещений 1 426,8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0570E-F1E5-443F-B363-46DD4CBA25F0}" type="par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CC43-3253-494B-A680-4DDE34EAF482}" type="sibTrans" cxnId="{D2F5BE3D-F09E-4221-9B1B-56B8F8112B38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5035B3-AEDA-4FD4-8B7C-C5345ACF442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на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 835,9 т.р.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1192F2-376F-49C2-A177-4C7CB2E6D4E3}" type="par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A0219E-CBED-4F46-89B9-08881C65115D}" type="sibTrans" cxnId="{96895B92-27DC-4BE0-B2A0-C6D4736E011A}">
      <dgm:prSet/>
      <dgm:spPr/>
      <dgm:t>
        <a:bodyPr/>
        <a:lstStyle/>
        <a:p>
          <a:endParaRPr lang="ru-RU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7256-87C4-4047-8821-7E798C0A64E0}" type="pres">
      <dgm:prSet presAssocID="{20517636-06F0-48B0-9599-08539A89B3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CB5444-0714-4A5C-BB3B-9448668119B7}" type="pres">
      <dgm:prSet presAssocID="{9BE06ED1-1290-4AA5-A2B9-74725ADFC3B0}" presName="node" presStyleLbl="node1" presStyleIdx="0" presStyleCnt="7" custLinFactNeighborX="-3811" custLinFactNeighborY="-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E355-B71A-40E4-8450-6DB174A0874A}" type="pres">
      <dgm:prSet presAssocID="{71F39E41-C8D6-48C0-9078-738E6E5BB6EE}" presName="sibTrans" presStyleCnt="0"/>
      <dgm:spPr/>
    </dgm:pt>
    <dgm:pt modelId="{1D0B7156-E060-4ADC-B084-743E5BC42135}" type="pres">
      <dgm:prSet presAssocID="{104CEC04-3C0A-4A35-A68B-E4161C7BB56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DAC96-49EA-4AE6-8295-0411F38C6F6A}" type="pres">
      <dgm:prSet presAssocID="{7AE5D16C-37BF-4BA3-A37B-FC1F04DDEE52}" presName="sibTrans" presStyleCnt="0"/>
      <dgm:spPr/>
    </dgm:pt>
    <dgm:pt modelId="{8BC3CF69-D30B-4B50-984D-865C60B46AC2}" type="pres">
      <dgm:prSet presAssocID="{2823C874-2652-441C-B75E-F408527E55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8E15-32D3-49B5-A0E7-0474AB1C0E4D}" type="pres">
      <dgm:prSet presAssocID="{D8F75C67-1CF7-42A5-A49C-EF40F1E67521}" presName="sibTrans" presStyleCnt="0"/>
      <dgm:spPr/>
    </dgm:pt>
    <dgm:pt modelId="{B256F206-BF9C-4DC8-B758-24E487DD6558}" type="pres">
      <dgm:prSet presAssocID="{91086C88-8CD5-4FE8-B6B6-B560F416C2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980B-0EFE-41F5-8375-C940EF7D0DC4}" type="pres">
      <dgm:prSet presAssocID="{417FBDD0-A87A-47D4-88AB-0A884B912CB4}" presName="sibTrans" presStyleCnt="0"/>
      <dgm:spPr/>
    </dgm:pt>
    <dgm:pt modelId="{6B2E0296-1EA5-4E83-914B-9FA7DFCC602E}" type="pres">
      <dgm:prSet presAssocID="{87605477-7941-4DA9-B914-6116D271FA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916F-2035-43A8-AD26-DC445B75066F}" type="pres">
      <dgm:prSet presAssocID="{D8A9CBD7-E394-443F-A4D9-37FABBFF02A6}" presName="sibTrans" presStyleCnt="0"/>
      <dgm:spPr/>
    </dgm:pt>
    <dgm:pt modelId="{E88B8DBF-3A76-459C-8A9E-113290EDAD76}" type="pres">
      <dgm:prSet presAssocID="{865035B3-AEDA-4FD4-8B7C-C5345ACF44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F124-BF3E-4050-8188-99E77966F9CD}" type="pres">
      <dgm:prSet presAssocID="{BAA0219E-CBED-4F46-89B9-08881C65115D}" presName="sibTrans" presStyleCnt="0"/>
      <dgm:spPr/>
    </dgm:pt>
    <dgm:pt modelId="{C764FD00-A75F-4FAC-9839-1D7ED5A5806F}" type="pres">
      <dgm:prSet presAssocID="{F7DD95D3-0D5C-4686-9DD2-4A505ED24E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A0AB0-A176-4869-9815-938B23E53B7D}" type="presOf" srcId="{87605477-7941-4DA9-B914-6116D271FAEC}" destId="{6B2E0296-1EA5-4E83-914B-9FA7DFCC602E}" srcOrd="0" destOrd="0" presId="urn:microsoft.com/office/officeart/2005/8/layout/default"/>
    <dgm:cxn modelId="{D231430B-31DC-4321-BBDB-151332E6C5C0}" type="presOf" srcId="{F7DD95D3-0D5C-4686-9DD2-4A505ED24E74}" destId="{C764FD00-A75F-4FAC-9839-1D7ED5A5806F}" srcOrd="0" destOrd="0" presId="urn:microsoft.com/office/officeart/2005/8/layout/default"/>
    <dgm:cxn modelId="{35770979-A563-40B4-8F9F-03705FD760AE}" type="presOf" srcId="{104CEC04-3C0A-4A35-A68B-E4161C7BB561}" destId="{1D0B7156-E060-4ADC-B084-743E5BC42135}" srcOrd="0" destOrd="0" presId="urn:microsoft.com/office/officeart/2005/8/layout/default"/>
    <dgm:cxn modelId="{33DA7DA7-887D-4E07-89E4-92DFA0FAA337}" type="presOf" srcId="{2823C874-2652-441C-B75E-F408527E5599}" destId="{8BC3CF69-D30B-4B50-984D-865C60B46AC2}" srcOrd="0" destOrd="0" presId="urn:microsoft.com/office/officeart/2005/8/layout/default"/>
    <dgm:cxn modelId="{E6FF7082-B432-4511-A2F9-25D39340A75C}" type="presOf" srcId="{20517636-06F0-48B0-9599-08539A89B383}" destId="{590E7256-87C4-4047-8821-7E798C0A64E0}" srcOrd="0" destOrd="0" presId="urn:microsoft.com/office/officeart/2005/8/layout/default"/>
    <dgm:cxn modelId="{BC03DBAA-3DD9-4BC5-98F9-ED9F32DB1BA4}" type="presOf" srcId="{9BE06ED1-1290-4AA5-A2B9-74725ADFC3B0}" destId="{26CB5444-0714-4A5C-BB3B-9448668119B7}" srcOrd="0" destOrd="0" presId="urn:microsoft.com/office/officeart/2005/8/layout/default"/>
    <dgm:cxn modelId="{5D05E66D-894B-4EA8-B4B5-06B03665F1AE}" srcId="{20517636-06F0-48B0-9599-08539A89B383}" destId="{9BE06ED1-1290-4AA5-A2B9-74725ADFC3B0}" srcOrd="0" destOrd="0" parTransId="{235497A8-4FB8-466F-B852-A0C772DEB8C5}" sibTransId="{71F39E41-C8D6-48C0-9078-738E6E5BB6EE}"/>
    <dgm:cxn modelId="{D2F5BE3D-F09E-4221-9B1B-56B8F8112B38}" srcId="{20517636-06F0-48B0-9599-08539A89B383}" destId="{F7DD95D3-0D5C-4686-9DD2-4A505ED24E74}" srcOrd="6" destOrd="0" parTransId="{D6C0570E-F1E5-443F-B363-46DD4CBA25F0}" sibTransId="{6C62CC43-3253-494B-A680-4DDE34EAF482}"/>
    <dgm:cxn modelId="{96895B92-27DC-4BE0-B2A0-C6D4736E011A}" srcId="{20517636-06F0-48B0-9599-08539A89B383}" destId="{865035B3-AEDA-4FD4-8B7C-C5345ACF4421}" srcOrd="5" destOrd="0" parTransId="{111192F2-376F-49C2-A177-4C7CB2E6D4E3}" sibTransId="{BAA0219E-CBED-4F46-89B9-08881C65115D}"/>
    <dgm:cxn modelId="{5C8DD6E1-5B9F-4D1A-A14E-3CD226B26DB5}" srcId="{20517636-06F0-48B0-9599-08539A89B383}" destId="{91086C88-8CD5-4FE8-B6B6-B560F416C27E}" srcOrd="3" destOrd="0" parTransId="{49648DCF-7F6C-4BFF-BD28-FECFE2F0D76A}" sibTransId="{417FBDD0-A87A-47D4-88AB-0A884B912CB4}"/>
    <dgm:cxn modelId="{45BFCFDB-AEA6-43AD-9FC6-F7DCEF66D9A0}" srcId="{20517636-06F0-48B0-9599-08539A89B383}" destId="{87605477-7941-4DA9-B914-6116D271FAEC}" srcOrd="4" destOrd="0" parTransId="{1206461C-3D41-4390-AA21-F870098C272B}" sibTransId="{D8A9CBD7-E394-443F-A4D9-37FABBFF02A6}"/>
    <dgm:cxn modelId="{1CD190F1-2D01-4AE5-B519-E52949139600}" type="presOf" srcId="{91086C88-8CD5-4FE8-B6B6-B560F416C27E}" destId="{B256F206-BF9C-4DC8-B758-24E487DD6558}" srcOrd="0" destOrd="0" presId="urn:microsoft.com/office/officeart/2005/8/layout/default"/>
    <dgm:cxn modelId="{69AA71B9-AA11-4950-A413-83929665E7BF}" type="presOf" srcId="{865035B3-AEDA-4FD4-8B7C-C5345ACF4421}" destId="{E88B8DBF-3A76-459C-8A9E-113290EDAD76}" srcOrd="0" destOrd="0" presId="urn:microsoft.com/office/officeart/2005/8/layout/default"/>
    <dgm:cxn modelId="{C76FCB9B-AD82-494E-89F7-F9DD9CC88DF7}" srcId="{20517636-06F0-48B0-9599-08539A89B383}" destId="{2823C874-2652-441C-B75E-F408527E5599}" srcOrd="2" destOrd="0" parTransId="{2B758224-6AF2-4761-8265-9E162CFC3BEC}" sibTransId="{D8F75C67-1CF7-42A5-A49C-EF40F1E67521}"/>
    <dgm:cxn modelId="{FDFB0C50-D025-4598-ADD3-0DE019B0A605}" srcId="{20517636-06F0-48B0-9599-08539A89B383}" destId="{104CEC04-3C0A-4A35-A68B-E4161C7BB561}" srcOrd="1" destOrd="0" parTransId="{3B80B933-5377-4F96-98C3-0C4E21B6E2EE}" sibTransId="{7AE5D16C-37BF-4BA3-A37B-FC1F04DDEE52}"/>
    <dgm:cxn modelId="{C6BD57AD-2C31-4D6F-8214-068F20B6B4EC}" type="presParOf" srcId="{590E7256-87C4-4047-8821-7E798C0A64E0}" destId="{26CB5444-0714-4A5C-BB3B-9448668119B7}" srcOrd="0" destOrd="0" presId="urn:microsoft.com/office/officeart/2005/8/layout/default"/>
    <dgm:cxn modelId="{3708F120-02CB-4C65-B1E3-844F79CFD794}" type="presParOf" srcId="{590E7256-87C4-4047-8821-7E798C0A64E0}" destId="{055EE355-B71A-40E4-8450-6DB174A0874A}" srcOrd="1" destOrd="0" presId="urn:microsoft.com/office/officeart/2005/8/layout/default"/>
    <dgm:cxn modelId="{ED1C29D2-DD00-40DC-ACA5-EC33420CC2DD}" type="presParOf" srcId="{590E7256-87C4-4047-8821-7E798C0A64E0}" destId="{1D0B7156-E060-4ADC-B084-743E5BC42135}" srcOrd="2" destOrd="0" presId="urn:microsoft.com/office/officeart/2005/8/layout/default"/>
    <dgm:cxn modelId="{07DA69C4-BBBC-474F-8820-D5CC8791B496}" type="presParOf" srcId="{590E7256-87C4-4047-8821-7E798C0A64E0}" destId="{84EDAC96-49EA-4AE6-8295-0411F38C6F6A}" srcOrd="3" destOrd="0" presId="urn:microsoft.com/office/officeart/2005/8/layout/default"/>
    <dgm:cxn modelId="{B5566D8F-71A5-4E97-BA25-EA01E1F836FF}" type="presParOf" srcId="{590E7256-87C4-4047-8821-7E798C0A64E0}" destId="{8BC3CF69-D30B-4B50-984D-865C60B46AC2}" srcOrd="4" destOrd="0" presId="urn:microsoft.com/office/officeart/2005/8/layout/default"/>
    <dgm:cxn modelId="{C949AED2-E0BA-4B8D-B46E-9379D0ED0329}" type="presParOf" srcId="{590E7256-87C4-4047-8821-7E798C0A64E0}" destId="{03848E15-32D3-49B5-A0E7-0474AB1C0E4D}" srcOrd="5" destOrd="0" presId="urn:microsoft.com/office/officeart/2005/8/layout/default"/>
    <dgm:cxn modelId="{96D3AC6A-46BB-48FF-87B9-C3CB62D2C940}" type="presParOf" srcId="{590E7256-87C4-4047-8821-7E798C0A64E0}" destId="{B256F206-BF9C-4DC8-B758-24E487DD6558}" srcOrd="6" destOrd="0" presId="urn:microsoft.com/office/officeart/2005/8/layout/default"/>
    <dgm:cxn modelId="{0299BA28-9D39-461E-AAF8-AC02F8F3A137}" type="presParOf" srcId="{590E7256-87C4-4047-8821-7E798C0A64E0}" destId="{0215980B-0EFE-41F5-8375-C940EF7D0DC4}" srcOrd="7" destOrd="0" presId="urn:microsoft.com/office/officeart/2005/8/layout/default"/>
    <dgm:cxn modelId="{6617C843-9675-4F17-8C8E-3F5581E3925A}" type="presParOf" srcId="{590E7256-87C4-4047-8821-7E798C0A64E0}" destId="{6B2E0296-1EA5-4E83-914B-9FA7DFCC602E}" srcOrd="8" destOrd="0" presId="urn:microsoft.com/office/officeart/2005/8/layout/default"/>
    <dgm:cxn modelId="{9ED9BEFF-44E6-449D-B8EC-3C5D3A0A1660}" type="presParOf" srcId="{590E7256-87C4-4047-8821-7E798C0A64E0}" destId="{79AA916F-2035-43A8-AD26-DC445B75066F}" srcOrd="9" destOrd="0" presId="urn:microsoft.com/office/officeart/2005/8/layout/default"/>
    <dgm:cxn modelId="{8D861C5B-663A-4BF8-BA32-37378C79EFEA}" type="presParOf" srcId="{590E7256-87C4-4047-8821-7E798C0A64E0}" destId="{E88B8DBF-3A76-459C-8A9E-113290EDAD76}" srcOrd="10" destOrd="0" presId="urn:microsoft.com/office/officeart/2005/8/layout/default"/>
    <dgm:cxn modelId="{8D36ED87-4051-4765-8560-64BA39539FF8}" type="presParOf" srcId="{590E7256-87C4-4047-8821-7E798C0A64E0}" destId="{9CFEF124-BF3E-4050-8188-99E77966F9CD}" srcOrd="11" destOrd="0" presId="urn:microsoft.com/office/officeart/2005/8/layout/default"/>
    <dgm:cxn modelId="{CEFEE94F-C169-4603-AB97-5F3E88A7E83A}" type="presParOf" srcId="{590E7256-87C4-4047-8821-7E798C0A64E0}" destId="{C764FD00-A75F-4FAC-9839-1D7ED5A5806F}" srcOrd="12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708 707,6 </a:t>
          </a:r>
        </a:p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6EB1-EAA4-4849-AAD7-93207E847CEA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462 481,7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FB68F-55BC-461C-A381-F2ECA854BCE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11 500,9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BED4B-E3E6-4CF5-93D2-43971363E3E2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выполнение переданных полномочий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26 091,3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B6DA6-0A2E-4718-8079-AE4DFD7240E1}" type="parTrans" cxnId="{7C3F9A12-948F-4FE8-86D4-15D60FF4AB38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474F-7D2A-4371-A80F-5BDB83162E81}">
      <dgm:prSet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обеспечение общедоступного бесплатного дошкольного образования 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208 624,5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B6A2-35A9-40A7-B97F-8A0040314E72}" type="parTrans" cxnId="{35E0704C-BBCD-477B-B65B-7EF3F984B37B}">
      <dgm:prSet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E77D5-AFE8-40A4-A468-600DB449149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составление (изменение) списков кандидатов в присяжные заседатели федеральных судов общей юрисдикции в РФ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9,2 тыс. рублей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CA595-20F1-4DA1-9284-41E08BCDD36E}" type="parTrans" cxnId="{F2D2AFDC-A48B-41F8-AD23-0CB3011DC57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3392865-E684-45EF-B5B3-01404BA4DA71}" type="sibTrans" cxnId="{F2D2AFDC-A48B-41F8-AD23-0CB3011DC57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2" custScaleX="138622" custScaleY="218601" custLinFactNeighborX="17850" custLinFactNeighborY="8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4" custScaleX="456425" custScaleY="125008" custLinFactY="133328" custLinFactNeighborX="-1279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4" custScaleX="466723" custScaleY="77680" custLinFactY="-100000" custLinFactNeighborX="-11264" custLinFactNeighborY="-101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4" custScaleX="463589" custScaleY="88963" custLinFactNeighborX="-11245" custLinFactNeighborY="-28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4" custScaleX="458013" custScaleY="114031" custLinFactY="86032" custLinFactNeighborX="-12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5C6EABEB-B5A3-4714-847A-480AAC37C82E}" type="pres">
      <dgm:prSet presAssocID="{5B0E77D5-AFE8-40A4-A468-600DB4491496}" presName="root1" presStyleCnt="0"/>
      <dgm:spPr/>
      <dgm:t>
        <a:bodyPr/>
        <a:lstStyle/>
        <a:p>
          <a:endParaRPr lang="ru-RU"/>
        </a:p>
      </dgm:t>
    </dgm:pt>
    <dgm:pt modelId="{8BF07F48-9CF6-4C70-94DD-9DBABC645C06}" type="pres">
      <dgm:prSet presAssocID="{5B0E77D5-AFE8-40A4-A468-600DB4491496}" presName="LevelOneTextNode" presStyleLbl="node0" presStyleIdx="1" presStyleCnt="2" custAng="0" custScaleX="467627" custScaleY="91345" custLinFactX="67377" custLinFactY="-191470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D7222-0D6C-435C-9D7E-023F3D4F72A6}" type="pres">
      <dgm:prSet presAssocID="{5B0E77D5-AFE8-40A4-A468-600DB4491496}" presName="level2hierChild" presStyleCnt="0"/>
      <dgm:spPr/>
      <dgm:t>
        <a:bodyPr/>
        <a:lstStyle/>
        <a:p>
          <a:endParaRPr lang="ru-RU"/>
        </a:p>
      </dgm:t>
    </dgm:pt>
  </dgm:ptLst>
  <dgm:cxnLst>
    <dgm:cxn modelId="{9A081D22-E2E4-424C-815E-A96CA844C65B}" type="presOf" srcId="{C83B6DA6-0A2E-4718-8079-AE4DFD7240E1}" destId="{D2D34E75-405F-48DC-B723-0F1BE6C199F3}" srcOrd="1" destOrd="0" presId="urn:microsoft.com/office/officeart/2005/8/layout/hierarchy2"/>
    <dgm:cxn modelId="{D64EBD82-4D93-4372-9DE9-3F74C80F75C8}" type="presOf" srcId="{DFFFB68F-55BC-461C-A381-F2ECA854BCE6}" destId="{D4687784-5D6F-450C-B5EC-B046169B5C93}" srcOrd="0" destOrd="0" presId="urn:microsoft.com/office/officeart/2005/8/layout/hierarchy2"/>
    <dgm:cxn modelId="{2F2B505A-424D-46E6-93DB-861721F9DC34}" type="presOf" srcId="{29267A06-D986-4E34-A83C-30BDCAC22247}" destId="{F0486EBF-78A7-4D33-8923-48F9216D05F8}" srcOrd="1" destOrd="0" presId="urn:microsoft.com/office/officeart/2005/8/layout/hierarchy2"/>
    <dgm:cxn modelId="{6FEAC8B1-111D-4470-A7A0-CE0981E0EDD4}" type="presOf" srcId="{2FDF1C79-1BBD-4373-AF3D-4228EBC86526}" destId="{12A7F09C-14E2-417B-929B-F95E31A45341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64BD3AEA-26B7-4988-A5D3-7AC31F820913}" type="presOf" srcId="{CCB4B6A2-35A9-40A7-B97F-8A0040314E72}" destId="{134946DC-370B-4157-BA42-1D6CAE9EA216}" srcOrd="0" destOrd="0" presId="urn:microsoft.com/office/officeart/2005/8/layout/hierarchy2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F2D2AFDC-A48B-41F8-AD23-0CB3011DC572}" srcId="{84C96230-1059-4216-B8F5-D14CE2E5CC94}" destId="{5B0E77D5-AFE8-40A4-A468-600DB4491496}" srcOrd="1" destOrd="0" parTransId="{CF3CA595-20F1-4DA1-9284-41E08BCDD36E}" sibTransId="{B3392865-E684-45EF-B5B3-01404BA4DA71}"/>
    <dgm:cxn modelId="{04654D7E-4BD7-4368-9DE2-9D4B26A4695B}" type="presOf" srcId="{29267A06-D986-4E34-A83C-30BDCAC22247}" destId="{CDB6DDBB-E4B5-4491-B77A-355D5C3C1F14}" srcOrd="0" destOrd="0" presId="urn:microsoft.com/office/officeart/2005/8/layout/hierarchy2"/>
    <dgm:cxn modelId="{EB5C648A-4B57-4C44-8F50-F734F141FBC7}" type="presOf" srcId="{5B0E77D5-AFE8-40A4-A468-600DB4491496}" destId="{8BF07F48-9CF6-4C70-94DD-9DBABC645C06}" srcOrd="0" destOrd="0" presId="urn:microsoft.com/office/officeart/2005/8/layout/hierarchy2"/>
    <dgm:cxn modelId="{98C3943E-8D64-4D88-BEB1-D5AC06E7027B}" type="presOf" srcId="{C83B6DA6-0A2E-4718-8079-AE4DFD7240E1}" destId="{1533D1C0-13B5-4A5E-AAB5-D327D2B915EE}" srcOrd="0" destOrd="0" presId="urn:microsoft.com/office/officeart/2005/8/layout/hierarchy2"/>
    <dgm:cxn modelId="{F1E9F999-1260-4123-9C89-16E5759A2542}" type="presOf" srcId="{C32D474F-7D2A-4371-A80F-5BDB83162E81}" destId="{77755224-50CA-49AC-8A8B-D683DE54EB90}" srcOrd="0" destOrd="0" presId="urn:microsoft.com/office/officeart/2005/8/layout/hierarchy2"/>
    <dgm:cxn modelId="{F5856F78-2C00-4EBA-86FA-D8FD15A230BF}" type="presOf" srcId="{CCB4B6A2-35A9-40A7-B97F-8A0040314E72}" destId="{FDECBAC9-3F1D-44A1-9960-6FEDD9F3F814}" srcOrd="1" destOrd="0" presId="urn:microsoft.com/office/officeart/2005/8/layout/hierarchy2"/>
    <dgm:cxn modelId="{B1FD46A5-2B09-4200-B250-169DAF9119A3}" type="presOf" srcId="{970B582E-1E7A-47A0-98B8-EFB898E277C4}" destId="{040562DD-779C-4EED-A48F-86398C771069}" srcOrd="0" destOrd="0" presId="urn:microsoft.com/office/officeart/2005/8/layout/hierarchy2"/>
    <dgm:cxn modelId="{D59D8274-8EE6-467A-92EC-37E409222FC4}" type="presOf" srcId="{84C96230-1059-4216-B8F5-D14CE2E5CC94}" destId="{32D42B83-712A-4FB5-80C9-0CA414FF79EE}" srcOrd="0" destOrd="0" presId="urn:microsoft.com/office/officeart/2005/8/layout/hierarchy2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2CC0C84D-6ED0-40FE-9CC4-278C7B1D8F4D}" type="presOf" srcId="{7C1A6EB1-EAA4-4849-AAD7-93207E847CEA}" destId="{03FBDAEF-7D70-4E36-B5E0-E5768BBDEDBC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E58DF2B8-B6F0-4295-B0BA-15C7D1B35948}" type="presOf" srcId="{FD7BED4B-E3E6-4CF5-93D2-43971363E3E2}" destId="{68A7A10A-5B23-4D10-AB74-893467D82102}" srcOrd="0" destOrd="0" presId="urn:microsoft.com/office/officeart/2005/8/layout/hierarchy2"/>
    <dgm:cxn modelId="{E135DE37-D07C-4E91-9AAB-E3007A95FC35}" type="presOf" srcId="{970B582E-1E7A-47A0-98B8-EFB898E277C4}" destId="{FB0B21DC-7FEC-42B0-8EEC-7285A498181B}" srcOrd="1" destOrd="0" presId="urn:microsoft.com/office/officeart/2005/8/layout/hierarchy2"/>
    <dgm:cxn modelId="{EFE8D942-B1E3-491E-8095-337614F5EB86}" type="presParOf" srcId="{32D42B83-712A-4FB5-80C9-0CA414FF79EE}" destId="{56D4178D-58A5-4F08-8559-DCC4C79D4B4F}" srcOrd="0" destOrd="0" presId="urn:microsoft.com/office/officeart/2005/8/layout/hierarchy2"/>
    <dgm:cxn modelId="{C1F8E1B9-69CF-4449-AEC0-B84C84108417}" type="presParOf" srcId="{56D4178D-58A5-4F08-8559-DCC4C79D4B4F}" destId="{12A7F09C-14E2-417B-929B-F95E31A45341}" srcOrd="0" destOrd="0" presId="urn:microsoft.com/office/officeart/2005/8/layout/hierarchy2"/>
    <dgm:cxn modelId="{DFF3DBC0-DDD8-4727-A414-45B49AD8A0F9}" type="presParOf" srcId="{56D4178D-58A5-4F08-8559-DCC4C79D4B4F}" destId="{9215C480-C83C-44F2-B8C0-4265D9433CB0}" srcOrd="1" destOrd="0" presId="urn:microsoft.com/office/officeart/2005/8/layout/hierarchy2"/>
    <dgm:cxn modelId="{E145E466-F578-44CD-8A85-C762E5F650CA}" type="presParOf" srcId="{9215C480-C83C-44F2-B8C0-4265D9433CB0}" destId="{134946DC-370B-4157-BA42-1D6CAE9EA216}" srcOrd="0" destOrd="0" presId="urn:microsoft.com/office/officeart/2005/8/layout/hierarchy2"/>
    <dgm:cxn modelId="{23EABD72-3CF9-4EB8-8DB6-C654EF7EDFE3}" type="presParOf" srcId="{134946DC-370B-4157-BA42-1D6CAE9EA216}" destId="{FDECBAC9-3F1D-44A1-9960-6FEDD9F3F814}" srcOrd="0" destOrd="0" presId="urn:microsoft.com/office/officeart/2005/8/layout/hierarchy2"/>
    <dgm:cxn modelId="{6C30E520-A4A5-49F0-940D-20B6E5D272B2}" type="presParOf" srcId="{9215C480-C83C-44F2-B8C0-4265D9433CB0}" destId="{087DB737-3EB1-4434-8C90-E7ECFBA435EF}" srcOrd="1" destOrd="0" presId="urn:microsoft.com/office/officeart/2005/8/layout/hierarchy2"/>
    <dgm:cxn modelId="{22DBE2C0-35BF-4600-B8E0-C7B1697E77C9}" type="presParOf" srcId="{087DB737-3EB1-4434-8C90-E7ECFBA435EF}" destId="{77755224-50CA-49AC-8A8B-D683DE54EB90}" srcOrd="0" destOrd="0" presId="urn:microsoft.com/office/officeart/2005/8/layout/hierarchy2"/>
    <dgm:cxn modelId="{27A27A48-4B26-49EC-9DCC-0BF64B30FE4D}" type="presParOf" srcId="{087DB737-3EB1-4434-8C90-E7ECFBA435EF}" destId="{5D75AF46-7DD5-4E99-8943-99B2D70C8514}" srcOrd="1" destOrd="0" presId="urn:microsoft.com/office/officeart/2005/8/layout/hierarchy2"/>
    <dgm:cxn modelId="{C7640996-E7E6-458E-97A6-9364463E9B88}" type="presParOf" srcId="{9215C480-C83C-44F2-B8C0-4265D9433CB0}" destId="{040562DD-779C-4EED-A48F-86398C771069}" srcOrd="2" destOrd="0" presId="urn:microsoft.com/office/officeart/2005/8/layout/hierarchy2"/>
    <dgm:cxn modelId="{77EA5E02-E2B3-45E8-B507-E15605C34EF1}" type="presParOf" srcId="{040562DD-779C-4EED-A48F-86398C771069}" destId="{FB0B21DC-7FEC-42B0-8EEC-7285A498181B}" srcOrd="0" destOrd="0" presId="urn:microsoft.com/office/officeart/2005/8/layout/hierarchy2"/>
    <dgm:cxn modelId="{571E6565-2A44-42C1-A2AD-C7C9231DEE6F}" type="presParOf" srcId="{9215C480-C83C-44F2-B8C0-4265D9433CB0}" destId="{71AB6947-ABA6-4D2E-B5AB-0CB4FDA05078}" srcOrd="3" destOrd="0" presId="urn:microsoft.com/office/officeart/2005/8/layout/hierarchy2"/>
    <dgm:cxn modelId="{9F3A609A-9E46-4190-943B-09A665DD0903}" type="presParOf" srcId="{71AB6947-ABA6-4D2E-B5AB-0CB4FDA05078}" destId="{D4687784-5D6F-450C-B5EC-B046169B5C93}" srcOrd="0" destOrd="0" presId="urn:microsoft.com/office/officeart/2005/8/layout/hierarchy2"/>
    <dgm:cxn modelId="{AA480B18-6275-4463-9C27-35F98E3B1867}" type="presParOf" srcId="{71AB6947-ABA6-4D2E-B5AB-0CB4FDA05078}" destId="{85597ACE-29ED-47DE-B194-D118B640F2C2}" srcOrd="1" destOrd="0" presId="urn:microsoft.com/office/officeart/2005/8/layout/hierarchy2"/>
    <dgm:cxn modelId="{12A3C170-614A-4620-AA0A-662FE0845314}" type="presParOf" srcId="{9215C480-C83C-44F2-B8C0-4265D9433CB0}" destId="{1533D1C0-13B5-4A5E-AAB5-D327D2B915EE}" srcOrd="4" destOrd="0" presId="urn:microsoft.com/office/officeart/2005/8/layout/hierarchy2"/>
    <dgm:cxn modelId="{F82DC035-6572-4BA1-8228-6E6C784E5BD3}" type="presParOf" srcId="{1533D1C0-13B5-4A5E-AAB5-D327D2B915EE}" destId="{D2D34E75-405F-48DC-B723-0F1BE6C199F3}" srcOrd="0" destOrd="0" presId="urn:microsoft.com/office/officeart/2005/8/layout/hierarchy2"/>
    <dgm:cxn modelId="{738AB42D-DDE8-44D2-A5BA-5845C4DF94F0}" type="presParOf" srcId="{9215C480-C83C-44F2-B8C0-4265D9433CB0}" destId="{6D65661F-4DA7-41C9-9CD4-EE6462CAB485}" srcOrd="5" destOrd="0" presId="urn:microsoft.com/office/officeart/2005/8/layout/hierarchy2"/>
    <dgm:cxn modelId="{36925C18-E92E-4606-8571-C01B9E4B60CB}" type="presParOf" srcId="{6D65661F-4DA7-41C9-9CD4-EE6462CAB485}" destId="{68A7A10A-5B23-4D10-AB74-893467D82102}" srcOrd="0" destOrd="0" presId="urn:microsoft.com/office/officeart/2005/8/layout/hierarchy2"/>
    <dgm:cxn modelId="{29B1572D-2AEA-4DD5-9DE3-258D0FC11440}" type="presParOf" srcId="{6D65661F-4DA7-41C9-9CD4-EE6462CAB485}" destId="{D34717C7-CC59-43D6-A34A-66393418AAFD}" srcOrd="1" destOrd="0" presId="urn:microsoft.com/office/officeart/2005/8/layout/hierarchy2"/>
    <dgm:cxn modelId="{65B5FEC1-4666-4E15-888A-EFE770D26A86}" type="presParOf" srcId="{9215C480-C83C-44F2-B8C0-4265D9433CB0}" destId="{CDB6DDBB-E4B5-4491-B77A-355D5C3C1F14}" srcOrd="6" destOrd="0" presId="urn:microsoft.com/office/officeart/2005/8/layout/hierarchy2"/>
    <dgm:cxn modelId="{0B625285-4FB3-41B0-8F66-828DA01851DC}" type="presParOf" srcId="{CDB6DDBB-E4B5-4491-B77A-355D5C3C1F14}" destId="{F0486EBF-78A7-4D33-8923-48F9216D05F8}" srcOrd="0" destOrd="0" presId="urn:microsoft.com/office/officeart/2005/8/layout/hierarchy2"/>
    <dgm:cxn modelId="{4D3FB517-03B4-48AC-9D45-673C1B034D38}" type="presParOf" srcId="{9215C480-C83C-44F2-B8C0-4265D9433CB0}" destId="{D008C2B3-2DBF-4973-BD72-AC96BCA07804}" srcOrd="7" destOrd="0" presId="urn:microsoft.com/office/officeart/2005/8/layout/hierarchy2"/>
    <dgm:cxn modelId="{0C609004-5859-4F99-8986-1352E7126829}" type="presParOf" srcId="{D008C2B3-2DBF-4973-BD72-AC96BCA07804}" destId="{03FBDAEF-7D70-4E36-B5E0-E5768BBDEDBC}" srcOrd="0" destOrd="0" presId="urn:microsoft.com/office/officeart/2005/8/layout/hierarchy2"/>
    <dgm:cxn modelId="{8B2A4906-8498-456A-905E-ACA8DC2EBA64}" type="presParOf" srcId="{D008C2B3-2DBF-4973-BD72-AC96BCA07804}" destId="{148B84DA-A6DE-4082-8FF6-7C1A0C0A5A65}" srcOrd="1" destOrd="0" presId="urn:microsoft.com/office/officeart/2005/8/layout/hierarchy2"/>
    <dgm:cxn modelId="{F04DBA51-59A0-4EEA-9591-54FCB89B5FAB}" type="presParOf" srcId="{32D42B83-712A-4FB5-80C9-0CA414FF79EE}" destId="{5C6EABEB-B5A3-4714-847A-480AAC37C82E}" srcOrd="1" destOrd="0" presId="urn:microsoft.com/office/officeart/2005/8/layout/hierarchy2"/>
    <dgm:cxn modelId="{DBDE25D8-F176-4A94-B8C7-B2E44E12FA9D}" type="presParOf" srcId="{5C6EABEB-B5A3-4714-847A-480AAC37C82E}" destId="{8BF07F48-9CF6-4C70-94DD-9DBABC645C06}" srcOrd="0" destOrd="0" presId="urn:microsoft.com/office/officeart/2005/8/layout/hierarchy2"/>
    <dgm:cxn modelId="{B874BF29-926D-422B-B652-7336B58A11CB}" type="presParOf" srcId="{5C6EABEB-B5A3-4714-847A-480AAC37C82E}" destId="{0E5D7222-0D6C-435C-9D7E-023F3D4F72A6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F88CD2-4479-46CA-B286-CDDC3BC69D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A434A-36D4-4E4F-9943-2F3C9566A23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МБТ, передаваемые бюджету района из бюджетов поселений на осуществление части полномочий по решению вопросов местного значения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9 635,4 тыс. 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3BA3D-76FE-4B90-A211-0E335608C475}" type="parTrans" cxnId="{2F6B401F-6C44-4CB1-AD42-85FEB6CC81E1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BC3C8-23E4-46BD-AE24-4AD66CC901B6}" type="sibTrans" cxnId="{2F6B401F-6C44-4CB1-AD42-85FEB6CC81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0EC1-C9D9-4F4E-BEB3-09653F771C43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бюджетов поселений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1 146,1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06BAF-90FD-419F-9221-16D5B3C0ECB5}" type="parTrans" cxnId="{58624F35-ADB2-4512-A342-DC60D24A457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A5177-8F9A-4E32-A341-200A39EFDBB7}" type="sibTrans" cxnId="{58624F35-ADB2-4512-A342-DC60D24A45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A114B-A18C-430B-8AD6-F3843005C26D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в сфере дорожной деятельности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7 484,6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483-89AA-48B5-ABF8-2233FACCBD56}" type="parTrans" cxnId="{2B930A0F-A420-4F56-8CBB-A200E52DB21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F257-941C-4EE1-93F9-40E2CB9DCEE1}" type="sibTrans" cxnId="{2B930A0F-A420-4F56-8CBB-A200E52DB2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9D443-5337-4F18-817E-FDF1D5368C8D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полномочий в сфере жилищно– коммунального хозяйства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615,0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A3EE9-B1D3-4108-A9B4-BE2926CEA7F8}" type="sibTrans" cxnId="{583684F6-1A2F-4B0D-998A-C9FB7C36931A}">
      <dgm:prSet/>
      <dgm:spPr/>
      <dgm:t>
        <a:bodyPr/>
        <a:lstStyle/>
        <a:p>
          <a:endParaRPr lang="ru-RU"/>
        </a:p>
      </dgm:t>
    </dgm:pt>
    <dgm:pt modelId="{8681D402-A1B8-42AA-A35F-A456B2FE616F}" type="parTrans" cxnId="{583684F6-1A2F-4B0D-998A-C9FB7C36931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D5305E7-2828-40D6-8C2A-813DDE146EFC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из бюджетов поселений на осуществление полномочий по соглашениям с КСП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389,7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E56F6-0F16-4F17-ABFA-647398D51BF5}" type="parTrans" cxnId="{0CE9CFD2-836C-4588-8A71-EC8B592EC818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CDE80C9-93E8-4442-8D10-8947423BF37C}" type="sibTrans" cxnId="{0CE9CFD2-836C-4588-8A71-EC8B592EC818}">
      <dgm:prSet/>
      <dgm:spPr/>
      <dgm:t>
        <a:bodyPr/>
        <a:lstStyle/>
        <a:p>
          <a:endParaRPr lang="ru-RU"/>
        </a:p>
      </dgm:t>
    </dgm:pt>
    <dgm:pt modelId="{0DBA912C-3FCA-40EE-802F-83E733A9A9BA}" type="pres">
      <dgm:prSet presAssocID="{A7F88CD2-4479-46CA-B286-CDDC3BC69D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5ADB9D-9229-4ED1-8368-184CD65CFE72}" type="pres">
      <dgm:prSet presAssocID="{06AA434A-36D4-4E4F-9943-2F3C9566A231}" presName="hierRoot1" presStyleCnt="0"/>
      <dgm:spPr/>
    </dgm:pt>
    <dgm:pt modelId="{FC1703B0-D398-458E-8433-582BD233ECA6}" type="pres">
      <dgm:prSet presAssocID="{06AA434A-36D4-4E4F-9943-2F3C9566A231}" presName="composite" presStyleCnt="0"/>
      <dgm:spPr/>
    </dgm:pt>
    <dgm:pt modelId="{BE3BD0FE-D0A8-489C-B0A3-6D7ED613F58F}" type="pres">
      <dgm:prSet presAssocID="{06AA434A-36D4-4E4F-9943-2F3C9566A231}" presName="background" presStyleLbl="node0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DE4582D-8935-4439-8F56-C844BC0A6649}" type="pres">
      <dgm:prSet presAssocID="{06AA434A-36D4-4E4F-9943-2F3C9566A231}" presName="text" presStyleLbl="fgAcc0" presStyleIdx="0" presStyleCnt="1" custScaleX="400176" custScaleY="182130" custLinFactY="-64331" custLinFactNeighborX="111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35991-3CAB-4656-89F9-13B2E1831455}" type="pres">
      <dgm:prSet presAssocID="{06AA434A-36D4-4E4F-9943-2F3C9566A231}" presName="hierChild2" presStyleCnt="0"/>
      <dgm:spPr/>
    </dgm:pt>
    <dgm:pt modelId="{C9729C6D-E94C-4B9B-A300-6B1B4966845B}" type="pres">
      <dgm:prSet presAssocID="{72206BAF-90FD-419F-9221-16D5B3C0ECB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5BBF7E8-A848-4690-A861-33C6C0D19766}" type="pres">
      <dgm:prSet presAssocID="{F60C0EC1-C9D9-4F4E-BEB3-09653F771C43}" presName="hierRoot2" presStyleCnt="0"/>
      <dgm:spPr/>
    </dgm:pt>
    <dgm:pt modelId="{BBAEE55C-2C2D-4875-971D-05EFE5004EBB}" type="pres">
      <dgm:prSet presAssocID="{F60C0EC1-C9D9-4F4E-BEB3-09653F771C43}" presName="composite2" presStyleCnt="0"/>
      <dgm:spPr/>
    </dgm:pt>
    <dgm:pt modelId="{0CCD27BD-4FFE-4E2D-984B-3BA684531499}" type="pres">
      <dgm:prSet presAssocID="{F60C0EC1-C9D9-4F4E-BEB3-09653F771C43}" presName="background2" presStyleLbl="node2" presStyleIdx="0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798A7C-423A-4CC1-9F8E-E3B91BE60632}" type="pres">
      <dgm:prSet presAssocID="{F60C0EC1-C9D9-4F4E-BEB3-09653F771C43}" presName="text2" presStyleLbl="fgAcc2" presStyleIdx="0" presStyleCnt="4" custScaleX="89736" custScaleY="288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27931-49BC-4A77-9600-9298607F722C}" type="pres">
      <dgm:prSet presAssocID="{F60C0EC1-C9D9-4F4E-BEB3-09653F771C43}" presName="hierChild3" presStyleCnt="0"/>
      <dgm:spPr/>
    </dgm:pt>
    <dgm:pt modelId="{BE5EFA17-EB38-48C4-B573-C27654A00876}" type="pres">
      <dgm:prSet presAssocID="{FFA1B483-89AA-48B5-ABF8-2233FACCBD5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82EDD49-85C5-48FE-A4F0-16771C5294EA}" type="pres">
      <dgm:prSet presAssocID="{C3EA114B-A18C-430B-8AD6-F3843005C26D}" presName="hierRoot2" presStyleCnt="0"/>
      <dgm:spPr/>
    </dgm:pt>
    <dgm:pt modelId="{18E15777-A7E7-4579-9801-618013887BFF}" type="pres">
      <dgm:prSet presAssocID="{C3EA114B-A18C-430B-8AD6-F3843005C26D}" presName="composite2" presStyleCnt="0"/>
      <dgm:spPr/>
    </dgm:pt>
    <dgm:pt modelId="{607D342B-1116-4378-BBAA-E6F14741B1DB}" type="pres">
      <dgm:prSet presAssocID="{C3EA114B-A18C-430B-8AD6-F3843005C26D}" presName="background2" presStyleLbl="node2" presStyleIdx="1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C92A554-FAE1-420B-A872-90E7FCD41E17}" type="pres">
      <dgm:prSet presAssocID="{C3EA114B-A18C-430B-8AD6-F3843005C26D}" presName="text2" presStyleLbl="fgAcc2" presStyleIdx="1" presStyleCnt="4" custScaleY="280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B7BB8-6B43-4397-8E5B-D619384B2F73}" type="pres">
      <dgm:prSet presAssocID="{C3EA114B-A18C-430B-8AD6-F3843005C26D}" presName="hierChild3" presStyleCnt="0"/>
      <dgm:spPr/>
    </dgm:pt>
    <dgm:pt modelId="{9B51B097-0C18-4C5E-97F7-547919DCB711}" type="pres">
      <dgm:prSet presAssocID="{BA4E56F6-0F16-4F17-ABFA-647398D51BF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5888692-1A4F-4357-A2A2-159859DDD2C7}" type="pres">
      <dgm:prSet presAssocID="{BD5305E7-2828-40D6-8C2A-813DDE146EFC}" presName="hierRoot2" presStyleCnt="0"/>
      <dgm:spPr/>
    </dgm:pt>
    <dgm:pt modelId="{EBF94950-DC3E-4501-9835-E969D1306938}" type="pres">
      <dgm:prSet presAssocID="{BD5305E7-2828-40D6-8C2A-813DDE146EFC}" presName="composite2" presStyleCnt="0"/>
      <dgm:spPr/>
    </dgm:pt>
    <dgm:pt modelId="{B5345AC6-B9F0-48BB-8370-A51D54D8F72B}" type="pres">
      <dgm:prSet presAssocID="{BD5305E7-2828-40D6-8C2A-813DDE146EFC}" presName="background2" presStyleLbl="node2" presStyleIdx="2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AB7E2E8-5652-4418-9FEB-66D8B6A4D223}" type="pres">
      <dgm:prSet presAssocID="{BD5305E7-2828-40D6-8C2A-813DDE146EFC}" presName="text2" presStyleLbl="fgAcc2" presStyleIdx="2" presStyleCnt="4" custScaleY="28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E5E67-6ECF-47E6-9588-C37D2072466A}" type="pres">
      <dgm:prSet presAssocID="{BD5305E7-2828-40D6-8C2A-813DDE146EFC}" presName="hierChild3" presStyleCnt="0"/>
      <dgm:spPr/>
    </dgm:pt>
    <dgm:pt modelId="{59551110-2D66-471E-A16A-819337207A8A}" type="pres">
      <dgm:prSet presAssocID="{8681D402-A1B8-42AA-A35F-A456B2FE616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5904FDB-D116-4FB7-BC2B-A96B7EED7D75}" type="pres">
      <dgm:prSet presAssocID="{0EC9D443-5337-4F18-817E-FDF1D5368C8D}" presName="hierRoot2" presStyleCnt="0"/>
      <dgm:spPr/>
    </dgm:pt>
    <dgm:pt modelId="{110B5E1F-8E5D-40E5-960D-6DFAD248F89D}" type="pres">
      <dgm:prSet presAssocID="{0EC9D443-5337-4F18-817E-FDF1D5368C8D}" presName="composite2" presStyleCnt="0"/>
      <dgm:spPr/>
    </dgm:pt>
    <dgm:pt modelId="{F57FF47A-B35F-4530-BFA5-C66635EEA57E}" type="pres">
      <dgm:prSet presAssocID="{0EC9D443-5337-4F18-817E-FDF1D5368C8D}" presName="background2" presStyleLbl="node2" presStyleIdx="3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B05A3A1-B2CA-49DD-81D8-F056924E20BD}" type="pres">
      <dgm:prSet presAssocID="{0EC9D443-5337-4F18-817E-FDF1D5368C8D}" presName="text2" presStyleLbl="fgAcc2" presStyleIdx="3" presStyleCnt="4" custScaleY="283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D1098-2907-40F4-AA6B-346CEE2D5C9E}" type="pres">
      <dgm:prSet presAssocID="{0EC9D443-5337-4F18-817E-FDF1D5368C8D}" presName="hierChild3" presStyleCnt="0"/>
      <dgm:spPr/>
    </dgm:pt>
  </dgm:ptLst>
  <dgm:cxnLst>
    <dgm:cxn modelId="{2CAAEB6B-A273-4374-94F8-E9DCF49F9146}" type="presOf" srcId="{FFA1B483-89AA-48B5-ABF8-2233FACCBD56}" destId="{BE5EFA17-EB38-48C4-B573-C27654A00876}" srcOrd="0" destOrd="0" presId="urn:microsoft.com/office/officeart/2005/8/layout/hierarchy1"/>
    <dgm:cxn modelId="{4F4D7C4A-2939-400A-888E-AADC1447C034}" type="presOf" srcId="{06AA434A-36D4-4E4F-9943-2F3C9566A231}" destId="{3DE4582D-8935-4439-8F56-C844BC0A6649}" srcOrd="0" destOrd="0" presId="urn:microsoft.com/office/officeart/2005/8/layout/hierarchy1"/>
    <dgm:cxn modelId="{583684F6-1A2F-4B0D-998A-C9FB7C36931A}" srcId="{06AA434A-36D4-4E4F-9943-2F3C9566A231}" destId="{0EC9D443-5337-4F18-817E-FDF1D5368C8D}" srcOrd="3" destOrd="0" parTransId="{8681D402-A1B8-42AA-A35F-A456B2FE616F}" sibTransId="{191A3EE9-B1D3-4108-A9B4-BE2926CEA7F8}"/>
    <dgm:cxn modelId="{58624F35-ADB2-4512-A342-DC60D24A4577}" srcId="{06AA434A-36D4-4E4F-9943-2F3C9566A231}" destId="{F60C0EC1-C9D9-4F4E-BEB3-09653F771C43}" srcOrd="0" destOrd="0" parTransId="{72206BAF-90FD-419F-9221-16D5B3C0ECB5}" sibTransId="{144A5177-8F9A-4E32-A341-200A39EFDBB7}"/>
    <dgm:cxn modelId="{B7FFABEA-1345-471D-AFB6-CA663106568B}" type="presOf" srcId="{0EC9D443-5337-4F18-817E-FDF1D5368C8D}" destId="{9B05A3A1-B2CA-49DD-81D8-F056924E20BD}" srcOrd="0" destOrd="0" presId="urn:microsoft.com/office/officeart/2005/8/layout/hierarchy1"/>
    <dgm:cxn modelId="{8F9433E2-1D6E-4049-915C-5F3622D24661}" type="presOf" srcId="{BA4E56F6-0F16-4F17-ABFA-647398D51BF5}" destId="{9B51B097-0C18-4C5E-97F7-547919DCB711}" srcOrd="0" destOrd="0" presId="urn:microsoft.com/office/officeart/2005/8/layout/hierarchy1"/>
    <dgm:cxn modelId="{8DAF7314-5F54-4422-B7E1-8B3D4806F0A4}" type="presOf" srcId="{BD5305E7-2828-40D6-8C2A-813DDE146EFC}" destId="{2AB7E2E8-5652-4418-9FEB-66D8B6A4D223}" srcOrd="0" destOrd="0" presId="urn:microsoft.com/office/officeart/2005/8/layout/hierarchy1"/>
    <dgm:cxn modelId="{0CE9CFD2-836C-4588-8A71-EC8B592EC818}" srcId="{06AA434A-36D4-4E4F-9943-2F3C9566A231}" destId="{BD5305E7-2828-40D6-8C2A-813DDE146EFC}" srcOrd="2" destOrd="0" parTransId="{BA4E56F6-0F16-4F17-ABFA-647398D51BF5}" sibTransId="{ECDE80C9-93E8-4442-8D10-8947423BF37C}"/>
    <dgm:cxn modelId="{2F6B401F-6C44-4CB1-AD42-85FEB6CC81E1}" srcId="{A7F88CD2-4479-46CA-B286-CDDC3BC69DB2}" destId="{06AA434A-36D4-4E4F-9943-2F3C9566A231}" srcOrd="0" destOrd="0" parTransId="{5E83BA3D-76FE-4B90-A211-0E335608C475}" sibTransId="{EFEBC3C8-23E4-46BD-AE24-4AD66CC901B6}"/>
    <dgm:cxn modelId="{5122A87A-EA64-462F-A020-CE5DF138FAC2}" type="presOf" srcId="{F60C0EC1-C9D9-4F4E-BEB3-09653F771C43}" destId="{13798A7C-423A-4CC1-9F8E-E3B91BE60632}" srcOrd="0" destOrd="0" presId="urn:microsoft.com/office/officeart/2005/8/layout/hierarchy1"/>
    <dgm:cxn modelId="{F739C05E-9722-4217-A890-D734AE82E9C6}" type="presOf" srcId="{72206BAF-90FD-419F-9221-16D5B3C0ECB5}" destId="{C9729C6D-E94C-4B9B-A300-6B1B4966845B}" srcOrd="0" destOrd="0" presId="urn:microsoft.com/office/officeart/2005/8/layout/hierarchy1"/>
    <dgm:cxn modelId="{64ADF67A-D8EB-4725-9051-94DBD5B17B60}" type="presOf" srcId="{A7F88CD2-4479-46CA-B286-CDDC3BC69DB2}" destId="{0DBA912C-3FCA-40EE-802F-83E733A9A9BA}" srcOrd="0" destOrd="0" presId="urn:microsoft.com/office/officeart/2005/8/layout/hierarchy1"/>
    <dgm:cxn modelId="{C530C100-734A-4F01-A05C-69FB6C9B7D9D}" type="presOf" srcId="{C3EA114B-A18C-430B-8AD6-F3843005C26D}" destId="{1C92A554-FAE1-420B-A872-90E7FCD41E17}" srcOrd="0" destOrd="0" presId="urn:microsoft.com/office/officeart/2005/8/layout/hierarchy1"/>
    <dgm:cxn modelId="{2B930A0F-A420-4F56-8CBB-A200E52DB216}" srcId="{06AA434A-36D4-4E4F-9943-2F3C9566A231}" destId="{C3EA114B-A18C-430B-8AD6-F3843005C26D}" srcOrd="1" destOrd="0" parTransId="{FFA1B483-89AA-48B5-ABF8-2233FACCBD56}" sibTransId="{B2E7F257-941C-4EE1-93F9-40E2CB9DCEE1}"/>
    <dgm:cxn modelId="{A683D715-AF3A-414A-B4A6-700ECD28E49A}" type="presOf" srcId="{8681D402-A1B8-42AA-A35F-A456B2FE616F}" destId="{59551110-2D66-471E-A16A-819337207A8A}" srcOrd="0" destOrd="0" presId="urn:microsoft.com/office/officeart/2005/8/layout/hierarchy1"/>
    <dgm:cxn modelId="{A6834722-2C1C-4D75-8D7F-4A7E89510A3E}" type="presParOf" srcId="{0DBA912C-3FCA-40EE-802F-83E733A9A9BA}" destId="{F25ADB9D-9229-4ED1-8368-184CD65CFE72}" srcOrd="0" destOrd="0" presId="urn:microsoft.com/office/officeart/2005/8/layout/hierarchy1"/>
    <dgm:cxn modelId="{9945E10F-42EB-4F73-A326-6443C0121E9D}" type="presParOf" srcId="{F25ADB9D-9229-4ED1-8368-184CD65CFE72}" destId="{FC1703B0-D398-458E-8433-582BD233ECA6}" srcOrd="0" destOrd="0" presId="urn:microsoft.com/office/officeart/2005/8/layout/hierarchy1"/>
    <dgm:cxn modelId="{F16F1033-D5CB-4B4C-92C5-A4F886CD8E50}" type="presParOf" srcId="{FC1703B0-D398-458E-8433-582BD233ECA6}" destId="{BE3BD0FE-D0A8-489C-B0A3-6D7ED613F58F}" srcOrd="0" destOrd="0" presId="urn:microsoft.com/office/officeart/2005/8/layout/hierarchy1"/>
    <dgm:cxn modelId="{EC6BC5A8-5CE5-4BAF-8765-AF7E717219E5}" type="presParOf" srcId="{FC1703B0-D398-458E-8433-582BD233ECA6}" destId="{3DE4582D-8935-4439-8F56-C844BC0A6649}" srcOrd="1" destOrd="0" presId="urn:microsoft.com/office/officeart/2005/8/layout/hierarchy1"/>
    <dgm:cxn modelId="{F37EE98F-4813-474F-8370-FC6941A6E427}" type="presParOf" srcId="{F25ADB9D-9229-4ED1-8368-184CD65CFE72}" destId="{C1635991-3CAB-4656-89F9-13B2E1831455}" srcOrd="1" destOrd="0" presId="urn:microsoft.com/office/officeart/2005/8/layout/hierarchy1"/>
    <dgm:cxn modelId="{D0993378-F4F3-494D-8799-5581CB0171A7}" type="presParOf" srcId="{C1635991-3CAB-4656-89F9-13B2E1831455}" destId="{C9729C6D-E94C-4B9B-A300-6B1B4966845B}" srcOrd="0" destOrd="0" presId="urn:microsoft.com/office/officeart/2005/8/layout/hierarchy1"/>
    <dgm:cxn modelId="{0AEC260E-B9E6-41D9-86D7-3E619F072EE1}" type="presParOf" srcId="{C1635991-3CAB-4656-89F9-13B2E1831455}" destId="{D5BBF7E8-A848-4690-A861-33C6C0D19766}" srcOrd="1" destOrd="0" presId="urn:microsoft.com/office/officeart/2005/8/layout/hierarchy1"/>
    <dgm:cxn modelId="{23E9AC41-72A8-49AA-AE70-9D54619C0E8A}" type="presParOf" srcId="{D5BBF7E8-A848-4690-A861-33C6C0D19766}" destId="{BBAEE55C-2C2D-4875-971D-05EFE5004EBB}" srcOrd="0" destOrd="0" presId="urn:microsoft.com/office/officeart/2005/8/layout/hierarchy1"/>
    <dgm:cxn modelId="{4E88F38E-C3A7-430E-918B-6E197E921225}" type="presParOf" srcId="{BBAEE55C-2C2D-4875-971D-05EFE5004EBB}" destId="{0CCD27BD-4FFE-4E2D-984B-3BA684531499}" srcOrd="0" destOrd="0" presId="urn:microsoft.com/office/officeart/2005/8/layout/hierarchy1"/>
    <dgm:cxn modelId="{A4F3E626-F2ED-4F0C-AF66-5CE7FF9DD7DB}" type="presParOf" srcId="{BBAEE55C-2C2D-4875-971D-05EFE5004EBB}" destId="{13798A7C-423A-4CC1-9F8E-E3B91BE60632}" srcOrd="1" destOrd="0" presId="urn:microsoft.com/office/officeart/2005/8/layout/hierarchy1"/>
    <dgm:cxn modelId="{C0E272A4-7396-4735-9B7C-BB88FABE3F3F}" type="presParOf" srcId="{D5BBF7E8-A848-4690-A861-33C6C0D19766}" destId="{7D527931-49BC-4A77-9600-9298607F722C}" srcOrd="1" destOrd="0" presId="urn:microsoft.com/office/officeart/2005/8/layout/hierarchy1"/>
    <dgm:cxn modelId="{26E16FBB-9C9C-43E6-A6C1-87CB240D6F3D}" type="presParOf" srcId="{C1635991-3CAB-4656-89F9-13B2E1831455}" destId="{BE5EFA17-EB38-48C4-B573-C27654A00876}" srcOrd="2" destOrd="0" presId="urn:microsoft.com/office/officeart/2005/8/layout/hierarchy1"/>
    <dgm:cxn modelId="{30104EAF-09BF-4693-908E-D7EA5E96F8C9}" type="presParOf" srcId="{C1635991-3CAB-4656-89F9-13B2E1831455}" destId="{A82EDD49-85C5-48FE-A4F0-16771C5294EA}" srcOrd="3" destOrd="0" presId="urn:microsoft.com/office/officeart/2005/8/layout/hierarchy1"/>
    <dgm:cxn modelId="{1A85CB5B-1624-4E43-BE94-E97369FE252D}" type="presParOf" srcId="{A82EDD49-85C5-48FE-A4F0-16771C5294EA}" destId="{18E15777-A7E7-4579-9801-618013887BFF}" srcOrd="0" destOrd="0" presId="urn:microsoft.com/office/officeart/2005/8/layout/hierarchy1"/>
    <dgm:cxn modelId="{AB15AB2E-A346-48A7-9C39-6EF35B6E65C2}" type="presParOf" srcId="{18E15777-A7E7-4579-9801-618013887BFF}" destId="{607D342B-1116-4378-BBAA-E6F14741B1DB}" srcOrd="0" destOrd="0" presId="urn:microsoft.com/office/officeart/2005/8/layout/hierarchy1"/>
    <dgm:cxn modelId="{A258B981-3AC5-45B8-B94A-7027F943C102}" type="presParOf" srcId="{18E15777-A7E7-4579-9801-618013887BFF}" destId="{1C92A554-FAE1-420B-A872-90E7FCD41E17}" srcOrd="1" destOrd="0" presId="urn:microsoft.com/office/officeart/2005/8/layout/hierarchy1"/>
    <dgm:cxn modelId="{EA0B37AE-CBF6-4A35-BD8F-A4958857B74E}" type="presParOf" srcId="{A82EDD49-85C5-48FE-A4F0-16771C5294EA}" destId="{B1BB7BB8-6B43-4397-8E5B-D619384B2F73}" srcOrd="1" destOrd="0" presId="urn:microsoft.com/office/officeart/2005/8/layout/hierarchy1"/>
    <dgm:cxn modelId="{6EEE1028-D32D-49FD-A301-98023AAF2F12}" type="presParOf" srcId="{C1635991-3CAB-4656-89F9-13B2E1831455}" destId="{9B51B097-0C18-4C5E-97F7-547919DCB711}" srcOrd="4" destOrd="0" presId="urn:microsoft.com/office/officeart/2005/8/layout/hierarchy1"/>
    <dgm:cxn modelId="{6DC26525-8794-4D7A-B67A-FBE4AAAC4975}" type="presParOf" srcId="{C1635991-3CAB-4656-89F9-13B2E1831455}" destId="{C5888692-1A4F-4357-A2A2-159859DDD2C7}" srcOrd="5" destOrd="0" presId="urn:microsoft.com/office/officeart/2005/8/layout/hierarchy1"/>
    <dgm:cxn modelId="{FBAE3503-3734-42A5-A67C-7610C2B96F8C}" type="presParOf" srcId="{C5888692-1A4F-4357-A2A2-159859DDD2C7}" destId="{EBF94950-DC3E-4501-9835-E969D1306938}" srcOrd="0" destOrd="0" presId="urn:microsoft.com/office/officeart/2005/8/layout/hierarchy1"/>
    <dgm:cxn modelId="{D44A8FC4-F33D-4DDB-9322-D6E8BDEBA34B}" type="presParOf" srcId="{EBF94950-DC3E-4501-9835-E969D1306938}" destId="{B5345AC6-B9F0-48BB-8370-A51D54D8F72B}" srcOrd="0" destOrd="0" presId="urn:microsoft.com/office/officeart/2005/8/layout/hierarchy1"/>
    <dgm:cxn modelId="{8EE6ACFE-34C1-47E6-8349-633747ADA32B}" type="presParOf" srcId="{EBF94950-DC3E-4501-9835-E969D1306938}" destId="{2AB7E2E8-5652-4418-9FEB-66D8B6A4D223}" srcOrd="1" destOrd="0" presId="urn:microsoft.com/office/officeart/2005/8/layout/hierarchy1"/>
    <dgm:cxn modelId="{7E2F6A33-395A-4961-BF35-3E8A4B08E8A2}" type="presParOf" srcId="{C5888692-1A4F-4357-A2A2-159859DDD2C7}" destId="{9A5E5E67-6ECF-47E6-9588-C37D2072466A}" srcOrd="1" destOrd="0" presId="urn:microsoft.com/office/officeart/2005/8/layout/hierarchy1"/>
    <dgm:cxn modelId="{8D523F72-89DB-41A0-B5F9-4865E23B2808}" type="presParOf" srcId="{C1635991-3CAB-4656-89F9-13B2E1831455}" destId="{59551110-2D66-471E-A16A-819337207A8A}" srcOrd="6" destOrd="0" presId="urn:microsoft.com/office/officeart/2005/8/layout/hierarchy1"/>
    <dgm:cxn modelId="{484B041E-003E-4167-8DB4-8A8EFDC75938}" type="presParOf" srcId="{C1635991-3CAB-4656-89F9-13B2E1831455}" destId="{15904FDB-D116-4FB7-BC2B-A96B7EED7D75}" srcOrd="7" destOrd="0" presId="urn:microsoft.com/office/officeart/2005/8/layout/hierarchy1"/>
    <dgm:cxn modelId="{5420DB3E-EFA1-4860-A459-FC828FB2F324}" type="presParOf" srcId="{15904FDB-D116-4FB7-BC2B-A96B7EED7D75}" destId="{110B5E1F-8E5D-40E5-960D-6DFAD248F89D}" srcOrd="0" destOrd="0" presId="urn:microsoft.com/office/officeart/2005/8/layout/hierarchy1"/>
    <dgm:cxn modelId="{55CCF354-C22E-46E9-B55B-20F0EBB81A0A}" type="presParOf" srcId="{110B5E1F-8E5D-40E5-960D-6DFAD248F89D}" destId="{F57FF47A-B35F-4530-BFA5-C66635EEA57E}" srcOrd="0" destOrd="0" presId="urn:microsoft.com/office/officeart/2005/8/layout/hierarchy1"/>
    <dgm:cxn modelId="{8AD53DFC-423C-42A9-886D-B81E43E0C119}" type="presParOf" srcId="{110B5E1F-8E5D-40E5-960D-6DFAD248F89D}" destId="{9B05A3A1-B2CA-49DD-81D8-F056924E20BD}" srcOrd="1" destOrd="0" presId="urn:microsoft.com/office/officeart/2005/8/layout/hierarchy1"/>
    <dgm:cxn modelId="{3F9DE5A6-10CD-48F4-9916-C9D9C5C9843B}" type="presParOf" srcId="{15904FDB-D116-4FB7-BC2B-A96B7EED7D75}" destId="{5EED1098-2907-40F4-AA6B-346CEE2D5C9E}" srcOrd="1" destOrd="0" presId="urn:microsoft.com/office/officeart/2005/8/layout/hierarchy1"/>
  </dgm:cxnLst>
  <dgm:bg/>
  <dgm:whole>
    <a:ln>
      <a:solidFill>
        <a:schemeClr val="accent6">
          <a:lumMod val="50000"/>
        </a:schemeClr>
      </a:solidFill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E9E9-634F-470F-AC66-2635CB5DD1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D9AE9-641E-4F2C-B46C-5BE948AF6AA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13 000,4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46A894-A913-4D96-8B3D-876BEB7CA0B1}" type="parTrans" cxnId="{5E0888D5-CA1C-4381-8B9D-58DB9277FB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BF0F0F-F713-4EF6-AE11-EBFFB31ED2C6}" type="sibTrans" cxnId="{5E0888D5-CA1C-4381-8B9D-58DB9277FB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79F1B6-8B51-44B5-9D1F-4CDE000E07BF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межбюджетные трансферты на ежемесячное денежное вознаграждение за классное руководство педагогическим работникам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260391-0B86-4603-BBA8-944EC20B6CA7}" type="parTrans" cxnId="{261C59D4-0C68-4211-BFD5-630C974A795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00A689-E7DE-4465-B523-C798AB508F16}" type="sibTrans" cxnId="{261C59D4-0C68-4211-BFD5-630C974A795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D64BB8-411D-4076-8902-356C6646989B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2 000,0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389218-7A4E-442E-962E-061FE144904C}" type="parTrans" cxnId="{805CA0B5-8D33-4B24-9E2B-6203D0275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88E10E-6BA5-4433-BB21-434FCC56C02B}" type="sibTrans" cxnId="{805CA0B5-8D33-4B24-9E2B-6203D02755D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0EF018-DDE7-4BFC-AF3C-25BDD408207A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C9FB05-421F-4D69-94E2-6947D9AA3D6B}" type="parTrans" cxnId="{E828E948-A1A0-4B1C-A755-336BCDEE35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3433E5-D592-4581-9D33-2600809BC476}" type="sibTrans" cxnId="{E828E948-A1A0-4B1C-A755-336BCDEE35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08E0E1-B7A0-4AC8-BA97-9E87B529BEA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3 142,0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4BDCF3-A24A-4255-AC1C-A04328C7E30F}" type="parTrans" cxnId="{1DED8BA4-5074-412C-A36D-3965A3BDDA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5BF77C-E387-43D0-9716-B70C677AF6DB}" type="sibTrans" cxnId="{1DED8BA4-5074-412C-A36D-3965A3BDDA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DE8F52-132B-40D6-9805-364532507C3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межбюджетные трансферты на исполнение отдельных расходных обязательств в связи с чрезвычайной ситуацией, сложившейся в результате паводка, вызванного сильными дождями, прошедшими в июне, июле 2019 года на территории Иркутской области (клуб с.Новостройка на выполнение работ по инструментальному обследованию и оценке технического состояния индивидуальных жилых строений и многоквартирных жилых 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A94619-183A-41F7-B754-757FBC4135D4}" type="parTrans" cxnId="{D566F95B-ED2F-462E-99C6-80219817E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467630-8BB0-4885-9BF3-3BCBC1BFC3AA}" type="sibTrans" cxnId="{D566F95B-ED2F-462E-99C6-80219817E3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587D449-C5E9-450C-9278-698D3E04F7B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Восстановление мемориальных сооружений и объектов, увековечивающих память погибших при защите Отечества</a:t>
          </a:r>
        </a:p>
      </dgm:t>
    </dgm:pt>
    <dgm:pt modelId="{51512F2E-63DA-4BA5-979E-CB75B4DCE80D}" type="parTrans" cxnId="{8FC30F2B-76C6-4F9D-AC32-26393997E2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5A0871-C0FA-45F9-B8B8-55A19C389A55}" type="sibTrans" cxnId="{8FC30F2B-76C6-4F9D-AC32-26393997E2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C0561A-B1C7-42D7-8F15-0B1A5117DA59}" type="pres">
      <dgm:prSet presAssocID="{D223E9E9-634F-470F-AC66-2635CB5DD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6E513-F92D-4514-A622-D04695497A05}" type="pres">
      <dgm:prSet presAssocID="{CDFD9AE9-641E-4F2C-B46C-5BE948AF6AAA}" presName="composite" presStyleCnt="0"/>
      <dgm:spPr/>
    </dgm:pt>
    <dgm:pt modelId="{FD52A419-2E28-4985-B88B-04C5D943CBB7}" type="pres">
      <dgm:prSet presAssocID="{CDFD9AE9-641E-4F2C-B46C-5BE948AF6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B880E-D1B4-434A-B571-3446B05576B0}" type="pres">
      <dgm:prSet presAssocID="{CDFD9AE9-641E-4F2C-B46C-5BE948AF6A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85E4-AEE2-4875-B380-27EFF6EB7E25}" type="pres">
      <dgm:prSet presAssocID="{70BF0F0F-F713-4EF6-AE11-EBFFB31ED2C6}" presName="sp" presStyleCnt="0"/>
      <dgm:spPr/>
    </dgm:pt>
    <dgm:pt modelId="{1569F5A5-449F-4208-83EB-A25DACC5F3C9}" type="pres">
      <dgm:prSet presAssocID="{06D64BB8-411D-4076-8902-356C6646989B}" presName="composite" presStyleCnt="0"/>
      <dgm:spPr/>
    </dgm:pt>
    <dgm:pt modelId="{46623B3F-9C73-4DC6-8EAB-36807D39DC02}" type="pres">
      <dgm:prSet presAssocID="{06D64BB8-411D-4076-8902-356C664698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D87CD-E788-4807-BD5A-E8C611293B94}" type="pres">
      <dgm:prSet presAssocID="{06D64BB8-411D-4076-8902-356C664698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F6AE-F5EA-4E2E-99D4-CF4E1CCE915E}" type="pres">
      <dgm:prSet presAssocID="{0088E10E-6BA5-4433-BB21-434FCC56C02B}" presName="sp" presStyleCnt="0"/>
      <dgm:spPr/>
    </dgm:pt>
    <dgm:pt modelId="{9C415972-2B10-475D-A7C7-F2C1776FB542}" type="pres">
      <dgm:prSet presAssocID="{BE08E0E1-B7A0-4AC8-BA97-9E87B529BEA7}" presName="composite" presStyleCnt="0"/>
      <dgm:spPr/>
    </dgm:pt>
    <dgm:pt modelId="{2C64A116-2517-4724-98EB-B80A483D3CFA}" type="pres">
      <dgm:prSet presAssocID="{BE08E0E1-B7A0-4AC8-BA97-9E87B529BE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A512-E599-4611-AF5C-8F2E20CC86DB}" type="pres">
      <dgm:prSet presAssocID="{BE08E0E1-B7A0-4AC8-BA97-9E87B529BEA7}" presName="descendantText" presStyleLbl="alignAcc1" presStyleIdx="2" presStyleCnt="3" custScaleY="10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C59D4-0C68-4211-BFD5-630C974A7956}" srcId="{CDFD9AE9-641E-4F2C-B46C-5BE948AF6AAA}" destId="{EE79F1B6-8B51-44B5-9D1F-4CDE000E07BF}" srcOrd="0" destOrd="0" parTransId="{30260391-0B86-4603-BBA8-944EC20B6CA7}" sibTransId="{0100A689-E7DE-4465-B523-C798AB508F16}"/>
    <dgm:cxn modelId="{85A973F1-1793-4B5A-8BB3-70DA2016A538}" type="presOf" srcId="{B5DE8F52-132B-40D6-9805-364532507C37}" destId="{D0F3A512-E599-4611-AF5C-8F2E20CC86DB}" srcOrd="0" destOrd="0" presId="urn:microsoft.com/office/officeart/2005/8/layout/chevron2"/>
    <dgm:cxn modelId="{8FC30F2B-76C6-4F9D-AC32-26393997E261}" srcId="{06D64BB8-411D-4076-8902-356C6646989B}" destId="{5587D449-C5E9-450C-9278-698D3E04F7BB}" srcOrd="1" destOrd="0" parTransId="{51512F2E-63DA-4BA5-979E-CB75B4DCE80D}" sibTransId="{1B5A0871-C0FA-45F9-B8B8-55A19C389A55}"/>
    <dgm:cxn modelId="{E51A5610-C343-4CA6-81F0-4971BDA68E0D}" type="presOf" srcId="{CDFD9AE9-641E-4F2C-B46C-5BE948AF6AAA}" destId="{FD52A419-2E28-4985-B88B-04C5D943CBB7}" srcOrd="0" destOrd="0" presId="urn:microsoft.com/office/officeart/2005/8/layout/chevron2"/>
    <dgm:cxn modelId="{1DED8BA4-5074-412C-A36D-3965A3BDDA6C}" srcId="{D223E9E9-634F-470F-AC66-2635CB5DD19D}" destId="{BE08E0E1-B7A0-4AC8-BA97-9E87B529BEA7}" srcOrd="2" destOrd="0" parTransId="{724BDCF3-A24A-4255-AC1C-A04328C7E30F}" sibTransId="{B25BF77C-E387-43D0-9716-B70C677AF6DB}"/>
    <dgm:cxn modelId="{9F6C7653-3B56-4969-8E9E-F103D08C098F}" type="presOf" srcId="{BE08E0E1-B7A0-4AC8-BA97-9E87B529BEA7}" destId="{2C64A116-2517-4724-98EB-B80A483D3CFA}" srcOrd="0" destOrd="0" presId="urn:microsoft.com/office/officeart/2005/8/layout/chevron2"/>
    <dgm:cxn modelId="{0A24151A-7BC6-4416-89A0-1FA09C38B8C0}" type="presOf" srcId="{B40EF018-DDE7-4BFC-AF3C-25BDD408207A}" destId="{2C1D87CD-E788-4807-BD5A-E8C611293B94}" srcOrd="0" destOrd="0" presId="urn:microsoft.com/office/officeart/2005/8/layout/chevron2"/>
    <dgm:cxn modelId="{3AE158E6-B486-4204-8B82-5FAF0E7E9EC7}" type="presOf" srcId="{EE79F1B6-8B51-44B5-9D1F-4CDE000E07BF}" destId="{73EB880E-D1B4-434A-B571-3446B05576B0}" srcOrd="0" destOrd="0" presId="urn:microsoft.com/office/officeart/2005/8/layout/chevron2"/>
    <dgm:cxn modelId="{5E0888D5-CA1C-4381-8B9D-58DB9277FBE5}" srcId="{D223E9E9-634F-470F-AC66-2635CB5DD19D}" destId="{CDFD9AE9-641E-4F2C-B46C-5BE948AF6AAA}" srcOrd="0" destOrd="0" parTransId="{7B46A894-A913-4D96-8B3D-876BEB7CA0B1}" sibTransId="{70BF0F0F-F713-4EF6-AE11-EBFFB31ED2C6}"/>
    <dgm:cxn modelId="{7E0128AF-B328-4414-AFD2-E67CBA605EFA}" type="presOf" srcId="{06D64BB8-411D-4076-8902-356C6646989B}" destId="{46623B3F-9C73-4DC6-8EAB-36807D39DC02}" srcOrd="0" destOrd="0" presId="urn:microsoft.com/office/officeart/2005/8/layout/chevron2"/>
    <dgm:cxn modelId="{E828E948-A1A0-4B1C-A755-336BCDEE35CC}" srcId="{06D64BB8-411D-4076-8902-356C6646989B}" destId="{B40EF018-DDE7-4BFC-AF3C-25BDD408207A}" srcOrd="0" destOrd="0" parTransId="{D4C9FB05-421F-4D69-94E2-6947D9AA3D6B}" sibTransId="{B53433E5-D592-4581-9D33-2600809BC476}"/>
    <dgm:cxn modelId="{8D7D10C9-9082-4A3B-9AB8-9388324C3257}" type="presOf" srcId="{D223E9E9-634F-470F-AC66-2635CB5DD19D}" destId="{A4C0561A-B1C7-42D7-8F15-0B1A5117DA59}" srcOrd="0" destOrd="0" presId="urn:microsoft.com/office/officeart/2005/8/layout/chevron2"/>
    <dgm:cxn modelId="{805CA0B5-8D33-4B24-9E2B-6203D02755D5}" srcId="{D223E9E9-634F-470F-AC66-2635CB5DD19D}" destId="{06D64BB8-411D-4076-8902-356C6646989B}" srcOrd="1" destOrd="0" parTransId="{D4389218-7A4E-442E-962E-061FE144904C}" sibTransId="{0088E10E-6BA5-4433-BB21-434FCC56C02B}"/>
    <dgm:cxn modelId="{2F0A832D-1F0D-46F1-B20F-B70002304980}" type="presOf" srcId="{5587D449-C5E9-450C-9278-698D3E04F7BB}" destId="{2C1D87CD-E788-4807-BD5A-E8C611293B94}" srcOrd="0" destOrd="1" presId="urn:microsoft.com/office/officeart/2005/8/layout/chevron2"/>
    <dgm:cxn modelId="{D566F95B-ED2F-462E-99C6-80219817E351}" srcId="{BE08E0E1-B7A0-4AC8-BA97-9E87B529BEA7}" destId="{B5DE8F52-132B-40D6-9805-364532507C37}" srcOrd="0" destOrd="0" parTransId="{11A94619-183A-41F7-B754-757FBC4135D4}" sibTransId="{B9467630-8BB0-4885-9BF3-3BCBC1BFC3AA}"/>
    <dgm:cxn modelId="{ADFE7E07-CD20-49E0-8CCC-697718491867}" type="presParOf" srcId="{A4C0561A-B1C7-42D7-8F15-0B1A5117DA59}" destId="{D2C6E513-F92D-4514-A622-D04695497A05}" srcOrd="0" destOrd="0" presId="urn:microsoft.com/office/officeart/2005/8/layout/chevron2"/>
    <dgm:cxn modelId="{5DA88346-755E-4D04-904A-E789678916FF}" type="presParOf" srcId="{D2C6E513-F92D-4514-A622-D04695497A05}" destId="{FD52A419-2E28-4985-B88B-04C5D943CBB7}" srcOrd="0" destOrd="0" presId="urn:microsoft.com/office/officeart/2005/8/layout/chevron2"/>
    <dgm:cxn modelId="{09AA6D7E-AB74-4EA9-8D34-D63A7D28B75A}" type="presParOf" srcId="{D2C6E513-F92D-4514-A622-D04695497A05}" destId="{73EB880E-D1B4-434A-B571-3446B05576B0}" srcOrd="1" destOrd="0" presId="urn:microsoft.com/office/officeart/2005/8/layout/chevron2"/>
    <dgm:cxn modelId="{D8067809-1804-4C24-A667-6033426B155C}" type="presParOf" srcId="{A4C0561A-B1C7-42D7-8F15-0B1A5117DA59}" destId="{4CC885E4-AEE2-4875-B380-27EFF6EB7E25}" srcOrd="1" destOrd="0" presId="urn:microsoft.com/office/officeart/2005/8/layout/chevron2"/>
    <dgm:cxn modelId="{9D634621-624A-444C-9B9C-46110DD68D6B}" type="presParOf" srcId="{A4C0561A-B1C7-42D7-8F15-0B1A5117DA59}" destId="{1569F5A5-449F-4208-83EB-A25DACC5F3C9}" srcOrd="2" destOrd="0" presId="urn:microsoft.com/office/officeart/2005/8/layout/chevron2"/>
    <dgm:cxn modelId="{EE0754C5-B1D5-48A2-A5CE-AE7876BB2278}" type="presParOf" srcId="{1569F5A5-449F-4208-83EB-A25DACC5F3C9}" destId="{46623B3F-9C73-4DC6-8EAB-36807D39DC02}" srcOrd="0" destOrd="0" presId="urn:microsoft.com/office/officeart/2005/8/layout/chevron2"/>
    <dgm:cxn modelId="{275978DE-459B-4506-9EB7-E51C905B45F1}" type="presParOf" srcId="{1569F5A5-449F-4208-83EB-A25DACC5F3C9}" destId="{2C1D87CD-E788-4807-BD5A-E8C611293B94}" srcOrd="1" destOrd="0" presId="urn:microsoft.com/office/officeart/2005/8/layout/chevron2"/>
    <dgm:cxn modelId="{7177B535-CF4F-43A9-93F0-E908D623D89B}" type="presParOf" srcId="{A4C0561A-B1C7-42D7-8F15-0B1A5117DA59}" destId="{863AF6AE-F5EA-4E2E-99D4-CF4E1CCE915E}" srcOrd="3" destOrd="0" presId="urn:microsoft.com/office/officeart/2005/8/layout/chevron2"/>
    <dgm:cxn modelId="{D0511843-B959-4876-9FA7-EA5344673F44}" type="presParOf" srcId="{A4C0561A-B1C7-42D7-8F15-0B1A5117DA59}" destId="{9C415972-2B10-475D-A7C7-F2C1776FB542}" srcOrd="4" destOrd="0" presId="urn:microsoft.com/office/officeart/2005/8/layout/chevron2"/>
    <dgm:cxn modelId="{B0890B62-2F71-48F7-994C-FB5D849842FB}" type="presParOf" srcId="{9C415972-2B10-475D-A7C7-F2C1776FB542}" destId="{2C64A116-2517-4724-98EB-B80A483D3CFA}" srcOrd="0" destOrd="0" presId="urn:microsoft.com/office/officeart/2005/8/layout/chevron2"/>
    <dgm:cxn modelId="{9FB31BB9-2DA2-4460-8C52-434D9D6462E9}" type="presParOf" srcId="{9C415972-2B10-475D-A7C7-F2C1776FB542}" destId="{D0F3A512-E599-4611-AF5C-8F2E20CC86D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</cdr:x>
      <cdr:y>0.40541</cdr:y>
    </cdr:from>
    <cdr:to>
      <cdr:x>0.45</cdr:x>
      <cdr:y>0.54054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08312" y="2160240"/>
          <a:ext cx="108012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0.60163</cdr:x>
      <cdr:y>0.31081</cdr:y>
    </cdr:from>
    <cdr:to>
      <cdr:x>0.73333</cdr:x>
      <cdr:y>0.45946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5328592" y="1656184"/>
          <a:ext cx="1166530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0.35785</cdr:x>
      <cdr:y>0.4803</cdr:y>
    </cdr:from>
    <cdr:to>
      <cdr:x>0.44952</cdr:x>
      <cdr:y>0.54786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21550">
          <a:off x="3169492" y="2559323"/>
          <a:ext cx="811890" cy="35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108,7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0.61477</cdr:x>
      <cdr:y>0.3098</cdr:y>
    </cdr:from>
    <cdr:to>
      <cdr:x>0.7006</cdr:x>
      <cdr:y>0.37733</cdr:y>
    </cdr:to>
    <cdr:sp macro="" textlink="">
      <cdr:nvSpPr>
        <cdr:cNvPr id="9" name="TextBox 8"/>
        <cdr:cNvSpPr txBox="1"/>
      </cdr:nvSpPr>
      <cdr:spPr>
        <a:xfrm xmlns:a="http://schemas.openxmlformats.org/drawingml/2006/main" rot="19655690">
          <a:off x="5445002" y="1650777"/>
          <a:ext cx="760158" cy="359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97,9%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0.17241</cdr:x>
      <cdr:y>0.82353</cdr:y>
    </cdr:from>
    <cdr:to>
      <cdr:x>0.88293</cdr:x>
      <cdr:y>0.89594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196855" y="1232433"/>
          <a:ext cx="351752" cy="58879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0.21552</cdr:x>
      <cdr:y>0.89793</cdr:y>
    </cdr:from>
    <cdr:to>
      <cdr:x>0.74841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82" y="4361950"/>
          <a:ext cx="4415948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428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 тыс. руб.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0.18421</cdr:x>
      <cdr:y>0.59379</cdr:y>
    </cdr:from>
    <cdr:to>
      <cdr:x>0.35088</cdr:x>
      <cdr:y>0.6662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295232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0.05221</cdr:x>
      <cdr:y>0.05747</cdr:y>
    </cdr:from>
    <cdr:to>
      <cdr:x>0.07832</cdr:x>
      <cdr:y>0.10058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628" y="285752"/>
          <a:ext cx="214314" cy="2143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0.08702</cdr:x>
      <cdr:y>0.02874</cdr:y>
    </cdr:from>
    <cdr:to>
      <cdr:x>0.37421</cdr:x>
      <cdr:y>0.10058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14380" y="142876"/>
          <a:ext cx="235745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0.52215</cdr:x>
      <cdr:y>0.05747</cdr:y>
    </cdr:from>
    <cdr:to>
      <cdr:x>0.54826</cdr:x>
      <cdr:y>0.10058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86280" y="285752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0.61788</cdr:x>
      <cdr:y>0.0431</cdr:y>
    </cdr:from>
    <cdr:to>
      <cdr:x>0.98338</cdr:x>
      <cdr:y>0.11494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2098" y="214314"/>
          <a:ext cx="300039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0.56566</cdr:x>
      <cdr:y>0.02874</cdr:y>
    </cdr:from>
    <cdr:to>
      <cdr:x>1</cdr:x>
      <cdr:y>0.10058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43470" y="142876"/>
          <a:ext cx="35654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Непрограммные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0.02586</cdr:x>
      <cdr:y>0.14706</cdr:y>
    </cdr:from>
    <cdr:to>
      <cdr:x>0.43966</cdr:x>
      <cdr:y>0.83673</cdr:y>
    </cdr:to>
    <cdr:sp macro="" textlink="">
      <cdr:nvSpPr>
        <cdr:cNvPr id="13" name="Пирог 12"/>
        <cdr:cNvSpPr/>
      </cdr:nvSpPr>
      <cdr:spPr>
        <a:xfrm xmlns:a="http://schemas.openxmlformats.org/drawingml/2006/main">
          <a:off x="216163" y="756402"/>
          <a:ext cx="3458616" cy="3547343"/>
        </a:xfrm>
        <a:prstGeom xmlns:a="http://schemas.openxmlformats.org/drawingml/2006/main" prst="pie">
          <a:avLst>
            <a:gd name="adj1" fmla="val 446692"/>
            <a:gd name="adj2" fmla="val 2094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                      </a:t>
          </a:r>
        </a:p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99,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0.24525</cdr:x>
      <cdr:y>0.42389</cdr:y>
    </cdr:from>
    <cdr:to>
      <cdr:x>0.43769</cdr:x>
      <cdr:y>0.54512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 rot="16042418">
          <a:off x="2501730" y="1619095"/>
          <a:ext cx="602781" cy="1579751"/>
        </a:xfrm>
        <a:prstGeom xmlns:a="http://schemas.openxmlformats.org/drawingml/2006/main" prst="triangle">
          <a:avLst>
            <a:gd name="adj" fmla="val 51422"/>
          </a:avLst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0.74359</cdr:x>
      <cdr:y>0.31944</cdr:y>
    </cdr:from>
    <cdr:to>
      <cdr:x>0.88422</cdr:x>
      <cdr:y>0.54167</cdr:y>
    </cdr:to>
    <cdr:sp macro="" textlink="">
      <cdr:nvSpPr>
        <cdr:cNvPr id="19" name="Блок-схема: узел 18"/>
        <cdr:cNvSpPr/>
      </cdr:nvSpPr>
      <cdr:spPr>
        <a:xfrm xmlns:a="http://schemas.openxmlformats.org/drawingml/2006/main">
          <a:off x="6215106" y="1643074"/>
          <a:ext cx="1175436" cy="1143008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</a:t>
          </a:r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0.44383</cdr:x>
      <cdr:y>0.33047</cdr:y>
    </cdr:from>
    <cdr:to>
      <cdr:x>0.78322</cdr:x>
      <cdr:y>0.41667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3643338" y="1643074"/>
          <a:ext cx="278608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0.44383</cdr:x>
      <cdr:y>0.53162</cdr:y>
    </cdr:from>
    <cdr:to>
      <cdr:x>0.80063</cdr:x>
      <cdr:y>0.54081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3643338" y="2643206"/>
          <a:ext cx="2928958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0.16379</cdr:x>
      <cdr:y>0.64706</cdr:y>
    </cdr:from>
    <cdr:to>
      <cdr:x>0.27414</cdr:x>
      <cdr:y>0.83529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57322" y="3143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0.66667</cdr:x>
      <cdr:y>0.54412</cdr:y>
    </cdr:from>
    <cdr:to>
      <cdr:x>0.89483</cdr:x>
      <cdr:y>0.85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72164" y="2798689"/>
          <a:ext cx="1907051" cy="1573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846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тыс.руб.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8AA9-984A-4F52-90E7-61B8F639DFC2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BCC5-A85E-4FBE-855A-D3F2A69508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0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6E59-28FA-46CB-8414-8636D0C8874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FC42-F72D-41C5-B99D-6BBD06654E06}" type="datetimeFigureOut">
              <a:rPr lang="ru-RU" smtClean="0"/>
              <a:pPr/>
              <a:t>25.05.2021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5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6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7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7" Target="../media/image15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5" Target="../media/image3.gif" Type="http://schemas.openxmlformats.org/officeDocument/2006/relationships/image"/><Relationship Id="rId4" Target="http://cher.irkobl.ru/upload/medialibrary/731/731ed9e8fae3c9d36cda9298839c0e48.gif" TargetMode="External" Type="http://schemas.openxmlformats.org/officeDocument/2006/relationships/hyperlink"/></Relationships>
</file>

<file path=ppt/slides/_rels/slide24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3.gif" Type="http://schemas.openxmlformats.org/officeDocument/2006/relationships/image"/><Relationship Id="rId7" Target="../media/image19.jpeg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7" Target="../media/image25.jpeg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7" Target="../media/image38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7.jpeg" Type="http://schemas.openxmlformats.org/officeDocument/2006/relationships/image"/><Relationship Id="rId5" Target="../media/image3.gif" Type="http://schemas.openxmlformats.org/officeDocument/2006/relationships/image"/><Relationship Id="rId4" Target="http://cher.irkobl.ru/upload/medialibrary/731/731ed9e8fae3c9d36cda9298839c0e48.gif" TargetMode="External" Type="http://schemas.openxmlformats.org/officeDocument/2006/relationships/hyperlink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0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3.gif" Type="http://schemas.openxmlformats.org/officeDocument/2006/relationships/image"/><Relationship Id="rId7" Target="../media/image44.jpeg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0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gif"/><Relationship Id="rId7" Type="http://schemas.openxmlformats.org/officeDocument/2006/relationships/image" Target="../media/image56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cher.irkobl.ru/upload/medialibrary/731/731ed9e8fae3c9d36cda9298839c0e48.g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 ?><Relationships xmlns="http://schemas.openxmlformats.org/package/2006/relationships"><Relationship Id="rId8" Target="../media/image65.jpeg" Type="http://schemas.openxmlformats.org/officeDocument/2006/relationships/image"/><Relationship Id="rId3" Target="../media/image3.gif" Type="http://schemas.openxmlformats.org/officeDocument/2006/relationships/image"/><Relationship Id="rId7" Target="../media/image64.jpeg" Type="http://schemas.openxmlformats.org/officeDocument/2006/relationships/image"/><Relationship Id="rId2" Target="http://cher.irkobl.ru/upload/medialibrary/731/731ed9e8fae3c9d36cda9298839c0e48.gif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../media/image63.jpeg" Type="http://schemas.openxmlformats.org/officeDocument/2006/relationships/image"/><Relationship Id="rId5" Target="../media/image62.jpeg" Type="http://schemas.openxmlformats.org/officeDocument/2006/relationships/image"/><Relationship Id="rId4" Target="../media/image61.jpeg" Type="http://schemas.openxmlformats.org/officeDocument/2006/relationships/image"/><Relationship Id="rId9" Target="../media/image66.jpeg" Type="http://schemas.openxmlformats.org/officeDocument/2006/relationships/image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0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hyperlink" Target="http://cher.irkobl.ru/upload/medialibrary/731/731ed9e8fae3c9d36cda9298839c0e48.gif" TargetMode="Externa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8" Target="http://cher.irkobl.ru/upload/medialibrary/731/731ed9e8fae3c9d36cda9298839c0e48.gif" TargetMode="External" Type="http://schemas.openxmlformats.org/officeDocument/2006/relationships/hyperlink"/><Relationship Id="rId3" Target="../diagrams/data1.xml" Type="http://schemas.openxmlformats.org/officeDocument/2006/relationships/diagramData"/><Relationship Id="rId7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4.xml" Type="http://schemas.openxmlformats.org/officeDocument/2006/relationships/slideLayout"/><Relationship Id="rId6" Target="../diagrams/colors1.xml" Type="http://schemas.openxmlformats.org/officeDocument/2006/relationships/diagramColors"/><Relationship Id="rId5" Target="../diagrams/quickStyle1.xml" Type="http://schemas.openxmlformats.org/officeDocument/2006/relationships/diagramQuickStyle"/><Relationship Id="rId4" Target="../diagrams/layout1.xml" Type="http://schemas.openxmlformats.org/officeDocument/2006/relationships/diagramLayout"/><Relationship Id="rId9" Target="../media/image3.gif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3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4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tapoc.trbo.yandex.net/tapoc_secure_proxy/4e8fdaa4041688146fc2d4ef10de01fa?url=http%3A%2F%2Fdeclarator.org%2Foffice%2Fview-zip-file%2F11088%2F%25D0%25A1%25D0%25B2%25D0%25B5%25D0%25B4%25D0%25B5%25D0%25BD%25D0%25B8%25D1%258F%2520%25D0%25BE%2520%25D0%25B4%25D0%25BE%25D1%2585%25D0%25BE%25D0%25B4%25D0%25B0%25D1%2585%2520%25D0%25B8%2520%25D1%2580%25D0%25B0%25D1%2581%25D1%2585%25D0%25BE%25D0%25B4%25D0%25B0%25D1%2585%2520%2520%2520%2520%25D0%25A7%25D0%25B5%25D1%2580%25D0%25B5%25D0%25BC%25D1%2585%25D0%25BE%25D0%25B2%25D1%2581%25D0%25BA%25D0%25B8%25D0%25B9%2520%25D1%2580%25D0%25B0%25D0%25B9%25D0%25BE%25D0%25BD_files%2Fmap%281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5643570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5643570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46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71438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 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Черемховский район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795182846"/>
              </p:ext>
            </p:extLst>
          </p:nvPr>
        </p:nvGraphicFramePr>
        <p:xfrm>
          <a:off x="-119308" y="785794"/>
          <a:ext cx="9263308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10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2"/>
            <a:ext cx="7143799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econ11\Desktop\картинки\58590_47_1193302933_78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207170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28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59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11</a:t>
            </a:fld>
            <a:endParaRPr lang="ru-RU" dirty="0">
              <a:solidFill>
                <a:srgbClr val="48231E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037899375"/>
              </p:ext>
            </p:extLst>
          </p:nvPr>
        </p:nvGraphicFramePr>
        <p:xfrm>
          <a:off x="214282" y="357166"/>
          <a:ext cx="871543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2"/>
            <a:ext cx="85725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630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12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Иные и прочие межбюджетные трансферты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428596" y="1643050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3474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84"/>
            <a:ext cx="9144000" cy="5347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13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Возврат остатков субсидий, субвенций прошлых лет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844" y="1571612"/>
            <a:ext cx="8858312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 размере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2 701,7 тыс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государственную поддержку малого и среднего предпринимательства, включая крестьянские (фермерские) хозяйства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26,4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выплату денежного содержания с начислениями на него главам, муниципальным служащим органов местного самоуправления муниципальных районов (городских округов) Иркутской области, а также заработной платы с начислениями на нее техническому и вспомогательному персоналу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копеек;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мероприятий перечня проектов народных инициатив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обеспечение общедоступного бесплатного дошкольного образования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1 428,5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1 242,7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на софинансирование капитальных вложений в объекты муниципальной собственности в сфере охраны окружающей среды в сумме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копейки; 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по предоставлению гражданам субсидий на оплату жилых помещений и коммунальных услуг в сумме 4,2 тыс.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0" indent="0" algn="ctr">
              <a:buFont typeface="Wingdings" pitchFamily="2" charset="2"/>
              <a:buChar char="ü"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8" name="Picture 6" descr="C:\Users\econ11\Desktop\картинки\ui-5441efb7595954_81967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143512"/>
            <a:ext cx="364333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334741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705802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за 2020 год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558086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расходов </a:t>
            </a:r>
            <a:b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2018 – 2020 годы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1071538" y="2928934"/>
            <a:ext cx="1912937" cy="2881311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1 134 886,7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gray">
          <a:xfrm>
            <a:off x="3571868" y="2571744"/>
            <a:ext cx="1928826" cy="3309939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rgbClr val="92D050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1 316 15,4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gray">
          <a:xfrm>
            <a:off x="6072198" y="1928802"/>
            <a:ext cx="1912937" cy="3881443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rgbClr val="FF0000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1 428 295,4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по разделам бюджетной классификации РФ за 2020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059285"/>
          <a:ext cx="8715436" cy="5400235"/>
        </p:xfrm>
        <a:graphic>
          <a:graphicData uri="http://schemas.openxmlformats.org/drawingml/2006/table">
            <a:tbl>
              <a:tblPr/>
              <a:tblGrid>
                <a:gridCol w="5329238"/>
                <a:gridCol w="1152525"/>
                <a:gridCol w="1090665"/>
                <a:gridCol w="1143008"/>
              </a:tblGrid>
              <a:tr h="5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Наименование раздела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148 554,6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147 185,1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6 373,9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6 373,9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10 684,6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8 737,4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112 998,4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109 141,3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970 349,4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947 494,2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47 649,5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46 594,1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Здравоохранение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37 241,4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36 977,3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120 022,6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120 022,6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06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ВСЕГО РАСХОДЫ: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1 459 646,1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1 428 295,4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Социально-значимые расходы бюджета за 2020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социально значимых расходов в 20</a:t>
            </a:r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составил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85 952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69,0%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объема расходов, из них: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оплату труда с начислениями на выплаты по оплате труда – 923 072,4 тыс.рублей, что на 62 428,8тыс.рублей выше расходов 2019 года;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коммунальные услуги и электроэнергию – 43 553,7 тыс.рублей;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ЖКУ и прочая социальная помощь – 19 321,1 тыс.рублей.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214282" y="928670"/>
          <a:ext cx="106442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Доля программных расходов в бюджете за 20</a:t>
            </a:r>
            <a:r>
              <a:rPr lang="en-US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</a:t>
            </a: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642910" y="1428736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423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449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5060325"/>
        </p:xfrm>
        <a:graphic>
          <a:graphicData uri="http://schemas.openxmlformats.org/drawingml/2006/table">
            <a:tbl>
              <a:tblPr/>
              <a:tblGrid>
                <a:gridCol w="566740"/>
                <a:gridCol w="4638332"/>
                <a:gridCol w="1131825"/>
                <a:gridCol w="1082113"/>
                <a:gridCol w="1082112"/>
              </a:tblGrid>
              <a:tr h="515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88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образования Черемховского района" на 2018-2023 годы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978 744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955 977,2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"Сохранение и развитие культуры в Черемховском районном муниципальном образовании 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54 226,2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53 121,5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3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"Жилищно-коммунальный комплекс и развитие инфраструктуры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25 996,2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24 820,8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муниципальными финансами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164 111,8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164 098,8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 имуществом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57 985,0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55 427,8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4541734"/>
              </p:ext>
            </p:extLst>
          </p:nvPr>
        </p:nvGraphicFramePr>
        <p:xfrm>
          <a:off x="142844" y="1643049"/>
          <a:ext cx="8715435" cy="469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2186003"/>
                <a:gridCol w="1785950"/>
                <a:gridCol w="1357322"/>
                <a:gridCol w="1643073"/>
              </a:tblGrid>
              <a:tr h="89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2020 год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2020 года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2020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20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исполнения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0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1 337 232,8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1 436 358,5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1 419 240,3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налоговые и неналоговые доходы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144 148,9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140 880,9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139 461,7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0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безвозмездные перечисления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1 193 083,9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1 295 477,6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1 279 778,5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98,8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1 343 000,0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1 459 646,1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1 428 295,4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Дефицит (-)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Профицит (+)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-5 767,2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796,3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-9 055,1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    </a:t>
            </a:r>
            <a:r>
              <a:rPr lang="ru-RU" sz="3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</a:t>
            </a:r>
            <a:endParaRPr lang="ru-RU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525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071547"/>
          <a:ext cx="8643998" cy="5684283"/>
        </p:xfrm>
        <a:graphic>
          <a:graphicData uri="http://schemas.openxmlformats.org/drawingml/2006/table">
            <a:tbl>
              <a:tblPr/>
              <a:tblGrid>
                <a:gridCol w="566741"/>
                <a:gridCol w="4638332"/>
                <a:gridCol w="1152909"/>
                <a:gridCol w="1143008"/>
                <a:gridCol w="1143008"/>
              </a:tblGrid>
              <a:tr h="5715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"Муниципальное управление в Черемховском районном муниципальном образовании 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62 739,2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62 154,4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"Безопасность жизнедеятельности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106 769,2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104 187,1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"Молодежная политика и спорт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3 377,2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3 113,1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"Здоровье населения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261,0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259,1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"Социальная поддержка населения Черемховского районного муниципального образования"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289,7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289,7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1 454 499,8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1 423 449,5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97,9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72428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</a:t>
            </a: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Привлечение средств из областного бюджета на условиях софинансирования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500174"/>
          <a:ext cx="8229600" cy="52800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732 509,4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образовательных</a:t>
                      </a:r>
                      <a:r>
                        <a:rPr lang="ru-RU" sz="15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</a:t>
                      </a: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119 496,4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 социальной поддержки многодетным и малоимущим семьям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19 083,7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безопасности школьных перевозок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22 846,9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перечня проектов народных инициатив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5 412,8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 с ограниченными возможностями здоровья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8 575,6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бесплатным питьевым молоком обучающихся 1-4 классов, организация бесплатного горячего питания обучающихся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10 415,7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противопожарных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3 416,5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прохождение медицинских осмотров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3 307,6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вычислительной техники для малокомплектных образовательных организаций</a:t>
                      </a:r>
                      <a:endParaRPr lang="ru-RU" sz="15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907,5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прочих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30 005,1</a:t>
                      </a:r>
                      <a:endParaRPr lang="ru-RU" sz="15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муниципальной программы «Развитие образования Черемховского района»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10715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955 977,2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1"/>
            <a:ext cx="3571900" cy="235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СОШ с. Голуметь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4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928670"/>
            <a:ext cx="282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26 504,2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143380"/>
            <a:ext cx="357198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214818"/>
            <a:ext cx="321471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46166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Капитальный ремонт спортзала СОШ с. Алёхино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7410" name="AutoShape 2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785794"/>
            <a:ext cx="22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4 820,9 тыс.руб.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736"/>
            <a:ext cx="341471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428736"/>
            <a:ext cx="200026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428736"/>
            <a:ext cx="19288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214818"/>
            <a:ext cx="183832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214818"/>
            <a:ext cx="183832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4214818"/>
            <a:ext cx="1871667" cy="25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автономных угольных котельных 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1285860"/>
            <a:ext cx="503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с. Рысево 7 938,6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285992"/>
            <a:ext cx="2428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Поздеево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586039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85926"/>
            <a:ext cx="24288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86124"/>
            <a:ext cx="242889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071942"/>
            <a:ext cx="300039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автономных угольных котельных 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2643182"/>
            <a:ext cx="2428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Чемодариха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071678"/>
            <a:ext cx="2271713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71876"/>
            <a:ext cx="32258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928802"/>
            <a:ext cx="2428875" cy="323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автономных угольных котельных 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1285860"/>
            <a:ext cx="528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с. Тальники 8 432,1тыс.руб.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307183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00306"/>
            <a:ext cx="2311009" cy="353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500306"/>
            <a:ext cx="2471737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077218"/>
          </a:xfr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bIns="45720" lIns="91440" rIns="91440" rtlCol="0" tIns="45720" vert="horz" wrap="square">
            <a:spAutoFit/>
          </a:bodyPr>
          <a:lstStyle/>
          <a:p>
            <a:pPr>
              <a:defRPr/>
            </a:pPr>
            <a:r>
              <a:rPr dirty="0" lang="ru-RU" smtClean="0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Приобретение автономных угольных котельных </a:t>
            </a:r>
            <a:endParaRPr dirty="0" lang="ru-RU" sz="3200">
              <a:solidFill>
                <a:schemeClr val="lt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descr="Герб Черемховского района" id="5" name="Picture 2">
            <a:hlinkClick r:id="rId2" tooltip="Открыть в полном размере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1285860"/>
            <a:ext cx="5280163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СОШ с. Тунгуска 8 088,3 тыс.руб.</a:t>
            </a:r>
            <a:endParaRPr b="1" dirty="0" lang="ru-RU" sz="28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b="99" r="-27"/>
          <a:stretch>
            <a:fillRect/>
          </a:stretch>
        </p:blipFill>
        <p:spPr bwMode="auto">
          <a:xfrm>
            <a:off x="2714612" y="4357694"/>
            <a:ext cx="3390900" cy="237172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9" name="Рисунок 8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85786" y="1928802"/>
            <a:ext cx="3071834" cy="221457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4" name="Рисунок 13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357818" y="1857364"/>
            <a:ext cx="3143272" cy="235745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07183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3014663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5696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объектов теплоснабжения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ООШ д. В. Иреть, СОШ с. Бельск,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с. В. Булай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4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3857628"/>
            <a:ext cx="2644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2 455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3" name="Picture 5" descr="C:\Users\Гайдук\Desktop\Ремонты 2019\Котельная Рысево\DSC04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357694"/>
            <a:ext cx="30476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4" name="Picture 6" descr="C:\Users\Гайдук\Desktop\Ремонты 2019\Котельная Рысево\DSC047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357694"/>
            <a:ext cx="3162942" cy="237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7" y="1493134"/>
            <a:ext cx="9160420" cy="5389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3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7432" y="254000"/>
            <a:ext cx="720090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доходов бюджета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Черемховского районного муниципального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образования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2020 год 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254166" y="1516600"/>
            <a:ext cx="8746990" cy="2381065"/>
            <a:chOff x="230522" y="3093664"/>
            <a:chExt cx="9424500" cy="2381065"/>
          </a:xfrm>
        </p:grpSpPr>
        <p:sp>
          <p:nvSpPr>
            <p:cNvPr id="10" name="Полилиния 9"/>
            <p:cNvSpPr/>
            <p:nvPr/>
          </p:nvSpPr>
          <p:spPr>
            <a:xfrm>
              <a:off x="230522" y="3184073"/>
              <a:ext cx="1482576" cy="1305412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094" tIns="248282" rIns="267094" bIns="248282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102</a:t>
              </a:r>
              <a:r>
                <a:rPr lang="en-US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587,6 т.р.</a:t>
              </a:r>
              <a:endPara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26975" y="3791618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36115" y="3093664"/>
              <a:ext cx="2309140" cy="1845968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4A9667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446" tIns="319523" rIns="349446" bIns="31952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Межбюджетные трансферты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1 279 778,5 т.р</a:t>
              </a: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74550" y="3813667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111832" y="3274481"/>
              <a:ext cx="1462455" cy="1124596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40" tIns="211323" rIns="206040" bIns="21132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36 874,1 т.р.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6648" y="3836778"/>
              <a:ext cx="405962" cy="405962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83628" rIns="53810" bIns="836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07083" y="3104462"/>
              <a:ext cx="2847939" cy="2370267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50000">
                  <a:srgbClr val="7030A0"/>
                </a:gs>
                <a:gs pos="70000">
                  <a:srgbClr val="00B050"/>
                </a:gs>
                <a:gs pos="100000">
                  <a:schemeClr val="accent5">
                    <a:hueOff val="-11318081"/>
                    <a:satOff val="-32569"/>
                    <a:lumOff val="-14117"/>
                    <a:alphaOff val="0"/>
                    <a:tint val="95500"/>
                    <a:shade val="100000"/>
                    <a:satMod val="15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961" tIns="363923" rIns="497961" bIns="36392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1 419 240,3 т.р.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16"/>
          <p:cNvGrpSpPr/>
          <p:nvPr/>
        </p:nvGrpSpPr>
        <p:grpSpPr>
          <a:xfrm>
            <a:off x="10451" y="3614798"/>
            <a:ext cx="1884330" cy="514338"/>
            <a:chOff x="2173899" y="849141"/>
            <a:chExt cx="4355780" cy="514338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доходы физических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94 283,3т.р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-8068" y="4167578"/>
            <a:ext cx="1884331" cy="496426"/>
            <a:chOff x="4932442" y="785522"/>
            <a:chExt cx="4373036" cy="54870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4932442" y="785522"/>
              <a:ext cx="4373036" cy="5487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Шестиугольник 4"/>
            <p:cNvSpPr/>
            <p:nvPr/>
          </p:nvSpPr>
          <p:spPr>
            <a:xfrm>
              <a:off x="5349117" y="837804"/>
              <a:ext cx="3539686" cy="444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Налоги на совокупный доход 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8 060,8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22"/>
          <p:cNvGrpSpPr/>
          <p:nvPr/>
        </p:nvGrpSpPr>
        <p:grpSpPr>
          <a:xfrm>
            <a:off x="-19925" y="4721096"/>
            <a:ext cx="1884330" cy="421337"/>
            <a:chOff x="5004070" y="1297338"/>
            <a:chExt cx="4368611" cy="605247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5004070" y="1297338"/>
              <a:ext cx="4368611" cy="60524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5358745" y="1362006"/>
              <a:ext cx="3525230" cy="48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Государственная пошлина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42,9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5"/>
          <p:cNvGrpSpPr/>
          <p:nvPr/>
        </p:nvGrpSpPr>
        <p:grpSpPr>
          <a:xfrm>
            <a:off x="1866001" y="3284993"/>
            <a:ext cx="1901643" cy="482835"/>
            <a:chOff x="3742623" y="3039294"/>
            <a:chExt cx="4363486" cy="482835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742623" y="3039294"/>
              <a:ext cx="4363486" cy="4499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4046739" y="3053043"/>
              <a:ext cx="3965994" cy="46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использования имущества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22 183,7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8"/>
          <p:cNvGrpSpPr/>
          <p:nvPr/>
        </p:nvGrpSpPr>
        <p:grpSpPr>
          <a:xfrm>
            <a:off x="1894783" y="3782119"/>
            <a:ext cx="1935921" cy="566108"/>
            <a:chOff x="4862191" y="3025350"/>
            <a:chExt cx="4519934" cy="566108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4862191" y="3025350"/>
              <a:ext cx="4519934" cy="5661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Шестиугольник 4"/>
            <p:cNvSpPr/>
            <p:nvPr/>
          </p:nvSpPr>
          <p:spPr>
            <a:xfrm>
              <a:off x="5056208" y="3083837"/>
              <a:ext cx="3997673" cy="45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Платежи при пользовании природными ресурсами 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855,2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1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34"/>
          <p:cNvGrpSpPr/>
          <p:nvPr/>
        </p:nvGrpSpPr>
        <p:grpSpPr>
          <a:xfrm>
            <a:off x="1867775" y="4399995"/>
            <a:ext cx="1992944" cy="732236"/>
            <a:chOff x="4991362" y="4083633"/>
            <a:chExt cx="4474034" cy="6085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5002043" y="4083633"/>
              <a:ext cx="4463353" cy="608500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Шестиугольник 4"/>
            <p:cNvSpPr/>
            <p:nvPr/>
          </p:nvSpPr>
          <p:spPr>
            <a:xfrm>
              <a:off x="4991362" y="4120152"/>
              <a:ext cx="4433395" cy="49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материальных и нематериальных активов           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2 250,2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Шестиугольник 37"/>
          <p:cNvSpPr/>
          <p:nvPr/>
        </p:nvSpPr>
        <p:spPr>
          <a:xfrm>
            <a:off x="1950741" y="5152595"/>
            <a:ext cx="1902759" cy="642297"/>
          </a:xfrm>
          <a:prstGeom prst="hexagon">
            <a:avLst>
              <a:gd name="adj" fmla="val 2890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1946863" y="5189643"/>
            <a:ext cx="192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1 871,4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1923641" y="5839786"/>
            <a:ext cx="1962154" cy="48192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1977881" y="5821113"/>
            <a:ext cx="197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3875508" y="3963335"/>
            <a:ext cx="2125252" cy="3409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3" name="Шестиугольник 42"/>
          <p:cNvSpPr/>
          <p:nvPr/>
        </p:nvSpPr>
        <p:spPr>
          <a:xfrm>
            <a:off x="3883617" y="4350492"/>
            <a:ext cx="2117143" cy="3745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Шестиугольник 43"/>
          <p:cNvSpPr/>
          <p:nvPr/>
        </p:nvSpPr>
        <p:spPr>
          <a:xfrm>
            <a:off x="3896080" y="4765831"/>
            <a:ext cx="2104679" cy="401831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Шестиугольник 44"/>
          <p:cNvSpPr/>
          <p:nvPr/>
        </p:nvSpPr>
        <p:spPr>
          <a:xfrm>
            <a:off x="4000496" y="6215082"/>
            <a:ext cx="2214578" cy="32562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4028958" y="3996384"/>
            <a:ext cx="19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160 819,1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137" y="4410431"/>
            <a:ext cx="182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385 144,7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584" y="4847566"/>
            <a:ext cx="191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707,6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929058" y="624816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2 701,7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3885795" y="5213072"/>
            <a:ext cx="2114965" cy="41625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49" name="TextBox 2048"/>
          <p:cNvSpPr txBox="1"/>
          <p:nvPr/>
        </p:nvSpPr>
        <p:spPr>
          <a:xfrm>
            <a:off x="3997948" y="5167662"/>
            <a:ext cx="200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27 777,8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Шестиугольник 49"/>
          <p:cNvSpPr/>
          <p:nvPr/>
        </p:nvSpPr>
        <p:spPr>
          <a:xfrm>
            <a:off x="-26686" y="5183802"/>
            <a:ext cx="1929957" cy="74468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50" name="TextBox 2049"/>
          <p:cNvSpPr txBox="1"/>
          <p:nvPr/>
        </p:nvSpPr>
        <p:spPr>
          <a:xfrm>
            <a:off x="35223" y="5143512"/>
            <a:ext cx="186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и пересчеты по отмененным налогам и сборам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Стрелка вниз 2050"/>
          <p:cNvSpPr/>
          <p:nvPr/>
        </p:nvSpPr>
        <p:spPr>
          <a:xfrm>
            <a:off x="520423" y="2936528"/>
            <a:ext cx="827347" cy="5967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22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94" y="2855174"/>
            <a:ext cx="791052" cy="40060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88" y="3423147"/>
            <a:ext cx="855785" cy="5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56074643"/>
              </p:ext>
            </p:extLst>
          </p:nvPr>
        </p:nvGraphicFramePr>
        <p:xfrm>
          <a:off x="5929322" y="3462259"/>
          <a:ext cx="3483497" cy="33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grpSp>
        <p:nvGrpSpPr>
          <p:cNvPr id="32" name="Группа 54"/>
          <p:cNvGrpSpPr/>
          <p:nvPr/>
        </p:nvGrpSpPr>
        <p:grpSpPr>
          <a:xfrm>
            <a:off x="1" y="6000768"/>
            <a:ext cx="1928794" cy="500066"/>
            <a:chOff x="2173899" y="849141"/>
            <a:chExt cx="4355780" cy="514338"/>
          </a:xfrm>
        </p:grpSpPr>
        <p:sp>
          <p:nvSpPr>
            <p:cNvPr id="56" name="Шестиугольник 55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7" name="Шестиугольник 4"/>
            <p:cNvSpPr/>
            <p:nvPr/>
          </p:nvSpPr>
          <p:spPr>
            <a:xfrm>
              <a:off x="2301851" y="967837"/>
              <a:ext cx="4099873" cy="325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налоговые доходы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200,6т.р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57"/>
          <p:cNvGrpSpPr/>
          <p:nvPr/>
        </p:nvGrpSpPr>
        <p:grpSpPr>
          <a:xfrm>
            <a:off x="1928794" y="6357958"/>
            <a:ext cx="2071702" cy="357190"/>
            <a:chOff x="2173899" y="849141"/>
            <a:chExt cx="4355780" cy="514338"/>
          </a:xfrm>
        </p:grpSpPr>
        <p:sp>
          <p:nvSpPr>
            <p:cNvPr id="59" name="Шестиугольник 58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0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Платные услуги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9 714,2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60"/>
          <p:cNvGrpSpPr/>
          <p:nvPr/>
        </p:nvGrpSpPr>
        <p:grpSpPr>
          <a:xfrm flipV="1">
            <a:off x="3929058" y="5715016"/>
            <a:ext cx="1928826" cy="428629"/>
            <a:chOff x="2173899" y="849140"/>
            <a:chExt cx="4355780" cy="514339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3" name="Шестиугольник 4"/>
            <p:cNvSpPr/>
            <p:nvPr/>
          </p:nvSpPr>
          <p:spPr>
            <a:xfrm flipV="1">
              <a:off x="2301852" y="849140"/>
              <a:ext cx="4099872" cy="42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безвозмездные поступления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162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261884"/>
          </a:xfr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bIns="45720" lIns="91440" rIns="91440" rtlCol="0" tIns="45720" vert="horz" wrap="square">
            <a:spAutoFit/>
          </a:bodyPr>
          <a:lstStyle/>
          <a:p>
            <a:pPr>
              <a:defRPr/>
            </a:pPr>
            <a:r>
              <a:rPr dirty="0" lang="ru-RU" smtClean="0" sz="2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Приобретение школьных автобусов для </a:t>
            </a:r>
            <a:br>
              <a:rPr dirty="0" lang="ru-RU" smtClean="0" sz="280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МКОУ </a:t>
            </a:r>
            <a:r>
              <a:rPr dirty="0" lang="ru-RU" smtClean="0" sz="2400"/>
              <a:t>С</a:t>
            </a:r>
            <a: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ОШ д. Балухарь, п. Новостройка, с. Алехино, </a:t>
            </a:r>
            <a: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</a:t>
            </a:r>
            <a:r>
              <a:rPr dirty="0" lang="ru-RU" smtClean="0" sz="2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. В. Булай, с. Н. Иреть, с. Новогромово, с. Парфеново</a:t>
            </a:r>
            <a:endParaRPr dirty="0" lang="ru-RU" sz="2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Герб Черемховского района" id="9" name="Picture 2">
            <a:hlinkClick r:id="rId2" tooltip="Открыть в полном размере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1714488"/>
            <a:ext cx="2824363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15 610,0 тыс.руб.</a:t>
            </a:r>
            <a:endParaRPr b="1" dirty="0" lang="ru-RU" sz="28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rcRect b="45" r="-35"/>
          <a:stretch>
            <a:fillRect/>
          </a:stretch>
        </p:blipFill>
        <p:spPr bwMode="auto">
          <a:xfrm>
            <a:off x="142844" y="2428868"/>
            <a:ext cx="4000528" cy="285752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C:\Users\Гайдук\Desktop\Безымянный.jpg" id="1026" name="Picture 2"/>
          <p:cNvPicPr>
            <a:picLocks noChangeArrowheads="1" noChangeAspect="1"/>
          </p:cNvPicPr>
          <p:nvPr/>
        </p:nvPicPr>
        <p:blipFill>
          <a:blip cstate="print" r:embed="rId5"/>
          <a:srcRect b="17"/>
          <a:stretch>
            <a:fillRect/>
          </a:stretch>
        </p:blipFill>
        <p:spPr bwMode="auto">
          <a:xfrm>
            <a:off x="4263990" y="3357562"/>
            <a:ext cx="4704123" cy="278608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229600" cy="433006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обеспечение деятельности музея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2 731,9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22 742,2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деятельности, включая расходы на содержание и обеспечение деятельности  Межпоселенческого культурного центра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13 899,7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области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искусств, включая содержание и обеспечение деятельности детской школы искусств п. Михайловка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9 722,4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реализации муниципальной программы и прочие мероприятия в области культуры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4 025,3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387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«Сохранение и развитие культуры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42873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53 121,5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3849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/>
              <a:t>Благоустройство мемориальных сооружений и объектов, увековечивающих память погибших при защите Отечества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571612"/>
            <a:ext cx="314327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2 000,0 тыс. 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2571744"/>
          <a:ext cx="8229600" cy="35985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Алёхинское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Бельское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Булайское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Зерновское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 Ангарское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Михайловское г/п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Н. Иретское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Новогромовское с/п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384995"/>
          </a:xfr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bIns="45720" lIns="91440" rIns="91440" rtlCol="0" tIns="45720" vert="horz" wrap="square">
            <a:spAutoFit/>
          </a:bodyPr>
          <a:lstStyle/>
          <a:p>
            <a:pPr>
              <a:defRPr/>
            </a:pPr>
            <a:r>
              <a:rPr dirty="0" lang="ru-RU" smtClean="0" sz="2800"/>
              <a:t>Благоустройство мемориальных сооружений и объектов, увековечивающих память погибших при защите Отечества</a:t>
            </a:r>
            <a:endParaRPr dirty="0" lang="ru-RU" sz="2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descr="Герб Черемховского района" id="10" name="Picture 2">
            <a:hlinkClick r:id="rId2" tooltip="Открыть в полном размере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7158" y="1714488"/>
            <a:ext cx="3211613" cy="21431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9815~1\AppData\Local\Temp\Rar$DI02.133\20210319_104708.jpg" id="5" name="Рисунок 4"/>
          <p:cNvPicPr/>
          <p:nvPr/>
        </p:nvPicPr>
        <p:blipFill>
          <a:blip cstate="print" r:embed="rId5"/>
          <a:srcRect/>
          <a:stretch>
            <a:fillRect/>
          </a:stretch>
        </p:blipFill>
        <p:spPr bwMode="auto">
          <a:xfrm rot="5400000">
            <a:off x="2971464" y="2886396"/>
            <a:ext cx="3714777" cy="20853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cstate="print" r:embed="rId6"/>
          <a:srcRect b="45" r="1"/>
          <a:stretch>
            <a:fillRect/>
          </a:stretch>
        </p:blipFill>
        <p:spPr bwMode="auto">
          <a:xfrm>
            <a:off x="357158" y="4286256"/>
            <a:ext cx="3271840" cy="21431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9815~1\AppData\Local\Temp\Rar$DI09.483\20200529_120132.jpg" id="7" name="Рисунок 6"/>
          <p:cNvPicPr/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5929322" y="1714488"/>
            <a:ext cx="3055327" cy="21336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cstate="print" r:embed="rId8"/>
          <a:srcRect b="7"/>
          <a:stretch>
            <a:fillRect/>
          </a:stretch>
        </p:blipFill>
        <p:spPr bwMode="auto">
          <a:xfrm>
            <a:off x="5929322" y="4143380"/>
            <a:ext cx="3000396" cy="221457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892552"/>
          </a:xfrm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h="63500" w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bIns="45720" lIns="91440" rIns="91440" rtlCol="0" tIns="45720" vert="horz" wrap="square">
            <a:spAutoFit/>
          </a:bodyPr>
          <a:lstStyle/>
          <a:p>
            <a:pPr>
              <a:defRPr/>
            </a:pPr>
            <a:r>
              <a:rPr dirty="0" lang="ru-RU" smtClean="0" sz="2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Благоустройство воинского захоронения на территории с. Бельск</a:t>
            </a:r>
            <a:endParaRPr dirty="0" lang="ru-RU" sz="2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285860"/>
            <a:ext cx="51435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111,9 тыс.руб.</a:t>
            </a:r>
            <a:endParaRPr b="1" dirty="0" lang="ru-RU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descr="Герб Черемховского района" id="9" name="Picture 2">
            <a:hlinkClick r:id="rId2" tooltip="Открыть в полном размере"/>
          </p:cNvPr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/>
          <a:srcRect b="48" r="-28"/>
          <a:stretch>
            <a:fillRect/>
          </a:stretch>
        </p:blipFill>
        <p:spPr bwMode="auto">
          <a:xfrm>
            <a:off x="1643042" y="2143116"/>
            <a:ext cx="6357982" cy="407196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195"/>
            <a:ext cx="732951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Пополнен книжный фонд муниципальных библиотек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142984"/>
            <a:ext cx="4071966" cy="44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" name="Рисунок 9" descr="https://i.mycdn.me/i?r=AyH4iRPQ2q0otWIFepML2LxR7XNprHPyu3xZsHptqKavT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1714488"/>
            <a:ext cx="385765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s://i.mycdn.me/i?r=AyH4iRPQ2q0otWIFepML2LxRLj2hoGQufp_R3_vCqj-5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2286016" cy="264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i.mycdn.me/i?r=AyH4iRPQ2q0otWIFepML2LxRLTHOv1qaXWcK-_iqe2t8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429132"/>
            <a:ext cx="2571768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s://i.mycdn.me/i?r=AyH4iRPQ2q0otWIFepML2LxRnSv1x5t9gYeYiE_a-wCZ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429132"/>
            <a:ext cx="2874134" cy="230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195"/>
            <a:ext cx="7329510" cy="181588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Поощрение лучших сельских учреждений культуры </a:t>
            </a:r>
            <a:b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/>
              <a:t>Дом народного творчества с. Бельск</a:t>
            </a:r>
            <a:br>
              <a:rPr lang="ru-RU" sz="2800" dirty="0" smtClean="0"/>
            </a:br>
            <a:r>
              <a:rPr lang="ru-RU" sz="2800" dirty="0" smtClean="0"/>
              <a:t>(оборудование теплого туалета)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928802"/>
            <a:ext cx="4071966" cy="44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571744"/>
            <a:ext cx="30003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571744"/>
            <a:ext cx="3014673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195"/>
            <a:ext cx="732951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Укрепление материально-технической базы досуговых учреждений культуры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142984"/>
            <a:ext cx="407196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1 378,7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7410" name="Picture 2" descr="C:\Users\B6BA~1\AppData\Local\Temp\Rar$DIa4908.31325\IMG_20210318_124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C:\Users\B6BA~1\AppData\Local\Temp\Rar$DIa4908.3316\IMG_20210318_123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14487"/>
            <a:ext cx="2714644" cy="208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C:\Users\B6BA~1\AppData\Local\Temp\Rar$DIa4908.17036\IMG_20210318_123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714488"/>
            <a:ext cx="266701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8" name="AutoShape 10" descr="C:\Users\B6BA~1\AppData\Local\Temp\Rar$DIa4908.48389\IMG_12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C:\Users\B6BA~1\AppData\Local\Temp\Rar$DIa4908.48389\IMG_12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C:\Users\B6BA~1\AppData\Local\Temp\Rar$DIa4908.48389\IMG_12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C:\Users\B6BA~1\AppData\Local\Temp\Rar$DIa4908.35503\IMG_20210318_120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C:\Users\B6BA~1\AppData\Local\Temp\Rar$DIa4908.35503\IMG_20210318_120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C:\Users\B6BA~1\AppData\Local\Temp\Rar$DIa4908.35503\IMG_20210318_120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C:\Users\B6BA~1\AppData\Local\Temp\Rar$DIa4908.35503\IMG_20210318_120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2" name="AutoShape 24" descr="C:\Users\B6BA~1\AppData\Local\Temp\Rar$DIa4908.35503\IMG_20210318_1203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4" name="AutoShape 26" descr="C:\Users\B6BA~1\AppData\Local\Temp\Rar$DIa4908.1273\IMG_20210318_124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B6BA~1\AppData\Local\Temp\Rar$DIa10236.15414\IMG_1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714487"/>
            <a:ext cx="2500330" cy="205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B6BA~1\AppData\Local\Temp\Rar$DIa10236.31669\IMG_12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5" y="4214818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Users\B6BA~1\AppData\Local\Temp\Rar$DIa10236.39214\IMG_12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4214818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348" y="2500306"/>
          <a:ext cx="8229600" cy="353758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"Устойчивое развитие сельских территорий Черемховского районного муниципального образования"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3 190,4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"Охрана окружающей среды на территории Черемховского районного муниципального образования"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869,5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"Энергосбережение и повышение энергетической эффективности на территории Черемховского районного муниципального образования"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287,4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реализации муниципальной программы и прочие мероприятия в области жилищно-коммунального хозяйства"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20 473,5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185736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24 820,8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Проектирование строительства клуба в </a:t>
            </a:r>
            <a:b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п. Новостройка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357298"/>
            <a:ext cx="314327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3 086,4 тыс.руб.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8434" name="Picture 2" descr="https://sdo.pgups.ru/pluginfile.php/75311/course/overviewfiles/%D0%9E%D1%81%D0%BD%D0%BE%D0%B2%D1%8B%20%D0%B0%D0%B2%D1%82%D0%BE%D0%BC%D0%B0%D1%82%D0%B8%D0%B7%D0%B0%D1%86%D0%B8%D0%B8%20%D0%BF%D1%80%D0%BE%D0%B5%D0%BA%D1%82%D0%B8%D1%80%D0%BE%D0%B2%D0%B0%D0%BD%D0%B8%D1%8F%20%D1%81%D1%82%D1%80%D0%BE%D0%B8%D1%82%D0%B5%D0%BB%D1%8C%D0%BD%D1%8B%D1%85%20%D0%BA%D0%BE%D0%BD%D1%81%D1%82%D1%80%D1%83%D0%BA%D1%86%D0%B8%D0%B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3" y="2000240"/>
            <a:ext cx="65365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4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82" y="256262"/>
            <a:ext cx="7884073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налоговых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неналоговых доходов </a:t>
            </a:r>
            <a:b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2019-2020</a:t>
            </a:r>
            <a:r>
              <a:rPr lang="en-US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281742175"/>
              </p:ext>
            </p:extLst>
          </p:nvPr>
        </p:nvGraphicFramePr>
        <p:xfrm>
          <a:off x="0" y="1071546"/>
          <a:ext cx="9001156" cy="558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Герб Черемховского района">
            <a:hlinkClick r:id="rId4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92869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5756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3849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Предоставление гражданам субсидий на оплату жилых помещений и коммунальных услуг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785926"/>
            <a:ext cx="342902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11 500,9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59394" name="Picture 2" descr="Субсидия на коммунальные плате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357430"/>
            <a:ext cx="7168805" cy="421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009772"/>
          <a:ext cx="8229600" cy="45434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Инвентаризация объектов недвижимости и земельных участков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рыночной стоимости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земельных участков, государственная собственность на которые не разграничена (межевание, установление границ на местности)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муниципальных бюджетных учреждений и муниципальных унитарных предприятий (МБУ «Автоцентр», ПроектСметСервис», МУП Газета «Мое село, край Черемховский»)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37 961,7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«Управление муниципальным имуществом Черемховского районного муниципального образования»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4287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55 427,8тыс.руб.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143116"/>
          <a:ext cx="8229600" cy="40233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"Повышение безопасности дорожного движения в Черемховском районном муниципальном образовании"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97 662,6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общественной безопасности"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6 490,9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"Улучшение условий и охраны труда в Черемховском районном муниципальном образовании"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«Безопасность жизнедеятельности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5001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104 187,1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43088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виадука в п. Михайловка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97 412,5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61619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714488"/>
            <a:ext cx="251301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714488"/>
            <a:ext cx="257334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256"/>
            <a:ext cx="26415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286256"/>
            <a:ext cx="2571768" cy="195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286256"/>
            <a:ext cx="244158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«Молодежная политика и спорт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3286124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3 113,1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s://i.mycdn.me/i?r=AyH4iRPQ2q0otWIFepML2LxRWM4T7-5JTH-k0NXexKkSH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xn--38-6kcaak9aj5chl4a3g.xn--p1ai/wp-content/uploads/2019/08/sportza1-e15666526873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429132"/>
            <a:ext cx="26109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mycdn.me/i?r=AyH4iRPQ2q0otWIFepML2LxR68r91qk13h6Jf-xz2iaWTQ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357694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364331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Организация  молодежных мероприятий  </a:t>
            </a:r>
            <a:r>
              <a:rPr lang="ru-RU" dirty="0" smtClean="0"/>
              <a:t>163,4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371475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Денежное поощрение спортсменов и тренеров 97,0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614364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спортивных мероприятий 267,5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621508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Приобретение спортинвентаря </a:t>
            </a:r>
            <a:r>
              <a:rPr lang="ru-RU" dirty="0" smtClean="0"/>
              <a:t>889,2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Рисунок 16" descr="http://26528.selcdn.ru/irkmo.ru-upload/iblock/279/279521fd2aa709d07aa57720970003dd/IMG_06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71612"/>
            <a:ext cx="3127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98681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«Молодежная политика и спорт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13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242" name="Picture 2" descr="https://ach-rajon.ru/upload/iblock/6ff/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4610064" cy="279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714744" y="1571612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Организация и проведение испытаний Всероссийского физкультурно-спортивного комплекса «Готов  труду и обороне» среди населения 192,0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00050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Социальные выплаты семьям-участникам программы «Молодым семьям-доступное жилье» на приобретение жилья и возмещение процентной ставки по банковским кредитам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1 345,1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gradnews.ru/wp-content/uploads/2019/10/d0b4d0bed0bad182d0bed180d0bed0b2-d0bed0b1d183d187d0b0d18ed182-d180d0bed0b1d0bed182d18b-d0b2-d18fd180d0bed181d0bbd0b0d0b2d0bbd0b5-d0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414340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«Здоровье населения в Черемховском районном муниципальном образовании» на 2018-2023 годы</a:t>
            </a:r>
            <a:endParaRPr lang="ru-RU" sz="2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13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4714884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Оплата за обучение студентов в средних специальных учебных заведениях и специалистов по сертификационному циклу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241,0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Работа передвижного ФАП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785926"/>
            <a:ext cx="2357454" cy="286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214942" y="4929198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Обеспечение ГСМ на ежеквартальные выезды медицинских работников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18,1 тыс.руб.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2003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«Социальная поддержка населения Черемховского районного муниципального образования» на 2018-2023 годы</a:t>
            </a:r>
            <a:endParaRPr lang="ru-RU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29600" cy="40548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пандусов, кнопки вызова, приобретение специального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устройства для чтения «Говорящая книга»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библиотеке         п. Михайловка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227,1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585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мероприятий, проводимых для пожилых людей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досуговых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для людей с ограниченными возможностями здоровья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571613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289,6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«Муниципальное управление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446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функций администрации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45 984,6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мэра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3 704,5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полномочий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4 851,7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пенсий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выслугу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6 219,9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почетным гражданам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1 275,4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 повышение квалификации муниципальных служащих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Поощрение в конкурсе «Лучшее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новогоднее оформление среди предприятий торговли»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42873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62 154,4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районного фонда финансовой поддержки поселений в 2020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3" y="1186154"/>
          <a:ext cx="8715437" cy="53069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2343"/>
                <a:gridCol w="4009689"/>
                <a:gridCol w="1653282"/>
                <a:gridCol w="1098584"/>
                <a:gridCol w="1391539"/>
              </a:tblGrid>
              <a:tr h="242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Алехинское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6 075,6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6 075,6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7 571,4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7 571,4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Булайское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5 611,4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5 611,4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Голуметское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8 310,2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8 310,2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5 580,0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5 580,0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2 328,3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2 328,3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Лоховское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8 384,4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8 384,4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Михайловское городское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6 560,4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6 560,4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Нижне-Иретское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3 754,0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3 754,0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Новогромовское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7 523,2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7 523,2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Новостроевское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2 620,9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2 620,9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2 931,7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2 931,7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Парфеновское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8 111,1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8 111,1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Саянское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Тальниковское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3 810,2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3 810,2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Тунгусское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1 988,4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1 988,4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Узко-Лугское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3 554,1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3 554,1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Черемховское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10 644,7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10 644,7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99 702,7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99 702,7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6056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5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1"/>
            <a:ext cx="714380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Безвозмездные поступления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774549672"/>
              </p:ext>
            </p:extLst>
          </p:nvPr>
        </p:nvGraphicFramePr>
        <p:xfrm>
          <a:off x="1" y="2055256"/>
          <a:ext cx="5643569" cy="48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49774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году в бюджет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Черемховского районного муниципального образования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1 279 778,5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трансфертов, или 98,8%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</a:t>
            </a:r>
            <a:r>
              <a:rPr lang="en-US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482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349146"/>
              </p:ext>
            </p:extLst>
          </p:nvPr>
        </p:nvGraphicFramePr>
        <p:xfrm>
          <a:off x="4286248" y="2357430"/>
          <a:ext cx="4613431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482465"/>
                <a:gridCol w="1091094"/>
                <a:gridCol w="1019936"/>
                <a:gridCol w="1019936"/>
              </a:tblGrid>
              <a:tr h="2590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1 295 477,6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1 279 778,5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160 819,1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160 819,1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400 149,7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385 144,7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55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708 792,7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708 707,6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прочие 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27 308,8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остатков, субсидий, субвенций прошлых лет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- 2 838,9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- 2 701,7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Герб Черемховского района">
            <a:hlinkClick r:id="rId5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86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Иные межбюджетные трансферты на сбалансированность местных бюджетов в 2020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713123" cy="51771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9133"/>
                <a:gridCol w="4361134"/>
                <a:gridCol w="1323297"/>
                <a:gridCol w="1102747"/>
                <a:gridCol w="1396812"/>
              </a:tblGrid>
              <a:tr h="4205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Алехинское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612,6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612,6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Булайское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832,0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Голуметское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1 176,2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1 176,2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Зерновское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2 506,1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2 506,1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Нижнеиретское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1 161,6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1 161,6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Новостроевское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2 557,6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2 557,6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Онотское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867,4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867,4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Саянское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2 255,8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2 255,8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Тальниковское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2 225,0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2 225,0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Тунгусское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2 453,9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2 453,9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Узколугское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1 438,7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1 438,7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Черемховское сельское поселение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1 400,3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1 400,3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20 319,9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20 319,9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1714488"/>
            <a:ext cx="2643206" cy="121444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00760" y="1714488"/>
            <a:ext cx="2846787" cy="1285884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43636" y="4000504"/>
            <a:ext cx="2838894" cy="1329557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 выборов депутатов в представительный орган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928934"/>
            <a:ext cx="220093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2 087,9 тыс.руб.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3000372"/>
            <a:ext cx="225679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2 591,8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357826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130,5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00034" y="4000504"/>
            <a:ext cx="2786082" cy="1214446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5214950"/>
            <a:ext cx="214423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35,8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7236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по непрограммным направлениям деятельности</a:t>
            </a:r>
            <a:endParaRPr lang="ru-RU" sz="2400" dirty="0">
              <a:solidFill>
                <a:schemeClr val="lt1"/>
              </a:solidFill>
            </a:endParaRPr>
          </a:p>
        </p:txBody>
      </p:sp>
      <p:pic>
        <p:nvPicPr>
          <p:cNvPr id="3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958773" cy="121444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786182" y="2714620"/>
            <a:ext cx="1840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4 846,0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Динамика просроченной кредиторской задолженности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8136404"/>
              </p:ext>
            </p:extLst>
          </p:nvPr>
        </p:nvGraphicFramePr>
        <p:xfrm>
          <a:off x="642910" y="1571612"/>
          <a:ext cx="82296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58285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15082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2021 год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монеты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7452"/>
            <a:ext cx="9144000" cy="5772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546172894"/>
              </p:ext>
            </p:extLst>
          </p:nvPr>
        </p:nvGraphicFramePr>
        <p:xfrm>
          <a:off x="1" y="857232"/>
          <a:ext cx="9143999" cy="600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0877" y="6477740"/>
            <a:ext cx="1028700" cy="274320"/>
          </a:xfr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6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1" y="228602"/>
            <a:ext cx="7414114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Дотации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89" y="1168868"/>
            <a:ext cx="2153605" cy="2333072"/>
          </a:xfrm>
          <a:prstGeom prst="rect">
            <a:avLst/>
          </a:prstGeom>
        </p:spPr>
      </p:pic>
      <p:pic>
        <p:nvPicPr>
          <p:cNvPr id="9" name="Picture 2" descr="Герб Черемховского района">
            <a:hlinkClick r:id="rId8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7898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6848</TotalTime>
  <Words>3025</Words>
  <Application>Microsoft Office PowerPoint</Application>
  <PresentationFormat>Экран (4:3)</PresentationFormat>
  <Paragraphs>738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ИСПОЛНЕНИЕ БЮДЖЕТА  за 2020 год</vt:lpstr>
      <vt:lpstr>    ОСНОВНЫЕ ПАРАМЕТРЫ БЮДЖЕТА</vt:lpstr>
      <vt:lpstr>Исполнение доходов бюджета Черемховского районного муниципального образования за 2020 год </vt:lpstr>
      <vt:lpstr>Динамика налоговых и неналоговых доходов  за 2019-2020 годах, тыс.руб.</vt:lpstr>
      <vt:lpstr>Безвозмездные поступления</vt:lpstr>
      <vt:lpstr>Дотации</vt:lpstr>
      <vt:lpstr>Субсидии</vt:lpstr>
      <vt:lpstr>Субсидии</vt:lpstr>
      <vt:lpstr>Субсидии</vt:lpstr>
      <vt:lpstr>Субвенции</vt:lpstr>
      <vt:lpstr>Слайд 11</vt:lpstr>
      <vt:lpstr>Иные и прочие межбюджетные трансферты</vt:lpstr>
      <vt:lpstr>Возврат остатков субсидий, субвенций прошлых лет</vt:lpstr>
      <vt:lpstr>Расходы бюджета за 2020 год</vt:lpstr>
      <vt:lpstr>Динамика расходов  за 2018 – 2020 годы</vt:lpstr>
      <vt:lpstr>Расходы бюджета по разделам бюджетной классификации РФ за 2020 год</vt:lpstr>
      <vt:lpstr>Социально-значимые расходы бюджета за 2020 год</vt:lpstr>
      <vt:lpstr>Доля программных расходов в бюджете за 2020 год</vt:lpstr>
      <vt:lpstr>Исполнение муниципальных программ  в 2020 году</vt:lpstr>
      <vt:lpstr>Исполнение муниципальных программ  в 2020 году</vt:lpstr>
      <vt:lpstr>Привлечение средств из областного бюджета на условиях софинансирования</vt:lpstr>
      <vt:lpstr>Исполнение муниципальной программы «Развитие образования Черемховского района» на 2018-2023 годы</vt:lpstr>
      <vt:lpstr>Капитальный ремонт СОШ с. Голуметь</vt:lpstr>
      <vt:lpstr>Капитальный ремонт спортзала СОШ с. Алёхино</vt:lpstr>
      <vt:lpstr>Приобретение автономных угольных котельных </vt:lpstr>
      <vt:lpstr>Приобретение автономных угольных котельных </vt:lpstr>
      <vt:lpstr>Приобретение автономных угольных котельных </vt:lpstr>
      <vt:lpstr>Приобретение автономных угольных котельных </vt:lpstr>
      <vt:lpstr>Модернизация объектов теплоснабжения ООШ д. В. Иреть, СОШ с. Бельск,  СОШ с. В. Булай</vt:lpstr>
      <vt:lpstr>Приобретение школьных автобусов для  МКОУ СОШ д. Балухарь, п. Новостройка, с. Алехино,  с. В. Булай, с. Н. Иреть, с. Новогромово, с. Парфеново</vt:lpstr>
      <vt:lpstr>Исполнение муниципальной программы «Сохранение и развитие культуры в Черемховском районном муниципальном образовании» на 2018-2023 годы</vt:lpstr>
      <vt:lpstr>Благоустройство мемориальных сооружений и объектов, увековечивающих память погибших при защите Отечества</vt:lpstr>
      <vt:lpstr>Благоустройство мемориальных сооружений и объектов, увековечивающих память погибших при защите Отечества</vt:lpstr>
      <vt:lpstr>Благоустройство воинского захоронения на территории с. Бельск</vt:lpstr>
      <vt:lpstr>Пополнен книжный фонд муниципальных библиотек</vt:lpstr>
      <vt:lpstr>Поощрение лучших сельских учреждений культуры  Дом народного творчества с. Бельск (оборудование теплого туалета)</vt:lpstr>
      <vt:lpstr>Укрепление материально-технической базы досуговых учреждений культуры</vt:lpstr>
      <vt:lpstr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vt:lpstr>
      <vt:lpstr>Проектирование строительства клуба в  п. Новостройка</vt:lpstr>
      <vt:lpstr>Предоставление гражданам субсидий на оплату жилых помещений и коммунальных услуг</vt:lpstr>
      <vt:lpstr>Исполнение муниципальной программы «Управление муниципальным имуществом Черемховского районного муниципального образования» на 2018-2023 годы</vt:lpstr>
      <vt:lpstr>Исполнение муниципальной программы «Безопасность жизнедеятельности в Черемховском районном муниципальном образовании» на 2018-2023 годы</vt:lpstr>
      <vt:lpstr>Строительство виадука в п. Михайловка</vt:lpstr>
      <vt:lpstr>Исполнение муниципальной программы «Молодежная политика и спорт в Черемховском районном муниципальном образовании» на 2018-2023 годы</vt:lpstr>
      <vt:lpstr>Исполнение муниципальной программы «Молодежная политика и спорт в Черемховском районном муниципальном образовании» на 2018-2023 годы</vt:lpstr>
      <vt:lpstr>Исполнение муниципальной программы «Здоровье населения в Черемховском районном муниципальном образовании» на 2018-2023 годы</vt:lpstr>
      <vt:lpstr>Исполнение муниципальной программы «Социальная поддержка населения Черемховского районного муниципального образования» на 2018-2023 годы</vt:lpstr>
      <vt:lpstr>Исполнение муниципальной программы «Муниципальное управление в Черемховском районном муниципальном образовании» на 2018-2023 годы</vt:lpstr>
      <vt:lpstr>Исполнение районного фонда финансовой поддержки поселений в 2020 году </vt:lpstr>
      <vt:lpstr>Иные межбюджетные трансферты на сбалансированность местных бюджетов в 2020 году </vt:lpstr>
      <vt:lpstr>Исполнение по непрограммным направлениям деятельности</vt:lpstr>
      <vt:lpstr>Динамика просроченной кредиторской задолженности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 за 2016 год</dc:title>
  <dc:creator>Сергей</dc:creator>
  <cp:lastModifiedBy>Гайдук</cp:lastModifiedBy>
  <cp:revision>664</cp:revision>
  <dcterms:created xsi:type="dcterms:W3CDTF">2017-05-15T04:52:35Z</dcterms:created>
  <dcterms:modified xsi:type="dcterms:W3CDTF">2021-05-25T09:40:28Z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1821063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