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4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5.xml" ContentType="application/vnd.openxmlformats-officedocument.themeOverride+xml"/>
  <Override PartName="/ppt/drawings/drawing1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6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9.xml" ContentType="application/vnd.openxmlformats-officedocument.themeOverride+xml"/>
  <Override PartName="/ppt/drawings/drawing2.xml" ContentType="application/vnd.openxmlformats-officedocument.drawingml.chartshape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8" r:id="rId2"/>
  </p:sldMasterIdLst>
  <p:notesMasterIdLst>
    <p:notesMasterId r:id="rId36"/>
  </p:notesMasterIdLst>
  <p:sldIdLst>
    <p:sldId id="284" r:id="rId3"/>
    <p:sldId id="373" r:id="rId4"/>
    <p:sldId id="258" r:id="rId5"/>
    <p:sldId id="366" r:id="rId6"/>
    <p:sldId id="367" r:id="rId7"/>
    <p:sldId id="371" r:id="rId8"/>
    <p:sldId id="370" r:id="rId9"/>
    <p:sldId id="359" r:id="rId10"/>
    <p:sldId id="350" r:id="rId11"/>
    <p:sldId id="382" r:id="rId12"/>
    <p:sldId id="374" r:id="rId13"/>
    <p:sldId id="265" r:id="rId14"/>
    <p:sldId id="365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376" r:id="rId27"/>
    <p:sldId id="377" r:id="rId28"/>
    <p:sldId id="378" r:id="rId29"/>
    <p:sldId id="278" r:id="rId30"/>
    <p:sldId id="381" r:id="rId31"/>
    <p:sldId id="279" r:id="rId32"/>
    <p:sldId id="321" r:id="rId33"/>
    <p:sldId id="281" r:id="rId34"/>
    <p:sldId id="322" r:id="rId35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2C7D"/>
    <a:srgbClr val="253F70"/>
    <a:srgbClr val="42838E"/>
    <a:srgbClr val="5FB2C0"/>
    <a:srgbClr val="45757D"/>
    <a:srgbClr val="33555B"/>
    <a:srgbClr val="ADCDD5"/>
    <a:srgbClr val="B8D4DA"/>
    <a:srgbClr val="4D92A0"/>
    <a:srgbClr val="3970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0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900" y="11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7.xml"/><Relationship Id="rId1" Type="http://schemas.microsoft.com/office/2011/relationships/chartStyle" Target="style7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843711993380744"/>
          <c:y val="8.0460947423476439E-2"/>
          <c:w val="0.79747855134708967"/>
          <c:h val="0.60051618547681507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безвозмездные </c:v>
                </c:pt>
              </c:strCache>
            </c:strRef>
          </c:tx>
          <c:spPr>
            <a:solidFill>
              <a:schemeClr val="accent4">
                <a:shade val="6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Sheet1!$E$1:$F$1</c:f>
              <c:strCache>
                <c:ptCount val="2"/>
                <c:pt idx="0">
                  <c:v>2024</c:v>
                </c:pt>
                <c:pt idx="1">
                  <c:v>2025</c:v>
                </c:pt>
              </c:strCache>
            </c:strRef>
          </c:cat>
          <c:val>
            <c:numRef>
              <c:f>Sheet1!$E$2:$F$2</c:f>
              <c:numCache>
                <c:formatCode>0%</c:formatCode>
                <c:ptCount val="2"/>
                <c:pt idx="0">
                  <c:v>0.7093739648890357</c:v>
                </c:pt>
                <c:pt idx="1">
                  <c:v>0.65119400876077482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A70-4B0C-8EC5-415D14B03AFD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налоговые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Sheet1!$E$1:$F$1</c:f>
              <c:strCache>
                <c:ptCount val="2"/>
                <c:pt idx="0">
                  <c:v>2024</c:v>
                </c:pt>
                <c:pt idx="1">
                  <c:v>2025</c:v>
                </c:pt>
              </c:strCache>
            </c:strRef>
          </c:cat>
          <c:val>
            <c:numRef>
              <c:f>Sheet1!$E$3:$F$3</c:f>
              <c:numCache>
                <c:formatCode>0%</c:formatCode>
                <c:ptCount val="2"/>
                <c:pt idx="0">
                  <c:v>0.261344816164293</c:v>
                </c:pt>
                <c:pt idx="1">
                  <c:v>0.31192595732655104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70-4B0C-8EC5-415D14B03AFD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неналоговые</c:v>
                </c:pt>
              </c:strCache>
            </c:strRef>
          </c:tx>
          <c:spPr>
            <a:solidFill>
              <a:schemeClr val="accent4">
                <a:tint val="6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4.8648472648641682E-3"/>
                  <c:y val="-3.558441881895844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A70-4B0C-8EC5-415D14B03AFD}"/>
                </c:ext>
              </c:extLst>
            </c:dLbl>
            <c:dLbl>
              <c:idx val="1"/>
              <c:layout>
                <c:manualLayout>
                  <c:x val="0"/>
                  <c:y val="-3.16305945057408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A70-4B0C-8EC5-415D14B03A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Sheet1!$E$1:$F$1</c:f>
              <c:strCache>
                <c:ptCount val="2"/>
                <c:pt idx="0">
                  <c:v>2024</c:v>
                </c:pt>
                <c:pt idx="1">
                  <c:v>2025</c:v>
                </c:pt>
              </c:strCache>
            </c:strRef>
          </c:cat>
          <c:val>
            <c:numRef>
              <c:f>Sheet1!$E$4:$F$4</c:f>
              <c:numCache>
                <c:formatCode>0%</c:formatCode>
                <c:ptCount val="2"/>
                <c:pt idx="0">
                  <c:v>2.9281218946671107E-2</c:v>
                </c:pt>
                <c:pt idx="1">
                  <c:v>3.6880033912674894E-2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A70-4B0C-8EC5-415D14B03AF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4821248"/>
        <c:axId val="164929536"/>
      </c:barChart>
      <c:catAx>
        <c:axId val="164821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rgbClr val="468994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64929536"/>
        <c:crosses val="autoZero"/>
        <c:auto val="1"/>
        <c:lblAlgn val="ctr"/>
        <c:lblOffset val="100"/>
        <c:noMultiLvlLbl val="0"/>
      </c:catAx>
      <c:valAx>
        <c:axId val="16492953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one"/>
        <c:crossAx val="164821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Лист1!$B$112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Лист1!$A$127:$A$135</c:f>
              <c:strCache>
                <c:ptCount val="8"/>
                <c:pt idx="0">
                  <c:v>Безопасность</c:v>
                </c:pt>
                <c:pt idx="1">
                  <c:v>Архитектура и градостроительство</c:v>
                </c:pt>
                <c:pt idx="2">
                  <c:v>Дороги</c:v>
                </c:pt>
                <c:pt idx="3">
                  <c:v>Энергосбережение</c:v>
                </c:pt>
                <c:pt idx="4">
                  <c:v>Благоустройство территории</c:v>
                </c:pt>
                <c:pt idx="5">
                  <c:v>Модернизация объектов коммунальной инфраструктуры</c:v>
                </c:pt>
                <c:pt idx="6">
                  <c:v>Доступная среда для инвалидов</c:v>
                </c:pt>
                <c:pt idx="7">
                  <c:v>Формирование комфортной городской среды на территории</c:v>
                </c:pt>
              </c:strCache>
            </c:strRef>
          </c:cat>
          <c:val>
            <c:numRef>
              <c:f>Лист1!$B$127:$B$135</c:f>
            </c:numRef>
          </c:val>
          <c:extLst>
            <c:ext xmlns:c16="http://schemas.microsoft.com/office/drawing/2014/chart" uri="{C3380CC4-5D6E-409C-BE32-E72D297353CC}">
              <c16:uniqueId val="{00000000-4EAE-4021-BA58-74BB17DFD123}"/>
            </c:ext>
          </c:extLst>
        </c:ser>
        <c:ser>
          <c:idx val="1"/>
          <c:order val="1"/>
          <c:tx>
            <c:strRef>
              <c:f>Лист1!$C$112</c:f>
              <c:strCache>
                <c:ptCount val="1"/>
                <c:pt idx="0">
                  <c:v>2025 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Лист1!$A$127:$A$135</c:f>
              <c:strCache>
                <c:ptCount val="8"/>
                <c:pt idx="0">
                  <c:v>Безопасность</c:v>
                </c:pt>
                <c:pt idx="1">
                  <c:v>Архитектура и градостроительство</c:v>
                </c:pt>
                <c:pt idx="2">
                  <c:v>Дороги</c:v>
                </c:pt>
                <c:pt idx="3">
                  <c:v>Энергосбережение</c:v>
                </c:pt>
                <c:pt idx="4">
                  <c:v>Благоустройство территории</c:v>
                </c:pt>
                <c:pt idx="5">
                  <c:v>Модернизация объектов коммунальной инфраструктуры</c:v>
                </c:pt>
                <c:pt idx="6">
                  <c:v>Доступная среда для инвалидов</c:v>
                </c:pt>
                <c:pt idx="7">
                  <c:v>Формирование комфортной городской среды на территории</c:v>
                </c:pt>
              </c:strCache>
            </c:strRef>
          </c:cat>
          <c:val>
            <c:numRef>
              <c:f>Лист1!$C$127:$C$135</c:f>
            </c:numRef>
          </c:val>
          <c:extLst>
            <c:ext xmlns:c16="http://schemas.microsoft.com/office/drawing/2014/chart" uri="{C3380CC4-5D6E-409C-BE32-E72D297353CC}">
              <c16:uniqueId val="{00000001-4EAE-4021-BA58-74BB17DFD12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100"/>
        <c:axId val="166479360"/>
        <c:axId val="166480896"/>
      </c:barChart>
      <c:barChart>
        <c:barDir val="bar"/>
        <c:grouping val="percentStacked"/>
        <c:varyColors val="0"/>
        <c:ser>
          <c:idx val="2"/>
          <c:order val="2"/>
          <c:tx>
            <c:strRef>
              <c:f>Лист1!$D$112</c:f>
              <c:strCache>
                <c:ptCount val="1"/>
                <c:pt idx="0">
                  <c:v>2024 год (факт)</c:v>
                </c:pt>
              </c:strCache>
            </c:strRef>
          </c:tx>
          <c:spPr>
            <a:solidFill>
              <a:srgbClr val="D0E4A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dLbl>
              <c:idx val="1"/>
              <c:layout>
                <c:manualLayout>
                  <c:x val="-7.4104744664226074E-3"/>
                  <c:y val="-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EAE-4021-BA58-74BB17DFD1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Лист1!$A$127:$A$135</c:f>
              <c:strCache>
                <c:ptCount val="8"/>
                <c:pt idx="0">
                  <c:v>Безопасность</c:v>
                </c:pt>
                <c:pt idx="1">
                  <c:v>Архитектура и градостроительство</c:v>
                </c:pt>
                <c:pt idx="2">
                  <c:v>Дороги</c:v>
                </c:pt>
                <c:pt idx="3">
                  <c:v>Энергосбережение</c:v>
                </c:pt>
                <c:pt idx="4">
                  <c:v>Благоустройство территории</c:v>
                </c:pt>
                <c:pt idx="5">
                  <c:v>Модернизация объектов коммунальной инфраструктуры</c:v>
                </c:pt>
                <c:pt idx="6">
                  <c:v>Доступная среда для инвалидов</c:v>
                </c:pt>
                <c:pt idx="7">
                  <c:v>Формирование комфортной городской среды на территории</c:v>
                </c:pt>
              </c:strCache>
            </c:strRef>
          </c:cat>
          <c:val>
            <c:numRef>
              <c:f>Лист1!$D$127:$D$135</c:f>
              <c:numCache>
                <c:formatCode>#,##0.0</c:formatCode>
                <c:ptCount val="8"/>
                <c:pt idx="0">
                  <c:v>47462.6</c:v>
                </c:pt>
                <c:pt idx="1">
                  <c:v>71671.5</c:v>
                </c:pt>
                <c:pt idx="2">
                  <c:v>65451</c:v>
                </c:pt>
                <c:pt idx="3">
                  <c:v>169.4</c:v>
                </c:pt>
                <c:pt idx="4">
                  <c:v>16671</c:v>
                </c:pt>
                <c:pt idx="5">
                  <c:v>82029.399999999994</c:v>
                </c:pt>
                <c:pt idx="6">
                  <c:v>30</c:v>
                </c:pt>
                <c:pt idx="7">
                  <c:v>2688.5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EAE-4021-BA58-74BB17DFD123}"/>
            </c:ext>
          </c:extLst>
        </c:ser>
        <c:ser>
          <c:idx val="3"/>
          <c:order val="3"/>
          <c:tx>
            <c:strRef>
              <c:f>Лист1!$E$112</c:f>
              <c:strCache>
                <c:ptCount val="1"/>
                <c:pt idx="0">
                  <c:v>2025 год (план)</c:v>
                </c:pt>
              </c:strCache>
            </c:strRef>
          </c:tx>
          <c:spPr>
            <a:solidFill>
              <a:srgbClr val="F4C4C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dLbl>
              <c:idx val="1"/>
              <c:layout>
                <c:manualLayout>
                  <c:x val="1.333885403956049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EAE-4021-BA58-74BB17DFD123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3D9-466D-A404-4B00350007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Лист1!$A$127:$A$135</c:f>
              <c:strCache>
                <c:ptCount val="8"/>
                <c:pt idx="0">
                  <c:v>Безопасность</c:v>
                </c:pt>
                <c:pt idx="1">
                  <c:v>Архитектура и градостроительство</c:v>
                </c:pt>
                <c:pt idx="2">
                  <c:v>Дороги</c:v>
                </c:pt>
                <c:pt idx="3">
                  <c:v>Энергосбережение</c:v>
                </c:pt>
                <c:pt idx="4">
                  <c:v>Благоустройство территории</c:v>
                </c:pt>
                <c:pt idx="5">
                  <c:v>Модернизация объектов коммунальной инфраструктуры</c:v>
                </c:pt>
                <c:pt idx="6">
                  <c:v>Доступная среда для инвалидов</c:v>
                </c:pt>
                <c:pt idx="7">
                  <c:v>Формирование комфортной городской среды на территории</c:v>
                </c:pt>
              </c:strCache>
            </c:strRef>
          </c:cat>
          <c:val>
            <c:numRef>
              <c:f>Лист1!$E$127:$E$135</c:f>
              <c:numCache>
                <c:formatCode>#,##0.0</c:formatCode>
                <c:ptCount val="8"/>
                <c:pt idx="0">
                  <c:v>35556.699999999997</c:v>
                </c:pt>
                <c:pt idx="1">
                  <c:v>17831.5</c:v>
                </c:pt>
                <c:pt idx="2">
                  <c:v>64329.7</c:v>
                </c:pt>
                <c:pt idx="3">
                  <c:v>1200</c:v>
                </c:pt>
                <c:pt idx="4">
                  <c:v>2977</c:v>
                </c:pt>
                <c:pt idx="5">
                  <c:v>91106</c:v>
                </c:pt>
                <c:pt idx="6">
                  <c:v>0</c:v>
                </c:pt>
                <c:pt idx="7">
                  <c:v>4439.4000000000005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EAE-4021-BA58-74BB17DFD123}"/>
            </c:ext>
          </c:extLst>
        </c:ser>
        <c:ser>
          <c:idx val="4"/>
          <c:order val="4"/>
          <c:tx>
            <c:strRef>
              <c:f>Лист1!$F$112</c:f>
              <c:strCache>
                <c:ptCount val="1"/>
                <c:pt idx="0">
                  <c:v>2025 год (факт)</c:v>
                </c:pt>
              </c:strCache>
            </c:strRef>
          </c:tx>
          <c:spPr>
            <a:solidFill>
              <a:srgbClr val="5D97DC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3D9-466D-A404-4B00350007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Лист1!$A$127:$A$135</c:f>
              <c:strCache>
                <c:ptCount val="8"/>
                <c:pt idx="0">
                  <c:v>Безопасность</c:v>
                </c:pt>
                <c:pt idx="1">
                  <c:v>Архитектура и градостроительство</c:v>
                </c:pt>
                <c:pt idx="2">
                  <c:v>Дороги</c:v>
                </c:pt>
                <c:pt idx="3">
                  <c:v>Энергосбережение</c:v>
                </c:pt>
                <c:pt idx="4">
                  <c:v>Благоустройство территории</c:v>
                </c:pt>
                <c:pt idx="5">
                  <c:v>Модернизация объектов коммунальной инфраструктуры</c:v>
                </c:pt>
                <c:pt idx="6">
                  <c:v>Доступная среда для инвалидов</c:v>
                </c:pt>
                <c:pt idx="7">
                  <c:v>Формирование комфортной городской среды на территории</c:v>
                </c:pt>
              </c:strCache>
            </c:strRef>
          </c:cat>
          <c:val>
            <c:numRef>
              <c:f>Лист1!$F$127:$F$135</c:f>
              <c:numCache>
                <c:formatCode>#,##0.0</c:formatCode>
                <c:ptCount val="8"/>
                <c:pt idx="0">
                  <c:v>34828.6</c:v>
                </c:pt>
                <c:pt idx="1">
                  <c:v>14448.4</c:v>
                </c:pt>
                <c:pt idx="2">
                  <c:v>53166.6</c:v>
                </c:pt>
                <c:pt idx="3">
                  <c:v>839.9</c:v>
                </c:pt>
                <c:pt idx="4">
                  <c:v>2416.1999999999998</c:v>
                </c:pt>
                <c:pt idx="5">
                  <c:v>80668.600000000006</c:v>
                </c:pt>
                <c:pt idx="6">
                  <c:v>0</c:v>
                </c:pt>
                <c:pt idx="7">
                  <c:v>4380.6000000000004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EAE-4021-BA58-74BB17DFD12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100"/>
        <c:axId val="166479360"/>
        <c:axId val="166480896"/>
      </c:barChart>
      <c:catAx>
        <c:axId val="1664793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66480896"/>
        <c:crosses val="autoZero"/>
        <c:auto val="1"/>
        <c:lblAlgn val="ctr"/>
        <c:lblOffset val="100"/>
        <c:noMultiLvlLbl val="0"/>
      </c:catAx>
      <c:valAx>
        <c:axId val="166480896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one"/>
        <c:crossAx val="166479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48650581774760804"/>
          <c:y val="7.407407407407407E-2"/>
          <c:w val="0.46173055934961482"/>
          <c:h val="8.36023622047245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381486500419791"/>
          <c:y val="7.1796726031088776E-2"/>
          <c:w val="0.81618513499580214"/>
          <c:h val="0.7521392681836948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НДФЛ</c:v>
                </c:pt>
              </c:strCache>
            </c:strRef>
          </c:tx>
          <c:spPr>
            <a:solidFill>
              <a:schemeClr val="accent4">
                <a:shade val="6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2024</c:v>
                </c:pt>
                <c:pt idx="1">
                  <c:v>2025</c:v>
                </c:pt>
              </c:strCache>
            </c:strRef>
          </c:cat>
          <c:val>
            <c:numRef>
              <c:f>Sheet1!$B$2:$C$2</c:f>
              <c:numCache>
                <c:formatCode>0%</c:formatCode>
                <c:ptCount val="2"/>
                <c:pt idx="0">
                  <c:v>0.8750316856780741</c:v>
                </c:pt>
                <c:pt idx="1">
                  <c:v>0.79365798414496036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A70-4B0C-8EC5-415D14B03AFD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Налоги на совокупный доход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2024</c:v>
                </c:pt>
                <c:pt idx="1">
                  <c:v>2025</c:v>
                </c:pt>
              </c:strCache>
            </c:strRef>
          </c:cat>
          <c:val>
            <c:numRef>
              <c:f>Sheet1!$B$3:$C$3</c:f>
              <c:numCache>
                <c:formatCode>0%</c:formatCode>
                <c:ptCount val="2"/>
                <c:pt idx="0">
                  <c:v>4.3092522179974654E-2</c:v>
                </c:pt>
                <c:pt idx="1">
                  <c:v>0.10237825594563997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70-4B0C-8EC5-415D14B03AFD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Прочие налоговые доходы</c:v>
                </c:pt>
              </c:strCache>
            </c:strRef>
          </c:tx>
          <c:spPr>
            <a:solidFill>
              <a:schemeClr val="accent4">
                <a:tint val="6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4.8647832555125115E-3"/>
                  <c:y val="-9.591998935738374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A70-4B0C-8EC5-415D14B03AFD}"/>
                </c:ext>
              </c:extLst>
            </c:dLbl>
            <c:dLbl>
              <c:idx val="1"/>
              <c:layout>
                <c:manualLayout>
                  <c:x val="4.6766139841804442E-3"/>
                  <c:y val="-9.970289363182697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A70-4B0C-8EC5-415D14B03A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2024</c:v>
                </c:pt>
                <c:pt idx="1">
                  <c:v>2025</c:v>
                </c:pt>
              </c:strCache>
            </c:strRef>
          </c:cat>
          <c:val>
            <c:numRef>
              <c:f>Sheet1!$B$4:$C$4</c:f>
              <c:numCache>
                <c:formatCode>0%</c:formatCode>
                <c:ptCount val="2"/>
                <c:pt idx="0">
                  <c:v>8.1875792141951828E-2</c:v>
                </c:pt>
                <c:pt idx="1">
                  <c:v>0.10396375990939979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A70-4B0C-8EC5-415D14B03AF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6093184"/>
        <c:axId val="166094720"/>
      </c:barChart>
      <c:catAx>
        <c:axId val="16609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rgbClr val="468994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66094720"/>
        <c:crosses val="autoZero"/>
        <c:auto val="1"/>
        <c:lblAlgn val="ctr"/>
        <c:lblOffset val="100"/>
        <c:noMultiLvlLbl val="0"/>
      </c:catAx>
      <c:valAx>
        <c:axId val="1660947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one"/>
        <c:crossAx val="166093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381486500419791"/>
          <c:y val="7.1796726031088776E-2"/>
          <c:w val="0.81618513499580214"/>
          <c:h val="0.7521392681836948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остальное</c:v>
                </c:pt>
              </c:strCache>
            </c:strRef>
          </c:tx>
          <c:spPr>
            <a:solidFill>
              <a:schemeClr val="accent4">
                <a:shade val="6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2024</c:v>
                </c:pt>
                <c:pt idx="1">
                  <c:v>2025</c:v>
                </c:pt>
              </c:strCache>
            </c:strRef>
          </c:cat>
          <c:val>
            <c:numRef>
              <c:f>Sheet1!$B$2:$C$2</c:f>
              <c:numCache>
                <c:formatCode>0%</c:formatCode>
                <c:ptCount val="2"/>
                <c:pt idx="0">
                  <c:v>0.334840922916191</c:v>
                </c:pt>
                <c:pt idx="1">
                  <c:v>0.31751986258480769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C7-43A9-9983-D244B1AFF7C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негативка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2024</c:v>
                </c:pt>
                <c:pt idx="1">
                  <c:v>2025</c:v>
                </c:pt>
              </c:strCache>
            </c:strRef>
          </c:cat>
          <c:val>
            <c:numRef>
              <c:f>Sheet1!$B$3:$C$3</c:f>
              <c:numCache>
                <c:formatCode>0%</c:formatCode>
                <c:ptCount val="2"/>
                <c:pt idx="0">
                  <c:v>0.30405217466028372</c:v>
                </c:pt>
                <c:pt idx="1">
                  <c:v>0.35046810401119854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C7-43A9-9983-D244B1AFF7C0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от исп имущества</c:v>
                </c:pt>
              </c:strCache>
            </c:strRef>
          </c:tx>
          <c:spPr>
            <a:solidFill>
              <a:schemeClr val="accent4">
                <a:tint val="6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4.8647832555125115E-3"/>
                  <c:y val="-9.591998935738374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6C7-43A9-9983-D244B1AFF7C0}"/>
                </c:ext>
              </c:extLst>
            </c:dLbl>
            <c:dLbl>
              <c:idx val="1"/>
              <c:layout>
                <c:manualLayout>
                  <c:x val="4.6766139841804442E-3"/>
                  <c:y val="-9.970289363182697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6C7-43A9-9983-D244B1AFF7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2024</c:v>
                </c:pt>
                <c:pt idx="1">
                  <c:v>2025</c:v>
                </c:pt>
              </c:strCache>
            </c:strRef>
          </c:cat>
          <c:val>
            <c:numRef>
              <c:f>Sheet1!$B$4:$C$4</c:f>
              <c:numCache>
                <c:formatCode>0%</c:formatCode>
                <c:ptCount val="2"/>
                <c:pt idx="0">
                  <c:v>0.36110690242352567</c:v>
                </c:pt>
                <c:pt idx="1">
                  <c:v>0.33201203340399432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C7-43A9-9983-D244B1AFF7C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7389440"/>
        <c:axId val="167399424"/>
      </c:barChart>
      <c:catAx>
        <c:axId val="167389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rgbClr val="468994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67399424"/>
        <c:crosses val="autoZero"/>
        <c:auto val="1"/>
        <c:lblAlgn val="ctr"/>
        <c:lblOffset val="100"/>
        <c:noMultiLvlLbl val="0"/>
      </c:catAx>
      <c:valAx>
        <c:axId val="16739942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one"/>
        <c:crossAx val="167389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843711993380742"/>
          <c:y val="8.0460947423476398E-2"/>
          <c:w val="0.79747855134708967"/>
          <c:h val="0.60051618547681507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субвенции</c:v>
                </c:pt>
              </c:strCache>
            </c:strRef>
          </c:tx>
          <c:spPr>
            <a:solidFill>
              <a:schemeClr val="accent4">
                <a:shade val="6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2024</c:v>
                </c:pt>
                <c:pt idx="1">
                  <c:v>2025</c:v>
                </c:pt>
              </c:strCache>
            </c:strRef>
          </c:cat>
          <c:val>
            <c:numRef>
              <c:f>Sheet1!$B$2:$C$2</c:f>
              <c:numCache>
                <c:formatCode>0%</c:formatCode>
                <c:ptCount val="2"/>
                <c:pt idx="0">
                  <c:v>0.62902773886242647</c:v>
                </c:pt>
                <c:pt idx="1">
                  <c:v>0.66764354716161955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A70-4B0C-8EC5-415D14B03AFD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субсидии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2024</c:v>
                </c:pt>
                <c:pt idx="1">
                  <c:v>2025</c:v>
                </c:pt>
              </c:strCache>
            </c:strRef>
          </c:cat>
          <c:val>
            <c:numRef>
              <c:f>Sheet1!$B$3:$C$3</c:f>
              <c:numCache>
                <c:formatCode>0%</c:formatCode>
                <c:ptCount val="2"/>
                <c:pt idx="0">
                  <c:v>0.17708041468198374</c:v>
                </c:pt>
                <c:pt idx="1">
                  <c:v>6.349723217193097E-2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70-4B0C-8EC5-415D14B03AFD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дотации</c:v>
                </c:pt>
              </c:strCache>
            </c:strRef>
          </c:tx>
          <c:spPr>
            <a:solidFill>
              <a:schemeClr val="accent4">
                <a:tint val="6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7.5098200592289477E-3"/>
                  <c:y val="-6.358911105098737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A70-4B0C-8EC5-415D14B03AFD}"/>
                </c:ext>
              </c:extLst>
            </c:dLbl>
            <c:dLbl>
              <c:idx val="1"/>
              <c:layout>
                <c:manualLayout>
                  <c:x val="-1.5124264666681193E-16"/>
                  <c:y val="1.769962125308941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A70-4B0C-8EC5-415D14B03A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2024</c:v>
                </c:pt>
                <c:pt idx="1">
                  <c:v>2025</c:v>
                </c:pt>
              </c:strCache>
            </c:strRef>
          </c:cat>
          <c:val>
            <c:numRef>
              <c:f>Sheet1!$B$4:$C$4</c:f>
              <c:numCache>
                <c:formatCode>0%</c:formatCode>
                <c:ptCount val="2"/>
                <c:pt idx="0">
                  <c:v>0.13738675632763611</c:v>
                </c:pt>
                <c:pt idx="1">
                  <c:v>0.22869857809616845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A70-4B0C-8EC5-415D14B03AFD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иные</c:v>
                </c:pt>
              </c:strCache>
            </c:strRef>
          </c:tx>
          <c:spPr>
            <a:solidFill>
              <a:srgbClr val="397079"/>
            </a:solidFill>
            <a:ln w="33691">
              <a:noFill/>
              <a:prstDash val="solid"/>
            </a:ln>
            <a:scene3d>
              <a:camera prst="orthographicFront"/>
              <a:lightRig rig="threePt" dir="t"/>
            </a:scene3d>
            <a:sp3d>
              <a:bevelT w="139700" h="139700" prst="artDeco"/>
              <a:bevelB w="139700" h="139700" prst="artDeco"/>
            </a:sp3d>
          </c:spPr>
          <c:invertIfNegative val="0"/>
          <c:dLbls>
            <c:dLbl>
              <c:idx val="0"/>
              <c:layout>
                <c:manualLayout>
                  <c:x val="-8.2496942091694562E-3"/>
                  <c:y val="-3.75755332323210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b="1"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E14-4276-B9D3-EA64EB329FD5}"/>
                </c:ext>
              </c:extLst>
            </c:dLbl>
            <c:dLbl>
              <c:idx val="1"/>
              <c:layout>
                <c:manualLayout>
                  <c:x val="0"/>
                  <c:y val="-3.75755332323210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b="1"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E14-4276-B9D3-EA64EB329FD5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Sheet1!$B$1:$C$1</c:f>
              <c:strCache>
                <c:ptCount val="2"/>
                <c:pt idx="0">
                  <c:v>2024</c:v>
                </c:pt>
                <c:pt idx="1">
                  <c:v>2025</c:v>
                </c:pt>
              </c:strCache>
            </c:strRef>
          </c:cat>
          <c:val>
            <c:numRef>
              <c:f>Sheet1!$B$5:$C$5</c:f>
              <c:numCache>
                <c:formatCode>0%</c:formatCode>
                <c:ptCount val="2"/>
                <c:pt idx="0">
                  <c:v>5.6505090127953669E-2</c:v>
                </c:pt>
                <c:pt idx="1">
                  <c:v>4.0160642570281124E-2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E14-4276-B9D3-EA64EB329FD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5545472"/>
        <c:axId val="165547008"/>
      </c:barChart>
      <c:catAx>
        <c:axId val="165545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rgbClr val="39707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65547008"/>
        <c:crosses val="autoZero"/>
        <c:auto val="1"/>
        <c:lblAlgn val="ctr"/>
        <c:lblOffset val="100"/>
        <c:noMultiLvlLbl val="0"/>
      </c:catAx>
      <c:valAx>
        <c:axId val="16554700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one"/>
        <c:crossAx val="165545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843709320856764"/>
          <c:y val="7.6155324546584718E-2"/>
          <c:w val="0.79747855134708967"/>
          <c:h val="0.60051618547681507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областной бюджет</c:v>
                </c:pt>
              </c:strCache>
            </c:strRef>
          </c:tx>
          <c:spPr>
            <a:solidFill>
              <a:schemeClr val="accent4">
                <a:shade val="6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2024</c:v>
                </c:pt>
                <c:pt idx="1">
                  <c:v>2025</c:v>
                </c:pt>
              </c:strCache>
            </c:strRef>
          </c:cat>
          <c:val>
            <c:numRef>
              <c:f>Sheet1!$B$2:$C$2</c:f>
              <c:numCache>
                <c:formatCode>0%</c:formatCode>
                <c:ptCount val="2"/>
                <c:pt idx="0">
                  <c:v>0.60618835012784744</c:v>
                </c:pt>
                <c:pt idx="1">
                  <c:v>0.50964704599784405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4C-4CA3-8FBE-9A091D05F8A1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местный бюджет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2024</c:v>
                </c:pt>
                <c:pt idx="1">
                  <c:v>2025</c:v>
                </c:pt>
              </c:strCache>
            </c:strRef>
          </c:cat>
          <c:val>
            <c:numRef>
              <c:f>Sheet1!$B$3:$C$3</c:f>
              <c:numCache>
                <c:formatCode>0%</c:formatCode>
                <c:ptCount val="2"/>
                <c:pt idx="0">
                  <c:v>0.39381164987215267</c:v>
                </c:pt>
                <c:pt idx="1">
                  <c:v>0.49035295400215601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4C-4CA3-8FBE-9A091D05F8A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6737024"/>
        <c:axId val="166738560"/>
      </c:barChart>
      <c:catAx>
        <c:axId val="166737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rgbClr val="39707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66738560"/>
        <c:crosses val="autoZero"/>
        <c:auto val="1"/>
        <c:lblAlgn val="ctr"/>
        <c:lblOffset val="100"/>
        <c:noMultiLvlLbl val="0"/>
      </c:catAx>
      <c:valAx>
        <c:axId val="16673856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one"/>
        <c:crossAx val="166737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018094020255569"/>
          <c:y val="0.16138345432532641"/>
          <c:w val="0.79747855134708967"/>
          <c:h val="0.5646189105538627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соц значимые </c:v>
                </c:pt>
              </c:strCache>
            </c:strRef>
          </c:tx>
          <c:spPr>
            <a:solidFill>
              <a:schemeClr val="accent4">
                <a:shade val="6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2024</c:v>
                </c:pt>
                <c:pt idx="1">
                  <c:v>2025</c:v>
                </c:pt>
              </c:strCache>
            </c:strRef>
          </c:cat>
          <c:val>
            <c:numRef>
              <c:f>Sheet1!$B$2:$C$2</c:f>
              <c:numCache>
                <c:formatCode>0%</c:formatCode>
                <c:ptCount val="2"/>
                <c:pt idx="0">
                  <c:v>0.71336630309599613</c:v>
                </c:pt>
                <c:pt idx="1">
                  <c:v>0.77537115398407797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A70-4B0C-8EC5-415D14B03AFD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2024</c:v>
                </c:pt>
                <c:pt idx="1">
                  <c:v>2025</c:v>
                </c:pt>
              </c:strCache>
            </c:strRef>
          </c:cat>
          <c:val>
            <c:numRef>
              <c:f>Sheet1!$B$3:$C$3</c:f>
              <c:numCache>
                <c:formatCode>0%</c:formatCode>
                <c:ptCount val="2"/>
                <c:pt idx="0">
                  <c:v>0.11090034550504707</c:v>
                </c:pt>
                <c:pt idx="1">
                  <c:v>0.12242702431327547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70-4B0C-8EC5-415D14B03AFD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модернизация</c:v>
                </c:pt>
              </c:strCache>
            </c:strRef>
          </c:tx>
          <c:spPr>
            <a:solidFill>
              <a:schemeClr val="accent4">
                <a:tint val="6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5.5428789047373738E-4"/>
                  <c:y val="-6.083090740656428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A70-4B0C-8EC5-415D14B03AFD}"/>
                </c:ext>
              </c:extLst>
            </c:dLbl>
            <c:dLbl>
              <c:idx val="1"/>
              <c:layout>
                <c:manualLayout>
                  <c:x val="2.7096125306829903E-3"/>
                  <c:y val="-8.49855396778700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A70-4B0C-8EC5-415D14B03A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2024</c:v>
                </c:pt>
                <c:pt idx="1">
                  <c:v>2025</c:v>
                </c:pt>
              </c:strCache>
            </c:strRef>
          </c:cat>
          <c:val>
            <c:numRef>
              <c:f>Sheet1!$B$4:$C$4</c:f>
              <c:numCache>
                <c:formatCode>0%</c:formatCode>
                <c:ptCount val="2"/>
                <c:pt idx="0">
                  <c:v>0.14375719802181422</c:v>
                </c:pt>
                <c:pt idx="1">
                  <c:v>6.8277988955031205E-2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A70-4B0C-8EC5-415D14B03AFD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первоочередные</c:v>
                </c:pt>
              </c:strCache>
            </c:strRef>
          </c:tx>
          <c:spPr>
            <a:solidFill>
              <a:srgbClr val="397079"/>
            </a:solidFill>
            <a:ln w="33691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63500" h="25400" prst="artDeco"/>
              <a:bevelB w="0" h="0" prst="artDeco"/>
            </a:sp3d>
          </c:spPr>
          <c:invertIfNegative val="0"/>
          <c:dLbls>
            <c:dLbl>
              <c:idx val="0"/>
              <c:layout>
                <c:manualLayout>
                  <c:x val="-2.7095674399600974E-3"/>
                  <c:y val="-2.06509629527764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E9C-4FE7-A9D0-C8BBD8821E07}"/>
                </c:ext>
              </c:extLst>
            </c:dLbl>
            <c:dLbl>
              <c:idx val="1"/>
              <c:layout>
                <c:manualLayout>
                  <c:x val="6.9772129924591201E-3"/>
                  <c:y val="-5.606459606261749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E9C-4FE7-A9D0-C8BBD8821E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2024</c:v>
                </c:pt>
                <c:pt idx="1">
                  <c:v>2025</c:v>
                </c:pt>
              </c:strCache>
            </c:strRef>
          </c:cat>
          <c:val>
            <c:numRef>
              <c:f>Sheet1!$B$5:$C$5</c:f>
              <c:numCache>
                <c:formatCode>0%</c:formatCode>
                <c:ptCount val="2"/>
                <c:pt idx="0">
                  <c:v>3.197615337714247E-2</c:v>
                </c:pt>
                <c:pt idx="1">
                  <c:v>3.392383274761529E-2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E9C-4FE7-A9D0-C8BBD8821E0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2651776"/>
        <c:axId val="122653312"/>
      </c:barChart>
      <c:catAx>
        <c:axId val="122651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rgbClr val="39707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2653312"/>
        <c:crosses val="autoZero"/>
        <c:auto val="1"/>
        <c:lblAlgn val="ctr"/>
        <c:lblOffset val="100"/>
        <c:noMultiLvlLbl val="0"/>
      </c:catAx>
      <c:valAx>
        <c:axId val="12265331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one"/>
        <c:crossAx val="122651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Лист1!$B$254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25406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Лист1!$A$255:$A$266</c:f>
              <c:strCache>
                <c:ptCount val="12"/>
                <c:pt idx="0">
                  <c:v>Обслуживание мун. долга</c:v>
                </c:pt>
                <c:pt idx="1">
                  <c:v>Охрана окружающей среды</c:v>
                </c:pt>
                <c:pt idx="2">
                  <c:v>ЖКХ</c:v>
                </c:pt>
                <c:pt idx="3">
                  <c:v>Национальная экономика</c:v>
                </c:pt>
                <c:pt idx="4">
                  <c:v>Национальная безопасность</c:v>
                </c:pt>
                <c:pt idx="5">
                  <c:v>Национальная оборона</c:v>
                </c:pt>
                <c:pt idx="6">
                  <c:v>Общегосударственные вопросы</c:v>
                </c:pt>
                <c:pt idx="7">
                  <c:v>Физическая культура и спорт</c:v>
                </c:pt>
                <c:pt idx="8">
                  <c:v>Социальная политика</c:v>
                </c:pt>
                <c:pt idx="9">
                  <c:v>Культура</c:v>
                </c:pt>
                <c:pt idx="10">
                  <c:v>Образование</c:v>
                </c:pt>
                <c:pt idx="11">
                  <c:v>Здравоохранение</c:v>
                </c:pt>
              </c:strCache>
            </c:strRef>
          </c:cat>
          <c:val>
            <c:numRef>
              <c:f>Лист1!$B$255:$B$266</c:f>
            </c:numRef>
          </c:val>
          <c:extLst>
            <c:ext xmlns:c16="http://schemas.microsoft.com/office/drawing/2014/chart" uri="{C3380CC4-5D6E-409C-BE32-E72D297353CC}">
              <c16:uniqueId val="{00000000-B0B5-4B57-A210-49F363DA24AC}"/>
            </c:ext>
          </c:extLst>
        </c:ser>
        <c:ser>
          <c:idx val="1"/>
          <c:order val="1"/>
          <c:tx>
            <c:strRef>
              <c:f>Лист1!$C$254</c:f>
              <c:strCache>
                <c:ptCount val="1"/>
                <c:pt idx="0">
                  <c:v>2025 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25406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Лист1!$A$255:$A$266</c:f>
              <c:strCache>
                <c:ptCount val="12"/>
                <c:pt idx="0">
                  <c:v>Обслуживание мун. долга</c:v>
                </c:pt>
                <c:pt idx="1">
                  <c:v>Охрана окружающей среды</c:v>
                </c:pt>
                <c:pt idx="2">
                  <c:v>ЖКХ</c:v>
                </c:pt>
                <c:pt idx="3">
                  <c:v>Национальная экономика</c:v>
                </c:pt>
                <c:pt idx="4">
                  <c:v>Национальная безопасность</c:v>
                </c:pt>
                <c:pt idx="5">
                  <c:v>Национальная оборона</c:v>
                </c:pt>
                <c:pt idx="6">
                  <c:v>Общегосударственные вопросы</c:v>
                </c:pt>
                <c:pt idx="7">
                  <c:v>Физическая культура и спорт</c:v>
                </c:pt>
                <c:pt idx="8">
                  <c:v>Социальная политика</c:v>
                </c:pt>
                <c:pt idx="9">
                  <c:v>Культура</c:v>
                </c:pt>
                <c:pt idx="10">
                  <c:v>Образование</c:v>
                </c:pt>
                <c:pt idx="11">
                  <c:v>Здравоохранение</c:v>
                </c:pt>
              </c:strCache>
            </c:strRef>
          </c:cat>
          <c:val>
            <c:numRef>
              <c:f>Лист1!$C$255:$C$266</c:f>
            </c:numRef>
          </c:val>
          <c:extLst>
            <c:ext xmlns:c16="http://schemas.microsoft.com/office/drawing/2014/chart" uri="{C3380CC4-5D6E-409C-BE32-E72D297353CC}">
              <c16:uniqueId val="{00000001-B0B5-4B57-A210-49F363DA24AC}"/>
            </c:ext>
          </c:extLst>
        </c:ser>
        <c:ser>
          <c:idx val="2"/>
          <c:order val="2"/>
          <c:tx>
            <c:strRef>
              <c:f>Лист1!$D$254</c:f>
              <c:strCache>
                <c:ptCount val="1"/>
                <c:pt idx="0">
                  <c:v>2024 год (факт)</c:v>
                </c:pt>
              </c:strCache>
            </c:strRef>
          </c:tx>
          <c:spPr>
            <a:solidFill>
              <a:srgbClr val="9BBB59">
                <a:lumMod val="60000"/>
                <a:lumOff val="4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dLbl>
              <c:idx val="0"/>
              <c:layout>
                <c:manualLayout>
                  <c:x val="-1.348244993738092E-3"/>
                  <c:y val="9.775660145711217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89B-4598-B6BF-934E647676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25406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Лист1!$A$255:$A$266</c:f>
              <c:strCache>
                <c:ptCount val="12"/>
                <c:pt idx="0">
                  <c:v>Обслуживание мун. долга</c:v>
                </c:pt>
                <c:pt idx="1">
                  <c:v>Охрана окружающей среды</c:v>
                </c:pt>
                <c:pt idx="2">
                  <c:v>ЖКХ</c:v>
                </c:pt>
                <c:pt idx="3">
                  <c:v>Национальная экономика</c:v>
                </c:pt>
                <c:pt idx="4">
                  <c:v>Национальная безопасность</c:v>
                </c:pt>
                <c:pt idx="5">
                  <c:v>Национальная оборона</c:v>
                </c:pt>
                <c:pt idx="6">
                  <c:v>Общегосударственные вопросы</c:v>
                </c:pt>
                <c:pt idx="7">
                  <c:v>Физическая культура и спорт</c:v>
                </c:pt>
                <c:pt idx="8">
                  <c:v>Социальная политика</c:v>
                </c:pt>
                <c:pt idx="9">
                  <c:v>Культура</c:v>
                </c:pt>
                <c:pt idx="10">
                  <c:v>Образование</c:v>
                </c:pt>
                <c:pt idx="11">
                  <c:v>Здравоохранение</c:v>
                </c:pt>
              </c:strCache>
            </c:strRef>
          </c:cat>
          <c:val>
            <c:numRef>
              <c:f>Лист1!$D$255:$D$266</c:f>
              <c:numCache>
                <c:formatCode>#,##0.0</c:formatCode>
                <c:ptCount val="12"/>
                <c:pt idx="0">
                  <c:v>8.1</c:v>
                </c:pt>
                <c:pt idx="1">
                  <c:v>4376.1000000000004</c:v>
                </c:pt>
                <c:pt idx="2">
                  <c:v>111822</c:v>
                </c:pt>
                <c:pt idx="3">
                  <c:v>74937.100000000006</c:v>
                </c:pt>
                <c:pt idx="4">
                  <c:v>24717.8</c:v>
                </c:pt>
                <c:pt idx="5">
                  <c:v>2917.2</c:v>
                </c:pt>
                <c:pt idx="6">
                  <c:v>237827.5</c:v>
                </c:pt>
                <c:pt idx="7">
                  <c:v>16269.9</c:v>
                </c:pt>
                <c:pt idx="8">
                  <c:v>16912.2</c:v>
                </c:pt>
                <c:pt idx="9">
                  <c:v>81456.800000000003</c:v>
                </c:pt>
                <c:pt idx="10">
                  <c:v>904565.6</c:v>
                </c:pt>
                <c:pt idx="11">
                  <c:v>247.1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B5-4B57-A210-49F363DA24AC}"/>
            </c:ext>
          </c:extLst>
        </c:ser>
        <c:ser>
          <c:idx val="3"/>
          <c:order val="3"/>
          <c:tx>
            <c:strRef>
              <c:f>Лист1!$E$254</c:f>
              <c:strCache>
                <c:ptCount val="1"/>
                <c:pt idx="0">
                  <c:v>2025 год (план)</c:v>
                </c:pt>
              </c:strCache>
            </c:strRef>
          </c:tx>
          <c:spPr>
            <a:solidFill>
              <a:srgbClr val="C0504D">
                <a:lumMod val="40000"/>
                <a:lumOff val="6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0C8-441C-89E4-F6995F646D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25406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Лист1!$A$255:$A$266</c:f>
              <c:strCache>
                <c:ptCount val="12"/>
                <c:pt idx="0">
                  <c:v>Обслуживание мун. долга</c:v>
                </c:pt>
                <c:pt idx="1">
                  <c:v>Охрана окружающей среды</c:v>
                </c:pt>
                <c:pt idx="2">
                  <c:v>ЖКХ</c:v>
                </c:pt>
                <c:pt idx="3">
                  <c:v>Национальная экономика</c:v>
                </c:pt>
                <c:pt idx="4">
                  <c:v>Национальная безопасность</c:v>
                </c:pt>
                <c:pt idx="5">
                  <c:v>Национальная оборона</c:v>
                </c:pt>
                <c:pt idx="6">
                  <c:v>Общегосударственные вопросы</c:v>
                </c:pt>
                <c:pt idx="7">
                  <c:v>Физическая культура и спорт</c:v>
                </c:pt>
                <c:pt idx="8">
                  <c:v>Социальная политика</c:v>
                </c:pt>
                <c:pt idx="9">
                  <c:v>Культура</c:v>
                </c:pt>
                <c:pt idx="10">
                  <c:v>Образование</c:v>
                </c:pt>
                <c:pt idx="11">
                  <c:v>Здравоохранение</c:v>
                </c:pt>
              </c:strCache>
            </c:strRef>
          </c:cat>
          <c:val>
            <c:numRef>
              <c:f>Лист1!$E$255:$E$266</c:f>
              <c:numCache>
                <c:formatCode>#,##0.0</c:formatCode>
                <c:ptCount val="12"/>
                <c:pt idx="0">
                  <c:v>134.4</c:v>
                </c:pt>
                <c:pt idx="1">
                  <c:v>75516.399999999994</c:v>
                </c:pt>
                <c:pt idx="2">
                  <c:v>109459.3</c:v>
                </c:pt>
                <c:pt idx="3">
                  <c:v>105126.3</c:v>
                </c:pt>
                <c:pt idx="4">
                  <c:v>31566.6</c:v>
                </c:pt>
                <c:pt idx="5">
                  <c:v>2387</c:v>
                </c:pt>
                <c:pt idx="6">
                  <c:v>240697.7</c:v>
                </c:pt>
                <c:pt idx="7">
                  <c:v>14935</c:v>
                </c:pt>
                <c:pt idx="8">
                  <c:v>20482.900000000001</c:v>
                </c:pt>
                <c:pt idx="9">
                  <c:v>76080.5</c:v>
                </c:pt>
                <c:pt idx="10">
                  <c:v>830706.8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0B5-4B57-A210-49F363DA24AC}"/>
            </c:ext>
          </c:extLst>
        </c:ser>
        <c:ser>
          <c:idx val="4"/>
          <c:order val="4"/>
          <c:tx>
            <c:strRef>
              <c:f>Лист1!$F$254</c:f>
              <c:strCache>
                <c:ptCount val="1"/>
                <c:pt idx="0">
                  <c:v>2025 год (факт)</c:v>
                </c:pt>
              </c:strCache>
            </c:strRef>
          </c:tx>
          <c:spPr>
            <a:solidFill>
              <a:srgbClr val="1F497D">
                <a:lumMod val="60000"/>
                <a:lumOff val="4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0C8-441C-89E4-F6995F646D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25406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Лист1!$A$255:$A$266</c:f>
              <c:strCache>
                <c:ptCount val="12"/>
                <c:pt idx="0">
                  <c:v>Обслуживание мун. долга</c:v>
                </c:pt>
                <c:pt idx="1">
                  <c:v>Охрана окружающей среды</c:v>
                </c:pt>
                <c:pt idx="2">
                  <c:v>ЖКХ</c:v>
                </c:pt>
                <c:pt idx="3">
                  <c:v>Национальная экономика</c:v>
                </c:pt>
                <c:pt idx="4">
                  <c:v>Национальная безопасность</c:v>
                </c:pt>
                <c:pt idx="5">
                  <c:v>Национальная оборона</c:v>
                </c:pt>
                <c:pt idx="6">
                  <c:v>Общегосударственные вопросы</c:v>
                </c:pt>
                <c:pt idx="7">
                  <c:v>Физическая культура и спорт</c:v>
                </c:pt>
                <c:pt idx="8">
                  <c:v>Социальная политика</c:v>
                </c:pt>
                <c:pt idx="9">
                  <c:v>Культура</c:v>
                </c:pt>
                <c:pt idx="10">
                  <c:v>Образование</c:v>
                </c:pt>
                <c:pt idx="11">
                  <c:v>Здравоохранение</c:v>
                </c:pt>
              </c:strCache>
            </c:strRef>
          </c:cat>
          <c:val>
            <c:numRef>
              <c:f>Лист1!$F$255:$F$266</c:f>
              <c:numCache>
                <c:formatCode>#,##0.0</c:formatCode>
                <c:ptCount val="12"/>
                <c:pt idx="0">
                  <c:v>5</c:v>
                </c:pt>
                <c:pt idx="1">
                  <c:v>23582</c:v>
                </c:pt>
                <c:pt idx="2">
                  <c:v>95186.9</c:v>
                </c:pt>
                <c:pt idx="3">
                  <c:v>90978.8</c:v>
                </c:pt>
                <c:pt idx="4">
                  <c:v>30990.799999999996</c:v>
                </c:pt>
                <c:pt idx="5">
                  <c:v>2343.1</c:v>
                </c:pt>
                <c:pt idx="6">
                  <c:v>230980</c:v>
                </c:pt>
                <c:pt idx="7">
                  <c:v>13779.8</c:v>
                </c:pt>
                <c:pt idx="8">
                  <c:v>20296.5</c:v>
                </c:pt>
                <c:pt idx="9">
                  <c:v>70505.2</c:v>
                </c:pt>
                <c:pt idx="10">
                  <c:v>815612.9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0B5-4B57-A210-49F363DA24A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overlap val="100"/>
        <c:axId val="122953728"/>
        <c:axId val="122955264"/>
      </c:barChart>
      <c:catAx>
        <c:axId val="122953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2955264"/>
        <c:crosses val="autoZero"/>
        <c:auto val="1"/>
        <c:lblAlgn val="ctr"/>
        <c:lblOffset val="100"/>
        <c:noMultiLvlLbl val="0"/>
      </c:catAx>
      <c:valAx>
        <c:axId val="122955264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one"/>
        <c:crossAx val="122953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0313051871443669"/>
          <c:y val="2.1995235327850252E-2"/>
          <c:w val="0.74878703068998465"/>
          <c:h val="4.41324871357701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 b="1">
          <a:solidFill>
            <a:srgbClr val="25406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u="sng" dirty="0">
                <a:solidFill>
                  <a:srgbClr val="002060"/>
                </a:solidFill>
              </a:rPr>
              <a:t> СОЦИАЛЬНОЕ РАЗВИТИЕ ОКРУГА</a:t>
            </a:r>
          </a:p>
        </c:rich>
      </c:tx>
      <c:layout>
        <c:manualLayout>
          <c:xMode val="edge"/>
          <c:yMode val="edge"/>
          <c:x val="0.15697974575734794"/>
          <c:y val="4.20066337405221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3607614263779858E-2"/>
          <c:y val="0.25927723081296028"/>
          <c:w val="0.75422564412143023"/>
          <c:h val="0.52756958216960592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Лист1!$A$116</c:f>
              <c:strCache>
                <c:ptCount val="1"/>
                <c:pt idx="0">
                  <c:v>Развитие культуры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dLbl>
              <c:idx val="0"/>
              <c:layout>
                <c:manualLayout>
                  <c:x val="5.4430457055119471E-3"/>
                  <c:y val="3.98147967529516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87A-4B89-8236-0F2D745119C0}"/>
                </c:ext>
              </c:extLst>
            </c:dLbl>
            <c:dLbl>
              <c:idx val="1"/>
              <c:layout>
                <c:manualLayout>
                  <c:x val="1.0886091411023882E-2"/>
                  <c:y val="3.98147967529517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87A-4B89-8236-0F2D745119C0}"/>
                </c:ext>
              </c:extLst>
            </c:dLbl>
            <c:dLbl>
              <c:idx val="2"/>
              <c:layout>
                <c:manualLayout>
                  <c:x val="1.9050659969291797E-2"/>
                  <c:y val="3.9887947298167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87A-4B89-8236-0F2D745119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Лист1!$B$112:$F$112</c:f>
              <c:strCache>
                <c:ptCount val="3"/>
                <c:pt idx="0">
                  <c:v>2024 год (факт)</c:v>
                </c:pt>
                <c:pt idx="1">
                  <c:v>2025 год (план)</c:v>
                </c:pt>
                <c:pt idx="2">
                  <c:v>2025 год (факт)</c:v>
                </c:pt>
              </c:strCache>
            </c:strRef>
          </c:cat>
          <c:val>
            <c:numRef>
              <c:f>Лист1!$B$116:$F$116</c:f>
              <c:numCache>
                <c:formatCode>#,##0.00</c:formatCode>
                <c:ptCount val="3"/>
                <c:pt idx="0">
                  <c:v>103092.5</c:v>
                </c:pt>
                <c:pt idx="1">
                  <c:v>92488.6</c:v>
                </c:pt>
                <c:pt idx="2">
                  <c:v>86839.1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7A-4B89-8236-0F2D745119C0}"/>
            </c:ext>
          </c:extLst>
        </c:ser>
        <c:ser>
          <c:idx val="1"/>
          <c:order val="1"/>
          <c:tx>
            <c:strRef>
              <c:f>Лист1!$A$117</c:f>
              <c:strCache>
                <c:ptCount val="1"/>
                <c:pt idx="0">
                  <c:v>Развитие образования</c:v>
                </c:pt>
              </c:strCache>
            </c:strRef>
          </c:tx>
          <c:spPr>
            <a:solidFill>
              <a:srgbClr val="C0504D">
                <a:lumMod val="40000"/>
                <a:lumOff val="6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dLbl>
              <c:idx val="0"/>
              <c:layout>
                <c:manualLayout>
                  <c:x val="1.6329137116535785E-2"/>
                  <c:y val="-1.32277106998986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87A-4B89-8236-0F2D745119C0}"/>
                </c:ext>
              </c:extLst>
            </c:dLbl>
            <c:dLbl>
              <c:idx val="1"/>
              <c:layout>
                <c:manualLayout>
                  <c:x val="2.1772182822047813E-2"/>
                  <c:y val="-1.76515748964049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87A-4B89-8236-0F2D745119C0}"/>
                </c:ext>
              </c:extLst>
            </c:dLbl>
            <c:dLbl>
              <c:idx val="2"/>
              <c:layout>
                <c:manualLayout>
                  <c:x val="1.6329137116535733E-2"/>
                  <c:y val="-1.7636947599865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87A-4B89-8236-0F2D745119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Лист1!$B$112:$F$112</c:f>
              <c:strCache>
                <c:ptCount val="3"/>
                <c:pt idx="0">
                  <c:v>2024 год (факт)</c:v>
                </c:pt>
                <c:pt idx="1">
                  <c:v>2025 год (план)</c:v>
                </c:pt>
                <c:pt idx="2">
                  <c:v>2025 год (факт)</c:v>
                </c:pt>
              </c:strCache>
            </c:strRef>
          </c:cat>
          <c:val>
            <c:numRef>
              <c:f>Лист1!$B$117:$F$117</c:f>
              <c:numCache>
                <c:formatCode>#,##0.00</c:formatCode>
                <c:ptCount val="3"/>
                <c:pt idx="0">
                  <c:v>794863</c:v>
                </c:pt>
                <c:pt idx="1">
                  <c:v>806763.7</c:v>
                </c:pt>
                <c:pt idx="2">
                  <c:v>792462.7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87A-4B89-8236-0F2D745119C0}"/>
            </c:ext>
          </c:extLst>
        </c:ser>
        <c:ser>
          <c:idx val="2"/>
          <c:order val="2"/>
          <c:tx>
            <c:strRef>
              <c:f>Лист1!$A$118</c:f>
              <c:strCache>
                <c:ptCount val="1"/>
                <c:pt idx="0">
                  <c:v>Здоровое поколение </c:v>
                </c:pt>
              </c:strCache>
            </c:strRef>
          </c:tx>
          <c:spPr>
            <a:solidFill>
              <a:srgbClr val="4BACC6">
                <a:lumMod val="60000"/>
                <a:lumOff val="40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dLbl>
              <c:idx val="0"/>
              <c:layout>
                <c:manualLayout>
                  <c:x val="1.0911430154747574E-2"/>
                  <c:y val="-5.44257130874148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87A-4B89-8236-0F2D745119C0}"/>
                </c:ext>
              </c:extLst>
            </c:dLbl>
            <c:dLbl>
              <c:idx val="1"/>
              <c:layout>
                <c:manualLayout>
                  <c:x val="1.0886025696394281E-2"/>
                  <c:y val="-6.2827039835519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87A-4B89-8236-0F2D745119C0}"/>
                </c:ext>
              </c:extLst>
            </c:dLbl>
            <c:dLbl>
              <c:idx val="2"/>
              <c:layout>
                <c:manualLayout>
                  <c:x val="2.4531664504417145E-2"/>
                  <c:y val="-5.02250497133626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87A-4B89-8236-0F2D745119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Лист1!$B$112:$F$112</c:f>
              <c:strCache>
                <c:ptCount val="3"/>
                <c:pt idx="0">
                  <c:v>2024 год (факт)</c:v>
                </c:pt>
                <c:pt idx="1">
                  <c:v>2025 год (план)</c:v>
                </c:pt>
                <c:pt idx="2">
                  <c:v>2025 год (факт)</c:v>
                </c:pt>
              </c:strCache>
            </c:strRef>
          </c:cat>
          <c:val>
            <c:numRef>
              <c:f>Лист1!$B$118:$F$118</c:f>
              <c:numCache>
                <c:formatCode>#,##0.00</c:formatCode>
                <c:ptCount val="3"/>
                <c:pt idx="0">
                  <c:v>15432.1</c:v>
                </c:pt>
                <c:pt idx="1">
                  <c:v>14960</c:v>
                </c:pt>
                <c:pt idx="2">
                  <c:v>13802.8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87A-4B89-8236-0F2D745119C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4"/>
        <c:gapDepth val="216"/>
        <c:shape val="cylinder"/>
        <c:axId val="123224448"/>
        <c:axId val="123225984"/>
        <c:axId val="0"/>
      </c:bar3DChart>
      <c:catAx>
        <c:axId val="123224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3225984"/>
        <c:crosses val="autoZero"/>
        <c:auto val="1"/>
        <c:lblAlgn val="r"/>
        <c:lblOffset val="100"/>
        <c:noMultiLvlLbl val="0"/>
      </c:catAx>
      <c:valAx>
        <c:axId val="12322598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one"/>
        <c:crossAx val="123224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554470818673761"/>
          <c:y val="0.36678373397298097"/>
          <c:w val="0.33445529181326294"/>
          <c:h val="0.220644970515973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rgbClr val="25406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u="sng" dirty="0"/>
              <a:t>ОБЕСПЕЧЕНИЕ ЭКОНОМИЧЕСКОГО РОСТА ОКРУГА</a:t>
            </a:r>
          </a:p>
        </c:rich>
      </c:tx>
      <c:layout>
        <c:manualLayout>
          <c:xMode val="edge"/>
          <c:yMode val="edge"/>
          <c:x val="0.14578780430344754"/>
          <c:y val="4.12080955325916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6096513623067672E-2"/>
          <c:y val="0.27103007399196388"/>
          <c:w val="0.66439282635355912"/>
          <c:h val="0.64751079360010066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Лист1!$A$120</c:f>
              <c:strCache>
                <c:ptCount val="1"/>
                <c:pt idx="0">
                  <c:v>Управление муниципальной собственностью</c:v>
                </c:pt>
              </c:strCache>
            </c:strRef>
          </c:tx>
          <c:spPr>
            <a:solidFill>
              <a:schemeClr val="accent3">
                <a:shade val="58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dLbl>
              <c:idx val="0"/>
              <c:layout>
                <c:manualLayout>
                  <c:x val="2.034982068125955E-2"/>
                  <c:y val="6.57096858640610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5A0-47A6-86F5-CCE6EBFCB195}"/>
                </c:ext>
              </c:extLst>
            </c:dLbl>
            <c:dLbl>
              <c:idx val="1"/>
              <c:layout>
                <c:manualLayout>
                  <c:x val="9.4896421863164288E-3"/>
                  <c:y val="4.7382897087332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5A0-47A6-86F5-CCE6EBFCB195}"/>
                </c:ext>
              </c:extLst>
            </c:dLbl>
            <c:dLbl>
              <c:idx val="2"/>
              <c:layout>
                <c:manualLayout>
                  <c:x val="7.117231639737316E-3"/>
                  <c:y val="5.685947650479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5A0-47A6-86F5-CCE6EBFCB1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Лист1!$B$112:$F$112</c:f>
              <c:strCache>
                <c:ptCount val="3"/>
                <c:pt idx="0">
                  <c:v>2024 год (факт)</c:v>
                </c:pt>
                <c:pt idx="1">
                  <c:v>2025 год (план)</c:v>
                </c:pt>
                <c:pt idx="2">
                  <c:v>2025 год (факт)</c:v>
                </c:pt>
              </c:strCache>
            </c:strRef>
          </c:cat>
          <c:val>
            <c:numRef>
              <c:f>Лист1!$B$120:$F$120</c:f>
              <c:numCache>
                <c:formatCode>#,##0.0</c:formatCode>
                <c:ptCount val="3"/>
                <c:pt idx="0">
                  <c:v>33265.699999999997</c:v>
                </c:pt>
                <c:pt idx="1">
                  <c:v>27201.4</c:v>
                </c:pt>
                <c:pt idx="2">
                  <c:v>27183.599999999988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A0-47A6-86F5-CCE6EBFCB195}"/>
            </c:ext>
          </c:extLst>
        </c:ser>
        <c:ser>
          <c:idx val="1"/>
          <c:order val="1"/>
          <c:tx>
            <c:strRef>
              <c:f>Лист1!$A$121</c:f>
              <c:strCache>
                <c:ptCount val="1"/>
                <c:pt idx="0">
                  <c:v>Управление муниципальными финансами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dLbl>
              <c:idx val="0"/>
              <c:layout>
                <c:manualLayout>
                  <c:x val="1.8587674073654657E-2"/>
                  <c:y val="-1.3588613811595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5A0-47A6-86F5-CCE6EBFCB195}"/>
                </c:ext>
              </c:extLst>
            </c:dLbl>
            <c:dLbl>
              <c:idx val="1"/>
              <c:layout>
                <c:manualLayout>
                  <c:x val="2.4898763524738101E-2"/>
                  <c:y val="-1.8118151748793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5A0-47A6-86F5-CCE6EBFCB195}"/>
                </c:ext>
              </c:extLst>
            </c:dLbl>
            <c:dLbl>
              <c:idx val="2"/>
              <c:layout>
                <c:manualLayout>
                  <c:x val="1.7194174845630184E-2"/>
                  <c:y val="-1.8118151748793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5A0-47A6-86F5-CCE6EBFCB1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Лист1!$B$112:$F$112</c:f>
              <c:strCache>
                <c:ptCount val="3"/>
                <c:pt idx="0">
                  <c:v>2024 год (факт)</c:v>
                </c:pt>
                <c:pt idx="1">
                  <c:v>2025 год (план)</c:v>
                </c:pt>
                <c:pt idx="2">
                  <c:v>2025 год (факт)</c:v>
                </c:pt>
              </c:strCache>
            </c:strRef>
          </c:cat>
          <c:val>
            <c:numRef>
              <c:f>Лист1!$B$121:$F$121</c:f>
              <c:numCache>
                <c:formatCode>#,##0.0</c:formatCode>
                <c:ptCount val="3"/>
                <c:pt idx="0">
                  <c:v>33951.1</c:v>
                </c:pt>
                <c:pt idx="1">
                  <c:v>37568.5</c:v>
                </c:pt>
                <c:pt idx="2">
                  <c:v>36816.800000000003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A0-47A6-86F5-CCE6EBFCB195}"/>
            </c:ext>
          </c:extLst>
        </c:ser>
        <c:ser>
          <c:idx val="2"/>
          <c:order val="2"/>
          <c:tx>
            <c:strRef>
              <c:f>Лист1!$A$122</c:f>
              <c:strCache>
                <c:ptCount val="1"/>
                <c:pt idx="0">
                  <c:v>Повышение эффективности деятельности муниципальных унитарных предприятий</c:v>
                </c:pt>
              </c:strCache>
            </c:strRef>
          </c:tx>
          <c:spPr>
            <a:solidFill>
              <a:schemeClr val="accent3">
                <a:tint val="86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2.054556981095447E-2"/>
                  <c:y val="-1.35886138115955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C40-4C82-8345-8DD622DE49C4}"/>
                </c:ext>
              </c:extLst>
            </c:dLbl>
            <c:dLbl>
              <c:idx val="2"/>
              <c:layout>
                <c:manualLayout>
                  <c:x val="1.5409177358215852E-2"/>
                  <c:y val="1.7832826516099454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6307358488849082E-2"/>
                      <c:h val="7.856501384897306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C40-4C82-8345-8DD622DE49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Лист1!$B$112:$F$112</c:f>
              <c:strCache>
                <c:ptCount val="3"/>
                <c:pt idx="0">
                  <c:v>2024 год (факт)</c:v>
                </c:pt>
                <c:pt idx="1">
                  <c:v>2025 год (план)</c:v>
                </c:pt>
                <c:pt idx="2">
                  <c:v>2025 год (факт)</c:v>
                </c:pt>
              </c:strCache>
            </c:strRef>
          </c:cat>
          <c:val>
            <c:numRef>
              <c:f>Лист1!$B$122:$F$122</c:f>
              <c:numCache>
                <c:formatCode>#,##0.0</c:formatCode>
                <c:ptCount val="3"/>
                <c:pt idx="0">
                  <c:v>6304.1</c:v>
                </c:pt>
                <c:pt idx="1">
                  <c:v>38553.1</c:v>
                </c:pt>
                <c:pt idx="2">
                  <c:v>35568.6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A0-47A6-86F5-CCE6EBFCB195}"/>
            </c:ext>
          </c:extLst>
        </c:ser>
        <c:ser>
          <c:idx val="3"/>
          <c:order val="3"/>
          <c:tx>
            <c:strRef>
              <c:f>Лист1!$A$123</c:f>
              <c:strCache>
                <c:ptCount val="1"/>
                <c:pt idx="0">
                  <c:v>Совершенствование муниципального управления</c:v>
                </c:pt>
              </c:strCache>
            </c:strRef>
          </c:tx>
          <c:spPr>
            <a:solidFill>
              <a:schemeClr val="accent3">
                <a:tint val="58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dLbl>
              <c:idx val="0"/>
              <c:layout>
                <c:manualLayout>
                  <c:x val="1.6606873826053747E-2"/>
                  <c:y val="4.73828970873323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5A0-47A6-86F5-CCE6EBFCB195}"/>
                </c:ext>
              </c:extLst>
            </c:dLbl>
            <c:dLbl>
              <c:idx val="1"/>
              <c:layout>
                <c:manualLayout>
                  <c:x val="1.8979284372632844E-2"/>
                  <c:y val="-1.42148691261996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5A0-47A6-86F5-CCE6EBFCB195}"/>
                </c:ext>
              </c:extLst>
            </c:dLbl>
            <c:dLbl>
              <c:idx val="2"/>
              <c:layout>
                <c:manualLayout>
                  <c:x val="9.4896421863164288E-3"/>
                  <c:y val="-8.686764115770603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5A0-47A6-86F5-CCE6EBFCB1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Лист1!$B$112:$F$112</c:f>
              <c:strCache>
                <c:ptCount val="3"/>
                <c:pt idx="0">
                  <c:v>2024 год (факт)</c:v>
                </c:pt>
                <c:pt idx="1">
                  <c:v>2025 год (план)</c:v>
                </c:pt>
                <c:pt idx="2">
                  <c:v>2025 год (факт)</c:v>
                </c:pt>
              </c:strCache>
            </c:strRef>
          </c:cat>
          <c:val>
            <c:numRef>
              <c:f>Лист1!$B$123:$F$123</c:f>
              <c:numCache>
                <c:formatCode>#,##0.0</c:formatCode>
                <c:ptCount val="3"/>
                <c:pt idx="0">
                  <c:v>101091.4</c:v>
                </c:pt>
                <c:pt idx="1">
                  <c:v>139761.79999999999</c:v>
                </c:pt>
                <c:pt idx="2">
                  <c:v>132456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5A0-47A6-86F5-CCE6EBFCB19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8"/>
        <c:gapDepth val="69"/>
        <c:shape val="cylinder"/>
        <c:axId val="124759424"/>
        <c:axId val="124773504"/>
        <c:axId val="0"/>
      </c:bar3DChart>
      <c:catAx>
        <c:axId val="124759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900" b="1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4773504"/>
        <c:crosses val="autoZero"/>
        <c:auto val="1"/>
        <c:lblAlgn val="r"/>
        <c:lblOffset val="100"/>
        <c:noMultiLvlLbl val="0"/>
      </c:catAx>
      <c:valAx>
        <c:axId val="12477350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one"/>
        <c:crossAx val="124759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187756680343851"/>
          <c:y val="0.38377124581948546"/>
          <c:w val="0.39128295786593392"/>
          <c:h val="0.497771511462183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rgbClr val="00206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3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3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3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09117E-3E91-4248-B8F6-EBBCD65EB635}" type="doc">
      <dgm:prSet loTypeId="urn:microsoft.com/office/officeart/2005/8/layout/hierarchy1" loCatId="hierarchy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AF6780E0-0093-493D-9D2B-397364E26FFE}">
      <dgm:prSet phldrT="[Текст]" custT="1"/>
      <dgm:spPr>
        <a:xfrm>
          <a:off x="3000393" y="172080"/>
          <a:ext cx="3004550" cy="1028883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gm:spPr>
      <dgm:t>
        <a:bodyPr/>
        <a:lstStyle/>
        <a:p>
          <a:pPr>
            <a:lnSpc>
              <a:spcPct val="80000"/>
            </a:lnSpc>
          </a:pPr>
          <a:r>
            <a:rPr lang="ru-RU" sz="2500" b="1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Доходы</a:t>
          </a:r>
        </a:p>
      </dgm:t>
    </dgm:pt>
    <dgm:pt modelId="{4A144C45-B96E-4297-B68F-A5EEBDB20E6C}" type="parTrans" cxnId="{A85483DC-5CD4-4E78-BC95-BF9CE8FACF4D}">
      <dgm:prSet/>
      <dgm:spPr/>
      <dgm:t>
        <a:bodyPr/>
        <a:lstStyle/>
        <a:p>
          <a:pPr>
            <a:lnSpc>
              <a:spcPct val="80000"/>
            </a:lnSpc>
          </a:pPr>
          <a:endParaRPr lang="ru-RU" sz="1600" b="1">
            <a:solidFill>
              <a:srgbClr val="3C4062"/>
            </a:solidFill>
            <a:latin typeface="Times New Roman" pitchFamily="18" charset="0"/>
            <a:cs typeface="Times New Roman" pitchFamily="18" charset="0"/>
          </a:endParaRPr>
        </a:p>
      </dgm:t>
    </dgm:pt>
    <dgm:pt modelId="{5749EEC5-3EF8-4533-AED2-71582A3AA642}" type="sibTrans" cxnId="{A85483DC-5CD4-4E78-BC95-BF9CE8FACF4D}">
      <dgm:prSet/>
      <dgm:spPr/>
      <dgm:t>
        <a:bodyPr/>
        <a:lstStyle/>
        <a:p>
          <a:pPr>
            <a:lnSpc>
              <a:spcPct val="80000"/>
            </a:lnSpc>
          </a:pPr>
          <a:endParaRPr lang="ru-RU" sz="1600" b="1">
            <a:solidFill>
              <a:srgbClr val="3C4062"/>
            </a:solidFill>
            <a:latin typeface="Times New Roman" pitchFamily="18" charset="0"/>
            <a:cs typeface="Times New Roman" pitchFamily="18" charset="0"/>
          </a:endParaRPr>
        </a:p>
      </dgm:t>
    </dgm:pt>
    <dgm:pt modelId="{EA5FB7CA-B9B0-4F6C-89D7-28008EF9F1CB}">
      <dgm:prSet phldrT="[Текст]" custT="1"/>
      <dgm:spPr>
        <a:xfrm>
          <a:off x="433796" y="1672197"/>
          <a:ext cx="3317882" cy="1028883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ru-RU" sz="2000" b="1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Налоговые и неналоговые </a:t>
          </a:r>
        </a:p>
        <a:p>
          <a:pPr>
            <a:lnSpc>
              <a:spcPct val="80000"/>
            </a:lnSpc>
            <a:spcAft>
              <a:spcPct val="35000"/>
            </a:spcAft>
          </a:pPr>
          <a:r>
            <a:rPr lang="ru-RU" sz="2000" b="1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доходы</a:t>
          </a:r>
        </a:p>
      </dgm:t>
    </dgm:pt>
    <dgm:pt modelId="{6A2082BC-4758-49EC-95AD-3948C423C3AC}" type="parTrans" cxnId="{ED5B5324-E901-4793-879A-C30E48A11A09}">
      <dgm:prSet/>
      <dgm:spPr>
        <a:xfrm>
          <a:off x="1912705" y="1029933"/>
          <a:ext cx="2409931" cy="471234"/>
        </a:xfrm>
        <a:custGeom>
          <a:avLst/>
          <a:gdLst/>
          <a:ahLst/>
          <a:cxnLst/>
          <a:rect l="0" t="0" r="0" b="0"/>
          <a:pathLst>
            <a:path>
              <a:moveTo>
                <a:pt x="2409931" y="0"/>
              </a:moveTo>
              <a:lnTo>
                <a:pt x="2409931" y="321132"/>
              </a:lnTo>
              <a:lnTo>
                <a:pt x="0" y="321132"/>
              </a:lnTo>
              <a:lnTo>
                <a:pt x="0" y="471234"/>
              </a:lnTo>
            </a:path>
          </a:pathLst>
        </a:custGeom>
        <a:noFill/>
        <a:ln w="25400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gm:spPr>
      <dgm:t>
        <a:bodyPr/>
        <a:lstStyle/>
        <a:p>
          <a:pPr>
            <a:lnSpc>
              <a:spcPct val="80000"/>
            </a:lnSpc>
          </a:pPr>
          <a:endParaRPr lang="ru-RU" sz="1600" b="1">
            <a:solidFill>
              <a:srgbClr val="3C4062"/>
            </a:solidFill>
            <a:latin typeface="Times New Roman" pitchFamily="18" charset="0"/>
            <a:cs typeface="Times New Roman" pitchFamily="18" charset="0"/>
          </a:endParaRPr>
        </a:p>
      </dgm:t>
    </dgm:pt>
    <dgm:pt modelId="{8CEBA0E4-2439-4517-8A34-3530F258D0FE}" type="sibTrans" cxnId="{ED5B5324-E901-4793-879A-C30E48A11A09}">
      <dgm:prSet/>
      <dgm:spPr/>
      <dgm:t>
        <a:bodyPr/>
        <a:lstStyle/>
        <a:p>
          <a:pPr>
            <a:lnSpc>
              <a:spcPct val="80000"/>
            </a:lnSpc>
          </a:pPr>
          <a:endParaRPr lang="ru-RU" sz="1600" b="1">
            <a:solidFill>
              <a:srgbClr val="3C4062"/>
            </a:solidFill>
            <a:latin typeface="Times New Roman" pitchFamily="18" charset="0"/>
            <a:cs typeface="Times New Roman" pitchFamily="18" charset="0"/>
          </a:endParaRPr>
        </a:p>
      </dgm:t>
    </dgm:pt>
    <dgm:pt modelId="{946B3986-3BA2-47D0-A8A2-A19DE8891745}">
      <dgm:prSet phldrT="[Текст]" custT="1"/>
      <dgm:spPr>
        <a:xfrm>
          <a:off x="506004" y="3172315"/>
          <a:ext cx="3173465" cy="1612394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gm:spPr>
      <dgm:t>
        <a:bodyPr anchor="t" anchorCtr="0"/>
        <a:lstStyle/>
        <a:p>
          <a:pPr algn="l">
            <a:lnSpc>
              <a:spcPct val="80000"/>
            </a:lnSpc>
            <a:spcAft>
              <a:spcPts val="500"/>
            </a:spcAft>
          </a:pPr>
          <a:r>
            <a:rPr lang="ru-RU" sz="1500" b="1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в том числе основные:</a:t>
          </a:r>
        </a:p>
        <a:p>
          <a:pPr algn="l">
            <a:lnSpc>
              <a:spcPct val="80000"/>
            </a:lnSpc>
            <a:spcAft>
              <a:spcPts val="0"/>
            </a:spcAft>
          </a:pPr>
          <a:r>
            <a:rPr lang="ru-RU" sz="1500" b="1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- НДФЛ,</a:t>
          </a:r>
        </a:p>
        <a:p>
          <a:pPr algn="l">
            <a:lnSpc>
              <a:spcPct val="80000"/>
            </a:lnSpc>
            <a:spcAft>
              <a:spcPts val="0"/>
            </a:spcAft>
          </a:pPr>
          <a:r>
            <a:rPr lang="ru-RU" sz="1500" b="1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- платежи при пользовании </a:t>
          </a:r>
        </a:p>
        <a:p>
          <a:pPr algn="l">
            <a:lnSpc>
              <a:spcPct val="80000"/>
            </a:lnSpc>
            <a:spcAft>
              <a:spcPts val="0"/>
            </a:spcAft>
          </a:pPr>
          <a:r>
            <a:rPr lang="ru-RU" sz="1500" b="1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природными ресурсами,</a:t>
          </a:r>
        </a:p>
        <a:p>
          <a:pPr algn="l">
            <a:lnSpc>
              <a:spcPct val="80000"/>
            </a:lnSpc>
            <a:spcAft>
              <a:spcPts val="0"/>
            </a:spcAft>
          </a:pPr>
          <a:r>
            <a:rPr lang="ru-RU" sz="1500" b="1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- доходы от использования имущества,</a:t>
          </a:r>
        </a:p>
        <a:p>
          <a:pPr algn="l">
            <a:lnSpc>
              <a:spcPct val="80000"/>
            </a:lnSpc>
            <a:spcAft>
              <a:spcPts val="0"/>
            </a:spcAft>
          </a:pPr>
          <a:r>
            <a:rPr lang="ru-RU" sz="1500" b="1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- доходы от оказания платных услуг</a:t>
          </a:r>
        </a:p>
      </dgm:t>
    </dgm:pt>
    <dgm:pt modelId="{8072248E-1851-4C89-81DF-23056DA11E57}" type="parTrans" cxnId="{B4302B14-3D5B-4D4B-9D0D-915A807D2A98}">
      <dgm:prSet/>
      <dgm:spPr>
        <a:xfrm>
          <a:off x="1866985" y="2530050"/>
          <a:ext cx="91440" cy="4712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1234"/>
              </a:lnTo>
            </a:path>
          </a:pathLst>
        </a:custGeom>
        <a:noFill/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gm:spPr>
      <dgm:t>
        <a:bodyPr/>
        <a:lstStyle/>
        <a:p>
          <a:pPr>
            <a:lnSpc>
              <a:spcPct val="80000"/>
            </a:lnSpc>
          </a:pPr>
          <a:endParaRPr lang="ru-RU" sz="1600" b="1">
            <a:solidFill>
              <a:srgbClr val="3C4062"/>
            </a:solidFill>
            <a:latin typeface="Times New Roman" pitchFamily="18" charset="0"/>
            <a:cs typeface="Times New Roman" pitchFamily="18" charset="0"/>
          </a:endParaRPr>
        </a:p>
      </dgm:t>
    </dgm:pt>
    <dgm:pt modelId="{17EB204C-F7B2-4D1C-B61D-FE8529F42B62}" type="sibTrans" cxnId="{B4302B14-3D5B-4D4B-9D0D-915A807D2A98}">
      <dgm:prSet/>
      <dgm:spPr/>
      <dgm:t>
        <a:bodyPr/>
        <a:lstStyle/>
        <a:p>
          <a:pPr>
            <a:lnSpc>
              <a:spcPct val="80000"/>
            </a:lnSpc>
          </a:pPr>
          <a:endParaRPr lang="ru-RU" sz="1600" b="1">
            <a:solidFill>
              <a:srgbClr val="3C4062"/>
            </a:solidFill>
            <a:latin typeface="Times New Roman" pitchFamily="18" charset="0"/>
            <a:cs typeface="Times New Roman" pitchFamily="18" charset="0"/>
          </a:endParaRPr>
        </a:p>
      </dgm:t>
    </dgm:pt>
    <dgm:pt modelId="{DF5038D5-F0D9-48D7-98A5-E11FE5832A92}">
      <dgm:prSet phldrT="[Текст]" custT="1"/>
      <dgm:spPr>
        <a:xfrm>
          <a:off x="4929796" y="1672197"/>
          <a:ext cx="3641745" cy="1028883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ru-RU" sz="2000" b="1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Безвозмездные </a:t>
          </a:r>
        </a:p>
        <a:p>
          <a:pPr>
            <a:lnSpc>
              <a:spcPct val="80000"/>
            </a:lnSpc>
            <a:spcAft>
              <a:spcPts val="0"/>
            </a:spcAft>
          </a:pPr>
          <a:r>
            <a:rPr lang="ru-RU" sz="2000" b="1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поступления</a:t>
          </a:r>
        </a:p>
      </dgm:t>
    </dgm:pt>
    <dgm:pt modelId="{859A19DB-A5E3-4370-ACB1-7D741E1BEC2D}" type="parTrans" cxnId="{B57BDC35-1BB7-4F35-BFD7-2EDB7B2D2CC6}">
      <dgm:prSet/>
      <dgm:spPr>
        <a:xfrm>
          <a:off x="4322637" y="1029933"/>
          <a:ext cx="2248000" cy="471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132"/>
              </a:lnTo>
              <a:lnTo>
                <a:pt x="2248000" y="321132"/>
              </a:lnTo>
              <a:lnTo>
                <a:pt x="2248000" y="471234"/>
              </a:lnTo>
            </a:path>
          </a:pathLst>
        </a:custGeom>
        <a:noFill/>
        <a:ln w="25400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gm:spPr>
      <dgm:t>
        <a:bodyPr/>
        <a:lstStyle/>
        <a:p>
          <a:pPr>
            <a:lnSpc>
              <a:spcPct val="80000"/>
            </a:lnSpc>
          </a:pPr>
          <a:endParaRPr lang="ru-RU" sz="1600" b="1">
            <a:solidFill>
              <a:srgbClr val="3C4062"/>
            </a:solidFill>
            <a:latin typeface="Times New Roman" pitchFamily="18" charset="0"/>
            <a:cs typeface="Times New Roman" pitchFamily="18" charset="0"/>
          </a:endParaRPr>
        </a:p>
      </dgm:t>
    </dgm:pt>
    <dgm:pt modelId="{791D9507-29B2-447F-8118-45356A60663D}" type="sibTrans" cxnId="{B57BDC35-1BB7-4F35-BFD7-2EDB7B2D2CC6}">
      <dgm:prSet/>
      <dgm:spPr/>
      <dgm:t>
        <a:bodyPr/>
        <a:lstStyle/>
        <a:p>
          <a:pPr>
            <a:lnSpc>
              <a:spcPct val="80000"/>
            </a:lnSpc>
          </a:pPr>
          <a:endParaRPr lang="ru-RU" sz="1600" b="1">
            <a:solidFill>
              <a:srgbClr val="3C4062"/>
            </a:solidFill>
            <a:latin typeface="Times New Roman" pitchFamily="18" charset="0"/>
            <a:cs typeface="Times New Roman" pitchFamily="18" charset="0"/>
          </a:endParaRPr>
        </a:p>
      </dgm:t>
    </dgm:pt>
    <dgm:pt modelId="{8BA045F6-F050-4D9E-96E5-25EB7EB72B8A}">
      <dgm:prSet phldrT="[Текст]" custT="1"/>
      <dgm:spPr>
        <a:xfrm>
          <a:off x="4039534" y="3172315"/>
          <a:ext cx="2493819" cy="1612980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gm:spPr>
      <dgm:t>
        <a:bodyPr anchor="t" anchorCtr="0"/>
        <a:lstStyle/>
        <a:p>
          <a:pPr algn="l">
            <a:lnSpc>
              <a:spcPct val="80000"/>
            </a:lnSpc>
            <a:spcAft>
              <a:spcPts val="0"/>
            </a:spcAft>
          </a:pPr>
          <a:r>
            <a:rPr kumimoji="0" lang="ru-RU" sz="1500" b="1" i="0" u="none" strike="noStrike" cap="none" normalizeH="0" baseline="0" dirty="0">
              <a:ln/>
              <a:solidFill>
                <a:srgbClr val="3C4062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Times New Roman" pitchFamily="18" charset="0"/>
            </a:rPr>
            <a:t>на выполнение делегированных </a:t>
          </a:r>
        </a:p>
        <a:p>
          <a:pPr algn="l" rtl="0">
            <a:lnSpc>
              <a:spcPct val="80000"/>
            </a:lnSpc>
            <a:spcAft>
              <a:spcPts val="500"/>
            </a:spcAft>
          </a:pPr>
          <a:r>
            <a:rPr kumimoji="0" lang="ru-RU" sz="1500" b="1" i="0" u="none" strike="noStrike" cap="none" normalizeH="0" baseline="0" dirty="0">
              <a:ln/>
              <a:solidFill>
                <a:srgbClr val="3C4062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Times New Roman" pitchFamily="18" charset="0"/>
            </a:rPr>
            <a:t>полномочий:</a:t>
          </a:r>
        </a:p>
        <a:p>
          <a:pPr algn="l" rtl="0">
            <a:lnSpc>
              <a:spcPct val="80000"/>
            </a:lnSpc>
            <a:spcAft>
              <a:spcPts val="0"/>
            </a:spcAft>
          </a:pPr>
          <a:r>
            <a:rPr lang="ru-RU" sz="1500" b="1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- субвенции,</a:t>
          </a:r>
        </a:p>
        <a:p>
          <a:pPr algn="l" rtl="0">
            <a:lnSpc>
              <a:spcPct val="80000"/>
            </a:lnSpc>
            <a:spcAft>
              <a:spcPts val="0"/>
            </a:spcAft>
          </a:pPr>
          <a:r>
            <a:rPr lang="ru-RU" sz="1500" b="1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- иные межбюджетные трансферты</a:t>
          </a:r>
        </a:p>
        <a:p>
          <a:pPr algn="l" rtl="0">
            <a:lnSpc>
              <a:spcPct val="80000"/>
            </a:lnSpc>
            <a:spcAft>
              <a:spcPts val="0"/>
            </a:spcAft>
          </a:pPr>
          <a:r>
            <a:rPr lang="ru-RU" sz="1500" b="1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из бюджетов поселений</a:t>
          </a:r>
        </a:p>
      </dgm:t>
    </dgm:pt>
    <dgm:pt modelId="{92DAF72B-91B4-402D-9D46-3EC4CB589994}" type="parTrans" cxnId="{F0B8F41B-FE76-4E4D-9171-F904E84000CD}">
      <dgm:prSet/>
      <dgm:spPr>
        <a:xfrm>
          <a:off x="5106412" y="2530050"/>
          <a:ext cx="1464224" cy="471234"/>
        </a:xfrm>
        <a:custGeom>
          <a:avLst/>
          <a:gdLst/>
          <a:ahLst/>
          <a:cxnLst/>
          <a:rect l="0" t="0" r="0" b="0"/>
          <a:pathLst>
            <a:path>
              <a:moveTo>
                <a:pt x="1464224" y="0"/>
              </a:moveTo>
              <a:lnTo>
                <a:pt x="1464224" y="321132"/>
              </a:lnTo>
              <a:lnTo>
                <a:pt x="0" y="321132"/>
              </a:lnTo>
              <a:lnTo>
                <a:pt x="0" y="471234"/>
              </a:lnTo>
            </a:path>
          </a:pathLst>
        </a:custGeom>
        <a:noFill/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gm:spPr>
      <dgm:t>
        <a:bodyPr/>
        <a:lstStyle/>
        <a:p>
          <a:pPr>
            <a:lnSpc>
              <a:spcPct val="80000"/>
            </a:lnSpc>
          </a:pPr>
          <a:endParaRPr lang="ru-RU" sz="1600" b="1">
            <a:solidFill>
              <a:srgbClr val="3C4062"/>
            </a:solidFill>
            <a:latin typeface="Times New Roman" pitchFamily="18" charset="0"/>
            <a:cs typeface="Times New Roman" pitchFamily="18" charset="0"/>
          </a:endParaRPr>
        </a:p>
      </dgm:t>
    </dgm:pt>
    <dgm:pt modelId="{5B0DD492-C187-4518-B338-8D3B708F9D8D}" type="sibTrans" cxnId="{F0B8F41B-FE76-4E4D-9171-F904E84000CD}">
      <dgm:prSet/>
      <dgm:spPr/>
      <dgm:t>
        <a:bodyPr/>
        <a:lstStyle/>
        <a:p>
          <a:pPr>
            <a:lnSpc>
              <a:spcPct val="80000"/>
            </a:lnSpc>
          </a:pPr>
          <a:endParaRPr lang="ru-RU" sz="1600" b="1">
            <a:solidFill>
              <a:srgbClr val="3C4062"/>
            </a:solidFill>
            <a:latin typeface="Times New Roman" pitchFamily="18" charset="0"/>
            <a:cs typeface="Times New Roman" pitchFamily="18" charset="0"/>
          </a:endParaRPr>
        </a:p>
      </dgm:t>
    </dgm:pt>
    <dgm:pt modelId="{316C5BDC-485B-4C4B-B85A-27BE5498CD8F}">
      <dgm:prSet custT="1"/>
      <dgm:spPr>
        <a:xfrm>
          <a:off x="6893418" y="3172315"/>
          <a:ext cx="2568385" cy="1601086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gm:spPr>
      <dgm:t>
        <a:bodyPr anchor="t" anchorCtr="0"/>
        <a:lstStyle/>
        <a:p>
          <a:pPr algn="l" rtl="0">
            <a:lnSpc>
              <a:spcPct val="80000"/>
            </a:lnSpc>
            <a:spcAft>
              <a:spcPts val="500"/>
            </a:spcAft>
          </a:pPr>
          <a:r>
            <a:rPr kumimoji="0" lang="ru-RU" sz="1500" b="1" i="0" u="none" strike="noStrike" cap="none" normalizeH="0" baseline="0" dirty="0">
              <a:ln/>
              <a:solidFill>
                <a:srgbClr val="3C4062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Times New Roman" pitchFamily="18" charset="0"/>
            </a:rPr>
            <a:t>на софинансирование полномочий местного бюджета:</a:t>
          </a:r>
        </a:p>
        <a:p>
          <a:pPr algn="l" rtl="0">
            <a:lnSpc>
              <a:spcPct val="80000"/>
            </a:lnSpc>
            <a:spcAft>
              <a:spcPts val="0"/>
            </a:spcAft>
          </a:pPr>
          <a:r>
            <a:rPr kumimoji="0" lang="ru-RU" sz="1500" b="1" i="0" u="none" strike="noStrike" cap="none" normalizeH="0" baseline="0" dirty="0">
              <a:ln/>
              <a:solidFill>
                <a:srgbClr val="3C4062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Times New Roman" pitchFamily="18" charset="0"/>
            </a:rPr>
            <a:t>- дотации,</a:t>
          </a:r>
        </a:p>
        <a:p>
          <a:pPr algn="l" rtl="0">
            <a:lnSpc>
              <a:spcPct val="80000"/>
            </a:lnSpc>
            <a:spcAft>
              <a:spcPts val="0"/>
            </a:spcAft>
          </a:pPr>
          <a:r>
            <a:rPr kumimoji="0" lang="ru-RU" sz="1500" b="1" i="0" u="none" strike="noStrike" cap="none" normalizeH="0" baseline="0" dirty="0">
              <a:ln/>
              <a:solidFill>
                <a:srgbClr val="3C4062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Times New Roman" pitchFamily="18" charset="0"/>
            </a:rPr>
            <a:t>- субсидии,</a:t>
          </a:r>
        </a:p>
        <a:p>
          <a:pPr algn="l" rtl="0">
            <a:lnSpc>
              <a:spcPct val="80000"/>
            </a:lnSpc>
            <a:spcAft>
              <a:spcPts val="0"/>
            </a:spcAft>
          </a:pPr>
          <a:r>
            <a:rPr kumimoji="0" lang="ru-RU" sz="1500" b="1" i="0" u="none" strike="noStrike" cap="none" normalizeH="0" baseline="0" dirty="0">
              <a:ln/>
              <a:solidFill>
                <a:srgbClr val="3C4062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Times New Roman" pitchFamily="18" charset="0"/>
            </a:rPr>
            <a:t>- прочие безвозмездный поступления</a:t>
          </a:r>
        </a:p>
      </dgm:t>
    </dgm:pt>
    <dgm:pt modelId="{047DF72E-DDED-4DD0-BCA1-E2242AA0D8FE}" type="parTrans" cxnId="{5E3806EA-4DCB-4F5F-957B-AB979A28E4B8}">
      <dgm:prSet/>
      <dgm:spPr>
        <a:xfrm>
          <a:off x="6570637" y="2530050"/>
          <a:ext cx="1426941" cy="471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132"/>
              </a:lnTo>
              <a:lnTo>
                <a:pt x="1426941" y="321132"/>
              </a:lnTo>
              <a:lnTo>
                <a:pt x="1426941" y="471234"/>
              </a:lnTo>
            </a:path>
          </a:pathLst>
        </a:custGeom>
        <a:noFill/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gm:spPr>
      <dgm:t>
        <a:bodyPr/>
        <a:lstStyle/>
        <a:p>
          <a:endParaRPr lang="ru-RU" sz="1600">
            <a:solidFill>
              <a:srgbClr val="3C4062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D91AE1-E9A1-4ED0-AFE2-4DB41BE77CA8}" type="sibTrans" cxnId="{5E3806EA-4DCB-4F5F-957B-AB979A28E4B8}">
      <dgm:prSet/>
      <dgm:spPr/>
      <dgm:t>
        <a:bodyPr/>
        <a:lstStyle/>
        <a:p>
          <a:endParaRPr lang="ru-RU" sz="1600">
            <a:solidFill>
              <a:srgbClr val="3C4062"/>
            </a:solidFill>
            <a:latin typeface="Times New Roman" pitchFamily="18" charset="0"/>
            <a:cs typeface="Times New Roman" pitchFamily="18" charset="0"/>
          </a:endParaRPr>
        </a:p>
      </dgm:t>
    </dgm:pt>
    <dgm:pt modelId="{78541EEC-2773-468E-967F-B2C80F66A166}" type="pres">
      <dgm:prSet presAssocID="{4309117E-3E91-4248-B8F6-EBBCD65EB63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A508F84-7D6F-47C5-8701-200417B5B90E}" type="pres">
      <dgm:prSet presAssocID="{AF6780E0-0093-493D-9D2B-397364E26FFE}" presName="hierRoot1" presStyleCnt="0"/>
      <dgm:spPr/>
    </dgm:pt>
    <dgm:pt modelId="{00372155-CF73-48E4-BB31-17DD7E785FAE}" type="pres">
      <dgm:prSet presAssocID="{AF6780E0-0093-493D-9D2B-397364E26FFE}" presName="composite" presStyleCnt="0"/>
      <dgm:spPr/>
    </dgm:pt>
    <dgm:pt modelId="{D0BCFA16-BE08-4EE7-BD48-7F0F51C8D0D0}" type="pres">
      <dgm:prSet presAssocID="{AF6780E0-0093-493D-9D2B-397364E26FFE}" presName="background" presStyleLbl="node0" presStyleIdx="0" presStyleCnt="1"/>
      <dgm:spPr>
        <a:xfrm>
          <a:off x="2820361" y="1049"/>
          <a:ext cx="3004550" cy="1028883"/>
        </a:xfrm>
        <a:prstGeom prst="round2SameRect">
          <a:avLst/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3969E689-75AD-47AD-A41D-4CAFEF0DE178}" type="pres">
      <dgm:prSet presAssocID="{AF6780E0-0093-493D-9D2B-397364E26FFE}" presName="text" presStyleLbl="fgAcc0" presStyleIdx="0" presStyleCnt="1" custScaleX="254558" custScaleY="64383" custLinFactNeighborX="29063" custLinFactNeighborY="-3478">
        <dgm:presLayoutVars>
          <dgm:chPref val="3"/>
        </dgm:presLayoutVars>
      </dgm:prSet>
      <dgm:spPr>
        <a:prstGeom prst="round2DiagRect">
          <a:avLst/>
        </a:prstGeom>
      </dgm:spPr>
    </dgm:pt>
    <dgm:pt modelId="{BF73B73C-DD5E-4928-B1D3-DA0894B052E5}" type="pres">
      <dgm:prSet presAssocID="{AF6780E0-0093-493D-9D2B-397364E26FFE}" presName="hierChild2" presStyleCnt="0"/>
      <dgm:spPr/>
    </dgm:pt>
    <dgm:pt modelId="{D3DE260F-98FF-46A0-9D69-BF691A498BAE}" type="pres">
      <dgm:prSet presAssocID="{6A2082BC-4758-49EC-95AD-3948C423C3AC}" presName="Name10" presStyleLbl="parChTrans1D2" presStyleIdx="0" presStyleCnt="2"/>
      <dgm:spPr/>
    </dgm:pt>
    <dgm:pt modelId="{E0C46F6A-5495-4103-99F9-AEBCA398E6A2}" type="pres">
      <dgm:prSet presAssocID="{EA5FB7CA-B9B0-4F6C-89D7-28008EF9F1CB}" presName="hierRoot2" presStyleCnt="0"/>
      <dgm:spPr/>
    </dgm:pt>
    <dgm:pt modelId="{9E3E888E-4B03-41C0-B4D2-5B51F85FA49A}" type="pres">
      <dgm:prSet presAssocID="{EA5FB7CA-B9B0-4F6C-89D7-28008EF9F1CB}" presName="composite2" presStyleCnt="0"/>
      <dgm:spPr/>
    </dgm:pt>
    <dgm:pt modelId="{7F48FB9C-1E6C-4972-92FC-CE379F188142}" type="pres">
      <dgm:prSet presAssocID="{EA5FB7CA-B9B0-4F6C-89D7-28008EF9F1CB}" presName="background2" presStyleLbl="node2" presStyleIdx="0" presStyleCnt="2"/>
      <dgm:spPr>
        <a:xfrm>
          <a:off x="253764" y="1501167"/>
          <a:ext cx="3317882" cy="1028883"/>
        </a:xfrm>
        <a:prstGeom prst="round2SameRect">
          <a:avLst/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9FACB8DA-AB5C-40DC-945E-33D85D7C221D}" type="pres">
      <dgm:prSet presAssocID="{EA5FB7CA-B9B0-4F6C-89D7-28008EF9F1CB}" presName="text2" presStyleLbl="fgAcc2" presStyleIdx="0" presStyleCnt="2" custScaleX="286058" custLinFactNeighborX="13669" custLinFactNeighborY="17314">
        <dgm:presLayoutVars>
          <dgm:chPref val="3"/>
        </dgm:presLayoutVars>
      </dgm:prSet>
      <dgm:spPr>
        <a:prstGeom prst="round2DiagRect">
          <a:avLst/>
        </a:prstGeom>
      </dgm:spPr>
    </dgm:pt>
    <dgm:pt modelId="{88C1890D-F116-48A8-A317-9D03B58D8244}" type="pres">
      <dgm:prSet presAssocID="{EA5FB7CA-B9B0-4F6C-89D7-28008EF9F1CB}" presName="hierChild3" presStyleCnt="0"/>
      <dgm:spPr/>
    </dgm:pt>
    <dgm:pt modelId="{C97C7025-05B4-49C7-A29B-0FB56D860C02}" type="pres">
      <dgm:prSet presAssocID="{8072248E-1851-4C89-81DF-23056DA11E57}" presName="Name17" presStyleLbl="parChTrans1D3" presStyleIdx="0" presStyleCnt="3"/>
      <dgm:spPr/>
    </dgm:pt>
    <dgm:pt modelId="{CE9EE8C2-D7C8-462D-8538-F0155D92680F}" type="pres">
      <dgm:prSet presAssocID="{946B3986-3BA2-47D0-A8A2-A19DE8891745}" presName="hierRoot3" presStyleCnt="0"/>
      <dgm:spPr/>
    </dgm:pt>
    <dgm:pt modelId="{8B83654C-FBBF-4568-8990-E1A53962EAA7}" type="pres">
      <dgm:prSet presAssocID="{946B3986-3BA2-47D0-A8A2-A19DE8891745}" presName="composite3" presStyleCnt="0"/>
      <dgm:spPr/>
    </dgm:pt>
    <dgm:pt modelId="{455706C1-2075-4DB5-95EE-CE87C1C4B430}" type="pres">
      <dgm:prSet presAssocID="{946B3986-3BA2-47D0-A8A2-A19DE8891745}" presName="background3" presStyleLbl="node3" presStyleIdx="0" presStyleCnt="3"/>
      <dgm:spPr>
        <a:xfrm>
          <a:off x="325972" y="3001285"/>
          <a:ext cx="3173465" cy="1612394"/>
        </a:xfrm>
        <a:prstGeom prst="round2SameRect">
          <a:avLst/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B7966AC9-9468-4E8F-992A-DBC4CC7BC0C2}" type="pres">
      <dgm:prSet presAssocID="{946B3986-3BA2-47D0-A8A2-A19DE8891745}" presName="text3" presStyleLbl="fgAcc3" presStyleIdx="0" presStyleCnt="3" custScaleX="168720" custScaleY="392316" custLinFactNeighborX="-28371" custLinFactNeighborY="41568">
        <dgm:presLayoutVars>
          <dgm:chPref val="3"/>
        </dgm:presLayoutVars>
      </dgm:prSet>
      <dgm:spPr>
        <a:prstGeom prst="round2DiagRect">
          <a:avLst/>
        </a:prstGeom>
      </dgm:spPr>
    </dgm:pt>
    <dgm:pt modelId="{A4B8888C-0097-4A07-A16C-71BAE23156D5}" type="pres">
      <dgm:prSet presAssocID="{946B3986-3BA2-47D0-A8A2-A19DE8891745}" presName="hierChild4" presStyleCnt="0"/>
      <dgm:spPr/>
    </dgm:pt>
    <dgm:pt modelId="{940BA543-0F34-4E3A-9493-704C1E32C475}" type="pres">
      <dgm:prSet presAssocID="{859A19DB-A5E3-4370-ACB1-7D741E1BEC2D}" presName="Name10" presStyleLbl="parChTrans1D2" presStyleIdx="1" presStyleCnt="2"/>
      <dgm:spPr/>
    </dgm:pt>
    <dgm:pt modelId="{BF24443C-681F-42F0-BB35-6DA78927A6A1}" type="pres">
      <dgm:prSet presAssocID="{DF5038D5-F0D9-48D7-98A5-E11FE5832A92}" presName="hierRoot2" presStyleCnt="0"/>
      <dgm:spPr/>
    </dgm:pt>
    <dgm:pt modelId="{9B71AF32-6DA6-4817-9B88-9C2329AC27F2}" type="pres">
      <dgm:prSet presAssocID="{DF5038D5-F0D9-48D7-98A5-E11FE5832A92}" presName="composite2" presStyleCnt="0"/>
      <dgm:spPr/>
    </dgm:pt>
    <dgm:pt modelId="{AA647DA0-B841-4D7B-9622-80A5C6D0FE13}" type="pres">
      <dgm:prSet presAssocID="{DF5038D5-F0D9-48D7-98A5-E11FE5832A92}" presName="background2" presStyleLbl="node2" presStyleIdx="1" presStyleCnt="2"/>
      <dgm:spPr>
        <a:xfrm>
          <a:off x="4749764" y="1501167"/>
          <a:ext cx="3641745" cy="1028883"/>
        </a:xfrm>
        <a:prstGeom prst="round2SameRect">
          <a:avLst/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5E41EA46-F1C3-476A-AF2A-E22B6FAC0928}" type="pres">
      <dgm:prSet presAssocID="{DF5038D5-F0D9-48D7-98A5-E11FE5832A92}" presName="text2" presStyleLbl="fgAcc2" presStyleIdx="1" presStyleCnt="2" custScaleX="309155" custLinFactNeighborX="14410" custLinFactNeighborY="12768">
        <dgm:presLayoutVars>
          <dgm:chPref val="3"/>
        </dgm:presLayoutVars>
      </dgm:prSet>
      <dgm:spPr>
        <a:prstGeom prst="round2DiagRect">
          <a:avLst/>
        </a:prstGeom>
      </dgm:spPr>
    </dgm:pt>
    <dgm:pt modelId="{25B273A1-9C59-4887-AC24-DE01F63E699A}" type="pres">
      <dgm:prSet presAssocID="{DF5038D5-F0D9-48D7-98A5-E11FE5832A92}" presName="hierChild3" presStyleCnt="0"/>
      <dgm:spPr/>
    </dgm:pt>
    <dgm:pt modelId="{6D3F0D4A-BCB3-45D2-AA3D-246C0808949B}" type="pres">
      <dgm:prSet presAssocID="{92DAF72B-91B4-402D-9D46-3EC4CB589994}" presName="Name17" presStyleLbl="parChTrans1D3" presStyleIdx="1" presStyleCnt="3"/>
      <dgm:spPr/>
    </dgm:pt>
    <dgm:pt modelId="{16444177-9EB3-4BB5-A907-EECFCF1A4E6D}" type="pres">
      <dgm:prSet presAssocID="{8BA045F6-F050-4D9E-96E5-25EB7EB72B8A}" presName="hierRoot3" presStyleCnt="0"/>
      <dgm:spPr/>
    </dgm:pt>
    <dgm:pt modelId="{53E765B6-8046-4FF5-AB71-03DBA89B6AA0}" type="pres">
      <dgm:prSet presAssocID="{8BA045F6-F050-4D9E-96E5-25EB7EB72B8A}" presName="composite3" presStyleCnt="0"/>
      <dgm:spPr/>
    </dgm:pt>
    <dgm:pt modelId="{DBEE10B0-600C-4447-85F1-3227BDC53868}" type="pres">
      <dgm:prSet presAssocID="{8BA045F6-F050-4D9E-96E5-25EB7EB72B8A}" presName="background3" presStyleLbl="node3" presStyleIdx="1" presStyleCnt="3"/>
      <dgm:spPr>
        <a:xfrm>
          <a:off x="3859502" y="3001285"/>
          <a:ext cx="2493819" cy="1612980"/>
        </a:xfrm>
        <a:prstGeom prst="round2SameRect">
          <a:avLst/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D569801D-EC8D-441F-80B4-465B804239C0}" type="pres">
      <dgm:prSet presAssocID="{8BA045F6-F050-4D9E-96E5-25EB7EB72B8A}" presName="text3" presStyleLbl="fgAcc3" presStyleIdx="1" presStyleCnt="3" custScaleX="171104" custScaleY="392316" custLinFactNeighborX="-18839" custLinFactNeighborY="36259">
        <dgm:presLayoutVars>
          <dgm:chPref val="3"/>
        </dgm:presLayoutVars>
      </dgm:prSet>
      <dgm:spPr>
        <a:prstGeom prst="round2DiagRect">
          <a:avLst/>
        </a:prstGeom>
      </dgm:spPr>
    </dgm:pt>
    <dgm:pt modelId="{0D4662EF-9489-4049-A27B-EA29F0DDC11F}" type="pres">
      <dgm:prSet presAssocID="{8BA045F6-F050-4D9E-96E5-25EB7EB72B8A}" presName="hierChild4" presStyleCnt="0"/>
      <dgm:spPr/>
    </dgm:pt>
    <dgm:pt modelId="{A1FDD863-83F8-4CE7-9979-FF15A41A2CEE}" type="pres">
      <dgm:prSet presAssocID="{047DF72E-DDED-4DD0-BCA1-E2242AA0D8FE}" presName="Name17" presStyleLbl="parChTrans1D3" presStyleIdx="2" presStyleCnt="3"/>
      <dgm:spPr/>
    </dgm:pt>
    <dgm:pt modelId="{4E84428D-4328-4253-9724-B5D8975CCA30}" type="pres">
      <dgm:prSet presAssocID="{316C5BDC-485B-4C4B-B85A-27BE5498CD8F}" presName="hierRoot3" presStyleCnt="0"/>
      <dgm:spPr/>
    </dgm:pt>
    <dgm:pt modelId="{9F1A3083-EC16-441A-8C37-4CD3AA273A76}" type="pres">
      <dgm:prSet presAssocID="{316C5BDC-485B-4C4B-B85A-27BE5498CD8F}" presName="composite3" presStyleCnt="0"/>
      <dgm:spPr/>
    </dgm:pt>
    <dgm:pt modelId="{B0DE11B2-323B-4F18-BF08-8BFDFBFD74B9}" type="pres">
      <dgm:prSet presAssocID="{316C5BDC-485B-4C4B-B85A-27BE5498CD8F}" presName="background3" presStyleLbl="node3" presStyleIdx="2" presStyleCnt="3"/>
      <dgm:spPr>
        <a:xfrm>
          <a:off x="6713386" y="3001285"/>
          <a:ext cx="2568385" cy="1601086"/>
        </a:xfrm>
        <a:prstGeom prst="round2SameRect">
          <a:avLst/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562E934D-7373-4439-B4AA-FAE0648E3F8D}" type="pres">
      <dgm:prSet presAssocID="{316C5BDC-485B-4C4B-B85A-27BE5498CD8F}" presName="text3" presStyleLbl="fgAcc3" presStyleIdx="2" presStyleCnt="3" custScaleX="182391" custScaleY="392317" custLinFactNeighborX="1200" custLinFactNeighborY="36259">
        <dgm:presLayoutVars>
          <dgm:chPref val="3"/>
        </dgm:presLayoutVars>
      </dgm:prSet>
      <dgm:spPr>
        <a:prstGeom prst="round2DiagRect">
          <a:avLst/>
        </a:prstGeom>
      </dgm:spPr>
    </dgm:pt>
    <dgm:pt modelId="{44805EB5-A172-4880-AD93-6EE000B4347E}" type="pres">
      <dgm:prSet presAssocID="{316C5BDC-485B-4C4B-B85A-27BE5498CD8F}" presName="hierChild4" presStyleCnt="0"/>
      <dgm:spPr/>
    </dgm:pt>
  </dgm:ptLst>
  <dgm:cxnLst>
    <dgm:cxn modelId="{AA4F3311-1914-4760-AC0A-0B7E5BA69FEB}" type="presOf" srcId="{EA5FB7CA-B9B0-4F6C-89D7-28008EF9F1CB}" destId="{9FACB8DA-AB5C-40DC-945E-33D85D7C221D}" srcOrd="0" destOrd="0" presId="urn:microsoft.com/office/officeart/2005/8/layout/hierarchy1"/>
    <dgm:cxn modelId="{B4302B14-3D5B-4D4B-9D0D-915A807D2A98}" srcId="{EA5FB7CA-B9B0-4F6C-89D7-28008EF9F1CB}" destId="{946B3986-3BA2-47D0-A8A2-A19DE8891745}" srcOrd="0" destOrd="0" parTransId="{8072248E-1851-4C89-81DF-23056DA11E57}" sibTransId="{17EB204C-F7B2-4D1C-B61D-FE8529F42B62}"/>
    <dgm:cxn modelId="{F0B8F41B-FE76-4E4D-9171-F904E84000CD}" srcId="{DF5038D5-F0D9-48D7-98A5-E11FE5832A92}" destId="{8BA045F6-F050-4D9E-96E5-25EB7EB72B8A}" srcOrd="0" destOrd="0" parTransId="{92DAF72B-91B4-402D-9D46-3EC4CB589994}" sibTransId="{5B0DD492-C187-4518-B338-8D3B708F9D8D}"/>
    <dgm:cxn modelId="{ED5B5324-E901-4793-879A-C30E48A11A09}" srcId="{AF6780E0-0093-493D-9D2B-397364E26FFE}" destId="{EA5FB7CA-B9B0-4F6C-89D7-28008EF9F1CB}" srcOrd="0" destOrd="0" parTransId="{6A2082BC-4758-49EC-95AD-3948C423C3AC}" sibTransId="{8CEBA0E4-2439-4517-8A34-3530F258D0FE}"/>
    <dgm:cxn modelId="{1A30E331-EFE2-423D-8DE1-6ED0C410C018}" type="presOf" srcId="{8BA045F6-F050-4D9E-96E5-25EB7EB72B8A}" destId="{D569801D-EC8D-441F-80B4-465B804239C0}" srcOrd="0" destOrd="0" presId="urn:microsoft.com/office/officeart/2005/8/layout/hierarchy1"/>
    <dgm:cxn modelId="{B57BDC35-1BB7-4F35-BFD7-2EDB7B2D2CC6}" srcId="{AF6780E0-0093-493D-9D2B-397364E26FFE}" destId="{DF5038D5-F0D9-48D7-98A5-E11FE5832A92}" srcOrd="1" destOrd="0" parTransId="{859A19DB-A5E3-4370-ACB1-7D741E1BEC2D}" sibTransId="{791D9507-29B2-447F-8118-45356A60663D}"/>
    <dgm:cxn modelId="{961F493E-BF25-4D14-8551-3217CD150693}" type="presOf" srcId="{AF6780E0-0093-493D-9D2B-397364E26FFE}" destId="{3969E689-75AD-47AD-A41D-4CAFEF0DE178}" srcOrd="0" destOrd="0" presId="urn:microsoft.com/office/officeart/2005/8/layout/hierarchy1"/>
    <dgm:cxn modelId="{B1B39A55-1E96-4714-B27B-BC8409E05FA2}" type="presOf" srcId="{859A19DB-A5E3-4370-ACB1-7D741E1BEC2D}" destId="{940BA543-0F34-4E3A-9493-704C1E32C475}" srcOrd="0" destOrd="0" presId="urn:microsoft.com/office/officeart/2005/8/layout/hierarchy1"/>
    <dgm:cxn modelId="{1F1C5677-5447-496A-846F-2C0664945BD1}" type="presOf" srcId="{6A2082BC-4758-49EC-95AD-3948C423C3AC}" destId="{D3DE260F-98FF-46A0-9D69-BF691A498BAE}" srcOrd="0" destOrd="0" presId="urn:microsoft.com/office/officeart/2005/8/layout/hierarchy1"/>
    <dgm:cxn modelId="{9E2FF97B-FBBF-4765-A01F-C513025C8D29}" type="presOf" srcId="{047DF72E-DDED-4DD0-BCA1-E2242AA0D8FE}" destId="{A1FDD863-83F8-4CE7-9979-FF15A41A2CEE}" srcOrd="0" destOrd="0" presId="urn:microsoft.com/office/officeart/2005/8/layout/hierarchy1"/>
    <dgm:cxn modelId="{7A7E439D-E9BC-4518-B393-820871CA22EF}" type="presOf" srcId="{92DAF72B-91B4-402D-9D46-3EC4CB589994}" destId="{6D3F0D4A-BCB3-45D2-AA3D-246C0808949B}" srcOrd="0" destOrd="0" presId="urn:microsoft.com/office/officeart/2005/8/layout/hierarchy1"/>
    <dgm:cxn modelId="{B4D55AA4-5098-4E74-B7B9-B0EDBD38F44A}" type="presOf" srcId="{8072248E-1851-4C89-81DF-23056DA11E57}" destId="{C97C7025-05B4-49C7-A29B-0FB56D860C02}" srcOrd="0" destOrd="0" presId="urn:microsoft.com/office/officeart/2005/8/layout/hierarchy1"/>
    <dgm:cxn modelId="{C3AE48D4-542C-4867-8AB0-7A3986D2CE84}" type="presOf" srcId="{4309117E-3E91-4248-B8F6-EBBCD65EB635}" destId="{78541EEC-2773-468E-967F-B2C80F66A166}" srcOrd="0" destOrd="0" presId="urn:microsoft.com/office/officeart/2005/8/layout/hierarchy1"/>
    <dgm:cxn modelId="{CE4B7BD6-D399-4F0C-8DCE-FDC46C3D6366}" type="presOf" srcId="{316C5BDC-485B-4C4B-B85A-27BE5498CD8F}" destId="{562E934D-7373-4439-B4AA-FAE0648E3F8D}" srcOrd="0" destOrd="0" presId="urn:microsoft.com/office/officeart/2005/8/layout/hierarchy1"/>
    <dgm:cxn modelId="{A85483DC-5CD4-4E78-BC95-BF9CE8FACF4D}" srcId="{4309117E-3E91-4248-B8F6-EBBCD65EB635}" destId="{AF6780E0-0093-493D-9D2B-397364E26FFE}" srcOrd="0" destOrd="0" parTransId="{4A144C45-B96E-4297-B68F-A5EEBDB20E6C}" sibTransId="{5749EEC5-3EF8-4533-AED2-71582A3AA642}"/>
    <dgm:cxn modelId="{BDD194E5-A3CD-4910-8108-E00CC4B454A9}" type="presOf" srcId="{946B3986-3BA2-47D0-A8A2-A19DE8891745}" destId="{B7966AC9-9468-4E8F-992A-DBC4CC7BC0C2}" srcOrd="0" destOrd="0" presId="urn:microsoft.com/office/officeart/2005/8/layout/hierarchy1"/>
    <dgm:cxn modelId="{5E3806EA-4DCB-4F5F-957B-AB979A28E4B8}" srcId="{DF5038D5-F0D9-48D7-98A5-E11FE5832A92}" destId="{316C5BDC-485B-4C4B-B85A-27BE5498CD8F}" srcOrd="1" destOrd="0" parTransId="{047DF72E-DDED-4DD0-BCA1-E2242AA0D8FE}" sibTransId="{28D91AE1-E9A1-4ED0-AFE2-4DB41BE77CA8}"/>
    <dgm:cxn modelId="{3189E2FF-A321-479C-BCDE-4D1D408F6967}" type="presOf" srcId="{DF5038D5-F0D9-48D7-98A5-E11FE5832A92}" destId="{5E41EA46-F1C3-476A-AF2A-E22B6FAC0928}" srcOrd="0" destOrd="0" presId="urn:microsoft.com/office/officeart/2005/8/layout/hierarchy1"/>
    <dgm:cxn modelId="{3AF0CB5B-DE27-4543-B0CD-2A11FDD3A895}" type="presParOf" srcId="{78541EEC-2773-468E-967F-B2C80F66A166}" destId="{BA508F84-7D6F-47C5-8701-200417B5B90E}" srcOrd="0" destOrd="0" presId="urn:microsoft.com/office/officeart/2005/8/layout/hierarchy1"/>
    <dgm:cxn modelId="{C322EEF4-F160-41F8-A940-4751B477ED53}" type="presParOf" srcId="{BA508F84-7D6F-47C5-8701-200417B5B90E}" destId="{00372155-CF73-48E4-BB31-17DD7E785FAE}" srcOrd="0" destOrd="0" presId="urn:microsoft.com/office/officeart/2005/8/layout/hierarchy1"/>
    <dgm:cxn modelId="{16F16305-33FA-4EB8-A96E-E20F2FC2F74C}" type="presParOf" srcId="{00372155-CF73-48E4-BB31-17DD7E785FAE}" destId="{D0BCFA16-BE08-4EE7-BD48-7F0F51C8D0D0}" srcOrd="0" destOrd="0" presId="urn:microsoft.com/office/officeart/2005/8/layout/hierarchy1"/>
    <dgm:cxn modelId="{A82019FE-AFDB-42F8-9B6C-C2E259851BCB}" type="presParOf" srcId="{00372155-CF73-48E4-BB31-17DD7E785FAE}" destId="{3969E689-75AD-47AD-A41D-4CAFEF0DE178}" srcOrd="1" destOrd="0" presId="urn:microsoft.com/office/officeart/2005/8/layout/hierarchy1"/>
    <dgm:cxn modelId="{1F8594D2-EB9B-459B-B345-906590C50C11}" type="presParOf" srcId="{BA508F84-7D6F-47C5-8701-200417B5B90E}" destId="{BF73B73C-DD5E-4928-B1D3-DA0894B052E5}" srcOrd="1" destOrd="0" presId="urn:microsoft.com/office/officeart/2005/8/layout/hierarchy1"/>
    <dgm:cxn modelId="{FEA9FA34-B12D-4DB2-9847-7A89686EE156}" type="presParOf" srcId="{BF73B73C-DD5E-4928-B1D3-DA0894B052E5}" destId="{D3DE260F-98FF-46A0-9D69-BF691A498BAE}" srcOrd="0" destOrd="0" presId="urn:microsoft.com/office/officeart/2005/8/layout/hierarchy1"/>
    <dgm:cxn modelId="{89536E93-01D3-424D-A943-49A1708B4CEF}" type="presParOf" srcId="{BF73B73C-DD5E-4928-B1D3-DA0894B052E5}" destId="{E0C46F6A-5495-4103-99F9-AEBCA398E6A2}" srcOrd="1" destOrd="0" presId="urn:microsoft.com/office/officeart/2005/8/layout/hierarchy1"/>
    <dgm:cxn modelId="{3ED7D49C-AEAE-485E-A83B-FFA792DEF343}" type="presParOf" srcId="{E0C46F6A-5495-4103-99F9-AEBCA398E6A2}" destId="{9E3E888E-4B03-41C0-B4D2-5B51F85FA49A}" srcOrd="0" destOrd="0" presId="urn:microsoft.com/office/officeart/2005/8/layout/hierarchy1"/>
    <dgm:cxn modelId="{622C0604-F77F-4CBB-8091-0F32F3C55DDA}" type="presParOf" srcId="{9E3E888E-4B03-41C0-B4D2-5B51F85FA49A}" destId="{7F48FB9C-1E6C-4972-92FC-CE379F188142}" srcOrd="0" destOrd="0" presId="urn:microsoft.com/office/officeart/2005/8/layout/hierarchy1"/>
    <dgm:cxn modelId="{7629E07F-D7DF-4BB5-B736-0CA501B30929}" type="presParOf" srcId="{9E3E888E-4B03-41C0-B4D2-5B51F85FA49A}" destId="{9FACB8DA-AB5C-40DC-945E-33D85D7C221D}" srcOrd="1" destOrd="0" presId="urn:microsoft.com/office/officeart/2005/8/layout/hierarchy1"/>
    <dgm:cxn modelId="{D8D7ECFC-A1ED-4176-8FCD-2D3C4F6C9405}" type="presParOf" srcId="{E0C46F6A-5495-4103-99F9-AEBCA398E6A2}" destId="{88C1890D-F116-48A8-A317-9D03B58D8244}" srcOrd="1" destOrd="0" presId="urn:microsoft.com/office/officeart/2005/8/layout/hierarchy1"/>
    <dgm:cxn modelId="{EFFF3A2D-11FA-4A12-B71F-238E5850E058}" type="presParOf" srcId="{88C1890D-F116-48A8-A317-9D03B58D8244}" destId="{C97C7025-05B4-49C7-A29B-0FB56D860C02}" srcOrd="0" destOrd="0" presId="urn:microsoft.com/office/officeart/2005/8/layout/hierarchy1"/>
    <dgm:cxn modelId="{ABF4D4F9-A422-4A67-9FAB-37E7D3AC5FE5}" type="presParOf" srcId="{88C1890D-F116-48A8-A317-9D03B58D8244}" destId="{CE9EE8C2-D7C8-462D-8538-F0155D92680F}" srcOrd="1" destOrd="0" presId="urn:microsoft.com/office/officeart/2005/8/layout/hierarchy1"/>
    <dgm:cxn modelId="{3D28601E-9799-4701-9702-FA4013CD5539}" type="presParOf" srcId="{CE9EE8C2-D7C8-462D-8538-F0155D92680F}" destId="{8B83654C-FBBF-4568-8990-E1A53962EAA7}" srcOrd="0" destOrd="0" presId="urn:microsoft.com/office/officeart/2005/8/layout/hierarchy1"/>
    <dgm:cxn modelId="{1B9E23A5-8DD1-4E43-98D7-549724DE9CE1}" type="presParOf" srcId="{8B83654C-FBBF-4568-8990-E1A53962EAA7}" destId="{455706C1-2075-4DB5-95EE-CE87C1C4B430}" srcOrd="0" destOrd="0" presId="urn:microsoft.com/office/officeart/2005/8/layout/hierarchy1"/>
    <dgm:cxn modelId="{8FC0DC8B-0083-4947-A010-1FC773732610}" type="presParOf" srcId="{8B83654C-FBBF-4568-8990-E1A53962EAA7}" destId="{B7966AC9-9468-4E8F-992A-DBC4CC7BC0C2}" srcOrd="1" destOrd="0" presId="urn:microsoft.com/office/officeart/2005/8/layout/hierarchy1"/>
    <dgm:cxn modelId="{CEDB1195-9DEF-430C-A37F-8C17C98F0018}" type="presParOf" srcId="{CE9EE8C2-D7C8-462D-8538-F0155D92680F}" destId="{A4B8888C-0097-4A07-A16C-71BAE23156D5}" srcOrd="1" destOrd="0" presId="urn:microsoft.com/office/officeart/2005/8/layout/hierarchy1"/>
    <dgm:cxn modelId="{51AE0EEC-C595-41FC-9285-B7A32AE40203}" type="presParOf" srcId="{BF73B73C-DD5E-4928-B1D3-DA0894B052E5}" destId="{940BA543-0F34-4E3A-9493-704C1E32C475}" srcOrd="2" destOrd="0" presId="urn:microsoft.com/office/officeart/2005/8/layout/hierarchy1"/>
    <dgm:cxn modelId="{8230B4A9-AC0F-4081-8D3D-C0CFA24B2779}" type="presParOf" srcId="{BF73B73C-DD5E-4928-B1D3-DA0894B052E5}" destId="{BF24443C-681F-42F0-BB35-6DA78927A6A1}" srcOrd="3" destOrd="0" presId="urn:microsoft.com/office/officeart/2005/8/layout/hierarchy1"/>
    <dgm:cxn modelId="{E6F54FDA-F5B1-4852-B262-EAFE7B89B536}" type="presParOf" srcId="{BF24443C-681F-42F0-BB35-6DA78927A6A1}" destId="{9B71AF32-6DA6-4817-9B88-9C2329AC27F2}" srcOrd="0" destOrd="0" presId="urn:microsoft.com/office/officeart/2005/8/layout/hierarchy1"/>
    <dgm:cxn modelId="{D22AD394-6F00-45B2-95E3-1F4CD83B38BB}" type="presParOf" srcId="{9B71AF32-6DA6-4817-9B88-9C2329AC27F2}" destId="{AA647DA0-B841-4D7B-9622-80A5C6D0FE13}" srcOrd="0" destOrd="0" presId="urn:microsoft.com/office/officeart/2005/8/layout/hierarchy1"/>
    <dgm:cxn modelId="{09472046-B8BA-40E3-A72A-41B32C12C1D9}" type="presParOf" srcId="{9B71AF32-6DA6-4817-9B88-9C2329AC27F2}" destId="{5E41EA46-F1C3-476A-AF2A-E22B6FAC0928}" srcOrd="1" destOrd="0" presId="urn:microsoft.com/office/officeart/2005/8/layout/hierarchy1"/>
    <dgm:cxn modelId="{C207C15F-6D78-4F31-B091-DCDF51A8CF03}" type="presParOf" srcId="{BF24443C-681F-42F0-BB35-6DA78927A6A1}" destId="{25B273A1-9C59-4887-AC24-DE01F63E699A}" srcOrd="1" destOrd="0" presId="urn:microsoft.com/office/officeart/2005/8/layout/hierarchy1"/>
    <dgm:cxn modelId="{A71EEBB7-3EBC-4AA3-9540-C8552A3DCA76}" type="presParOf" srcId="{25B273A1-9C59-4887-AC24-DE01F63E699A}" destId="{6D3F0D4A-BCB3-45D2-AA3D-246C0808949B}" srcOrd="0" destOrd="0" presId="urn:microsoft.com/office/officeart/2005/8/layout/hierarchy1"/>
    <dgm:cxn modelId="{D9B6F328-5B8B-4DA0-A10B-3217892551BB}" type="presParOf" srcId="{25B273A1-9C59-4887-AC24-DE01F63E699A}" destId="{16444177-9EB3-4BB5-A907-EECFCF1A4E6D}" srcOrd="1" destOrd="0" presId="urn:microsoft.com/office/officeart/2005/8/layout/hierarchy1"/>
    <dgm:cxn modelId="{787201D1-E2DB-4D8E-973F-3ADE8A58F696}" type="presParOf" srcId="{16444177-9EB3-4BB5-A907-EECFCF1A4E6D}" destId="{53E765B6-8046-4FF5-AB71-03DBA89B6AA0}" srcOrd="0" destOrd="0" presId="urn:microsoft.com/office/officeart/2005/8/layout/hierarchy1"/>
    <dgm:cxn modelId="{EA52B481-F066-4C63-B2AD-18234F12C3B3}" type="presParOf" srcId="{53E765B6-8046-4FF5-AB71-03DBA89B6AA0}" destId="{DBEE10B0-600C-4447-85F1-3227BDC53868}" srcOrd="0" destOrd="0" presId="urn:microsoft.com/office/officeart/2005/8/layout/hierarchy1"/>
    <dgm:cxn modelId="{48663C8D-E563-4754-B7D0-4AD4B047AD2E}" type="presParOf" srcId="{53E765B6-8046-4FF5-AB71-03DBA89B6AA0}" destId="{D569801D-EC8D-441F-80B4-465B804239C0}" srcOrd="1" destOrd="0" presId="urn:microsoft.com/office/officeart/2005/8/layout/hierarchy1"/>
    <dgm:cxn modelId="{68B76751-A22A-41D5-AAC9-7C970CA97742}" type="presParOf" srcId="{16444177-9EB3-4BB5-A907-EECFCF1A4E6D}" destId="{0D4662EF-9489-4049-A27B-EA29F0DDC11F}" srcOrd="1" destOrd="0" presId="urn:microsoft.com/office/officeart/2005/8/layout/hierarchy1"/>
    <dgm:cxn modelId="{84F02F40-4B72-4351-8AAD-3464E473EE54}" type="presParOf" srcId="{25B273A1-9C59-4887-AC24-DE01F63E699A}" destId="{A1FDD863-83F8-4CE7-9979-FF15A41A2CEE}" srcOrd="2" destOrd="0" presId="urn:microsoft.com/office/officeart/2005/8/layout/hierarchy1"/>
    <dgm:cxn modelId="{D5446C11-73E0-450F-B8B6-CBD09ADA6E31}" type="presParOf" srcId="{25B273A1-9C59-4887-AC24-DE01F63E699A}" destId="{4E84428D-4328-4253-9724-B5D8975CCA30}" srcOrd="3" destOrd="0" presId="urn:microsoft.com/office/officeart/2005/8/layout/hierarchy1"/>
    <dgm:cxn modelId="{518E31B2-C4FB-4AB0-AB16-5CF0DD161006}" type="presParOf" srcId="{4E84428D-4328-4253-9724-B5D8975CCA30}" destId="{9F1A3083-EC16-441A-8C37-4CD3AA273A76}" srcOrd="0" destOrd="0" presId="urn:microsoft.com/office/officeart/2005/8/layout/hierarchy1"/>
    <dgm:cxn modelId="{AF2961C3-619A-46A7-B0E6-796D2AFA06AB}" type="presParOf" srcId="{9F1A3083-EC16-441A-8C37-4CD3AA273A76}" destId="{B0DE11B2-323B-4F18-BF08-8BFDFBFD74B9}" srcOrd="0" destOrd="0" presId="urn:microsoft.com/office/officeart/2005/8/layout/hierarchy1"/>
    <dgm:cxn modelId="{B773E7C3-B656-4320-9DD1-A05F36B51ED5}" type="presParOf" srcId="{9F1A3083-EC16-441A-8C37-4CD3AA273A76}" destId="{562E934D-7373-4439-B4AA-FAE0648E3F8D}" srcOrd="1" destOrd="0" presId="urn:microsoft.com/office/officeart/2005/8/layout/hierarchy1"/>
    <dgm:cxn modelId="{A89FAB61-4602-471E-95CB-640657825AF3}" type="presParOf" srcId="{4E84428D-4328-4253-9724-B5D8975CCA30}" destId="{44805EB5-A172-4880-AD93-6EE000B4347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FDD863-83F8-4CE7-9979-FF15A41A2CEE}">
      <dsp:nvSpPr>
        <dsp:cNvPr id="0" name=""/>
        <dsp:cNvSpPr/>
      </dsp:nvSpPr>
      <dsp:spPr>
        <a:xfrm>
          <a:off x="5189358" y="1944398"/>
          <a:ext cx="897194" cy="4780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132"/>
              </a:lnTo>
              <a:lnTo>
                <a:pt x="1426941" y="321132"/>
              </a:lnTo>
              <a:lnTo>
                <a:pt x="1426941" y="471234"/>
              </a:lnTo>
            </a:path>
          </a:pathLst>
        </a:custGeom>
        <a:noFill/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3F0D4A-BCB3-45D2-AA3D-246C0808949B}">
      <dsp:nvSpPr>
        <dsp:cNvPr id="0" name=""/>
        <dsp:cNvSpPr/>
      </dsp:nvSpPr>
      <dsp:spPr>
        <a:xfrm>
          <a:off x="3716433" y="1944398"/>
          <a:ext cx="1472925" cy="478098"/>
        </a:xfrm>
        <a:custGeom>
          <a:avLst/>
          <a:gdLst/>
          <a:ahLst/>
          <a:cxnLst/>
          <a:rect l="0" t="0" r="0" b="0"/>
          <a:pathLst>
            <a:path>
              <a:moveTo>
                <a:pt x="1464224" y="0"/>
              </a:moveTo>
              <a:lnTo>
                <a:pt x="1464224" y="321132"/>
              </a:lnTo>
              <a:lnTo>
                <a:pt x="0" y="321132"/>
              </a:lnTo>
              <a:lnTo>
                <a:pt x="0" y="471234"/>
              </a:lnTo>
            </a:path>
          </a:pathLst>
        </a:custGeom>
        <a:noFill/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0BA543-0F34-4E3A-9493-704C1E32C475}">
      <dsp:nvSpPr>
        <dsp:cNvPr id="0" name=""/>
        <dsp:cNvSpPr/>
      </dsp:nvSpPr>
      <dsp:spPr>
        <a:xfrm>
          <a:off x="3673714" y="826309"/>
          <a:ext cx="1515644" cy="4281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132"/>
              </a:lnTo>
              <a:lnTo>
                <a:pt x="2248000" y="321132"/>
              </a:lnTo>
              <a:lnTo>
                <a:pt x="2248000" y="471234"/>
              </a:lnTo>
            </a:path>
          </a:pathLst>
        </a:custGeom>
        <a:noFill/>
        <a:ln w="25400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7C7025-05B4-49C7-A29B-0FB56D860C02}">
      <dsp:nvSpPr>
        <dsp:cNvPr id="0" name=""/>
        <dsp:cNvSpPr/>
      </dsp:nvSpPr>
      <dsp:spPr>
        <a:xfrm>
          <a:off x="1249300" y="1975765"/>
          <a:ext cx="456799" cy="48336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1234"/>
              </a:lnTo>
            </a:path>
          </a:pathLst>
        </a:custGeom>
        <a:noFill/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DE260F-98FF-46A0-9D69-BF691A498BAE}">
      <dsp:nvSpPr>
        <dsp:cNvPr id="0" name=""/>
        <dsp:cNvSpPr/>
      </dsp:nvSpPr>
      <dsp:spPr>
        <a:xfrm>
          <a:off x="1706100" y="826309"/>
          <a:ext cx="1967614" cy="459475"/>
        </a:xfrm>
        <a:custGeom>
          <a:avLst/>
          <a:gdLst/>
          <a:ahLst/>
          <a:cxnLst/>
          <a:rect l="0" t="0" r="0" b="0"/>
          <a:pathLst>
            <a:path>
              <a:moveTo>
                <a:pt x="2409931" y="0"/>
              </a:moveTo>
              <a:lnTo>
                <a:pt x="2409931" y="321132"/>
              </a:lnTo>
              <a:lnTo>
                <a:pt x="0" y="321132"/>
              </a:lnTo>
              <a:lnTo>
                <a:pt x="0" y="471234"/>
              </a:lnTo>
            </a:path>
          </a:pathLst>
        </a:custGeom>
        <a:noFill/>
        <a:ln w="25400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BCFA16-BE08-4EE7-BD48-7F0F51C8D0D0}">
      <dsp:nvSpPr>
        <dsp:cNvPr id="0" name=""/>
        <dsp:cNvSpPr/>
      </dsp:nvSpPr>
      <dsp:spPr>
        <a:xfrm>
          <a:off x="2290721" y="382078"/>
          <a:ext cx="2765985" cy="444230"/>
        </a:xfrm>
        <a:prstGeom prst="round2SameRect">
          <a:avLst/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969E689-75AD-47AD-A41D-4CAFEF0DE178}">
      <dsp:nvSpPr>
        <dsp:cNvPr id="0" name=""/>
        <dsp:cNvSpPr/>
      </dsp:nvSpPr>
      <dsp:spPr>
        <a:xfrm>
          <a:off x="2411453" y="496773"/>
          <a:ext cx="2765985" cy="444230"/>
        </a:xfrm>
        <a:prstGeom prst="round2DiagRect">
          <a:avLst/>
        </a:prstGeom>
        <a:solidFill>
          <a:srgbClr val="4F81BD">
            <a:lumMod val="20000"/>
            <a:lumOff val="80000"/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8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1" kern="1200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Доходы</a:t>
          </a:r>
        </a:p>
      </dsp:txBody>
      <dsp:txXfrm>
        <a:off x="2433139" y="518459"/>
        <a:ext cx="2722613" cy="400858"/>
      </dsp:txXfrm>
    </dsp:sp>
    <dsp:sp modelId="{7F48FB9C-1E6C-4972-92FC-CE379F188142}">
      <dsp:nvSpPr>
        <dsp:cNvPr id="0" name=""/>
        <dsp:cNvSpPr/>
      </dsp:nvSpPr>
      <dsp:spPr>
        <a:xfrm>
          <a:off x="151970" y="1285784"/>
          <a:ext cx="3108259" cy="689980"/>
        </a:xfrm>
        <a:prstGeom prst="round2SameRect">
          <a:avLst/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FACB8DA-AB5C-40DC-945E-33D85D7C221D}">
      <dsp:nvSpPr>
        <dsp:cNvPr id="0" name=""/>
        <dsp:cNvSpPr/>
      </dsp:nvSpPr>
      <dsp:spPr>
        <a:xfrm>
          <a:off x="272701" y="1400479"/>
          <a:ext cx="3108259" cy="689980"/>
        </a:xfrm>
        <a:prstGeom prst="round2DiagRect">
          <a:avLst/>
        </a:prstGeom>
        <a:solidFill>
          <a:srgbClr val="4F81BD">
            <a:lumMod val="20000"/>
            <a:lumOff val="80000"/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b="1" kern="1200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Налоговые и неналоговые </a:t>
          </a:r>
        </a:p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доходы</a:t>
          </a:r>
        </a:p>
      </dsp:txBody>
      <dsp:txXfrm>
        <a:off x="306383" y="1434161"/>
        <a:ext cx="3040895" cy="622616"/>
      </dsp:txXfrm>
    </dsp:sp>
    <dsp:sp modelId="{455706C1-2075-4DB5-95EE-CE87C1C4B430}">
      <dsp:nvSpPr>
        <dsp:cNvPr id="0" name=""/>
        <dsp:cNvSpPr/>
      </dsp:nvSpPr>
      <dsp:spPr>
        <a:xfrm>
          <a:off x="332658" y="2459128"/>
          <a:ext cx="1833284" cy="2706904"/>
        </a:xfrm>
        <a:prstGeom prst="round2SameRect">
          <a:avLst/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7966AC9-9468-4E8F-992A-DBC4CC7BC0C2}">
      <dsp:nvSpPr>
        <dsp:cNvPr id="0" name=""/>
        <dsp:cNvSpPr/>
      </dsp:nvSpPr>
      <dsp:spPr>
        <a:xfrm>
          <a:off x="453389" y="2573823"/>
          <a:ext cx="1833284" cy="2706904"/>
        </a:xfrm>
        <a:prstGeom prst="round2DiagRect">
          <a:avLst/>
        </a:prstGeom>
        <a:solidFill>
          <a:srgbClr val="4F81BD">
            <a:lumMod val="20000"/>
            <a:lumOff val="80000"/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80000"/>
            </a:lnSpc>
            <a:spcBef>
              <a:spcPct val="0"/>
            </a:spcBef>
            <a:spcAft>
              <a:spcPts val="500"/>
            </a:spcAft>
            <a:buNone/>
          </a:pPr>
          <a:r>
            <a:rPr lang="ru-RU" sz="1500" b="1" kern="1200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в том числе основные:</a:t>
          </a:r>
        </a:p>
        <a:p>
          <a:pPr marL="0" lvl="0" indent="0" algn="l" defTabSz="66675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500" b="1" kern="1200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- НДФЛ,</a:t>
          </a:r>
        </a:p>
        <a:p>
          <a:pPr marL="0" lvl="0" indent="0" algn="l" defTabSz="66675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500" b="1" kern="1200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- платежи при пользовании </a:t>
          </a:r>
        </a:p>
        <a:p>
          <a:pPr marL="0" lvl="0" indent="0" algn="l" defTabSz="66675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500" b="1" kern="1200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природными ресурсами,</a:t>
          </a:r>
        </a:p>
        <a:p>
          <a:pPr marL="0" lvl="0" indent="0" algn="l" defTabSz="66675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500" b="1" kern="1200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- доходы от использования имущества,</a:t>
          </a:r>
        </a:p>
        <a:p>
          <a:pPr marL="0" lvl="0" indent="0" algn="l" defTabSz="66675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500" b="1" kern="1200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- доходы от оказания платных услуг</a:t>
          </a:r>
        </a:p>
      </dsp:txBody>
      <dsp:txXfrm>
        <a:off x="542883" y="2663317"/>
        <a:ext cx="1654296" cy="2527916"/>
      </dsp:txXfrm>
    </dsp:sp>
    <dsp:sp modelId="{AA647DA0-B841-4D7B-9622-80A5C6D0FE13}">
      <dsp:nvSpPr>
        <dsp:cNvPr id="0" name=""/>
        <dsp:cNvSpPr/>
      </dsp:nvSpPr>
      <dsp:spPr>
        <a:xfrm>
          <a:off x="3509744" y="1254418"/>
          <a:ext cx="3359228" cy="689980"/>
        </a:xfrm>
        <a:prstGeom prst="round2SameRect">
          <a:avLst/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E41EA46-F1C3-476A-AF2A-E22B6FAC0928}">
      <dsp:nvSpPr>
        <dsp:cNvPr id="0" name=""/>
        <dsp:cNvSpPr/>
      </dsp:nvSpPr>
      <dsp:spPr>
        <a:xfrm>
          <a:off x="3630476" y="1369113"/>
          <a:ext cx="3359228" cy="689980"/>
        </a:xfrm>
        <a:prstGeom prst="round2DiagRect">
          <a:avLst/>
        </a:prstGeom>
        <a:solidFill>
          <a:srgbClr val="4F81BD">
            <a:lumMod val="20000"/>
            <a:lumOff val="80000"/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b="1" kern="1200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Безвозмездные </a:t>
          </a:r>
        </a:p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b="1" kern="1200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поступления</a:t>
          </a:r>
        </a:p>
      </dsp:txBody>
      <dsp:txXfrm>
        <a:off x="3664158" y="1402795"/>
        <a:ext cx="3291864" cy="622616"/>
      </dsp:txXfrm>
    </dsp:sp>
    <dsp:sp modelId="{DBEE10B0-600C-4447-85F1-3227BDC53868}">
      <dsp:nvSpPr>
        <dsp:cNvPr id="0" name=""/>
        <dsp:cNvSpPr/>
      </dsp:nvSpPr>
      <dsp:spPr>
        <a:xfrm>
          <a:off x="2786839" y="2422497"/>
          <a:ext cx="1859188" cy="2706904"/>
        </a:xfrm>
        <a:prstGeom prst="round2SameRect">
          <a:avLst/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569801D-EC8D-441F-80B4-465B804239C0}">
      <dsp:nvSpPr>
        <dsp:cNvPr id="0" name=""/>
        <dsp:cNvSpPr/>
      </dsp:nvSpPr>
      <dsp:spPr>
        <a:xfrm>
          <a:off x="2907570" y="2537192"/>
          <a:ext cx="1859188" cy="2706904"/>
        </a:xfrm>
        <a:prstGeom prst="round2DiagRect">
          <a:avLst/>
        </a:prstGeom>
        <a:solidFill>
          <a:srgbClr val="4F81BD">
            <a:lumMod val="20000"/>
            <a:lumOff val="80000"/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kumimoji="0" lang="ru-RU" sz="1500" b="1" i="0" u="none" strike="noStrike" kern="1200" cap="none" normalizeH="0" baseline="0" dirty="0">
              <a:ln/>
              <a:solidFill>
                <a:srgbClr val="3C4062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Times New Roman" pitchFamily="18" charset="0"/>
            </a:rPr>
            <a:t>на выполнение делегированных </a:t>
          </a:r>
        </a:p>
        <a:p>
          <a:pPr marL="0" lvl="0" indent="0" algn="l" defTabSz="666750" rtl="0">
            <a:lnSpc>
              <a:spcPct val="80000"/>
            </a:lnSpc>
            <a:spcBef>
              <a:spcPct val="0"/>
            </a:spcBef>
            <a:spcAft>
              <a:spcPts val="500"/>
            </a:spcAft>
            <a:buNone/>
          </a:pPr>
          <a:r>
            <a:rPr kumimoji="0" lang="ru-RU" sz="1500" b="1" i="0" u="none" strike="noStrike" kern="1200" cap="none" normalizeH="0" baseline="0" dirty="0">
              <a:ln/>
              <a:solidFill>
                <a:srgbClr val="3C4062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Times New Roman" pitchFamily="18" charset="0"/>
            </a:rPr>
            <a:t>полномочий:</a:t>
          </a:r>
        </a:p>
        <a:p>
          <a:pPr marL="0" lvl="0" indent="0" algn="l" defTabSz="666750" rtl="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500" b="1" kern="1200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- субвенции,</a:t>
          </a:r>
        </a:p>
        <a:p>
          <a:pPr marL="0" lvl="0" indent="0" algn="l" defTabSz="666750" rtl="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500" b="1" kern="1200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- иные межбюджетные трансферты</a:t>
          </a:r>
        </a:p>
        <a:p>
          <a:pPr marL="0" lvl="0" indent="0" algn="l" defTabSz="666750" rtl="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500" b="1" kern="1200" dirty="0">
              <a:solidFill>
                <a:srgbClr val="3C4062"/>
              </a:solidFill>
              <a:latin typeface="Times New Roman" pitchFamily="18" charset="0"/>
              <a:ea typeface="+mn-ea"/>
              <a:cs typeface="Times New Roman" pitchFamily="18" charset="0"/>
            </a:rPr>
            <a:t>из бюджетов поселений</a:t>
          </a:r>
        </a:p>
      </dsp:txBody>
      <dsp:txXfrm>
        <a:off x="2998328" y="2627950"/>
        <a:ext cx="1677672" cy="2525388"/>
      </dsp:txXfrm>
    </dsp:sp>
    <dsp:sp modelId="{B0DE11B2-323B-4F18-BF08-8BFDFBFD74B9}">
      <dsp:nvSpPr>
        <dsp:cNvPr id="0" name=""/>
        <dsp:cNvSpPr/>
      </dsp:nvSpPr>
      <dsp:spPr>
        <a:xfrm>
          <a:off x="5095637" y="2422497"/>
          <a:ext cx="1981830" cy="2706911"/>
        </a:xfrm>
        <a:prstGeom prst="round2SameRect">
          <a:avLst/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62E934D-7373-4439-B4AA-FAE0648E3F8D}">
      <dsp:nvSpPr>
        <dsp:cNvPr id="0" name=""/>
        <dsp:cNvSpPr/>
      </dsp:nvSpPr>
      <dsp:spPr>
        <a:xfrm>
          <a:off x="5216369" y="2537192"/>
          <a:ext cx="1981830" cy="2706911"/>
        </a:xfrm>
        <a:prstGeom prst="round2DiagRect">
          <a:avLst/>
        </a:prstGeom>
        <a:solidFill>
          <a:srgbClr val="4F81BD">
            <a:lumMod val="20000"/>
            <a:lumOff val="80000"/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 rtl="0">
            <a:lnSpc>
              <a:spcPct val="80000"/>
            </a:lnSpc>
            <a:spcBef>
              <a:spcPct val="0"/>
            </a:spcBef>
            <a:spcAft>
              <a:spcPts val="500"/>
            </a:spcAft>
            <a:buNone/>
          </a:pPr>
          <a:r>
            <a:rPr kumimoji="0" lang="ru-RU" sz="1500" b="1" i="0" u="none" strike="noStrike" kern="1200" cap="none" normalizeH="0" baseline="0" dirty="0">
              <a:ln/>
              <a:solidFill>
                <a:srgbClr val="3C4062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Times New Roman" pitchFamily="18" charset="0"/>
            </a:rPr>
            <a:t>на софинансирование полномочий местного бюджета:</a:t>
          </a:r>
        </a:p>
        <a:p>
          <a:pPr marL="0" lvl="0" indent="0" algn="l" defTabSz="666750" rtl="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kumimoji="0" lang="ru-RU" sz="1500" b="1" i="0" u="none" strike="noStrike" kern="1200" cap="none" normalizeH="0" baseline="0" dirty="0">
              <a:ln/>
              <a:solidFill>
                <a:srgbClr val="3C4062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Times New Roman" pitchFamily="18" charset="0"/>
            </a:rPr>
            <a:t>- дотации,</a:t>
          </a:r>
        </a:p>
        <a:p>
          <a:pPr marL="0" lvl="0" indent="0" algn="l" defTabSz="666750" rtl="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kumimoji="0" lang="ru-RU" sz="1500" b="1" i="0" u="none" strike="noStrike" kern="1200" cap="none" normalizeH="0" baseline="0" dirty="0">
              <a:ln/>
              <a:solidFill>
                <a:srgbClr val="3C4062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Times New Roman" pitchFamily="18" charset="0"/>
            </a:rPr>
            <a:t>- субсидии,</a:t>
          </a:r>
        </a:p>
        <a:p>
          <a:pPr marL="0" lvl="0" indent="0" algn="l" defTabSz="666750" rtl="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kumimoji="0" lang="ru-RU" sz="1500" b="1" i="0" u="none" strike="noStrike" kern="1200" cap="none" normalizeH="0" baseline="0" dirty="0">
              <a:ln/>
              <a:solidFill>
                <a:srgbClr val="3C4062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Times New Roman" pitchFamily="18" charset="0"/>
            </a:rPr>
            <a:t>- прочие безвозмездный поступления</a:t>
          </a:r>
        </a:p>
      </dsp:txBody>
      <dsp:txXfrm>
        <a:off x="5313114" y="2633937"/>
        <a:ext cx="1788340" cy="25134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0.33881</cdr:x>
      <cdr:y>0.03694</cdr:y>
    </cdr:from>
    <cdr:to>
      <cdr:x>0.85003</cdr:x>
      <cdr:y>0.12132</cdr:y>
    </cdr:to>
    <cdr:sp macro="" textlink="">
      <cdr:nvSpPr>
        <cdr:cNvPr id="2" name="Стрелка: изогнутая вниз 1">
          <a:extLst xmlns:a="http://schemas.openxmlformats.org/drawingml/2006/main">
            <a:ext uri="{FF2B5EF4-FFF2-40B4-BE49-F238E27FC236}">
              <a16:creationId xmlns:a16="http://schemas.microsoft.com/office/drawing/2014/main" id="{8F31E6D1-9924-A898-266F-93065CFB4261}"/>
            </a:ext>
          </a:extLst>
        </cdr:cNvPr>
        <cdr:cNvSpPr/>
      </cdr:nvSpPr>
      <cdr:spPr>
        <a:xfrm xmlns:a="http://schemas.openxmlformats.org/drawingml/2006/main">
          <a:off x="1055504" y="156814"/>
          <a:ext cx="1592587" cy="358242"/>
        </a:xfrm>
        <a:prstGeom xmlns:a="http://schemas.openxmlformats.org/drawingml/2006/main" prst="curvedDownArrow">
          <a:avLst>
            <a:gd name="adj1" fmla="val 25000"/>
            <a:gd name="adj2" fmla="val 99485"/>
            <a:gd name="adj3" fmla="val 37273"/>
          </a:avLst>
        </a:prstGeom>
        <a:gradFill xmlns:a="http://schemas.openxmlformats.org/drawingml/2006/main" flip="none" rotWithShape="1">
          <a:gsLst>
            <a:gs pos="99000">
              <a:srgbClr val="468994"/>
            </a:gs>
            <a:gs pos="0">
              <a:srgbClr val="397079"/>
            </a:gs>
            <a:gs pos="50000">
              <a:srgbClr val="4D92A0"/>
            </a:gs>
            <a:gs pos="100000">
              <a:srgbClr val="00B050">
                <a:shade val="100000"/>
                <a:satMod val="115000"/>
              </a:srgbClr>
            </a:gs>
          </a:gsLst>
          <a:path path="circle">
            <a:fillToRect l="50000" t="50000" r="50000" b="50000"/>
          </a:path>
          <a:tileRect/>
        </a:gradFill>
        <a:effectLst xmlns:a="http://schemas.openxmlformats.org/drawingml/2006/main">
          <a:glow rad="127000">
            <a:srgbClr val="B8D4DA">
              <a:alpha val="91000"/>
            </a:srgbClr>
          </a:glow>
          <a:outerShdw blurRad="50800" dist="63500" dir="9600000" sx="97000" sy="97000" algn="ctr" rotWithShape="0">
            <a:srgbClr val="000000">
              <a:alpha val="43137"/>
            </a:srgbClr>
          </a:outerShdw>
        </a:effectLst>
        <a:scene3d xmlns:a="http://schemas.openxmlformats.org/drawingml/2006/main">
          <a:camera prst="orthographicFront"/>
          <a:lightRig rig="threePt" dir="t"/>
        </a:scene3d>
        <a:sp3d xmlns:a="http://schemas.openxmlformats.org/drawingml/2006/main" extrusionH="6350" contourW="12700">
          <a:bevelT w="31750"/>
          <a:bevelB w="31750" h="101600"/>
          <a:contourClr>
            <a:srgbClr val="397079"/>
          </a:contourClr>
        </a:sp3d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>
            <a:solidFill>
              <a:srgbClr val="00B05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0.14706</cdr:x>
      <cdr:y>0.12191</cdr:y>
    </cdr:from>
    <cdr:to>
      <cdr:x>0.25377</cdr:x>
      <cdr:y>0.45524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4DD98E5-AAB3-4FC0-98D6-15275366B80B}"/>
            </a:ext>
          </a:extLst>
        </cdr:cNvPr>
        <cdr:cNvSpPr txBox="1"/>
      </cdr:nvSpPr>
      <cdr:spPr>
        <a:xfrm xmlns:a="http://schemas.openxmlformats.org/drawingml/2006/main">
          <a:off x="1260140" y="33441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0.12591</cdr:x>
      <cdr:y>0.12191</cdr:y>
    </cdr:from>
    <cdr:to>
      <cdr:x>0.23263</cdr:x>
      <cdr:y>0.45524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FDD5E09C-CDCE-47DB-8607-982E049B63EC}"/>
            </a:ext>
          </a:extLst>
        </cdr:cNvPr>
        <cdr:cNvSpPr txBox="1"/>
      </cdr:nvSpPr>
      <cdr:spPr>
        <a:xfrm xmlns:a="http://schemas.openxmlformats.org/drawingml/2006/main">
          <a:off x="1078955" y="33441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0.04651</cdr:x>
      <cdr:y>0</cdr:y>
    </cdr:from>
    <cdr:to>
      <cdr:x>0.98378</cdr:x>
      <cdr:y>0.105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738E0822-1C6D-492F-8B0D-07C4F74AC339}"/>
            </a:ext>
          </a:extLst>
        </cdr:cNvPr>
        <cdr:cNvSpPr txBox="1"/>
      </cdr:nvSpPr>
      <cdr:spPr>
        <a:xfrm xmlns:a="http://schemas.openxmlformats.org/drawingml/2006/main">
          <a:off x="398574" y="0"/>
          <a:ext cx="8031424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400" b="1" u="sng" dirty="0">
            <a:solidFill>
              <a:srgbClr val="25406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8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</a:p>
        </p:txBody>
      </p:sp>
      <p:sp>
        <p:nvSpPr>
          <p:cNvPr id="88" name="PlaceHolder 4"/>
          <p:cNvSpPr>
            <a:spLocks noGrp="1"/>
          </p:cNvSpPr>
          <p:nvPr>
            <p:ph type="dt" idx="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89" name="PlaceHolder 5"/>
          <p:cNvSpPr>
            <a:spLocks noGrp="1"/>
          </p:cNvSpPr>
          <p:nvPr>
            <p:ph type="ftr" idx="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90" name="PlaceHolder 6"/>
          <p:cNvSpPr>
            <a:spLocks noGrp="1"/>
          </p:cNvSpPr>
          <p:nvPr>
            <p:ph type="sldNum" idx="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93D8D476-2C71-429F-8890-B9ED37FC6875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pPr indent="0" algn="r">
                <a:buNone/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0850" y="808038"/>
            <a:ext cx="5835650" cy="40417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4341FE-AE5C-47F1-8FD8-47C4A673A80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4341FE-AE5C-47F1-8FD8-47C4A673A80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65304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ln w="0">
            <a:noFill/>
          </a:ln>
        </p:spPr>
      </p:sp>
      <p:sp>
        <p:nvSpPr>
          <p:cNvPr id="57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5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0CD89D9-CC6A-4E6E-8742-5FF6687D4315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12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4341FE-AE5C-47F1-8FD8-47C4A673A80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7500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ln w="0">
            <a:noFill/>
          </a:ln>
        </p:spPr>
      </p:sp>
      <p:sp>
        <p:nvSpPr>
          <p:cNvPr id="58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1" name="PlaceHolder 3"/>
          <p:cNvSpPr>
            <a:spLocks noGrp="1"/>
          </p:cNvSpPr>
          <p:nvPr>
            <p:ph type="sldNum" idx="21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BA0EDA4-854C-4FE4-BFCB-30DC07ECA3F3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14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ln w="0">
            <a:noFill/>
          </a:ln>
        </p:spPr>
      </p:sp>
      <p:sp>
        <p:nvSpPr>
          <p:cNvPr id="58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4" name="PlaceHolder 3"/>
          <p:cNvSpPr>
            <a:spLocks noGrp="1"/>
          </p:cNvSpPr>
          <p:nvPr>
            <p:ph type="sldNum" idx="22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45D762C-8605-416A-81A0-AACBEBC1249A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15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ln w="0">
            <a:noFill/>
          </a:ln>
        </p:spPr>
      </p:sp>
      <p:sp>
        <p:nvSpPr>
          <p:cNvPr id="58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7" name="PlaceHolder 3"/>
          <p:cNvSpPr>
            <a:spLocks noGrp="1"/>
          </p:cNvSpPr>
          <p:nvPr>
            <p:ph type="sldNum" idx="23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4D0B363-0401-4BA3-9C2B-8D3EE976E723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16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ln w="0">
            <a:noFill/>
          </a:ln>
        </p:spPr>
      </p:sp>
      <p:sp>
        <p:nvSpPr>
          <p:cNvPr id="58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0" name="PlaceHolder 3"/>
          <p:cNvSpPr>
            <a:spLocks noGrp="1"/>
          </p:cNvSpPr>
          <p:nvPr>
            <p:ph type="sldNum" idx="24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4976B19-268A-469A-82AB-4FFFE549A42E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18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ln w="0">
            <a:noFill/>
          </a:ln>
        </p:spPr>
      </p:sp>
      <p:sp>
        <p:nvSpPr>
          <p:cNvPr id="59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3" name="PlaceHolder 3"/>
          <p:cNvSpPr>
            <a:spLocks noGrp="1"/>
          </p:cNvSpPr>
          <p:nvPr>
            <p:ph type="sldNum" idx="25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5DE848A-4B14-4F6E-AF29-D88CF9439E6D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19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ln w="0">
            <a:noFill/>
          </a:ln>
        </p:spPr>
      </p:sp>
      <p:sp>
        <p:nvSpPr>
          <p:cNvPr id="59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6" name="PlaceHolder 3"/>
          <p:cNvSpPr>
            <a:spLocks noGrp="1"/>
          </p:cNvSpPr>
          <p:nvPr>
            <p:ph type="sldNum" idx="26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2AF2D9D-2170-4A15-8BF6-A45D26F605D3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20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ln w="0">
            <a:noFill/>
          </a:ln>
        </p:spPr>
      </p:sp>
      <p:sp>
        <p:nvSpPr>
          <p:cNvPr id="59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9" name="PlaceHolder 3"/>
          <p:cNvSpPr>
            <a:spLocks noGrp="1"/>
          </p:cNvSpPr>
          <p:nvPr>
            <p:ph type="sldNum" idx="27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31F57D9-6F49-4751-BDA6-EB8D9B7C8E8A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21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ln w="0">
            <a:noFill/>
          </a:ln>
        </p:spPr>
      </p:sp>
      <p:sp>
        <p:nvSpPr>
          <p:cNvPr id="60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2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761FAAB-E56D-4D8B-B9C4-24991C63D495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22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ln w="0">
            <a:noFill/>
          </a:ln>
        </p:spPr>
      </p:sp>
      <p:sp>
        <p:nvSpPr>
          <p:cNvPr id="60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5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9E9113F-CA2A-4547-847E-6D2665A1C889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23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ln w="0">
            <a:noFill/>
          </a:ln>
        </p:spPr>
      </p:sp>
      <p:sp>
        <p:nvSpPr>
          <p:cNvPr id="60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8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CB4D3ED-F087-4444-B18F-9BC89D07555D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24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ln w="0">
            <a:noFill/>
          </a:ln>
        </p:spPr>
      </p:sp>
      <p:sp>
        <p:nvSpPr>
          <p:cNvPr id="61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1" name="PlaceHolder 3"/>
          <p:cNvSpPr>
            <a:spLocks noGrp="1"/>
          </p:cNvSpPr>
          <p:nvPr>
            <p:ph type="sldNum" idx="31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D3460E9-6E1A-4668-B61F-401142B42713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28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ln w="0">
            <a:noFill/>
          </a:ln>
        </p:spPr>
      </p:sp>
      <p:sp>
        <p:nvSpPr>
          <p:cNvPr id="61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1" name="PlaceHolder 3"/>
          <p:cNvSpPr>
            <a:spLocks noGrp="1"/>
          </p:cNvSpPr>
          <p:nvPr>
            <p:ph type="sldNum" idx="31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D3460E9-6E1A-4668-B61F-401142B42713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29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ln w="0">
            <a:noFill/>
          </a:ln>
        </p:spPr>
      </p:sp>
      <p:sp>
        <p:nvSpPr>
          <p:cNvPr id="61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4" name="PlaceHolder 3"/>
          <p:cNvSpPr>
            <a:spLocks noGrp="1"/>
          </p:cNvSpPr>
          <p:nvPr>
            <p:ph type="sldNum" idx="32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3D2E246-B8FA-4098-BCE5-8A3A81F96666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30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ln w="0">
            <a:noFill/>
          </a:ln>
        </p:spPr>
      </p:sp>
      <p:sp>
        <p:nvSpPr>
          <p:cNvPr id="61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0" name="PlaceHolder 3"/>
          <p:cNvSpPr>
            <a:spLocks noGrp="1"/>
          </p:cNvSpPr>
          <p:nvPr>
            <p:ph type="sldNum" idx="34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B227368-3A7E-4DAE-8EC8-5459F92C5317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32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ln w="0">
            <a:noFill/>
          </a:ln>
        </p:spPr>
      </p:sp>
      <p:sp>
        <p:nvSpPr>
          <p:cNvPr id="55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4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212E8794-1DC5-4BAD-A0D5-557FD9BBD043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3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1764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956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345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3496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4341FE-AE5C-47F1-8FD8-47C4A673A80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4341FE-AE5C-47F1-8FD8-47C4A673A80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9957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45B20BF-CA56-4DC3-8336-64C55B43363D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95000" y="221040"/>
            <a:ext cx="89150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5C2CD7A-1FD8-474F-93AC-277D8847497F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95000" y="221040"/>
            <a:ext cx="89150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4FC94B0-5351-4CEA-B6D3-01AA4E804C60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95000" y="221040"/>
            <a:ext cx="89150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1242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1242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1242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1242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1242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1242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473316F-817D-4170-95AF-5938103B87EE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FAC04460-1DD7-46E7-B634-34BF9AC5F51C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7264400" y="6508754"/>
            <a:ext cx="2311400" cy="365125"/>
          </a:xfrm>
          <a:prstGeom prst="rect">
            <a:avLst/>
          </a:prstGeom>
        </p:spPr>
        <p:txBody>
          <a:bodyPr vert="horz" lIns="63305" tIns="31652" rIns="63305" bIns="31652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83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158802" y="116632"/>
            <a:ext cx="6630737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1" name="Текст 2"/>
          <p:cNvSpPr>
            <a:spLocks noGrp="1"/>
          </p:cNvSpPr>
          <p:nvPr>
            <p:ph idx="1"/>
          </p:nvPr>
        </p:nvSpPr>
        <p:spPr>
          <a:xfrm>
            <a:off x="1676636" y="1556792"/>
            <a:ext cx="8112901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42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1237" y="4581130"/>
            <a:ext cx="6864763" cy="1440160"/>
          </a:xfrm>
        </p:spPr>
        <p:txBody>
          <a:bodyPr/>
          <a:lstStyle>
            <a:lvl1pPr>
              <a:defRPr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5991F67B-EB9A-4450-A239-6D42BC874B53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42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FAC04460-1DD7-46E7-B634-34BF9AC5F51C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7264400" y="6508754"/>
            <a:ext cx="2311400" cy="365125"/>
          </a:xfrm>
          <a:prstGeom prst="rect">
            <a:avLst/>
          </a:prstGeom>
        </p:spPr>
        <p:txBody>
          <a:bodyPr vert="horz" lIns="63305" tIns="31652" rIns="63305" bIns="31652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83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158802" y="116632"/>
            <a:ext cx="6630737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1" name="Текст 2"/>
          <p:cNvSpPr>
            <a:spLocks noGrp="1"/>
          </p:cNvSpPr>
          <p:nvPr>
            <p:ph idx="1"/>
          </p:nvPr>
        </p:nvSpPr>
        <p:spPr>
          <a:xfrm>
            <a:off x="1676636" y="1556792"/>
            <a:ext cx="8112901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3903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1237" y="4581130"/>
            <a:ext cx="6864763" cy="1440160"/>
          </a:xfrm>
        </p:spPr>
        <p:txBody>
          <a:bodyPr/>
          <a:lstStyle>
            <a:lvl1pPr>
              <a:defRPr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5991F67B-EB9A-4450-A239-6D42BC874B53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97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FAC04460-1DD7-46E7-B634-34BF9AC5F51C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7264400" y="6508754"/>
            <a:ext cx="2311400" cy="365125"/>
          </a:xfrm>
          <a:prstGeom prst="rect">
            <a:avLst/>
          </a:prstGeom>
        </p:spPr>
        <p:txBody>
          <a:bodyPr vert="horz" lIns="63305" tIns="31652" rIns="63305" bIns="31652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83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158802" y="116632"/>
            <a:ext cx="6630737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1" name="Текст 2"/>
          <p:cNvSpPr>
            <a:spLocks noGrp="1"/>
          </p:cNvSpPr>
          <p:nvPr>
            <p:ph idx="1"/>
          </p:nvPr>
        </p:nvSpPr>
        <p:spPr>
          <a:xfrm>
            <a:off x="1676636" y="1556792"/>
            <a:ext cx="8112901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81864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2787" y="4406901"/>
            <a:ext cx="6199823" cy="1362075"/>
          </a:xfrm>
        </p:spPr>
        <p:txBody>
          <a:bodyPr anchor="t"/>
          <a:lstStyle>
            <a:lvl1pPr algn="l">
              <a:defRPr sz="2769" b="1" cap="all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2787" y="2906718"/>
            <a:ext cx="6199823" cy="1500187"/>
          </a:xfrm>
        </p:spPr>
        <p:txBody>
          <a:bodyPr anchor="b"/>
          <a:lstStyle>
            <a:lvl1pPr marL="0" indent="0">
              <a:buNone/>
              <a:defRPr sz="1385">
                <a:solidFill>
                  <a:schemeClr val="bg1">
                    <a:lumMod val="95000"/>
                  </a:schemeClr>
                </a:solidFill>
              </a:defRPr>
            </a:lvl1pPr>
            <a:lvl2pPr marL="316475" indent="0">
              <a:buNone/>
              <a:defRPr sz="1246">
                <a:solidFill>
                  <a:schemeClr val="tx1">
                    <a:tint val="75000"/>
                  </a:schemeClr>
                </a:solidFill>
              </a:defRPr>
            </a:lvl2pPr>
            <a:lvl3pPr marL="632950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3pPr>
            <a:lvl4pPr marL="949425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4pPr>
            <a:lvl5pPr marL="1265901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5pPr>
            <a:lvl6pPr marL="1582375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6pPr>
            <a:lvl7pPr marL="1898850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7pPr>
            <a:lvl8pPr marL="2215325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8pPr>
            <a:lvl9pPr marL="2531801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37FD2D6F-1262-46B7-9872-4FEC548B3003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55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4471" y="2060849"/>
            <a:ext cx="4680520" cy="4093915"/>
          </a:xfrm>
        </p:spPr>
        <p:txBody>
          <a:bodyPr/>
          <a:lstStyle>
            <a:lvl1pPr>
              <a:defRPr sz="1938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1662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1385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246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246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246"/>
            </a:lvl6pPr>
            <a:lvl7pPr>
              <a:defRPr sz="1246"/>
            </a:lvl7pPr>
            <a:lvl8pPr>
              <a:defRPr sz="1246"/>
            </a:lvl8pPr>
            <a:lvl9pPr>
              <a:defRPr sz="1246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1009" y="2071393"/>
            <a:ext cx="4680520" cy="4093915"/>
          </a:xfrm>
        </p:spPr>
        <p:txBody>
          <a:bodyPr/>
          <a:lstStyle>
            <a:lvl1pPr>
              <a:defRPr sz="1938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1662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1385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246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246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246"/>
            </a:lvl6pPr>
            <a:lvl7pPr>
              <a:defRPr sz="1246"/>
            </a:lvl7pPr>
            <a:lvl8pPr>
              <a:defRPr sz="1246"/>
            </a:lvl8pPr>
            <a:lvl9pPr>
              <a:defRPr sz="1246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D502BA32-7832-47A3-801D-7FA2C91CF02D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17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95000" y="221040"/>
            <a:ext cx="89150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607613D-F8C9-49F5-B806-7AB34AFA62B7}" type="slidenum">
              <a:rPr/>
              <a:pPr/>
              <a:t>‹#›</a:t>
            </a:fld>
            <a:endParaRPr/>
          </a:p>
        </p:txBody>
      </p:sp>
      <p:sp>
        <p:nvSpPr>
          <p:cNvPr id="2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2480" y="1916834"/>
            <a:ext cx="4524503" cy="639762"/>
          </a:xfrm>
        </p:spPr>
        <p:txBody>
          <a:bodyPr anchor="b"/>
          <a:lstStyle>
            <a:lvl1pPr marL="0" indent="0">
              <a:buNone/>
              <a:defRPr sz="1662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316475" indent="0">
              <a:buNone/>
              <a:defRPr sz="1385" b="1"/>
            </a:lvl2pPr>
            <a:lvl3pPr marL="632950" indent="0">
              <a:buNone/>
              <a:defRPr sz="1246" b="1"/>
            </a:lvl3pPr>
            <a:lvl4pPr marL="949425" indent="0">
              <a:buNone/>
              <a:defRPr sz="1108" b="1"/>
            </a:lvl4pPr>
            <a:lvl5pPr marL="1265901" indent="0">
              <a:buNone/>
              <a:defRPr sz="1108" b="1"/>
            </a:lvl5pPr>
            <a:lvl6pPr marL="1582375" indent="0">
              <a:buNone/>
              <a:defRPr sz="1108" b="1"/>
            </a:lvl6pPr>
            <a:lvl7pPr marL="1898850" indent="0">
              <a:buNone/>
              <a:defRPr sz="1108" b="1"/>
            </a:lvl7pPr>
            <a:lvl8pPr marL="2215325" indent="0">
              <a:buNone/>
              <a:defRPr sz="1108" b="1"/>
            </a:lvl8pPr>
            <a:lvl9pPr marL="2531801" indent="0">
              <a:buNone/>
              <a:defRPr sz="1108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72480" y="2556594"/>
            <a:ext cx="4524503" cy="3951288"/>
          </a:xfrm>
        </p:spPr>
        <p:txBody>
          <a:bodyPr/>
          <a:lstStyle>
            <a:lvl1pPr>
              <a:defRPr sz="1662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1385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246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108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108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108"/>
            </a:lvl6pPr>
            <a:lvl7pPr>
              <a:defRPr sz="1108"/>
            </a:lvl7pPr>
            <a:lvl8pPr>
              <a:defRPr sz="1108"/>
            </a:lvl8pPr>
            <a:lvl9pPr>
              <a:defRPr sz="1108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09019" y="1934294"/>
            <a:ext cx="4602511" cy="639762"/>
          </a:xfrm>
        </p:spPr>
        <p:txBody>
          <a:bodyPr anchor="b"/>
          <a:lstStyle>
            <a:lvl1pPr marL="0" indent="0">
              <a:buNone/>
              <a:defRPr sz="1662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316475" indent="0">
              <a:buNone/>
              <a:defRPr sz="1385" b="1"/>
            </a:lvl2pPr>
            <a:lvl3pPr marL="632950" indent="0">
              <a:buNone/>
              <a:defRPr sz="1246" b="1"/>
            </a:lvl3pPr>
            <a:lvl4pPr marL="949425" indent="0">
              <a:buNone/>
              <a:defRPr sz="1108" b="1"/>
            </a:lvl4pPr>
            <a:lvl5pPr marL="1265901" indent="0">
              <a:buNone/>
              <a:defRPr sz="1108" b="1"/>
            </a:lvl5pPr>
            <a:lvl6pPr marL="1582375" indent="0">
              <a:buNone/>
              <a:defRPr sz="1108" b="1"/>
            </a:lvl6pPr>
            <a:lvl7pPr marL="1898850" indent="0">
              <a:buNone/>
              <a:defRPr sz="1108" b="1"/>
            </a:lvl7pPr>
            <a:lvl8pPr marL="2215325" indent="0">
              <a:buNone/>
              <a:defRPr sz="1108" b="1"/>
            </a:lvl8pPr>
            <a:lvl9pPr marL="2531801" indent="0">
              <a:buNone/>
              <a:defRPr sz="1108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09019" y="2574056"/>
            <a:ext cx="4602511" cy="3951288"/>
          </a:xfrm>
        </p:spPr>
        <p:txBody>
          <a:bodyPr/>
          <a:lstStyle>
            <a:lvl1pPr>
              <a:defRPr sz="1662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1385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246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108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108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108"/>
            </a:lvl6pPr>
            <a:lvl7pPr>
              <a:defRPr sz="1108"/>
            </a:lvl7pPr>
            <a:lvl8pPr>
              <a:defRPr sz="1108"/>
            </a:lvl8pPr>
            <a:lvl9pPr>
              <a:defRPr sz="1108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489925" y="6410900"/>
            <a:ext cx="1316780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EA8E84D6-6FC5-4A22-9D13-4BC84474E20D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00366" y="6356355"/>
            <a:ext cx="1787058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093925" y="6356355"/>
            <a:ext cx="1316780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5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3C57B83C-0456-4B7D-A1BD-37F2E0238244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85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3E5E5313-0675-4D22-A857-4CB9648A24BB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19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5" y="513622"/>
            <a:ext cx="3259006" cy="921478"/>
          </a:xfrm>
        </p:spPr>
        <p:txBody>
          <a:bodyPr anchor="b"/>
          <a:lstStyle>
            <a:lvl1pPr algn="l">
              <a:defRPr sz="1385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0879" y="1916833"/>
            <a:ext cx="5537730" cy="4353347"/>
          </a:xfrm>
        </p:spPr>
        <p:txBody>
          <a:bodyPr/>
          <a:lstStyle>
            <a:lvl1pPr>
              <a:defRPr sz="2215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1938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662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385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385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385"/>
            </a:lvl6pPr>
            <a:lvl7pPr>
              <a:defRPr sz="1385"/>
            </a:lvl7pPr>
            <a:lvl8pPr>
              <a:defRPr sz="1385"/>
            </a:lvl8pPr>
            <a:lvl9pPr>
              <a:defRPr sz="138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5" y="1435101"/>
            <a:ext cx="3259006" cy="4691063"/>
          </a:xfrm>
        </p:spPr>
        <p:txBody>
          <a:bodyPr/>
          <a:lstStyle>
            <a:lvl1pPr marL="0" indent="0">
              <a:buNone/>
              <a:defRPr sz="969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316475" indent="0">
              <a:buNone/>
              <a:defRPr sz="831"/>
            </a:lvl2pPr>
            <a:lvl3pPr marL="632950" indent="0">
              <a:buNone/>
              <a:defRPr sz="692"/>
            </a:lvl3pPr>
            <a:lvl4pPr marL="949425" indent="0">
              <a:buNone/>
              <a:defRPr sz="623"/>
            </a:lvl4pPr>
            <a:lvl5pPr marL="1265901" indent="0">
              <a:buNone/>
              <a:defRPr sz="623"/>
            </a:lvl5pPr>
            <a:lvl6pPr marL="1582375" indent="0">
              <a:buNone/>
              <a:defRPr sz="623"/>
            </a:lvl6pPr>
            <a:lvl7pPr marL="1898850" indent="0">
              <a:buNone/>
              <a:defRPr sz="623"/>
            </a:lvl7pPr>
            <a:lvl8pPr marL="2215325" indent="0">
              <a:buNone/>
              <a:defRPr sz="623"/>
            </a:lvl8pPr>
            <a:lvl9pPr marL="2531801" indent="0">
              <a:buNone/>
              <a:defRPr sz="62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EC8D7641-F6A4-4B63-82A0-96F0CD57D0D9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27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1385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2215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316475" indent="0">
              <a:buNone/>
              <a:defRPr sz="1938"/>
            </a:lvl2pPr>
            <a:lvl3pPr marL="632950" indent="0">
              <a:buNone/>
              <a:defRPr sz="1662"/>
            </a:lvl3pPr>
            <a:lvl4pPr marL="949425" indent="0">
              <a:buNone/>
              <a:defRPr sz="1385"/>
            </a:lvl4pPr>
            <a:lvl5pPr marL="1265901" indent="0">
              <a:buNone/>
              <a:defRPr sz="1385"/>
            </a:lvl5pPr>
            <a:lvl6pPr marL="1582375" indent="0">
              <a:buNone/>
              <a:defRPr sz="1385"/>
            </a:lvl6pPr>
            <a:lvl7pPr marL="1898850" indent="0">
              <a:buNone/>
              <a:defRPr sz="1385"/>
            </a:lvl7pPr>
            <a:lvl8pPr marL="2215325" indent="0">
              <a:buNone/>
              <a:defRPr sz="1385"/>
            </a:lvl8pPr>
            <a:lvl9pPr marL="2531801" indent="0">
              <a:buNone/>
              <a:defRPr sz="1385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969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316475" indent="0">
              <a:buNone/>
              <a:defRPr sz="831"/>
            </a:lvl2pPr>
            <a:lvl3pPr marL="632950" indent="0">
              <a:buNone/>
              <a:defRPr sz="692"/>
            </a:lvl3pPr>
            <a:lvl4pPr marL="949425" indent="0">
              <a:buNone/>
              <a:defRPr sz="623"/>
            </a:lvl4pPr>
            <a:lvl5pPr marL="1265901" indent="0">
              <a:buNone/>
              <a:defRPr sz="623"/>
            </a:lvl5pPr>
            <a:lvl6pPr marL="1582375" indent="0">
              <a:buNone/>
              <a:defRPr sz="623"/>
            </a:lvl6pPr>
            <a:lvl7pPr marL="1898850" indent="0">
              <a:buNone/>
              <a:defRPr sz="623"/>
            </a:lvl7pPr>
            <a:lvl8pPr marL="2215325" indent="0">
              <a:buNone/>
              <a:defRPr sz="623"/>
            </a:lvl8pPr>
            <a:lvl9pPr marL="2531801" indent="0">
              <a:buNone/>
              <a:defRPr sz="62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CC01EBA5-7D38-418B-BB73-C1B89C09A57F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61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C9651E2D-FD12-4059-9DD6-C3574BC17BB8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54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2"/>
            <a:ext cx="652145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3EACCD4A-B5E8-4D53-9F98-CD1DB3E1DDE3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45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21040"/>
            <a:ext cx="89150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480BC82-E566-4872-B54A-DD872F398E22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21040"/>
            <a:ext cx="89150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7E8AF66-3257-4910-9B47-14B168D86688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95000" y="221040"/>
            <a:ext cx="89150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2EB1E0D-62F5-4C20-968C-96297A201BDC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BD5985E-6C45-4053-BEC5-7B65C6C0BB8B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21040"/>
            <a:ext cx="89150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C6C2776-DFA6-4F6F-90CB-3A75C12978BD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95000" y="221040"/>
            <a:ext cx="89150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ECD1709-D183-4007-A20E-3B80193A6F71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95000" y="221040"/>
            <a:ext cx="89150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76B1F70-197F-4F90-B611-09393107C287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7" cstate="print"/>
          <a:stretch>
            <a:fillRect l="-1996" r="-1996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6">
            <a:hlinkClick r:id="rId18"/>
          </p:cNvPr>
          <p:cNvPicPr/>
          <p:nvPr/>
        </p:nvPicPr>
        <p:blipFill>
          <a:blip r:embed="rId19" cstate="print"/>
          <a:stretch/>
        </p:blipFill>
        <p:spPr>
          <a:xfrm>
            <a:off x="-1755720" y="45720"/>
            <a:ext cx="820080" cy="757080"/>
          </a:xfrm>
          <a:prstGeom prst="rect">
            <a:avLst/>
          </a:prstGeom>
          <a:ln w="0"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ftr" idx="1"/>
          </p:nvPr>
        </p:nvSpPr>
        <p:spPr>
          <a:xfrm>
            <a:off x="3384720" y="6356520"/>
            <a:ext cx="313632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" name="PlaceHolder 2"/>
          <p:cNvSpPr>
            <a:spLocks noGrp="1"/>
          </p:cNvSpPr>
          <p:nvPr>
            <p:ph type="sldNum" idx="2"/>
          </p:nvPr>
        </p:nvSpPr>
        <p:spPr>
          <a:xfrm>
            <a:off x="7099200" y="6356520"/>
            <a:ext cx="23108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830" b="0" strike="noStrike" spc="-1">
                <a:solidFill>
                  <a:schemeClr val="accent6">
                    <a:lumMod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5580F7B-321A-4162-AED2-1C27F495357B}" type="slidenum">
              <a:rPr lang="ru-RU" sz="830" b="0" strike="noStrike" spc="-1">
                <a:solidFill>
                  <a:schemeClr val="accent6">
                    <a:lumMod val="75000"/>
                  </a:schemeClr>
                </a:solidFill>
                <a:latin typeface="Calibri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83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dt" idx="3"/>
          </p:nvPr>
        </p:nvSpPr>
        <p:spPr>
          <a:xfrm>
            <a:off x="495360" y="6356520"/>
            <a:ext cx="23108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4" name="PlaceHolder 4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6" r:id="rId13"/>
    <p:sldLayoutId id="2147483677" r:id="rId14"/>
    <p:sldLayoutId id="214748367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8802" y="116632"/>
            <a:ext cx="6630737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76636" y="1556792"/>
            <a:ext cx="8112901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8CDB4526-1D01-4C71-9003-C685901750D8}" type="datetime1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5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5746" y="45857"/>
            <a:ext cx="820910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27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632950" rtl="0" eaLnBrk="1" latinLnBrk="0" hangingPunct="1">
        <a:spcBef>
          <a:spcPct val="0"/>
        </a:spcBef>
        <a:buNone/>
        <a:defRPr sz="3045" kern="1200">
          <a:solidFill>
            <a:schemeClr val="accent6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37356" indent="-237356" algn="l" defTabSz="63295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15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1pPr>
      <a:lvl2pPr marL="514272" indent="-197797" algn="l" defTabSz="632950" rtl="0" eaLnBrk="1" latinLnBrk="0" hangingPunct="1">
        <a:spcBef>
          <a:spcPct val="20000"/>
        </a:spcBef>
        <a:buFont typeface="Arial" panose="020B0604020202020204" pitchFamily="34" charset="0"/>
        <a:buChar char="–"/>
        <a:defRPr sz="1938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2pPr>
      <a:lvl3pPr marL="791187" indent="-158238" algn="l" defTabSz="6329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2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3pPr>
      <a:lvl4pPr marL="1107663" indent="-158238" algn="l" defTabSz="632950" rtl="0" eaLnBrk="1" latinLnBrk="0" hangingPunct="1">
        <a:spcBef>
          <a:spcPct val="20000"/>
        </a:spcBef>
        <a:buFont typeface="Arial" panose="020B0604020202020204" pitchFamily="34" charset="0"/>
        <a:buChar char="–"/>
        <a:defRPr sz="1385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4pPr>
      <a:lvl5pPr marL="1424138" indent="-158238" algn="l" defTabSz="632950" rtl="0" eaLnBrk="1" latinLnBrk="0" hangingPunct="1">
        <a:spcBef>
          <a:spcPct val="20000"/>
        </a:spcBef>
        <a:buFont typeface="Arial" panose="020B0604020202020204" pitchFamily="34" charset="0"/>
        <a:buChar char="»"/>
        <a:defRPr sz="1385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5pPr>
      <a:lvl6pPr marL="1740613" indent="-158238" algn="l" defTabSz="6329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6pPr>
      <a:lvl7pPr marL="2057088" indent="-158238" algn="l" defTabSz="6329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7pPr>
      <a:lvl8pPr marL="2373563" indent="-158238" algn="l" defTabSz="6329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8pPr>
      <a:lvl9pPr marL="2690038" indent="-158238" algn="l" defTabSz="6329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32950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1pPr>
      <a:lvl2pPr marL="316475" algn="l" defTabSz="632950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2pPr>
      <a:lvl3pPr marL="632950" algn="l" defTabSz="632950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3pPr>
      <a:lvl4pPr marL="949425" algn="l" defTabSz="632950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265901" algn="l" defTabSz="632950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582375" algn="l" defTabSz="632950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1898850" algn="l" defTabSz="632950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215325" algn="l" defTabSz="632950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531801" algn="l" defTabSz="632950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chart" Target="../charts/chart6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6" Type="http://schemas.openxmlformats.org/officeDocument/2006/relationships/chart" Target="../charts/chart7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0.xml"/><Relationship Id="rId3" Type="http://schemas.openxmlformats.org/officeDocument/2006/relationships/image" Target="../media/image1.jpeg"/><Relationship Id="rId7" Type="http://schemas.openxmlformats.org/officeDocument/2006/relationships/chart" Target="../charts/chart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6" Type="http://schemas.openxmlformats.org/officeDocument/2006/relationships/chart" Target="../charts/chart8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jpe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6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5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5.gif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6.png"/><Relationship Id="rId9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5.gif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6.png"/><Relationship Id="rId9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5.gif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6.png"/><Relationship Id="rId9" Type="http://schemas.openxmlformats.org/officeDocument/2006/relationships/image" Target="../media/image4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emf"/><Relationship Id="rId5" Type="http://schemas.openxmlformats.org/officeDocument/2006/relationships/image" Target="../media/image49.emf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.gif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jpeg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3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4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chart" Target="../charts/chart5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0632" y="2708920"/>
            <a:ext cx="6768752" cy="2520280"/>
          </a:xfrm>
          <a:solidFill>
            <a:srgbClr val="9199B4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obliqueTop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algn="ctr"/>
            <a:br>
              <a:rPr lang="ru-RU" sz="200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ИТОГИ ИСПОЛНЕНИЯ БЮДЖЕТА</a:t>
            </a:r>
            <a:br>
              <a:rPr lang="ru-RU" sz="200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УСТЬ-ИЛИМСКОГО </a:t>
            </a:r>
            <a:br>
              <a:rPr lang="ru-RU" sz="200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МУНИЦИПАЛЬНОГО ОКРУГА</a:t>
            </a:r>
            <a:br>
              <a:rPr lang="ru-RU" sz="200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br>
              <a:rPr lang="ru-RU" sz="200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440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2025</a:t>
            </a:r>
            <a:r>
              <a:rPr lang="ru-RU" sz="200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год</a:t>
            </a:r>
            <a:br>
              <a:rPr lang="ru-RU" sz="200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" t="9485" r="157" b="27720"/>
          <a:stretch/>
        </p:blipFill>
        <p:spPr>
          <a:xfrm>
            <a:off x="0" y="413"/>
            <a:ext cx="9906000" cy="22322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81" y="-17031"/>
            <a:ext cx="2448272" cy="29573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432" y="0"/>
            <a:ext cx="1179439" cy="117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ChangeArrowheads="1"/>
          </p:cNvSpPr>
          <p:nvPr/>
        </p:nvSpPr>
        <p:spPr bwMode="auto">
          <a:xfrm rot="10800000" flipV="1">
            <a:off x="2945454" y="1015556"/>
            <a:ext cx="4671842" cy="381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298" tIns="31650" rIns="63298" bIns="31650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sng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Динамика расходов по направлениям </a:t>
            </a:r>
          </a:p>
        </p:txBody>
      </p:sp>
      <p:sp>
        <p:nvSpPr>
          <p:cNvPr id="26" name="Text Box 120"/>
          <p:cNvSpPr txBox="1">
            <a:spLocks noChangeArrowheads="1"/>
          </p:cNvSpPr>
          <p:nvPr/>
        </p:nvSpPr>
        <p:spPr bwMode="auto">
          <a:xfrm>
            <a:off x="8625408" y="1603652"/>
            <a:ext cx="1034196" cy="252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r" defTabSz="914400" rtl="0" eaLnBrk="1" fontAlgn="ctr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38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(тыс. рублей)</a:t>
            </a:r>
          </a:p>
        </p:txBody>
      </p:sp>
      <p:graphicFrame>
        <p:nvGraphicFramePr>
          <p:cNvPr id="17" name="Group 522"/>
          <p:cNvGraphicFramePr>
            <a:graphicFrameLocks noGrp="1"/>
          </p:cNvGraphicFramePr>
          <p:nvPr/>
        </p:nvGraphicFramePr>
        <p:xfrm>
          <a:off x="3464653" y="1855709"/>
          <a:ext cx="6274965" cy="2928719"/>
        </p:xfrm>
        <a:graphic>
          <a:graphicData uri="http://schemas.openxmlformats.org/drawingml/2006/table">
            <a:tbl>
              <a:tblPr/>
              <a:tblGrid>
                <a:gridCol w="15977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9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27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95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23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27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5411"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Показатели 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 год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год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dirty="0"/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Прирост/ снижение 2025/2024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624882986"/>
                  </a:ext>
                </a:extLst>
              </a:tr>
              <a:tr h="475776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(без условно-утвержденных):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1 476 057,4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1 507 092,9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1 394 261,0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92,5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- 81 796,4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791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социально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значимые</a:t>
                      </a: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1 053 024,0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1 103 046,3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1 081 123,6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98,0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28 099,5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791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первоочередные</a:t>
                      </a: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47 222,0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53 065,0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47 315,0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1E475C"/>
                          </a:solidFill>
                          <a:effectLst/>
                          <a:latin typeface="Times New Roman" panose="02020603050405020304" pitchFamily="18" charset="0"/>
                        </a:rPr>
                        <a:t>89,2</a:t>
                      </a:r>
                    </a:p>
                  </a:txBody>
                  <a:tcPr marL="9525" marR="9525" marT="9525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1E475C"/>
                          </a:solidFill>
                          <a:effectLst/>
                          <a:latin typeface="Times New Roman" panose="02020603050405020304" pitchFamily="18" charset="0"/>
                        </a:rPr>
                        <a:t>93,0</a:t>
                      </a:r>
                    </a:p>
                  </a:txBody>
                  <a:tcPr marL="9525" marR="9525" marT="9525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7876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модернизация, строительство и капитальные ремонты объектов </a:t>
                      </a: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212 174,4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108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937,5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116,9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1E475C"/>
                          </a:solidFill>
                          <a:effectLst/>
                          <a:latin typeface="Times New Roman" panose="02020603050405020304" pitchFamily="18" charset="0"/>
                        </a:rPr>
                        <a:t>87,3</a:t>
                      </a:r>
                    </a:p>
                  </a:txBody>
                  <a:tcPr marL="9525" marR="9525" marT="9525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1E475C"/>
                          </a:solidFill>
                          <a:effectLst/>
                          <a:latin typeface="Times New Roman" panose="02020603050405020304" pitchFamily="18" charset="0"/>
                        </a:rPr>
                        <a:t>-117 057,50</a:t>
                      </a:r>
                    </a:p>
                  </a:txBody>
                  <a:tcPr marL="9525" marR="9525" marT="9525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4765762"/>
                  </a:ext>
                </a:extLst>
              </a:tr>
              <a:tr h="420585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прочие</a:t>
                      </a: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163 637,0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242 044,1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170 705,6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1E475C"/>
                          </a:solidFill>
                          <a:effectLst/>
                          <a:latin typeface="Times New Roman" panose="02020603050405020304" pitchFamily="18" charset="0"/>
                        </a:rPr>
                        <a:t>70,5</a:t>
                      </a:r>
                    </a:p>
                  </a:txBody>
                  <a:tcPr marL="9525" marR="9525" marT="9525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1E475C"/>
                          </a:solidFill>
                          <a:effectLst/>
                          <a:latin typeface="Times New Roman" panose="02020603050405020304" pitchFamily="18" charset="0"/>
                        </a:rPr>
                        <a:t>7 068,6</a:t>
                      </a:r>
                    </a:p>
                  </a:txBody>
                  <a:tcPr marL="9525" marR="9525" marT="9525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" name="Заголовок 2"/>
          <p:cNvSpPr txBox="1">
            <a:spLocks/>
          </p:cNvSpPr>
          <p:nvPr/>
        </p:nvSpPr>
        <p:spPr>
          <a:xfrm>
            <a:off x="3364422" y="162334"/>
            <a:ext cx="3809744" cy="692399"/>
          </a:xfrm>
          <a:prstGeom prst="rect">
            <a:avLst/>
          </a:prstGeom>
          <a:solidFill>
            <a:srgbClr val="BCC9DA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632950" rtl="0" eaLnBrk="1" latinLnBrk="0" hangingPunct="1">
              <a:spcBef>
                <a:spcPct val="0"/>
              </a:spcBef>
              <a:buNone/>
              <a:defRPr sz="3045" kern="12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3295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38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Расходы бюджета округа</a:t>
            </a:r>
            <a:endParaRPr kumimoji="0" lang="ru-RU" sz="1731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38" y="-6077"/>
            <a:ext cx="1800200" cy="217449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432" y="15419"/>
            <a:ext cx="1179439" cy="1179439"/>
          </a:xfrm>
          <a:prstGeom prst="rect">
            <a:avLst/>
          </a:prstGeom>
        </p:spPr>
      </p:pic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447888" y="2893532"/>
            <a:ext cx="2966650" cy="33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298" tIns="31650" rIns="63298" bIns="31650" anchor="ctr"/>
          <a:lstStyle/>
          <a:p>
            <a:pPr marL="0" marR="0" lvl="0" indent="0" algn="ctr" defTabSz="63295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sng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Удельный вес в расходах</a:t>
            </a:r>
          </a:p>
        </p:txBody>
      </p:sp>
      <p:graphicFrame>
        <p:nvGraphicFramePr>
          <p:cNvPr id="28" name="Object 16"/>
          <p:cNvGraphicFramePr>
            <a:graphicFrameLocks noChangeAspect="1"/>
          </p:cNvGraphicFramePr>
          <p:nvPr/>
        </p:nvGraphicFramePr>
        <p:xfrm>
          <a:off x="249138" y="3141074"/>
          <a:ext cx="3115284" cy="424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Text Box 13">
            <a:extLst>
              <a:ext uri="{FF2B5EF4-FFF2-40B4-BE49-F238E27FC236}">
                <a16:creationId xmlns:a16="http://schemas.microsoft.com/office/drawing/2014/main" id="{F9A68F96-7270-4411-ADB5-FB7DD5B92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" y="6661343"/>
            <a:ext cx="4160678" cy="196657"/>
          </a:xfrm>
          <a:prstGeom prst="rect">
            <a:avLst/>
          </a:prstGeom>
          <a:solidFill>
            <a:srgbClr val="9199B4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r" defTabSz="914400" rtl="0" eaLnBrk="1" fontAlgn="ctr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78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КОМИТЕТ ПО ЭКОНОМИКЕ И ФИНАНСАМ УСТЬ-ИЛИМСКОГО МУНИЦИПАЛЬНОГО ОКРУГА</a:t>
            </a:r>
          </a:p>
        </p:txBody>
      </p:sp>
      <p:sp>
        <p:nvSpPr>
          <p:cNvPr id="4" name="TextBox 23">
            <a:extLst>
              <a:ext uri="{FF2B5EF4-FFF2-40B4-BE49-F238E27FC236}">
                <a16:creationId xmlns:a16="http://schemas.microsoft.com/office/drawing/2014/main" id="{6A6F60EE-A5F6-4384-7665-597977584A5A}"/>
              </a:ext>
            </a:extLst>
          </p:cNvPr>
          <p:cNvSpPr txBox="1"/>
          <p:nvPr/>
        </p:nvSpPr>
        <p:spPr>
          <a:xfrm>
            <a:off x="1560282" y="3323749"/>
            <a:ext cx="1081308" cy="307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94,5 %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67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1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2049339" y="620689"/>
            <a:ext cx="6220494" cy="51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298" tIns="31650" rIns="63298" bIns="31650" anchor="ctr"/>
          <a:lstStyle/>
          <a:p>
            <a:pPr marL="0" marR="0" lvl="0" indent="0" algn="ctr" defTabSz="914400" rtl="0" eaLnBrk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Динамика расходов по функциональной структуре </a:t>
            </a:r>
          </a:p>
        </p:txBody>
      </p:sp>
      <p:sp>
        <p:nvSpPr>
          <p:cNvPr id="26" name="Text Box 120"/>
          <p:cNvSpPr txBox="1">
            <a:spLocks noChangeArrowheads="1"/>
          </p:cNvSpPr>
          <p:nvPr/>
        </p:nvSpPr>
        <p:spPr bwMode="auto">
          <a:xfrm>
            <a:off x="8572030" y="1130728"/>
            <a:ext cx="1008112" cy="252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r" defTabSz="914400" rtl="0" eaLnBrk="1" fontAlgn="ctr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38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(тыс. рублей)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590" y="-211540"/>
            <a:ext cx="1800200" cy="21744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432" y="15419"/>
            <a:ext cx="1179439" cy="1179439"/>
          </a:xfrm>
          <a:prstGeom prst="rect">
            <a:avLst/>
          </a:prstGeom>
        </p:spPr>
      </p:pic>
      <p:sp>
        <p:nvSpPr>
          <p:cNvPr id="9" name="Заголовок 2"/>
          <p:cNvSpPr txBox="1">
            <a:spLocks/>
          </p:cNvSpPr>
          <p:nvPr/>
        </p:nvSpPr>
        <p:spPr>
          <a:xfrm>
            <a:off x="2943456" y="80291"/>
            <a:ext cx="4097776" cy="360039"/>
          </a:xfrm>
          <a:prstGeom prst="rect">
            <a:avLst/>
          </a:prstGeom>
          <a:solidFill>
            <a:srgbClr val="BCC9DA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632950" rtl="0" eaLnBrk="1" latinLnBrk="0" hangingPunct="1">
              <a:spcBef>
                <a:spcPct val="0"/>
              </a:spcBef>
              <a:buNone/>
              <a:defRPr sz="3045" kern="12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3295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38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Расходы бюджета округа</a:t>
            </a:r>
            <a:endParaRPr kumimoji="0" lang="ru-RU" sz="1731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Text Box 13">
            <a:extLst>
              <a:ext uri="{FF2B5EF4-FFF2-40B4-BE49-F238E27FC236}">
                <a16:creationId xmlns:a16="http://schemas.microsoft.com/office/drawing/2014/main" id="{89FF5FC0-792D-44D6-A1D9-64924689A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" y="6661343"/>
            <a:ext cx="4160678" cy="196657"/>
          </a:xfrm>
          <a:prstGeom prst="rect">
            <a:avLst/>
          </a:prstGeom>
          <a:solidFill>
            <a:srgbClr val="9199B4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r" defTabSz="914400" rtl="0" eaLnBrk="1" fontAlgn="ctr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78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КОМИТЕТ ПО ЭКОНОМИКЕ И ФИНАНСАМ УСТЬ-ИЛИМСКОГО МУНИЦИПАЛЬНОГО ОКРУГА</a:t>
            </a:r>
          </a:p>
        </p:txBody>
      </p:sp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2F0F472F-2C83-4753-A59D-316CF26CAF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3354031"/>
              </p:ext>
            </p:extLst>
          </p:nvPr>
        </p:nvGraphicFramePr>
        <p:xfrm>
          <a:off x="-87560" y="1100083"/>
          <a:ext cx="9419653" cy="5196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Овал 1">
            <a:extLst>
              <a:ext uri="{FF2B5EF4-FFF2-40B4-BE49-F238E27FC236}">
                <a16:creationId xmlns:a16="http://schemas.microsoft.com/office/drawing/2014/main" id="{B70E14B9-9EDF-4169-BBC5-68F1E3A83840}"/>
              </a:ext>
            </a:extLst>
          </p:cNvPr>
          <p:cNvSpPr/>
          <p:nvPr/>
        </p:nvSpPr>
        <p:spPr>
          <a:xfrm>
            <a:off x="2502844" y="6124203"/>
            <a:ext cx="1298028" cy="401142"/>
          </a:xfrm>
          <a:prstGeom prst="ellipse">
            <a:avLst/>
          </a:prstGeom>
          <a:solidFill>
            <a:srgbClr val="D0E4A6"/>
          </a:solidFill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1 476 057,4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DBAFC7FD-39DA-4184-99A9-2516FF7F545D}"/>
              </a:ext>
            </a:extLst>
          </p:cNvPr>
          <p:cNvSpPr/>
          <p:nvPr/>
        </p:nvSpPr>
        <p:spPr>
          <a:xfrm>
            <a:off x="4808984" y="6132164"/>
            <a:ext cx="1563214" cy="393180"/>
          </a:xfrm>
          <a:prstGeom prst="ellipse">
            <a:avLst/>
          </a:prstGeom>
          <a:solidFill>
            <a:srgbClr val="F4C4C4"/>
          </a:solidFill>
          <a:scene3d>
            <a:camera prst="orthographicFront"/>
            <a:lightRig rig="threePt" dir="t"/>
          </a:scene3d>
          <a:sp3d>
            <a:bevelT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1 507 092,9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6A1BD228-81D3-485C-B3E6-329C27F1DFB6}"/>
              </a:ext>
            </a:extLst>
          </p:cNvPr>
          <p:cNvSpPr/>
          <p:nvPr/>
        </p:nvSpPr>
        <p:spPr>
          <a:xfrm>
            <a:off x="7380310" y="6132165"/>
            <a:ext cx="1461122" cy="393180"/>
          </a:xfrm>
          <a:prstGeom prst="ellipse">
            <a:avLst/>
          </a:prstGeom>
          <a:solidFill>
            <a:srgbClr val="5D97DC"/>
          </a:solidFill>
          <a:scene3d>
            <a:camera prst="orthographicFront"/>
            <a:lightRig rig="threePt" dir="t"/>
          </a:scene3d>
          <a:sp3d>
            <a:bevelT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2540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1 394 261,1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CFB85D-2A88-4248-940F-F8C630B4680C}"/>
              </a:ext>
            </a:extLst>
          </p:cNvPr>
          <p:cNvSpPr txBox="1"/>
          <p:nvPr/>
        </p:nvSpPr>
        <p:spPr>
          <a:xfrm>
            <a:off x="1034230" y="6140108"/>
            <a:ext cx="7437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Итого:</a:t>
            </a:r>
          </a:p>
        </p:txBody>
      </p:sp>
    </p:spTree>
    <p:extLst>
      <p:ext uri="{BB962C8B-B14F-4D97-AF65-F5344CB8AC3E}">
        <p14:creationId xmlns:p14="http://schemas.microsoft.com/office/powerpoint/2010/main" val="307279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Рисунок 9"/>
          <p:cNvPicPr/>
          <p:nvPr/>
        </p:nvPicPr>
        <p:blipFill>
          <a:blip r:embed="rId3" cstate="print"/>
          <a:srcRect l="-157" t="9484" r="157" b="27718"/>
          <a:stretch/>
        </p:blipFill>
        <p:spPr>
          <a:xfrm>
            <a:off x="0" y="360"/>
            <a:ext cx="9905400" cy="2231640"/>
          </a:xfrm>
          <a:prstGeom prst="rect">
            <a:avLst/>
          </a:prstGeom>
          <a:ln w="0">
            <a:noFill/>
          </a:ln>
        </p:spPr>
      </p:pic>
      <p:pic>
        <p:nvPicPr>
          <p:cNvPr id="202" name="Рисунок 4"/>
          <p:cNvPicPr/>
          <p:nvPr/>
        </p:nvPicPr>
        <p:blipFill>
          <a:blip r:embed="rId4" cstate="print"/>
          <a:stretch/>
        </p:blipFill>
        <p:spPr>
          <a:xfrm>
            <a:off x="0" y="0"/>
            <a:ext cx="1799640" cy="2173680"/>
          </a:xfrm>
          <a:prstGeom prst="rect">
            <a:avLst/>
          </a:prstGeom>
          <a:ln w="0">
            <a:noFill/>
          </a:ln>
        </p:spPr>
      </p:pic>
      <p:pic>
        <p:nvPicPr>
          <p:cNvPr id="203" name="Рисунок 6"/>
          <p:cNvPicPr/>
          <p:nvPr/>
        </p:nvPicPr>
        <p:blipFill>
          <a:blip r:embed="rId5" cstate="print"/>
          <a:stretch/>
        </p:blipFill>
        <p:spPr>
          <a:xfrm>
            <a:off x="8841600" y="15480"/>
            <a:ext cx="1178640" cy="1178640"/>
          </a:xfrm>
          <a:prstGeom prst="rect">
            <a:avLst/>
          </a:prstGeom>
          <a:ln w="0">
            <a:noFill/>
          </a:ln>
        </p:spPr>
      </p:pic>
      <p:sp>
        <p:nvSpPr>
          <p:cNvPr id="204" name="Заголовок 1"/>
          <p:cNvSpPr/>
          <p:nvPr/>
        </p:nvSpPr>
        <p:spPr>
          <a:xfrm>
            <a:off x="2505960" y="2637000"/>
            <a:ext cx="4893480" cy="2076480"/>
          </a:xfrm>
          <a:prstGeom prst="rect">
            <a:avLst/>
          </a:prstGeom>
          <a:solidFill>
            <a:srgbClr val="BCC9DA"/>
          </a:solidFill>
          <a:ln w="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 defTabSz="632880">
              <a:lnSpc>
                <a:spcPct val="100000"/>
              </a:lnSpc>
            </a:pPr>
            <a:r>
              <a:rPr lang="ru-RU" sz="3040" b="1" u="sng" strike="noStrike" spc="-1" dirty="0">
                <a:solidFill>
                  <a:schemeClr val="lt1"/>
                </a:solidFill>
                <a:uFillTx/>
                <a:latin typeface="Times New Roman"/>
              </a:rPr>
              <a:t>ПРОГРАММНАЯ СТРУКТУРА БЮДЖЕТА ОКРУГА</a:t>
            </a:r>
            <a:endParaRPr lang="ru-RU" sz="304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Text Box 13"/>
          <p:cNvSpPr/>
          <p:nvPr/>
        </p:nvSpPr>
        <p:spPr>
          <a:xfrm>
            <a:off x="360" y="6661440"/>
            <a:ext cx="4159800" cy="193320"/>
          </a:xfrm>
          <a:prstGeom prst="rect">
            <a:avLst/>
          </a:prstGeom>
          <a:solidFill>
            <a:srgbClr val="9199B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40"/>
              </a:spcBef>
            </a:pPr>
            <a:r>
              <a:rPr lang="ru-RU" sz="680" b="1" i="1" strike="noStrike" spc="-1">
                <a:solidFill>
                  <a:schemeClr val="lt1"/>
                </a:solidFill>
                <a:latin typeface="Times New Roman"/>
              </a:rPr>
              <a:t>КОМИТЕТ ПО ЭКОНОМИКЕ И ФИНАНСАМ УСТЬ-ИЛИМСКОГО МУНИЦИПАЛЬНОГО ОКРУГА</a:t>
            </a:r>
            <a:endParaRPr lang="ru-RU" sz="68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54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2564539" y="422008"/>
            <a:ext cx="5334165" cy="544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298" tIns="31650" rIns="63298" bIns="31650" anchor="ctr"/>
          <a:lstStyle/>
          <a:p>
            <a:pPr marL="0" marR="0" lvl="0" indent="0" algn="ctr" defTabSz="914400" rtl="0" eaLnBrk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sng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Расходы бюджета округа в рамках программ по направлениям</a:t>
            </a:r>
          </a:p>
        </p:txBody>
      </p:sp>
      <p:sp>
        <p:nvSpPr>
          <p:cNvPr id="26" name="Text Box 120"/>
          <p:cNvSpPr txBox="1">
            <a:spLocks noChangeArrowheads="1"/>
          </p:cNvSpPr>
          <p:nvPr/>
        </p:nvSpPr>
        <p:spPr bwMode="auto">
          <a:xfrm>
            <a:off x="7997593" y="658176"/>
            <a:ext cx="1034196" cy="252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r" defTabSz="914400" rtl="0" eaLnBrk="1" fontAlgn="ctr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38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(тыс. рублей)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04" y="-34234"/>
            <a:ext cx="1656184" cy="200053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861" y="-22387"/>
            <a:ext cx="1179439" cy="1179439"/>
          </a:xfrm>
          <a:prstGeom prst="rect">
            <a:avLst/>
          </a:prstGeom>
        </p:spPr>
      </p:pic>
      <p:sp>
        <p:nvSpPr>
          <p:cNvPr id="14" name="Заголовок 2"/>
          <p:cNvSpPr txBox="1">
            <a:spLocks/>
          </p:cNvSpPr>
          <p:nvPr/>
        </p:nvSpPr>
        <p:spPr>
          <a:xfrm>
            <a:off x="2304720" y="-22387"/>
            <a:ext cx="5853801" cy="396305"/>
          </a:xfrm>
          <a:prstGeom prst="rect">
            <a:avLst/>
          </a:prstGeom>
          <a:solidFill>
            <a:srgbClr val="BCC9DA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632950" rtl="0" eaLnBrk="1" latinLnBrk="0" hangingPunct="1">
              <a:spcBef>
                <a:spcPct val="0"/>
              </a:spcBef>
              <a:buNone/>
              <a:defRPr sz="3045" kern="12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3295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38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Программная структура расходов бюджета округа</a:t>
            </a:r>
            <a:endParaRPr kumimoji="0" lang="ru-RU" sz="1731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Text Box 13">
            <a:extLst>
              <a:ext uri="{FF2B5EF4-FFF2-40B4-BE49-F238E27FC236}">
                <a16:creationId xmlns:a16="http://schemas.microsoft.com/office/drawing/2014/main" id="{DD2684D9-8E86-4BB2-9DAE-4C301989B1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688830"/>
            <a:ext cx="4160678" cy="196657"/>
          </a:xfrm>
          <a:prstGeom prst="rect">
            <a:avLst/>
          </a:prstGeom>
          <a:solidFill>
            <a:srgbClr val="9199B4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r" defTabSz="914400" rtl="0" eaLnBrk="1" fontAlgn="ctr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78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КОМИТЕТ ПО ЭКОНОМИКЕ И ФИНАНСАМ УСТЬ-ИЛИМСКОГО МУНИЦИПАЛЬНОГО ОКРУГА</a:t>
            </a:r>
          </a:p>
        </p:txBody>
      </p:sp>
      <p:graphicFrame>
        <p:nvGraphicFramePr>
          <p:cNvPr id="19" name="Диаграмма 18">
            <a:extLst>
              <a:ext uri="{FF2B5EF4-FFF2-40B4-BE49-F238E27FC236}">
                <a16:creationId xmlns:a16="http://schemas.microsoft.com/office/drawing/2014/main" id="{2F81BC7D-5C03-4627-9984-3568926B52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9026572"/>
              </p:ext>
            </p:extLst>
          </p:nvPr>
        </p:nvGraphicFramePr>
        <p:xfrm>
          <a:off x="414300" y="869294"/>
          <a:ext cx="4644854" cy="3023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0" name="Диаграмма 19">
            <a:extLst>
              <a:ext uri="{FF2B5EF4-FFF2-40B4-BE49-F238E27FC236}">
                <a16:creationId xmlns:a16="http://schemas.microsoft.com/office/drawing/2014/main" id="{A8EFBF4E-2A13-416F-84B5-62A5AD2A96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9307174"/>
              </p:ext>
            </p:extLst>
          </p:nvPr>
        </p:nvGraphicFramePr>
        <p:xfrm>
          <a:off x="4671265" y="969758"/>
          <a:ext cx="4945105" cy="28038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1" name="Диаграмма 20">
            <a:extLst>
              <a:ext uri="{FF2B5EF4-FFF2-40B4-BE49-F238E27FC236}">
                <a16:creationId xmlns:a16="http://schemas.microsoft.com/office/drawing/2014/main" id="{6AB223F9-1743-46F6-A9B3-A4DA6DEBE4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143871"/>
              </p:ext>
            </p:extLst>
          </p:nvPr>
        </p:nvGraphicFramePr>
        <p:xfrm>
          <a:off x="416496" y="3892626"/>
          <a:ext cx="856895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3A5CD10-D07E-4EA1-AA75-13FFE0B3F8BF}"/>
              </a:ext>
            </a:extLst>
          </p:cNvPr>
          <p:cNvSpPr txBox="1"/>
          <p:nvPr/>
        </p:nvSpPr>
        <p:spPr>
          <a:xfrm>
            <a:off x="920552" y="3741293"/>
            <a:ext cx="83331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РАЗВИТИЕ ИНФРАСТРУКТУРЫ  И  ОБЕСПЕЧЕНИЕ  УСЛОВИЙ  ЖИЗНЕДЕЯТЕЛЬНОСТИ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72A991D2-A52E-5274-D80F-42B8B0BE9CC8}"/>
              </a:ext>
            </a:extLst>
          </p:cNvPr>
          <p:cNvSpPr/>
          <p:nvPr/>
        </p:nvSpPr>
        <p:spPr>
          <a:xfrm>
            <a:off x="2670969" y="1405778"/>
            <a:ext cx="1190767" cy="215620"/>
          </a:xfrm>
          <a:prstGeom prst="ellipse">
            <a:avLst/>
          </a:prstGeom>
          <a:solidFill>
            <a:srgbClr val="D0E4A6"/>
          </a:solidFill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893 104,6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176D38E-AFA2-8B67-40C5-1353C076195E}"/>
              </a:ext>
            </a:extLst>
          </p:cNvPr>
          <p:cNvSpPr/>
          <p:nvPr/>
        </p:nvSpPr>
        <p:spPr>
          <a:xfrm>
            <a:off x="736664" y="1378900"/>
            <a:ext cx="1190767" cy="215620"/>
          </a:xfrm>
          <a:prstGeom prst="ellipse">
            <a:avLst/>
          </a:prstGeom>
          <a:solidFill>
            <a:srgbClr val="D0E4A6"/>
          </a:solidFill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913 387,6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10C3C805-D02A-1B82-B758-D209E31B5D4F}"/>
              </a:ext>
            </a:extLst>
          </p:cNvPr>
          <p:cNvSpPr/>
          <p:nvPr/>
        </p:nvSpPr>
        <p:spPr>
          <a:xfrm>
            <a:off x="1683365" y="1387787"/>
            <a:ext cx="1190767" cy="215620"/>
          </a:xfrm>
          <a:prstGeom prst="ellipse">
            <a:avLst/>
          </a:prstGeom>
          <a:solidFill>
            <a:srgbClr val="D0E4A6"/>
          </a:solidFill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914 212,3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EF3F5C02-8FAC-20B8-B5ED-28663B89799F}"/>
              </a:ext>
            </a:extLst>
          </p:cNvPr>
          <p:cNvSpPr/>
          <p:nvPr/>
        </p:nvSpPr>
        <p:spPr>
          <a:xfrm>
            <a:off x="4805858" y="1524187"/>
            <a:ext cx="1190767" cy="215620"/>
          </a:xfrm>
          <a:prstGeom prst="ellipse">
            <a:avLst/>
          </a:prstGeom>
          <a:solidFill>
            <a:srgbClr val="D0E4A6"/>
          </a:solidFill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174 612,3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13F42D0C-BC57-6005-FAFA-99C57EDABB08}"/>
              </a:ext>
            </a:extLst>
          </p:cNvPr>
          <p:cNvSpPr/>
          <p:nvPr/>
        </p:nvSpPr>
        <p:spPr>
          <a:xfrm>
            <a:off x="6824273" y="1540864"/>
            <a:ext cx="1190767" cy="215620"/>
          </a:xfrm>
          <a:prstGeom prst="ellipse">
            <a:avLst/>
          </a:prstGeom>
          <a:solidFill>
            <a:srgbClr val="D0E4A6"/>
          </a:solidFill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232 025,0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BBDC5993-5B66-5111-AFFA-396B29AD5DD3}"/>
              </a:ext>
            </a:extLst>
          </p:cNvPr>
          <p:cNvSpPr/>
          <p:nvPr/>
        </p:nvSpPr>
        <p:spPr>
          <a:xfrm>
            <a:off x="5835172" y="1527910"/>
            <a:ext cx="1190767" cy="215620"/>
          </a:xfrm>
          <a:prstGeom prst="ellipse">
            <a:avLst/>
          </a:prstGeom>
          <a:solidFill>
            <a:srgbClr val="D0E4A6"/>
          </a:solidFill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243 084,8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7BEBA7FF-EEB6-E742-FA7E-C2C31064574B}"/>
              </a:ext>
            </a:extLst>
          </p:cNvPr>
          <p:cNvSpPr/>
          <p:nvPr/>
        </p:nvSpPr>
        <p:spPr>
          <a:xfrm>
            <a:off x="4636236" y="6525501"/>
            <a:ext cx="1190767" cy="215620"/>
          </a:xfrm>
          <a:prstGeom prst="ellipse">
            <a:avLst/>
          </a:prstGeom>
          <a:solidFill>
            <a:srgbClr val="D0E4A6"/>
          </a:solidFill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290 549,5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DAE2D31B-1146-393C-A3CF-A09DFF0D8616}"/>
              </a:ext>
            </a:extLst>
          </p:cNvPr>
          <p:cNvSpPr/>
          <p:nvPr/>
        </p:nvSpPr>
        <p:spPr>
          <a:xfrm>
            <a:off x="6104193" y="6508049"/>
            <a:ext cx="1190767" cy="233072"/>
          </a:xfrm>
          <a:prstGeom prst="ellipse">
            <a:avLst/>
          </a:prstGeom>
          <a:solidFill>
            <a:srgbClr val="F4C4C4"/>
          </a:solidFill>
          <a:scene3d>
            <a:camera prst="orthographicFront"/>
            <a:lightRig rig="threePt" dir="t"/>
          </a:scene3d>
          <a:sp3d>
            <a:bevelT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291 909,4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586DCE52-0D1E-84D1-85AC-A908C5BDC622}"/>
              </a:ext>
            </a:extLst>
          </p:cNvPr>
          <p:cNvSpPr/>
          <p:nvPr/>
        </p:nvSpPr>
        <p:spPr>
          <a:xfrm>
            <a:off x="7610150" y="6521804"/>
            <a:ext cx="1190767" cy="233072"/>
          </a:xfrm>
          <a:prstGeom prst="ellipse">
            <a:avLst/>
          </a:prstGeom>
          <a:solidFill>
            <a:srgbClr val="5D97DC"/>
          </a:solidFill>
          <a:scene3d>
            <a:camera prst="orthographicFront"/>
            <a:lightRig rig="threePt" dir="t"/>
          </a:scene3d>
          <a:sp3d>
            <a:bevelT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213 582,4</a:t>
            </a:r>
          </a:p>
        </p:txBody>
      </p:sp>
    </p:spTree>
    <p:extLst>
      <p:ext uri="{BB962C8B-B14F-4D97-AF65-F5344CB8AC3E}">
        <p14:creationId xmlns:p14="http://schemas.microsoft.com/office/powerpoint/2010/main" val="227881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с двумя скругленными соседними углами 33">
            <a:extLst>
              <a:ext uri="{FF2B5EF4-FFF2-40B4-BE49-F238E27FC236}">
                <a16:creationId xmlns:a16="http://schemas.microsoft.com/office/drawing/2014/main" id="{2FA3CA5C-AB9A-4C7C-8A4A-5319D5F300CC}"/>
              </a:ext>
            </a:extLst>
          </p:cNvPr>
          <p:cNvSpPr/>
          <p:nvPr/>
        </p:nvSpPr>
        <p:spPr>
          <a:xfrm>
            <a:off x="48003" y="2466401"/>
            <a:ext cx="2421732" cy="1603707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0070C0"/>
          </a:solidFill>
          <a:ln w="0">
            <a:noFill/>
          </a:ln>
          <a:effectLst>
            <a:outerShdw blurRad="57240" dist="3816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200" dirty="0">
                <a:solidFill>
                  <a:srgbClr val="FA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МП </a:t>
            </a:r>
            <a:r>
              <a:rPr lang="ru-RU" sz="1200" dirty="0">
                <a:solidFill>
                  <a:srgbClr val="FA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«Улучшение условий для занятий физической культурой и спортом, массовым спортом, в том числе повышение уровня обеспеченности населения объектами спорта в Иркутской области»</a:t>
            </a:r>
          </a:p>
          <a:p>
            <a:pPr algn="ctr" defTabSz="914400">
              <a:lnSpc>
                <a:spcPct val="100000"/>
              </a:lnSpc>
            </a:pPr>
            <a:r>
              <a:rPr lang="ru-RU" sz="1200" strike="noStrike" spc="-1" dirty="0">
                <a:solidFill>
                  <a:srgbClr val="FFFFFF"/>
                </a:solidFill>
                <a:latin typeface="Times New Roman"/>
              </a:rPr>
              <a:t>44,3 – 16,8 %</a:t>
            </a:r>
            <a:endParaRPr lang="ru-RU" sz="120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Rectangle 2"/>
          <p:cNvSpPr/>
          <p:nvPr/>
        </p:nvSpPr>
        <p:spPr>
          <a:xfrm>
            <a:off x="1048624" y="175864"/>
            <a:ext cx="7966410" cy="762644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3360" tIns="31680" rIns="63360" bIns="31680" anchor="ctr">
            <a:noAutofit/>
          </a:bodyPr>
          <a:lstStyle/>
          <a:p>
            <a:pPr algn="ctr" defTabSz="914400">
              <a:lnSpc>
                <a:spcPct val="80000"/>
              </a:lnSpc>
            </a:pPr>
            <a:r>
              <a:rPr lang="ru-RU" sz="1400" b="1" dirty="0">
                <a:solidFill>
                  <a:srgbClr val="192C7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Муниципальная программа Усть-Илимского</a:t>
            </a:r>
          </a:p>
          <a:p>
            <a:pPr algn="ctr" defTabSz="914400">
              <a:lnSpc>
                <a:spcPct val="80000"/>
              </a:lnSpc>
            </a:pPr>
            <a:r>
              <a:rPr lang="ru-RU" sz="1400" b="1" dirty="0">
                <a:solidFill>
                  <a:srgbClr val="192C7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муниципального округа «Здоровое поколение»</a:t>
            </a:r>
            <a:endParaRPr lang="ru-RU" sz="1400" b="0" strike="noStrike" spc="-1" dirty="0">
              <a:solidFill>
                <a:srgbClr val="192C7D"/>
              </a:solidFill>
              <a:latin typeface="Arial"/>
            </a:endParaRPr>
          </a:p>
        </p:txBody>
      </p:sp>
      <p:sp>
        <p:nvSpPr>
          <p:cNvPr id="215" name="Заголовок 2"/>
          <p:cNvSpPr/>
          <p:nvPr/>
        </p:nvSpPr>
        <p:spPr>
          <a:xfrm>
            <a:off x="2322360" y="12600"/>
            <a:ext cx="6309360" cy="363948"/>
          </a:xfrm>
          <a:prstGeom prst="rect">
            <a:avLst/>
          </a:prstGeom>
          <a:solidFill>
            <a:srgbClr val="BCC9D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32880">
              <a:lnSpc>
                <a:spcPct val="70000"/>
              </a:lnSpc>
            </a:pPr>
            <a:r>
              <a:rPr lang="ru-RU" sz="1940" b="1" strike="noStrike" spc="-1" dirty="0">
                <a:solidFill>
                  <a:schemeClr val="lt1"/>
                </a:solidFill>
                <a:latin typeface="Times New Roman"/>
              </a:rPr>
              <a:t>Программная структура расходов бюджета округа</a:t>
            </a:r>
            <a:endParaRPr lang="ru-RU" sz="194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6" name="Рисунок 11"/>
          <p:cNvPicPr/>
          <p:nvPr/>
        </p:nvPicPr>
        <p:blipFill>
          <a:blip r:embed="rId3" cstate="print"/>
          <a:stretch/>
        </p:blipFill>
        <p:spPr>
          <a:xfrm>
            <a:off x="27720" y="61200"/>
            <a:ext cx="1799640" cy="2173680"/>
          </a:xfrm>
          <a:prstGeom prst="rect">
            <a:avLst/>
          </a:prstGeom>
          <a:ln w="0">
            <a:noFill/>
          </a:ln>
        </p:spPr>
      </p:pic>
      <p:pic>
        <p:nvPicPr>
          <p:cNvPr id="217" name="Рисунок 14"/>
          <p:cNvPicPr/>
          <p:nvPr/>
        </p:nvPicPr>
        <p:blipFill>
          <a:blip r:embed="rId4" cstate="print"/>
          <a:stretch/>
        </p:blipFill>
        <p:spPr>
          <a:xfrm>
            <a:off x="8841600" y="15480"/>
            <a:ext cx="1178640" cy="1178640"/>
          </a:xfrm>
          <a:prstGeom prst="rect">
            <a:avLst/>
          </a:prstGeom>
          <a:ln w="0">
            <a:noFill/>
          </a:ln>
        </p:spPr>
      </p:pic>
      <p:grpSp>
        <p:nvGrpSpPr>
          <p:cNvPr id="218" name="Группа 6"/>
          <p:cNvGrpSpPr/>
          <p:nvPr/>
        </p:nvGrpSpPr>
        <p:grpSpPr>
          <a:xfrm>
            <a:off x="1621524" y="804697"/>
            <a:ext cx="6838229" cy="799350"/>
            <a:chOff x="2919267" y="256782"/>
            <a:chExt cx="5535873" cy="893583"/>
          </a:xfrm>
        </p:grpSpPr>
        <p:sp>
          <p:nvSpPr>
            <p:cNvPr id="219" name="Прямоугольник с двумя скругленными соседними углами 15"/>
            <p:cNvSpPr/>
            <p:nvPr/>
          </p:nvSpPr>
          <p:spPr>
            <a:xfrm>
              <a:off x="2919267" y="256782"/>
              <a:ext cx="5535873" cy="85255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0" name="TextBox 5"/>
            <p:cNvSpPr/>
            <p:nvPr/>
          </p:nvSpPr>
          <p:spPr>
            <a:xfrm>
              <a:off x="3216528" y="262264"/>
              <a:ext cx="5238612" cy="888101"/>
            </a:xfrm>
            <a:prstGeom prst="rect">
              <a:avLst/>
            </a:prstGeom>
            <a:noFill/>
            <a:ln w="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algn="ctr" defTabSz="632880"/>
              <a:r>
                <a:rPr lang="ru-RU" sz="1200" b="1" strike="noStrike" spc="-1" dirty="0">
                  <a:solidFill>
                    <a:srgbClr val="FFFFFF"/>
                  </a:solidFill>
                  <a:latin typeface="Times New Roman"/>
                </a:rPr>
                <a:t>Цель: </a:t>
              </a:r>
              <a:r>
                <a:rPr lang="ru-RU" sz="1200" b="1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Цель: Укрепление здоровья, повышение качества жизни населения посредством формирования культуры и ценностей здорового образа жизни, создания благоприятных условий для занятий физической культуры и спортом.</a:t>
              </a:r>
            </a:p>
            <a:p>
              <a:pPr algn="ctr" defTabSz="632880">
                <a:lnSpc>
                  <a:spcPct val="100000"/>
                </a:lnSpc>
              </a:pPr>
              <a:endParaRPr lang="ru-RU" sz="14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graphicFrame>
        <p:nvGraphicFramePr>
          <p:cNvPr id="237" name="Group 522"/>
          <p:cNvGraphicFramePr/>
          <p:nvPr>
            <p:extLst>
              <p:ext uri="{D42A27DB-BD31-4B8C-83A1-F6EECF244321}">
                <p14:modId xmlns:p14="http://schemas.microsoft.com/office/powerpoint/2010/main" val="831598466"/>
              </p:ext>
            </p:extLst>
          </p:nvPr>
        </p:nvGraphicFramePr>
        <p:xfrm>
          <a:off x="1504060" y="4621698"/>
          <a:ext cx="7630615" cy="1997964"/>
        </p:xfrm>
        <a:graphic>
          <a:graphicData uri="http://schemas.openxmlformats.org/drawingml/2006/table">
            <a:tbl>
              <a:tblPr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43962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09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9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42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05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36937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Основные целевые показатели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Ед.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632880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 изм.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2024 год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632880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факт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2025 год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план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2025 год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факт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Прирост (снижение) 2025 к 2024, %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273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spcBef>
                          <a:spcPts val="210"/>
                        </a:spcBef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Доля населения систематически занимающихся физической культурой и спортом</a:t>
                      </a: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44,1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44,2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44,2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100,2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645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spcBef>
                          <a:spcPts val="210"/>
                        </a:spcBef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Обеспеченность населения спортивной инфраструктурой и материально-технической базой</a:t>
                      </a: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80,4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77,5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spcBef>
                          <a:spcPts val="210"/>
                        </a:spcBef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Доля подростков и молодежи</a:t>
                      </a:r>
                      <a:r>
                        <a:rPr lang="ru-RU" sz="1050" b="1" strike="noStrike" spc="-1" baseline="0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совершающих правонарушения, связанные с употреблением наркотических средств, психотропных веществ, спиртосодержащей и табачной продукции, выявленных субъектами системы профилактики, охваченных профилактическими занятиями и мероприятиями</a:t>
                      </a:r>
                      <a:endParaRPr lang="ru-RU" sz="1050" b="1" strike="noStrike" spc="-1" dirty="0">
                        <a:solidFill>
                          <a:srgbClr val="253F7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8" name="Прямоугольник с двумя скругленными соседними углами 33"/>
          <p:cNvSpPr/>
          <p:nvPr/>
        </p:nvSpPr>
        <p:spPr>
          <a:xfrm>
            <a:off x="7560349" y="2439360"/>
            <a:ext cx="2267624" cy="1576149"/>
          </a:xfrm>
          <a:prstGeom prst="round2SameRect">
            <a:avLst>
              <a:gd name="adj1" fmla="val 16667"/>
              <a:gd name="adj2" fmla="val 486"/>
            </a:avLst>
          </a:prstGeom>
          <a:solidFill>
            <a:srgbClr val="0070C0"/>
          </a:solidFill>
          <a:ln w="0">
            <a:noFill/>
          </a:ln>
          <a:effectLst>
            <a:outerShdw blurRad="57240" dist="3816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200" dirty="0">
                <a:solidFill>
                  <a:srgbClr val="FA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КПМ «Профилактика социально-негативных явлений, инфекционных и неинфекционных заболеваний и формирование здорового образа жизни</a:t>
            </a:r>
            <a:r>
              <a:rPr lang="ru-RU" sz="1200" dirty="0">
                <a:solidFill>
                  <a:srgbClr val="FA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1200" dirty="0">
              <a:solidFill>
                <a:srgbClr val="FA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1200" b="0" strike="noStrike" spc="-1" dirty="0">
                <a:solidFill>
                  <a:schemeClr val="l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23,0 –57,5 %</a:t>
            </a:r>
            <a:endParaRPr lang="ru-RU" sz="12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9" name="Text Box 13"/>
          <p:cNvSpPr/>
          <p:nvPr/>
        </p:nvSpPr>
        <p:spPr>
          <a:xfrm>
            <a:off x="360" y="6661440"/>
            <a:ext cx="4159800" cy="193320"/>
          </a:xfrm>
          <a:prstGeom prst="rect">
            <a:avLst/>
          </a:prstGeom>
          <a:solidFill>
            <a:srgbClr val="9199B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40"/>
              </a:spcBef>
            </a:pPr>
            <a:r>
              <a:rPr lang="ru-RU" sz="680" b="1" i="1" strike="noStrike" spc="-1">
                <a:solidFill>
                  <a:schemeClr val="lt1"/>
                </a:solidFill>
                <a:latin typeface="Times New Roman"/>
              </a:rPr>
              <a:t>КОМИТЕТ ПО ЭКОНОМИКЕ И ФИНАНСАМ УСТЬ-ИЛИМСКОГО МУНИЦИПАЛЬНОГО ОКРУГА</a:t>
            </a:r>
            <a:endParaRPr lang="ru-RU" sz="68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8242A540-D5FA-31A2-CAA8-7BB99E1574C7}"/>
              </a:ext>
            </a:extLst>
          </p:cNvPr>
          <p:cNvGrpSpPr/>
          <p:nvPr/>
        </p:nvGrpSpPr>
        <p:grpSpPr>
          <a:xfrm>
            <a:off x="3572329" y="1721708"/>
            <a:ext cx="2761340" cy="794446"/>
            <a:chOff x="3993840" y="2784113"/>
            <a:chExt cx="2888851" cy="1208947"/>
          </a:xfrm>
        </p:grpSpPr>
        <p:sp>
          <p:nvSpPr>
            <p:cNvPr id="39" name="Прямоугольник с двумя скругленными соседними углами 33">
              <a:extLst>
                <a:ext uri="{FF2B5EF4-FFF2-40B4-BE49-F238E27FC236}">
                  <a16:creationId xmlns:a16="http://schemas.microsoft.com/office/drawing/2014/main" id="{DE821160-3B26-4075-B7EA-EA99B49E84E1}"/>
                </a:ext>
              </a:extLst>
            </p:cNvPr>
            <p:cNvSpPr/>
            <p:nvPr/>
          </p:nvSpPr>
          <p:spPr>
            <a:xfrm>
              <a:off x="3993840" y="2784113"/>
              <a:ext cx="2888851" cy="1208947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140F3D1-C0BC-46E0-AF37-BEAA15921050}"/>
                </a:ext>
              </a:extLst>
            </p:cNvPr>
            <p:cNvSpPr txBox="1"/>
            <p:nvPr/>
          </p:nvSpPr>
          <p:spPr>
            <a:xfrm>
              <a:off x="4314141" y="2856168"/>
              <a:ext cx="2248250" cy="7571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A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КПМ «Организация условий для функционирования муниципальных учреждений» </a:t>
              </a:r>
              <a:endParaRPr kumimoji="0" lang="ru-RU" sz="1200" b="0" i="0" u="none" strike="noStrike" kern="1200" cap="none" spc="-1" normalizeH="0" baseline="0" noProof="0" dirty="0">
                <a:ln>
                  <a:noFill/>
                </a:ln>
                <a:solidFill>
                  <a:srgbClr val="FA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-1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13 735,5 – 93,7%</a:t>
              </a:r>
              <a:endParaRPr kumimoji="0" lang="ru-RU" sz="12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36" name="Стрелка: влево-вправо 3"/>
          <p:cNvSpPr/>
          <p:nvPr/>
        </p:nvSpPr>
        <p:spPr>
          <a:xfrm>
            <a:off x="2790327" y="4103172"/>
            <a:ext cx="4325345" cy="451827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9525" cap="rnd">
            <a:solidFill>
              <a:srgbClr val="002060"/>
            </a:solidFill>
            <a:round/>
          </a:ln>
          <a:effectLst>
            <a:glow rad="63360">
              <a:srgbClr val="DDDDDD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600" b="0" strike="noStrike" spc="-1" dirty="0">
                <a:solidFill>
                  <a:schemeClr val="lt1"/>
                </a:solidFill>
                <a:latin typeface="Times New Roman"/>
              </a:rPr>
              <a:t>13 802,8 тыс. рублей   92,3 %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Text Box 120">
            <a:extLst>
              <a:ext uri="{FF2B5EF4-FFF2-40B4-BE49-F238E27FC236}">
                <a16:creationId xmlns:a16="http://schemas.microsoft.com/office/drawing/2014/main" id="{E003BBE2-EFDD-444E-9ECE-705EE806ECE5}"/>
              </a:ext>
            </a:extLst>
          </p:cNvPr>
          <p:cNvSpPr/>
          <p:nvPr/>
        </p:nvSpPr>
        <p:spPr>
          <a:xfrm>
            <a:off x="8136062" y="1140569"/>
            <a:ext cx="1691445" cy="260156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  <a:spcBef>
                <a:spcPts val="550"/>
              </a:spcBef>
            </a:pPr>
            <a:r>
              <a:rPr lang="ru-RU" sz="1100" b="1" strike="noStrike" spc="-1" dirty="0">
                <a:solidFill>
                  <a:srgbClr val="002060"/>
                </a:solidFill>
                <a:latin typeface="Times New Roman"/>
              </a:rPr>
              <a:t>(тыс. рублей)</a:t>
            </a:r>
            <a:endParaRPr lang="ru-RU" sz="11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1F6CA5-5758-410E-3CD0-7F58363C76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565" y="2654518"/>
            <a:ext cx="2284661" cy="128512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EC3B1A-328C-15DF-7559-89FD7A4174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529" y="2648794"/>
            <a:ext cx="1938780" cy="1290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82F4973-08A1-48BD-F82A-85F9B5539B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732" y="1757229"/>
            <a:ext cx="2006396" cy="119264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6DC7FC1-A973-3650-3C53-591C403B24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491" y="1713222"/>
            <a:ext cx="1736361" cy="124237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603C5F-2396-9189-BC5E-C0BF098FC8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226" y="3307984"/>
            <a:ext cx="2064985" cy="1272284"/>
          </a:xfrm>
          <a:prstGeom prst="rect">
            <a:avLst/>
          </a:prstGeom>
        </p:spPr>
      </p:pic>
      <p:sp>
        <p:nvSpPr>
          <p:cNvPr id="240" name="Rectangle 2"/>
          <p:cNvSpPr/>
          <p:nvPr/>
        </p:nvSpPr>
        <p:spPr>
          <a:xfrm>
            <a:off x="2020470" y="226516"/>
            <a:ext cx="6034020" cy="539609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3360" tIns="31680" rIns="63360" bIns="31680" anchor="ctr">
            <a:noAutofit/>
          </a:bodyPr>
          <a:lstStyle/>
          <a:p>
            <a:pPr algn="ctr" defTabSz="914400">
              <a:lnSpc>
                <a:spcPct val="80000"/>
              </a:lnSpc>
            </a:pPr>
            <a:r>
              <a:rPr lang="ru-RU" sz="1400" b="1" dirty="0">
                <a:solidFill>
                  <a:srgbClr val="192C7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Муниципальная программа Усть-Илимского муниципального округа «Развитие культуры»</a:t>
            </a:r>
            <a:endParaRPr lang="ru-RU" sz="1400" b="0" strike="noStrike" spc="-1" dirty="0">
              <a:solidFill>
                <a:srgbClr val="192C7D"/>
              </a:solidFill>
              <a:latin typeface="Arial"/>
            </a:endParaRPr>
          </a:p>
        </p:txBody>
      </p:sp>
      <p:sp>
        <p:nvSpPr>
          <p:cNvPr id="241" name="Text Box 120"/>
          <p:cNvSpPr/>
          <p:nvPr/>
        </p:nvSpPr>
        <p:spPr>
          <a:xfrm>
            <a:off x="8623854" y="1387402"/>
            <a:ext cx="1033560" cy="257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  <a:spcBef>
                <a:spcPts val="550"/>
              </a:spcBef>
            </a:pPr>
            <a:r>
              <a:rPr lang="ru-RU" sz="1100" b="1" strike="noStrike" spc="-1" dirty="0">
                <a:solidFill>
                  <a:srgbClr val="002060"/>
                </a:solidFill>
                <a:latin typeface="Times New Roman"/>
              </a:rPr>
              <a:t>(тыс. рублей)</a:t>
            </a:r>
            <a:endParaRPr lang="ru-RU" sz="11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2" name="Рисунок 6"/>
          <p:cNvPicPr/>
          <p:nvPr/>
        </p:nvPicPr>
        <p:blipFill>
          <a:blip r:embed="rId6" cstate="print"/>
          <a:stretch/>
        </p:blipFill>
        <p:spPr>
          <a:xfrm>
            <a:off x="8841600" y="15480"/>
            <a:ext cx="1178640" cy="1178640"/>
          </a:xfrm>
          <a:prstGeom prst="rect">
            <a:avLst/>
          </a:prstGeom>
          <a:ln w="0">
            <a:noFill/>
          </a:ln>
        </p:spPr>
      </p:pic>
      <p:pic>
        <p:nvPicPr>
          <p:cNvPr id="243" name="Рисунок 7"/>
          <p:cNvPicPr/>
          <p:nvPr/>
        </p:nvPicPr>
        <p:blipFill>
          <a:blip r:embed="rId7" cstate="print"/>
          <a:stretch/>
        </p:blipFill>
        <p:spPr>
          <a:xfrm>
            <a:off x="27720" y="61200"/>
            <a:ext cx="1799640" cy="2173680"/>
          </a:xfrm>
          <a:prstGeom prst="rect">
            <a:avLst/>
          </a:prstGeom>
          <a:ln w="0">
            <a:noFill/>
          </a:ln>
        </p:spPr>
      </p:pic>
      <p:sp>
        <p:nvSpPr>
          <p:cNvPr id="244" name="Заголовок 2"/>
          <p:cNvSpPr/>
          <p:nvPr/>
        </p:nvSpPr>
        <p:spPr>
          <a:xfrm>
            <a:off x="2322360" y="12601"/>
            <a:ext cx="5892840" cy="294190"/>
          </a:xfrm>
          <a:prstGeom prst="rect">
            <a:avLst/>
          </a:prstGeom>
          <a:solidFill>
            <a:srgbClr val="BCC9D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32880">
              <a:lnSpc>
                <a:spcPct val="70000"/>
              </a:lnSpc>
            </a:pPr>
            <a:r>
              <a:rPr lang="ru-RU" sz="1940" b="1" strike="noStrike" spc="-1">
                <a:solidFill>
                  <a:schemeClr val="lt1"/>
                </a:solidFill>
                <a:latin typeface="Times New Roman"/>
              </a:rPr>
              <a:t>Программная структура расходов бюджета района</a:t>
            </a:r>
            <a:endParaRPr lang="ru-RU" sz="194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45" name="Группа 13"/>
          <p:cNvGrpSpPr/>
          <p:nvPr/>
        </p:nvGrpSpPr>
        <p:grpSpPr>
          <a:xfrm>
            <a:off x="1785060" y="694644"/>
            <a:ext cx="6967440" cy="706162"/>
            <a:chOff x="2410560" y="1000080"/>
            <a:chExt cx="5431320" cy="630912"/>
          </a:xfrm>
        </p:grpSpPr>
        <p:sp>
          <p:nvSpPr>
            <p:cNvPr id="246" name="Прямоугольник с двумя скругленными соседними углами 14"/>
            <p:cNvSpPr/>
            <p:nvPr/>
          </p:nvSpPr>
          <p:spPr>
            <a:xfrm>
              <a:off x="2410560" y="1000080"/>
              <a:ext cx="5431320" cy="48096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7" name="TextBox 16"/>
            <p:cNvSpPr/>
            <p:nvPr/>
          </p:nvSpPr>
          <p:spPr>
            <a:xfrm>
              <a:off x="2613264" y="1027337"/>
              <a:ext cx="4887000" cy="603655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632880"/>
              <a:r>
                <a:rPr lang="ru-RU" sz="12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Цель: Создание благоприятных условий для доступного и качественного дополнительного образования, культурно-досуговой деятельности и библиотечного обслуживания населения</a:t>
              </a:r>
            </a:p>
            <a:p>
              <a:pPr algn="ctr" defTabSz="632880">
                <a:lnSpc>
                  <a:spcPct val="100000"/>
                </a:lnSpc>
              </a:pPr>
              <a:endParaRPr lang="ru-RU" sz="14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63" name="Стрелка: влево-вправо 31"/>
          <p:cNvSpPr/>
          <p:nvPr/>
        </p:nvSpPr>
        <p:spPr>
          <a:xfrm>
            <a:off x="2801251" y="1270704"/>
            <a:ext cx="4746217" cy="410709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9525">
            <a:solidFill>
              <a:srgbClr val="002060"/>
            </a:solidFill>
            <a:round/>
          </a:ln>
          <a:effectLst>
            <a:glow rad="63360">
              <a:srgbClr val="DDDDDD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800" b="0" strike="noStrike" spc="-1" dirty="0">
                <a:solidFill>
                  <a:schemeClr val="lt1"/>
                </a:solidFill>
                <a:latin typeface="Times New Roman"/>
              </a:rPr>
              <a:t>86 839,1 тыс. рублей   93,9 %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51" name="Группа 24"/>
          <p:cNvGrpSpPr/>
          <p:nvPr/>
        </p:nvGrpSpPr>
        <p:grpSpPr>
          <a:xfrm>
            <a:off x="5659660" y="3060367"/>
            <a:ext cx="2195467" cy="1789383"/>
            <a:chOff x="6308987" y="2944267"/>
            <a:chExt cx="2308684" cy="1548115"/>
          </a:xfrm>
        </p:grpSpPr>
        <p:sp>
          <p:nvSpPr>
            <p:cNvPr id="252" name="Прямоугольник с двумя скругленными соседними углами 26"/>
            <p:cNvSpPr/>
            <p:nvPr/>
          </p:nvSpPr>
          <p:spPr>
            <a:xfrm>
              <a:off x="6308987" y="2944267"/>
              <a:ext cx="2294400" cy="14814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3" name="TextBox 27"/>
            <p:cNvSpPr/>
            <p:nvPr/>
          </p:nvSpPr>
          <p:spPr>
            <a:xfrm>
              <a:off x="6335271" y="3071908"/>
              <a:ext cx="2282400" cy="142047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algn="ctr" defTabSz="914400">
                <a:lnSpc>
                  <a:spcPct val="90000"/>
                </a:lnSpc>
              </a:pPr>
              <a:r>
                <a:rPr lang="ru-RU" sz="12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Комплекс процессных мероприятий, направленных на сохранение условий для развития местного традиционного народного творчества в Усть-Илимском муниципальном округе </a:t>
              </a:r>
            </a:p>
            <a:p>
              <a:pPr algn="ctr" defTabSz="914400">
                <a:lnSpc>
                  <a:spcPct val="90000"/>
                </a:lnSpc>
              </a:pPr>
              <a:r>
                <a:rPr lang="ru-RU" sz="1200" b="0" strike="noStrike" spc="-1" dirty="0">
                  <a:solidFill>
                    <a:schemeClr val="bg1"/>
                  </a:solidFill>
                  <a:latin typeface="Times New Roman"/>
                </a:rPr>
                <a:t>53 440,8– </a:t>
              </a:r>
              <a:r>
                <a:rPr lang="ru-RU" sz="1200" b="0" strike="noStrike" spc="-1" dirty="0">
                  <a:solidFill>
                    <a:srgbClr val="FFFFFF"/>
                  </a:solidFill>
                  <a:latin typeface="Times New Roman"/>
                </a:rPr>
                <a:t>92,1 %</a:t>
              </a:r>
              <a:endParaRPr lang="ru-RU" sz="12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graphicFrame>
        <p:nvGraphicFramePr>
          <p:cNvPr id="264" name="Group 522"/>
          <p:cNvGraphicFramePr/>
          <p:nvPr>
            <p:extLst>
              <p:ext uri="{D42A27DB-BD31-4B8C-83A1-F6EECF244321}">
                <p14:modId xmlns:p14="http://schemas.microsoft.com/office/powerpoint/2010/main" val="3164250227"/>
              </p:ext>
            </p:extLst>
          </p:nvPr>
        </p:nvGraphicFramePr>
        <p:xfrm>
          <a:off x="974221" y="4849750"/>
          <a:ext cx="7360888" cy="1839240"/>
        </p:xfrm>
        <a:graphic>
          <a:graphicData uri="http://schemas.openxmlformats.org/drawingml/2006/table">
            <a:tbl>
              <a:tblPr/>
              <a:tblGrid>
                <a:gridCol w="4025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1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2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7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80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55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284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Основные целевые показатели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Ед. изм.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2024 год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632880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факт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2025 год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план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2025 год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факт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Прирост (снижение) 2025 к 2024, %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880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spcBef>
                          <a:spcPts val="210"/>
                        </a:spcBef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посещений мероприятий организации культуры</a:t>
                      </a: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95 600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100 909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spcBef>
                          <a:spcPts val="210"/>
                        </a:spcBef>
                        <a:tabLst>
                          <a:tab pos="0" algn="l"/>
                        </a:tabLst>
                      </a:pPr>
                      <a:r>
                        <a:rPr lang="ru-RU" sz="1050" b="1" strike="noStrike" spc="-1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культурно-массовых мероприятий</a:t>
                      </a: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1174</a:t>
                      </a: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630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1704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145,1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 defTabSz="632880">
                        <a:lnSpc>
                          <a:spcPct val="100000"/>
                        </a:lnSpc>
                      </a:pPr>
                      <a:r>
                        <a:rPr lang="ru-RU" sz="1050" b="1" strike="noStrike" spc="-1" dirty="0" err="1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Книгообеспеченность</a:t>
                      </a: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книжным фондом «МКУК БИЦ УИ МО»:</a:t>
                      </a:r>
                    </a:p>
                    <a:p>
                      <a:pPr defTabSz="632880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на одного читателя библиотек</a:t>
                      </a:r>
                    </a:p>
                  </a:txBody>
                  <a:tcPr marL="68400" marR="684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23,7</a:t>
                      </a: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050" b="1" strike="noStrike" spc="-1" dirty="0">
                        <a:solidFill>
                          <a:srgbClr val="253F7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27,5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050" b="1" strike="noStrike" spc="-1" dirty="0">
                        <a:solidFill>
                          <a:srgbClr val="253F7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28,8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121,5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920">
                <a:tc>
                  <a:txBody>
                    <a:bodyPr/>
                    <a:lstStyle/>
                    <a:p>
                      <a:pPr defTabSz="632880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на одного жителя Усть-Илимского округа</a:t>
                      </a:r>
                    </a:p>
                  </a:txBody>
                  <a:tcPr marL="68400" marR="684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9,8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348,3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65" name="Text Box 13"/>
          <p:cNvSpPr/>
          <p:nvPr/>
        </p:nvSpPr>
        <p:spPr>
          <a:xfrm>
            <a:off x="360" y="6661440"/>
            <a:ext cx="4159800" cy="193320"/>
          </a:xfrm>
          <a:prstGeom prst="rect">
            <a:avLst/>
          </a:prstGeom>
          <a:solidFill>
            <a:srgbClr val="9199B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40"/>
              </a:spcBef>
            </a:pPr>
            <a:r>
              <a:rPr lang="ru-RU" sz="680" b="1" i="1" strike="noStrike" spc="-1">
                <a:solidFill>
                  <a:schemeClr val="lt1"/>
                </a:solidFill>
                <a:latin typeface="Times New Roman"/>
              </a:rPr>
              <a:t>КОМИТЕТ ПО ЭКОНОМИКЕ И ФИНАНСАМ УСТЬ-ИЛИМСКОГО МУНИЦИПАЛЬНОГО ОКРУГА</a:t>
            </a:r>
            <a:endParaRPr lang="ru-RU" sz="68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CD3A0959-DC6E-B2F0-DB64-BF5BBD2D7BEE}"/>
              </a:ext>
            </a:extLst>
          </p:cNvPr>
          <p:cNvGrpSpPr/>
          <p:nvPr/>
        </p:nvGrpSpPr>
        <p:grpSpPr>
          <a:xfrm>
            <a:off x="4260196" y="1649217"/>
            <a:ext cx="1868776" cy="1423746"/>
            <a:chOff x="1751980" y="2886542"/>
            <a:chExt cx="1868776" cy="1423746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8547E19F-54A6-4613-BDEC-69F73AA9197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51980" y="2886542"/>
              <a:ext cx="1868776" cy="1423746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3A5D111-DF06-458E-A21D-F3E0142749BC}"/>
                </a:ext>
              </a:extLst>
            </p:cNvPr>
            <p:cNvSpPr txBox="1"/>
            <p:nvPr/>
          </p:nvSpPr>
          <p:spPr>
            <a:xfrm>
              <a:off x="1900359" y="3034356"/>
              <a:ext cx="1572017" cy="12557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400">
                <a:lnSpc>
                  <a:spcPct val="90000"/>
                </a:lnSpc>
              </a:pPr>
              <a:r>
                <a:rPr lang="ru-RU" sz="1200" dirty="0">
                  <a:solidFill>
                    <a:srgbClr val="FAFF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Муниципальный проект «Реализация программных мероприятий в сфере культуры»</a:t>
              </a:r>
            </a:p>
            <a:p>
              <a:pPr algn="ctr" defTabSz="914400">
                <a:lnSpc>
                  <a:spcPct val="90000"/>
                </a:lnSpc>
              </a:pPr>
              <a:endParaRPr lang="ru-RU" sz="900" b="0" strike="noStrike" spc="-1" dirty="0">
                <a:solidFill>
                  <a:srgbClr val="FFFFFF"/>
                </a:solidFill>
                <a:latin typeface="Times New Roman"/>
              </a:endParaRPr>
            </a:p>
            <a:p>
              <a:pPr algn="ctr" defTabSz="914400">
                <a:lnSpc>
                  <a:spcPct val="90000"/>
                </a:lnSpc>
              </a:pPr>
              <a:r>
                <a:rPr lang="ru-RU" sz="1200" b="0" strike="noStrike" spc="-1" dirty="0">
                  <a:solidFill>
                    <a:srgbClr val="FFFFFF"/>
                  </a:solidFill>
                  <a:latin typeface="Times New Roman"/>
                </a:rPr>
                <a:t>565,2 – 82,5 %</a:t>
              </a:r>
              <a:endParaRPr lang="ru-RU" sz="1200" dirty="0"/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F72DE8FD-CF1B-342D-7369-F231B07A595A}"/>
              </a:ext>
            </a:extLst>
          </p:cNvPr>
          <p:cNvGrpSpPr/>
          <p:nvPr/>
        </p:nvGrpSpPr>
        <p:grpSpPr>
          <a:xfrm>
            <a:off x="2322360" y="3036728"/>
            <a:ext cx="2354252" cy="1913436"/>
            <a:chOff x="3759569" y="2913159"/>
            <a:chExt cx="2596352" cy="1666856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EF714B7F-D641-4DC9-ACC7-7AE3CB9A8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59569" y="2913159"/>
              <a:ext cx="2596352" cy="1666856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E071821-B8D4-4BDC-AA51-28678E025451}"/>
                </a:ext>
              </a:extLst>
            </p:cNvPr>
            <p:cNvSpPr txBox="1"/>
            <p:nvPr/>
          </p:nvSpPr>
          <p:spPr>
            <a:xfrm>
              <a:off x="3940219" y="3026812"/>
              <a:ext cx="2294401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2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Комплекс процессных мероприятий "Обеспечение условий для доступного и качественного дополнительного образования в области культуры» </a:t>
              </a:r>
            </a:p>
            <a:p>
              <a:pPr algn="ctr"/>
              <a:r>
                <a:rPr lang="ru-RU" sz="12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19 246,9 – 97,3 %</a:t>
              </a:r>
              <a:endParaRPr lang="ru-RU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4573D9-B002-2592-B1F1-3DBAED8722B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79" y="3398231"/>
            <a:ext cx="2177581" cy="1224890"/>
          </a:xfrm>
          <a:prstGeom prst="rect">
            <a:avLst/>
          </a:prstGeom>
        </p:spPr>
      </p:pic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A4832E3B-77FE-7C5D-77B4-F11EB1581D36}"/>
              </a:ext>
            </a:extLst>
          </p:cNvPr>
          <p:cNvGrpSpPr/>
          <p:nvPr/>
        </p:nvGrpSpPr>
        <p:grpSpPr>
          <a:xfrm>
            <a:off x="7533851" y="1665056"/>
            <a:ext cx="2123563" cy="1268625"/>
            <a:chOff x="7533851" y="1665056"/>
            <a:chExt cx="2123563" cy="1268625"/>
          </a:xfrm>
        </p:grpSpPr>
        <p:grpSp>
          <p:nvGrpSpPr>
            <p:cNvPr id="10" name="Группа 24">
              <a:extLst>
                <a:ext uri="{FF2B5EF4-FFF2-40B4-BE49-F238E27FC236}">
                  <a16:creationId xmlns:a16="http://schemas.microsoft.com/office/drawing/2014/main" id="{7CFF4BB2-E2CE-E75D-FA04-43ACB22D65FE}"/>
                </a:ext>
              </a:extLst>
            </p:cNvPr>
            <p:cNvGrpSpPr/>
            <p:nvPr/>
          </p:nvGrpSpPr>
          <p:grpSpPr>
            <a:xfrm>
              <a:off x="7536384" y="1665056"/>
              <a:ext cx="2121030" cy="1268625"/>
              <a:chOff x="6273326" y="2944267"/>
              <a:chExt cx="2330061" cy="1481400"/>
            </a:xfrm>
          </p:grpSpPr>
          <p:sp>
            <p:nvSpPr>
              <p:cNvPr id="11" name="Прямоугольник с двумя скругленными соседними углами 26">
                <a:extLst>
                  <a:ext uri="{FF2B5EF4-FFF2-40B4-BE49-F238E27FC236}">
                    <a16:creationId xmlns:a16="http://schemas.microsoft.com/office/drawing/2014/main" id="{82C297A0-9AFC-13BC-E821-EB80F746654E}"/>
                  </a:ext>
                </a:extLst>
              </p:cNvPr>
              <p:cNvSpPr/>
              <p:nvPr/>
            </p:nvSpPr>
            <p:spPr>
              <a:xfrm>
                <a:off x="6308987" y="2944267"/>
                <a:ext cx="2294400" cy="1481400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rgbClr val="0070C0"/>
              </a:solidFill>
              <a:ln w="0">
                <a:noFill/>
              </a:ln>
              <a:effectLst>
                <a:outerShdw blurRad="57240" dist="38160" dir="5400000" algn="ctr" rotWithShape="0">
                  <a:schemeClr val="phClr">
                    <a:shade val="9000"/>
                    <a:satMod val="105000"/>
                    <a:alpha val="48000"/>
                  </a:scheme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" name="TextBox 27">
                <a:extLst>
                  <a:ext uri="{FF2B5EF4-FFF2-40B4-BE49-F238E27FC236}">
                    <a16:creationId xmlns:a16="http://schemas.microsoft.com/office/drawing/2014/main" id="{095BD3C8-5F00-F9AA-E7FF-EADB1A11DD6F}"/>
                  </a:ext>
                </a:extLst>
              </p:cNvPr>
              <p:cNvSpPr/>
              <p:nvPr/>
            </p:nvSpPr>
            <p:spPr>
              <a:xfrm>
                <a:off x="6273326" y="3005192"/>
                <a:ext cx="2282400" cy="254598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 anchor="t">
                <a:spAutoFit/>
              </a:bodyPr>
              <a:lstStyle/>
              <a:p>
                <a:pPr algn="ctr" defTabSz="914400">
                  <a:lnSpc>
                    <a:spcPct val="90000"/>
                  </a:lnSpc>
                </a:pPr>
                <a:endParaRPr lang="ru-RU" sz="1200" b="0" strike="noStrike" spc="-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6" name="TextBox 27">
              <a:extLst>
                <a:ext uri="{FF2B5EF4-FFF2-40B4-BE49-F238E27FC236}">
                  <a16:creationId xmlns:a16="http://schemas.microsoft.com/office/drawing/2014/main" id="{0F6FDDF6-1750-E91E-1575-2F0E8B5FAE68}"/>
                </a:ext>
              </a:extLst>
            </p:cNvPr>
            <p:cNvSpPr/>
            <p:nvPr/>
          </p:nvSpPr>
          <p:spPr>
            <a:xfrm>
              <a:off x="7533851" y="1717458"/>
              <a:ext cx="2109936" cy="1198875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ru-RU" sz="12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Комплекс процессных мероприятий «Организация библиотечного дела на территории Усть-Илимского муниципального округа</a:t>
              </a:r>
              <a:r>
                <a:rPr lang="ru-RU" sz="1200" dirty="0">
                  <a:solidFill>
                    <a:schemeClr val="bg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»</a:t>
              </a:r>
              <a:endPara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ru-RU" sz="12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1200" b="0" strike="noStrike" spc="-1" dirty="0">
                  <a:solidFill>
                    <a:srgbClr val="FFFFFF"/>
                  </a:solidFill>
                  <a:latin typeface="Times New Roman"/>
                </a:rPr>
                <a:t>13 380,7 – 96,9 %</a:t>
              </a:r>
              <a:endParaRPr lang="ru-RU" sz="12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C0EDA4BC-1844-A8CD-112F-C965BE616B92}"/>
              </a:ext>
            </a:extLst>
          </p:cNvPr>
          <p:cNvGrpSpPr/>
          <p:nvPr/>
        </p:nvGrpSpPr>
        <p:grpSpPr>
          <a:xfrm>
            <a:off x="891534" y="1665544"/>
            <a:ext cx="1868776" cy="1423746"/>
            <a:chOff x="1735663" y="2930323"/>
            <a:chExt cx="1868776" cy="1423746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535C878A-DD6E-577B-33D7-8D2FBD2675B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35663" y="2930323"/>
              <a:ext cx="1868776" cy="1423746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77B69DE-EECF-2CE7-72BF-FDBF15164BC7}"/>
                </a:ext>
              </a:extLst>
            </p:cNvPr>
            <p:cNvSpPr txBox="1"/>
            <p:nvPr/>
          </p:nvSpPr>
          <p:spPr>
            <a:xfrm>
              <a:off x="1892028" y="2999023"/>
              <a:ext cx="157201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ru-RU" sz="1200" dirty="0">
                  <a:solidFill>
                    <a:srgbClr val="FAFF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Муниципальный проект «Реализация приоритетных проектов в сфере культуры»</a:t>
              </a:r>
              <a:r>
                <a:rPr lang="ru-RU" sz="1200" b="0" strike="noStrike" spc="-1" dirty="0">
                  <a:solidFill>
                    <a:srgbClr val="FAFFFF"/>
                  </a:solidFill>
                  <a:latin typeface="Times New Roman"/>
                </a:rPr>
                <a:t> </a:t>
              </a:r>
              <a:endParaRPr lang="ru-RU" sz="1200" b="0" strike="noStrike" spc="-1" dirty="0">
                <a:solidFill>
                  <a:srgbClr val="FAFFFF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ru-RU" sz="1200" b="0" strike="noStrike" spc="-1" dirty="0">
                  <a:solidFill>
                    <a:srgbClr val="FFFFFF"/>
                  </a:solidFill>
                  <a:latin typeface="Times New Roman"/>
                </a:rPr>
                <a:t>205,0 – 100 %</a:t>
              </a:r>
              <a:endParaRPr lang="ru-RU" sz="1200"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Rectangle 2"/>
          <p:cNvSpPr/>
          <p:nvPr/>
        </p:nvSpPr>
        <p:spPr>
          <a:xfrm>
            <a:off x="1656386" y="421376"/>
            <a:ext cx="6340320" cy="6202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3360" tIns="31680" rIns="63360" bIns="31680" anchor="ctr">
            <a:noAutofit/>
          </a:bodyPr>
          <a:lstStyle/>
          <a:p>
            <a:pPr algn="ctr" defTabSz="914400">
              <a:lnSpc>
                <a:spcPct val="80000"/>
              </a:lnSpc>
            </a:pPr>
            <a:r>
              <a:rPr lang="ru-RU" sz="1400" b="1" dirty="0">
                <a:solidFill>
                  <a:srgbClr val="192C7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Муниципальная программа Усть-Илимского муниципального округа «Развитие образования»</a:t>
            </a:r>
            <a:r>
              <a:rPr lang="ru-RU" sz="1400" b="1" strike="noStrike" spc="-1" dirty="0">
                <a:solidFill>
                  <a:srgbClr val="192C7D"/>
                </a:solidFill>
                <a:latin typeface="Times New Roman"/>
              </a:rPr>
              <a:t> в 2025 году</a:t>
            </a:r>
            <a:endParaRPr lang="ru-RU" sz="1400" b="0" strike="noStrike" spc="-1" dirty="0">
              <a:solidFill>
                <a:srgbClr val="192C7D"/>
              </a:solidFill>
              <a:latin typeface="Arial"/>
            </a:endParaRPr>
          </a:p>
        </p:txBody>
      </p:sp>
      <p:sp>
        <p:nvSpPr>
          <p:cNvPr id="267" name="Text Box 120"/>
          <p:cNvSpPr/>
          <p:nvPr/>
        </p:nvSpPr>
        <p:spPr>
          <a:xfrm>
            <a:off x="7878240" y="1837800"/>
            <a:ext cx="1033560" cy="257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  <a:spcBef>
                <a:spcPts val="550"/>
              </a:spcBef>
            </a:pPr>
            <a:r>
              <a:rPr lang="ru-RU" sz="1100" b="1" strike="noStrike" spc="-1">
                <a:solidFill>
                  <a:srgbClr val="002060"/>
                </a:solidFill>
                <a:latin typeface="Times New Roman"/>
              </a:rPr>
              <a:t>(тыс. рублей)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68" name="Рисунок 5"/>
          <p:cNvPicPr/>
          <p:nvPr/>
        </p:nvPicPr>
        <p:blipFill>
          <a:blip r:embed="rId3" cstate="print"/>
          <a:stretch/>
        </p:blipFill>
        <p:spPr>
          <a:xfrm>
            <a:off x="8841600" y="15480"/>
            <a:ext cx="1178640" cy="1178640"/>
          </a:xfrm>
          <a:prstGeom prst="rect">
            <a:avLst/>
          </a:prstGeom>
          <a:ln w="0">
            <a:noFill/>
          </a:ln>
        </p:spPr>
      </p:pic>
      <p:sp>
        <p:nvSpPr>
          <p:cNvPr id="269" name="Заголовок 2"/>
          <p:cNvSpPr/>
          <p:nvPr/>
        </p:nvSpPr>
        <p:spPr>
          <a:xfrm>
            <a:off x="2147423" y="-5296"/>
            <a:ext cx="5892840" cy="511560"/>
          </a:xfrm>
          <a:prstGeom prst="rect">
            <a:avLst/>
          </a:prstGeom>
          <a:solidFill>
            <a:srgbClr val="BCC9D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32880">
              <a:lnSpc>
                <a:spcPct val="70000"/>
              </a:lnSpc>
            </a:pPr>
            <a:r>
              <a:rPr lang="ru-RU" sz="1940" b="1" strike="noStrike" spc="-1" dirty="0">
                <a:solidFill>
                  <a:schemeClr val="lt1"/>
                </a:solidFill>
                <a:latin typeface="Times New Roman"/>
              </a:rPr>
              <a:t>Программная структура расходов бюджета округа</a:t>
            </a:r>
            <a:endParaRPr lang="ru-RU" sz="194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70" name="Группа 10"/>
          <p:cNvGrpSpPr/>
          <p:nvPr/>
        </p:nvGrpSpPr>
        <p:grpSpPr>
          <a:xfrm>
            <a:off x="1951331" y="950853"/>
            <a:ext cx="5714632" cy="320767"/>
            <a:chOff x="2325960" y="1135800"/>
            <a:chExt cx="5657040" cy="480960"/>
          </a:xfrm>
        </p:grpSpPr>
        <p:sp>
          <p:nvSpPr>
            <p:cNvPr id="271" name="Прямоугольник с двумя скругленными соседними углами 11"/>
            <p:cNvSpPr/>
            <p:nvPr/>
          </p:nvSpPr>
          <p:spPr>
            <a:xfrm>
              <a:off x="2325960" y="1135800"/>
              <a:ext cx="5657040" cy="48096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2" name="TextBox 13"/>
            <p:cNvSpPr/>
            <p:nvPr/>
          </p:nvSpPr>
          <p:spPr>
            <a:xfrm>
              <a:off x="2443050" y="1157444"/>
              <a:ext cx="5462280" cy="30632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algn="ctr" defTabSz="632950" eaLnBrk="0" hangingPunct="0">
                <a:defRPr/>
              </a:pPr>
              <a:r>
                <a:rPr lang="ru-RU" sz="1400" b="1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Цель:  Обеспечение доступности качественного образования</a:t>
              </a:r>
            </a:p>
          </p:txBody>
        </p:sp>
      </p:grpSp>
      <p:grpSp>
        <p:nvGrpSpPr>
          <p:cNvPr id="277" name="Группа 22"/>
          <p:cNvGrpSpPr/>
          <p:nvPr/>
        </p:nvGrpSpPr>
        <p:grpSpPr>
          <a:xfrm>
            <a:off x="352416" y="3207355"/>
            <a:ext cx="1224723" cy="704849"/>
            <a:chOff x="433110" y="3982044"/>
            <a:chExt cx="2539526" cy="506994"/>
          </a:xfrm>
        </p:grpSpPr>
        <p:sp>
          <p:nvSpPr>
            <p:cNvPr id="278" name="Прямоугольник с двумя скругленными соседними углами 23"/>
            <p:cNvSpPr/>
            <p:nvPr/>
          </p:nvSpPr>
          <p:spPr>
            <a:xfrm>
              <a:off x="433110" y="3982044"/>
              <a:ext cx="2439797" cy="506994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9" name="TextBox 24"/>
            <p:cNvSpPr/>
            <p:nvPr/>
          </p:nvSpPr>
          <p:spPr>
            <a:xfrm>
              <a:off x="448680" y="3991386"/>
              <a:ext cx="2523956" cy="430649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ru-RU" sz="1100" b="0" strike="noStrike" spc="-1" dirty="0">
                  <a:solidFill>
                    <a:srgbClr val="FFFFFF"/>
                  </a:solidFill>
                  <a:latin typeface="Times New Roman"/>
                </a:rPr>
                <a:t>МП «Педагоги и наставники»</a:t>
              </a:r>
              <a:r>
                <a:rPr lang="ru-RU" sz="1100" spc="-1" dirty="0">
                  <a:solidFill>
                    <a:srgbClr val="000000"/>
                  </a:solidFill>
                  <a:latin typeface="Arial"/>
                </a:rPr>
                <a:t> </a:t>
              </a:r>
            </a:p>
            <a:p>
              <a:pPr algn="ctr" defTabSz="914400">
                <a:lnSpc>
                  <a:spcPct val="100000"/>
                </a:lnSpc>
              </a:pPr>
              <a:r>
                <a:rPr lang="ru-RU" sz="1100" b="0" strike="noStrike" spc="-1" dirty="0">
                  <a:solidFill>
                    <a:srgbClr val="FFFFFF"/>
                  </a:solidFill>
                  <a:latin typeface="Times New Roman"/>
                </a:rPr>
                <a:t>34 949,3– 99,0 %</a:t>
              </a:r>
              <a:endParaRPr lang="ru-RU" sz="11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80" name="Группа 32"/>
          <p:cNvGrpSpPr/>
          <p:nvPr/>
        </p:nvGrpSpPr>
        <p:grpSpPr>
          <a:xfrm>
            <a:off x="139258" y="5186929"/>
            <a:ext cx="1654164" cy="970544"/>
            <a:chOff x="3134953" y="3889939"/>
            <a:chExt cx="2585269" cy="708260"/>
          </a:xfrm>
        </p:grpSpPr>
        <p:sp>
          <p:nvSpPr>
            <p:cNvPr id="281" name="Прямоугольник с двумя скругленными соседними углами 33"/>
            <p:cNvSpPr/>
            <p:nvPr/>
          </p:nvSpPr>
          <p:spPr>
            <a:xfrm>
              <a:off x="3169562" y="3889939"/>
              <a:ext cx="2523955" cy="626845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2" name="TextBox 34"/>
            <p:cNvSpPr/>
            <p:nvPr/>
          </p:nvSpPr>
          <p:spPr>
            <a:xfrm>
              <a:off x="3134953" y="3902994"/>
              <a:ext cx="2585269" cy="695205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ru-RU" sz="1100" b="0" strike="noStrike" spc="-1" dirty="0">
                  <a:solidFill>
                    <a:srgbClr val="FFFFFF"/>
                  </a:solidFill>
                  <a:latin typeface="Times New Roman"/>
                </a:rPr>
                <a:t>МП «Реализация мероприятий по работе с детьми и молодежью»</a:t>
              </a:r>
            </a:p>
            <a:p>
              <a:pPr algn="ctr" defTabSz="914400">
                <a:lnSpc>
                  <a:spcPct val="100000"/>
                </a:lnSpc>
              </a:pPr>
              <a:r>
                <a:rPr lang="ru-RU" sz="1100" b="0" strike="noStrike" spc="-1" dirty="0">
                  <a:solidFill>
                    <a:srgbClr val="FFFFFF"/>
                  </a:solidFill>
                  <a:latin typeface="Times New Roman"/>
                </a:rPr>
                <a:t>729,1– 94,7 %</a:t>
              </a:r>
              <a:endParaRPr lang="ru-RU" sz="11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endParaRPr lang="ru-RU" sz="12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92" name="Группа 2"/>
          <p:cNvGrpSpPr/>
          <p:nvPr/>
        </p:nvGrpSpPr>
        <p:grpSpPr>
          <a:xfrm>
            <a:off x="403576" y="1415335"/>
            <a:ext cx="9238838" cy="1318270"/>
            <a:chOff x="527040" y="1810800"/>
            <a:chExt cx="9144360" cy="1365480"/>
          </a:xfrm>
        </p:grpSpPr>
        <p:sp>
          <p:nvSpPr>
            <p:cNvPr id="293" name="Прямоугольник: один скругленный угол 130"/>
            <p:cNvSpPr/>
            <p:nvPr/>
          </p:nvSpPr>
          <p:spPr>
            <a:xfrm>
              <a:off x="527040" y="1810800"/>
              <a:ext cx="9144360" cy="1365480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DCE6F2">
                <a:alpha val="90000"/>
              </a:srgbClr>
            </a:solidFill>
            <a:ln w="0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294" name="Picture 8"/>
            <p:cNvPicPr/>
            <p:nvPr/>
          </p:nvPicPr>
          <p:blipFill>
            <a:blip r:embed="rId4" cstate="print"/>
            <a:stretch/>
          </p:blipFill>
          <p:spPr>
            <a:xfrm>
              <a:off x="6087600" y="1873800"/>
              <a:ext cx="1627560" cy="12214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95" name="Picture 3"/>
            <p:cNvPicPr/>
            <p:nvPr/>
          </p:nvPicPr>
          <p:blipFill>
            <a:blip r:embed="rId5" cstate="print"/>
            <a:stretch/>
          </p:blipFill>
          <p:spPr>
            <a:xfrm>
              <a:off x="4255200" y="1872720"/>
              <a:ext cx="1663920" cy="12222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96" name="Picture 5"/>
            <p:cNvPicPr/>
            <p:nvPr/>
          </p:nvPicPr>
          <p:blipFill>
            <a:blip r:embed="rId6" cstate="print"/>
            <a:stretch/>
          </p:blipFill>
          <p:spPr>
            <a:xfrm>
              <a:off x="7869240" y="1916280"/>
              <a:ext cx="1596960" cy="12049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97" name="Picture 6"/>
            <p:cNvPicPr/>
            <p:nvPr/>
          </p:nvPicPr>
          <p:blipFill>
            <a:blip r:embed="rId7" cstate="print"/>
            <a:stretch/>
          </p:blipFill>
          <p:spPr>
            <a:xfrm>
              <a:off x="2442600" y="1863000"/>
              <a:ext cx="1680840" cy="1236240"/>
            </a:xfrm>
            <a:prstGeom prst="rect">
              <a:avLst/>
            </a:prstGeom>
            <a:ln w="9360" cap="sq">
              <a:solidFill>
                <a:srgbClr val="FFFFFF"/>
              </a:solidFill>
              <a:miter/>
            </a:ln>
            <a:effectLst>
              <a:outerShdw dist="37674" dir="2700000" algn="ctr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298" name="Рисунок 1"/>
            <p:cNvPicPr/>
            <p:nvPr/>
          </p:nvPicPr>
          <p:blipFill>
            <a:blip r:embed="rId8" cstate="print"/>
            <a:stretch/>
          </p:blipFill>
          <p:spPr>
            <a:xfrm>
              <a:off x="740520" y="1860840"/>
              <a:ext cx="1550880" cy="12488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299" name="Стрелка: влево-вправо 44"/>
          <p:cNvSpPr/>
          <p:nvPr/>
        </p:nvSpPr>
        <p:spPr>
          <a:xfrm>
            <a:off x="2888478" y="2736959"/>
            <a:ext cx="4852681" cy="389029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9525">
            <a:solidFill>
              <a:srgbClr val="002060"/>
            </a:solidFill>
            <a:round/>
          </a:ln>
          <a:effectLst>
            <a:glow rad="63360">
              <a:srgbClr val="DDDDDD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600" b="0" strike="noStrike" spc="-1" dirty="0">
                <a:solidFill>
                  <a:schemeClr val="lt1"/>
                </a:solidFill>
                <a:latin typeface="Times New Roman"/>
              </a:rPr>
              <a:t>792 462,7 тыс. рублей   98,2 %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0" name="Рисунок 6"/>
          <p:cNvPicPr/>
          <p:nvPr/>
        </p:nvPicPr>
        <p:blipFill>
          <a:blip r:embed="rId9" cstate="print"/>
          <a:stretch/>
        </p:blipFill>
        <p:spPr>
          <a:xfrm>
            <a:off x="-48865" y="-12626"/>
            <a:ext cx="1799640" cy="2173680"/>
          </a:xfrm>
          <a:prstGeom prst="rect">
            <a:avLst/>
          </a:prstGeom>
          <a:ln w="0">
            <a:noFill/>
          </a:ln>
        </p:spPr>
      </p:pic>
      <p:sp>
        <p:nvSpPr>
          <p:cNvPr id="301" name="Text Box 13"/>
          <p:cNvSpPr/>
          <p:nvPr/>
        </p:nvSpPr>
        <p:spPr>
          <a:xfrm>
            <a:off x="360" y="6661440"/>
            <a:ext cx="4159800" cy="193320"/>
          </a:xfrm>
          <a:prstGeom prst="rect">
            <a:avLst/>
          </a:prstGeom>
          <a:solidFill>
            <a:srgbClr val="9199B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40"/>
              </a:spcBef>
            </a:pPr>
            <a:r>
              <a:rPr lang="ru-RU" sz="680" b="1" i="1" strike="noStrike" spc="-1">
                <a:solidFill>
                  <a:schemeClr val="lt1"/>
                </a:solidFill>
                <a:latin typeface="Times New Roman"/>
              </a:rPr>
              <a:t>КОМИТЕТ ПО ЭКОНОМИКЕ И ФИНАНСАМ УСТЬ-ИЛИМСКОГО МУНИЦИПАЛЬНОГО ОКРУГА</a:t>
            </a:r>
            <a:endParaRPr lang="ru-RU" sz="68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B6108A8F-F289-9461-E0EA-648F348E8E15}"/>
              </a:ext>
            </a:extLst>
          </p:cNvPr>
          <p:cNvGrpSpPr/>
          <p:nvPr/>
        </p:nvGrpSpPr>
        <p:grpSpPr>
          <a:xfrm>
            <a:off x="6911831" y="3173275"/>
            <a:ext cx="2668467" cy="1446550"/>
            <a:chOff x="5693019" y="4035250"/>
            <a:chExt cx="3675365" cy="964821"/>
          </a:xfrm>
        </p:grpSpPr>
        <p:sp>
          <p:nvSpPr>
            <p:cNvPr id="284" name="Прямоугольник с двумя скругленными соседними углами 36"/>
            <p:cNvSpPr/>
            <p:nvPr/>
          </p:nvSpPr>
          <p:spPr>
            <a:xfrm>
              <a:off x="5693019" y="4047292"/>
              <a:ext cx="3675364" cy="92168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CA42943-7631-47E2-9925-5B34A0CD0848}"/>
                </a:ext>
              </a:extLst>
            </p:cNvPr>
            <p:cNvSpPr txBox="1"/>
            <p:nvPr/>
          </p:nvSpPr>
          <p:spPr>
            <a:xfrm>
              <a:off x="5693020" y="4035250"/>
              <a:ext cx="3675364" cy="9648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1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КПМ «Создание условий, способствующих полноценному развитию каждого обучающегося, в том числе путем организации питания в общеобразовательных организациях Усть-Илимского муниципального округа» </a:t>
              </a:r>
            </a:p>
            <a:p>
              <a:pPr algn="ctr"/>
              <a:r>
                <a:rPr lang="ru-RU" sz="1100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17 191,0 – 100,0 %</a:t>
              </a:r>
              <a:endParaRPr lang="ru-RU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C7FB69B-4A30-1882-5E9E-7CB8D69EDDDC}"/>
              </a:ext>
            </a:extLst>
          </p:cNvPr>
          <p:cNvGrpSpPr/>
          <p:nvPr/>
        </p:nvGrpSpPr>
        <p:grpSpPr>
          <a:xfrm>
            <a:off x="4556337" y="4846904"/>
            <a:ext cx="1849770" cy="943146"/>
            <a:chOff x="399674" y="4010750"/>
            <a:chExt cx="1668747" cy="829109"/>
          </a:xfrm>
        </p:grpSpPr>
        <p:sp>
          <p:nvSpPr>
            <p:cNvPr id="56" name="Прямоугольник с двумя скругленными соседними углами 42">
              <a:extLst>
                <a:ext uri="{FF2B5EF4-FFF2-40B4-BE49-F238E27FC236}">
                  <a16:creationId xmlns:a16="http://schemas.microsoft.com/office/drawing/2014/main" id="{9289A9B1-549E-4550-9721-BBEA137F5609}"/>
                </a:ext>
              </a:extLst>
            </p:cNvPr>
            <p:cNvSpPr/>
            <p:nvPr/>
          </p:nvSpPr>
          <p:spPr>
            <a:xfrm>
              <a:off x="399674" y="4025825"/>
              <a:ext cx="1668747" cy="814034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6E17BD0-0951-428C-AACD-DCBAEBFF7CD0}"/>
                </a:ext>
              </a:extLst>
            </p:cNvPr>
            <p:cNvSpPr txBox="1"/>
            <p:nvPr/>
          </p:nvSpPr>
          <p:spPr>
            <a:xfrm>
              <a:off x="446864" y="4010750"/>
              <a:ext cx="1614622" cy="8252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1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КПМ «Предоставление дополнительного образования детей в сфере образования» </a:t>
              </a:r>
            </a:p>
            <a:p>
              <a:pPr algn="ctr"/>
              <a:r>
                <a:rPr lang="ru-RU" sz="11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21 231,1 – 95,9 %</a:t>
              </a:r>
            </a:p>
          </p:txBody>
        </p:sp>
      </p:grpSp>
      <p:sp>
        <p:nvSpPr>
          <p:cNvPr id="58" name="Прямоугольник с двумя скругленными соседними углами 23">
            <a:extLst>
              <a:ext uri="{FF2B5EF4-FFF2-40B4-BE49-F238E27FC236}">
                <a16:creationId xmlns:a16="http://schemas.microsoft.com/office/drawing/2014/main" id="{0F12F9E5-155A-4DB5-9ED0-1BB13083D361}"/>
              </a:ext>
            </a:extLst>
          </p:cNvPr>
          <p:cNvSpPr/>
          <p:nvPr/>
        </p:nvSpPr>
        <p:spPr>
          <a:xfrm>
            <a:off x="2126558" y="3256299"/>
            <a:ext cx="2002874" cy="1140166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0070C0"/>
          </a:solidFill>
          <a:ln w="0">
            <a:noFill/>
          </a:ln>
          <a:effectLst>
            <a:outerShdw blurRad="57240" dist="3816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100" b="0" strike="noStrike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КПМ «Развитие кадрового потенциала муниципальной системы образования и развитие мер социальной поддержки работников» </a:t>
            </a:r>
          </a:p>
          <a:p>
            <a:pPr algn="ctr">
              <a:lnSpc>
                <a:spcPct val="100000"/>
              </a:lnSpc>
            </a:pPr>
            <a:r>
              <a:rPr lang="ru-RU" sz="1100" b="0" strike="noStrike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55,0 – 85,1 %</a:t>
            </a:r>
          </a:p>
        </p:txBody>
      </p:sp>
      <p:sp>
        <p:nvSpPr>
          <p:cNvPr id="63" name="Прямоугольник с двумя скругленными соседними углами 42">
            <a:extLst>
              <a:ext uri="{FF2B5EF4-FFF2-40B4-BE49-F238E27FC236}">
                <a16:creationId xmlns:a16="http://schemas.microsoft.com/office/drawing/2014/main" id="{3ACFAD39-6420-4FBB-B468-5745156374F7}"/>
              </a:ext>
            </a:extLst>
          </p:cNvPr>
          <p:cNvSpPr/>
          <p:nvPr/>
        </p:nvSpPr>
        <p:spPr>
          <a:xfrm>
            <a:off x="2187716" y="4540180"/>
            <a:ext cx="1849770" cy="99403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0070C0"/>
          </a:solidFill>
          <a:ln w="0">
            <a:noFill/>
          </a:ln>
          <a:effectLst>
            <a:outerShdw blurRad="57240" dist="3816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100" b="0" strike="noStrike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КПМ «Отдых, оздоровление и занятость детей в Усть-Илимском муниципальном округе»</a:t>
            </a:r>
          </a:p>
          <a:p>
            <a:pPr algn="ctr">
              <a:lnSpc>
                <a:spcPct val="100000"/>
              </a:lnSpc>
            </a:pPr>
            <a:r>
              <a:rPr lang="ru-RU" sz="1100" b="0" strike="noStrike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2 297,0 – 98,3 %</a:t>
            </a:r>
          </a:p>
        </p:txBody>
      </p:sp>
      <p:sp>
        <p:nvSpPr>
          <p:cNvPr id="64" name="Text Box 120">
            <a:extLst>
              <a:ext uri="{FF2B5EF4-FFF2-40B4-BE49-F238E27FC236}">
                <a16:creationId xmlns:a16="http://schemas.microsoft.com/office/drawing/2014/main" id="{C7AA4BD7-AAE2-4485-AA5C-613DA1A9559C}"/>
              </a:ext>
            </a:extLst>
          </p:cNvPr>
          <p:cNvSpPr/>
          <p:nvPr/>
        </p:nvSpPr>
        <p:spPr>
          <a:xfrm>
            <a:off x="7432176" y="1086549"/>
            <a:ext cx="1160280" cy="257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  <a:spcBef>
                <a:spcPts val="550"/>
              </a:spcBef>
            </a:pPr>
            <a:r>
              <a:rPr lang="ru-RU" sz="1100" b="1" strike="noStrike" spc="-1" dirty="0">
                <a:solidFill>
                  <a:srgbClr val="002060"/>
                </a:solidFill>
                <a:latin typeface="Times New Roman"/>
              </a:rPr>
              <a:t>(тыс. рублей)</a:t>
            </a:r>
            <a:endParaRPr lang="ru-RU" sz="11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F240B606-3E49-0820-408B-C0301BB5A2F7}"/>
              </a:ext>
            </a:extLst>
          </p:cNvPr>
          <p:cNvGrpSpPr/>
          <p:nvPr/>
        </p:nvGrpSpPr>
        <p:grpSpPr>
          <a:xfrm>
            <a:off x="201768" y="4112851"/>
            <a:ext cx="1477921" cy="833939"/>
            <a:chOff x="3166300" y="3106954"/>
            <a:chExt cx="2814537" cy="640789"/>
          </a:xfrm>
        </p:grpSpPr>
        <p:sp>
          <p:nvSpPr>
            <p:cNvPr id="16" name="Прямоугольник с двумя скругленными соседними углами 36">
              <a:extLst>
                <a:ext uri="{FF2B5EF4-FFF2-40B4-BE49-F238E27FC236}">
                  <a16:creationId xmlns:a16="http://schemas.microsoft.com/office/drawing/2014/main" id="{167FF4E2-F299-45EC-9255-8888D535AB78}"/>
                </a:ext>
              </a:extLst>
            </p:cNvPr>
            <p:cNvSpPr/>
            <p:nvPr/>
          </p:nvSpPr>
          <p:spPr>
            <a:xfrm>
              <a:off x="3263848" y="3106954"/>
              <a:ext cx="2716989" cy="640789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8C31053-C11B-4D6D-AEC3-712E4E0FF079}"/>
                </a:ext>
              </a:extLst>
            </p:cNvPr>
            <p:cNvSpPr txBox="1"/>
            <p:nvPr/>
          </p:nvSpPr>
          <p:spPr>
            <a:xfrm>
              <a:off x="3166300" y="3175777"/>
              <a:ext cx="2716989" cy="4168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МП «Успех каждого ребенка» </a:t>
              </a:r>
            </a:p>
            <a:p>
              <a:pPr algn="ctr"/>
              <a:r>
                <a:rPr lang="ru-RU" sz="1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13 037,6 – 97,3 %</a:t>
              </a:r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C903D338-E9AE-945F-97F0-A79DB5DD9185}"/>
              </a:ext>
            </a:extLst>
          </p:cNvPr>
          <p:cNvGrpSpPr/>
          <p:nvPr/>
        </p:nvGrpSpPr>
        <p:grpSpPr>
          <a:xfrm>
            <a:off x="4850371" y="3265436"/>
            <a:ext cx="1232743" cy="855344"/>
            <a:chOff x="304336" y="3137779"/>
            <a:chExt cx="2524322" cy="510280"/>
          </a:xfrm>
        </p:grpSpPr>
        <p:sp>
          <p:nvSpPr>
            <p:cNvPr id="32" name="Прямоугольник с двумя скругленными соседними углами 23">
              <a:extLst>
                <a:ext uri="{FF2B5EF4-FFF2-40B4-BE49-F238E27FC236}">
                  <a16:creationId xmlns:a16="http://schemas.microsoft.com/office/drawing/2014/main" id="{655B2B50-FF8B-4E51-A6D6-B1411D9ECBB4}"/>
                </a:ext>
              </a:extLst>
            </p:cNvPr>
            <p:cNvSpPr/>
            <p:nvPr/>
          </p:nvSpPr>
          <p:spPr>
            <a:xfrm>
              <a:off x="304336" y="3142355"/>
              <a:ext cx="2524322" cy="427379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46BBC5C-3091-44A8-8504-02E44D139A81}"/>
                </a:ext>
              </a:extLst>
            </p:cNvPr>
            <p:cNvSpPr txBox="1"/>
            <p:nvPr/>
          </p:nvSpPr>
          <p:spPr>
            <a:xfrm>
              <a:off x="347014" y="3137779"/>
              <a:ext cx="2481644" cy="5102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МП «Все лучшее детям» </a:t>
              </a:r>
            </a:p>
            <a:p>
              <a:pPr algn="ctr"/>
              <a:r>
                <a:rPr lang="ru-RU" sz="1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805,0 – 100 %</a:t>
              </a:r>
            </a:p>
            <a:p>
              <a:endPara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042DD49A-33D3-2BF1-037D-6E141A768FC3}"/>
              </a:ext>
            </a:extLst>
          </p:cNvPr>
          <p:cNvGrpSpPr/>
          <p:nvPr/>
        </p:nvGrpSpPr>
        <p:grpSpPr>
          <a:xfrm>
            <a:off x="4716261" y="4149882"/>
            <a:ext cx="1534351" cy="602449"/>
            <a:chOff x="304333" y="3802112"/>
            <a:chExt cx="2618328" cy="448322"/>
          </a:xfrm>
        </p:grpSpPr>
        <p:sp>
          <p:nvSpPr>
            <p:cNvPr id="30" name="Прямоугольник с двумя скругленными соседними углами 33">
              <a:extLst>
                <a:ext uri="{FF2B5EF4-FFF2-40B4-BE49-F238E27FC236}">
                  <a16:creationId xmlns:a16="http://schemas.microsoft.com/office/drawing/2014/main" id="{F2F3CEEC-F27C-481D-92B7-56EB55F485AA}"/>
                </a:ext>
              </a:extLst>
            </p:cNvPr>
            <p:cNvSpPr/>
            <p:nvPr/>
          </p:nvSpPr>
          <p:spPr>
            <a:xfrm>
              <a:off x="304335" y="3823055"/>
              <a:ext cx="2618326" cy="427379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7C15BDF-4B6B-4F7D-8C09-0B665F82655A}"/>
                </a:ext>
              </a:extLst>
            </p:cNvPr>
            <p:cNvSpPr txBox="1"/>
            <p:nvPr/>
          </p:nvSpPr>
          <p:spPr>
            <a:xfrm>
              <a:off x="304333" y="3802112"/>
              <a:ext cx="2551423" cy="392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МП «Воспитание» </a:t>
              </a:r>
            </a:p>
            <a:p>
              <a:pPr algn="ctr"/>
              <a:r>
                <a:rPr lang="ru-RU" sz="1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142,7 – 100 %</a:t>
              </a:r>
            </a:p>
          </p:txBody>
        </p:sp>
      </p:grpSp>
      <p:sp>
        <p:nvSpPr>
          <p:cNvPr id="37" name="Прямоугольник с двумя скругленными соседними углами 42">
            <a:extLst>
              <a:ext uri="{FF2B5EF4-FFF2-40B4-BE49-F238E27FC236}">
                <a16:creationId xmlns:a16="http://schemas.microsoft.com/office/drawing/2014/main" id="{3FB2FCC3-98F2-4E9D-BC70-4F64DDD23FAE}"/>
              </a:ext>
            </a:extLst>
          </p:cNvPr>
          <p:cNvSpPr/>
          <p:nvPr/>
        </p:nvSpPr>
        <p:spPr>
          <a:xfrm>
            <a:off x="2219572" y="5677925"/>
            <a:ext cx="1731592" cy="902528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0070C0"/>
          </a:solidFill>
          <a:ln w="0">
            <a:noFill/>
          </a:ln>
          <a:effectLst>
            <a:outerShdw blurRad="57240" dist="3816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КПМ «Предоставление общего образования» 455 669,6 – 98,0 %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F90CF5CB-D01D-86E2-5DD6-135AE9D7296B}"/>
              </a:ext>
            </a:extLst>
          </p:cNvPr>
          <p:cNvGrpSpPr/>
          <p:nvPr/>
        </p:nvGrpSpPr>
        <p:grpSpPr>
          <a:xfrm>
            <a:off x="4410033" y="5896707"/>
            <a:ext cx="2222990" cy="795958"/>
            <a:chOff x="415036" y="4887851"/>
            <a:chExt cx="8414612" cy="365636"/>
          </a:xfrm>
        </p:grpSpPr>
        <p:sp>
          <p:nvSpPr>
            <p:cNvPr id="26" name="Прямоугольник с двумя скругленными соседними углами 42">
              <a:extLst>
                <a:ext uri="{FF2B5EF4-FFF2-40B4-BE49-F238E27FC236}">
                  <a16:creationId xmlns:a16="http://schemas.microsoft.com/office/drawing/2014/main" id="{87C1F7DD-D3A2-4D24-A21F-8375D1D47127}"/>
                </a:ext>
              </a:extLst>
            </p:cNvPr>
            <p:cNvSpPr/>
            <p:nvPr/>
          </p:nvSpPr>
          <p:spPr>
            <a:xfrm>
              <a:off x="415036" y="4887851"/>
              <a:ext cx="8414612" cy="365636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4929079-DA1E-44B3-9CF3-75E873E8DB13}"/>
                </a:ext>
              </a:extLst>
            </p:cNvPr>
            <p:cNvSpPr txBox="1"/>
            <p:nvPr/>
          </p:nvSpPr>
          <p:spPr>
            <a:xfrm>
              <a:off x="660253" y="4920807"/>
              <a:ext cx="7924178" cy="3272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КПМ «Предоставление дошкольного образования» </a:t>
              </a:r>
            </a:p>
            <a:p>
              <a:pPr algn="ctr"/>
              <a:r>
                <a:rPr lang="ru-RU" sz="1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225 677,0 – 98,9 %</a:t>
              </a:r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F56D8E8-72F6-D6FD-2056-208C79D0698E}"/>
              </a:ext>
            </a:extLst>
          </p:cNvPr>
          <p:cNvGrpSpPr/>
          <p:nvPr/>
        </p:nvGrpSpPr>
        <p:grpSpPr>
          <a:xfrm>
            <a:off x="7026632" y="4658853"/>
            <a:ext cx="2438864" cy="1056152"/>
            <a:chOff x="415037" y="4432403"/>
            <a:chExt cx="8002309" cy="365636"/>
          </a:xfrm>
        </p:grpSpPr>
        <p:sp>
          <p:nvSpPr>
            <p:cNvPr id="27" name="Прямоугольник с двумя скругленными соседними углами 42">
              <a:extLst>
                <a:ext uri="{FF2B5EF4-FFF2-40B4-BE49-F238E27FC236}">
                  <a16:creationId xmlns:a16="http://schemas.microsoft.com/office/drawing/2014/main" id="{1A74E748-6A43-4D89-9B2E-153A835392C7}"/>
                </a:ext>
              </a:extLst>
            </p:cNvPr>
            <p:cNvSpPr/>
            <p:nvPr/>
          </p:nvSpPr>
          <p:spPr>
            <a:xfrm>
              <a:off x="415037" y="4432403"/>
              <a:ext cx="8002309" cy="365636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1DE40B1-6CA1-4ECE-A091-DE164EDA7535}"/>
                </a:ext>
              </a:extLst>
            </p:cNvPr>
            <p:cNvSpPr txBox="1"/>
            <p:nvPr/>
          </p:nvSpPr>
          <p:spPr>
            <a:xfrm>
              <a:off x="502998" y="4448545"/>
              <a:ext cx="7710532" cy="336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МП «Реализация комплекса мероприятий по созданию условий для осуществления образовательного процесса» </a:t>
              </a:r>
            </a:p>
            <a:p>
              <a:pPr algn="ctr"/>
              <a:r>
                <a:rPr lang="ru-RU" sz="1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196,7 – 100,0 %</a:t>
              </a:r>
            </a:p>
          </p:txBody>
        </p:sp>
      </p:grpSp>
      <p:sp>
        <p:nvSpPr>
          <p:cNvPr id="38" name="Прямоугольник с двумя скругленными соседними углами 42">
            <a:extLst>
              <a:ext uri="{FF2B5EF4-FFF2-40B4-BE49-F238E27FC236}">
                <a16:creationId xmlns:a16="http://schemas.microsoft.com/office/drawing/2014/main" id="{039D970E-F264-47C4-91A1-DEF91F202554}"/>
              </a:ext>
            </a:extLst>
          </p:cNvPr>
          <p:cNvSpPr/>
          <p:nvPr/>
        </p:nvSpPr>
        <p:spPr>
          <a:xfrm>
            <a:off x="7085149" y="5790050"/>
            <a:ext cx="2349946" cy="105247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0070C0"/>
          </a:solidFill>
          <a:ln w="0">
            <a:noFill/>
          </a:ln>
          <a:effectLst>
            <a:outerShdw blurRad="57240" dist="3816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КПМ «Обеспечение реализации муниципальной программы «Развитие образования»</a:t>
            </a: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20 481,6 – 97,2 %</a:t>
            </a:r>
          </a:p>
          <a:p>
            <a:pPr algn="ctr">
              <a:lnSpc>
                <a:spcPct val="100000"/>
              </a:lnSpc>
            </a:pPr>
            <a:endParaRPr lang="ru-RU" sz="1200" b="0" strike="noStrike" spc="-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736EAEA-CE88-4CA6-A538-024A8ED08174}" type="slidenum">
              <a:rPr/>
              <a:pPr/>
              <a:t>17</a:t>
            </a:fld>
            <a:endParaRPr/>
          </a:p>
        </p:txBody>
      </p:sp>
      <p:graphicFrame>
        <p:nvGraphicFramePr>
          <p:cNvPr id="303" name="Group 522"/>
          <p:cNvGraphicFramePr/>
          <p:nvPr>
            <p:extLst>
              <p:ext uri="{D42A27DB-BD31-4B8C-83A1-F6EECF244321}">
                <p14:modId xmlns:p14="http://schemas.microsoft.com/office/powerpoint/2010/main" val="3046674446"/>
              </p:ext>
            </p:extLst>
          </p:nvPr>
        </p:nvGraphicFramePr>
        <p:xfrm>
          <a:off x="1562897" y="1855675"/>
          <a:ext cx="7507166" cy="3720155"/>
        </p:xfrm>
        <a:graphic>
          <a:graphicData uri="http://schemas.openxmlformats.org/drawingml/2006/table">
            <a:tbl>
              <a:tblPr/>
              <a:tblGrid>
                <a:gridCol w="4516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8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99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19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4347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Основные целевые показатели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Ед. изм.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план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факт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676">
                <a:tc>
                  <a:txBody>
                    <a:bodyPr/>
                    <a:lstStyle/>
                    <a:p>
                      <a:pPr defTabSz="632880">
                        <a:lnSpc>
                          <a:spcPct val="85000"/>
                        </a:lnSpc>
                        <a:spcBef>
                          <a:spcPts val="241"/>
                        </a:spcBef>
                        <a:tabLst>
                          <a:tab pos="0" algn="l"/>
                        </a:tabLst>
                      </a:pPr>
                      <a:r>
                        <a:rPr lang="ru-RU" sz="12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Доступность дошкольного образования для детей в</a:t>
                      </a:r>
                      <a:r>
                        <a:rPr lang="ru-RU" sz="1200" b="1" strike="noStrike" spc="-1" baseline="0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возрасте от 1 до 6 лет</a:t>
                      </a:r>
                      <a:endParaRPr lang="ru-RU" sz="1200" b="1" strike="noStrike" spc="-1" dirty="0">
                        <a:solidFill>
                          <a:srgbClr val="253F7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299">
                <a:tc>
                  <a:txBody>
                    <a:bodyPr/>
                    <a:lstStyle/>
                    <a:p>
                      <a:pPr defTabSz="632880">
                        <a:lnSpc>
                          <a:spcPct val="85000"/>
                        </a:lnSpc>
                        <a:spcBef>
                          <a:spcPts val="241"/>
                        </a:spcBef>
                      </a:pPr>
                      <a:r>
                        <a:rPr lang="ru-RU" sz="12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Уровень образования</a:t>
                      </a:r>
                    </a:p>
                  </a:txBody>
                  <a:tcPr marL="49680" marR="24840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200" b="1" strike="noStrike" spc="-1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2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98,5</a:t>
                      </a: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2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720">
                <a:tc>
                  <a:txBody>
                    <a:bodyPr/>
                    <a:lstStyle/>
                    <a:p>
                      <a:pPr defTabSz="632880">
                        <a:lnSpc>
                          <a:spcPct val="85000"/>
                        </a:lnSpc>
                        <a:spcBef>
                          <a:spcPts val="241"/>
                        </a:spcBef>
                      </a:pPr>
                      <a:r>
                        <a:rPr lang="ru-RU" sz="12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Эффективность системы выявления, поддержки и развития способностей и талантов у детей и молодежи</a:t>
                      </a:r>
                    </a:p>
                  </a:txBody>
                  <a:tcPr marL="49680" marR="24840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2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2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2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520">
                <a:tc>
                  <a:txBody>
                    <a:bodyPr/>
                    <a:lstStyle/>
                    <a:p>
                      <a:pPr defTabSz="632880">
                        <a:lnSpc>
                          <a:spcPct val="85000"/>
                        </a:lnSpc>
                        <a:spcBef>
                          <a:spcPts val="241"/>
                        </a:spcBef>
                      </a:pPr>
                      <a:r>
                        <a:rPr lang="ru-RU" sz="12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Доля педагогических работников и управленческих кадров образовательных организаций Усть-Илимского муниципального округа, охваченных деятельностью по повышению профессионального мастерства в рамках региональной системы научно-методического сопровождения педагогических работников и управленческих</a:t>
                      </a:r>
                      <a:r>
                        <a:rPr lang="ru-RU" sz="1200" b="1" strike="noStrike" spc="-1" baseline="0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кадров</a:t>
                      </a:r>
                      <a:endParaRPr lang="ru-RU" sz="1200" b="1" strike="noStrike" spc="-1" dirty="0">
                        <a:solidFill>
                          <a:srgbClr val="253F7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680" marR="24840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2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2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2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7200">
                <a:tc>
                  <a:txBody>
                    <a:bodyPr/>
                    <a:lstStyle/>
                    <a:p>
                      <a:pPr defTabSz="632880">
                        <a:lnSpc>
                          <a:spcPct val="85000"/>
                        </a:lnSpc>
                        <a:spcBef>
                          <a:spcPts val="241"/>
                        </a:spcBef>
                      </a:pPr>
                      <a:r>
                        <a:rPr lang="ru-RU" sz="12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Доля муниципальных образовательных организаций, соответствующих нормам и требованиям законодательства и отвечающих современным требованиям обучения и воспитания</a:t>
                      </a:r>
                    </a:p>
                  </a:txBody>
                  <a:tcPr marL="49680" marR="24840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200" b="1" strike="noStrike" spc="-1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2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2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720">
                <a:tc>
                  <a:txBody>
                    <a:bodyPr/>
                    <a:lstStyle/>
                    <a:p>
                      <a:pPr defTabSz="632880">
                        <a:lnSpc>
                          <a:spcPct val="85000"/>
                        </a:lnSpc>
                        <a:spcBef>
                          <a:spcPts val="241"/>
                        </a:spcBef>
                      </a:pPr>
                      <a:r>
                        <a:rPr lang="ru-RU" sz="12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ea typeface="Microsoft YaHei"/>
                          <a:cs typeface="Times New Roman" pitchFamily="18" charset="0"/>
                        </a:rPr>
                        <a:t>Эффективное функционирование системы профилактики безнадзорности и правонарушений несовершеннолетних</a:t>
                      </a:r>
                      <a:endParaRPr lang="ru-RU" sz="1200" b="1" strike="noStrike" spc="-1" dirty="0">
                        <a:solidFill>
                          <a:srgbClr val="253F7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680" marR="24840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2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2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20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04" name="Заголовок 2"/>
          <p:cNvSpPr/>
          <p:nvPr/>
        </p:nvSpPr>
        <p:spPr>
          <a:xfrm>
            <a:off x="1856520" y="116640"/>
            <a:ext cx="6630120" cy="1047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 defTabSz="632880">
              <a:lnSpc>
                <a:spcPct val="100000"/>
              </a:lnSpc>
              <a:tabLst>
                <a:tab pos="0" algn="l"/>
              </a:tabLst>
            </a:pPr>
            <a:endParaRPr lang="ru-RU" sz="3040" b="0" strike="noStrike" spc="-1">
              <a:solidFill>
                <a:schemeClr val="accent6">
                  <a:lumMod val="75000"/>
                </a:schemeClr>
              </a:solidFill>
              <a:latin typeface="Calibri"/>
            </a:endParaRPr>
          </a:p>
        </p:txBody>
      </p:sp>
      <p:sp>
        <p:nvSpPr>
          <p:cNvPr id="305" name="Заголовок 2"/>
          <p:cNvSpPr/>
          <p:nvPr/>
        </p:nvSpPr>
        <p:spPr>
          <a:xfrm>
            <a:off x="2322360" y="12600"/>
            <a:ext cx="5892840" cy="511560"/>
          </a:xfrm>
          <a:prstGeom prst="rect">
            <a:avLst/>
          </a:prstGeom>
          <a:solidFill>
            <a:srgbClr val="BCC9D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32880">
              <a:lnSpc>
                <a:spcPct val="70000"/>
              </a:lnSpc>
            </a:pPr>
            <a:r>
              <a:rPr lang="ru-RU" sz="1940" b="1" strike="noStrike" spc="-1" dirty="0">
                <a:solidFill>
                  <a:schemeClr val="lt1"/>
                </a:solidFill>
                <a:latin typeface="Times New Roman"/>
              </a:rPr>
              <a:t>Программная структура расходов бюджета округа</a:t>
            </a:r>
            <a:endParaRPr lang="ru-RU" sz="194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Rectangle 2"/>
          <p:cNvSpPr/>
          <p:nvPr/>
        </p:nvSpPr>
        <p:spPr>
          <a:xfrm>
            <a:off x="2146320" y="778195"/>
            <a:ext cx="6340320" cy="62028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3360" tIns="31680" rIns="63360" bIns="31680" anchor="ctr">
            <a:noAutofit/>
          </a:bodyPr>
          <a:lstStyle/>
          <a:p>
            <a:pPr algn="ctr" defTabSz="914400">
              <a:lnSpc>
                <a:spcPct val="80000"/>
              </a:lnSpc>
            </a:pPr>
            <a:r>
              <a:rPr lang="ru-RU" sz="1400" b="1" dirty="0">
                <a:solidFill>
                  <a:srgbClr val="192C7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Муниципальная программа Усть-Илимского муниципального округа «Развитие образования»</a:t>
            </a:r>
            <a:r>
              <a:rPr lang="ru-RU" sz="1400" b="1" strike="noStrike" spc="-1" dirty="0">
                <a:solidFill>
                  <a:srgbClr val="192C7D"/>
                </a:solidFill>
                <a:latin typeface="Times New Roman"/>
              </a:rPr>
              <a:t> в 2025 году</a:t>
            </a:r>
            <a:endParaRPr lang="ru-RU" sz="1400" b="0" strike="noStrike" spc="-1" dirty="0">
              <a:solidFill>
                <a:srgbClr val="192C7D"/>
              </a:solidFill>
              <a:latin typeface="Arial"/>
            </a:endParaRPr>
          </a:p>
        </p:txBody>
      </p:sp>
      <p:pic>
        <p:nvPicPr>
          <p:cNvPr id="307" name="Рисунок 8"/>
          <p:cNvPicPr/>
          <p:nvPr/>
        </p:nvPicPr>
        <p:blipFill>
          <a:blip r:embed="rId2" cstate="print"/>
          <a:stretch/>
        </p:blipFill>
        <p:spPr>
          <a:xfrm>
            <a:off x="8841600" y="15480"/>
            <a:ext cx="1178640" cy="1178640"/>
          </a:xfrm>
          <a:prstGeom prst="rect">
            <a:avLst/>
          </a:prstGeom>
          <a:ln w="0">
            <a:noFill/>
          </a:ln>
        </p:spPr>
      </p:pic>
      <p:pic>
        <p:nvPicPr>
          <p:cNvPr id="308" name="Рисунок 9"/>
          <p:cNvPicPr/>
          <p:nvPr/>
        </p:nvPicPr>
        <p:blipFill>
          <a:blip r:embed="rId3" cstate="print"/>
          <a:stretch/>
        </p:blipFill>
        <p:spPr>
          <a:xfrm>
            <a:off x="27720" y="61200"/>
            <a:ext cx="1799640" cy="2173680"/>
          </a:xfrm>
          <a:prstGeom prst="rect">
            <a:avLst/>
          </a:prstGeom>
          <a:ln w="0">
            <a:noFill/>
          </a:ln>
        </p:spPr>
      </p:pic>
      <p:sp>
        <p:nvSpPr>
          <p:cNvPr id="309" name="Text Box 13"/>
          <p:cNvSpPr/>
          <p:nvPr/>
        </p:nvSpPr>
        <p:spPr>
          <a:xfrm>
            <a:off x="360" y="6661440"/>
            <a:ext cx="4159800" cy="193320"/>
          </a:xfrm>
          <a:prstGeom prst="rect">
            <a:avLst/>
          </a:prstGeom>
          <a:solidFill>
            <a:srgbClr val="9199B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40"/>
              </a:spcBef>
            </a:pPr>
            <a:r>
              <a:rPr lang="ru-RU" sz="680" b="1" i="1" strike="noStrike" spc="-1">
                <a:solidFill>
                  <a:schemeClr val="lt1"/>
                </a:solidFill>
                <a:latin typeface="Times New Roman"/>
              </a:rPr>
              <a:t>КОМИТЕТ ПО ЭКОНОМИКЕ И ФИНАНСАМ УСТЬ-ИЛИМСКОГО МУНИЦИПАЛЬНОГО ОКРУГА</a:t>
            </a:r>
            <a:endParaRPr lang="ru-RU" sz="68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Rectangle 2"/>
          <p:cNvSpPr/>
          <p:nvPr/>
        </p:nvSpPr>
        <p:spPr>
          <a:xfrm>
            <a:off x="2219040" y="546407"/>
            <a:ext cx="5760000" cy="4939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3360" tIns="31680" rIns="63360" bIns="31680" anchor="ctr">
            <a:no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Муниципальная программа «Муниципальная собственность </a:t>
            </a:r>
          </a:p>
          <a:p>
            <a:pPr algn="ctr" eaLnBrk="0" hangingPunct="0">
              <a:lnSpc>
                <a:spcPct val="80000"/>
              </a:lnSpc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Усть-Илимского муниципального округа»</a:t>
            </a:r>
          </a:p>
        </p:txBody>
      </p:sp>
      <p:sp>
        <p:nvSpPr>
          <p:cNvPr id="311" name="Text Box 120"/>
          <p:cNvSpPr/>
          <p:nvPr/>
        </p:nvSpPr>
        <p:spPr>
          <a:xfrm>
            <a:off x="8627640" y="1598706"/>
            <a:ext cx="1160280" cy="257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  <a:spcBef>
                <a:spcPts val="550"/>
              </a:spcBef>
            </a:pPr>
            <a:r>
              <a:rPr lang="ru-RU" sz="1100" b="1" strike="noStrike" spc="-1" dirty="0">
                <a:solidFill>
                  <a:srgbClr val="002060"/>
                </a:solidFill>
                <a:latin typeface="Times New Roman"/>
              </a:rPr>
              <a:t>(тыс. рублей)</a:t>
            </a:r>
            <a:endParaRPr lang="ru-RU" sz="11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12" name="Рисунок 7"/>
          <p:cNvPicPr/>
          <p:nvPr/>
        </p:nvPicPr>
        <p:blipFill>
          <a:blip r:embed="rId3" cstate="print"/>
          <a:stretch/>
        </p:blipFill>
        <p:spPr>
          <a:xfrm>
            <a:off x="8841600" y="15480"/>
            <a:ext cx="1178640" cy="1178640"/>
          </a:xfrm>
          <a:prstGeom prst="rect">
            <a:avLst/>
          </a:prstGeom>
          <a:ln w="0">
            <a:noFill/>
          </a:ln>
        </p:spPr>
      </p:pic>
      <p:pic>
        <p:nvPicPr>
          <p:cNvPr id="313" name="Рисунок 8"/>
          <p:cNvPicPr/>
          <p:nvPr/>
        </p:nvPicPr>
        <p:blipFill>
          <a:blip r:embed="rId4" cstate="print"/>
          <a:stretch/>
        </p:blipFill>
        <p:spPr>
          <a:xfrm>
            <a:off x="27720" y="61200"/>
            <a:ext cx="1799640" cy="2173680"/>
          </a:xfrm>
          <a:prstGeom prst="rect">
            <a:avLst/>
          </a:prstGeom>
          <a:ln w="0">
            <a:noFill/>
          </a:ln>
        </p:spPr>
      </p:pic>
      <p:sp>
        <p:nvSpPr>
          <p:cNvPr id="314" name="Заголовок 2"/>
          <p:cNvSpPr/>
          <p:nvPr/>
        </p:nvSpPr>
        <p:spPr>
          <a:xfrm>
            <a:off x="2322360" y="12600"/>
            <a:ext cx="5892840" cy="421876"/>
          </a:xfrm>
          <a:prstGeom prst="rect">
            <a:avLst/>
          </a:prstGeom>
          <a:solidFill>
            <a:srgbClr val="BCC9D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32880">
              <a:lnSpc>
                <a:spcPct val="70000"/>
              </a:lnSpc>
            </a:pPr>
            <a:r>
              <a:rPr lang="ru-RU" sz="1940" b="1" strike="noStrike" spc="-1" dirty="0">
                <a:solidFill>
                  <a:schemeClr val="lt1"/>
                </a:solidFill>
                <a:latin typeface="Times New Roman"/>
              </a:rPr>
              <a:t>Программная структура расходов бюджета округа</a:t>
            </a:r>
          </a:p>
        </p:txBody>
      </p:sp>
      <p:grpSp>
        <p:nvGrpSpPr>
          <p:cNvPr id="315" name="Группа 11"/>
          <p:cNvGrpSpPr/>
          <p:nvPr/>
        </p:nvGrpSpPr>
        <p:grpSpPr>
          <a:xfrm>
            <a:off x="1827359" y="1024592"/>
            <a:ext cx="7120122" cy="628421"/>
            <a:chOff x="2505600" y="1131120"/>
            <a:chExt cx="5657040" cy="548662"/>
          </a:xfrm>
        </p:grpSpPr>
        <p:sp>
          <p:nvSpPr>
            <p:cNvPr id="316" name="Прямоугольник с двумя скругленными соседними углами 16"/>
            <p:cNvSpPr/>
            <p:nvPr/>
          </p:nvSpPr>
          <p:spPr>
            <a:xfrm>
              <a:off x="2505600" y="1131120"/>
              <a:ext cx="5657040" cy="48096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7" name="TextBox 17"/>
            <p:cNvSpPr/>
            <p:nvPr/>
          </p:nvSpPr>
          <p:spPr>
            <a:xfrm>
              <a:off x="2505600" y="1154234"/>
              <a:ext cx="5572915" cy="52554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lvl="0" algn="ctr">
                <a:lnSpc>
                  <a:spcPct val="90000"/>
                </a:lnSpc>
              </a:pPr>
              <a:r>
                <a:rPr lang="ru-RU" sz="1400" b="1" strike="noStrike" spc="-1" dirty="0">
                  <a:solidFill>
                    <a:srgbClr val="FFFFFF"/>
                  </a:solidFill>
                  <a:latin typeface="Times New Roman"/>
                </a:rPr>
                <a:t>Цель:</a:t>
              </a:r>
              <a:r>
                <a:rPr lang="ru-RU" sz="1400" b="1" strike="noStrike" spc="-1" dirty="0">
                  <a:solidFill>
                    <a:schemeClr val="lt1"/>
                  </a:solidFill>
                  <a:latin typeface="Times New Roman"/>
                </a:rPr>
                <a:t> </a:t>
              </a:r>
              <a:r>
                <a:rPr lang="ru-RU" sz="1400" b="1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Повышение эффективности управления и распоряжения имуществом, создание условий для реализации полномочий в области земельных отношений.</a:t>
              </a:r>
            </a:p>
            <a:p>
              <a:pPr algn="ctr" defTabSz="914400">
                <a:lnSpc>
                  <a:spcPct val="90000"/>
                </a:lnSpc>
              </a:pPr>
              <a:endParaRPr lang="ru-RU" sz="14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320" name="Группа 3"/>
          <p:cNvGrpSpPr/>
          <p:nvPr/>
        </p:nvGrpSpPr>
        <p:grpSpPr>
          <a:xfrm>
            <a:off x="3062999" y="1737152"/>
            <a:ext cx="4280760" cy="1498416"/>
            <a:chOff x="2786760" y="2316600"/>
            <a:chExt cx="4280760" cy="1498416"/>
          </a:xfrm>
        </p:grpSpPr>
        <p:grpSp>
          <p:nvGrpSpPr>
            <p:cNvPr id="322" name="Группа 4"/>
            <p:cNvGrpSpPr/>
            <p:nvPr/>
          </p:nvGrpSpPr>
          <p:grpSpPr>
            <a:xfrm>
              <a:off x="2786760" y="2323800"/>
              <a:ext cx="1985760" cy="1491216"/>
              <a:chOff x="2786760" y="2323800"/>
              <a:chExt cx="1985760" cy="1491216"/>
            </a:xfrm>
          </p:grpSpPr>
          <p:sp>
            <p:nvSpPr>
              <p:cNvPr id="323" name="Прямоугольник с двумя скругленными соседними углами 23"/>
              <p:cNvSpPr/>
              <p:nvPr/>
            </p:nvSpPr>
            <p:spPr>
              <a:xfrm>
                <a:off x="2786760" y="2323800"/>
                <a:ext cx="1968480" cy="1345320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rgbClr val="0070C0"/>
              </a:solidFill>
              <a:ln w="0">
                <a:noFill/>
              </a:ln>
              <a:effectLst>
                <a:outerShdw blurRad="57240" dist="38160" dir="5400000" algn="ctr" rotWithShape="0">
                  <a:schemeClr val="phClr">
                    <a:shade val="9000"/>
                    <a:satMod val="105000"/>
                    <a:alpha val="48000"/>
                  </a:scheme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24" name="TextBox 24"/>
              <p:cNvSpPr/>
              <p:nvPr/>
            </p:nvSpPr>
            <p:spPr>
              <a:xfrm>
                <a:off x="2820240" y="2425320"/>
                <a:ext cx="1952280" cy="1389696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ru-RU" sz="12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МП «Владение, пользование и распоряжение муниципальным имуществом»</a:t>
                </a:r>
                <a:endParaRPr lang="ru-RU" sz="1200" b="0" strike="noStrike" spc="-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914400">
                  <a:lnSpc>
                    <a:spcPct val="80000"/>
                  </a:lnSpc>
                </a:pPr>
                <a:endParaRPr lang="ru-RU" sz="400" b="0" strike="noStrike" spc="-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914400">
                  <a:lnSpc>
                    <a:spcPct val="80000"/>
                  </a:lnSpc>
                </a:pPr>
                <a:endParaRPr lang="ru-RU" sz="1200" b="1" strike="noStrike" spc="-1" dirty="0">
                  <a:solidFill>
                    <a:schemeClr val="lt1"/>
                  </a:solidFill>
                  <a:latin typeface="Times New Roman"/>
                </a:endParaRPr>
              </a:p>
              <a:p>
                <a:pPr algn="ctr" defTabSz="914400">
                  <a:lnSpc>
                    <a:spcPct val="80000"/>
                  </a:lnSpc>
                </a:pPr>
                <a:r>
                  <a:rPr lang="ru-RU" sz="1200" b="1" strike="noStrike" spc="-1" dirty="0">
                    <a:solidFill>
                      <a:schemeClr val="lt1"/>
                    </a:solidFill>
                    <a:latin typeface="Times New Roman"/>
                  </a:rPr>
                  <a:t>4 422,6 - 100,0  %</a:t>
                </a:r>
                <a:endParaRPr lang="ru-RU" sz="1200" b="0" strike="noStrike" spc="-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914400">
                  <a:lnSpc>
                    <a:spcPct val="100000"/>
                  </a:lnSpc>
                </a:pPr>
                <a:endParaRPr lang="ru-RU" sz="1400" b="0" strike="noStrike" spc="-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325" name="Группа 5"/>
            <p:cNvGrpSpPr/>
            <p:nvPr/>
          </p:nvGrpSpPr>
          <p:grpSpPr>
            <a:xfrm>
              <a:off x="5099040" y="2316600"/>
              <a:ext cx="1968480" cy="1346760"/>
              <a:chOff x="5099040" y="2316600"/>
              <a:chExt cx="1968480" cy="1346760"/>
            </a:xfrm>
          </p:grpSpPr>
          <p:sp>
            <p:nvSpPr>
              <p:cNvPr id="326" name="Прямоугольник с двумя скругленными соседними углами 23"/>
              <p:cNvSpPr/>
              <p:nvPr/>
            </p:nvSpPr>
            <p:spPr>
              <a:xfrm>
                <a:off x="5099040" y="2316600"/>
                <a:ext cx="1968480" cy="1346760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rgbClr val="0070C0"/>
              </a:solidFill>
              <a:ln w="0">
                <a:noFill/>
              </a:ln>
              <a:effectLst>
                <a:outerShdw blurRad="57240" dist="38160" dir="5400000" algn="ctr" rotWithShape="0">
                  <a:schemeClr val="phClr">
                    <a:shade val="9000"/>
                    <a:satMod val="105000"/>
                    <a:alpha val="48000"/>
                  </a:scheme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27" name="TextBox 26"/>
              <p:cNvSpPr/>
              <p:nvPr/>
            </p:nvSpPr>
            <p:spPr>
              <a:xfrm>
                <a:off x="5099040" y="2482560"/>
                <a:ext cx="1968480" cy="1174252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ru-RU" sz="12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МП "Распоряжение земельными участками на территории 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ru-RU" sz="12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Усть-Илимского муниципального округа"</a:t>
                </a:r>
                <a:endParaRPr lang="ru-RU" sz="1200" b="0" strike="noStrike" spc="-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914400">
                  <a:lnSpc>
                    <a:spcPct val="80000"/>
                  </a:lnSpc>
                </a:pPr>
                <a:endParaRPr lang="ru-RU" sz="400" b="0" strike="noStrike" spc="-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914400">
                  <a:lnSpc>
                    <a:spcPct val="80000"/>
                  </a:lnSpc>
                </a:pPr>
                <a:endParaRPr lang="ru-RU" sz="1200" b="1" strike="noStrike" spc="-1" dirty="0">
                  <a:solidFill>
                    <a:schemeClr val="lt1"/>
                  </a:solidFill>
                  <a:latin typeface="Times New Roman"/>
                </a:endParaRPr>
              </a:p>
              <a:p>
                <a:pPr algn="ctr" defTabSz="914400">
                  <a:lnSpc>
                    <a:spcPct val="80000"/>
                  </a:lnSpc>
                </a:pPr>
                <a:r>
                  <a:rPr lang="ru-RU" sz="1200" b="1" strike="noStrike" spc="-1" dirty="0">
                    <a:solidFill>
                      <a:schemeClr val="lt1"/>
                    </a:solidFill>
                    <a:latin typeface="Times New Roman"/>
                  </a:rPr>
                  <a:t>4,4 - 100,0 %</a:t>
                </a:r>
                <a:endParaRPr lang="ru-RU" sz="1200" b="0" strike="noStrike" spc="-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sp>
        <p:nvSpPr>
          <p:cNvPr id="328" name="Стрелка: влево-вправо 27"/>
          <p:cNvSpPr/>
          <p:nvPr/>
        </p:nvSpPr>
        <p:spPr>
          <a:xfrm>
            <a:off x="2871385" y="3730537"/>
            <a:ext cx="4638504" cy="426246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9525">
            <a:solidFill>
              <a:srgbClr val="002060"/>
            </a:solidFill>
            <a:round/>
          </a:ln>
          <a:effectLst>
            <a:glow rad="63360">
              <a:srgbClr val="DDDDDD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600" b="0" strike="noStrike" spc="-1" dirty="0">
                <a:solidFill>
                  <a:schemeClr val="lt1"/>
                </a:solidFill>
                <a:latin typeface="Times New Roman"/>
              </a:rPr>
              <a:t>27 183,6  тыс. рублей – 99,9%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29" name="Group 522"/>
          <p:cNvGraphicFramePr/>
          <p:nvPr>
            <p:extLst>
              <p:ext uri="{D42A27DB-BD31-4B8C-83A1-F6EECF244321}">
                <p14:modId xmlns:p14="http://schemas.microsoft.com/office/powerpoint/2010/main" val="3428543949"/>
              </p:ext>
            </p:extLst>
          </p:nvPr>
        </p:nvGraphicFramePr>
        <p:xfrm>
          <a:off x="1597202" y="4314984"/>
          <a:ext cx="7186870" cy="1906757"/>
        </p:xfrm>
        <a:graphic>
          <a:graphicData uri="http://schemas.openxmlformats.org/drawingml/2006/table">
            <a:tbl>
              <a:tblPr/>
              <a:tblGrid>
                <a:gridCol w="50701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09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10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47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5023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Основные целевые показатели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Ед. изм.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2025 год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план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2025 год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факт</a:t>
                      </a:r>
                      <a:endParaRPr lang="ru-RU" sz="11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40">
                <a:tc>
                  <a:txBody>
                    <a:bodyPr/>
                    <a:lstStyle/>
                    <a:p>
                      <a:pPr defTabSz="914400">
                        <a:lnSpc>
                          <a:spcPct val="85000"/>
                        </a:lnSpc>
                        <a:spcBef>
                          <a:spcPts val="241"/>
                        </a:spcBef>
                        <a:tabLst>
                          <a:tab pos="0" algn="l"/>
                        </a:tabLst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/>
                        </a:rPr>
                        <a:t>Количество объектов муниципальной собственности, в отношении которых проведена оценка</a:t>
                      </a:r>
                      <a:endParaRPr lang="ru-RU" sz="1100" b="1" strike="noStrike" spc="-1" dirty="0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/>
                        </a:rPr>
                        <a:t>ед.</a:t>
                      </a:r>
                      <a:endParaRPr lang="ru-RU" sz="1100" b="1" strike="noStrike" spc="-1" dirty="0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/>
                        </a:rPr>
                        <a:t>3</a:t>
                      </a:r>
                      <a:endParaRPr lang="ru-RU" sz="1100" b="1" strike="noStrike" spc="-1" dirty="0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/>
                        </a:rPr>
                        <a:t>3</a:t>
                      </a:r>
                      <a:endParaRPr lang="ru-RU" sz="1100" b="1" strike="noStrike" spc="-1" dirty="0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defTabSz="632880">
                        <a:lnSpc>
                          <a:spcPct val="85000"/>
                        </a:lnSpc>
                        <a:spcBef>
                          <a:spcPts val="241"/>
                        </a:spcBef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/>
                        </a:rPr>
                        <a:t>Процент исполнения обязательств по уплате взносов на содержание и ремонт жилых помещений, коммунальных платежей, оплата потерь электроэнергии</a:t>
                      </a:r>
                      <a:endParaRPr lang="ru-RU" sz="1100" b="1" strike="noStrike" spc="-1" dirty="0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49680" marR="24840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/>
                        </a:rPr>
                        <a:t>%</a:t>
                      </a:r>
                      <a:endParaRPr lang="ru-RU" sz="1100" b="1" strike="noStrike" spc="-1" dirty="0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/>
                        </a:rPr>
                        <a:t>95</a:t>
                      </a:r>
                      <a:endParaRPr lang="ru-RU" sz="1100" b="1" strike="noStrike" spc="-1" dirty="0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100" b="1" strike="noStrike" spc="-1">
                          <a:solidFill>
                            <a:srgbClr val="253F70"/>
                          </a:solidFill>
                          <a:latin typeface="Times New Roman"/>
                        </a:rPr>
                        <a:t>95</a:t>
                      </a:r>
                      <a:endParaRPr lang="ru-RU" sz="1100" b="1" strike="noStrike" spc="-1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520">
                <a:tc>
                  <a:txBody>
                    <a:bodyPr/>
                    <a:lstStyle/>
                    <a:p>
                      <a:pPr defTabSz="632880">
                        <a:lnSpc>
                          <a:spcPct val="85000"/>
                        </a:lnSpc>
                        <a:spcBef>
                          <a:spcPts val="241"/>
                        </a:spcBef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земельных участков предоставленных гражданам в собственность бесплатно</a:t>
                      </a:r>
                    </a:p>
                  </a:txBody>
                  <a:tcPr marL="49680" marR="24840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/>
                        </a:rPr>
                        <a:t>ед.</a:t>
                      </a:r>
                      <a:endParaRPr lang="ru-RU" sz="1100" b="1" strike="noStrike" spc="-1" dirty="0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/>
                        </a:rPr>
                        <a:t>12</a:t>
                      </a:r>
                      <a:endParaRPr lang="ru-RU" sz="1100" b="1" strike="noStrike" spc="-1" dirty="0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/>
                        </a:rPr>
                        <a:t>76</a:t>
                      </a:r>
                      <a:endParaRPr lang="ru-RU" sz="1100" b="1" strike="noStrike" spc="-1" dirty="0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520">
                <a:tc>
                  <a:txBody>
                    <a:bodyPr/>
                    <a:lstStyle/>
                    <a:p>
                      <a:pPr defTabSz="632880">
                        <a:lnSpc>
                          <a:spcPct val="85000"/>
                        </a:lnSpc>
                        <a:spcBef>
                          <a:spcPts val="241"/>
                        </a:spcBef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земельных участков, поставленных на кадастровый учет</a:t>
                      </a:r>
                    </a:p>
                  </a:txBody>
                  <a:tcPr marL="49680" marR="24840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ед.</a:t>
                      </a: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85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49680" marR="24840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30" name="Text Box 13"/>
          <p:cNvSpPr/>
          <p:nvPr/>
        </p:nvSpPr>
        <p:spPr>
          <a:xfrm>
            <a:off x="360" y="6661440"/>
            <a:ext cx="4159800" cy="193320"/>
          </a:xfrm>
          <a:prstGeom prst="rect">
            <a:avLst/>
          </a:prstGeom>
          <a:solidFill>
            <a:srgbClr val="9199B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40"/>
              </a:spcBef>
            </a:pPr>
            <a:r>
              <a:rPr lang="ru-RU" sz="680" b="1" i="1" strike="noStrike" spc="-1" dirty="0">
                <a:solidFill>
                  <a:schemeClr val="lt1"/>
                </a:solidFill>
                <a:latin typeface="Times New Roman"/>
              </a:rPr>
              <a:t>КОМИТЕТ ПО ЭКОНОМИКЕ И ФИНАНСАМ УСТЬ-ИЛИМСКОГО МУНИЦИПАЛЬНОГО ОКРУГА</a:t>
            </a:r>
            <a:endParaRPr lang="ru-RU" sz="68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Прямоугольник с двумя скругленными соседними углами 23"/>
          <p:cNvSpPr/>
          <p:nvPr/>
        </p:nvSpPr>
        <p:spPr>
          <a:xfrm>
            <a:off x="220279" y="2216333"/>
            <a:ext cx="2753658" cy="1514203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0070C0"/>
          </a:solidFill>
          <a:ln w="0">
            <a:noFill/>
          </a:ln>
          <a:effectLst>
            <a:outerShdw blurRad="57240" dist="3816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КПМ "Обеспечение деятельности Комитета по управлению имуществом администрации </a:t>
            </a:r>
          </a:p>
          <a:p>
            <a:pPr algn="ctr">
              <a:lnSpc>
                <a:spcPct val="100000"/>
              </a:lnSpc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Усть-Илимского муниципального округа»</a:t>
            </a:r>
          </a:p>
          <a:p>
            <a:pPr algn="ctr">
              <a:lnSpc>
                <a:spcPct val="100000"/>
              </a:lnSpc>
            </a:pP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22 741,1- 99,9%</a:t>
            </a:r>
            <a:endParaRPr lang="ru-RU" sz="1200" b="1" strike="noStrike" spc="-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с двумя скругленными соседними углами 23"/>
          <p:cNvSpPr/>
          <p:nvPr/>
        </p:nvSpPr>
        <p:spPr>
          <a:xfrm>
            <a:off x="7612438" y="2294076"/>
            <a:ext cx="1968480" cy="134532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0070C0"/>
          </a:solidFill>
          <a:ln w="0">
            <a:noFill/>
          </a:ln>
          <a:effectLst>
            <a:outerShdw blurRad="57240" dist="3816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МП "Повышение эффективности использования и охраны земель» </a:t>
            </a:r>
          </a:p>
          <a:p>
            <a:pPr algn="ctr"/>
            <a:endParaRPr lang="ru-RU" sz="1200" b="1" spc="-1" dirty="0">
              <a:solidFill>
                <a:schemeClr val="lt1"/>
              </a:solidFill>
              <a:latin typeface="Times New Roman"/>
            </a:endParaRPr>
          </a:p>
          <a:p>
            <a:pPr algn="ctr"/>
            <a:r>
              <a:rPr lang="ru-RU" sz="1200" b="1" spc="-1" dirty="0">
                <a:solidFill>
                  <a:schemeClr val="lt1"/>
                </a:solidFill>
                <a:latin typeface="Times New Roman"/>
              </a:rPr>
              <a:t>15,5 - 100,0  %</a:t>
            </a:r>
            <a:endParaRPr lang="ru-RU" sz="1200" spc="-1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endParaRPr lang="ru-RU" sz="1200" b="0" strike="noStrike" spc="-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Rectangle 2"/>
          <p:cNvSpPr/>
          <p:nvPr/>
        </p:nvSpPr>
        <p:spPr>
          <a:xfrm>
            <a:off x="2053440" y="517320"/>
            <a:ext cx="6283080" cy="6768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3360" tIns="31680" rIns="63360" bIns="31680" anchor="ctr">
            <a:no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«Муниципальные финансы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Усть-Илимского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округа»</a:t>
            </a:r>
          </a:p>
        </p:txBody>
      </p:sp>
      <p:sp>
        <p:nvSpPr>
          <p:cNvPr id="332" name="Text Box 120"/>
          <p:cNvSpPr/>
          <p:nvPr/>
        </p:nvSpPr>
        <p:spPr>
          <a:xfrm>
            <a:off x="8005320" y="815514"/>
            <a:ext cx="1046160" cy="257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  <a:spcBef>
                <a:spcPts val="550"/>
              </a:spcBef>
            </a:pPr>
            <a:r>
              <a:rPr lang="ru-RU" sz="1100" b="1" strike="noStrike" spc="-1" dirty="0">
                <a:solidFill>
                  <a:srgbClr val="002060"/>
                </a:solidFill>
                <a:latin typeface="Times New Roman"/>
              </a:rPr>
              <a:t>(тыс. рублей)</a:t>
            </a:r>
            <a:endParaRPr lang="ru-RU" sz="11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3" name="Заголовок 2"/>
          <p:cNvSpPr/>
          <p:nvPr/>
        </p:nvSpPr>
        <p:spPr>
          <a:xfrm>
            <a:off x="2322360" y="12600"/>
            <a:ext cx="5892840" cy="511560"/>
          </a:xfrm>
          <a:prstGeom prst="rect">
            <a:avLst/>
          </a:prstGeom>
          <a:solidFill>
            <a:srgbClr val="BCC9D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32880">
              <a:lnSpc>
                <a:spcPct val="70000"/>
              </a:lnSpc>
            </a:pPr>
            <a:r>
              <a:rPr lang="ru-RU" sz="1940" b="1" strike="noStrike" spc="-1" dirty="0">
                <a:solidFill>
                  <a:schemeClr val="lt1"/>
                </a:solidFill>
                <a:latin typeface="Times New Roman"/>
              </a:rPr>
              <a:t>Программная структура расходов бюджета округа</a:t>
            </a:r>
            <a:endParaRPr lang="ru-RU" sz="194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34" name="Рисунок 10"/>
          <p:cNvPicPr/>
          <p:nvPr/>
        </p:nvPicPr>
        <p:blipFill>
          <a:blip r:embed="rId3" cstate="print"/>
          <a:stretch/>
        </p:blipFill>
        <p:spPr>
          <a:xfrm>
            <a:off x="27720" y="61200"/>
            <a:ext cx="1799640" cy="2173680"/>
          </a:xfrm>
          <a:prstGeom prst="rect">
            <a:avLst/>
          </a:prstGeom>
          <a:ln w="0">
            <a:noFill/>
          </a:ln>
        </p:spPr>
      </p:pic>
      <p:pic>
        <p:nvPicPr>
          <p:cNvPr id="335" name="Рисунок 13"/>
          <p:cNvPicPr/>
          <p:nvPr/>
        </p:nvPicPr>
        <p:blipFill>
          <a:blip r:embed="rId4" cstate="print"/>
          <a:stretch/>
        </p:blipFill>
        <p:spPr>
          <a:xfrm>
            <a:off x="8841600" y="15480"/>
            <a:ext cx="1178640" cy="1178640"/>
          </a:xfrm>
          <a:prstGeom prst="rect">
            <a:avLst/>
          </a:prstGeom>
          <a:ln w="0">
            <a:noFill/>
          </a:ln>
        </p:spPr>
      </p:pic>
      <p:grpSp>
        <p:nvGrpSpPr>
          <p:cNvPr id="336" name="Группа 16"/>
          <p:cNvGrpSpPr/>
          <p:nvPr/>
        </p:nvGrpSpPr>
        <p:grpSpPr>
          <a:xfrm>
            <a:off x="1273641" y="1207046"/>
            <a:ext cx="8148706" cy="1270352"/>
            <a:chOff x="1811658" y="1047600"/>
            <a:chExt cx="6557982" cy="691200"/>
          </a:xfrm>
        </p:grpSpPr>
        <p:sp>
          <p:nvSpPr>
            <p:cNvPr id="337" name="Прямоугольник с двумя скругленными соседними углами 17"/>
            <p:cNvSpPr/>
            <p:nvPr/>
          </p:nvSpPr>
          <p:spPr>
            <a:xfrm>
              <a:off x="1860840" y="1047600"/>
              <a:ext cx="6508800" cy="6912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38" name="TextBox 18"/>
            <p:cNvSpPr/>
            <p:nvPr/>
          </p:nvSpPr>
          <p:spPr>
            <a:xfrm>
              <a:off x="1811658" y="1080461"/>
              <a:ext cx="6463679" cy="50794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lvl="0" algn="ctr" eaLnBrk="0" hangingPunct="0">
                <a:lnSpc>
                  <a:spcPct val="90000"/>
                </a:lnSpc>
              </a:pPr>
              <a:r>
                <a:rPr lang="ru-RU" sz="1000" b="1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Цель: 1. Обеспечение сбалансированности и   долгосрочной устойчивости бюджета </a:t>
              </a:r>
              <a:r>
                <a:rPr lang="ru-RU" sz="1000" b="1" kern="0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Усть-Илимского</a:t>
              </a:r>
              <a:r>
                <a:rPr lang="ru-RU" sz="1000" b="1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муниципального округа, эффективное и прозрачное управление муниципальными финансами.</a:t>
              </a:r>
            </a:p>
            <a:p>
              <a:pPr lvl="0" algn="ctr" eaLnBrk="0" hangingPunct="0">
                <a:lnSpc>
                  <a:spcPct val="90000"/>
                </a:lnSpc>
              </a:pPr>
              <a:r>
                <a:rPr lang="ru-RU" sz="1000" b="1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2. Обеспечение ежегодного темпа роста поступлений налоговых и неналоговых доходов бюджета </a:t>
              </a:r>
              <a:r>
                <a:rPr lang="ru-RU" sz="1000" b="1" kern="0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Усть-Илимского</a:t>
              </a:r>
              <a:r>
                <a:rPr lang="ru-RU" sz="1000" b="1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муниципального округа (в сопоставимых условиях) до 2029 года.</a:t>
              </a:r>
            </a:p>
            <a:p>
              <a:pPr lvl="0" algn="ctr" eaLnBrk="0" hangingPunct="0">
                <a:lnSpc>
                  <a:spcPct val="90000"/>
                </a:lnSpc>
              </a:pPr>
              <a:r>
                <a:rPr lang="ru-RU" sz="1000" b="1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3. Сохранение соотношения объема муниципального долга </a:t>
              </a:r>
              <a:r>
                <a:rPr lang="ru-RU" sz="1000" b="1" kern="0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Усть-Илимского</a:t>
              </a:r>
              <a:r>
                <a:rPr lang="ru-RU" sz="1000" b="1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муниципального округа к общему годовому объему доходов бюджета </a:t>
              </a:r>
              <a:r>
                <a:rPr lang="ru-RU" sz="1000" b="1" kern="0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Усть-Илимского</a:t>
              </a:r>
              <a:r>
                <a:rPr lang="ru-RU" sz="1000" b="1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муниципального округа (без учета безвозмездных поступлений) до 2029 года на уровне, не превышающем 10%.</a:t>
              </a:r>
            </a:p>
          </p:txBody>
        </p:sp>
      </p:grpSp>
      <p:pic>
        <p:nvPicPr>
          <p:cNvPr id="339" name="Рисунок 2"/>
          <p:cNvPicPr/>
          <p:nvPr/>
        </p:nvPicPr>
        <p:blipFill>
          <a:blip r:embed="rId5" cstate="print"/>
          <a:stretch/>
        </p:blipFill>
        <p:spPr>
          <a:xfrm>
            <a:off x="258825" y="2563161"/>
            <a:ext cx="2430380" cy="1572126"/>
          </a:xfrm>
          <a:prstGeom prst="rect">
            <a:avLst/>
          </a:prstGeom>
          <a:ln w="0">
            <a:noFill/>
          </a:ln>
          <a:effectLst>
            <a:softEdge rad="31680"/>
          </a:effectLst>
        </p:spPr>
      </p:pic>
      <p:pic>
        <p:nvPicPr>
          <p:cNvPr id="341" name="Рисунок 4"/>
          <p:cNvPicPr/>
          <p:nvPr/>
        </p:nvPicPr>
        <p:blipFill>
          <a:blip r:embed="rId6" cstate="print"/>
          <a:stretch/>
        </p:blipFill>
        <p:spPr>
          <a:xfrm>
            <a:off x="7374587" y="2547203"/>
            <a:ext cx="1923865" cy="1381309"/>
          </a:xfrm>
          <a:prstGeom prst="rect">
            <a:avLst/>
          </a:prstGeom>
          <a:ln w="0">
            <a:noFill/>
          </a:ln>
          <a:effectLst>
            <a:softEdge rad="31680"/>
          </a:effectLst>
        </p:spPr>
      </p:pic>
      <p:grpSp>
        <p:nvGrpSpPr>
          <p:cNvPr id="342" name="Группа 40"/>
          <p:cNvGrpSpPr/>
          <p:nvPr/>
        </p:nvGrpSpPr>
        <p:grpSpPr>
          <a:xfrm>
            <a:off x="4043357" y="2623613"/>
            <a:ext cx="2068732" cy="1286473"/>
            <a:chOff x="3723453" y="2453877"/>
            <a:chExt cx="1824840" cy="1231334"/>
          </a:xfrm>
        </p:grpSpPr>
        <p:sp>
          <p:nvSpPr>
            <p:cNvPr id="343" name="Прямоугольник с двумя скругленными соседними углами 23"/>
            <p:cNvSpPr/>
            <p:nvPr/>
          </p:nvSpPr>
          <p:spPr>
            <a:xfrm>
              <a:off x="3723453" y="2453877"/>
              <a:ext cx="1824840" cy="11934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44" name="TextBox 42"/>
            <p:cNvSpPr/>
            <p:nvPr/>
          </p:nvSpPr>
          <p:spPr>
            <a:xfrm>
              <a:off x="3723453" y="2573071"/>
              <a:ext cx="1824840" cy="11121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КПМ «Организация управления бюджетным процессом Усть-Илимского муниципального округа»</a:t>
              </a:r>
              <a:endParaRPr lang="ru-RU" sz="1200" b="0" strike="noStrike" spc="-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914400">
                <a:lnSpc>
                  <a:spcPct val="80000"/>
                </a:lnSpc>
              </a:pPr>
              <a:r>
                <a:rPr lang="ru-RU" sz="1200" b="1" strike="noStrike" spc="-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1200" b="0" strike="noStrike" spc="-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914400">
                <a:lnSpc>
                  <a:spcPct val="80000"/>
                </a:lnSpc>
              </a:pPr>
              <a:r>
                <a:rPr lang="ru-RU" sz="1200" b="1" strike="noStrike" spc="-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36 816,8 – </a:t>
              </a:r>
              <a:r>
                <a:rPr lang="ru-RU" sz="1200" b="1" spc="-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98,0</a:t>
              </a:r>
              <a:r>
                <a:rPr lang="ru-RU" sz="1200" b="1" strike="noStrike" spc="-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%</a:t>
              </a:r>
              <a:endParaRPr lang="ru-RU" sz="1200" b="0" strike="noStrike" spc="-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914400">
                <a:lnSpc>
                  <a:spcPct val="100000"/>
                </a:lnSpc>
              </a:pPr>
              <a:endParaRPr lang="ru-RU" sz="1200" b="0" strike="noStrike" spc="-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0" name="TextBox 48"/>
          <p:cNvSpPr/>
          <p:nvPr/>
        </p:nvSpPr>
        <p:spPr>
          <a:xfrm flipH="1">
            <a:off x="7197480" y="2777040"/>
            <a:ext cx="2322000" cy="335533"/>
          </a:xfrm>
          <a:prstGeom prst="teardrop">
            <a:avLst>
              <a:gd name="adj" fmla="val 100000"/>
            </a:avLst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80000"/>
              </a:lnSpc>
            </a:pP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1" name="Стрелка: влево-вправо 29"/>
          <p:cNvSpPr/>
          <p:nvPr/>
        </p:nvSpPr>
        <p:spPr>
          <a:xfrm>
            <a:off x="2738907" y="4073521"/>
            <a:ext cx="4912145" cy="366327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9525">
            <a:solidFill>
              <a:srgbClr val="002060"/>
            </a:solidFill>
            <a:round/>
          </a:ln>
          <a:effectLst>
            <a:glow rad="63360">
              <a:srgbClr val="DDDDDD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600" b="0" strike="noStrike" spc="-1" dirty="0">
                <a:solidFill>
                  <a:schemeClr val="lt1"/>
                </a:solidFill>
                <a:latin typeface="Times New Roman"/>
              </a:rPr>
              <a:t>36 816,8 тыс. рублей – 98,0 %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52" name="Group 522"/>
          <p:cNvGraphicFramePr/>
          <p:nvPr>
            <p:extLst>
              <p:ext uri="{D42A27DB-BD31-4B8C-83A1-F6EECF244321}">
                <p14:modId xmlns:p14="http://schemas.microsoft.com/office/powerpoint/2010/main" val="3449001572"/>
              </p:ext>
            </p:extLst>
          </p:nvPr>
        </p:nvGraphicFramePr>
        <p:xfrm>
          <a:off x="2053440" y="4501572"/>
          <a:ext cx="6500168" cy="2125980"/>
        </p:xfrm>
        <a:graphic>
          <a:graphicData uri="http://schemas.openxmlformats.org/drawingml/2006/table">
            <a:tbl>
              <a:tblPr/>
              <a:tblGrid>
                <a:gridCol w="3586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23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63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59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51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43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0738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целевые показатели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изм.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defTabSz="632880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факт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Прирост (снижение) 2025 к 2024, %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361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3C4062"/>
                          </a:solidFill>
                          <a:latin typeface="Times New Roman"/>
                        </a:rPr>
                        <a:t>Динамика </a:t>
                      </a:r>
                      <a:r>
                        <a:rPr lang="ru-RU" sz="1050" b="1" strike="noStrike" spc="-1" dirty="0">
                          <a:solidFill>
                            <a:srgbClr val="002060"/>
                          </a:solidFill>
                          <a:latin typeface="Times New Roman"/>
                        </a:rPr>
                        <a:t>налоговых и неналоговых доходов Усть-Илимского муниципального округа (в сопоставимых условиях)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002060"/>
                          </a:solidFill>
                          <a:latin typeface="Times New Roman"/>
                        </a:rPr>
                        <a:t>%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002060"/>
                          </a:solidFill>
                          <a:latin typeface="Times New Roman"/>
                        </a:rPr>
                        <a:t>100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002060"/>
                          </a:solidFill>
                          <a:latin typeface="Times New Roman"/>
                        </a:rPr>
                        <a:t>101 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002060"/>
                          </a:solidFill>
                          <a:latin typeface="Times New Roman"/>
                        </a:rPr>
                        <a:t>107,6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002060"/>
                          </a:solidFill>
                          <a:latin typeface="Times New Roman"/>
                        </a:rPr>
                        <a:t>107,6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3502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002060"/>
                          </a:solidFill>
                          <a:latin typeface="Times New Roman"/>
                        </a:rPr>
                        <a:t>Отношение  объема муниципального долга по состоянию на 1 января года,</a:t>
                      </a:r>
                      <a:r>
                        <a:rPr lang="ru-RU" sz="1050" b="1" strike="noStrike" spc="-1" baseline="0" dirty="0">
                          <a:solidFill>
                            <a:srgbClr val="002060"/>
                          </a:solidFill>
                          <a:latin typeface="Times New Roman"/>
                        </a:rPr>
                        <a:t> следующего за отчетным, к общему годовому объему доходов местного бюджета (без учета безвозмездных поступлений)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002060"/>
                          </a:solidFill>
                          <a:latin typeface="Times New Roman"/>
                        </a:rPr>
                        <a:t>%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002060"/>
                          </a:solidFill>
                          <a:latin typeface="Times New Roman"/>
                        </a:rPr>
                        <a:t>-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002060"/>
                          </a:solidFill>
                          <a:latin typeface="Times New Roman"/>
                        </a:rPr>
                        <a:t>10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Arial"/>
                        </a:rPr>
                        <a:t>0,65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002060"/>
                          </a:solidFill>
                          <a:latin typeface="Times New Roman"/>
                        </a:rPr>
                        <a:t>-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53" name="Text Box 13"/>
          <p:cNvSpPr/>
          <p:nvPr/>
        </p:nvSpPr>
        <p:spPr>
          <a:xfrm>
            <a:off x="360" y="6661440"/>
            <a:ext cx="4159800" cy="193320"/>
          </a:xfrm>
          <a:prstGeom prst="rect">
            <a:avLst/>
          </a:prstGeom>
          <a:solidFill>
            <a:srgbClr val="9199B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40"/>
              </a:spcBef>
            </a:pPr>
            <a:r>
              <a:rPr lang="ru-RU" sz="680" b="1" i="1" strike="noStrike" spc="-1">
                <a:solidFill>
                  <a:schemeClr val="lt1"/>
                </a:solidFill>
                <a:latin typeface="Times New Roman"/>
              </a:rPr>
              <a:t>КОМИТЕТ ПО ЭКОНОМИКЕ И ФИНАНСАМ УСТЬ-ИЛИМСКОГО МУНИЦИПАЛЬНОГО ОКРУГА</a:t>
            </a:r>
            <a:endParaRPr lang="ru-RU" sz="68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79077" y="313204"/>
            <a:ext cx="4747846" cy="692399"/>
          </a:xfrm>
          <a:solidFill>
            <a:srgbClr val="BCC9DA"/>
          </a:solidFill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ru-RU" sz="1938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Основные параметры бюджета ОКРУГА</a:t>
            </a:r>
            <a:endParaRPr lang="ru-RU" sz="1731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2072680" y="1138173"/>
            <a:ext cx="5760639" cy="741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298" tIns="31650" rIns="63298" bIns="31650" anchor="ctr"/>
          <a:lstStyle/>
          <a:p>
            <a:pPr algn="ctr" eaLnBrk="0" hangingPunct="0">
              <a:lnSpc>
                <a:spcPct val="80000"/>
              </a:lnSpc>
            </a:pPr>
            <a:r>
              <a:rPr lang="ru-RU" sz="1600" b="1" dirty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Основные параметры бюджета Усть-Илимского муниципального округа в </a:t>
            </a:r>
            <a:r>
              <a:rPr lang="ru-RU" sz="2400" b="1" dirty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2025</a:t>
            </a:r>
            <a:r>
              <a:rPr lang="ru-RU" sz="1600" b="1" dirty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 году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3" y="-13519"/>
            <a:ext cx="1800200" cy="217449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432" y="15419"/>
            <a:ext cx="1179439" cy="1179439"/>
          </a:xfrm>
          <a:prstGeom prst="rect">
            <a:avLst/>
          </a:prstGeom>
        </p:spPr>
      </p:pic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235" y="6661343"/>
            <a:ext cx="4160678" cy="196657"/>
          </a:xfrm>
          <a:prstGeom prst="rect">
            <a:avLst/>
          </a:prstGeom>
          <a:solidFill>
            <a:srgbClr val="9199B4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ctr">
              <a:spcBef>
                <a:spcPct val="50000"/>
              </a:spcBef>
            </a:pPr>
            <a:r>
              <a:rPr lang="ru-RU" sz="678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КОМИТЕТ ПО ЭКОНОМИКЕ И ФИНАНСАМ УСТЬ-ИЛИМСКОГО МУНИЦИПАЛЬНОГО ОКРУГА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E791CA5A-7056-4CFF-9C4E-28AC16FE1A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713641"/>
              </p:ext>
            </p:extLst>
          </p:nvPr>
        </p:nvGraphicFramePr>
        <p:xfrm>
          <a:off x="1208584" y="1985170"/>
          <a:ext cx="7163126" cy="4491690"/>
        </p:xfrm>
        <a:graphic>
          <a:graphicData uri="http://schemas.openxmlformats.org/drawingml/2006/table">
            <a:tbl>
              <a:tblPr/>
              <a:tblGrid>
                <a:gridCol w="1512168">
                  <a:extLst>
                    <a:ext uri="{9D8B030D-6E8A-4147-A177-3AD203B41FA5}">
                      <a16:colId xmlns:a16="http://schemas.microsoft.com/office/drawing/2014/main" val="2232023686"/>
                    </a:ext>
                  </a:extLst>
                </a:gridCol>
                <a:gridCol w="1402487">
                  <a:extLst>
                    <a:ext uri="{9D8B030D-6E8A-4147-A177-3AD203B41FA5}">
                      <a16:colId xmlns:a16="http://schemas.microsoft.com/office/drawing/2014/main" val="368028886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405306227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664871645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694146436"/>
                    </a:ext>
                  </a:extLst>
                </a:gridCol>
                <a:gridCol w="1008111">
                  <a:extLst>
                    <a:ext uri="{9D8B030D-6E8A-4147-A177-3AD203B41FA5}">
                      <a16:colId xmlns:a16="http://schemas.microsoft.com/office/drawing/2014/main" val="1743739223"/>
                    </a:ext>
                  </a:extLst>
                </a:gridCol>
              </a:tblGrid>
              <a:tr h="411681"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Показатели  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год плановые показатели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Прирост (снижение)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Исполнено в 2025 году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83965"/>
                  </a:ext>
                </a:extLst>
              </a:tr>
              <a:tr h="5571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Первоначальный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 Думы от 26.12.2024 № 5/11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Уточненный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 Думы от 25.12.2025 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16/1 (с учетом приказа №54-од)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710028"/>
                  </a:ext>
                </a:extLst>
              </a:tr>
              <a:tr h="468203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ДОХОДЫ, всего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46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1 325 442,9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1 415 280,5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+ 89 837,6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1 415 396,6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100,0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388735"/>
                  </a:ext>
                </a:extLst>
              </a:tr>
              <a:tr h="40865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РАСХОДЫ, всего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46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1 347 442,9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1 507 088,9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+ 159 646,0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1 394 261,0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93,5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767457"/>
                  </a:ext>
                </a:extLst>
              </a:tr>
              <a:tr h="668200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ДЕФИЦИТ (-)</a:t>
                      </a:r>
                    </a:p>
                    <a:p>
                      <a:pPr marL="0" marR="0" lvl="0" indent="0" algn="l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1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ПРОФИЦИТ (+)</a:t>
                      </a: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- 22 000,0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- 91 808,4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21 135,6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6752547"/>
                  </a:ext>
                </a:extLst>
              </a:tr>
              <a:tr h="353436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% дефицита</a:t>
                      </a: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4,95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18,7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383198"/>
                  </a:ext>
                </a:extLst>
              </a:tr>
              <a:tr h="668200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Остатки денежных средств на начало года</a:t>
                      </a: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88 555,9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49253"/>
                  </a:ext>
                </a:extLst>
              </a:tr>
              <a:tr h="668200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Остатки денежных средств на конец  года</a:t>
                      </a: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106 689,1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Times New Roman"/>
                        </a:rPr>
                        <a:t>106 689,1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79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881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Rectangle 2"/>
          <p:cNvSpPr/>
          <p:nvPr/>
        </p:nvSpPr>
        <p:spPr>
          <a:xfrm>
            <a:off x="2352600" y="536040"/>
            <a:ext cx="6085094" cy="6422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3360" tIns="31680" rIns="63360" bIns="3168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1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Усть-Илимского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округа «Совершенствование муниципального управления Администрации </a:t>
            </a:r>
            <a:r>
              <a:rPr lang="ru-RU" sz="1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Усть-Илимского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округа» </a:t>
            </a:r>
            <a:r>
              <a:rPr lang="ru-RU" sz="12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b="1" spc="-1" dirty="0">
                <a:solidFill>
                  <a:srgbClr val="002060"/>
                </a:solidFill>
                <a:latin typeface="Times New Roman"/>
              </a:rPr>
              <a:t>2025 году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Text Box 120"/>
          <p:cNvSpPr/>
          <p:nvPr/>
        </p:nvSpPr>
        <p:spPr>
          <a:xfrm>
            <a:off x="8678880" y="1248871"/>
            <a:ext cx="1033560" cy="257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  <a:spcBef>
                <a:spcPts val="550"/>
              </a:spcBef>
            </a:pPr>
            <a:r>
              <a:rPr lang="ru-RU" sz="1100" b="1" strike="noStrike" spc="-1" dirty="0">
                <a:solidFill>
                  <a:srgbClr val="002060"/>
                </a:solidFill>
                <a:latin typeface="Times New Roman"/>
              </a:rPr>
              <a:t>(тыс. рублей)</a:t>
            </a:r>
            <a:endParaRPr lang="ru-RU" sz="11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Заголовок 2"/>
          <p:cNvSpPr/>
          <p:nvPr/>
        </p:nvSpPr>
        <p:spPr>
          <a:xfrm>
            <a:off x="2322360" y="12600"/>
            <a:ext cx="5892840" cy="511560"/>
          </a:xfrm>
          <a:prstGeom prst="rect">
            <a:avLst/>
          </a:prstGeom>
          <a:solidFill>
            <a:srgbClr val="BCC9D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32880">
              <a:lnSpc>
                <a:spcPct val="70000"/>
              </a:lnSpc>
            </a:pPr>
            <a:r>
              <a:rPr lang="ru-RU" sz="1940" b="1" strike="noStrike" spc="-1" dirty="0">
                <a:solidFill>
                  <a:schemeClr val="lt1"/>
                </a:solidFill>
                <a:latin typeface="Times New Roman"/>
              </a:rPr>
              <a:t>Программная структура расходов бюджета округа</a:t>
            </a:r>
            <a:endParaRPr lang="ru-RU" sz="194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57" name="Рисунок 10"/>
          <p:cNvPicPr/>
          <p:nvPr/>
        </p:nvPicPr>
        <p:blipFill>
          <a:blip r:embed="rId3" cstate="print"/>
          <a:stretch/>
        </p:blipFill>
        <p:spPr>
          <a:xfrm>
            <a:off x="27720" y="61200"/>
            <a:ext cx="1799640" cy="2173680"/>
          </a:xfrm>
          <a:prstGeom prst="rect">
            <a:avLst/>
          </a:prstGeom>
          <a:ln w="0">
            <a:noFill/>
          </a:ln>
        </p:spPr>
      </p:pic>
      <p:pic>
        <p:nvPicPr>
          <p:cNvPr id="358" name="Рисунок 11"/>
          <p:cNvPicPr/>
          <p:nvPr/>
        </p:nvPicPr>
        <p:blipFill>
          <a:blip r:embed="rId4" cstate="print"/>
          <a:stretch/>
        </p:blipFill>
        <p:spPr>
          <a:xfrm>
            <a:off x="8841600" y="15480"/>
            <a:ext cx="1178640" cy="1178640"/>
          </a:xfrm>
          <a:prstGeom prst="rect">
            <a:avLst/>
          </a:prstGeom>
          <a:ln w="0">
            <a:noFill/>
          </a:ln>
        </p:spPr>
      </p:pic>
      <p:grpSp>
        <p:nvGrpSpPr>
          <p:cNvPr id="359" name="Группа 17"/>
          <p:cNvGrpSpPr/>
          <p:nvPr/>
        </p:nvGrpSpPr>
        <p:grpSpPr>
          <a:xfrm>
            <a:off x="2335320" y="1155960"/>
            <a:ext cx="6387840" cy="415893"/>
            <a:chOff x="2335320" y="1155960"/>
            <a:chExt cx="6387840" cy="424080"/>
          </a:xfrm>
        </p:grpSpPr>
        <p:sp>
          <p:nvSpPr>
            <p:cNvPr id="360" name="Прямоугольник с двумя скругленными соседними углами 18"/>
            <p:cNvSpPr/>
            <p:nvPr/>
          </p:nvSpPr>
          <p:spPr>
            <a:xfrm>
              <a:off x="2453040" y="1155960"/>
              <a:ext cx="6270120" cy="42408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1" name="TextBox 19"/>
            <p:cNvSpPr/>
            <p:nvPr/>
          </p:nvSpPr>
          <p:spPr>
            <a:xfrm>
              <a:off x="2335320" y="1228320"/>
              <a:ext cx="6343560" cy="281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90000"/>
                </a:lnSpc>
              </a:pPr>
              <a:r>
                <a:rPr lang="ru-RU" sz="1400" b="1" strike="noStrike" spc="-1">
                  <a:solidFill>
                    <a:srgbClr val="FFFFFF"/>
                  </a:solidFill>
                  <a:latin typeface="Times New Roman"/>
                </a:rPr>
                <a:t>Цель:</a:t>
              </a:r>
              <a:r>
                <a:rPr lang="ru-RU" sz="1400" b="1" strike="noStrike" spc="-1">
                  <a:solidFill>
                    <a:schemeClr val="lt1"/>
                  </a:solidFill>
                  <a:latin typeface="Times New Roman"/>
                </a:rPr>
                <a:t> совершенствование муниципального управления Администрации</a:t>
              </a:r>
              <a:endParaRPr lang="ru-RU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362" name="TextBox 35"/>
          <p:cNvSpPr/>
          <p:nvPr/>
        </p:nvSpPr>
        <p:spPr>
          <a:xfrm flipH="1">
            <a:off x="1973160" y="4009320"/>
            <a:ext cx="6915240" cy="165600"/>
          </a:xfrm>
          <a:prstGeom prst="homePlate">
            <a:avLst>
              <a:gd name="adj" fmla="val 50000"/>
            </a:avLst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80000"/>
              </a:lnSpc>
            </a:pPr>
            <a:endParaRPr lang="ru-RU" sz="600" b="0" strike="noStrike" spc="-1">
              <a:solidFill>
                <a:schemeClr val="lt1"/>
              </a:solidFill>
              <a:latin typeface="Times New Roman"/>
            </a:endParaRPr>
          </a:p>
        </p:txBody>
      </p:sp>
      <p:sp>
        <p:nvSpPr>
          <p:cNvPr id="363" name="Стрелка: влево-вправо 36"/>
          <p:cNvSpPr/>
          <p:nvPr/>
        </p:nvSpPr>
        <p:spPr>
          <a:xfrm>
            <a:off x="3044814" y="4209109"/>
            <a:ext cx="4357357" cy="349527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9525">
            <a:solidFill>
              <a:srgbClr val="002060"/>
            </a:solidFill>
            <a:round/>
          </a:ln>
          <a:effectLst>
            <a:glow rad="63360">
              <a:srgbClr val="DDDDDD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600" b="0" strike="noStrike" spc="-1" dirty="0">
                <a:solidFill>
                  <a:schemeClr val="lt1"/>
                </a:solidFill>
                <a:latin typeface="Times New Roman"/>
              </a:rPr>
              <a:t>132 456,0 тыс. рублей – 94,8 %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65" name="Группа 7"/>
          <p:cNvGrpSpPr/>
          <p:nvPr/>
        </p:nvGrpSpPr>
        <p:grpSpPr>
          <a:xfrm>
            <a:off x="7883855" y="1578403"/>
            <a:ext cx="1374424" cy="1036889"/>
            <a:chOff x="7770600" y="1659960"/>
            <a:chExt cx="1354680" cy="1010880"/>
          </a:xfrm>
        </p:grpSpPr>
        <p:pic>
          <p:nvPicPr>
            <p:cNvPr id="366" name="Picture 8"/>
            <p:cNvPicPr/>
            <p:nvPr/>
          </p:nvPicPr>
          <p:blipFill>
            <a:blip r:embed="rId5" cstate="print"/>
            <a:stretch/>
          </p:blipFill>
          <p:spPr>
            <a:xfrm rot="20380200">
              <a:off x="7893000" y="1751760"/>
              <a:ext cx="677160" cy="8269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67" name="Picture 7"/>
            <p:cNvPicPr/>
            <p:nvPr/>
          </p:nvPicPr>
          <p:blipFill>
            <a:blip r:embed="rId6" cstate="print"/>
            <a:stretch/>
          </p:blipFill>
          <p:spPr>
            <a:xfrm rot="21235800">
              <a:off x="8168400" y="1736640"/>
              <a:ext cx="604440" cy="757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68" name="Picture 9"/>
            <p:cNvPicPr/>
            <p:nvPr/>
          </p:nvPicPr>
          <p:blipFill>
            <a:blip r:embed="rId7" cstate="print"/>
            <a:stretch/>
          </p:blipFill>
          <p:spPr>
            <a:xfrm rot="414600">
              <a:off x="8363520" y="1736280"/>
              <a:ext cx="714960" cy="81612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369" name="Рисунок 8"/>
          <p:cNvPicPr/>
          <p:nvPr/>
        </p:nvPicPr>
        <p:blipFill>
          <a:blip r:embed="rId8" cstate="print"/>
          <a:stretch/>
        </p:blipFill>
        <p:spPr>
          <a:xfrm>
            <a:off x="5519887" y="1685106"/>
            <a:ext cx="1486555" cy="1000701"/>
          </a:xfrm>
          <a:prstGeom prst="rect">
            <a:avLst/>
          </a:prstGeom>
          <a:ln w="0">
            <a:noFill/>
          </a:ln>
          <a:effectLst>
            <a:softEdge rad="31680"/>
          </a:effectLst>
        </p:spPr>
      </p:pic>
      <p:pic>
        <p:nvPicPr>
          <p:cNvPr id="370" name="Рисунок 1"/>
          <p:cNvPicPr/>
          <p:nvPr/>
        </p:nvPicPr>
        <p:blipFill>
          <a:blip r:embed="rId9" cstate="print"/>
          <a:stretch/>
        </p:blipFill>
        <p:spPr>
          <a:xfrm>
            <a:off x="3080870" y="1668610"/>
            <a:ext cx="1429942" cy="1000701"/>
          </a:xfrm>
          <a:prstGeom prst="rect">
            <a:avLst/>
          </a:prstGeom>
          <a:ln w="0">
            <a:noFill/>
          </a:ln>
          <a:effectLst>
            <a:softEdge rad="31680"/>
          </a:effectLst>
        </p:spPr>
      </p:pic>
      <p:pic>
        <p:nvPicPr>
          <p:cNvPr id="371" name="Рисунок 2"/>
          <p:cNvPicPr/>
          <p:nvPr/>
        </p:nvPicPr>
        <p:blipFill>
          <a:blip r:embed="rId10" cstate="print"/>
          <a:stretch/>
        </p:blipFill>
        <p:spPr>
          <a:xfrm>
            <a:off x="825822" y="1626408"/>
            <a:ext cx="1482903" cy="947896"/>
          </a:xfrm>
          <a:prstGeom prst="rect">
            <a:avLst/>
          </a:prstGeom>
          <a:ln w="0">
            <a:noFill/>
          </a:ln>
          <a:effectLst>
            <a:softEdge rad="31680"/>
          </a:effectLst>
        </p:spPr>
      </p:pic>
      <p:grpSp>
        <p:nvGrpSpPr>
          <p:cNvPr id="378" name="Группа 43"/>
          <p:cNvGrpSpPr/>
          <p:nvPr/>
        </p:nvGrpSpPr>
        <p:grpSpPr>
          <a:xfrm>
            <a:off x="2656947" y="2744506"/>
            <a:ext cx="2303310" cy="1112697"/>
            <a:chOff x="2505660" y="2607180"/>
            <a:chExt cx="2270222" cy="1084787"/>
          </a:xfrm>
        </p:grpSpPr>
        <p:sp>
          <p:nvSpPr>
            <p:cNvPr id="379" name="Прямоугольник с двумя скругленными соседними углами 23"/>
            <p:cNvSpPr/>
            <p:nvPr/>
          </p:nvSpPr>
          <p:spPr>
            <a:xfrm>
              <a:off x="2584298" y="2662837"/>
              <a:ext cx="2142283" cy="1014175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0" name="TextBox 49"/>
            <p:cNvSpPr/>
            <p:nvPr/>
          </p:nvSpPr>
          <p:spPr>
            <a:xfrm>
              <a:off x="2505660" y="2607180"/>
              <a:ext cx="2270222" cy="108478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algn="ctr" defTabSz="914400">
                <a:lnSpc>
                  <a:spcPct val="80000"/>
                </a:lnSpc>
              </a:pPr>
              <a:endParaRPr lang="ru-RU" sz="11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80000"/>
                </a:lnSpc>
              </a:pPr>
              <a:r>
                <a:rPr lang="ru-RU" sz="1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КПМ "Организация и исполнение переданных областных государственных полномочий" </a:t>
              </a:r>
            </a:p>
            <a:p>
              <a:pPr algn="ctr">
                <a:lnSpc>
                  <a:spcPct val="80000"/>
                </a:lnSpc>
              </a:pPr>
              <a:endParaRPr lang="ru-RU" sz="1200" b="1" strike="noStrike" spc="-1" dirty="0">
                <a:solidFill>
                  <a:schemeClr val="lt1"/>
                </a:solidFill>
                <a:latin typeface="Times New Roman"/>
              </a:endParaRPr>
            </a:p>
            <a:p>
              <a:pPr algn="ctr">
                <a:lnSpc>
                  <a:spcPct val="80000"/>
                </a:lnSpc>
              </a:pPr>
              <a:r>
                <a:rPr lang="ru-RU" sz="1200" b="1" strike="noStrike" spc="-1" dirty="0">
                  <a:solidFill>
                    <a:schemeClr val="lt1"/>
                  </a:solidFill>
                  <a:latin typeface="Times New Roman"/>
                </a:rPr>
                <a:t>6 326,4 – 87,6%</a:t>
              </a:r>
              <a:endParaRPr lang="ru-RU" sz="12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381" name="Группа 50"/>
          <p:cNvGrpSpPr/>
          <p:nvPr/>
        </p:nvGrpSpPr>
        <p:grpSpPr>
          <a:xfrm>
            <a:off x="5148624" y="2809244"/>
            <a:ext cx="2303310" cy="1045849"/>
            <a:chOff x="5020920" y="2727720"/>
            <a:chExt cx="2447640" cy="1614214"/>
          </a:xfrm>
        </p:grpSpPr>
        <p:sp>
          <p:nvSpPr>
            <p:cNvPr id="382" name="Прямоугольник с двумя скругленными соседними углами 23"/>
            <p:cNvSpPr/>
            <p:nvPr/>
          </p:nvSpPr>
          <p:spPr>
            <a:xfrm>
              <a:off x="5100480" y="2727720"/>
              <a:ext cx="2288160" cy="16056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3" name="TextBox 52"/>
            <p:cNvSpPr/>
            <p:nvPr/>
          </p:nvSpPr>
          <p:spPr>
            <a:xfrm>
              <a:off x="5020920" y="2833560"/>
              <a:ext cx="2447640" cy="150837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КПМ "Обеспечение деятельности Администрации Усть-Илимского муниципального округа"</a:t>
              </a:r>
              <a:endParaRPr lang="ru-RU" sz="1200" b="0" strike="noStrike" spc="-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914400">
                <a:lnSpc>
                  <a:spcPct val="80000"/>
                </a:lnSpc>
              </a:pPr>
              <a:endParaRPr lang="ru-RU" sz="1200" b="1" strike="noStrike" spc="-1" dirty="0">
                <a:solidFill>
                  <a:schemeClr val="lt1"/>
                </a:solidFill>
                <a:latin typeface="Times New Roman"/>
              </a:endParaRPr>
            </a:p>
            <a:p>
              <a:pPr algn="ctr" defTabSz="914400">
                <a:lnSpc>
                  <a:spcPct val="80000"/>
                </a:lnSpc>
              </a:pPr>
              <a:r>
                <a:rPr lang="ru-RU" sz="1200" b="1" strike="noStrike" spc="-1" dirty="0">
                  <a:solidFill>
                    <a:schemeClr val="lt1"/>
                  </a:solidFill>
                  <a:latin typeface="Times New Roman"/>
                </a:rPr>
                <a:t>67 691,0 – 96,2%</a:t>
              </a:r>
              <a:endParaRPr lang="ru-RU" sz="12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graphicFrame>
        <p:nvGraphicFramePr>
          <p:cNvPr id="384" name="Group 522"/>
          <p:cNvGraphicFramePr/>
          <p:nvPr>
            <p:extLst>
              <p:ext uri="{D42A27DB-BD31-4B8C-83A1-F6EECF244321}">
                <p14:modId xmlns:p14="http://schemas.microsoft.com/office/powerpoint/2010/main" val="2680504670"/>
              </p:ext>
            </p:extLst>
          </p:nvPr>
        </p:nvGraphicFramePr>
        <p:xfrm>
          <a:off x="1616785" y="4830015"/>
          <a:ext cx="7063677" cy="1610868"/>
        </p:xfrm>
        <a:graphic>
          <a:graphicData uri="http://schemas.openxmlformats.org/drawingml/2006/table">
            <a:tbl>
              <a:tblPr/>
              <a:tblGrid>
                <a:gridCol w="3906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2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85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27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64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3898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Основные целевые показатели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Ед. изм.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2024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632880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факт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план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факт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Прирост (снижение) 2025 к 2024, %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0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/>
                        </a:rPr>
                        <a:t>  Доля жалоб (обращений) граждан о нарушении сроков исполнения обращений граждан, от общего числа жалоб</a:t>
                      </a:r>
                      <a:endParaRPr lang="ru-RU" sz="1100" b="0" strike="noStrike" spc="-1" dirty="0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/>
                        </a:rPr>
                        <a:t>%</a:t>
                      </a:r>
                      <a:endParaRPr lang="ru-RU" sz="1100" b="0" strike="noStrike" spc="-1" dirty="0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49680" marR="2484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/>
                        </a:rPr>
                        <a:t>-</a:t>
                      </a:r>
                      <a:endParaRPr lang="ru-RU" sz="1100" b="0" strike="noStrike" spc="-1" dirty="0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49680" marR="2484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/>
                        </a:rPr>
                        <a:t>10</a:t>
                      </a:r>
                      <a:endParaRPr lang="ru-RU" sz="1100" b="0" strike="noStrike" spc="-1" dirty="0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49680" marR="2484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/>
                        </a:rPr>
                        <a:t>1</a:t>
                      </a:r>
                      <a:endParaRPr lang="ru-RU" sz="1100" b="0" strike="noStrike" spc="-1" dirty="0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49680" marR="2484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/>
                        </a:rPr>
                        <a:t>-</a:t>
                      </a:r>
                      <a:endParaRPr lang="ru-RU" sz="1100" b="0" strike="noStrike" spc="-1" dirty="0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49680" marR="2484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640">
                <a:tc>
                  <a:txBody>
                    <a:bodyPr/>
                    <a:lstStyle/>
                    <a:p>
                      <a:pPr defTabSz="914400">
                        <a:lnSpc>
                          <a:spcPct val="90000"/>
                        </a:lnSpc>
                        <a:spcBef>
                          <a:spcPts val="241"/>
                        </a:spcBef>
                        <a:tabLst>
                          <a:tab pos="0" algn="l"/>
                        </a:tabLst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/>
                        </a:rPr>
                        <a:t>  Доля принятых нормативных</a:t>
                      </a:r>
                      <a:r>
                        <a:rPr lang="ru-RU" sz="1100" b="1" strike="noStrike" spc="-1" baseline="0" dirty="0">
                          <a:solidFill>
                            <a:srgbClr val="253F70"/>
                          </a:solidFill>
                          <a:latin typeface="Times New Roman"/>
                        </a:rPr>
                        <a:t> правовых актов и их проектов, своевременно направленных для размещения на сайте Администрации</a:t>
                      </a:r>
                      <a:endParaRPr lang="ru-RU" sz="1100" b="0" strike="noStrike" spc="-1" dirty="0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1" strike="noStrike" spc="-1">
                          <a:solidFill>
                            <a:srgbClr val="253F70"/>
                          </a:solidFill>
                          <a:latin typeface="Times New Roman"/>
                        </a:rPr>
                        <a:t>%</a:t>
                      </a:r>
                      <a:endParaRPr lang="ru-RU" sz="1100" b="0" strike="noStrike" spc="-1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49680" marR="2484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1" strike="noStrike" spc="-1">
                          <a:solidFill>
                            <a:srgbClr val="253F70"/>
                          </a:solidFill>
                          <a:latin typeface="Times New Roman"/>
                        </a:rPr>
                        <a:t>100</a:t>
                      </a:r>
                      <a:endParaRPr lang="ru-RU" sz="1100" b="0" strike="noStrike" spc="-1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49680" marR="2484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/>
                        </a:rPr>
                        <a:t>100</a:t>
                      </a:r>
                      <a:endParaRPr lang="ru-RU" sz="1100" b="0" strike="noStrike" spc="-1" dirty="0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49680" marR="2484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1" strike="noStrike" spc="-1">
                          <a:solidFill>
                            <a:srgbClr val="253F70"/>
                          </a:solidFill>
                          <a:latin typeface="Times New Roman"/>
                        </a:rPr>
                        <a:t>100</a:t>
                      </a:r>
                      <a:endParaRPr lang="ru-RU" sz="1100" b="0" strike="noStrike" spc="-1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49680" marR="2484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00" b="1" strike="noStrike" spc="-1" dirty="0">
                          <a:solidFill>
                            <a:srgbClr val="253F70"/>
                          </a:solidFill>
                          <a:latin typeface="Times New Roman"/>
                        </a:rPr>
                        <a:t>100</a:t>
                      </a:r>
                      <a:endParaRPr lang="ru-RU" sz="1100" b="0" strike="noStrike" spc="-1" dirty="0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49680" marR="2484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85" name="Text Box 13"/>
          <p:cNvSpPr/>
          <p:nvPr/>
        </p:nvSpPr>
        <p:spPr>
          <a:xfrm>
            <a:off x="360" y="6661440"/>
            <a:ext cx="4159800" cy="193320"/>
          </a:xfrm>
          <a:prstGeom prst="rect">
            <a:avLst/>
          </a:prstGeom>
          <a:solidFill>
            <a:srgbClr val="9199B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40"/>
              </a:spcBef>
            </a:pPr>
            <a:r>
              <a:rPr lang="ru-RU" sz="680" b="1" i="1" strike="noStrike" spc="-1">
                <a:solidFill>
                  <a:schemeClr val="lt1"/>
                </a:solidFill>
                <a:latin typeface="Times New Roman"/>
              </a:rPr>
              <a:t>КОМИТЕТ ПО ЭКОНОМИКЕ И ФИНАНСАМ УСТЬ-ИЛИМСКОГО МУНИЦИПАЛЬНОГО ОКРУГА</a:t>
            </a:r>
            <a:endParaRPr lang="ru-RU" sz="68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" name="Группа 43">
            <a:extLst>
              <a:ext uri="{FF2B5EF4-FFF2-40B4-BE49-F238E27FC236}">
                <a16:creationId xmlns:a16="http://schemas.microsoft.com/office/drawing/2014/main" id="{7CB42C7E-3EA2-1A37-5052-0EA2E97C441D}"/>
              </a:ext>
            </a:extLst>
          </p:cNvPr>
          <p:cNvGrpSpPr/>
          <p:nvPr/>
        </p:nvGrpSpPr>
        <p:grpSpPr>
          <a:xfrm>
            <a:off x="185392" y="2654011"/>
            <a:ext cx="2303310" cy="1865376"/>
            <a:chOff x="2505660" y="2607180"/>
            <a:chExt cx="2270222" cy="1396846"/>
          </a:xfrm>
        </p:grpSpPr>
        <p:sp>
          <p:nvSpPr>
            <p:cNvPr id="3" name="Прямоугольник с двумя скругленными соседними углами 23">
              <a:extLst>
                <a:ext uri="{FF2B5EF4-FFF2-40B4-BE49-F238E27FC236}">
                  <a16:creationId xmlns:a16="http://schemas.microsoft.com/office/drawing/2014/main" id="{941F7B19-3E78-78EE-6A15-36DA44D383F7}"/>
                </a:ext>
              </a:extLst>
            </p:cNvPr>
            <p:cNvSpPr/>
            <p:nvPr/>
          </p:nvSpPr>
          <p:spPr>
            <a:xfrm>
              <a:off x="2584298" y="2662837"/>
              <a:ext cx="2142283" cy="1014175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" name="TextBox 49">
              <a:extLst>
                <a:ext uri="{FF2B5EF4-FFF2-40B4-BE49-F238E27FC236}">
                  <a16:creationId xmlns:a16="http://schemas.microsoft.com/office/drawing/2014/main" id="{29ED5D62-6454-14A0-D451-C29063867124}"/>
                </a:ext>
              </a:extLst>
            </p:cNvPr>
            <p:cNvSpPr/>
            <p:nvPr/>
          </p:nvSpPr>
          <p:spPr>
            <a:xfrm>
              <a:off x="2505660" y="2607180"/>
              <a:ext cx="2270222" cy="139684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algn="ctr" defTabSz="914400">
                <a:lnSpc>
                  <a:spcPct val="80000"/>
                </a:lnSpc>
              </a:pPr>
              <a:endParaRPr lang="ru-RU" sz="11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80000"/>
                </a:lnSpc>
              </a:pPr>
              <a:r>
                <a:rPr lang="ru-RU" sz="1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Муниципальный проект "Повышение эффективности организационно-документационной деятельности Администрации Усть-Илимского муниципального округа»</a:t>
              </a:r>
              <a:endParaRPr lang="ru-RU" sz="1200" b="0" strike="noStrike" spc="-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914400">
                <a:lnSpc>
                  <a:spcPct val="80000"/>
                </a:lnSpc>
              </a:pPr>
              <a:r>
                <a:rPr lang="ru-RU" sz="1400" b="1" strike="noStrike" spc="-1" dirty="0">
                  <a:solidFill>
                    <a:schemeClr val="lt1"/>
                  </a:solidFill>
                  <a:latin typeface="Times New Roman"/>
                </a:rPr>
                <a:t>210,5– 38,6%</a:t>
              </a:r>
              <a:endParaRPr lang="ru-RU" sz="14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6" name="Прямоугольник с двумя скругленными соседними углами 23">
            <a:extLst>
              <a:ext uri="{FF2B5EF4-FFF2-40B4-BE49-F238E27FC236}">
                <a16:creationId xmlns:a16="http://schemas.microsoft.com/office/drawing/2014/main" id="{9B112240-99FF-F8D6-C2ED-09C3A2B12FE5}"/>
              </a:ext>
            </a:extLst>
          </p:cNvPr>
          <p:cNvSpPr/>
          <p:nvPr/>
        </p:nvSpPr>
        <p:spPr>
          <a:xfrm>
            <a:off x="7695236" y="2628033"/>
            <a:ext cx="2055848" cy="1419569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0070C0"/>
          </a:solidFill>
          <a:ln w="0">
            <a:noFill/>
          </a:ln>
          <a:effectLst>
            <a:outerShdw blurRad="57240" dist="3816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TextBox 49">
            <a:extLst>
              <a:ext uri="{FF2B5EF4-FFF2-40B4-BE49-F238E27FC236}">
                <a16:creationId xmlns:a16="http://schemas.microsoft.com/office/drawing/2014/main" id="{98498D37-C1C4-79F1-B968-A446AAD8C4CD}"/>
              </a:ext>
            </a:extLst>
          </p:cNvPr>
          <p:cNvSpPr/>
          <p:nvPr/>
        </p:nvSpPr>
        <p:spPr>
          <a:xfrm>
            <a:off x="7661943" y="2669311"/>
            <a:ext cx="2178625" cy="140816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 defTabSz="914400">
              <a:lnSpc>
                <a:spcPct val="80000"/>
              </a:lnSpc>
            </a:pPr>
            <a:endParaRPr lang="ru-RU" sz="11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КПМ "Обеспечение деятельности территориальных </a:t>
            </a:r>
            <a:r>
              <a:rPr lang="ru-RU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отделов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Администрации Усть-Илимского муниципального округа"</a:t>
            </a:r>
            <a:r>
              <a:rPr lang="ru-RU" sz="1200" b="0" strike="noStrike" spc="-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 defTabSz="914400">
              <a:lnSpc>
                <a:spcPct val="80000"/>
              </a:lnSpc>
            </a:pPr>
            <a:endParaRPr lang="ru-RU" sz="1200" b="1" strike="noStrike" spc="-1" dirty="0">
              <a:solidFill>
                <a:schemeClr val="lt1"/>
              </a:solidFill>
              <a:latin typeface="Times New Roman"/>
            </a:endParaRPr>
          </a:p>
          <a:p>
            <a:pPr algn="ctr" defTabSz="914400">
              <a:lnSpc>
                <a:spcPct val="80000"/>
              </a:lnSpc>
            </a:pPr>
            <a:r>
              <a:rPr lang="ru-RU" sz="1200" b="1" strike="noStrike" spc="-1" dirty="0">
                <a:solidFill>
                  <a:schemeClr val="lt1"/>
                </a:solidFill>
                <a:latin typeface="Times New Roman"/>
              </a:rPr>
              <a:t>58 228,1 -94,5 %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Rectangle 2"/>
          <p:cNvSpPr/>
          <p:nvPr/>
        </p:nvSpPr>
        <p:spPr>
          <a:xfrm>
            <a:off x="2068920" y="745200"/>
            <a:ext cx="6399720" cy="6505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3360" tIns="31680" rIns="63360" bIns="3168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«Энергосбережение и повышение энергетической эффективности на территории Усть-Илимского муниципального округа»</a:t>
            </a:r>
            <a:r>
              <a:rPr lang="ru-RU" sz="1400" b="1" strike="noStrike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trike="noStrike" spc="-1" dirty="0">
                <a:solidFill>
                  <a:srgbClr val="002060"/>
                </a:solidFill>
                <a:latin typeface="Times New Roman"/>
              </a:rPr>
              <a:t>в 2025 году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7" name="Рисунок 8"/>
          <p:cNvPicPr/>
          <p:nvPr/>
        </p:nvPicPr>
        <p:blipFill>
          <a:blip r:embed="rId3" cstate="print"/>
          <a:stretch/>
        </p:blipFill>
        <p:spPr>
          <a:xfrm>
            <a:off x="27720" y="61200"/>
            <a:ext cx="1799640" cy="2173680"/>
          </a:xfrm>
          <a:prstGeom prst="rect">
            <a:avLst/>
          </a:prstGeom>
          <a:ln w="0">
            <a:noFill/>
          </a:ln>
        </p:spPr>
      </p:pic>
      <p:pic>
        <p:nvPicPr>
          <p:cNvPr id="388" name="Рисунок 9"/>
          <p:cNvPicPr/>
          <p:nvPr/>
        </p:nvPicPr>
        <p:blipFill>
          <a:blip r:embed="rId4" cstate="print"/>
          <a:stretch/>
        </p:blipFill>
        <p:spPr>
          <a:xfrm>
            <a:off x="8841600" y="15480"/>
            <a:ext cx="1178640" cy="1178640"/>
          </a:xfrm>
          <a:prstGeom prst="rect">
            <a:avLst/>
          </a:prstGeom>
          <a:ln w="0">
            <a:noFill/>
          </a:ln>
        </p:spPr>
      </p:pic>
      <p:sp>
        <p:nvSpPr>
          <p:cNvPr id="389" name="Заголовок 2"/>
          <p:cNvSpPr/>
          <p:nvPr/>
        </p:nvSpPr>
        <p:spPr>
          <a:xfrm>
            <a:off x="2322360" y="12600"/>
            <a:ext cx="5892840" cy="511560"/>
          </a:xfrm>
          <a:prstGeom prst="rect">
            <a:avLst/>
          </a:prstGeom>
          <a:solidFill>
            <a:srgbClr val="BCC9D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32880">
              <a:lnSpc>
                <a:spcPct val="70000"/>
              </a:lnSpc>
            </a:pPr>
            <a:r>
              <a:rPr lang="ru-RU" sz="1940" b="1" strike="noStrike" spc="-1" dirty="0">
                <a:solidFill>
                  <a:schemeClr val="lt1"/>
                </a:solidFill>
                <a:latin typeface="Times New Roman"/>
              </a:rPr>
              <a:t>Программная структура расходов бюджета округа</a:t>
            </a:r>
            <a:endParaRPr lang="ru-RU" sz="194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90" name="Группа 16"/>
          <p:cNvGrpSpPr/>
          <p:nvPr/>
        </p:nvGrpSpPr>
        <p:grpSpPr>
          <a:xfrm>
            <a:off x="1279623" y="1427747"/>
            <a:ext cx="7615724" cy="543205"/>
            <a:chOff x="1279623" y="1427747"/>
            <a:chExt cx="7615724" cy="818148"/>
          </a:xfrm>
        </p:grpSpPr>
        <p:sp>
          <p:nvSpPr>
            <p:cNvPr id="391" name="Прямоугольник с двумя скругленными соседними углами 17"/>
            <p:cNvSpPr/>
            <p:nvPr/>
          </p:nvSpPr>
          <p:spPr>
            <a:xfrm>
              <a:off x="1279623" y="1427747"/>
              <a:ext cx="7615724" cy="818148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92" name="TextBox 18"/>
            <p:cNvSpPr/>
            <p:nvPr/>
          </p:nvSpPr>
          <p:spPr>
            <a:xfrm>
              <a:off x="1907419" y="1468963"/>
              <a:ext cx="6561221" cy="47867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lvl="0" algn="ctr" eaLnBrk="0" hangingPunct="0">
                <a:lnSpc>
                  <a:spcPct val="90000"/>
                </a:lnSpc>
              </a:pPr>
              <a:r>
                <a:rPr lang="ru-RU" sz="1400" b="1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Цель: Сокращение объемов потребления энергоресурсов муниципальными учреждениями </a:t>
              </a:r>
              <a:r>
                <a:rPr lang="ru-RU" sz="1400" b="1" kern="0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Усть-Илимского</a:t>
              </a:r>
              <a:r>
                <a:rPr lang="ru-RU" sz="1400" b="1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муниципального округа.</a:t>
              </a:r>
            </a:p>
          </p:txBody>
        </p:sp>
      </p:grpSp>
      <p:grpSp>
        <p:nvGrpSpPr>
          <p:cNvPr id="393" name="Группа 1"/>
          <p:cNvGrpSpPr/>
          <p:nvPr/>
        </p:nvGrpSpPr>
        <p:grpSpPr>
          <a:xfrm>
            <a:off x="2421312" y="2494310"/>
            <a:ext cx="5793888" cy="1474144"/>
            <a:chOff x="2183587" y="2368800"/>
            <a:chExt cx="6342737" cy="1484348"/>
          </a:xfrm>
        </p:grpSpPr>
        <p:grpSp>
          <p:nvGrpSpPr>
            <p:cNvPr id="394" name="Группа 3"/>
            <p:cNvGrpSpPr/>
            <p:nvPr/>
          </p:nvGrpSpPr>
          <p:grpSpPr>
            <a:xfrm>
              <a:off x="4709159" y="2368800"/>
              <a:ext cx="3817165" cy="1484348"/>
              <a:chOff x="4709159" y="2368800"/>
              <a:chExt cx="3817165" cy="1484348"/>
            </a:xfrm>
          </p:grpSpPr>
          <p:sp>
            <p:nvSpPr>
              <p:cNvPr id="395" name="Прямоугольник с двумя скругленными соседними углами 20"/>
              <p:cNvSpPr/>
              <p:nvPr/>
            </p:nvSpPr>
            <p:spPr>
              <a:xfrm>
                <a:off x="4922706" y="2368800"/>
                <a:ext cx="3603618" cy="1383691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rgbClr val="0070C0"/>
              </a:solidFill>
              <a:ln w="0">
                <a:noFill/>
              </a:ln>
              <a:effectLst>
                <a:outerShdw blurRad="57240" dist="38160" dir="5400000" algn="ctr" rotWithShape="0">
                  <a:schemeClr val="phClr">
                    <a:shade val="9000"/>
                    <a:satMod val="105000"/>
                    <a:alpha val="48000"/>
                  </a:scheme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96" name="TextBox 21"/>
              <p:cNvSpPr/>
              <p:nvPr/>
            </p:nvSpPr>
            <p:spPr>
              <a:xfrm>
                <a:off x="4709159" y="2421720"/>
                <a:ext cx="3694674" cy="1431428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 anchor="t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ru-RU" sz="12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Муниципальный проект "Реализация технических, технологических и иных мер, направленных на уменьшение потребления энергетических ресурсов муниципальными учреждениями"</a:t>
                </a:r>
                <a:endParaRPr lang="ru-RU" sz="1200" b="0" strike="noStrike" spc="-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914400">
                  <a:lnSpc>
                    <a:spcPct val="90000"/>
                  </a:lnSpc>
                </a:pPr>
                <a:endParaRPr lang="ru-RU" sz="1200" b="1" strike="noStrike" spc="-1" dirty="0">
                  <a:solidFill>
                    <a:schemeClr val="lt1"/>
                  </a:solidFill>
                  <a:latin typeface="Times New Roman"/>
                </a:endParaRPr>
              </a:p>
              <a:p>
                <a:pPr algn="ctr" defTabSz="914400">
                  <a:lnSpc>
                    <a:spcPct val="90000"/>
                  </a:lnSpc>
                </a:pPr>
                <a:r>
                  <a:rPr lang="ru-RU" sz="1200" b="1" strike="noStrike" spc="-1" dirty="0">
                    <a:solidFill>
                      <a:schemeClr val="lt1"/>
                    </a:solidFill>
                    <a:latin typeface="Times New Roman"/>
                  </a:rPr>
                  <a:t>839,9 тыс. рублей 70,0 %</a:t>
                </a:r>
                <a:endParaRPr lang="ru-RU" sz="1200" b="0" strike="noStrike" spc="-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pic>
          <p:nvPicPr>
            <p:cNvPr id="397" name="Рисунок 5"/>
            <p:cNvPicPr/>
            <p:nvPr/>
          </p:nvPicPr>
          <p:blipFill>
            <a:blip r:embed="rId5" cstate="print"/>
            <a:stretch/>
          </p:blipFill>
          <p:spPr>
            <a:xfrm>
              <a:off x="2183587" y="2437886"/>
              <a:ext cx="2027520" cy="1254960"/>
            </a:xfrm>
            <a:prstGeom prst="rect">
              <a:avLst/>
            </a:prstGeom>
            <a:ln w="0">
              <a:noFill/>
            </a:ln>
            <a:effectLst>
              <a:softEdge rad="31680"/>
            </a:effectLst>
          </p:spPr>
        </p:pic>
      </p:grpSp>
      <p:graphicFrame>
        <p:nvGraphicFramePr>
          <p:cNvPr id="399" name="Group 522"/>
          <p:cNvGraphicFramePr/>
          <p:nvPr>
            <p:extLst>
              <p:ext uri="{D42A27DB-BD31-4B8C-83A1-F6EECF244321}">
                <p14:modId xmlns:p14="http://schemas.microsoft.com/office/powerpoint/2010/main" val="2571116254"/>
              </p:ext>
            </p:extLst>
          </p:nvPr>
        </p:nvGraphicFramePr>
        <p:xfrm>
          <a:off x="1812240" y="4389276"/>
          <a:ext cx="6656400" cy="2054016"/>
        </p:xfrm>
        <a:graphic>
          <a:graphicData uri="http://schemas.openxmlformats.org/drawingml/2006/table">
            <a:tbl>
              <a:tblPr/>
              <a:tblGrid>
                <a:gridCol w="4316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37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58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Основные целевые показатели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</a:pPr>
                      <a:r>
                        <a:rPr lang="ru-RU" sz="120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Ед. </a:t>
                      </a:r>
                      <a:r>
                        <a:rPr lang="ru-RU" sz="1200" b="1" strike="noStrike" spc="-1" dirty="0" err="1">
                          <a:solidFill>
                            <a:schemeClr val="lt1"/>
                          </a:solidFill>
                          <a:latin typeface="Times New Roman"/>
                        </a:rPr>
                        <a:t>изм</a:t>
                      </a:r>
                      <a:r>
                        <a:rPr lang="ru-RU" sz="120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.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план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факт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9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 dirty="0">
                          <a:solidFill>
                            <a:srgbClr val="3C4062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1200" b="1" strike="noStrike" spc="-1" dirty="0">
                          <a:solidFill>
                            <a:srgbClr val="002060"/>
                          </a:solidFill>
                          <a:latin typeface="Times New Roman"/>
                        </a:rPr>
                        <a:t>Количество муниципальных</a:t>
                      </a:r>
                      <a:r>
                        <a:rPr lang="ru-RU" sz="1200" b="1" strike="noStrike" spc="-1" baseline="0" dirty="0">
                          <a:solidFill>
                            <a:srgbClr val="002060"/>
                          </a:solidFill>
                          <a:latin typeface="Times New Roman"/>
                        </a:rPr>
                        <a:t> учреждений, в которых будут выполнены ремонты, направленные на замену и техническое обслуживание приборов учета и средств измерений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 dirty="0">
                          <a:solidFill>
                            <a:srgbClr val="002060"/>
                          </a:solidFill>
                          <a:latin typeface="Times New Roman"/>
                        </a:rPr>
                        <a:t>ед.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 dirty="0">
                          <a:solidFill>
                            <a:srgbClr val="002060"/>
                          </a:solidFill>
                          <a:latin typeface="Times New Roman"/>
                        </a:rPr>
                        <a:t>27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 dirty="0">
                          <a:solidFill>
                            <a:srgbClr val="002060"/>
                          </a:solidFill>
                          <a:latin typeface="Times New Roman"/>
                        </a:rPr>
                        <a:t>27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120">
                <a:tc>
                  <a:txBody>
                    <a:bodyPr/>
                    <a:lstStyle/>
                    <a:p>
                      <a:pPr defTabSz="914400">
                        <a:lnSpc>
                          <a:spcPct val="90000"/>
                        </a:lnSpc>
                        <a:spcBef>
                          <a:spcPts val="241"/>
                        </a:spcBef>
                        <a:tabLst>
                          <a:tab pos="0" algn="l"/>
                        </a:tabLst>
                      </a:pPr>
                      <a:r>
                        <a:rPr lang="ru-RU" sz="1200" b="1" strike="noStrike" spc="-1" dirty="0">
                          <a:solidFill>
                            <a:srgbClr val="002060"/>
                          </a:solidFill>
                          <a:latin typeface="Times New Roman"/>
                        </a:rPr>
                        <a:t>  Ежегодное</a:t>
                      </a:r>
                      <a:r>
                        <a:rPr lang="ru-RU" sz="1200" b="1" strike="noStrike" spc="-1" baseline="0" dirty="0">
                          <a:solidFill>
                            <a:srgbClr val="002060"/>
                          </a:solidFill>
                          <a:latin typeface="Times New Roman"/>
                        </a:rPr>
                        <a:t> снижение потребления коммунальных ресурсов на 0,1 % по отношению к объемам потребления коммунальных ресурсов за предыдущий период)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 dirty="0">
                          <a:solidFill>
                            <a:srgbClr val="002060"/>
                          </a:solidFill>
                          <a:latin typeface="Times New Roman"/>
                        </a:rPr>
                        <a:t>Ед.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 dirty="0">
                          <a:solidFill>
                            <a:srgbClr val="002060"/>
                          </a:solidFill>
                          <a:latin typeface="Times New Roman"/>
                        </a:rPr>
                        <a:t>0,1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 dirty="0">
                          <a:solidFill>
                            <a:srgbClr val="002060"/>
                          </a:solidFill>
                          <a:latin typeface="Times New Roman"/>
                        </a:rPr>
                        <a:t>8,2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00" name="Text Box 13"/>
          <p:cNvSpPr/>
          <p:nvPr/>
        </p:nvSpPr>
        <p:spPr>
          <a:xfrm>
            <a:off x="360" y="6661440"/>
            <a:ext cx="4159800" cy="193320"/>
          </a:xfrm>
          <a:prstGeom prst="rect">
            <a:avLst/>
          </a:prstGeom>
          <a:solidFill>
            <a:srgbClr val="9199B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40"/>
              </a:spcBef>
            </a:pPr>
            <a:r>
              <a:rPr lang="ru-RU" sz="680" b="1" i="1" strike="noStrike" spc="-1">
                <a:solidFill>
                  <a:schemeClr val="lt1"/>
                </a:solidFill>
                <a:latin typeface="Times New Roman"/>
              </a:rPr>
              <a:t>КОМИТЕТ ПО ЭКОНОМИКЕ И ФИНАНСАМ УСТЬ-ИЛИМСКОГО МУНИЦИПАЛЬНОГО ОКРУГА</a:t>
            </a:r>
            <a:endParaRPr lang="ru-RU" sz="68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Rectangle 2"/>
          <p:cNvSpPr/>
          <p:nvPr/>
        </p:nvSpPr>
        <p:spPr>
          <a:xfrm>
            <a:off x="1560960" y="605520"/>
            <a:ext cx="7416000" cy="4939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3360" tIns="31680" rIns="63360" bIns="31680" anchor="ctr">
            <a:noAutofit/>
          </a:bodyPr>
          <a:lstStyle/>
          <a:p>
            <a:pPr algn="ctr" defTabSz="914400">
              <a:lnSpc>
                <a:spcPct val="80000"/>
              </a:lnSpc>
            </a:pPr>
            <a:r>
              <a:rPr lang="ru-RU" sz="1300" b="1" strike="noStrike" spc="-1" dirty="0">
                <a:solidFill>
                  <a:srgbClr val="002060"/>
                </a:solidFill>
                <a:latin typeface="Times New Roman"/>
              </a:rPr>
              <a:t>Муниципальная программа Усть-Илимского муниципального округа</a:t>
            </a:r>
            <a:br>
              <a:rPr sz="1300" dirty="0"/>
            </a:br>
            <a:r>
              <a:rPr lang="ru-RU" sz="1300" b="1" strike="noStrike" spc="-1" dirty="0">
                <a:solidFill>
                  <a:srgbClr val="002060"/>
                </a:solidFill>
                <a:latin typeface="Times New Roman"/>
              </a:rPr>
              <a:t>«Безопасность» в 2025 году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2" name="Text Box 120"/>
          <p:cNvSpPr/>
          <p:nvPr/>
        </p:nvSpPr>
        <p:spPr>
          <a:xfrm>
            <a:off x="8567599" y="2168227"/>
            <a:ext cx="1112040" cy="257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  <a:spcBef>
                <a:spcPts val="550"/>
              </a:spcBef>
            </a:pPr>
            <a:r>
              <a:rPr lang="ru-RU" sz="1100" b="1" strike="noStrike" spc="-1" dirty="0">
                <a:solidFill>
                  <a:srgbClr val="00133A"/>
                </a:solidFill>
                <a:latin typeface="Times New Roman"/>
              </a:rPr>
              <a:t>(тыс. рублей)</a:t>
            </a:r>
            <a:endParaRPr lang="ru-RU" sz="11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03" name="Рисунок 9"/>
          <p:cNvPicPr/>
          <p:nvPr/>
        </p:nvPicPr>
        <p:blipFill>
          <a:blip r:embed="rId3" cstate="print"/>
          <a:stretch/>
        </p:blipFill>
        <p:spPr>
          <a:xfrm>
            <a:off x="127564" y="35333"/>
            <a:ext cx="1799640" cy="2173680"/>
          </a:xfrm>
          <a:prstGeom prst="rect">
            <a:avLst/>
          </a:prstGeom>
          <a:ln w="0">
            <a:noFill/>
          </a:ln>
        </p:spPr>
      </p:pic>
      <p:pic>
        <p:nvPicPr>
          <p:cNvPr id="404" name="Рисунок 10"/>
          <p:cNvPicPr/>
          <p:nvPr/>
        </p:nvPicPr>
        <p:blipFill>
          <a:blip r:embed="rId4" cstate="print"/>
          <a:stretch/>
        </p:blipFill>
        <p:spPr>
          <a:xfrm>
            <a:off x="8841600" y="15480"/>
            <a:ext cx="1178640" cy="1178640"/>
          </a:xfrm>
          <a:prstGeom prst="rect">
            <a:avLst/>
          </a:prstGeom>
          <a:ln w="0">
            <a:noFill/>
          </a:ln>
        </p:spPr>
      </p:pic>
      <p:sp>
        <p:nvSpPr>
          <p:cNvPr id="405" name="Заголовок 2"/>
          <p:cNvSpPr/>
          <p:nvPr/>
        </p:nvSpPr>
        <p:spPr>
          <a:xfrm>
            <a:off x="2322360" y="12600"/>
            <a:ext cx="5892840" cy="511560"/>
          </a:xfrm>
          <a:prstGeom prst="rect">
            <a:avLst/>
          </a:prstGeom>
          <a:solidFill>
            <a:srgbClr val="BCC9D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32880">
              <a:lnSpc>
                <a:spcPct val="70000"/>
              </a:lnSpc>
            </a:pPr>
            <a:r>
              <a:rPr lang="ru-RU" sz="1940" b="1" strike="noStrike" spc="-1" dirty="0">
                <a:solidFill>
                  <a:schemeClr val="lt1"/>
                </a:solidFill>
                <a:latin typeface="Times New Roman"/>
              </a:rPr>
              <a:t>Программная структура расходов бюджета округа</a:t>
            </a:r>
            <a:endParaRPr lang="ru-RU" sz="194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06" name="Группа 16"/>
          <p:cNvGrpSpPr/>
          <p:nvPr/>
        </p:nvGrpSpPr>
        <p:grpSpPr>
          <a:xfrm>
            <a:off x="2181893" y="1118236"/>
            <a:ext cx="5760000" cy="290160"/>
            <a:chOff x="2173320" y="1178280"/>
            <a:chExt cx="5760000" cy="290160"/>
          </a:xfrm>
        </p:grpSpPr>
        <p:sp>
          <p:nvSpPr>
            <p:cNvPr id="407" name="Прямоугольник с двумя скругленными соседними углами 17"/>
            <p:cNvSpPr/>
            <p:nvPr/>
          </p:nvSpPr>
          <p:spPr>
            <a:xfrm>
              <a:off x="2173320" y="1178280"/>
              <a:ext cx="5760000" cy="29016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8" name="TextBox 18"/>
            <p:cNvSpPr/>
            <p:nvPr/>
          </p:nvSpPr>
          <p:spPr>
            <a:xfrm>
              <a:off x="2263680" y="1192320"/>
              <a:ext cx="5401440" cy="2570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lvl="0" algn="ctr" eaLnBrk="0" hangingPunct="0">
                <a:lnSpc>
                  <a:spcPct val="90000"/>
                </a:lnSpc>
              </a:pPr>
              <a:r>
                <a:rPr lang="ru-RU" sz="1200" b="1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Цель: Повышение уровня безопасности жизнедеятельности населения.</a:t>
              </a:r>
            </a:p>
          </p:txBody>
        </p:sp>
      </p:grpSp>
      <p:pic>
        <p:nvPicPr>
          <p:cNvPr id="409" name="Рисунок 2"/>
          <p:cNvPicPr/>
          <p:nvPr/>
        </p:nvPicPr>
        <p:blipFill>
          <a:blip r:embed="rId5" cstate="print"/>
          <a:stretch/>
        </p:blipFill>
        <p:spPr>
          <a:xfrm>
            <a:off x="4530240" y="1555236"/>
            <a:ext cx="1477080" cy="1031760"/>
          </a:xfrm>
          <a:prstGeom prst="rect">
            <a:avLst/>
          </a:prstGeom>
          <a:ln w="0">
            <a:noFill/>
          </a:ln>
        </p:spPr>
      </p:pic>
      <p:sp>
        <p:nvSpPr>
          <p:cNvPr id="412" name="Стрелка: влево-вправо 44"/>
          <p:cNvSpPr/>
          <p:nvPr/>
        </p:nvSpPr>
        <p:spPr>
          <a:xfrm>
            <a:off x="2335531" y="5155755"/>
            <a:ext cx="5052309" cy="335692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9525">
            <a:solidFill>
              <a:srgbClr val="002060"/>
            </a:solidFill>
            <a:round/>
          </a:ln>
          <a:effectLst>
            <a:glow rad="63360">
              <a:srgbClr val="DDDDDD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600" b="0" strike="noStrike" spc="-1" dirty="0">
                <a:solidFill>
                  <a:schemeClr val="lt1"/>
                </a:solidFill>
                <a:latin typeface="Times New Roman"/>
              </a:rPr>
              <a:t>34 828,6 тыс. рублей   </a:t>
            </a:r>
            <a:r>
              <a:rPr lang="ru-RU" sz="1600" spc="-1" dirty="0">
                <a:solidFill>
                  <a:schemeClr val="lt1"/>
                </a:solidFill>
                <a:latin typeface="Times New Roman"/>
              </a:rPr>
              <a:t>98,0 </a:t>
            </a:r>
            <a:r>
              <a:rPr lang="ru-RU" sz="1600" b="0" strike="noStrike" spc="-1" dirty="0">
                <a:solidFill>
                  <a:schemeClr val="lt1"/>
                </a:solidFill>
                <a:latin typeface="Times New Roman"/>
              </a:rPr>
              <a:t>%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19" name="Группа 8"/>
          <p:cNvGrpSpPr/>
          <p:nvPr/>
        </p:nvGrpSpPr>
        <p:grpSpPr>
          <a:xfrm>
            <a:off x="7002882" y="2774816"/>
            <a:ext cx="2851198" cy="1157599"/>
            <a:chOff x="7370640" y="3185513"/>
            <a:chExt cx="1668240" cy="1813680"/>
          </a:xfrm>
        </p:grpSpPr>
        <p:sp>
          <p:nvSpPr>
            <p:cNvPr id="420" name="Прямоугольник с двумя скругленными соседними углами 23"/>
            <p:cNvSpPr/>
            <p:nvPr/>
          </p:nvSpPr>
          <p:spPr>
            <a:xfrm>
              <a:off x="7392186" y="3185513"/>
              <a:ext cx="1559520" cy="181368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1" name="TextBox 53"/>
            <p:cNvSpPr/>
            <p:nvPr/>
          </p:nvSpPr>
          <p:spPr>
            <a:xfrm>
              <a:off x="7370640" y="3233880"/>
              <a:ext cx="1668240" cy="172940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90000"/>
                </a:lnSpc>
              </a:pPr>
              <a:r>
                <a:rPr lang="ru-RU" sz="11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МП «Обеспечение мероприятий по защите населения от чрезвычайных ситуаций природного и техногенного характера, обеспечение пожарной безопасности и безопасности людей на водных объектах»</a:t>
              </a:r>
            </a:p>
            <a:p>
              <a:pPr algn="ctr" defTabSz="914400">
                <a:lnSpc>
                  <a:spcPct val="90000"/>
                </a:lnSpc>
              </a:pPr>
              <a:endParaRPr lang="ru-RU" sz="1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 defTabSz="914400">
                <a:lnSpc>
                  <a:spcPct val="90000"/>
                </a:lnSpc>
              </a:pPr>
              <a:r>
                <a:rPr lang="ru-RU" sz="1200" b="1" strike="noStrike" spc="-1" dirty="0">
                  <a:solidFill>
                    <a:schemeClr val="lt1"/>
                  </a:solidFill>
                  <a:latin typeface="Times New Roman"/>
                </a:rPr>
                <a:t>3 748,5 – </a:t>
              </a:r>
              <a:r>
                <a:rPr lang="ru-RU" sz="1200" b="1" spc="-1" dirty="0">
                  <a:solidFill>
                    <a:schemeClr val="lt1"/>
                  </a:solidFill>
                  <a:latin typeface="Times New Roman"/>
                </a:rPr>
                <a:t>96</a:t>
              </a:r>
              <a:r>
                <a:rPr lang="ru-RU" sz="1200" b="1" strike="noStrike" spc="-1" dirty="0">
                  <a:solidFill>
                    <a:schemeClr val="lt1"/>
                  </a:solidFill>
                  <a:latin typeface="Times New Roman"/>
                </a:rPr>
                <a:t>,5 %  </a:t>
              </a:r>
              <a:endParaRPr lang="ru-RU" sz="1200" b="1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422" name="Группа 15"/>
          <p:cNvGrpSpPr/>
          <p:nvPr/>
        </p:nvGrpSpPr>
        <p:grpSpPr>
          <a:xfrm>
            <a:off x="64342" y="2604991"/>
            <a:ext cx="2128506" cy="2300912"/>
            <a:chOff x="2237664" y="3146760"/>
            <a:chExt cx="1971096" cy="1872708"/>
          </a:xfrm>
        </p:grpSpPr>
        <p:sp>
          <p:nvSpPr>
            <p:cNvPr id="423" name="Прямоугольник с двумя скругленными соседними углами 33"/>
            <p:cNvSpPr/>
            <p:nvPr/>
          </p:nvSpPr>
          <p:spPr>
            <a:xfrm>
              <a:off x="2237664" y="3232788"/>
              <a:ext cx="1953011" cy="178668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4" name="TextBox 54"/>
            <p:cNvSpPr/>
            <p:nvPr/>
          </p:nvSpPr>
          <p:spPr>
            <a:xfrm>
              <a:off x="2245961" y="3146760"/>
              <a:ext cx="1962799" cy="158479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algn="ctr" defTabSz="914400">
                <a:lnSpc>
                  <a:spcPct val="90000"/>
                </a:lnSpc>
              </a:pPr>
              <a:endParaRPr lang="ru-RU" sz="1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 defTabSz="914400">
                <a:lnSpc>
                  <a:spcPct val="90000"/>
                </a:lnSpc>
              </a:pPr>
              <a:r>
                <a:rPr lang="ru-RU" sz="11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КПМ "Обеспечение деятельности по повседневному управлению муниципальным звеном территориальной подсистемы Иркутской области единой государственной системы предупреждения и ликвидации чрезвычайных ситуаций на территории Усть-Илимского муниципального округа"</a:t>
              </a:r>
              <a:endParaRPr lang="ru-RU" sz="1100" b="0" strike="noStrike" spc="-1" dirty="0">
                <a:solidFill>
                  <a:schemeClr val="bg1"/>
                </a:solidFill>
                <a:latin typeface="Arial"/>
              </a:endParaRPr>
            </a:p>
            <a:p>
              <a:pPr algn="ctr" defTabSz="914400">
                <a:lnSpc>
                  <a:spcPct val="90000"/>
                </a:lnSpc>
              </a:pPr>
              <a:endParaRPr lang="ru-RU" sz="1200" spc="-1" dirty="0">
                <a:solidFill>
                  <a:schemeClr val="lt1"/>
                </a:solidFill>
                <a:latin typeface="Times New Roman"/>
              </a:endParaRPr>
            </a:p>
            <a:p>
              <a:pPr algn="ctr" defTabSz="914400">
                <a:lnSpc>
                  <a:spcPct val="90000"/>
                </a:lnSpc>
              </a:pPr>
              <a:r>
                <a:rPr lang="ru-RU" sz="1200" b="1" strike="noStrike" spc="-1" dirty="0">
                  <a:solidFill>
                    <a:schemeClr val="lt1"/>
                  </a:solidFill>
                  <a:latin typeface="Times New Roman"/>
                </a:rPr>
                <a:t>10 714,8 – 99,1 %</a:t>
              </a:r>
              <a:endParaRPr lang="ru-RU" sz="1200" b="1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425" name="Группа 6"/>
          <p:cNvGrpSpPr/>
          <p:nvPr/>
        </p:nvGrpSpPr>
        <p:grpSpPr>
          <a:xfrm>
            <a:off x="2291756" y="2727412"/>
            <a:ext cx="2061000" cy="1212407"/>
            <a:chOff x="4260600" y="3130921"/>
            <a:chExt cx="1599840" cy="1567141"/>
          </a:xfrm>
        </p:grpSpPr>
        <p:sp>
          <p:nvSpPr>
            <p:cNvPr id="426" name="Прямоугольник с двумя скругленными соседними углами 42"/>
            <p:cNvSpPr/>
            <p:nvPr/>
          </p:nvSpPr>
          <p:spPr>
            <a:xfrm>
              <a:off x="4340160" y="3130921"/>
              <a:ext cx="1469160" cy="1567141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7" name="TextBox 56"/>
            <p:cNvSpPr/>
            <p:nvPr/>
          </p:nvSpPr>
          <p:spPr>
            <a:xfrm>
              <a:off x="4260600" y="3159514"/>
              <a:ext cx="1599840" cy="1310032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algn="ctr" defTabSz="914400">
                <a:lnSpc>
                  <a:spcPct val="90000"/>
                </a:lnSpc>
              </a:pPr>
              <a:r>
                <a:rPr lang="ru-RU" sz="11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МП «Обеспечение своевременного и эффективного реагирования на угрозы возникновения и возникновение ЧС»</a:t>
              </a:r>
            </a:p>
            <a:p>
              <a:pPr algn="ctr" defTabSz="914400">
                <a:lnSpc>
                  <a:spcPct val="90000"/>
                </a:lnSpc>
              </a:pPr>
              <a:endParaRPr lang="ru-RU" sz="1200" b="0" strike="noStrike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914400">
                <a:lnSpc>
                  <a:spcPct val="90000"/>
                </a:lnSpc>
              </a:pPr>
              <a:r>
                <a:rPr lang="ru-RU" sz="1200" b="1" strike="noStrike" spc="-1" dirty="0">
                  <a:solidFill>
                    <a:schemeClr val="lt1"/>
                  </a:solidFill>
                  <a:latin typeface="Times New Roman"/>
                </a:rPr>
                <a:t>197,2 – </a:t>
              </a:r>
              <a:r>
                <a:rPr lang="ru-RU" sz="1200" b="1" spc="-1" dirty="0">
                  <a:solidFill>
                    <a:schemeClr val="lt1"/>
                  </a:solidFill>
                  <a:latin typeface="Times New Roman"/>
                </a:rPr>
                <a:t>98,6</a:t>
              </a:r>
              <a:r>
                <a:rPr lang="ru-RU" sz="1200" b="1" strike="noStrike" spc="-1" dirty="0">
                  <a:solidFill>
                    <a:schemeClr val="lt1"/>
                  </a:solidFill>
                  <a:latin typeface="Times New Roman"/>
                </a:rPr>
                <a:t> %</a:t>
              </a:r>
              <a:endParaRPr lang="ru-RU" sz="1200" b="1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428" name="Группа 20"/>
          <p:cNvGrpSpPr/>
          <p:nvPr/>
        </p:nvGrpSpPr>
        <p:grpSpPr>
          <a:xfrm>
            <a:off x="4593175" y="2771434"/>
            <a:ext cx="2169287" cy="1192092"/>
            <a:chOff x="5881664" y="3120120"/>
            <a:chExt cx="1531354" cy="1798984"/>
          </a:xfrm>
        </p:grpSpPr>
        <p:sp>
          <p:nvSpPr>
            <p:cNvPr id="429" name="Прямоугольник с двумя скругленными соседними углами 42"/>
            <p:cNvSpPr/>
            <p:nvPr/>
          </p:nvSpPr>
          <p:spPr>
            <a:xfrm>
              <a:off x="5881664" y="3120120"/>
              <a:ext cx="1502898" cy="178668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30" name="TextBox 59"/>
            <p:cNvSpPr/>
            <p:nvPr/>
          </p:nvSpPr>
          <p:spPr>
            <a:xfrm>
              <a:off x="5910121" y="3154242"/>
              <a:ext cx="1502897" cy="1764862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algn="ctr" defTabSz="914400">
                <a:lnSpc>
                  <a:spcPct val="90000"/>
                </a:lnSpc>
              </a:pPr>
              <a:r>
                <a:rPr lang="ru-RU" sz="11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МП «Обеспечение мероприятий по предупреждению правонарушений и поддержания правопорядка»</a:t>
              </a:r>
            </a:p>
            <a:p>
              <a:pPr algn="ctr" defTabSz="914400">
                <a:lnSpc>
                  <a:spcPct val="90000"/>
                </a:lnSpc>
              </a:pPr>
              <a:endParaRPr lang="ru-RU" sz="1200" b="0" strike="noStrike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914400">
                <a:lnSpc>
                  <a:spcPct val="90000"/>
                </a:lnSpc>
              </a:pPr>
              <a:r>
                <a:rPr lang="ru-RU" sz="1200" b="1" strike="noStrike" spc="-1" dirty="0">
                  <a:solidFill>
                    <a:schemeClr val="lt1"/>
                  </a:solidFill>
                  <a:latin typeface="Times New Roman"/>
                </a:rPr>
                <a:t>389,5–95,7 %</a:t>
              </a:r>
              <a:endParaRPr lang="ru-RU" sz="1200" b="1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graphicFrame>
        <p:nvGraphicFramePr>
          <p:cNvPr id="431" name="Group 522"/>
          <p:cNvGraphicFramePr/>
          <p:nvPr>
            <p:extLst>
              <p:ext uri="{D42A27DB-BD31-4B8C-83A1-F6EECF244321}">
                <p14:modId xmlns:p14="http://schemas.microsoft.com/office/powerpoint/2010/main" val="4179717132"/>
              </p:ext>
            </p:extLst>
          </p:nvPr>
        </p:nvGraphicFramePr>
        <p:xfrm>
          <a:off x="1806840" y="5537324"/>
          <a:ext cx="6408360" cy="1052971"/>
        </p:xfrm>
        <a:graphic>
          <a:graphicData uri="http://schemas.openxmlformats.org/drawingml/2006/table">
            <a:tbl>
              <a:tblPr/>
              <a:tblGrid>
                <a:gridCol w="3888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9477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Основные целевые показатели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Ед. изм.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2025 год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план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2025 год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факт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000">
                <a:tc>
                  <a:txBody>
                    <a:bodyPr/>
                    <a:lstStyle/>
                    <a:p>
                      <a:pPr defTabSz="914400">
                        <a:lnSpc>
                          <a:spcPct val="90000"/>
                        </a:lnSpc>
                        <a:spcBef>
                          <a:spcPts val="241"/>
                        </a:spcBef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3C4062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050" b="1" strike="noStrike" spc="-1" dirty="0">
                          <a:solidFill>
                            <a:srgbClr val="002060"/>
                          </a:solidFill>
                          <a:latin typeface="Times New Roman"/>
                        </a:rPr>
                        <a:t>Доля проведенных противопожарных мероприятий, направленных на улучшение пожарной безопасности территории Усть-Илимского муниципального округа</a:t>
                      </a:r>
                      <a:r>
                        <a:rPr lang="ru-RU" sz="1050" b="1" strike="noStrike" spc="-1" dirty="0">
                          <a:solidFill>
                            <a:srgbClr val="3C4062"/>
                          </a:solidFill>
                          <a:latin typeface="Times New Roman"/>
                        </a:rPr>
                        <a:t>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>
                          <a:solidFill>
                            <a:srgbClr val="002060"/>
                          </a:solidFill>
                          <a:latin typeface="Times New Roman"/>
                        </a:rPr>
                        <a:t>%</a:t>
                      </a:r>
                      <a:endParaRPr lang="ru-RU" sz="10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002060"/>
                          </a:solidFill>
                          <a:latin typeface="Times New Roman"/>
                        </a:rPr>
                        <a:t>100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002060"/>
                          </a:solidFill>
                          <a:latin typeface="Times New Roman"/>
                        </a:rPr>
                        <a:t>100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432" name="Группа 33"/>
          <p:cNvGrpSpPr/>
          <p:nvPr/>
        </p:nvGrpSpPr>
        <p:grpSpPr>
          <a:xfrm>
            <a:off x="2181893" y="4023566"/>
            <a:ext cx="2119546" cy="1087879"/>
            <a:chOff x="27720" y="3716640"/>
            <a:chExt cx="1668240" cy="1798200"/>
          </a:xfrm>
        </p:grpSpPr>
        <p:sp>
          <p:nvSpPr>
            <p:cNvPr id="433" name="Прямоугольник с двумя скругленными соседними углами 23"/>
            <p:cNvSpPr/>
            <p:nvPr/>
          </p:nvSpPr>
          <p:spPr>
            <a:xfrm>
              <a:off x="73080" y="3716640"/>
              <a:ext cx="1559520" cy="17982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34" name="TextBox 35"/>
            <p:cNvSpPr/>
            <p:nvPr/>
          </p:nvSpPr>
          <p:spPr>
            <a:xfrm>
              <a:off x="27720" y="3829784"/>
              <a:ext cx="1668240" cy="133737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90000"/>
                </a:lnSpc>
              </a:pPr>
              <a:r>
                <a:rPr lang="ru-RU" sz="11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МП «Обеспечение мероприятий по противодействию терроризму и террористической деятельности»</a:t>
              </a:r>
            </a:p>
            <a:p>
              <a:pPr algn="ctr" defTabSz="914400">
                <a:lnSpc>
                  <a:spcPct val="90000"/>
                </a:lnSpc>
              </a:pPr>
              <a:endPara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 defTabSz="914400">
                <a:lnSpc>
                  <a:spcPct val="90000"/>
                </a:lnSpc>
              </a:pPr>
              <a:r>
                <a:rPr lang="ru-RU" sz="1200" b="1" strike="noStrike" spc="-1" dirty="0">
                  <a:solidFill>
                    <a:schemeClr val="lt1"/>
                  </a:solidFill>
                  <a:latin typeface="Times New Roman"/>
                </a:rPr>
                <a:t>10,0 – 15,4 %  </a:t>
              </a:r>
              <a:endParaRPr lang="ru-RU" sz="1200" b="1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435" name="Text Box 13"/>
          <p:cNvSpPr/>
          <p:nvPr/>
        </p:nvSpPr>
        <p:spPr>
          <a:xfrm>
            <a:off x="360" y="6661440"/>
            <a:ext cx="4159800" cy="193320"/>
          </a:xfrm>
          <a:prstGeom prst="rect">
            <a:avLst/>
          </a:prstGeom>
          <a:solidFill>
            <a:srgbClr val="9199B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40"/>
              </a:spcBef>
            </a:pPr>
            <a:r>
              <a:rPr lang="ru-RU" sz="680" b="1" i="1" strike="noStrike" spc="-1">
                <a:solidFill>
                  <a:schemeClr val="lt1"/>
                </a:solidFill>
                <a:latin typeface="Times New Roman"/>
              </a:rPr>
              <a:t>КОМИТЕТ ПО ЭКОНОМИКЕ И ФИНАНСАМ УСТЬ-ИЛИМСКОГО МУНИЦИПАЛЬНОГО ОКРУГА</a:t>
            </a:r>
            <a:endParaRPr lang="ru-RU" sz="68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" name="Группа 33">
            <a:extLst>
              <a:ext uri="{FF2B5EF4-FFF2-40B4-BE49-F238E27FC236}">
                <a16:creationId xmlns:a16="http://schemas.microsoft.com/office/drawing/2014/main" id="{52ADD387-5A9B-8CE1-B1D7-EE3B77ABD74D}"/>
              </a:ext>
            </a:extLst>
          </p:cNvPr>
          <p:cNvGrpSpPr/>
          <p:nvPr/>
        </p:nvGrpSpPr>
        <p:grpSpPr>
          <a:xfrm>
            <a:off x="4602606" y="4072227"/>
            <a:ext cx="2119546" cy="1045440"/>
            <a:chOff x="27720" y="3716640"/>
            <a:chExt cx="1668240" cy="1798200"/>
          </a:xfrm>
        </p:grpSpPr>
        <p:sp>
          <p:nvSpPr>
            <p:cNvPr id="3" name="Прямоугольник с двумя скругленными соседними углами 23">
              <a:extLst>
                <a:ext uri="{FF2B5EF4-FFF2-40B4-BE49-F238E27FC236}">
                  <a16:creationId xmlns:a16="http://schemas.microsoft.com/office/drawing/2014/main" id="{4D3FCD12-5C0C-09B8-1A1D-AB60CBC20ACD}"/>
                </a:ext>
              </a:extLst>
            </p:cNvPr>
            <p:cNvSpPr/>
            <p:nvPr/>
          </p:nvSpPr>
          <p:spPr>
            <a:xfrm>
              <a:off x="73080" y="3716640"/>
              <a:ext cx="1559520" cy="17982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" name="TextBox 35">
              <a:extLst>
                <a:ext uri="{FF2B5EF4-FFF2-40B4-BE49-F238E27FC236}">
                  <a16:creationId xmlns:a16="http://schemas.microsoft.com/office/drawing/2014/main" id="{F0232834-0DD1-A993-F316-1F7F6FB580DB}"/>
                </a:ext>
              </a:extLst>
            </p:cNvPr>
            <p:cNvSpPr/>
            <p:nvPr/>
          </p:nvSpPr>
          <p:spPr>
            <a:xfrm>
              <a:off x="27720" y="3829784"/>
              <a:ext cx="1668240" cy="1409341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90000"/>
                </a:lnSpc>
              </a:pPr>
              <a:r>
                <a:rPr lang="ru-RU" sz="11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МП «Обеспечение мероприятий по гражданской обороне и защите населения»</a:t>
              </a:r>
              <a:endParaRPr lang="ru-RU" sz="1100" b="0" strike="noStrike" spc="-1" dirty="0">
                <a:solidFill>
                  <a:schemeClr val="bg1"/>
                </a:solidFill>
                <a:latin typeface="Arial"/>
              </a:endParaRPr>
            </a:p>
            <a:p>
              <a:pPr algn="ctr" defTabSz="914400">
                <a:lnSpc>
                  <a:spcPct val="90000"/>
                </a:lnSpc>
              </a:pPr>
              <a:endParaRPr lang="ru-RU" sz="1100" b="0" strike="noStrike" spc="-1" dirty="0">
                <a:solidFill>
                  <a:schemeClr val="lt1"/>
                </a:solidFill>
                <a:latin typeface="Times New Roman"/>
              </a:endParaRPr>
            </a:p>
            <a:p>
              <a:pPr algn="ctr" defTabSz="914400">
                <a:lnSpc>
                  <a:spcPct val="90000"/>
                </a:lnSpc>
              </a:pPr>
              <a:r>
                <a:rPr lang="ru-RU" sz="1100" b="1" strike="noStrike" spc="-1" dirty="0">
                  <a:solidFill>
                    <a:schemeClr val="lt1"/>
                  </a:solidFill>
                  <a:latin typeface="Times New Roman"/>
                </a:rPr>
                <a:t>5 240,7 – 98,1 %</a:t>
              </a:r>
              <a:endParaRPr lang="ru-RU" sz="1100" b="1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5" name="Группа 33">
            <a:extLst>
              <a:ext uri="{FF2B5EF4-FFF2-40B4-BE49-F238E27FC236}">
                <a16:creationId xmlns:a16="http://schemas.microsoft.com/office/drawing/2014/main" id="{FE66E4DA-0E3B-4D14-5508-D026BDA1E95A}"/>
              </a:ext>
            </a:extLst>
          </p:cNvPr>
          <p:cNvGrpSpPr/>
          <p:nvPr/>
        </p:nvGrpSpPr>
        <p:grpSpPr>
          <a:xfrm>
            <a:off x="7311374" y="4165450"/>
            <a:ext cx="2119546" cy="858993"/>
            <a:chOff x="27720" y="3716640"/>
            <a:chExt cx="1668240" cy="1944973"/>
          </a:xfrm>
        </p:grpSpPr>
        <p:sp>
          <p:nvSpPr>
            <p:cNvPr id="6" name="Прямоугольник с двумя скругленными соседними углами 23">
              <a:extLst>
                <a:ext uri="{FF2B5EF4-FFF2-40B4-BE49-F238E27FC236}">
                  <a16:creationId xmlns:a16="http://schemas.microsoft.com/office/drawing/2014/main" id="{F3169512-CA2D-2A15-C487-71235AB215B3}"/>
                </a:ext>
              </a:extLst>
            </p:cNvPr>
            <p:cNvSpPr/>
            <p:nvPr/>
          </p:nvSpPr>
          <p:spPr>
            <a:xfrm>
              <a:off x="73080" y="3716640"/>
              <a:ext cx="1559520" cy="17982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" name="TextBox 35">
              <a:extLst>
                <a:ext uri="{FF2B5EF4-FFF2-40B4-BE49-F238E27FC236}">
                  <a16:creationId xmlns:a16="http://schemas.microsoft.com/office/drawing/2014/main" id="{9A456742-CC1E-2F61-A627-3E03C50AA3F8}"/>
                </a:ext>
              </a:extLst>
            </p:cNvPr>
            <p:cNvSpPr/>
            <p:nvPr/>
          </p:nvSpPr>
          <p:spPr>
            <a:xfrm>
              <a:off x="27720" y="3829784"/>
              <a:ext cx="1668240" cy="1831829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90000"/>
                </a:lnSpc>
              </a:pPr>
              <a:r>
                <a:rPr lang="ru-RU" sz="11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КПМ "Обеспечение первичных мер пожарной безопасности"</a:t>
              </a:r>
              <a:r>
                <a:rPr lang="ru-RU" sz="1100" b="0" strike="noStrike" spc="-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 defTabSz="914400">
                <a:lnSpc>
                  <a:spcPct val="90000"/>
                </a:lnSpc>
              </a:pPr>
              <a:endParaRPr lang="ru-RU" sz="1200" b="0" strike="noStrike" spc="-1" dirty="0">
                <a:solidFill>
                  <a:schemeClr val="lt1"/>
                </a:solidFill>
                <a:latin typeface="Times New Roman"/>
              </a:endParaRPr>
            </a:p>
            <a:p>
              <a:pPr algn="ctr" defTabSz="914400">
                <a:lnSpc>
                  <a:spcPct val="90000"/>
                </a:lnSpc>
              </a:pPr>
              <a:r>
                <a:rPr lang="ru-RU" sz="1200" b="1" strike="noStrike" spc="-1" dirty="0">
                  <a:solidFill>
                    <a:schemeClr val="lt1"/>
                  </a:solidFill>
                  <a:latin typeface="Times New Roman"/>
                </a:rPr>
                <a:t> 14 527,9 – 97,9 %</a:t>
              </a:r>
              <a:endParaRPr lang="ru-RU" sz="1200" b="1" strike="noStrike" spc="-1" dirty="0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90000"/>
                </a:lnSpc>
              </a:pPr>
              <a:r>
                <a:rPr lang="ru-RU" sz="1100" b="0" strike="noStrike" spc="-1" dirty="0">
                  <a:solidFill>
                    <a:schemeClr val="lt1"/>
                  </a:solidFill>
                  <a:latin typeface="Times New Roman"/>
                </a:rPr>
                <a:t> </a:t>
              </a:r>
              <a:endParaRPr lang="ru-RU" sz="11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endParaRPr lang="ru-RU" sz="12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54CE062-F402-5534-53A8-73FB979C3B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8" t="21342" r="-3028" b="40632"/>
          <a:stretch/>
        </p:blipFill>
        <p:spPr>
          <a:xfrm>
            <a:off x="8268435" y="5527026"/>
            <a:ext cx="1618182" cy="95701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085D18F-E9B2-505A-2FE8-861BE6D73B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5" r="15344"/>
          <a:stretch/>
        </p:blipFill>
        <p:spPr>
          <a:xfrm>
            <a:off x="301273" y="5079903"/>
            <a:ext cx="884112" cy="130286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2076202-7AC2-9370-CA26-F6D28376D92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462" y="1498138"/>
            <a:ext cx="1616736" cy="121255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1B6BFCA-F17F-B79C-252B-82081F69690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9" r="22938"/>
          <a:stretch/>
        </p:blipFill>
        <p:spPr>
          <a:xfrm>
            <a:off x="2154557" y="1489729"/>
            <a:ext cx="1783334" cy="11687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298D8E9-9985-123C-EDA8-6F75FB5759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070" y="2421573"/>
            <a:ext cx="2130246" cy="118039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1718A69-FE73-94B0-E481-E78953B4F5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431" y="2322218"/>
            <a:ext cx="1799640" cy="187866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C347FC-5F6F-3DAA-8291-A6891F2C75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903" y="2335746"/>
            <a:ext cx="1921723" cy="1441292"/>
          </a:xfrm>
          <a:prstGeom prst="rect">
            <a:avLst/>
          </a:prstGeom>
        </p:spPr>
      </p:pic>
      <p:sp>
        <p:nvSpPr>
          <p:cNvPr id="436" name="Rectangle 2"/>
          <p:cNvSpPr/>
          <p:nvPr/>
        </p:nvSpPr>
        <p:spPr>
          <a:xfrm>
            <a:off x="1945800" y="779400"/>
            <a:ext cx="6399720" cy="6505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3360" tIns="31680" rIns="63360" bIns="3168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Усть-Илимского муниципального округа «Модернизация объектов коммунальной инфраструктуры Усть-Илимского муниципального округа»</a:t>
            </a:r>
            <a:r>
              <a:rPr lang="ru-RU" sz="1300" b="1" strike="noStrike" spc="-1" dirty="0">
                <a:solidFill>
                  <a:srgbClr val="002060"/>
                </a:solidFill>
                <a:latin typeface="Times New Roman"/>
              </a:rPr>
              <a:t> в 2025 году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7" name="Заголовок 2"/>
          <p:cNvSpPr/>
          <p:nvPr/>
        </p:nvSpPr>
        <p:spPr>
          <a:xfrm>
            <a:off x="2322360" y="12600"/>
            <a:ext cx="5892840" cy="511560"/>
          </a:xfrm>
          <a:prstGeom prst="rect">
            <a:avLst/>
          </a:prstGeom>
          <a:solidFill>
            <a:srgbClr val="BCC9D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32880">
              <a:lnSpc>
                <a:spcPct val="70000"/>
              </a:lnSpc>
            </a:pPr>
            <a:r>
              <a:rPr lang="ru-RU" sz="1940" b="1" strike="noStrike" spc="-1" dirty="0">
                <a:solidFill>
                  <a:schemeClr val="lt1"/>
                </a:solidFill>
                <a:latin typeface="Times New Roman"/>
              </a:rPr>
              <a:t>Программная структура расходов бюджета округа</a:t>
            </a:r>
            <a:endParaRPr lang="ru-RU" sz="194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38" name="Группа 16"/>
          <p:cNvGrpSpPr/>
          <p:nvPr/>
        </p:nvGrpSpPr>
        <p:grpSpPr>
          <a:xfrm>
            <a:off x="1951560" y="1620360"/>
            <a:ext cx="6264000" cy="593544"/>
            <a:chOff x="1951560" y="1620360"/>
            <a:chExt cx="6264000" cy="652320"/>
          </a:xfrm>
        </p:grpSpPr>
        <p:sp>
          <p:nvSpPr>
            <p:cNvPr id="439" name="Прямоугольник с двумя скругленными соседними углами 17"/>
            <p:cNvSpPr/>
            <p:nvPr/>
          </p:nvSpPr>
          <p:spPr>
            <a:xfrm>
              <a:off x="1951560" y="1620360"/>
              <a:ext cx="6264000" cy="6523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0" name="TextBox 18"/>
            <p:cNvSpPr/>
            <p:nvPr/>
          </p:nvSpPr>
          <p:spPr>
            <a:xfrm>
              <a:off x="2083680" y="1675440"/>
              <a:ext cx="5874120" cy="4232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lvl="0" algn="ctr" eaLnBrk="0" hangingPunct="0">
                <a:lnSpc>
                  <a:spcPct val="90000"/>
                </a:lnSpc>
              </a:pPr>
              <a:r>
                <a:rPr lang="ru-RU" sz="1200" b="1" kern="0" dirty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Цель: Реконструкция, модернизация и техническое перевооружение объектов коммунальной инфраструктуры.</a:t>
              </a:r>
            </a:p>
          </p:txBody>
        </p:sp>
      </p:grpSp>
      <p:pic>
        <p:nvPicPr>
          <p:cNvPr id="441" name="Рисунок 14"/>
          <p:cNvPicPr/>
          <p:nvPr/>
        </p:nvPicPr>
        <p:blipFill>
          <a:blip r:embed="rId6" cstate="print"/>
          <a:stretch/>
        </p:blipFill>
        <p:spPr>
          <a:xfrm>
            <a:off x="27720" y="61200"/>
            <a:ext cx="1799640" cy="2173680"/>
          </a:xfrm>
          <a:prstGeom prst="rect">
            <a:avLst/>
          </a:prstGeom>
          <a:ln w="0">
            <a:noFill/>
          </a:ln>
        </p:spPr>
      </p:pic>
      <p:pic>
        <p:nvPicPr>
          <p:cNvPr id="442" name="Рисунок 19"/>
          <p:cNvPicPr/>
          <p:nvPr/>
        </p:nvPicPr>
        <p:blipFill>
          <a:blip r:embed="rId7" cstate="print"/>
          <a:stretch/>
        </p:blipFill>
        <p:spPr>
          <a:xfrm>
            <a:off x="8841600" y="15480"/>
            <a:ext cx="1178640" cy="1178640"/>
          </a:xfrm>
          <a:prstGeom prst="rect">
            <a:avLst/>
          </a:prstGeom>
          <a:ln w="0">
            <a:noFill/>
          </a:ln>
        </p:spPr>
      </p:pic>
      <p:grpSp>
        <p:nvGrpSpPr>
          <p:cNvPr id="444" name="Группа 3"/>
          <p:cNvGrpSpPr/>
          <p:nvPr/>
        </p:nvGrpSpPr>
        <p:grpSpPr>
          <a:xfrm>
            <a:off x="3813492" y="3596451"/>
            <a:ext cx="2093971" cy="1100872"/>
            <a:chOff x="4416490" y="2285116"/>
            <a:chExt cx="2115242" cy="1452641"/>
          </a:xfrm>
        </p:grpSpPr>
        <p:sp>
          <p:nvSpPr>
            <p:cNvPr id="445" name="Прямоугольник с двумя скругленными соседними углами 20"/>
            <p:cNvSpPr/>
            <p:nvPr/>
          </p:nvSpPr>
          <p:spPr>
            <a:xfrm>
              <a:off x="4495699" y="2285116"/>
              <a:ext cx="1960887" cy="1452641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6" name="TextBox 21"/>
            <p:cNvSpPr/>
            <p:nvPr/>
          </p:nvSpPr>
          <p:spPr>
            <a:xfrm>
              <a:off x="4416490" y="2293633"/>
              <a:ext cx="2115242" cy="1325329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ru-RU" sz="11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МП «Реализация мероприятий по строительству и капитальному ремонту объектов коммунальной инфраструктуры»</a:t>
              </a:r>
              <a:endParaRPr lang="ru-RU" sz="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900" b="0" strike="noStrike" spc="-1" dirty="0">
                  <a:solidFill>
                    <a:schemeClr val="lt1"/>
                  </a:solidFill>
                  <a:latin typeface="Times New Roman"/>
                </a:rPr>
                <a:t>   </a:t>
              </a:r>
            </a:p>
            <a:p>
              <a:pPr algn="ctr" defTabSz="914400">
                <a:lnSpc>
                  <a:spcPct val="90000"/>
                </a:lnSpc>
              </a:pPr>
              <a:r>
                <a:rPr lang="ru-RU" sz="1200" b="0" strike="noStrike" spc="-1" dirty="0">
                  <a:solidFill>
                    <a:schemeClr val="lt1"/>
                  </a:solidFill>
                  <a:latin typeface="Times New Roman"/>
                </a:rPr>
                <a:t>18 323,1 – 92,1 %</a:t>
              </a:r>
              <a:endParaRPr lang="ru-RU" sz="12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449" name="Стрелка: влево-вправо 24"/>
          <p:cNvSpPr/>
          <p:nvPr/>
        </p:nvSpPr>
        <p:spPr>
          <a:xfrm>
            <a:off x="2484806" y="4654408"/>
            <a:ext cx="5197508" cy="318004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9525">
            <a:solidFill>
              <a:srgbClr val="002060"/>
            </a:solidFill>
            <a:round/>
          </a:ln>
          <a:effectLst>
            <a:glow rad="63360">
              <a:srgbClr val="DDDDDD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600" b="0" strike="noStrike" spc="-1" dirty="0">
                <a:solidFill>
                  <a:schemeClr val="lt1"/>
                </a:solidFill>
                <a:latin typeface="Times New Roman"/>
              </a:rPr>
              <a:t>80 668,6 тыс. рублей   88,5%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50" name="Group 522"/>
          <p:cNvGraphicFramePr/>
          <p:nvPr>
            <p:extLst>
              <p:ext uri="{D42A27DB-BD31-4B8C-83A1-F6EECF244321}">
                <p14:modId xmlns:p14="http://schemas.microsoft.com/office/powerpoint/2010/main" val="3870629408"/>
              </p:ext>
            </p:extLst>
          </p:nvPr>
        </p:nvGraphicFramePr>
        <p:xfrm>
          <a:off x="1857540" y="4971696"/>
          <a:ext cx="6190920" cy="1679223"/>
        </p:xfrm>
        <a:graphic>
          <a:graphicData uri="http://schemas.openxmlformats.org/drawingml/2006/table">
            <a:tbl>
              <a:tblPr/>
              <a:tblGrid>
                <a:gridCol w="4053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24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03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0642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Основные целевые показатели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Ед. изм.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2025 год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план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2025 год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факт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469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spcBef>
                          <a:spcPts val="210"/>
                        </a:spcBef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/>
                        </a:rPr>
                        <a:t>  Увеличение реконструируемых, модернизированных и технически перевооружённых объектов тепло-  водоснабжения, </a:t>
                      </a:r>
                      <a:endParaRPr lang="ru-RU" sz="1050" b="1" strike="noStrike" spc="-1" dirty="0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/>
                        </a:rPr>
                        <a:t>ед.</a:t>
                      </a:r>
                      <a:endParaRPr lang="ru-RU" sz="1050" b="1" strike="noStrike" spc="-1" dirty="0">
                        <a:solidFill>
                          <a:srgbClr val="253F7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649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spcBef>
                          <a:spcPts val="210"/>
                        </a:spcBef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Строительство и капитальный ремонт объектов коммунальной инфраструктуры</a:t>
                      </a: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ед.</a:t>
                      </a: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640">
                <a:tc>
                  <a:txBody>
                    <a:bodyPr/>
                    <a:lstStyle/>
                    <a:p>
                      <a:pPr defTabSz="914400">
                        <a:lnSpc>
                          <a:spcPct val="80000"/>
                        </a:lnSpc>
                        <a:spcBef>
                          <a:spcPts val="210"/>
                        </a:spcBef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sz="1050" b="1" strike="noStrike" spc="-1" baseline="0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населенных пунктов, в которых выполнены мероприятия по созданию условий для обеспечения деятельности по тепло, водоснабжению и водоотведению</a:t>
                      </a:r>
                      <a:endParaRPr lang="ru-RU" sz="1050" b="1" strike="noStrike" spc="-1" dirty="0">
                        <a:solidFill>
                          <a:srgbClr val="253F7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ед.</a:t>
                      </a: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51" name="Text Box 13"/>
          <p:cNvSpPr/>
          <p:nvPr/>
        </p:nvSpPr>
        <p:spPr>
          <a:xfrm>
            <a:off x="360" y="6661440"/>
            <a:ext cx="4159800" cy="193320"/>
          </a:xfrm>
          <a:prstGeom prst="rect">
            <a:avLst/>
          </a:prstGeom>
          <a:solidFill>
            <a:srgbClr val="9199B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40"/>
              </a:spcBef>
            </a:pPr>
            <a:r>
              <a:rPr lang="ru-RU" sz="680" b="1" i="1" strike="noStrike" spc="-1">
                <a:solidFill>
                  <a:schemeClr val="lt1"/>
                </a:solidFill>
                <a:latin typeface="Times New Roman"/>
              </a:rPr>
              <a:t>КОМИТЕТ ПО ЭКОНОМИКЕ И ФИНАНСАМ УСТЬ-ИЛИМСКОГО МУНИЦИПАЛЬНОГО ОКРУГА</a:t>
            </a:r>
            <a:endParaRPr lang="ru-RU" sz="68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Прямоугольник с двумя скругленными соседними углами 20"/>
          <p:cNvSpPr/>
          <p:nvPr/>
        </p:nvSpPr>
        <p:spPr>
          <a:xfrm>
            <a:off x="27720" y="2427518"/>
            <a:ext cx="2208159" cy="1549596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0070C0"/>
          </a:solidFill>
          <a:ln w="0">
            <a:noFill/>
          </a:ln>
          <a:effectLst>
            <a:outerShdw blurRad="57240" dist="3816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МП «Реализация мероприятий, направленных на реконструкцию, модернизацию и техническое перевооружение объектов тепло-, водоснабжения»</a:t>
            </a:r>
            <a:endParaRPr lang="ru-RU" sz="9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endParaRPr lang="ru-RU" sz="900" b="0" strike="noStrike" spc="-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374,1-100,0 %</a:t>
            </a:r>
          </a:p>
        </p:txBody>
      </p:sp>
      <p:sp>
        <p:nvSpPr>
          <p:cNvPr id="19" name="Прямоугольник с двумя скругленными соседними углами 20"/>
          <p:cNvSpPr/>
          <p:nvPr/>
        </p:nvSpPr>
        <p:spPr>
          <a:xfrm>
            <a:off x="7485077" y="2370218"/>
            <a:ext cx="2310050" cy="1500205"/>
          </a:xfrm>
          <a:prstGeom prst="round2SameRect">
            <a:avLst>
              <a:gd name="adj1" fmla="val 16667"/>
              <a:gd name="adj2" fmla="val 5396"/>
            </a:avLst>
          </a:prstGeom>
          <a:solidFill>
            <a:srgbClr val="0070C0"/>
          </a:solidFill>
          <a:ln w="0">
            <a:noFill/>
          </a:ln>
          <a:effectLst>
            <a:outerShdw blurRad="57240" dist="3816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МП «Реализация мероприятий по созданию условий для обеспечения деятельности по тепло, водоснабжению и водоотведению» </a:t>
            </a:r>
            <a:endParaRPr lang="ru-RU" sz="9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endParaRPr lang="ru-RU" sz="9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61 971,4 – 87,5 %</a:t>
            </a:r>
            <a:endParaRPr lang="ru-RU" sz="1200" b="0" strike="noStrike" spc="-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120">
            <a:extLst>
              <a:ext uri="{FF2B5EF4-FFF2-40B4-BE49-F238E27FC236}">
                <a16:creationId xmlns:a16="http://schemas.microsoft.com/office/drawing/2014/main" id="{3A2B1A32-247E-424E-871A-BECF37589E26}"/>
              </a:ext>
            </a:extLst>
          </p:cNvPr>
          <p:cNvSpPr/>
          <p:nvPr/>
        </p:nvSpPr>
        <p:spPr>
          <a:xfrm>
            <a:off x="8175633" y="1948344"/>
            <a:ext cx="1112040" cy="257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  <a:spcBef>
                <a:spcPts val="550"/>
              </a:spcBef>
            </a:pPr>
            <a:r>
              <a:rPr lang="ru-RU" sz="1100" b="1" strike="noStrike" spc="-1" dirty="0">
                <a:solidFill>
                  <a:srgbClr val="00133A"/>
                </a:solidFill>
                <a:latin typeface="Times New Roman"/>
              </a:rPr>
              <a:t>(тыс. рублей)</a:t>
            </a:r>
            <a:endParaRPr lang="ru-RU" sz="11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4E4DE0-DF42-52E2-F89E-AB956E90CD8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52" y="4146887"/>
            <a:ext cx="1448055" cy="2370218"/>
          </a:xfrm>
          <a:prstGeom prst="rect">
            <a:avLst/>
          </a:prstGeom>
        </p:spPr>
      </p:pic>
      <p:pic>
        <p:nvPicPr>
          <p:cNvPr id="7" name="Рисунок 13">
            <a:extLst>
              <a:ext uri="{FF2B5EF4-FFF2-40B4-BE49-F238E27FC236}">
                <a16:creationId xmlns:a16="http://schemas.microsoft.com/office/drawing/2014/main" id="{95995DF9-A9F0-5580-F96E-936C0EC73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633" y="4236269"/>
            <a:ext cx="1590520" cy="2521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Rectangle 2"/>
          <p:cNvSpPr/>
          <p:nvPr/>
        </p:nvSpPr>
        <p:spPr>
          <a:xfrm>
            <a:off x="1367406" y="657000"/>
            <a:ext cx="7474194" cy="7124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3360" tIns="31680" rIns="63360" bIns="31680" anchor="ctr">
            <a:noAutofit/>
          </a:bodyPr>
          <a:lstStyle/>
          <a:p>
            <a:pPr algn="ctr" defTabSz="914400">
              <a:lnSpc>
                <a:spcPct val="80000"/>
              </a:lnSpc>
            </a:pPr>
            <a:r>
              <a:rPr lang="ru-RU" sz="1400" b="1" strike="noStrike" spc="-1" dirty="0">
                <a:solidFill>
                  <a:srgbClr val="002060"/>
                </a:solidFill>
                <a:latin typeface="Times New Roman"/>
              </a:rPr>
              <a:t>Муниципальная программа </a:t>
            </a:r>
          </a:p>
          <a:p>
            <a:pPr algn="ctr" defTabSz="914400">
              <a:lnSpc>
                <a:spcPct val="80000"/>
              </a:lnSpc>
            </a:pPr>
            <a:r>
              <a:rPr lang="ru-RU" sz="1400" b="1" strike="noStrike" spc="-1" dirty="0">
                <a:solidFill>
                  <a:srgbClr val="002060"/>
                </a:solidFill>
                <a:latin typeface="Times New Roman"/>
              </a:rPr>
              <a:t>«Дороги Усть-Илимского муниципального округа»</a:t>
            </a:r>
          </a:p>
          <a:p>
            <a:pPr algn="ctr" defTabSz="914400">
              <a:lnSpc>
                <a:spcPct val="80000"/>
              </a:lnSpc>
            </a:pPr>
            <a:r>
              <a:rPr lang="ru-RU" sz="1400" b="1" strike="noStrike" spc="-1" dirty="0">
                <a:solidFill>
                  <a:srgbClr val="002060"/>
                </a:solidFill>
                <a:latin typeface="Times New Roman"/>
              </a:rPr>
              <a:t>в 2025 году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3" name="Заголовок 2"/>
          <p:cNvSpPr/>
          <p:nvPr/>
        </p:nvSpPr>
        <p:spPr>
          <a:xfrm>
            <a:off x="2322360" y="12600"/>
            <a:ext cx="5892840" cy="511560"/>
          </a:xfrm>
          <a:prstGeom prst="rect">
            <a:avLst/>
          </a:prstGeom>
          <a:solidFill>
            <a:srgbClr val="BCC9D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32880">
              <a:lnSpc>
                <a:spcPct val="70000"/>
              </a:lnSpc>
            </a:pPr>
            <a:r>
              <a:rPr lang="ru-RU" sz="1940" b="1" strike="noStrike" spc="-1" dirty="0">
                <a:solidFill>
                  <a:schemeClr val="lt1"/>
                </a:solidFill>
                <a:latin typeface="Times New Roman"/>
              </a:rPr>
              <a:t>Программная структура расходов бюджета округа</a:t>
            </a:r>
            <a:endParaRPr lang="ru-RU" sz="194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54" name="Группа 16"/>
          <p:cNvGrpSpPr/>
          <p:nvPr/>
        </p:nvGrpSpPr>
        <p:grpSpPr>
          <a:xfrm>
            <a:off x="1925640" y="1306980"/>
            <a:ext cx="6269760" cy="457447"/>
            <a:chOff x="1945800" y="1522080"/>
            <a:chExt cx="6269760" cy="871200"/>
          </a:xfrm>
        </p:grpSpPr>
        <p:sp>
          <p:nvSpPr>
            <p:cNvPr id="455" name="Прямоугольник с двумя скругленными соседними углами 17"/>
            <p:cNvSpPr/>
            <p:nvPr/>
          </p:nvSpPr>
          <p:spPr>
            <a:xfrm>
              <a:off x="1945800" y="1522080"/>
              <a:ext cx="6269760" cy="8712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56" name="TextBox 18"/>
            <p:cNvSpPr/>
            <p:nvPr/>
          </p:nvSpPr>
          <p:spPr>
            <a:xfrm>
              <a:off x="2078280" y="1595160"/>
              <a:ext cx="5879520" cy="42327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90000"/>
                </a:lnSpc>
              </a:pPr>
              <a:r>
                <a:rPr lang="ru-RU" sz="1200" b="1" strike="noStrike" spc="-1" dirty="0">
                  <a:solidFill>
                    <a:schemeClr val="lt1"/>
                  </a:solidFill>
                  <a:latin typeface="Times New Roman"/>
                </a:rPr>
                <a:t>Цель: Приведение автомобильных дорог общего пользования местного значения в нормативное состояние, сокращение дорожно-транспортных происшествий.</a:t>
              </a:r>
            </a:p>
          </p:txBody>
        </p:sp>
      </p:grpSp>
      <p:pic>
        <p:nvPicPr>
          <p:cNvPr id="457" name="Рисунок 14"/>
          <p:cNvPicPr/>
          <p:nvPr/>
        </p:nvPicPr>
        <p:blipFill>
          <a:blip r:embed="rId3" cstate="print"/>
          <a:stretch/>
        </p:blipFill>
        <p:spPr>
          <a:xfrm>
            <a:off x="27720" y="61200"/>
            <a:ext cx="1799640" cy="2173680"/>
          </a:xfrm>
          <a:prstGeom prst="rect">
            <a:avLst/>
          </a:prstGeom>
          <a:ln w="0">
            <a:noFill/>
          </a:ln>
        </p:spPr>
      </p:pic>
      <p:pic>
        <p:nvPicPr>
          <p:cNvPr id="458" name="Рисунок 19"/>
          <p:cNvPicPr/>
          <p:nvPr/>
        </p:nvPicPr>
        <p:blipFill>
          <a:blip r:embed="rId4" cstate="print"/>
          <a:stretch/>
        </p:blipFill>
        <p:spPr>
          <a:xfrm>
            <a:off x="8841600" y="15480"/>
            <a:ext cx="1178640" cy="1178640"/>
          </a:xfrm>
          <a:prstGeom prst="rect">
            <a:avLst/>
          </a:prstGeom>
          <a:ln w="0">
            <a:noFill/>
          </a:ln>
        </p:spPr>
      </p:pic>
      <p:grpSp>
        <p:nvGrpSpPr>
          <p:cNvPr id="460" name="Группа 3"/>
          <p:cNvGrpSpPr/>
          <p:nvPr/>
        </p:nvGrpSpPr>
        <p:grpSpPr>
          <a:xfrm>
            <a:off x="3626280" y="2526120"/>
            <a:ext cx="2637787" cy="1319220"/>
            <a:chOff x="3626280" y="2526120"/>
            <a:chExt cx="2868480" cy="1624320"/>
          </a:xfrm>
        </p:grpSpPr>
        <p:sp>
          <p:nvSpPr>
            <p:cNvPr id="461" name="Прямоугольник с двумя скругленными соседними углами 20"/>
            <p:cNvSpPr/>
            <p:nvPr/>
          </p:nvSpPr>
          <p:spPr>
            <a:xfrm>
              <a:off x="3626280" y="2526120"/>
              <a:ext cx="2868480" cy="16243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62" name="TextBox 21"/>
            <p:cNvSpPr/>
            <p:nvPr/>
          </p:nvSpPr>
          <p:spPr>
            <a:xfrm>
              <a:off x="3738600" y="2701440"/>
              <a:ext cx="2689560" cy="141550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80000"/>
                </a:lnSpc>
              </a:pPr>
              <a:r>
                <a:rPr lang="ru-RU" sz="1200" spc="-1" dirty="0">
                  <a:solidFill>
                    <a:schemeClr val="lt1"/>
                  </a:solidFill>
                  <a:latin typeface="Times New Roman"/>
                </a:rPr>
                <a:t>МП «</a:t>
              </a:r>
              <a:r>
                <a:rPr lang="ru-RU" sz="1200" b="0" strike="noStrike" spc="-1" dirty="0">
                  <a:solidFill>
                    <a:schemeClr val="lt1"/>
                  </a:solidFill>
                  <a:latin typeface="Times New Roman"/>
                </a:rPr>
                <a:t>Повышение уровня эксплуатационного состояния и безопасного использования автомобильных дорог общего пользования местного значения»</a:t>
              </a:r>
            </a:p>
            <a:p>
              <a:pPr algn="ctr" defTabSz="914400">
                <a:lnSpc>
                  <a:spcPct val="80000"/>
                </a:lnSpc>
              </a:pPr>
              <a:r>
                <a:rPr lang="ru-RU" sz="1200" b="0" strike="noStrike" spc="-1" dirty="0">
                  <a:solidFill>
                    <a:schemeClr val="lt1"/>
                  </a:solidFill>
                  <a:latin typeface="Times New Roman"/>
                </a:rPr>
                <a:t> </a:t>
              </a:r>
              <a:endParaRPr lang="ru-RU" sz="12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80000"/>
                </a:lnSpc>
              </a:pPr>
              <a:r>
                <a:rPr lang="ru-RU" sz="1400" b="1" strike="noStrike" spc="-1" dirty="0">
                  <a:solidFill>
                    <a:schemeClr val="lt1"/>
                  </a:solidFill>
                  <a:latin typeface="Times New Roman"/>
                </a:rPr>
                <a:t>53 166,6 – 82,6 %</a:t>
              </a:r>
              <a:endParaRPr lang="ru-RU" sz="1400" b="1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465" name="Стрелка: влево-вправо 24"/>
          <p:cNvSpPr/>
          <p:nvPr/>
        </p:nvSpPr>
        <p:spPr>
          <a:xfrm>
            <a:off x="2789007" y="4699721"/>
            <a:ext cx="4637288" cy="393853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9525">
            <a:solidFill>
              <a:srgbClr val="002060"/>
            </a:solidFill>
            <a:round/>
          </a:ln>
          <a:effectLst>
            <a:glow rad="63360">
              <a:srgbClr val="DDDDDD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 dirty="0">
                <a:solidFill>
                  <a:schemeClr val="lt1"/>
                </a:solidFill>
                <a:latin typeface="Times New Roman"/>
              </a:rPr>
              <a:t>53 166,6 тыс. рублей – 82,6 %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66" name="Group 522"/>
          <p:cNvGraphicFramePr/>
          <p:nvPr>
            <p:extLst>
              <p:ext uri="{D42A27DB-BD31-4B8C-83A1-F6EECF244321}">
                <p14:modId xmlns:p14="http://schemas.microsoft.com/office/powerpoint/2010/main" val="2089739420"/>
              </p:ext>
            </p:extLst>
          </p:nvPr>
        </p:nvGraphicFramePr>
        <p:xfrm>
          <a:off x="1367406" y="5198400"/>
          <a:ext cx="7477919" cy="1432560"/>
        </p:xfrm>
        <a:graphic>
          <a:graphicData uri="http://schemas.openxmlformats.org/drawingml/2006/table">
            <a:tbl>
              <a:tblPr/>
              <a:tblGrid>
                <a:gridCol w="40056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6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50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50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77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81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1218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Основные целевые показатели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</a:pPr>
                      <a:r>
                        <a:rPr lang="ru-RU" sz="105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Ед. изм.</a:t>
                      </a:r>
                      <a:endParaRPr lang="ru-RU" sz="10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2024 год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факт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2025 год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план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2025 год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факт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Прирост (снижение) 2025 к 2024, %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422">
                <a:tc>
                  <a:txBody>
                    <a:bodyPr/>
                    <a:lstStyle/>
                    <a:p>
                      <a:pPr algn="l"/>
                      <a:r>
                        <a:rPr lang="ru-RU" sz="1000" b="1" strike="noStrike" spc="-1" dirty="0">
                          <a:solidFill>
                            <a:srgbClr val="192C7D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1000" b="1" kern="1200" baseline="0" dirty="0">
                          <a:solidFill>
                            <a:srgbClr val="192C7D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Увеличение доли автомобильных дорог местного значения, соответствующих нормативным и допустимым требованиям к транспортно-эксплуатационным, показателям по сети автомобильных дорог общего пользования местного значения</a:t>
                      </a:r>
                      <a:endParaRPr lang="ru-RU" sz="1000" b="1" strike="noStrike" spc="-1" dirty="0">
                        <a:solidFill>
                          <a:srgbClr val="192C7D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00" b="1" strike="noStrike" spc="-1" dirty="0">
                          <a:solidFill>
                            <a:srgbClr val="192C7D"/>
                          </a:solidFill>
                          <a:latin typeface="Times New Roman"/>
                        </a:rPr>
                        <a:t>%</a:t>
                      </a:r>
                      <a:endParaRPr lang="ru-RU" sz="1000" b="1" strike="noStrike" spc="-1" dirty="0">
                        <a:solidFill>
                          <a:srgbClr val="192C7D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  <a:tabLst>
                          <a:tab pos="0" algn="l"/>
                        </a:tabLst>
                      </a:pPr>
                      <a:r>
                        <a:rPr lang="ru-RU" sz="1000" b="1" strike="noStrike" spc="-1" dirty="0">
                          <a:solidFill>
                            <a:srgbClr val="192C7D"/>
                          </a:solidFill>
                          <a:latin typeface="Times New Roman"/>
                        </a:rPr>
                        <a:t>19</a:t>
                      </a:r>
                      <a:endParaRPr lang="ru-RU" sz="1000" b="1" strike="noStrike" spc="-1" dirty="0">
                        <a:solidFill>
                          <a:srgbClr val="192C7D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  <a:tabLst>
                          <a:tab pos="0" algn="l"/>
                        </a:tabLst>
                      </a:pPr>
                      <a:r>
                        <a:rPr lang="ru-RU" sz="1000" b="1" strike="noStrike" spc="-1" dirty="0">
                          <a:solidFill>
                            <a:srgbClr val="192C7D"/>
                          </a:solidFill>
                          <a:latin typeface="Times New Roman"/>
                        </a:rPr>
                        <a:t>5</a:t>
                      </a:r>
                      <a:endParaRPr lang="ru-RU" sz="1000" b="1" strike="noStrike" spc="-1" dirty="0">
                        <a:solidFill>
                          <a:srgbClr val="192C7D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  <a:tabLst>
                          <a:tab pos="0" algn="l"/>
                        </a:tabLst>
                      </a:pPr>
                      <a:r>
                        <a:rPr lang="ru-RU" sz="1000" b="1" strike="noStrike" spc="-1" dirty="0">
                          <a:solidFill>
                            <a:srgbClr val="192C7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80000"/>
                        </a:lnSpc>
                        <a:tabLst>
                          <a:tab pos="0" algn="l"/>
                        </a:tabLst>
                      </a:pPr>
                      <a:r>
                        <a:rPr lang="ru-RU" sz="1000" b="1" strike="noStrike" spc="-1" dirty="0">
                          <a:solidFill>
                            <a:srgbClr val="192C7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26,3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67" name="Text Box 13"/>
          <p:cNvSpPr/>
          <p:nvPr/>
        </p:nvSpPr>
        <p:spPr>
          <a:xfrm>
            <a:off x="360" y="6661440"/>
            <a:ext cx="4159800" cy="193320"/>
          </a:xfrm>
          <a:prstGeom prst="rect">
            <a:avLst/>
          </a:prstGeom>
          <a:solidFill>
            <a:srgbClr val="9199B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40"/>
              </a:spcBef>
            </a:pPr>
            <a:r>
              <a:rPr lang="ru-RU" sz="680" b="1" i="1" strike="noStrike" spc="-1">
                <a:solidFill>
                  <a:schemeClr val="lt1"/>
                </a:solidFill>
                <a:latin typeface="Times New Roman"/>
              </a:rPr>
              <a:t>КОМИТЕТ ПО ЭКОНОМИКЕ И ФИНАНСАМ УСТЬ-ИЛИМСКОГО МУНИЦИПАЛЬНОГО ОКРУГА</a:t>
            </a:r>
            <a:endParaRPr lang="ru-RU" sz="68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Text Box 120">
            <a:extLst>
              <a:ext uri="{FF2B5EF4-FFF2-40B4-BE49-F238E27FC236}">
                <a16:creationId xmlns:a16="http://schemas.microsoft.com/office/drawing/2014/main" id="{B7C18D9D-1452-486E-88EE-1CEDE4985A65}"/>
              </a:ext>
            </a:extLst>
          </p:cNvPr>
          <p:cNvSpPr/>
          <p:nvPr/>
        </p:nvSpPr>
        <p:spPr>
          <a:xfrm>
            <a:off x="8118305" y="2025813"/>
            <a:ext cx="1112040" cy="257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  <a:spcBef>
                <a:spcPts val="550"/>
              </a:spcBef>
            </a:pPr>
            <a:r>
              <a:rPr lang="ru-RU" sz="1100" b="1" strike="noStrike" spc="-1" dirty="0">
                <a:solidFill>
                  <a:srgbClr val="00133A"/>
                </a:solidFill>
                <a:latin typeface="Times New Roman"/>
              </a:rPr>
              <a:t>(тыс. рублей)</a:t>
            </a:r>
            <a:endParaRPr lang="ru-RU" sz="11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1C8CE90-631B-7D77-E4FA-20E2365DD4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71" y="2295580"/>
            <a:ext cx="1984912" cy="9149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D9ABE-3484-11B3-E101-E897522937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406" y="3336563"/>
            <a:ext cx="2178344" cy="98025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DA2565-C380-9EBE-81CC-8AAAA729F1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" y="4419050"/>
            <a:ext cx="1277408" cy="16975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ACAE110-841B-7899-DDD3-888407147E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769" y="2984361"/>
            <a:ext cx="1263307" cy="214263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C05744-B22E-E388-E5E1-4229D10783F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945" y="2154513"/>
            <a:ext cx="1401946" cy="19349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5C78E2-A213-489F-BEC4-CB7D52E77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4301" y="134224"/>
            <a:ext cx="6660860" cy="486561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br>
              <a:rPr kumimoji="0" lang="ru-RU" sz="1938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br>
              <a:rPr kumimoji="0" lang="ru-RU" sz="1938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938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Программная структура расходов бюджета округа</a:t>
            </a:r>
            <a:br>
              <a:rPr kumimoji="0" lang="ru-RU" sz="173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824870-82C7-4FF1-A182-9B92A9E75F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1" y="61169"/>
            <a:ext cx="1800200" cy="2174498"/>
          </a:xfrm>
          <a:prstGeom prst="rect">
            <a:avLst/>
          </a:prstGeom>
        </p:spPr>
      </p:pic>
      <p:sp>
        <p:nvSpPr>
          <p:cNvPr id="5" name="Text Box 120">
            <a:extLst>
              <a:ext uri="{FF2B5EF4-FFF2-40B4-BE49-F238E27FC236}">
                <a16:creationId xmlns:a16="http://schemas.microsoft.com/office/drawing/2014/main" id="{42AEFFDE-144E-405D-80EC-236AF31EBFC6}"/>
              </a:ext>
            </a:extLst>
          </p:cNvPr>
          <p:cNvSpPr/>
          <p:nvPr/>
        </p:nvSpPr>
        <p:spPr>
          <a:xfrm>
            <a:off x="8387845" y="1303384"/>
            <a:ext cx="1112040" cy="257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  <a:spcBef>
                <a:spcPts val="550"/>
              </a:spcBef>
            </a:pPr>
            <a:r>
              <a:rPr lang="ru-RU" sz="1100" b="1" strike="noStrike" spc="-1" dirty="0">
                <a:solidFill>
                  <a:srgbClr val="00133A"/>
                </a:solidFill>
                <a:latin typeface="Times New Roman"/>
              </a:rPr>
              <a:t>(тыс. рублей)</a:t>
            </a:r>
            <a:endParaRPr lang="ru-RU" sz="11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00F38BC-2ABF-486A-9081-4DBF743E4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6109" y="496700"/>
            <a:ext cx="6400590" cy="651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298" tIns="31650" rIns="63298" bIns="31650" anchor="ctr"/>
          <a:lstStyle/>
          <a:p>
            <a:pPr algn="ctr" eaLnBrk="0" hangingPunct="0">
              <a:lnSpc>
                <a:spcPct val="80000"/>
              </a:lnSpc>
            </a:pP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«Охрана окружающей среды на территории Усть-Илимского муниципального округа» в 2025 году</a:t>
            </a:r>
          </a:p>
        </p:txBody>
      </p:sp>
      <p:sp>
        <p:nvSpPr>
          <p:cNvPr id="7" name="Прямоугольник с двумя скругленными соседними углами 17">
            <a:extLst>
              <a:ext uri="{FF2B5EF4-FFF2-40B4-BE49-F238E27FC236}">
                <a16:creationId xmlns:a16="http://schemas.microsoft.com/office/drawing/2014/main" id="{1D0D6E02-1598-46CE-88F1-3946D06DB308}"/>
              </a:ext>
            </a:extLst>
          </p:cNvPr>
          <p:cNvSpPr/>
          <p:nvPr/>
        </p:nvSpPr>
        <p:spPr>
          <a:xfrm>
            <a:off x="1711413" y="1144932"/>
            <a:ext cx="6563450" cy="430300"/>
          </a:xfrm>
          <a:prstGeom prst="round2SameRect">
            <a:avLst/>
          </a:prstGeom>
          <a:solidFill>
            <a:srgbClr val="0070C0"/>
          </a:solidFill>
          <a:ln>
            <a:noFill/>
          </a:ln>
          <a:effectLst>
            <a:outerShdw blurRad="57150" dist="38100" dir="5400000" algn="ctr" rotWithShape="0">
              <a:srgbClr val="000000">
                <a:hueOff val="0"/>
                <a:satOff val="0"/>
                <a:lumOff val="0"/>
                <a:alphaOff val="0"/>
                <a:shade val="9000"/>
                <a:satMod val="105000"/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txBody>
          <a:bodyPr/>
          <a:lstStyle/>
          <a:p>
            <a:pPr marL="0" marR="0" lvl="0" indent="0" algn="ctr" defTabSz="914400" rtl="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Цель: Повышение экологической безопасности на территории Усть-Илимского муниципального округа.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99FB68F8-F540-4A32-B758-E315EBF8ADF4}"/>
              </a:ext>
            </a:extLst>
          </p:cNvPr>
          <p:cNvGrpSpPr/>
          <p:nvPr/>
        </p:nvGrpSpPr>
        <p:grpSpPr>
          <a:xfrm>
            <a:off x="4021566" y="2801510"/>
            <a:ext cx="2232248" cy="1413534"/>
            <a:chOff x="3419600" y="2339804"/>
            <a:chExt cx="3096344" cy="2251059"/>
          </a:xfrm>
        </p:grpSpPr>
        <p:sp>
          <p:nvSpPr>
            <p:cNvPr id="9" name="Прямоугольник с двумя скругленными соседними углами 20">
              <a:extLst>
                <a:ext uri="{FF2B5EF4-FFF2-40B4-BE49-F238E27FC236}">
                  <a16:creationId xmlns:a16="http://schemas.microsoft.com/office/drawing/2014/main" id="{01D68BC7-38A8-44BD-957C-5F6D64035DB7}"/>
                </a:ext>
              </a:extLst>
            </p:cNvPr>
            <p:cNvSpPr/>
            <p:nvPr/>
          </p:nvSpPr>
          <p:spPr>
            <a:xfrm>
              <a:off x="3419600" y="2339804"/>
              <a:ext cx="3096344" cy="2251059"/>
            </a:xfrm>
            <a:prstGeom prst="round2SameRect">
              <a:avLst/>
            </a:prstGeom>
            <a:solidFill>
              <a:srgbClr val="0070C0"/>
            </a:solidFill>
            <a:ln>
              <a:noFill/>
            </a:ln>
            <a:effectLst>
              <a:outerShdw blurRad="57150" dist="38100" dir="5400000" algn="ctr" rotWithShape="0">
                <a:srgbClr val="000000">
                  <a:hueOff val="0"/>
                  <a:satOff val="0"/>
                  <a:lumOff val="0"/>
                  <a:alphaOff val="0"/>
                  <a:shade val="9000"/>
                  <a:satMod val="105000"/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A9B3345-A9ED-47DF-9896-099662518498}"/>
                </a:ext>
              </a:extLst>
            </p:cNvPr>
            <p:cNvSpPr txBox="1"/>
            <p:nvPr/>
          </p:nvSpPr>
          <p:spPr>
            <a:xfrm>
              <a:off x="3519482" y="2445440"/>
              <a:ext cx="2880320" cy="2029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МП "Снижение уровня негативного воздействия на окружающую среду отходов производства и потребления"</a:t>
              </a: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b="1" kern="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22 833,5 – 30,7 %</a:t>
              </a:r>
              <a:endPara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11" name="Group 522">
            <a:extLst>
              <a:ext uri="{FF2B5EF4-FFF2-40B4-BE49-F238E27FC236}">
                <a16:creationId xmlns:a16="http://schemas.microsoft.com/office/drawing/2014/main" id="{94BDBA6E-45DD-4737-B861-C4D6C391C0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221223"/>
              </p:ext>
            </p:extLst>
          </p:nvPr>
        </p:nvGraphicFramePr>
        <p:xfrm>
          <a:off x="1428363" y="4953243"/>
          <a:ext cx="7136798" cy="1645332"/>
        </p:xfrm>
        <a:graphic>
          <a:graphicData uri="http://schemas.openxmlformats.org/drawingml/2006/table">
            <a:tbl>
              <a:tblPr/>
              <a:tblGrid>
                <a:gridCol w="43429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1443">
                  <a:extLst>
                    <a:ext uri="{9D8B030D-6E8A-4147-A177-3AD203B41FA5}">
                      <a16:colId xmlns:a16="http://schemas.microsoft.com/office/drawing/2014/main" val="4273988527"/>
                    </a:ext>
                  </a:extLst>
                </a:gridCol>
                <a:gridCol w="496176">
                  <a:extLst>
                    <a:ext uri="{9D8B030D-6E8A-4147-A177-3AD203B41FA5}">
                      <a16:colId xmlns:a16="http://schemas.microsoft.com/office/drawing/2014/main" val="853850915"/>
                    </a:ext>
                  </a:extLst>
                </a:gridCol>
                <a:gridCol w="5419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7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82601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целевые показатели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kern="900" spc="0" baseline="0" dirty="0">
                          <a:solidFill>
                            <a:schemeClr val="bg1"/>
                          </a:solidFill>
                          <a:latin typeface="Times New Roman"/>
                        </a:rPr>
                        <a:t>Ед. изм.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2025 год план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Прирост (снижение) 2025 к 2024, %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069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ликвидированных  несанкционированных  свалок  на территории Усть-Илимского муниципального округа</a:t>
                      </a:r>
                      <a:endParaRPr kumimoji="0" lang="ru-RU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ед.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117">
                <a:tc>
                  <a:txBody>
                    <a:bodyPr/>
                    <a:lstStyle/>
                    <a:p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kern="1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проведенных мероприятий экологической</a:t>
                      </a:r>
                    </a:p>
                    <a:p>
                      <a:r>
                        <a:rPr lang="ru-RU" sz="1100" b="1" kern="1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направленности</a:t>
                      </a:r>
                      <a:endParaRPr kumimoji="0" lang="ru-RU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ед.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359968"/>
                  </a:ext>
                </a:extLst>
              </a:tr>
            </a:tbl>
          </a:graphicData>
        </a:graphic>
      </p:graphicFrame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DC81D7C-A356-44F7-842B-A2B1618CB17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64073" y="2349906"/>
            <a:ext cx="1686162" cy="190425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D4DE461-EEAD-4429-8C95-0A63BC3F81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405" y="189763"/>
            <a:ext cx="1179439" cy="1179439"/>
          </a:xfrm>
          <a:prstGeom prst="rect">
            <a:avLst/>
          </a:prstGeom>
        </p:spPr>
      </p:pic>
      <p:sp>
        <p:nvSpPr>
          <p:cNvPr id="3" name="Text Box 13">
            <a:extLst>
              <a:ext uri="{FF2B5EF4-FFF2-40B4-BE49-F238E27FC236}">
                <a16:creationId xmlns:a16="http://schemas.microsoft.com/office/drawing/2014/main" id="{22906616-2C0D-BA57-8842-85B308863099}"/>
              </a:ext>
            </a:extLst>
          </p:cNvPr>
          <p:cNvSpPr/>
          <p:nvPr/>
        </p:nvSpPr>
        <p:spPr>
          <a:xfrm>
            <a:off x="360" y="6661440"/>
            <a:ext cx="4159800" cy="193320"/>
          </a:xfrm>
          <a:prstGeom prst="rect">
            <a:avLst/>
          </a:prstGeom>
          <a:solidFill>
            <a:srgbClr val="9199B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40"/>
              </a:spcBef>
            </a:pPr>
            <a:r>
              <a:rPr lang="ru-RU" sz="680" b="1" i="1" strike="noStrike" spc="-1" dirty="0">
                <a:solidFill>
                  <a:schemeClr val="lt1"/>
                </a:solidFill>
                <a:latin typeface="Times New Roman"/>
              </a:rPr>
              <a:t>КОМИТЕТ ПО ЭКОНОМИКЕ И ФИНАНСАМ УСТЬ-ИЛИМСКОГО МУНИЦИПАЛЬНОГО ОКРУГА</a:t>
            </a:r>
            <a:endParaRPr lang="ru-RU" sz="68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" name="Picture 5" descr="C:\Users\User\AppData\Roaming\Bimoid\Users\User0006\RcvdFiles\grigorash\22 мус. контейнеры РДШИ\IMG-20210419-WA0014.jpg">
            <a:extLst>
              <a:ext uri="{FF2B5EF4-FFF2-40B4-BE49-F238E27FC236}">
                <a16:creationId xmlns:a16="http://schemas.microsoft.com/office/drawing/2014/main" id="{70407241-D167-F5BC-FF0A-F17CF15B4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403" y="2430405"/>
            <a:ext cx="2535426" cy="193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1266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>
            <a:extLst>
              <a:ext uri="{FF2B5EF4-FFF2-40B4-BE49-F238E27FC236}">
                <a16:creationId xmlns:a16="http://schemas.microsoft.com/office/drawing/2014/main" id="{4F216CA0-9337-4F12-986D-3BAE3FD52AA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35185" y="94828"/>
            <a:ext cx="6920918" cy="316233"/>
          </a:xfrm>
          <a:prstGeom prst="rect">
            <a:avLst/>
          </a:prstGeom>
          <a:solidFill>
            <a:srgbClr val="BCC9DA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632950" rtl="0" eaLnBrk="1" latinLnBrk="0" hangingPunct="1">
              <a:spcBef>
                <a:spcPct val="0"/>
              </a:spcBef>
              <a:buNone/>
              <a:defRPr sz="3045" kern="12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ru-RU" sz="1938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Программная структура расходов бюджета округа</a:t>
            </a:r>
            <a:endParaRPr lang="ru-RU" sz="1731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BEA1FA-1173-4257-8104-236EA7012A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661"/>
            <a:ext cx="1800200" cy="217449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C1529433-99D7-45B5-8FCA-D50921A52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3737" y="607544"/>
            <a:ext cx="6398526" cy="48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298" tIns="31650" rIns="63298" bIns="31650" anchor="ctr"/>
          <a:lstStyle/>
          <a:p>
            <a:pPr algn="ctr" eaLnBrk="0" hangingPunct="0">
              <a:lnSpc>
                <a:spcPct val="80000"/>
              </a:lnSpc>
            </a:pPr>
            <a:r>
              <a:rPr lang="ru-RU" sz="1500" b="1" dirty="0">
                <a:solidFill>
                  <a:srgbClr val="192C7D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«Благоустройство территории Усть-Илимского муниципального округа» в 2025 году</a:t>
            </a:r>
          </a:p>
        </p:txBody>
      </p:sp>
      <p:sp>
        <p:nvSpPr>
          <p:cNvPr id="7" name="Прямоугольник с двумя скругленными соседними углами 16">
            <a:extLst>
              <a:ext uri="{FF2B5EF4-FFF2-40B4-BE49-F238E27FC236}">
                <a16:creationId xmlns:a16="http://schemas.microsoft.com/office/drawing/2014/main" id="{EA2341AC-66FD-48C2-8FED-65D88D46B818}"/>
              </a:ext>
            </a:extLst>
          </p:cNvPr>
          <p:cNvSpPr/>
          <p:nvPr/>
        </p:nvSpPr>
        <p:spPr>
          <a:xfrm>
            <a:off x="1988209" y="1216401"/>
            <a:ext cx="6014869" cy="331886"/>
          </a:xfrm>
          <a:prstGeom prst="round2SameRect">
            <a:avLst/>
          </a:prstGeom>
          <a:solidFill>
            <a:srgbClr val="0070C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5F618B-8DA8-4CD5-A3F7-2BC53BB7A388}"/>
              </a:ext>
            </a:extLst>
          </p:cNvPr>
          <p:cNvSpPr txBox="1"/>
          <p:nvPr/>
        </p:nvSpPr>
        <p:spPr>
          <a:xfrm>
            <a:off x="1902923" y="1260423"/>
            <a:ext cx="6014868" cy="272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hangingPunct="0">
              <a:lnSpc>
                <a:spcPct val="90000"/>
              </a:lnSpc>
            </a:pPr>
            <a:r>
              <a:rPr lang="ru-RU" sz="13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Цель: Улучшение общего состояния благоустройства территории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C1BDD2A-E5C0-4459-AC60-E287BEE843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12" y="48120"/>
            <a:ext cx="1179439" cy="117943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4C4B64D-374C-40B6-8160-6056DD6130A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9477" y="2047456"/>
            <a:ext cx="2484275" cy="174678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9DA6EF4-A6C0-408C-9D5D-5EE924BD8CE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78658" y="2007751"/>
            <a:ext cx="2426440" cy="1752022"/>
          </a:xfrm>
          <a:prstGeom prst="rect">
            <a:avLst/>
          </a:prstGeom>
        </p:spPr>
      </p:pic>
      <p:grpSp>
        <p:nvGrpSpPr>
          <p:cNvPr id="17" name="Группа 3">
            <a:extLst>
              <a:ext uri="{FF2B5EF4-FFF2-40B4-BE49-F238E27FC236}">
                <a16:creationId xmlns:a16="http://schemas.microsoft.com/office/drawing/2014/main" id="{B4876071-FF72-425F-A88D-1460B1B8578E}"/>
              </a:ext>
            </a:extLst>
          </p:cNvPr>
          <p:cNvGrpSpPr/>
          <p:nvPr/>
        </p:nvGrpSpPr>
        <p:grpSpPr>
          <a:xfrm>
            <a:off x="3430377" y="2140118"/>
            <a:ext cx="3045246" cy="1384841"/>
            <a:chOff x="3806772" y="2429855"/>
            <a:chExt cx="2868480" cy="1250096"/>
          </a:xfrm>
        </p:grpSpPr>
        <p:sp>
          <p:nvSpPr>
            <p:cNvPr id="18" name="Прямоугольник с двумя скругленными соседними углами 20">
              <a:extLst>
                <a:ext uri="{FF2B5EF4-FFF2-40B4-BE49-F238E27FC236}">
                  <a16:creationId xmlns:a16="http://schemas.microsoft.com/office/drawing/2014/main" id="{91E9821C-DE63-4714-B6B0-CCAFFAD2AF5A}"/>
                </a:ext>
              </a:extLst>
            </p:cNvPr>
            <p:cNvSpPr/>
            <p:nvPr/>
          </p:nvSpPr>
          <p:spPr>
            <a:xfrm>
              <a:off x="3806772" y="2429855"/>
              <a:ext cx="2868480" cy="1247856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" name="TextBox 21">
              <a:extLst>
                <a:ext uri="{FF2B5EF4-FFF2-40B4-BE49-F238E27FC236}">
                  <a16:creationId xmlns:a16="http://schemas.microsoft.com/office/drawing/2014/main" id="{C7D1A267-31D5-4489-826A-F05334685E13}"/>
                </a:ext>
              </a:extLst>
            </p:cNvPr>
            <p:cNvSpPr/>
            <p:nvPr/>
          </p:nvSpPr>
          <p:spPr>
            <a:xfrm>
              <a:off x="3890773" y="2531048"/>
              <a:ext cx="2689560" cy="114890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80000"/>
                </a:lnSpc>
              </a:pPr>
              <a:r>
                <a:rPr lang="ru-RU" sz="12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МП «Совершенствование системы комплексного благоустройства населенных пунктов Усть-Илимского муниципального округа, создание комфортных условий проживания и отдыха населения»</a:t>
              </a:r>
            </a:p>
            <a:p>
              <a:pPr algn="ctr" defTabSz="914400">
                <a:lnSpc>
                  <a:spcPct val="80000"/>
                </a:lnSpc>
              </a:pPr>
              <a:endPara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 defTabSz="914400">
                <a:lnSpc>
                  <a:spcPct val="80000"/>
                </a:lnSpc>
              </a:pPr>
              <a:r>
                <a:rPr lang="ru-RU" sz="1200" b="1" strike="noStrike" spc="-1" dirty="0">
                  <a:solidFill>
                    <a:schemeClr val="lt1"/>
                  </a:solidFill>
                  <a:latin typeface="Times New Roman"/>
                </a:rPr>
                <a:t>2 416,2 тыс. рублей – 81,2 %</a:t>
              </a:r>
              <a:endParaRPr lang="ru-RU" sz="1200" b="1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graphicFrame>
        <p:nvGraphicFramePr>
          <p:cNvPr id="20" name="Group 522">
            <a:extLst>
              <a:ext uri="{FF2B5EF4-FFF2-40B4-BE49-F238E27FC236}">
                <a16:creationId xmlns:a16="http://schemas.microsoft.com/office/drawing/2014/main" id="{F6D3D1DF-B011-462D-892A-03C40EB7E4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633441"/>
              </p:ext>
            </p:extLst>
          </p:nvPr>
        </p:nvGraphicFramePr>
        <p:xfrm>
          <a:off x="1063064" y="4351604"/>
          <a:ext cx="7286178" cy="2191827"/>
        </p:xfrm>
        <a:graphic>
          <a:graphicData uri="http://schemas.openxmlformats.org/drawingml/2006/table">
            <a:tbl>
              <a:tblPr/>
              <a:tblGrid>
                <a:gridCol w="44404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1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58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8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00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13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02301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целевые показатели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kern="900" spc="0" baseline="0" dirty="0">
                          <a:solidFill>
                            <a:schemeClr val="bg1"/>
                          </a:solidFill>
                          <a:latin typeface="Times New Roman"/>
                        </a:rPr>
                        <a:t>Ед. изм.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2025 год план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Прирост (снижение) 2025 к 2024, %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2299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kumimoji="0" lang="ru-RU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00" b="1" kern="1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граждан, принявших участие в решении вопросов</a:t>
                      </a:r>
                    </a:p>
                    <a:p>
                      <a:r>
                        <a:rPr lang="ru-RU" sz="1000" b="1" kern="1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благоустройства, от общего количества граждан в</a:t>
                      </a:r>
                    </a:p>
                    <a:p>
                      <a:r>
                        <a:rPr lang="ru-RU" sz="1000" b="1" kern="1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возрасте от 14 лет, проживающих на территориях, в которых реализуются проекты по созданию комфортной городской среды.</a:t>
                      </a: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6124">
                <a:tc>
                  <a:txBody>
                    <a:bodyPr/>
                    <a:lstStyle/>
                    <a:p>
                      <a:r>
                        <a:rPr lang="ru-RU" sz="1000" b="1" kern="1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населенных пунктов, в которых проведены работы по содержанию общественных территорий (уборка мусора, очистка от снега, подметание территории и пр.)</a:t>
                      </a: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ед.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588300"/>
                  </a:ext>
                </a:extLst>
              </a:tr>
            </a:tbl>
          </a:graphicData>
        </a:graphic>
      </p:graphicFrame>
      <p:sp>
        <p:nvSpPr>
          <p:cNvPr id="2" name="Text Box 13">
            <a:extLst>
              <a:ext uri="{FF2B5EF4-FFF2-40B4-BE49-F238E27FC236}">
                <a16:creationId xmlns:a16="http://schemas.microsoft.com/office/drawing/2014/main" id="{B8F3D04D-8309-4FFF-BA54-0C36C6043B51}"/>
              </a:ext>
            </a:extLst>
          </p:cNvPr>
          <p:cNvSpPr/>
          <p:nvPr/>
        </p:nvSpPr>
        <p:spPr>
          <a:xfrm>
            <a:off x="360" y="6661440"/>
            <a:ext cx="4159800" cy="193320"/>
          </a:xfrm>
          <a:prstGeom prst="rect">
            <a:avLst/>
          </a:prstGeom>
          <a:solidFill>
            <a:srgbClr val="9199B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40"/>
              </a:spcBef>
            </a:pPr>
            <a:r>
              <a:rPr lang="ru-RU" sz="680" b="1" i="1" strike="noStrike" spc="-1" dirty="0">
                <a:solidFill>
                  <a:schemeClr val="lt1"/>
                </a:solidFill>
                <a:latin typeface="Times New Roman"/>
              </a:rPr>
              <a:t>КОМИТЕТ ПО ЭКОНОМИКЕ И ФИНАНСАМ УСТЬ-ИЛИМСКОГО МУНИЦИПАЛЬНОГО ОКРУГА</a:t>
            </a:r>
            <a:endParaRPr lang="ru-RU" sz="68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05226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16FA3D-2C76-44EF-BE20-6A6DB18A9E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828"/>
            <a:ext cx="1800200" cy="21744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C58DC2-704C-4319-992B-1874C7EB462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7109" y="0"/>
            <a:ext cx="6919560" cy="54868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726FBB1-135C-43A6-A75B-6FD14957F78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29370" y="5447"/>
            <a:ext cx="1176630" cy="117663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9648611-AFA5-4849-ADBB-622D498EBFC7}"/>
              </a:ext>
            </a:extLst>
          </p:cNvPr>
          <p:cNvSpPr txBox="1"/>
          <p:nvPr/>
        </p:nvSpPr>
        <p:spPr>
          <a:xfrm>
            <a:off x="1729490" y="716509"/>
            <a:ext cx="6919560" cy="609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Муниципальная программа </a:t>
            </a:r>
          </a:p>
          <a:p>
            <a:pPr marL="0" marR="0" lvl="0" indent="0" algn="ctr" defTabSz="914400" rtl="0" eaLnBrk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«Формирование комфортной городской среды на территории Усть-Илимского муниципального округа»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 2025 году</a:t>
            </a:r>
          </a:p>
        </p:txBody>
      </p:sp>
      <p:sp>
        <p:nvSpPr>
          <p:cNvPr id="12" name="Прямоугольник с двумя скругленными соседними углами 16">
            <a:extLst>
              <a:ext uri="{FF2B5EF4-FFF2-40B4-BE49-F238E27FC236}">
                <a16:creationId xmlns:a16="http://schemas.microsoft.com/office/drawing/2014/main" id="{CED17B44-E64B-4D7E-A526-3D0F76109D3B}"/>
              </a:ext>
            </a:extLst>
          </p:cNvPr>
          <p:cNvSpPr/>
          <p:nvPr/>
        </p:nvSpPr>
        <p:spPr>
          <a:xfrm>
            <a:off x="2001232" y="1360994"/>
            <a:ext cx="6759573" cy="696329"/>
          </a:xfrm>
          <a:prstGeom prst="round2SameRect">
            <a:avLst/>
          </a:prstGeom>
          <a:solidFill>
            <a:srgbClr val="0070C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A556F5-8844-47B0-AB5A-E5BDB7D3710F}"/>
              </a:ext>
            </a:extLst>
          </p:cNvPr>
          <p:cNvSpPr txBox="1"/>
          <p:nvPr/>
        </p:nvSpPr>
        <p:spPr>
          <a:xfrm>
            <a:off x="2118042" y="1413664"/>
            <a:ext cx="6596092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hangingPunct="0">
              <a:lnSpc>
                <a:spcPct val="90000"/>
              </a:lnSpc>
            </a:pPr>
            <a:r>
              <a:rPr lang="ru-RU" sz="1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Цель: Комплексное решение проблем благоустройства, обеспечение улучшения внешнего вида территории Усть-Илимского муниципального округа, способствующего комфортной жизнедеятельности, создание комфортных условий проживания и отдыха населения</a:t>
            </a:r>
          </a:p>
        </p:txBody>
      </p:sp>
      <p:sp>
        <p:nvSpPr>
          <p:cNvPr id="14" name="Text Box 120">
            <a:extLst>
              <a:ext uri="{FF2B5EF4-FFF2-40B4-BE49-F238E27FC236}">
                <a16:creationId xmlns:a16="http://schemas.microsoft.com/office/drawing/2014/main" id="{032D54D8-85EB-4F18-89B3-C2CDB10B7D57}"/>
              </a:ext>
            </a:extLst>
          </p:cNvPr>
          <p:cNvSpPr/>
          <p:nvPr/>
        </p:nvSpPr>
        <p:spPr>
          <a:xfrm>
            <a:off x="8714134" y="1197207"/>
            <a:ext cx="1112040" cy="257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  <a:spcBef>
                <a:spcPts val="550"/>
              </a:spcBef>
            </a:pPr>
            <a:r>
              <a:rPr lang="ru-RU" sz="1100" b="1" strike="noStrike" spc="-1" dirty="0">
                <a:solidFill>
                  <a:srgbClr val="00133A"/>
                </a:solidFill>
                <a:latin typeface="Times New Roman"/>
              </a:rPr>
              <a:t>(тыс. рублей)</a:t>
            </a:r>
            <a:endParaRPr lang="ru-RU" sz="11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A9CC201D-5923-029F-2627-76489C26BEBE}"/>
              </a:ext>
            </a:extLst>
          </p:cNvPr>
          <p:cNvGrpSpPr/>
          <p:nvPr/>
        </p:nvGrpSpPr>
        <p:grpSpPr>
          <a:xfrm>
            <a:off x="2696024" y="2370234"/>
            <a:ext cx="2076904" cy="1140946"/>
            <a:chOff x="2392546" y="2583338"/>
            <a:chExt cx="2076904" cy="1028714"/>
          </a:xfrm>
        </p:grpSpPr>
        <p:sp>
          <p:nvSpPr>
            <p:cNvPr id="15" name="Прямоугольник с двумя скругленными соседними углами 20">
              <a:extLst>
                <a:ext uri="{FF2B5EF4-FFF2-40B4-BE49-F238E27FC236}">
                  <a16:creationId xmlns:a16="http://schemas.microsoft.com/office/drawing/2014/main" id="{E6E0E93C-2A1E-4168-9755-7BBFCD94A54E}"/>
                </a:ext>
              </a:extLst>
            </p:cNvPr>
            <p:cNvSpPr/>
            <p:nvPr/>
          </p:nvSpPr>
          <p:spPr>
            <a:xfrm>
              <a:off x="2472701" y="2633322"/>
              <a:ext cx="1842926" cy="978730"/>
            </a:xfrm>
            <a:prstGeom prst="round2SameRect">
              <a:avLst/>
            </a:prstGeom>
            <a:solidFill>
              <a:srgbClr val="0070C0"/>
            </a:solidFill>
            <a:ln>
              <a:noFill/>
            </a:ln>
            <a:effectLst>
              <a:outerShdw blurRad="57150" dist="38100" dir="5400000" algn="ctr" rotWithShape="0">
                <a:srgbClr val="000000">
                  <a:hueOff val="0"/>
                  <a:satOff val="0"/>
                  <a:lumOff val="0"/>
                  <a:alphaOff val="0"/>
                  <a:shade val="9000"/>
                  <a:satMod val="105000"/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E6C49D8-E957-42D6-B18D-8F8E42B46D86}"/>
                </a:ext>
              </a:extLst>
            </p:cNvPr>
            <p:cNvSpPr txBox="1"/>
            <p:nvPr/>
          </p:nvSpPr>
          <p:spPr>
            <a:xfrm>
              <a:off x="2392546" y="2583338"/>
              <a:ext cx="2076904" cy="978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МП «Формирование комфортной городской среды»</a:t>
              </a:r>
              <a:endParaRPr lang="ru-RU" sz="1200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b="1" kern="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4 129,4 – 100,0 %</a:t>
              </a:r>
              <a:endPara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A687D81A-905A-8692-1208-B920E56EC43B}"/>
              </a:ext>
            </a:extLst>
          </p:cNvPr>
          <p:cNvGrpSpPr/>
          <p:nvPr/>
        </p:nvGrpSpPr>
        <p:grpSpPr>
          <a:xfrm>
            <a:off x="5436552" y="2269326"/>
            <a:ext cx="2163896" cy="1274195"/>
            <a:chOff x="5635033" y="2464846"/>
            <a:chExt cx="2076510" cy="1423006"/>
          </a:xfrm>
        </p:grpSpPr>
        <p:sp>
          <p:nvSpPr>
            <p:cNvPr id="16" name="Прямоугольник с двумя скругленными соседними углами 20">
              <a:extLst>
                <a:ext uri="{FF2B5EF4-FFF2-40B4-BE49-F238E27FC236}">
                  <a16:creationId xmlns:a16="http://schemas.microsoft.com/office/drawing/2014/main" id="{A1CC634D-681C-4079-9E85-214891D54F9D}"/>
                </a:ext>
              </a:extLst>
            </p:cNvPr>
            <p:cNvSpPr/>
            <p:nvPr/>
          </p:nvSpPr>
          <p:spPr>
            <a:xfrm>
              <a:off x="5706637" y="2608274"/>
              <a:ext cx="1933303" cy="1218258"/>
            </a:xfrm>
            <a:prstGeom prst="round2SameRect">
              <a:avLst/>
            </a:prstGeom>
            <a:solidFill>
              <a:srgbClr val="0070C0"/>
            </a:solidFill>
            <a:ln>
              <a:noFill/>
            </a:ln>
            <a:effectLst>
              <a:outerShdw blurRad="57150" dist="38100" dir="5400000" algn="ctr" rotWithShape="0">
                <a:srgbClr val="000000">
                  <a:hueOff val="0"/>
                  <a:satOff val="0"/>
                  <a:lumOff val="0"/>
                  <a:alphaOff val="0"/>
                  <a:shade val="9000"/>
                  <a:satMod val="105000"/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DD08ECD-DA03-4F5B-AC24-E2C85C156EC4}"/>
                </a:ext>
              </a:extLst>
            </p:cNvPr>
            <p:cNvSpPr txBox="1"/>
            <p:nvPr/>
          </p:nvSpPr>
          <p:spPr>
            <a:xfrm>
              <a:off x="5635033" y="2464846"/>
              <a:ext cx="2076510" cy="14230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ru-RU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МП «Повышение комфортности условий проживания населения, в том числе общественных пространств»</a:t>
              </a:r>
              <a:endParaRPr lang="ru-RU" sz="1200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b="1" kern="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251,2 – 81,0 %</a:t>
              </a:r>
              <a:endPara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Стрелка: влево-вправо 20">
            <a:extLst>
              <a:ext uri="{FF2B5EF4-FFF2-40B4-BE49-F238E27FC236}">
                <a16:creationId xmlns:a16="http://schemas.microsoft.com/office/drawing/2014/main" id="{D191A082-34C1-43DC-996A-11714C562797}"/>
              </a:ext>
            </a:extLst>
          </p:cNvPr>
          <p:cNvSpPr/>
          <p:nvPr/>
        </p:nvSpPr>
        <p:spPr>
          <a:xfrm>
            <a:off x="3262172" y="3584171"/>
            <a:ext cx="3854196" cy="416333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9525">
            <a:solidFill>
              <a:srgbClr val="002060"/>
            </a:solidFill>
            <a:round/>
          </a:ln>
          <a:effectLst>
            <a:glow rad="63360">
              <a:srgbClr val="DDDDDD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 dirty="0">
                <a:solidFill>
                  <a:schemeClr val="lt1"/>
                </a:solidFill>
                <a:latin typeface="Times New Roman"/>
              </a:rPr>
              <a:t>4 380,6 тыс. рублей – 98,7 %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0" name="Group 522">
            <a:extLst>
              <a:ext uri="{FF2B5EF4-FFF2-40B4-BE49-F238E27FC236}">
                <a16:creationId xmlns:a16="http://schemas.microsoft.com/office/drawing/2014/main" id="{91858861-B416-47C1-9936-16EA1CD8DE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49544"/>
              </p:ext>
            </p:extLst>
          </p:nvPr>
        </p:nvGraphicFramePr>
        <p:xfrm>
          <a:off x="1800200" y="5047283"/>
          <a:ext cx="6482953" cy="1358099"/>
        </p:xfrm>
        <a:graphic>
          <a:graphicData uri="http://schemas.openxmlformats.org/drawingml/2006/table">
            <a:tbl>
              <a:tblPr/>
              <a:tblGrid>
                <a:gridCol w="4320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78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20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22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целевые показатели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kern="900" spc="0" baseline="0" dirty="0">
                          <a:solidFill>
                            <a:schemeClr val="bg1"/>
                          </a:solidFill>
                          <a:latin typeface="Times New Roman"/>
                        </a:rPr>
                        <a:t>Ед. изм.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2025 год план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0891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Количество благоустроенных общественных территорий</a:t>
                      </a:r>
                      <a:endParaRPr kumimoji="0" lang="ru-RU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Ед.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454">
                <a:tc>
                  <a:txBody>
                    <a:bodyPr/>
                    <a:lstStyle/>
                    <a:p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граждан, принявших участие в решении вопросов благоустройства, от общего количества граждан в возрасте от 14 лет, проживающих на территориях, в которых реализуются проекты по созданию комфортной городской среды</a:t>
                      </a: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588300"/>
                  </a:ext>
                </a:extLst>
              </a:tr>
            </a:tbl>
          </a:graphicData>
        </a:graphic>
      </p:graphicFrame>
      <p:sp>
        <p:nvSpPr>
          <p:cNvPr id="6" name="Text Box 13">
            <a:extLst>
              <a:ext uri="{FF2B5EF4-FFF2-40B4-BE49-F238E27FC236}">
                <a16:creationId xmlns:a16="http://schemas.microsoft.com/office/drawing/2014/main" id="{A8828A52-0309-B85E-A397-62779442A5C6}"/>
              </a:ext>
            </a:extLst>
          </p:cNvPr>
          <p:cNvSpPr/>
          <p:nvPr/>
        </p:nvSpPr>
        <p:spPr>
          <a:xfrm>
            <a:off x="0" y="6666512"/>
            <a:ext cx="4159800" cy="193320"/>
          </a:xfrm>
          <a:prstGeom prst="rect">
            <a:avLst/>
          </a:prstGeom>
          <a:solidFill>
            <a:srgbClr val="9199B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40"/>
              </a:spcBef>
            </a:pPr>
            <a:r>
              <a:rPr lang="ru-RU" sz="680" b="1" i="1" strike="noStrike" spc="-1">
                <a:solidFill>
                  <a:schemeClr val="lt1"/>
                </a:solidFill>
                <a:latin typeface="Times New Roman"/>
              </a:rPr>
              <a:t>КОМИТЕТ ПО ЭКОНОМИКЕ И ФИНАНСАМ УСТЬ-ИЛИМСКОГО МУНИЦИПАЛЬНОГО ОКРУГА</a:t>
            </a:r>
            <a:endParaRPr lang="ru-RU" sz="68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114D29B-7689-2DC3-D6D7-37B0155B78A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754"/>
          <a:stretch/>
        </p:blipFill>
        <p:spPr>
          <a:xfrm>
            <a:off x="7826101" y="2401059"/>
            <a:ext cx="1788821" cy="2247854"/>
          </a:xfrm>
          <a:prstGeom prst="rect">
            <a:avLst/>
          </a:prstGeom>
        </p:spPr>
      </p:pic>
      <p:pic>
        <p:nvPicPr>
          <p:cNvPr id="1026" name="Рисунок 1">
            <a:extLst>
              <a:ext uri="{FF2B5EF4-FFF2-40B4-BE49-F238E27FC236}">
                <a16:creationId xmlns:a16="http://schemas.microsoft.com/office/drawing/2014/main" id="{09947560-013D-A94E-D0E1-E035677315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04"/>
          <a:stretch/>
        </p:blipFill>
        <p:spPr bwMode="auto">
          <a:xfrm>
            <a:off x="426278" y="2397755"/>
            <a:ext cx="1788598" cy="225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65005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AE5C853-23F0-1128-8A38-BECE2F084E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" r="26259" b="22938"/>
          <a:stretch/>
        </p:blipFill>
        <p:spPr>
          <a:xfrm>
            <a:off x="27720" y="5395193"/>
            <a:ext cx="1951354" cy="1138740"/>
          </a:xfrm>
          <a:prstGeom prst="rect">
            <a:avLst/>
          </a:prstGeom>
        </p:spPr>
      </p:pic>
      <p:sp>
        <p:nvSpPr>
          <p:cNvPr id="468" name="Rectangle 2"/>
          <p:cNvSpPr/>
          <p:nvPr/>
        </p:nvSpPr>
        <p:spPr>
          <a:xfrm>
            <a:off x="2298960" y="774000"/>
            <a:ext cx="6070680" cy="441833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3360" tIns="31680" rIns="63360" bIns="31680" anchor="ctr">
            <a:noAutofit/>
          </a:bodyPr>
          <a:lstStyle/>
          <a:p>
            <a:pPr algn="ctr" defTabSz="914400">
              <a:lnSpc>
                <a:spcPct val="80000"/>
              </a:lnSpc>
            </a:pPr>
            <a:r>
              <a:rPr lang="ru-RU" sz="1400" b="1" strike="noStrike" spc="-1" dirty="0">
                <a:solidFill>
                  <a:srgbClr val="00133A"/>
                </a:solidFill>
                <a:latin typeface="Times New Roman"/>
              </a:rPr>
              <a:t>Муниципальная программа «Архитектура и градостроительство в Усть-Илимск</a:t>
            </a:r>
            <a:r>
              <a:rPr lang="ru-RU" sz="1400" b="1" spc="-1" dirty="0">
                <a:solidFill>
                  <a:srgbClr val="00133A"/>
                </a:solidFill>
                <a:latin typeface="Times New Roman"/>
              </a:rPr>
              <a:t>ом муниципальном округе</a:t>
            </a:r>
            <a:r>
              <a:rPr lang="ru-RU" sz="1400" b="1" strike="noStrike" spc="-1" dirty="0">
                <a:solidFill>
                  <a:srgbClr val="00133A"/>
                </a:solidFill>
                <a:latin typeface="Times New Roman"/>
              </a:rPr>
              <a:t>» в 2025 году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9" name="Text Box 120"/>
          <p:cNvSpPr/>
          <p:nvPr/>
        </p:nvSpPr>
        <p:spPr>
          <a:xfrm>
            <a:off x="8734685" y="1945395"/>
            <a:ext cx="1033560" cy="257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  <a:spcBef>
                <a:spcPts val="550"/>
              </a:spcBef>
            </a:pPr>
            <a:r>
              <a:rPr lang="ru-RU" sz="1100" b="1" strike="noStrike" spc="-1" dirty="0">
                <a:solidFill>
                  <a:srgbClr val="002060"/>
                </a:solidFill>
                <a:latin typeface="Times New Roman"/>
              </a:rPr>
              <a:t>(тыс. рублей)</a:t>
            </a:r>
            <a:endParaRPr lang="ru-RU" sz="11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0" name="Заголовок 2"/>
          <p:cNvSpPr/>
          <p:nvPr/>
        </p:nvSpPr>
        <p:spPr>
          <a:xfrm>
            <a:off x="2322360" y="12600"/>
            <a:ext cx="5892840" cy="511560"/>
          </a:xfrm>
          <a:prstGeom prst="rect">
            <a:avLst/>
          </a:prstGeom>
          <a:solidFill>
            <a:srgbClr val="BCC9D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32880">
              <a:lnSpc>
                <a:spcPct val="70000"/>
              </a:lnSpc>
            </a:pPr>
            <a:r>
              <a:rPr lang="ru-RU" sz="1940" b="1" strike="noStrike" spc="-1" dirty="0">
                <a:solidFill>
                  <a:schemeClr val="lt1"/>
                </a:solidFill>
                <a:latin typeface="Times New Roman"/>
              </a:rPr>
              <a:t>Программная структура расходов бюджета округа</a:t>
            </a:r>
            <a:endParaRPr lang="ru-RU" sz="194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1" name="Рисунок 23"/>
          <p:cNvPicPr/>
          <p:nvPr/>
        </p:nvPicPr>
        <p:blipFill>
          <a:blip r:embed="rId4" cstate="print"/>
          <a:stretch/>
        </p:blipFill>
        <p:spPr>
          <a:xfrm>
            <a:off x="8536650" y="145794"/>
            <a:ext cx="1178640" cy="1178640"/>
          </a:xfrm>
          <a:prstGeom prst="rect">
            <a:avLst/>
          </a:prstGeom>
          <a:ln w="0">
            <a:noFill/>
          </a:ln>
        </p:spPr>
      </p:pic>
      <p:sp>
        <p:nvSpPr>
          <p:cNvPr id="472" name="TextBox 42"/>
          <p:cNvSpPr/>
          <p:nvPr/>
        </p:nvSpPr>
        <p:spPr>
          <a:xfrm flipH="1">
            <a:off x="1922400" y="5265000"/>
            <a:ext cx="6032880" cy="424440"/>
          </a:xfrm>
          <a:prstGeom prst="homePlate">
            <a:avLst>
              <a:gd name="adj" fmla="val 50000"/>
            </a:avLst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90000"/>
              </a:lnSpc>
            </a:pPr>
            <a:endParaRPr lang="ru-RU" sz="1200" b="0" strike="noStrike" spc="-1">
              <a:solidFill>
                <a:schemeClr val="lt1"/>
              </a:solidFill>
              <a:latin typeface="Times New Roman"/>
            </a:endParaRPr>
          </a:p>
        </p:txBody>
      </p:sp>
      <p:sp>
        <p:nvSpPr>
          <p:cNvPr id="475" name="Стрелка: влево-вправо 20"/>
          <p:cNvSpPr/>
          <p:nvPr/>
        </p:nvSpPr>
        <p:spPr>
          <a:xfrm>
            <a:off x="3203081" y="4488311"/>
            <a:ext cx="3870818" cy="362012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9525">
            <a:solidFill>
              <a:srgbClr val="002060"/>
            </a:solidFill>
            <a:round/>
          </a:ln>
          <a:effectLst>
            <a:glow rad="63360">
              <a:srgbClr val="DDDDDD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1400" b="0" strike="noStrike" spc="-1" dirty="0">
                <a:solidFill>
                  <a:schemeClr val="lt1"/>
                </a:solidFill>
                <a:latin typeface="Times New Roman"/>
              </a:rPr>
              <a:t>14 448,4 тыс. рублей – 81,0 %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76" name="Группа 22"/>
          <p:cNvGrpSpPr/>
          <p:nvPr/>
        </p:nvGrpSpPr>
        <p:grpSpPr>
          <a:xfrm>
            <a:off x="2504841" y="2357651"/>
            <a:ext cx="2248412" cy="1731127"/>
            <a:chOff x="3023280" y="2442960"/>
            <a:chExt cx="1824840" cy="1982072"/>
          </a:xfrm>
        </p:grpSpPr>
        <p:sp>
          <p:nvSpPr>
            <p:cNvPr id="477" name="Прямоугольник с двумя скругленными соседними углами 23"/>
            <p:cNvSpPr/>
            <p:nvPr/>
          </p:nvSpPr>
          <p:spPr>
            <a:xfrm>
              <a:off x="3023280" y="2442960"/>
              <a:ext cx="1824840" cy="147924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78" name="TextBox 28"/>
            <p:cNvSpPr/>
            <p:nvPr/>
          </p:nvSpPr>
          <p:spPr>
            <a:xfrm>
              <a:off x="3029035" y="2470863"/>
              <a:ext cx="1731246" cy="1954169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algn="ctr" defTabSz="914400">
                <a:lnSpc>
                  <a:spcPct val="90000"/>
                </a:lnSpc>
              </a:pPr>
              <a:r>
                <a:rPr lang="ru-RU" sz="1200" spc="-1" dirty="0">
                  <a:solidFill>
                    <a:schemeClr val="lt1"/>
                  </a:solidFill>
                  <a:latin typeface="Times New Roman"/>
                </a:rPr>
                <a:t>МП </a:t>
              </a:r>
              <a:r>
                <a:rPr lang="ru-RU" sz="1200" b="0" strike="noStrike" spc="-1" dirty="0">
                  <a:solidFill>
                    <a:schemeClr val="lt1"/>
                  </a:solidFill>
                  <a:latin typeface="Times New Roman"/>
                </a:rPr>
                <a:t>«Совершенствование градостроительной деятельности на территории муниципальных образований Иркутской области»</a:t>
              </a:r>
            </a:p>
            <a:p>
              <a:pPr algn="ctr" defTabSz="914400">
                <a:lnSpc>
                  <a:spcPct val="90000"/>
                </a:lnSpc>
              </a:pPr>
              <a:endParaRPr lang="ru-RU" sz="1200" spc="-1" dirty="0">
                <a:solidFill>
                  <a:schemeClr val="lt1"/>
                </a:solidFill>
                <a:latin typeface="Times New Roman"/>
              </a:endParaRPr>
            </a:p>
            <a:p>
              <a:pPr algn="ctr" defTabSz="914400">
                <a:lnSpc>
                  <a:spcPct val="90000"/>
                </a:lnSpc>
              </a:pPr>
              <a:r>
                <a:rPr lang="ru-RU" sz="1200" b="1" strike="noStrike" spc="-1" dirty="0">
                  <a:solidFill>
                    <a:schemeClr val="lt1"/>
                  </a:solidFill>
                  <a:latin typeface="Times New Roman"/>
                </a:rPr>
                <a:t>988,3 – 100,0 %</a:t>
              </a:r>
              <a:endParaRPr lang="ru-RU" sz="12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endParaRPr lang="ru-RU" sz="14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479" name="Группа 29"/>
          <p:cNvGrpSpPr/>
          <p:nvPr/>
        </p:nvGrpSpPr>
        <p:grpSpPr>
          <a:xfrm>
            <a:off x="4953000" y="2339396"/>
            <a:ext cx="2646242" cy="1308791"/>
            <a:chOff x="5385960" y="2454840"/>
            <a:chExt cx="2094840" cy="1521126"/>
          </a:xfrm>
        </p:grpSpPr>
        <p:sp>
          <p:nvSpPr>
            <p:cNvPr id="480" name="Прямоугольник с двумя скругленными соседними углами 23"/>
            <p:cNvSpPr/>
            <p:nvPr/>
          </p:nvSpPr>
          <p:spPr>
            <a:xfrm>
              <a:off x="5461200" y="2454840"/>
              <a:ext cx="1954800" cy="150156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1" name="TextBox 31"/>
            <p:cNvSpPr/>
            <p:nvPr/>
          </p:nvSpPr>
          <p:spPr>
            <a:xfrm>
              <a:off x="5385960" y="2518201"/>
              <a:ext cx="2094840" cy="1457765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90000"/>
                </a:lnSpc>
              </a:pPr>
              <a:r>
                <a:rPr lang="ru-RU" sz="1200" b="0" strike="noStrike" spc="-1" dirty="0">
                  <a:solidFill>
                    <a:schemeClr val="lt1"/>
                  </a:solidFill>
                  <a:latin typeface="Times New Roman"/>
                </a:rPr>
                <a:t>МП «Строительство и капитальные (текущие) ремонты объектов муниципальной собственности Усть-Илимского муниципального округа»</a:t>
              </a:r>
            </a:p>
            <a:p>
              <a:pPr algn="ctr" defTabSz="914400">
                <a:lnSpc>
                  <a:spcPct val="90000"/>
                </a:lnSpc>
              </a:pPr>
              <a:endParaRPr lang="ru-RU" sz="12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90000"/>
                </a:lnSpc>
              </a:pPr>
              <a:endParaRPr lang="ru-RU" sz="12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90000"/>
                </a:lnSpc>
              </a:pPr>
              <a:r>
                <a:rPr lang="ru-RU" sz="1200" b="1" strike="noStrike" spc="-1" dirty="0">
                  <a:solidFill>
                    <a:schemeClr val="lt1"/>
                  </a:solidFill>
                  <a:latin typeface="Times New Roman"/>
                </a:rPr>
                <a:t>13 460,1 – 79,9 %</a:t>
              </a:r>
              <a:endParaRPr lang="ru-RU" sz="12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482" name="Группа 11"/>
          <p:cNvGrpSpPr/>
          <p:nvPr/>
        </p:nvGrpSpPr>
        <p:grpSpPr>
          <a:xfrm>
            <a:off x="1371665" y="1387801"/>
            <a:ext cx="7386441" cy="591214"/>
            <a:chOff x="2378208" y="1438560"/>
            <a:chExt cx="6087912" cy="742680"/>
          </a:xfrm>
        </p:grpSpPr>
        <p:sp>
          <p:nvSpPr>
            <p:cNvPr id="483" name="Прямоугольник с двумя скругленными соседними углами 16"/>
            <p:cNvSpPr/>
            <p:nvPr/>
          </p:nvSpPr>
          <p:spPr>
            <a:xfrm>
              <a:off x="2395440" y="1438560"/>
              <a:ext cx="6070680" cy="74268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4" name="TextBox 17"/>
            <p:cNvSpPr/>
            <p:nvPr/>
          </p:nvSpPr>
          <p:spPr>
            <a:xfrm>
              <a:off x="2378208" y="1449429"/>
              <a:ext cx="6070680" cy="55861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Цель: Развитие социальной инфраструктуры Усть-Илимского муниципального округа путем формирования благоприятного социального климата для обеспечения эффективной трудовой деятельности, повышения уровня жизни, миграционного оттока.</a:t>
              </a:r>
            </a:p>
          </p:txBody>
        </p:sp>
      </p:grpSp>
      <p:pic>
        <p:nvPicPr>
          <p:cNvPr id="485" name="Рисунок 19"/>
          <p:cNvPicPr/>
          <p:nvPr/>
        </p:nvPicPr>
        <p:blipFill>
          <a:blip r:embed="rId5" cstate="print"/>
          <a:stretch/>
        </p:blipFill>
        <p:spPr>
          <a:xfrm>
            <a:off x="27720" y="61200"/>
            <a:ext cx="1799640" cy="21736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486" name="Group 522"/>
          <p:cNvGraphicFramePr/>
          <p:nvPr>
            <p:extLst>
              <p:ext uri="{D42A27DB-BD31-4B8C-83A1-F6EECF244321}">
                <p14:modId xmlns:p14="http://schemas.microsoft.com/office/powerpoint/2010/main" val="970116586"/>
              </p:ext>
            </p:extLst>
          </p:nvPr>
        </p:nvGraphicFramePr>
        <p:xfrm>
          <a:off x="1920780" y="4968055"/>
          <a:ext cx="6696000" cy="1565878"/>
        </p:xfrm>
        <a:graphic>
          <a:graphicData uri="http://schemas.openxmlformats.org/drawingml/2006/table">
            <a:tbl>
              <a:tblPr/>
              <a:tblGrid>
                <a:gridCol w="4536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4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4211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Основные целевые показатели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Ед. изм.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2025 год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план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2025 год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факт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014">
                <a:tc>
                  <a:txBody>
                    <a:bodyPr/>
                    <a:lstStyle/>
                    <a:p>
                      <a:pPr defTabSz="914400">
                        <a:lnSpc>
                          <a:spcPct val="70000"/>
                        </a:lnSpc>
                        <a:spcBef>
                          <a:spcPts val="210"/>
                        </a:spcBef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Количество разработанных местных нормативов градостроительного проектирования</a:t>
                      </a: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890">
                <a:tc>
                  <a:txBody>
                    <a:bodyPr/>
                    <a:lstStyle/>
                    <a:p>
                      <a:pPr defTabSz="632880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r>
                        <a:rPr lang="ru-RU" sz="1050" b="1" strike="noStrike" spc="-1" baseline="0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муниципальных общеобразовательных и дошкольных учреждений, соответствующих современным требованиям обучения</a:t>
                      </a:r>
                      <a:endParaRPr lang="ru-RU" sz="1050" b="1" strike="noStrike" spc="-1" dirty="0">
                        <a:solidFill>
                          <a:srgbClr val="253F7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890">
                <a:tc>
                  <a:txBody>
                    <a:bodyPr/>
                    <a:lstStyle/>
                    <a:p>
                      <a:pPr defTabSz="632880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отремонтированных объектов муниципального жилищного фонда Усть-Илимского</a:t>
                      </a:r>
                      <a:r>
                        <a:rPr lang="ru-RU" sz="1050" b="1" strike="noStrike" spc="-1" baseline="0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муниципального округа</a:t>
                      </a:r>
                      <a:endParaRPr lang="ru-RU" sz="1050" b="1" strike="noStrike" spc="-1" dirty="0">
                        <a:solidFill>
                          <a:srgbClr val="253F7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Ед.</a:t>
                      </a: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87" name="Text Box 13"/>
          <p:cNvSpPr/>
          <p:nvPr/>
        </p:nvSpPr>
        <p:spPr>
          <a:xfrm>
            <a:off x="360" y="6661440"/>
            <a:ext cx="4159800" cy="193320"/>
          </a:xfrm>
          <a:prstGeom prst="rect">
            <a:avLst/>
          </a:prstGeom>
          <a:solidFill>
            <a:srgbClr val="9199B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40"/>
              </a:spcBef>
            </a:pPr>
            <a:r>
              <a:rPr lang="ru-RU" sz="680" b="1" i="1" strike="noStrike" spc="-1">
                <a:solidFill>
                  <a:schemeClr val="lt1"/>
                </a:solidFill>
                <a:latin typeface="Times New Roman"/>
              </a:rPr>
              <a:t>КОМИТЕТ ПО ЭКОНОМИКЕ И ФИНАНСАМ УСТЬ-ИЛИМСКОГО МУНИЦИПАЛЬНОГО ОКРУГА</a:t>
            </a:r>
            <a:endParaRPr lang="ru-RU" sz="68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6CB1E6-A469-49BA-A7B8-EEDC072EE7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33"/>
          <a:stretch/>
        </p:blipFill>
        <p:spPr>
          <a:xfrm>
            <a:off x="0" y="3638669"/>
            <a:ext cx="2454853" cy="124031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28E2438-40E0-75F8-1558-F9010879509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094" y="3638669"/>
            <a:ext cx="1708463" cy="12813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Rectangle 2"/>
          <p:cNvSpPr/>
          <p:nvPr/>
        </p:nvSpPr>
        <p:spPr>
          <a:xfrm>
            <a:off x="2298960" y="774000"/>
            <a:ext cx="6070680" cy="6138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3360" tIns="31680" rIns="63360" bIns="31680" anchor="ctr">
            <a:noAutofit/>
          </a:bodyPr>
          <a:lstStyle/>
          <a:p>
            <a:pPr algn="ctr" defTabSz="914400">
              <a:lnSpc>
                <a:spcPct val="80000"/>
              </a:lnSpc>
            </a:pPr>
            <a:r>
              <a:rPr lang="ru-RU" sz="1400" b="1" strike="noStrike" spc="-1" dirty="0">
                <a:solidFill>
                  <a:srgbClr val="00133A"/>
                </a:solidFill>
                <a:latin typeface="Times New Roman"/>
              </a:rPr>
              <a:t>Муниципальная программа </a:t>
            </a:r>
            <a:br>
              <a:rPr sz="1400" dirty="0"/>
            </a:br>
            <a:r>
              <a:rPr lang="ru-RU" sz="1400" b="1" strike="noStrike" spc="-1" dirty="0">
                <a:solidFill>
                  <a:srgbClr val="00133A"/>
                </a:solidFill>
                <a:latin typeface="Times New Roman"/>
              </a:rPr>
              <a:t>«Повышение эффективности деятельности муниципальных унитарных предприятий Усть-Илимского муниципального округа» в 2025 году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9" name="Text Box 120"/>
          <p:cNvSpPr/>
          <p:nvPr/>
        </p:nvSpPr>
        <p:spPr>
          <a:xfrm>
            <a:off x="8542777" y="1308900"/>
            <a:ext cx="1033560" cy="2574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  <a:spcBef>
                <a:spcPts val="550"/>
              </a:spcBef>
            </a:pPr>
            <a:r>
              <a:rPr lang="ru-RU" sz="1100" b="1" strike="noStrike" spc="-1" dirty="0">
                <a:solidFill>
                  <a:srgbClr val="002060"/>
                </a:solidFill>
                <a:latin typeface="Times New Roman"/>
              </a:rPr>
              <a:t>(тыс. рублей)</a:t>
            </a:r>
            <a:endParaRPr lang="ru-RU" sz="11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0" name="Заголовок 2"/>
          <p:cNvSpPr/>
          <p:nvPr/>
        </p:nvSpPr>
        <p:spPr>
          <a:xfrm>
            <a:off x="2322360" y="12600"/>
            <a:ext cx="5892840" cy="511560"/>
          </a:xfrm>
          <a:prstGeom prst="rect">
            <a:avLst/>
          </a:prstGeom>
          <a:solidFill>
            <a:srgbClr val="BCC9D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32880">
              <a:lnSpc>
                <a:spcPct val="70000"/>
              </a:lnSpc>
            </a:pPr>
            <a:r>
              <a:rPr lang="ru-RU" sz="1940" b="1" strike="noStrike" spc="-1" dirty="0">
                <a:solidFill>
                  <a:schemeClr val="lt1"/>
                </a:solidFill>
                <a:latin typeface="Times New Roman"/>
              </a:rPr>
              <a:t>Программная структура расходов бюджета округа</a:t>
            </a:r>
            <a:endParaRPr lang="ru-RU" sz="194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1" name="Рисунок 23"/>
          <p:cNvPicPr/>
          <p:nvPr/>
        </p:nvPicPr>
        <p:blipFill>
          <a:blip r:embed="rId3" cstate="print"/>
          <a:stretch/>
        </p:blipFill>
        <p:spPr>
          <a:xfrm>
            <a:off x="8536650" y="145794"/>
            <a:ext cx="1178640" cy="1178640"/>
          </a:xfrm>
          <a:prstGeom prst="rect">
            <a:avLst/>
          </a:prstGeom>
          <a:ln w="0">
            <a:noFill/>
          </a:ln>
        </p:spPr>
      </p:pic>
      <p:sp>
        <p:nvSpPr>
          <p:cNvPr id="472" name="TextBox 42"/>
          <p:cNvSpPr/>
          <p:nvPr/>
        </p:nvSpPr>
        <p:spPr>
          <a:xfrm flipH="1">
            <a:off x="1922400" y="5265000"/>
            <a:ext cx="6032880" cy="424440"/>
          </a:xfrm>
          <a:prstGeom prst="homePlate">
            <a:avLst>
              <a:gd name="adj" fmla="val 50000"/>
            </a:avLst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90000"/>
              </a:lnSpc>
            </a:pPr>
            <a:endParaRPr lang="ru-RU" sz="1200" b="0" strike="noStrike" spc="-1">
              <a:solidFill>
                <a:schemeClr val="lt1"/>
              </a:solidFill>
              <a:latin typeface="Times New Roman"/>
            </a:endParaRPr>
          </a:p>
        </p:txBody>
      </p:sp>
      <p:grpSp>
        <p:nvGrpSpPr>
          <p:cNvPr id="2" name="Группа 22"/>
          <p:cNvGrpSpPr/>
          <p:nvPr/>
        </p:nvGrpSpPr>
        <p:grpSpPr>
          <a:xfrm>
            <a:off x="3775558" y="1953935"/>
            <a:ext cx="2326564" cy="1635917"/>
            <a:chOff x="3023280" y="2318286"/>
            <a:chExt cx="1824840" cy="1690193"/>
          </a:xfrm>
        </p:grpSpPr>
        <p:sp>
          <p:nvSpPr>
            <p:cNvPr id="477" name="Прямоугольник с двумя скругленными соседними углами 23"/>
            <p:cNvSpPr/>
            <p:nvPr/>
          </p:nvSpPr>
          <p:spPr>
            <a:xfrm>
              <a:off x="3023280" y="2442960"/>
              <a:ext cx="1824840" cy="147924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78" name="TextBox 28"/>
            <p:cNvSpPr/>
            <p:nvPr/>
          </p:nvSpPr>
          <p:spPr>
            <a:xfrm>
              <a:off x="3058676" y="2318286"/>
              <a:ext cx="1731246" cy="169019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algn="ctr" defTabSz="914400">
                <a:lnSpc>
                  <a:spcPct val="90000"/>
                </a:lnSpc>
              </a:pPr>
              <a:endParaRPr lang="ru-RU" sz="1200" b="0" strike="noStrike" spc="-1" dirty="0">
                <a:solidFill>
                  <a:schemeClr val="lt1"/>
                </a:solidFill>
                <a:latin typeface="Times New Roman"/>
              </a:endParaRPr>
            </a:p>
            <a:p>
              <a:pPr algn="ctr" defTabSz="914400">
                <a:lnSpc>
                  <a:spcPct val="90000"/>
                </a:lnSpc>
              </a:pPr>
              <a:r>
                <a:rPr lang="ru-RU" sz="1200" b="0" strike="noStrike" spc="-1" dirty="0">
                  <a:solidFill>
                    <a:schemeClr val="lt1"/>
                  </a:solidFill>
                  <a:latin typeface="Times New Roman"/>
                </a:rPr>
                <a:t>МП «Оказание финансовой поддержки муниципальным унитарным предприятиям Усть-Илимского муниципального округа»</a:t>
              </a:r>
            </a:p>
            <a:p>
              <a:pPr algn="ctr" defTabSz="914400">
                <a:lnSpc>
                  <a:spcPct val="90000"/>
                </a:lnSpc>
              </a:pPr>
              <a:endParaRPr lang="ru-RU" sz="1200" spc="-1" dirty="0">
                <a:solidFill>
                  <a:schemeClr val="lt1"/>
                </a:solidFill>
                <a:latin typeface="Times New Roman"/>
              </a:endParaRPr>
            </a:p>
            <a:p>
              <a:pPr algn="ctr" defTabSz="914400">
                <a:lnSpc>
                  <a:spcPct val="90000"/>
                </a:lnSpc>
              </a:pPr>
              <a:r>
                <a:rPr lang="ru-RU" sz="1200" b="1" strike="noStrike" spc="-1" dirty="0">
                  <a:solidFill>
                    <a:schemeClr val="lt1"/>
                  </a:solidFill>
                  <a:latin typeface="Times New Roman"/>
                </a:rPr>
                <a:t>35 568,6 – 92,3 %</a:t>
              </a:r>
              <a:endParaRPr lang="ru-RU" sz="12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endParaRPr lang="ru-RU" sz="14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4" name="Группа 11"/>
          <p:cNvGrpSpPr/>
          <p:nvPr/>
        </p:nvGrpSpPr>
        <p:grpSpPr>
          <a:xfrm>
            <a:off x="2224597" y="1522213"/>
            <a:ext cx="6070680" cy="257400"/>
            <a:chOff x="2395440" y="1546199"/>
            <a:chExt cx="6070680" cy="749488"/>
          </a:xfrm>
        </p:grpSpPr>
        <p:sp>
          <p:nvSpPr>
            <p:cNvPr id="483" name="Прямоугольник с двумя скругленными соседними углами 16"/>
            <p:cNvSpPr/>
            <p:nvPr/>
          </p:nvSpPr>
          <p:spPr>
            <a:xfrm>
              <a:off x="2395440" y="1553007"/>
              <a:ext cx="6070680" cy="74268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4" name="TextBox 17"/>
            <p:cNvSpPr/>
            <p:nvPr/>
          </p:nvSpPr>
          <p:spPr>
            <a:xfrm>
              <a:off x="2688120" y="1546199"/>
              <a:ext cx="5768280" cy="25674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Цель: Эффективное развитие муниципальных унитарных предприятий</a:t>
              </a:r>
            </a:p>
          </p:txBody>
        </p:sp>
      </p:grpSp>
      <p:pic>
        <p:nvPicPr>
          <p:cNvPr id="485" name="Рисунок 19"/>
          <p:cNvPicPr/>
          <p:nvPr/>
        </p:nvPicPr>
        <p:blipFill>
          <a:blip r:embed="rId4" cstate="print"/>
          <a:stretch/>
        </p:blipFill>
        <p:spPr>
          <a:xfrm>
            <a:off x="27720" y="61200"/>
            <a:ext cx="1799640" cy="21736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486" name="Group 522"/>
          <p:cNvGraphicFramePr/>
          <p:nvPr>
            <p:extLst>
              <p:ext uri="{D42A27DB-BD31-4B8C-83A1-F6EECF244321}">
                <p14:modId xmlns:p14="http://schemas.microsoft.com/office/powerpoint/2010/main" val="599801634"/>
              </p:ext>
            </p:extLst>
          </p:nvPr>
        </p:nvGraphicFramePr>
        <p:xfrm>
          <a:off x="2255360" y="5333449"/>
          <a:ext cx="5728885" cy="1170498"/>
        </p:xfrm>
        <a:graphic>
          <a:graphicData uri="http://schemas.openxmlformats.org/drawingml/2006/table">
            <a:tbl>
              <a:tblPr/>
              <a:tblGrid>
                <a:gridCol w="3881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28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65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83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82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Основные целевые показатели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Ед. изм.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2025 год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план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2025 год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факт</a:t>
                      </a:r>
                      <a:endParaRPr lang="ru-RU" sz="10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85B4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004">
                <a:tc>
                  <a:txBody>
                    <a:bodyPr/>
                    <a:lstStyle/>
                    <a:p>
                      <a:pPr defTabSz="914400">
                        <a:lnSpc>
                          <a:spcPct val="70000"/>
                        </a:lnSpc>
                        <a:spcBef>
                          <a:spcPts val="210"/>
                        </a:spcBef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действующих муниципальных унитарных предприятий</a:t>
                      </a: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511">
                <a:tc>
                  <a:txBody>
                    <a:bodyPr/>
                    <a:lstStyle/>
                    <a:p>
                      <a:pPr defTabSz="632880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Снижение кредиторской задолженности</a:t>
                      </a:r>
                    </a:p>
                  </a:txBody>
                  <a:tcPr marL="63000" marR="63000" anchor="ctr">
                    <a:lnL w="1224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328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1" strike="noStrike" spc="-1" dirty="0">
                          <a:solidFill>
                            <a:srgbClr val="253F7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100,8</a:t>
                      </a:r>
                    </a:p>
                  </a:txBody>
                  <a:tcPr marL="63000" marR="63000" anchor="ctr">
                    <a:lnL w="56880">
                      <a:noFill/>
                      <a:prstDash val="solid"/>
                    </a:lnL>
                    <a:lnR w="56880">
                      <a:noFill/>
                      <a:prstDash val="solid"/>
                    </a:lnR>
                    <a:lnT w="56880">
                      <a:noFill/>
                      <a:prstDash val="solid"/>
                    </a:lnT>
                    <a:lnB w="56880">
                      <a:noFill/>
                      <a:prstDash val="soli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D6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87" name="Text Box 13"/>
          <p:cNvSpPr/>
          <p:nvPr/>
        </p:nvSpPr>
        <p:spPr>
          <a:xfrm>
            <a:off x="360" y="6661440"/>
            <a:ext cx="4159800" cy="193320"/>
          </a:xfrm>
          <a:prstGeom prst="rect">
            <a:avLst/>
          </a:prstGeom>
          <a:solidFill>
            <a:srgbClr val="9199B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40"/>
              </a:spcBef>
            </a:pPr>
            <a:r>
              <a:rPr lang="ru-RU" sz="680" b="1" i="1" strike="noStrike" spc="-1">
                <a:solidFill>
                  <a:schemeClr val="lt1"/>
                </a:solidFill>
                <a:latin typeface="Times New Roman"/>
              </a:rPr>
              <a:t>КОМИТЕТ ПО ЭКОНОМИКЕ И ФИНАНСАМ УСТЬ-ИЛИМСКОГО МУНИЦИПАЛЬНОГО ОКРУГА</a:t>
            </a:r>
            <a:endParaRPr lang="ru-RU" sz="68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386F94DE-9A5D-B5B4-4816-0816756B3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726" y="3840540"/>
            <a:ext cx="2589638" cy="1337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1"/>
          <p:cNvGraphicFramePr/>
          <p:nvPr>
            <p:extLst>
              <p:ext uri="{D42A27DB-BD31-4B8C-83A1-F6EECF244321}">
                <p14:modId xmlns:p14="http://schemas.microsoft.com/office/powerpoint/2010/main" val="1131430875"/>
              </p:ext>
            </p:extLst>
          </p:nvPr>
        </p:nvGraphicFramePr>
        <p:xfrm>
          <a:off x="1208520" y="1052640"/>
          <a:ext cx="7198200" cy="54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1" name="Рисунок 8"/>
          <p:cNvPicPr/>
          <p:nvPr/>
        </p:nvPicPr>
        <p:blipFill>
          <a:blip r:embed="rId8" cstate="print"/>
          <a:stretch/>
        </p:blipFill>
        <p:spPr>
          <a:xfrm>
            <a:off x="200520" y="-13680"/>
            <a:ext cx="1799640" cy="2173680"/>
          </a:xfrm>
          <a:prstGeom prst="rect">
            <a:avLst/>
          </a:prstGeom>
          <a:ln w="0">
            <a:noFill/>
          </a:ln>
        </p:spPr>
      </p:pic>
      <p:pic>
        <p:nvPicPr>
          <p:cNvPr id="102" name="Рисунок 9"/>
          <p:cNvPicPr/>
          <p:nvPr/>
        </p:nvPicPr>
        <p:blipFill>
          <a:blip r:embed="rId9" cstate="print"/>
          <a:stretch/>
        </p:blipFill>
        <p:spPr>
          <a:xfrm>
            <a:off x="8841600" y="15480"/>
            <a:ext cx="1178640" cy="1178640"/>
          </a:xfrm>
          <a:prstGeom prst="rect">
            <a:avLst/>
          </a:prstGeom>
          <a:ln w="0">
            <a:noFill/>
          </a:ln>
        </p:spPr>
      </p:pic>
      <p:sp>
        <p:nvSpPr>
          <p:cNvPr id="103" name="Заголовок 2"/>
          <p:cNvSpPr/>
          <p:nvPr/>
        </p:nvSpPr>
        <p:spPr>
          <a:xfrm>
            <a:off x="3364560" y="162360"/>
            <a:ext cx="3809160" cy="691560"/>
          </a:xfrm>
          <a:prstGeom prst="rect">
            <a:avLst/>
          </a:prstGeom>
          <a:solidFill>
            <a:srgbClr val="BCC9D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32880">
              <a:lnSpc>
                <a:spcPct val="70000"/>
              </a:lnSpc>
            </a:pPr>
            <a:r>
              <a:rPr lang="ru-RU" sz="1940" b="1" strike="noStrike" spc="-1" dirty="0">
                <a:solidFill>
                  <a:schemeClr val="lt1"/>
                </a:solidFill>
                <a:latin typeface="Times New Roman"/>
              </a:rPr>
              <a:t>Структура доходной части бюджета округа</a:t>
            </a:r>
            <a:endParaRPr lang="ru-RU" sz="194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TextBox 1"/>
          <p:cNvSpPr/>
          <p:nvPr/>
        </p:nvSpPr>
        <p:spPr>
          <a:xfrm>
            <a:off x="1532520" y="2606040"/>
            <a:ext cx="93528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b="1" spc="-1" dirty="0">
                <a:solidFill>
                  <a:srgbClr val="C00000"/>
                </a:solidFill>
                <a:latin typeface="Times New Roman"/>
              </a:rPr>
              <a:t>34,9</a:t>
            </a:r>
            <a:r>
              <a:rPr lang="ru-RU" sz="1800" b="0" strike="noStrike" spc="-1" dirty="0">
                <a:solidFill>
                  <a:srgbClr val="C00000"/>
                </a:solidFill>
                <a:latin typeface="Times New Roman"/>
              </a:rPr>
              <a:t> %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TextBox 12"/>
          <p:cNvSpPr/>
          <p:nvPr/>
        </p:nvSpPr>
        <p:spPr>
          <a:xfrm>
            <a:off x="4952880" y="2606040"/>
            <a:ext cx="93528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b="1" spc="-1" dirty="0">
                <a:solidFill>
                  <a:srgbClr val="C00000"/>
                </a:solidFill>
                <a:latin typeface="Times New Roman"/>
              </a:rPr>
              <a:t>65,1</a:t>
            </a:r>
            <a:r>
              <a:rPr lang="ru-RU" sz="1800" b="0" strike="noStrike" spc="-1" dirty="0">
                <a:solidFill>
                  <a:srgbClr val="C00000"/>
                </a:solidFill>
                <a:latin typeface="Times New Roman"/>
              </a:rPr>
              <a:t> %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Text Box 13"/>
          <p:cNvSpPr/>
          <p:nvPr/>
        </p:nvSpPr>
        <p:spPr>
          <a:xfrm>
            <a:off x="360" y="6661440"/>
            <a:ext cx="4159800" cy="193320"/>
          </a:xfrm>
          <a:prstGeom prst="rect">
            <a:avLst/>
          </a:prstGeom>
          <a:solidFill>
            <a:srgbClr val="9199B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40"/>
              </a:spcBef>
            </a:pPr>
            <a:r>
              <a:rPr lang="ru-RU" sz="680" b="1" i="1" strike="noStrike" spc="-1">
                <a:solidFill>
                  <a:schemeClr val="lt1"/>
                </a:solidFill>
                <a:latin typeface="Times New Roman"/>
              </a:rPr>
              <a:t>КОМИТЕТ ПО ЭКОНОМИКЕ И ФИНАНСАМ УСТЬ-ИЛИМСКОГО МУНИЦИПАЛЬНОГО ОКРУГА</a:t>
            </a:r>
            <a:endParaRPr lang="ru-RU" sz="68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Рисунок 7"/>
          <p:cNvPicPr/>
          <p:nvPr/>
        </p:nvPicPr>
        <p:blipFill>
          <a:blip r:embed="rId3" cstate="print"/>
          <a:srcRect l="-157" t="9484" r="157" b="27718"/>
          <a:stretch/>
        </p:blipFill>
        <p:spPr>
          <a:xfrm>
            <a:off x="0" y="360"/>
            <a:ext cx="9905400" cy="2231640"/>
          </a:xfrm>
          <a:prstGeom prst="rect">
            <a:avLst/>
          </a:prstGeom>
          <a:ln w="0">
            <a:noFill/>
          </a:ln>
        </p:spPr>
      </p:pic>
      <p:pic>
        <p:nvPicPr>
          <p:cNvPr id="489" name="Рисунок 5"/>
          <p:cNvPicPr/>
          <p:nvPr/>
        </p:nvPicPr>
        <p:blipFill>
          <a:blip r:embed="rId4" cstate="print"/>
          <a:stretch/>
        </p:blipFill>
        <p:spPr>
          <a:xfrm>
            <a:off x="249120" y="-6120"/>
            <a:ext cx="1799640" cy="2173680"/>
          </a:xfrm>
          <a:prstGeom prst="rect">
            <a:avLst/>
          </a:prstGeom>
          <a:ln w="0">
            <a:noFill/>
          </a:ln>
        </p:spPr>
      </p:pic>
      <p:pic>
        <p:nvPicPr>
          <p:cNvPr id="490" name="Рисунок 6"/>
          <p:cNvPicPr/>
          <p:nvPr/>
        </p:nvPicPr>
        <p:blipFill>
          <a:blip r:embed="rId5" cstate="print"/>
          <a:stretch/>
        </p:blipFill>
        <p:spPr>
          <a:xfrm>
            <a:off x="8841600" y="15480"/>
            <a:ext cx="1178640" cy="1178640"/>
          </a:xfrm>
          <a:prstGeom prst="rect">
            <a:avLst/>
          </a:prstGeom>
          <a:ln w="0">
            <a:noFill/>
          </a:ln>
        </p:spPr>
      </p:pic>
      <p:sp>
        <p:nvSpPr>
          <p:cNvPr id="491" name="Заголовок 1"/>
          <p:cNvSpPr/>
          <p:nvPr/>
        </p:nvSpPr>
        <p:spPr>
          <a:xfrm>
            <a:off x="2288880" y="2538720"/>
            <a:ext cx="5037480" cy="2076480"/>
          </a:xfrm>
          <a:prstGeom prst="rect">
            <a:avLst/>
          </a:prstGeom>
          <a:solidFill>
            <a:srgbClr val="BCC9DA"/>
          </a:solidFill>
          <a:ln w="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89166"/>
          </a:bodyPr>
          <a:lstStyle/>
          <a:p>
            <a:pPr algn="ctr" defTabSz="632880">
              <a:lnSpc>
                <a:spcPct val="100000"/>
              </a:lnSpc>
            </a:pPr>
            <a:r>
              <a:rPr lang="ru-RU" sz="3040" b="1" u="sng" strike="noStrike" spc="-1">
                <a:solidFill>
                  <a:schemeClr val="lt1"/>
                </a:solidFill>
                <a:uFillTx/>
                <a:latin typeface="Times New Roman"/>
              </a:rPr>
              <a:t>ИСТОЧНИКИ ФИНАНСИРОВАНИЯ ДЕФИЦИТА БЮДЖЕТА И МУНИЦИПАЛЬНЫЙ ДОЛГ</a:t>
            </a:r>
            <a:endParaRPr lang="ru-RU" sz="30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2" name="Text Box 13"/>
          <p:cNvSpPr/>
          <p:nvPr/>
        </p:nvSpPr>
        <p:spPr>
          <a:xfrm>
            <a:off x="360" y="6661440"/>
            <a:ext cx="4159800" cy="193320"/>
          </a:xfrm>
          <a:prstGeom prst="rect">
            <a:avLst/>
          </a:prstGeom>
          <a:solidFill>
            <a:srgbClr val="9199B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40"/>
              </a:spcBef>
            </a:pPr>
            <a:r>
              <a:rPr lang="ru-RU" sz="680" b="1" i="1" strike="noStrike" spc="-1">
                <a:solidFill>
                  <a:schemeClr val="lt1"/>
                </a:solidFill>
                <a:latin typeface="Times New Roman"/>
              </a:rPr>
              <a:t>КОМИТЕТ ПО ЭКОНОМИКЕ И ФИНАНСАМ УСТЬ-ИЛИМСКОГО МУНИЦИПАЛЬНОГО ОКРУГА</a:t>
            </a:r>
            <a:endParaRPr lang="ru-RU" sz="68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120"/>
          <p:cNvSpPr txBox="1">
            <a:spLocks noChangeArrowheads="1"/>
          </p:cNvSpPr>
          <p:nvPr/>
        </p:nvSpPr>
        <p:spPr bwMode="auto">
          <a:xfrm>
            <a:off x="6660201" y="1153333"/>
            <a:ext cx="116517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fontAlgn="ctr">
              <a:spcBef>
                <a:spcPct val="50000"/>
              </a:spcBef>
            </a:pPr>
            <a:r>
              <a:rPr lang="ru-RU" sz="1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(тыс. рублей)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38" y="-6077"/>
            <a:ext cx="1800200" cy="217449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432" y="15419"/>
            <a:ext cx="1179439" cy="1179439"/>
          </a:xfrm>
          <a:prstGeom prst="rect">
            <a:avLst/>
          </a:prstGeom>
        </p:spPr>
      </p:pic>
      <p:sp>
        <p:nvSpPr>
          <p:cNvPr id="20" name="Заголовок 2"/>
          <p:cNvSpPr txBox="1">
            <a:spLocks/>
          </p:cNvSpPr>
          <p:nvPr/>
        </p:nvSpPr>
        <p:spPr>
          <a:xfrm>
            <a:off x="3364422" y="162334"/>
            <a:ext cx="3964842" cy="692399"/>
          </a:xfrm>
          <a:prstGeom prst="rect">
            <a:avLst/>
          </a:prstGeom>
          <a:solidFill>
            <a:srgbClr val="BCC9DA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632950" rtl="0" eaLnBrk="1" latinLnBrk="0" hangingPunct="1">
              <a:spcBef>
                <a:spcPct val="0"/>
              </a:spcBef>
              <a:buNone/>
              <a:defRPr sz="3045" kern="12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ru-RU" sz="1938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Источники внутреннего финансирования дефицита бюджета и муниципальный долг</a:t>
            </a:r>
            <a:endParaRPr lang="ru-RU" sz="1731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010708"/>
              </p:ext>
            </p:extLst>
          </p:nvPr>
        </p:nvGraphicFramePr>
        <p:xfrm>
          <a:off x="2221907" y="1455116"/>
          <a:ext cx="5603465" cy="1756384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rgbClr val="E6E6E6"/>
                  </a:outerShdw>
                </a:effectLst>
              </a:tblPr>
              <a:tblGrid>
                <a:gridCol w="2446622">
                  <a:extLst>
                    <a:ext uri="{9D8B030D-6E8A-4147-A177-3AD203B41FA5}">
                      <a16:colId xmlns:a16="http://schemas.microsoft.com/office/drawing/2014/main" val="2232023686"/>
                    </a:ext>
                  </a:extLst>
                </a:gridCol>
                <a:gridCol w="1052281">
                  <a:extLst>
                    <a:ext uri="{9D8B030D-6E8A-4147-A177-3AD203B41FA5}">
                      <a16:colId xmlns:a16="http://schemas.microsoft.com/office/drawing/2014/main" val="2775454011"/>
                    </a:ext>
                  </a:extLst>
                </a:gridCol>
                <a:gridCol w="1052281">
                  <a:extLst>
                    <a:ext uri="{9D8B030D-6E8A-4147-A177-3AD203B41FA5}">
                      <a16:colId xmlns:a16="http://schemas.microsoft.com/office/drawing/2014/main" val="2417393075"/>
                    </a:ext>
                  </a:extLst>
                </a:gridCol>
                <a:gridCol w="1052281">
                  <a:extLst>
                    <a:ext uri="{9D8B030D-6E8A-4147-A177-3AD203B41FA5}">
                      <a16:colId xmlns:a16="http://schemas.microsoft.com/office/drawing/2014/main" val="917105551"/>
                    </a:ext>
                  </a:extLst>
                </a:gridCol>
              </a:tblGrid>
              <a:tr h="189005"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83965"/>
                  </a:ext>
                </a:extLst>
              </a:tr>
              <a:tr h="1890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9011977"/>
                  </a:ext>
                </a:extLst>
              </a:tr>
              <a:tr h="465740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ИСТОЧНИКИ ВНУТРЕННЕГО ФИНАНСИРОВАНИЯ ДЕФИЦИТА БЮДЖЕТА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- 34 134,8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91 808,4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- 21 135,6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388735"/>
                  </a:ext>
                </a:extLst>
              </a:tr>
              <a:tr h="273760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Кредиты кредитных организаций</a:t>
                      </a: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3C4062"/>
                          </a:solidFill>
                          <a:latin typeface="Times New Roman"/>
                        </a:rPr>
                        <a:t>0,0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3C4062"/>
                          </a:solidFill>
                          <a:latin typeface="Times New Roman"/>
                        </a:rPr>
                        <a:t>6 477,2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3C4062"/>
                          </a:solidFill>
                          <a:latin typeface="Times New Roman"/>
                        </a:rPr>
                        <a:t>0,0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179710"/>
                  </a:ext>
                </a:extLst>
              </a:tr>
              <a:tr h="273760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Бюджетные кредиты</a:t>
                      </a: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3C4062"/>
                          </a:solidFill>
                          <a:latin typeface="Times New Roman"/>
                        </a:rPr>
                        <a:t>- 3 224,7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3C4062"/>
                          </a:solidFill>
                          <a:latin typeface="Times New Roman"/>
                        </a:rPr>
                        <a:t>- 3 224,7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3C4062"/>
                          </a:solidFill>
                          <a:latin typeface="Times New Roman"/>
                        </a:rPr>
                        <a:t>- 3 224,7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935808"/>
                  </a:ext>
                </a:extLst>
              </a:tr>
              <a:tr h="273760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Изменение остатков средств</a:t>
                      </a: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3C4062"/>
                          </a:solidFill>
                          <a:latin typeface="Times New Roman"/>
                        </a:rPr>
                        <a:t>- 30 </a:t>
                      </a:r>
                      <a:r>
                        <a:rPr lang="ru-RU" sz="1200" b="1" i="0" u="none" strike="noStrike" dirty="0">
                          <a:solidFill>
                            <a:srgbClr val="3C4062"/>
                          </a:solidFill>
                          <a:latin typeface="Times New Roman"/>
                        </a:rPr>
                        <a:t>910,1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3C4062"/>
                          </a:solidFill>
                          <a:latin typeface="Times New Roman"/>
                        </a:rPr>
                        <a:t>88 555,9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3C4062"/>
                          </a:solidFill>
                          <a:latin typeface="Times New Roman"/>
                        </a:rPr>
                        <a:t>- 17 910,9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65456"/>
                  </a:ext>
                </a:extLst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413364"/>
              </p:ext>
            </p:extLst>
          </p:nvPr>
        </p:nvGraphicFramePr>
        <p:xfrm>
          <a:off x="1994780" y="3923527"/>
          <a:ext cx="6057717" cy="1833430"/>
        </p:xfrm>
        <a:graphic>
          <a:graphicData uri="http://schemas.openxmlformats.org/drawingml/2006/table">
            <a:tbl>
              <a:tblPr/>
              <a:tblGrid>
                <a:gridCol w="6057717">
                  <a:extLst>
                    <a:ext uri="{9D8B030D-6E8A-4147-A177-3AD203B41FA5}">
                      <a16:colId xmlns:a16="http://schemas.microsoft.com/office/drawing/2014/main" val="2232023686"/>
                    </a:ext>
                  </a:extLst>
                </a:gridCol>
              </a:tblGrid>
              <a:tr h="1809723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just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          </a:t>
                      </a:r>
                    </a:p>
                    <a:p>
                      <a:pPr marL="0" marR="0" lvl="0" indent="0" algn="just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          В течении 2025 года был погашен бюджетный кредит в размере 3,2 млн. рублей, муниципальные гарантии </a:t>
                      </a:r>
                      <a:r>
                        <a:rPr lang="ru-RU" sz="1600" b="1" i="0" u="sng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не предоставлялись</a:t>
                      </a:r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.</a:t>
                      </a:r>
                    </a:p>
                    <a:p>
                      <a:pPr marL="0" marR="0" lvl="0" indent="0" algn="just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  <a:p>
                      <a:pPr marL="0" marR="0" lvl="0" indent="0" algn="just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600" b="1" i="0" u="none" strike="noStrike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  <a:p>
                      <a:pPr marL="0" marR="0" lvl="0" indent="0" algn="just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          Фактический размер муниципального долга Усть-Илимского муниципального округа на 01 января 2026 года составляет 3 224,6 тыс. рублей.</a:t>
                      </a:r>
                      <a:endParaRPr lang="ru-RU" sz="1600" b="1" i="0" u="sng" strike="noStrike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  <a:p>
                      <a:pPr marL="0" marR="0" lvl="0" indent="0" algn="just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800" b="1" i="0" u="sng" strike="noStrike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388735"/>
                  </a:ext>
                </a:extLst>
              </a:tr>
            </a:tbl>
          </a:graphicData>
        </a:graphic>
      </p:graphicFrame>
      <p:sp>
        <p:nvSpPr>
          <p:cNvPr id="9" name="Text Box 13">
            <a:extLst>
              <a:ext uri="{FF2B5EF4-FFF2-40B4-BE49-F238E27FC236}">
                <a16:creationId xmlns:a16="http://schemas.microsoft.com/office/drawing/2014/main" id="{167CA1FF-A315-4F4F-B980-52D8C8694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" y="6661343"/>
            <a:ext cx="4160678" cy="196657"/>
          </a:xfrm>
          <a:prstGeom prst="rect">
            <a:avLst/>
          </a:prstGeom>
          <a:solidFill>
            <a:srgbClr val="9199B4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ctr">
              <a:spcBef>
                <a:spcPct val="50000"/>
              </a:spcBef>
            </a:pPr>
            <a:r>
              <a:rPr lang="ru-RU" sz="678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КОМИТЕТ ПО ЭКОНОМИКЕ И ФИНАНСАМ УСТЬ-ИЛИМСКОГО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780309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Rectangle 2"/>
          <p:cNvSpPr/>
          <p:nvPr/>
        </p:nvSpPr>
        <p:spPr>
          <a:xfrm>
            <a:off x="1936800" y="861840"/>
            <a:ext cx="6624000" cy="6505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3360" tIns="31680" rIns="63360" bIns="31680" anchor="ctr">
            <a:noAutofit/>
          </a:bodyPr>
          <a:lstStyle/>
          <a:p>
            <a:pPr algn="ctr" defTabSz="914400">
              <a:lnSpc>
                <a:spcPct val="80000"/>
              </a:lnSpc>
            </a:pPr>
            <a:r>
              <a:rPr lang="ru-RU" sz="1600" b="1" strike="noStrike" spc="-1" dirty="0">
                <a:solidFill>
                  <a:srgbClr val="002060"/>
                </a:solidFill>
                <a:latin typeface="Times New Roman"/>
              </a:rPr>
              <a:t>В течение 2025 года велась работа по выполнению рекомендаций министерства финансов и Правительства Иркутской области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1" name="Заголовок 2"/>
          <p:cNvSpPr/>
          <p:nvPr/>
        </p:nvSpPr>
        <p:spPr>
          <a:xfrm>
            <a:off x="2387880" y="206280"/>
            <a:ext cx="5892840" cy="511560"/>
          </a:xfrm>
          <a:prstGeom prst="rect">
            <a:avLst/>
          </a:prstGeom>
          <a:solidFill>
            <a:srgbClr val="BCC9D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32880">
              <a:lnSpc>
                <a:spcPct val="70000"/>
              </a:lnSpc>
            </a:pPr>
            <a:r>
              <a:rPr lang="ru-RU" sz="2800" b="1" strike="noStrike" spc="-1" dirty="0">
                <a:solidFill>
                  <a:schemeClr val="lt1"/>
                </a:solidFill>
                <a:latin typeface="Times New Roman"/>
              </a:rPr>
              <a:t>Итоги исполнения бюджета округа за 2025 год</a:t>
            </a:r>
            <a:endParaRPr lang="ru-RU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02" name="Рисунок 14"/>
          <p:cNvPicPr/>
          <p:nvPr/>
        </p:nvPicPr>
        <p:blipFill>
          <a:blip r:embed="rId3" cstate="print"/>
          <a:stretch/>
        </p:blipFill>
        <p:spPr>
          <a:xfrm>
            <a:off x="27720" y="61200"/>
            <a:ext cx="1799640" cy="2173680"/>
          </a:xfrm>
          <a:prstGeom prst="rect">
            <a:avLst/>
          </a:prstGeom>
          <a:ln w="0">
            <a:noFill/>
          </a:ln>
        </p:spPr>
      </p:pic>
      <p:pic>
        <p:nvPicPr>
          <p:cNvPr id="503" name="Рисунок 19"/>
          <p:cNvPicPr/>
          <p:nvPr/>
        </p:nvPicPr>
        <p:blipFill>
          <a:blip r:embed="rId4" cstate="print"/>
          <a:stretch/>
        </p:blipFill>
        <p:spPr>
          <a:xfrm>
            <a:off x="8841600" y="15480"/>
            <a:ext cx="1178640" cy="1178640"/>
          </a:xfrm>
          <a:prstGeom prst="rect">
            <a:avLst/>
          </a:prstGeom>
          <a:ln w="0">
            <a:noFill/>
          </a:ln>
        </p:spPr>
      </p:pic>
      <p:grpSp>
        <p:nvGrpSpPr>
          <p:cNvPr id="504" name="Группа 31"/>
          <p:cNvGrpSpPr/>
          <p:nvPr/>
        </p:nvGrpSpPr>
        <p:grpSpPr>
          <a:xfrm>
            <a:off x="416520" y="2802240"/>
            <a:ext cx="8616960" cy="628920"/>
            <a:chOff x="416520" y="2802240"/>
            <a:chExt cx="8616960" cy="628920"/>
          </a:xfrm>
        </p:grpSpPr>
        <p:sp>
          <p:nvSpPr>
            <p:cNvPr id="505" name="Прямоугольник с двумя скругленными соседними углами 33"/>
            <p:cNvSpPr/>
            <p:nvPr/>
          </p:nvSpPr>
          <p:spPr>
            <a:xfrm>
              <a:off x="416520" y="2802240"/>
              <a:ext cx="8616960" cy="628920"/>
            </a:xfrm>
            <a:prstGeom prst="homePlate">
              <a:avLst>
                <a:gd name="adj" fmla="val 5000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6" name="TextBox 37"/>
            <p:cNvSpPr/>
            <p:nvPr/>
          </p:nvSpPr>
          <p:spPr>
            <a:xfrm>
              <a:off x="594720" y="2863800"/>
              <a:ext cx="8260920" cy="479880"/>
            </a:xfrm>
            <a:prstGeom prst="homePlate">
              <a:avLst>
                <a:gd name="adj" fmla="val 50000"/>
              </a:avLst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80000"/>
                </a:lnSpc>
              </a:pPr>
              <a:r>
                <a:rPr lang="ru-RU" sz="1600" b="1" strike="noStrike" spc="-1">
                  <a:solidFill>
                    <a:schemeClr val="lt1"/>
                  </a:solidFill>
                  <a:latin typeface="Times New Roman"/>
                </a:rPr>
                <a:t>Своевременно и в достаточном объеме были предусмотрены расходы на заработную плату и начисления на нее </a:t>
              </a:r>
              <a:endParaRPr lang="ru-RU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507" name="Группа 44"/>
          <p:cNvGrpSpPr/>
          <p:nvPr/>
        </p:nvGrpSpPr>
        <p:grpSpPr>
          <a:xfrm>
            <a:off x="416520" y="3612960"/>
            <a:ext cx="8616960" cy="628920"/>
            <a:chOff x="416520" y="3612960"/>
            <a:chExt cx="8616960" cy="628920"/>
          </a:xfrm>
        </p:grpSpPr>
        <p:sp>
          <p:nvSpPr>
            <p:cNvPr id="508" name="Прямоугольник с двумя скругленными соседними углами 33"/>
            <p:cNvSpPr/>
            <p:nvPr/>
          </p:nvSpPr>
          <p:spPr>
            <a:xfrm>
              <a:off x="416520" y="3612960"/>
              <a:ext cx="8616960" cy="628920"/>
            </a:xfrm>
            <a:prstGeom prst="homePlate">
              <a:avLst>
                <a:gd name="adj" fmla="val 5000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9" name="TextBox 46"/>
            <p:cNvSpPr/>
            <p:nvPr/>
          </p:nvSpPr>
          <p:spPr>
            <a:xfrm>
              <a:off x="594720" y="3674880"/>
              <a:ext cx="8260920" cy="479880"/>
            </a:xfrm>
            <a:prstGeom prst="homePlate">
              <a:avLst>
                <a:gd name="adj" fmla="val 50000"/>
              </a:avLst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80000"/>
                </a:lnSpc>
              </a:pPr>
              <a:r>
                <a:rPr lang="ru-RU" sz="1600" b="1" strike="noStrike" spc="-1">
                  <a:solidFill>
                    <a:schemeClr val="lt1"/>
                  </a:solidFill>
                  <a:latin typeface="Times New Roman"/>
                </a:rPr>
                <a:t>Своевременно внесены изменения в бюджет  за счет остатков средств, сложившихся на начало финансового года</a:t>
              </a:r>
              <a:endParaRPr lang="ru-RU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510" name="Группа 47"/>
          <p:cNvGrpSpPr/>
          <p:nvPr/>
        </p:nvGrpSpPr>
        <p:grpSpPr>
          <a:xfrm>
            <a:off x="430920" y="4436640"/>
            <a:ext cx="8616960" cy="628920"/>
            <a:chOff x="430920" y="4436640"/>
            <a:chExt cx="8616960" cy="628920"/>
          </a:xfrm>
        </p:grpSpPr>
        <p:sp>
          <p:nvSpPr>
            <p:cNvPr id="511" name="Прямоугольник с двумя скругленными соседними углами 33"/>
            <p:cNvSpPr/>
            <p:nvPr/>
          </p:nvSpPr>
          <p:spPr>
            <a:xfrm>
              <a:off x="430920" y="4436640"/>
              <a:ext cx="8616960" cy="628920"/>
            </a:xfrm>
            <a:prstGeom prst="homePlate">
              <a:avLst>
                <a:gd name="adj" fmla="val 5000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2" name="TextBox 49"/>
            <p:cNvSpPr/>
            <p:nvPr/>
          </p:nvSpPr>
          <p:spPr>
            <a:xfrm>
              <a:off x="609120" y="4498560"/>
              <a:ext cx="8260920" cy="479880"/>
            </a:xfrm>
            <a:prstGeom prst="homePlate">
              <a:avLst>
                <a:gd name="adj" fmla="val 50000"/>
              </a:avLst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80000"/>
                </a:lnSpc>
              </a:pPr>
              <a:r>
                <a:rPr lang="ru-RU" sz="1600" b="1" strike="noStrike" spc="-1">
                  <a:solidFill>
                    <a:schemeClr val="lt1"/>
                  </a:solidFill>
                  <a:latin typeface="Times New Roman"/>
                </a:rPr>
                <a:t>Скорректирован объем налоговых и неналоговых доходов с учетом их реального поступления</a:t>
              </a:r>
              <a:endParaRPr lang="ru-RU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513" name="Группа 50"/>
          <p:cNvGrpSpPr/>
          <p:nvPr/>
        </p:nvGrpSpPr>
        <p:grpSpPr>
          <a:xfrm>
            <a:off x="422280" y="5266800"/>
            <a:ext cx="8600760" cy="340560"/>
            <a:chOff x="422280" y="5266800"/>
            <a:chExt cx="8600760" cy="340560"/>
          </a:xfrm>
        </p:grpSpPr>
        <p:sp>
          <p:nvSpPr>
            <p:cNvPr id="514" name="Прямоугольник с двумя скругленными соседними углами 33"/>
            <p:cNvSpPr/>
            <p:nvPr/>
          </p:nvSpPr>
          <p:spPr>
            <a:xfrm>
              <a:off x="422280" y="5266800"/>
              <a:ext cx="8600760" cy="340560"/>
            </a:xfrm>
            <a:prstGeom prst="homePlate">
              <a:avLst>
                <a:gd name="adj" fmla="val 5000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5" name="TextBox 52"/>
            <p:cNvSpPr/>
            <p:nvPr/>
          </p:nvSpPr>
          <p:spPr>
            <a:xfrm>
              <a:off x="599760" y="5300280"/>
              <a:ext cx="8245080" cy="284760"/>
            </a:xfrm>
            <a:prstGeom prst="homePlate">
              <a:avLst>
                <a:gd name="adj" fmla="val 50000"/>
              </a:avLst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80000"/>
                </a:lnSpc>
              </a:pPr>
              <a:r>
                <a:rPr lang="ru-RU" sz="1600" b="1" strike="noStrike" spc="-1">
                  <a:solidFill>
                    <a:schemeClr val="lt1"/>
                  </a:solidFill>
                  <a:latin typeface="Times New Roman"/>
                </a:rPr>
                <a:t>Обеспечена приоритизация расходов и сбалансированность бюджета</a:t>
              </a:r>
              <a:endParaRPr lang="ru-RU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516" name="Группа 56"/>
          <p:cNvGrpSpPr/>
          <p:nvPr/>
        </p:nvGrpSpPr>
        <p:grpSpPr>
          <a:xfrm>
            <a:off x="1090800" y="1707120"/>
            <a:ext cx="7724880" cy="880560"/>
            <a:chOff x="1090800" y="1707120"/>
            <a:chExt cx="7724880" cy="880560"/>
          </a:xfrm>
        </p:grpSpPr>
        <p:sp>
          <p:nvSpPr>
            <p:cNvPr id="517" name="Прямоугольник с двумя скругленными соседними углами 33"/>
            <p:cNvSpPr/>
            <p:nvPr/>
          </p:nvSpPr>
          <p:spPr>
            <a:xfrm rot="5400000">
              <a:off x="4512960" y="-1715040"/>
              <a:ext cx="880560" cy="7724880"/>
            </a:xfrm>
            <a:prstGeom prst="homePlate">
              <a:avLst>
                <a:gd name="adj" fmla="val 5000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8" name="TextBox 58"/>
            <p:cNvSpPr/>
            <p:nvPr/>
          </p:nvSpPr>
          <p:spPr>
            <a:xfrm>
              <a:off x="2255760" y="1890720"/>
              <a:ext cx="5091840" cy="479880"/>
            </a:xfrm>
            <a:prstGeom prst="homePlate">
              <a:avLst>
                <a:gd name="adj" fmla="val 50000"/>
              </a:avLst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80000"/>
                </a:lnSpc>
              </a:pPr>
              <a:r>
                <a:rPr lang="ru-RU" sz="1600" b="1" strike="noStrike" spc="-1">
                  <a:solidFill>
                    <a:schemeClr val="lt1"/>
                  </a:solidFill>
                  <a:latin typeface="Times New Roman"/>
                </a:rPr>
                <a:t>Выполнение рекомендаций Министерства финансов Иркутской области</a:t>
              </a:r>
              <a:endParaRPr lang="ru-RU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519" name="Text Box 13"/>
          <p:cNvSpPr/>
          <p:nvPr/>
        </p:nvSpPr>
        <p:spPr>
          <a:xfrm>
            <a:off x="360" y="6661440"/>
            <a:ext cx="4159800" cy="193320"/>
          </a:xfrm>
          <a:prstGeom prst="rect">
            <a:avLst/>
          </a:prstGeom>
          <a:solidFill>
            <a:srgbClr val="9199B4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40"/>
              </a:spcBef>
            </a:pPr>
            <a:r>
              <a:rPr lang="ru-RU" sz="680" b="1" i="1" strike="noStrike" spc="-1">
                <a:solidFill>
                  <a:schemeClr val="lt1"/>
                </a:solidFill>
                <a:latin typeface="Times New Roman"/>
              </a:rPr>
              <a:t>КОМИТЕТ ПО ЭКОНОМИКЕ И ФИНАНСАМ УСТЬ-ИЛИМСКОГО МУНИЦИПАЛЬНОГО ОКРУГА</a:t>
            </a:r>
            <a:endParaRPr lang="ru-RU" sz="68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" name="Группа 50">
            <a:extLst>
              <a:ext uri="{FF2B5EF4-FFF2-40B4-BE49-F238E27FC236}">
                <a16:creationId xmlns:a16="http://schemas.microsoft.com/office/drawing/2014/main" id="{2E3C7C1F-DD06-A08C-83CC-C0AE96823D70}"/>
              </a:ext>
            </a:extLst>
          </p:cNvPr>
          <p:cNvGrpSpPr/>
          <p:nvPr/>
        </p:nvGrpSpPr>
        <p:grpSpPr>
          <a:xfrm>
            <a:off x="439020" y="5825880"/>
            <a:ext cx="8600760" cy="340560"/>
            <a:chOff x="422280" y="5266800"/>
            <a:chExt cx="8600760" cy="340560"/>
          </a:xfrm>
        </p:grpSpPr>
        <p:sp>
          <p:nvSpPr>
            <p:cNvPr id="3" name="Прямоугольник с двумя скругленными соседними углами 33">
              <a:extLst>
                <a:ext uri="{FF2B5EF4-FFF2-40B4-BE49-F238E27FC236}">
                  <a16:creationId xmlns:a16="http://schemas.microsoft.com/office/drawing/2014/main" id="{2C0F162F-FB9A-DC73-9C88-CD2F5B4ADC96}"/>
                </a:ext>
              </a:extLst>
            </p:cNvPr>
            <p:cNvSpPr/>
            <p:nvPr/>
          </p:nvSpPr>
          <p:spPr>
            <a:xfrm>
              <a:off x="422280" y="5266800"/>
              <a:ext cx="8600760" cy="340560"/>
            </a:xfrm>
            <a:prstGeom prst="homePlate">
              <a:avLst>
                <a:gd name="adj" fmla="val 50000"/>
              </a:avLst>
            </a:prstGeom>
            <a:solidFill>
              <a:srgbClr val="0070C0"/>
            </a:solidFill>
            <a:ln w="0">
              <a:noFill/>
            </a:ln>
            <a:effectLst>
              <a:outerShdw blurRad="57240" dist="38160" dir="5400000" algn="ctr" rotWithShape="0">
                <a:schemeClr val="phClr">
                  <a:shade val="9000"/>
                  <a:satMod val="105000"/>
                  <a:alpha val="48000"/>
                </a:scheme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" name="TextBox 52">
              <a:extLst>
                <a:ext uri="{FF2B5EF4-FFF2-40B4-BE49-F238E27FC236}">
                  <a16:creationId xmlns:a16="http://schemas.microsoft.com/office/drawing/2014/main" id="{C40FDFEF-3F7F-99A6-738B-36893F6A35A8}"/>
                </a:ext>
              </a:extLst>
            </p:cNvPr>
            <p:cNvSpPr/>
            <p:nvPr/>
          </p:nvSpPr>
          <p:spPr>
            <a:xfrm>
              <a:off x="599760" y="5300280"/>
              <a:ext cx="8245080" cy="287856"/>
            </a:xfrm>
            <a:prstGeom prst="homePlate">
              <a:avLst>
                <a:gd name="adj" fmla="val 50000"/>
              </a:avLst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80000"/>
                </a:lnSpc>
              </a:pPr>
              <a:r>
                <a:rPr lang="ru-RU" sz="1600" b="1" strike="noStrike" spc="-1" dirty="0">
                  <a:solidFill>
                    <a:schemeClr val="lt1"/>
                  </a:solidFill>
                  <a:latin typeface="Times New Roman"/>
                </a:rPr>
                <a:t>Заработная плата за декабрь выплачена в декабре 2025 года в полном объеме</a:t>
              </a:r>
              <a:endParaRPr lang="ru-RU" sz="16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" t="9485" r="157" b="27720"/>
          <a:stretch/>
        </p:blipFill>
        <p:spPr>
          <a:xfrm>
            <a:off x="0" y="413"/>
            <a:ext cx="9906000" cy="22322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38" y="-6077"/>
            <a:ext cx="1800200" cy="21744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432" y="15419"/>
            <a:ext cx="1179439" cy="117943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48544" y="2564904"/>
            <a:ext cx="82484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rgbClr val="DBDBDB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Благодарим за внимание !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547824" y="3397966"/>
            <a:ext cx="481035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3175">
                  <a:solidFill>
                    <a:srgbClr val="DBDBDB"/>
                  </a:solidFill>
                  <a:prstDash val="solid"/>
                </a:ln>
                <a:solidFill>
                  <a:srgbClr val="002060"/>
                </a:solidFill>
              </a:rPr>
              <a:t>Усть-Илимский </a:t>
            </a:r>
          </a:p>
          <a:p>
            <a:pPr algn="ctr"/>
            <a:r>
              <a:rPr lang="ru-RU" sz="3200" b="1" dirty="0">
                <a:ln w="3175">
                  <a:solidFill>
                    <a:srgbClr val="DBDBDB"/>
                  </a:solidFill>
                  <a:prstDash val="solid"/>
                </a:ln>
                <a:solidFill>
                  <a:srgbClr val="002060"/>
                </a:solidFill>
              </a:rPr>
              <a:t>Муниципальный округ</a:t>
            </a:r>
          </a:p>
          <a:p>
            <a:pPr algn="ctr"/>
            <a:r>
              <a:rPr lang="ru-RU" sz="3200" b="1" cap="none" spc="0" dirty="0">
                <a:ln w="3175">
                  <a:solidFill>
                    <a:srgbClr val="DBDBDB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2026 г.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9D3FBE4-01EB-48F3-852D-563DB4CA2E4A}"/>
              </a:ext>
            </a:extLst>
          </p:cNvPr>
          <p:cNvSpPr/>
          <p:nvPr/>
        </p:nvSpPr>
        <p:spPr>
          <a:xfrm>
            <a:off x="93978" y="4720286"/>
            <a:ext cx="4885948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Почтовый адрес:</a:t>
            </a:r>
          </a:p>
          <a:p>
            <a:r>
              <a:rPr lang="ru-RU" dirty="0">
                <a:solidFill>
                  <a:srgbClr val="002060"/>
                </a:solidFill>
              </a:rPr>
              <a:t>666671 Иркутская обл., г. Усть-Илимск ,</a:t>
            </a:r>
          </a:p>
          <a:p>
            <a:r>
              <a:rPr lang="ru-RU" dirty="0">
                <a:solidFill>
                  <a:srgbClr val="002060"/>
                </a:solidFill>
              </a:rPr>
              <a:t>ул. Комсомольская, 9</a:t>
            </a:r>
          </a:p>
          <a:p>
            <a:r>
              <a:rPr lang="ru-RU" dirty="0">
                <a:solidFill>
                  <a:srgbClr val="002060"/>
                </a:solidFill>
              </a:rPr>
              <a:t>эл. почта:  </a:t>
            </a:r>
            <a:r>
              <a:rPr lang="en-US" u="sng" dirty="0">
                <a:solidFill>
                  <a:srgbClr val="002060"/>
                </a:solidFill>
              </a:rPr>
              <a:t> fin@ui-mun-okrug.ru</a:t>
            </a:r>
            <a:endParaRPr lang="ru-RU" u="sng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Тел.: 7-57-14</a:t>
            </a:r>
          </a:p>
        </p:txBody>
      </p:sp>
      <p:sp>
        <p:nvSpPr>
          <p:cNvPr id="13" name="Text Box 13">
            <a:extLst>
              <a:ext uri="{FF2B5EF4-FFF2-40B4-BE49-F238E27FC236}">
                <a16:creationId xmlns:a16="http://schemas.microsoft.com/office/drawing/2014/main" id="{15BCE8BC-0C73-476E-BFC8-673E1723A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" y="6661343"/>
            <a:ext cx="4160678" cy="196657"/>
          </a:xfrm>
          <a:prstGeom prst="rect">
            <a:avLst/>
          </a:prstGeom>
          <a:solidFill>
            <a:srgbClr val="9199B4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ctr">
              <a:spcBef>
                <a:spcPct val="50000"/>
              </a:spcBef>
            </a:pPr>
            <a:r>
              <a:rPr lang="ru-RU" sz="678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КОМИТЕТ ПО ЭКОНОМИКЕ И ФИНАНСАМ УСТЬ-ИЛИМСКОГО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418903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30"/>
            <a:ext cx="1800200" cy="2174498"/>
          </a:xfrm>
          <a:prstGeom prst="rect">
            <a:avLst/>
          </a:prstGeom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-494014" y="3528524"/>
            <a:ext cx="5733928" cy="445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298" tIns="31650" rIns="63298" bIns="31650" anchor="ctr"/>
          <a:lstStyle/>
          <a:p>
            <a:pPr algn="ctr" eaLnBrk="0" hangingPunct="0"/>
            <a:r>
              <a:rPr lang="ru-RU" sz="1500" b="1" u="sng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Динамика поступлений доходов </a:t>
            </a:r>
          </a:p>
        </p:txBody>
      </p:sp>
      <p:graphicFrame>
        <p:nvGraphicFramePr>
          <p:cNvPr id="10" name="Group 5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469788"/>
              </p:ext>
            </p:extLst>
          </p:nvPr>
        </p:nvGraphicFramePr>
        <p:xfrm>
          <a:off x="920552" y="971920"/>
          <a:ext cx="7726917" cy="2478949"/>
        </p:xfrm>
        <a:graphic>
          <a:graphicData uri="http://schemas.openxmlformats.org/drawingml/2006/table">
            <a:tbl>
              <a:tblPr/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63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1762">
                  <a:extLst>
                    <a:ext uri="{9D8B030D-6E8A-4147-A177-3AD203B41FA5}">
                      <a16:colId xmlns:a16="http://schemas.microsoft.com/office/drawing/2014/main" val="1680972139"/>
                    </a:ext>
                  </a:extLst>
                </a:gridCol>
                <a:gridCol w="902952">
                  <a:extLst>
                    <a:ext uri="{9D8B030D-6E8A-4147-A177-3AD203B41FA5}">
                      <a16:colId xmlns:a16="http://schemas.microsoft.com/office/drawing/2014/main" val="426605345"/>
                    </a:ext>
                  </a:extLst>
                </a:gridCol>
                <a:gridCol w="703285">
                  <a:extLst>
                    <a:ext uri="{9D8B030D-6E8A-4147-A177-3AD203B41FA5}">
                      <a16:colId xmlns:a16="http://schemas.microsoft.com/office/drawing/2014/main" val="2322662001"/>
                    </a:ext>
                  </a:extLst>
                </a:gridCol>
              </a:tblGrid>
              <a:tr h="378370"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Показатели 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Прирост (снижение)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год к 2024 году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 исполнения (2025 год)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 (2025 год)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6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dirty="0"/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dirty="0"/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  <a:endParaRPr lang="ru-RU" sz="1050" dirty="0"/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endParaRPr lang="ru-RU" sz="1050" dirty="0"/>
                    </a:p>
                  </a:txBody>
                  <a:tcPr marL="63305" marR="63305" marT="31652" marB="31652" anchor="ctr" horzOverflow="overflow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34285956"/>
                  </a:ext>
                </a:extLst>
              </a:tr>
              <a:tr h="314529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ДОХОДЫ: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1 520 258,8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1 509 513,1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1 415 280,5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1 415 396,6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- 94 116,5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93,8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+ 112,1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неналоговые  </a:t>
                      </a:r>
                    </a:p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доходы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43 037,1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44 220,7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52 783,1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52 221,3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+ 8 000,6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118,1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- 561,8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98,9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32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  </a:t>
                      </a:r>
                    </a:p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доходы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395 730,5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394 535,8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437 618,1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441 481,8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+ 46 946,0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111,9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+ 3 863,7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100,9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226075"/>
                  </a:ext>
                </a:extLst>
              </a:tr>
              <a:tr h="602908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безвозмездные</a:t>
                      </a:r>
                    </a:p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поступления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1 081 491,2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1 070 756,6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924 883,3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921 693,5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- 149 063,1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86,1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- 3 189,8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99,7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6" name="Text Box 120"/>
          <p:cNvSpPr txBox="1">
            <a:spLocks noChangeArrowheads="1"/>
          </p:cNvSpPr>
          <p:nvPr/>
        </p:nvSpPr>
        <p:spPr bwMode="auto">
          <a:xfrm>
            <a:off x="7664340" y="720864"/>
            <a:ext cx="1034196" cy="252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ctr">
              <a:spcBef>
                <a:spcPct val="50000"/>
              </a:spcBef>
            </a:pPr>
            <a:r>
              <a:rPr lang="ru-RU" sz="1038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(тыс. рублей)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432" y="15419"/>
            <a:ext cx="1179439" cy="1179439"/>
          </a:xfrm>
          <a:prstGeom prst="rect">
            <a:avLst/>
          </a:prstGeom>
        </p:spPr>
      </p:pic>
      <p:sp>
        <p:nvSpPr>
          <p:cNvPr id="38" name="Rectangle 142"/>
          <p:cNvSpPr>
            <a:spLocks noChangeArrowheads="1"/>
          </p:cNvSpPr>
          <p:nvPr/>
        </p:nvSpPr>
        <p:spPr bwMode="auto">
          <a:xfrm>
            <a:off x="978229" y="2973423"/>
            <a:ext cx="178053" cy="156185"/>
          </a:xfrm>
          <a:prstGeom prst="diamond">
            <a:avLst/>
          </a:prstGeom>
          <a:solidFill>
            <a:srgbClr val="4D92A0"/>
          </a:solidFill>
          <a:ln w="15875">
            <a:solidFill>
              <a:srgbClr val="397079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632950">
              <a:defRPr/>
            </a:pPr>
            <a:endParaRPr lang="ru-RU" sz="1246" kern="0">
              <a:solidFill>
                <a:sysClr val="windowText" lastClr="000000"/>
              </a:solidFill>
            </a:endParaRPr>
          </a:p>
        </p:txBody>
      </p:sp>
      <p:sp>
        <p:nvSpPr>
          <p:cNvPr id="41" name="Заголовок 2"/>
          <p:cNvSpPr txBox="1">
            <a:spLocks/>
          </p:cNvSpPr>
          <p:nvPr/>
        </p:nvSpPr>
        <p:spPr>
          <a:xfrm>
            <a:off x="3364422" y="162334"/>
            <a:ext cx="3809744" cy="692399"/>
          </a:xfrm>
          <a:prstGeom prst="rect">
            <a:avLst/>
          </a:prstGeom>
          <a:solidFill>
            <a:srgbClr val="BCC9DA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632950" rtl="0" eaLnBrk="1" latinLnBrk="0" hangingPunct="1">
              <a:spcBef>
                <a:spcPct val="0"/>
              </a:spcBef>
              <a:buNone/>
              <a:defRPr sz="3045" kern="12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ru-RU" sz="1938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Доходы бюджета округа</a:t>
            </a:r>
            <a:endParaRPr lang="ru-RU" sz="1731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42"/>
          <p:cNvSpPr>
            <a:spLocks noChangeArrowheads="1"/>
          </p:cNvSpPr>
          <p:nvPr/>
        </p:nvSpPr>
        <p:spPr bwMode="auto">
          <a:xfrm>
            <a:off x="985805" y="2516692"/>
            <a:ext cx="178053" cy="161261"/>
          </a:xfrm>
          <a:prstGeom prst="diamond">
            <a:avLst/>
          </a:prstGeom>
          <a:solidFill>
            <a:srgbClr val="5FB2C0"/>
          </a:solidFill>
          <a:ln w="15875">
            <a:solidFill>
              <a:srgbClr val="468994"/>
            </a:solidFill>
            <a:miter lim="800000"/>
            <a:headEnd/>
            <a:tailEnd/>
          </a:ln>
          <a:effectLst>
            <a:reflection blurRad="101600" stA="45000" endPos="650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none" anchor="ctr"/>
          <a:lstStyle/>
          <a:p>
            <a:pPr defTabSz="632950">
              <a:defRPr/>
            </a:pPr>
            <a:endParaRPr lang="ru-RU" sz="1246" kern="0" dirty="0">
              <a:solidFill>
                <a:sysClr val="windowText" lastClr="000000"/>
              </a:solidFill>
            </a:endParaRPr>
          </a:p>
        </p:txBody>
      </p:sp>
      <p:sp>
        <p:nvSpPr>
          <p:cNvPr id="17" name="Rectangle 142"/>
          <p:cNvSpPr>
            <a:spLocks noChangeArrowheads="1"/>
          </p:cNvSpPr>
          <p:nvPr/>
        </p:nvSpPr>
        <p:spPr bwMode="auto">
          <a:xfrm>
            <a:off x="985805" y="2099722"/>
            <a:ext cx="178053" cy="161261"/>
          </a:xfrm>
          <a:prstGeom prst="diamond">
            <a:avLst/>
          </a:prstGeom>
          <a:solidFill>
            <a:srgbClr val="ADCDD5"/>
          </a:solidFill>
          <a:ln w="15875">
            <a:solidFill>
              <a:srgbClr val="FA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632950">
              <a:defRPr/>
            </a:pPr>
            <a:endParaRPr lang="ru-RU" sz="1246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9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3914968"/>
              </p:ext>
            </p:extLst>
          </p:nvPr>
        </p:nvGraphicFramePr>
        <p:xfrm>
          <a:off x="463350" y="4185087"/>
          <a:ext cx="2610565" cy="3212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4D108E0C-1DBB-4EA0-9222-569BB7904BA8}"/>
              </a:ext>
            </a:extLst>
          </p:cNvPr>
          <p:cNvGrpSpPr/>
          <p:nvPr/>
        </p:nvGrpSpPr>
        <p:grpSpPr>
          <a:xfrm>
            <a:off x="4644791" y="3846510"/>
            <a:ext cx="4552287" cy="1734668"/>
            <a:chOff x="2907819" y="2663999"/>
            <a:chExt cx="1885628" cy="2433606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3" name="Прямоугольник: скругленные противолежащие углы 32">
              <a:extLst>
                <a:ext uri="{FF2B5EF4-FFF2-40B4-BE49-F238E27FC236}">
                  <a16:creationId xmlns:a16="http://schemas.microsoft.com/office/drawing/2014/main" id="{EDB7EA4D-7501-4AC7-924B-03E8A4716650}"/>
                </a:ext>
              </a:extLst>
            </p:cNvPr>
            <p:cNvSpPr/>
            <p:nvPr/>
          </p:nvSpPr>
          <p:spPr>
            <a:xfrm>
              <a:off x="2907819" y="2663999"/>
              <a:ext cx="1859347" cy="2433606"/>
            </a:xfrm>
            <a:prstGeom prst="round2DiagRect">
              <a:avLst/>
            </a:prstGeom>
            <a:solidFill>
              <a:srgbClr val="4F81BD">
                <a:lumMod val="20000"/>
                <a:lumOff val="80000"/>
                <a:alpha val="90000"/>
              </a:srgbClr>
            </a:solidFill>
            <a:ln>
              <a:noFill/>
            </a:ln>
            <a:effectLst/>
            <a:sp3d z="300000" contourW="19050" prstMaterial="metal">
              <a:bevelT w="88900" h="203200"/>
              <a:bevelB w="165100" h="254000"/>
            </a:sp3d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Прямоугольник: скругленные противолежащие углы 4">
              <a:extLst>
                <a:ext uri="{FF2B5EF4-FFF2-40B4-BE49-F238E27FC236}">
                  <a16:creationId xmlns:a16="http://schemas.microsoft.com/office/drawing/2014/main" id="{54AE09FE-97A6-43BD-899D-681D7E7D9996}"/>
                </a:ext>
              </a:extLst>
            </p:cNvPr>
            <p:cNvSpPr txBox="1"/>
            <p:nvPr/>
          </p:nvSpPr>
          <p:spPr>
            <a:xfrm>
              <a:off x="2934100" y="2768907"/>
              <a:ext cx="1859347" cy="2328698"/>
            </a:xfrm>
            <a:prstGeom prst="rect">
              <a:avLst/>
            </a:prstGeom>
            <a:ln>
              <a:noFill/>
            </a:ln>
            <a:sp3d z="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7150" tIns="57150" rIns="57150" bIns="57150" numCol="1" spcCol="1270" anchor="t" anchorCtr="0">
              <a:noAutofit/>
            </a:bodyPr>
            <a:lstStyle/>
            <a:p>
              <a:pPr algn="ctr"/>
              <a:r>
                <a:rPr lang="ru-RU" sz="1600" b="1" u="sng" dirty="0">
                  <a:solidFill>
                    <a:srgbClr val="002060"/>
                  </a:solidFill>
                  <a:uFill>
                    <a:solidFill>
                      <a:srgbClr val="00B050"/>
                    </a:solidFill>
                  </a:u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Исполнение по доходам в 2025 году </a:t>
              </a:r>
            </a:p>
            <a:p>
              <a:pPr algn="ctr"/>
              <a:endParaRPr lang="ru-RU" sz="1050" b="1" u="sng" dirty="0">
                <a:solidFill>
                  <a:srgbClr val="002060"/>
                </a:solidFill>
                <a:uFill>
                  <a:solidFill>
                    <a:srgbClr val="00B05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–  1 415,4 млн. рублей, 100,0 % </a:t>
              </a:r>
              <a:r>
                <a:rPr lang="ru-RU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 уточненному плану (1 415,3 млн. рублей).</a:t>
              </a:r>
            </a:p>
            <a:p>
              <a:endParaRPr lang="ru-RU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Темп роста налоговых и неналоговых доходов к 2024 году </a:t>
              </a:r>
              <a:r>
                <a:rPr lang="ru-RU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112,5 %</a:t>
              </a:r>
              <a:r>
                <a:rPr lang="ru-RU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прирост </a:t>
              </a:r>
              <a:r>
                <a:rPr lang="ru-RU" sz="1600" b="1" u="sng" dirty="0">
                  <a:solidFill>
                    <a:srgbClr val="002060"/>
                  </a:solidFill>
                  <a:uFill>
                    <a:solidFill>
                      <a:srgbClr val="00B050"/>
                    </a:solidFill>
                  </a:u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54,9 млн. рублей</a:t>
              </a:r>
              <a:r>
                <a:rPr lang="ru-RU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endParaRPr lang="ru-RU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l" defTabSz="666750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endParaRPr lang="ru-RU" sz="1500" b="1" kern="1200" dirty="0">
                <a:solidFill>
                  <a:srgbClr val="3C4062"/>
                </a:solidFill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24" name="Text Box 13">
            <a:extLst>
              <a:ext uri="{FF2B5EF4-FFF2-40B4-BE49-F238E27FC236}">
                <a16:creationId xmlns:a16="http://schemas.microsoft.com/office/drawing/2014/main" id="{A20BC643-5F4A-40D2-8AB0-3039E5F70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" y="6661343"/>
            <a:ext cx="4160678" cy="196657"/>
          </a:xfrm>
          <a:prstGeom prst="rect">
            <a:avLst/>
          </a:prstGeom>
          <a:solidFill>
            <a:srgbClr val="9199B4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ctr">
              <a:spcBef>
                <a:spcPct val="50000"/>
              </a:spcBef>
            </a:pPr>
            <a:r>
              <a:rPr lang="ru-RU" sz="678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КОМИТЕТ ПО ЭКОНОМИКЕ И ФИНАНСАМ УСТЬ-ИЛИМСКОГО МУНИЦИПАЛЬНОГО ОКРУГА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8600621B-5D8A-4355-8B56-64E1FC05FECB}"/>
              </a:ext>
            </a:extLst>
          </p:cNvPr>
          <p:cNvSpPr txBox="1"/>
          <p:nvPr/>
        </p:nvSpPr>
        <p:spPr>
          <a:xfrm>
            <a:off x="1649077" y="4121701"/>
            <a:ext cx="862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93,8</a:t>
            </a:r>
            <a:r>
              <a:rPr lang="ru-RU" sz="1600" b="1" dirty="0">
                <a:solidFill>
                  <a:srgbClr val="3C4062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</p:txBody>
      </p:sp>
      <p:sp>
        <p:nvSpPr>
          <p:cNvPr id="3" name="Стрелка: изогнутая вниз 2">
            <a:extLst>
              <a:ext uri="{FF2B5EF4-FFF2-40B4-BE49-F238E27FC236}">
                <a16:creationId xmlns:a16="http://schemas.microsoft.com/office/drawing/2014/main" id="{37C4430E-94C9-2048-3811-3E2939041679}"/>
              </a:ext>
            </a:extLst>
          </p:cNvPr>
          <p:cNvSpPr/>
          <p:nvPr/>
        </p:nvSpPr>
        <p:spPr>
          <a:xfrm>
            <a:off x="1241414" y="3932778"/>
            <a:ext cx="1584000" cy="358200"/>
          </a:xfrm>
          <a:prstGeom prst="curvedDownArrow">
            <a:avLst>
              <a:gd name="adj1" fmla="val 25000"/>
              <a:gd name="adj2" fmla="val 99485"/>
              <a:gd name="adj3" fmla="val 37273"/>
            </a:avLst>
          </a:prstGeom>
          <a:gradFill flip="none" rotWithShape="1">
            <a:gsLst>
              <a:gs pos="99000">
                <a:srgbClr val="468994"/>
              </a:gs>
              <a:gs pos="0">
                <a:srgbClr val="397079"/>
              </a:gs>
              <a:gs pos="50000">
                <a:srgbClr val="4D92A0"/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effectLst>
            <a:glow rad="127000">
              <a:srgbClr val="B8D4DA">
                <a:alpha val="91000"/>
              </a:srgbClr>
            </a:glow>
            <a:outerShdw blurRad="50800" dist="63500" dir="9600000" sx="97000" sy="97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threePt" dir="t"/>
          </a:scene3d>
          <a:sp3d extrusionH="6350" contourW="12700">
            <a:bevelT w="31750"/>
            <a:bevelB w="31750" h="101600"/>
            <a:contourClr>
              <a:srgbClr val="397079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75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3" y="-13519"/>
            <a:ext cx="1800200" cy="2174498"/>
          </a:xfrm>
          <a:prstGeom prst="rect">
            <a:avLst/>
          </a:prstGeom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2000672" y="656214"/>
            <a:ext cx="6552727" cy="445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298" tIns="31650" rIns="63298" bIns="31650" anchor="ctr"/>
          <a:lstStyle/>
          <a:p>
            <a:pPr algn="ctr" eaLnBrk="0" hangingPunct="0"/>
            <a:r>
              <a:rPr lang="ru-RU" b="1" u="sng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Динамика поступлений налоговых доходов:</a:t>
            </a:r>
          </a:p>
        </p:txBody>
      </p:sp>
      <p:graphicFrame>
        <p:nvGraphicFramePr>
          <p:cNvPr id="10" name="Group 5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617424"/>
              </p:ext>
            </p:extLst>
          </p:nvPr>
        </p:nvGraphicFramePr>
        <p:xfrm>
          <a:off x="1773933" y="1534023"/>
          <a:ext cx="5981089" cy="2177920"/>
        </p:xfrm>
        <a:graphic>
          <a:graphicData uri="http://schemas.openxmlformats.org/drawingml/2006/table">
            <a:tbl>
              <a:tblPr/>
              <a:tblGrid>
                <a:gridCol w="17270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6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9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0298">
                  <a:extLst>
                    <a:ext uri="{9D8B030D-6E8A-4147-A177-3AD203B41FA5}">
                      <a16:colId xmlns:a16="http://schemas.microsoft.com/office/drawing/2014/main" val="1680972139"/>
                    </a:ext>
                  </a:extLst>
                </a:gridCol>
                <a:gridCol w="860298">
                  <a:extLst>
                    <a:ext uri="{9D8B030D-6E8A-4147-A177-3AD203B41FA5}">
                      <a16:colId xmlns:a16="http://schemas.microsoft.com/office/drawing/2014/main" val="2322662001"/>
                    </a:ext>
                  </a:extLst>
                </a:gridCol>
              </a:tblGrid>
              <a:tr h="219508"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Показатели 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Прирост (снижение) 2025 к 2024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2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892723"/>
                  </a:ext>
                </a:extLst>
              </a:tr>
              <a:tr h="314529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ДОХОДЫ: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394 535,8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kern="900" spc="0" baseline="0" dirty="0">
                          <a:solidFill>
                            <a:srgbClr val="002060"/>
                          </a:solidFill>
                          <a:latin typeface="Times New Roman"/>
                        </a:rPr>
                        <a:t>437 618,1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441 481,8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100,9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+ 46 946,0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55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НДФЛ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345 246,8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kern="900" spc="0" baseline="0" dirty="0">
                          <a:solidFill>
                            <a:srgbClr val="002060"/>
                          </a:solidFill>
                          <a:latin typeface="Times New Roman"/>
                        </a:rPr>
                        <a:t>346 494,0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350 410,1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101,1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+ 5 163,3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Налоги на совокупный доход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16 966,8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kern="900" spc="0" baseline="0" dirty="0">
                          <a:solidFill>
                            <a:srgbClr val="002060"/>
                          </a:solidFill>
                          <a:latin typeface="Times New Roman"/>
                        </a:rPr>
                        <a:t>45 182,9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45 216,1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+ 28 249,3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588300"/>
                  </a:ext>
                </a:extLst>
              </a:tr>
              <a:tr h="602908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налоговые доходы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32 322,2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kern="900" spc="0" baseline="0" dirty="0">
                          <a:solidFill>
                            <a:srgbClr val="002060"/>
                          </a:solidFill>
                          <a:latin typeface="Times New Roman"/>
                        </a:rPr>
                        <a:t>45 941,2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45 855,6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99,8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+ 13 533,4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6" name="Text Box 120"/>
          <p:cNvSpPr txBox="1">
            <a:spLocks noChangeArrowheads="1"/>
          </p:cNvSpPr>
          <p:nvPr/>
        </p:nvSpPr>
        <p:spPr bwMode="auto">
          <a:xfrm>
            <a:off x="6720826" y="1146323"/>
            <a:ext cx="1034196" cy="252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ctr">
              <a:spcBef>
                <a:spcPct val="50000"/>
              </a:spcBef>
            </a:pPr>
            <a:r>
              <a:rPr lang="ru-RU" sz="1038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(тыс. рублей)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432" y="15419"/>
            <a:ext cx="1179439" cy="1179439"/>
          </a:xfrm>
          <a:prstGeom prst="rect">
            <a:avLst/>
          </a:prstGeom>
        </p:spPr>
      </p:pic>
      <p:sp>
        <p:nvSpPr>
          <p:cNvPr id="41" name="Заголовок 2"/>
          <p:cNvSpPr txBox="1">
            <a:spLocks/>
          </p:cNvSpPr>
          <p:nvPr/>
        </p:nvSpPr>
        <p:spPr>
          <a:xfrm>
            <a:off x="3361461" y="52245"/>
            <a:ext cx="3809744" cy="692399"/>
          </a:xfrm>
          <a:prstGeom prst="rect">
            <a:avLst/>
          </a:prstGeom>
          <a:solidFill>
            <a:srgbClr val="BCC9DA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632950" rtl="0" eaLnBrk="1" latinLnBrk="0" hangingPunct="1">
              <a:spcBef>
                <a:spcPct val="0"/>
              </a:spcBef>
              <a:buNone/>
              <a:defRPr sz="3045" kern="12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ru-RU" sz="1938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Доходы бюджета округа</a:t>
            </a:r>
            <a:endParaRPr lang="ru-RU" sz="1731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6379581"/>
              </p:ext>
            </p:extLst>
          </p:nvPr>
        </p:nvGraphicFramePr>
        <p:xfrm>
          <a:off x="494549" y="4005260"/>
          <a:ext cx="2715640" cy="293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4D108E0C-1DBB-4EA0-9222-569BB7904BA8}"/>
              </a:ext>
            </a:extLst>
          </p:cNvPr>
          <p:cNvGrpSpPr/>
          <p:nvPr/>
        </p:nvGrpSpPr>
        <p:grpSpPr>
          <a:xfrm>
            <a:off x="4659924" y="3952819"/>
            <a:ext cx="4813498" cy="2579866"/>
            <a:chOff x="2711127" y="2414953"/>
            <a:chExt cx="1910221" cy="3424328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3" name="Прямоугольник: скругленные противолежащие углы 32">
              <a:extLst>
                <a:ext uri="{FF2B5EF4-FFF2-40B4-BE49-F238E27FC236}">
                  <a16:creationId xmlns:a16="http://schemas.microsoft.com/office/drawing/2014/main" id="{EDB7EA4D-7501-4AC7-924B-03E8A4716650}"/>
                </a:ext>
              </a:extLst>
            </p:cNvPr>
            <p:cNvSpPr/>
            <p:nvPr/>
          </p:nvSpPr>
          <p:spPr>
            <a:xfrm>
              <a:off x="2711127" y="2414953"/>
              <a:ext cx="1885628" cy="3424328"/>
            </a:xfrm>
            <a:prstGeom prst="round2DiagRect">
              <a:avLst/>
            </a:prstGeom>
            <a:solidFill>
              <a:srgbClr val="4F81BD">
                <a:lumMod val="20000"/>
                <a:lumOff val="80000"/>
                <a:alpha val="90000"/>
              </a:srgbClr>
            </a:solidFill>
            <a:ln>
              <a:noFill/>
            </a:ln>
            <a:effectLst/>
            <a:sp3d z="300000" contourW="19050" prstMaterial="metal">
              <a:bevelT w="88900" h="203200"/>
              <a:bevelB w="165100" h="254000"/>
            </a:sp3d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Прямоугольник: скругленные противолежащие углы 4">
              <a:extLst>
                <a:ext uri="{FF2B5EF4-FFF2-40B4-BE49-F238E27FC236}">
                  <a16:creationId xmlns:a16="http://schemas.microsoft.com/office/drawing/2014/main" id="{54AE09FE-97A6-43BD-899D-681D7E7D9996}"/>
                </a:ext>
              </a:extLst>
            </p:cNvPr>
            <p:cNvSpPr txBox="1"/>
            <p:nvPr/>
          </p:nvSpPr>
          <p:spPr>
            <a:xfrm>
              <a:off x="2735720" y="2527217"/>
              <a:ext cx="1885628" cy="3007664"/>
            </a:xfrm>
            <a:prstGeom prst="rect">
              <a:avLst/>
            </a:prstGeom>
            <a:ln>
              <a:noFill/>
            </a:ln>
            <a:sp3d z="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7150" tIns="57150" rIns="57150" bIns="57150" numCol="1" spcCol="1270" anchor="t" anchorCtr="0">
              <a:noAutofit/>
            </a:bodyPr>
            <a:lstStyle/>
            <a:p>
              <a:r>
                <a:rPr lang="ru-RU" sz="1600" b="1" u="sng" dirty="0">
                  <a:solidFill>
                    <a:srgbClr val="002060"/>
                  </a:solidFill>
                  <a:uFill>
                    <a:solidFill>
                      <a:srgbClr val="00B050"/>
                    </a:solidFill>
                  </a:u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Исполнение по налоговым доходам в 2025 году </a:t>
              </a:r>
              <a:r>
                <a:rPr lang="ru-RU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–  441 481,8 млн. рублей (100,9 %)</a:t>
              </a:r>
              <a:endPara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Темп роста к 2024 году </a:t>
              </a:r>
              <a:r>
                <a:rPr lang="ru-RU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111,9 %</a:t>
              </a:r>
              <a:r>
                <a:rPr lang="ru-RU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прирост 4</a:t>
              </a:r>
              <a:r>
                <a:rPr lang="ru-RU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6,9 млн. рублей.</a:t>
              </a:r>
            </a:p>
            <a:p>
              <a:endParaRPr lang="ru-RU" sz="1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600" b="1" u="sng" dirty="0">
                  <a:solidFill>
                    <a:srgbClr val="002060"/>
                  </a:solidFill>
                  <a:uFill>
                    <a:solidFill>
                      <a:srgbClr val="00B050"/>
                    </a:solidFill>
                  </a:u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НДФЛ</a:t>
              </a:r>
              <a:r>
                <a:rPr lang="ru-RU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 структуре налоговых доходов составил </a:t>
              </a:r>
            </a:p>
            <a:p>
              <a:r>
                <a:rPr lang="ru-RU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79,4</a:t>
              </a:r>
              <a:r>
                <a:rPr lang="ru-RU" sz="1600" b="1" dirty="0">
                  <a:solidFill>
                    <a:srgbClr val="002060"/>
                  </a:solidFill>
                  <a:uFill>
                    <a:solidFill>
                      <a:srgbClr val="FF0000"/>
                    </a:solidFill>
                  </a:u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%, </a:t>
              </a:r>
              <a:r>
                <a:rPr lang="ru-RU" sz="1600" dirty="0">
                  <a:solidFill>
                    <a:srgbClr val="002060"/>
                  </a:solidFill>
                  <a:uFill>
                    <a:solidFill>
                      <a:srgbClr val="FF0000"/>
                    </a:solidFill>
                  </a:u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или </a:t>
              </a:r>
              <a:r>
                <a:rPr lang="ru-RU" sz="1600" b="1" dirty="0">
                  <a:solidFill>
                    <a:srgbClr val="002060"/>
                  </a:solidFill>
                  <a:uFill>
                    <a:solidFill>
                      <a:srgbClr val="FF0000"/>
                    </a:solidFill>
                  </a:u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350,4 млн. рублей.</a:t>
              </a:r>
              <a:r>
                <a:rPr lang="ru-RU" sz="1600" b="1" u="heavy" dirty="0">
                  <a:solidFill>
                    <a:srgbClr val="002060"/>
                  </a:solidFill>
                  <a:uFill>
                    <a:solidFill>
                      <a:srgbClr val="FF0000"/>
                    </a:solidFill>
                  </a:u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endParaRPr lang="ru-RU" sz="1000" b="1" u="heavy" dirty="0">
                <a:solidFill>
                  <a:srgbClr val="00206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600" dirty="0">
                  <a:solidFill>
                    <a:srgbClr val="002060"/>
                  </a:solidFill>
                  <a:uFill>
                    <a:solidFill>
                      <a:srgbClr val="FF0000"/>
                    </a:solidFill>
                  </a:u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Прирост к 2024 году составил </a:t>
              </a:r>
              <a:r>
                <a:rPr lang="ru-RU" sz="1600" b="1" dirty="0">
                  <a:solidFill>
                    <a:srgbClr val="002060"/>
                  </a:solidFill>
                  <a:uFill>
                    <a:solidFill>
                      <a:srgbClr val="FF0000"/>
                    </a:solidFill>
                  </a:u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5,2 млн. рублей</a:t>
              </a:r>
              <a:r>
                <a:rPr lang="ru-RU" sz="1600" dirty="0">
                  <a:solidFill>
                    <a:srgbClr val="002060"/>
                  </a:solidFill>
                  <a:uFill>
                    <a:solidFill>
                      <a:srgbClr val="FF0000"/>
                    </a:solidFill>
                  </a:u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темп роста </a:t>
              </a:r>
              <a:r>
                <a:rPr lang="ru-RU" sz="1600" b="1" dirty="0">
                  <a:solidFill>
                    <a:srgbClr val="002060"/>
                  </a:solidFill>
                  <a:uFill>
                    <a:solidFill>
                      <a:srgbClr val="FF0000"/>
                    </a:solidFill>
                  </a:u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101,5 %.</a:t>
              </a:r>
              <a:r>
                <a:rPr lang="ru-RU" sz="1600" u="sng" dirty="0">
                  <a:solidFill>
                    <a:srgbClr val="002060"/>
                  </a:solidFill>
                  <a:uFill>
                    <a:solidFill>
                      <a:srgbClr val="FF0000"/>
                    </a:solidFill>
                  </a:u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FEF40080-AE2C-4347-A6A8-8DF99AA30A38}"/>
              </a:ext>
            </a:extLst>
          </p:cNvPr>
          <p:cNvSpPr txBox="1"/>
          <p:nvPr/>
        </p:nvSpPr>
        <p:spPr>
          <a:xfrm>
            <a:off x="4262649" y="1177339"/>
            <a:ext cx="10037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+ 46 946,0</a:t>
            </a:r>
          </a:p>
        </p:txBody>
      </p:sp>
      <p:sp>
        <p:nvSpPr>
          <p:cNvPr id="21" name="Text Box 13">
            <a:extLst>
              <a:ext uri="{FF2B5EF4-FFF2-40B4-BE49-F238E27FC236}">
                <a16:creationId xmlns:a16="http://schemas.microsoft.com/office/drawing/2014/main" id="{CF76BDEE-33FB-4561-9121-6FF0F5EAB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" y="6661343"/>
            <a:ext cx="4160678" cy="196657"/>
          </a:xfrm>
          <a:prstGeom prst="rect">
            <a:avLst/>
          </a:prstGeom>
          <a:solidFill>
            <a:srgbClr val="9199B4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ctr">
              <a:spcBef>
                <a:spcPct val="50000"/>
              </a:spcBef>
            </a:pPr>
            <a:r>
              <a:rPr lang="ru-RU" sz="678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КОМИТЕТ ПО ЭКОНОМИКЕ И ФИНАНСАМ УСТЬ-ИЛИМСКОГО МУНИЦИПАЛЬНОГО ОКРУГА</a:t>
            </a:r>
          </a:p>
        </p:txBody>
      </p:sp>
      <p:sp>
        <p:nvSpPr>
          <p:cNvPr id="3" name="Rectangle 142">
            <a:extLst>
              <a:ext uri="{FF2B5EF4-FFF2-40B4-BE49-F238E27FC236}">
                <a16:creationId xmlns:a16="http://schemas.microsoft.com/office/drawing/2014/main" id="{C8DC468D-A78D-3AE6-319C-BA2052FED8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2368" y="3218700"/>
            <a:ext cx="178053" cy="161261"/>
          </a:xfrm>
          <a:prstGeom prst="diamond">
            <a:avLst/>
          </a:prstGeom>
          <a:solidFill>
            <a:srgbClr val="ADCDD5"/>
          </a:solidFill>
          <a:ln w="15875">
            <a:solidFill>
              <a:srgbClr val="FA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632950">
              <a:defRPr/>
            </a:pPr>
            <a:endParaRPr lang="ru-RU" sz="1246" kern="0">
              <a:solidFill>
                <a:sysClr val="windowText" lastClr="000000"/>
              </a:solidFill>
            </a:endParaRPr>
          </a:p>
        </p:txBody>
      </p:sp>
      <p:sp>
        <p:nvSpPr>
          <p:cNvPr id="4" name="Rectangle 142">
            <a:extLst>
              <a:ext uri="{FF2B5EF4-FFF2-40B4-BE49-F238E27FC236}">
                <a16:creationId xmlns:a16="http://schemas.microsoft.com/office/drawing/2014/main" id="{20408688-8EB7-427A-EE0D-6C85F275AE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2368" y="2759580"/>
            <a:ext cx="178053" cy="161261"/>
          </a:xfrm>
          <a:prstGeom prst="diamond">
            <a:avLst/>
          </a:prstGeom>
          <a:solidFill>
            <a:srgbClr val="5FB2C0"/>
          </a:solidFill>
          <a:ln w="15875">
            <a:solidFill>
              <a:srgbClr val="468994"/>
            </a:solidFill>
            <a:miter lim="800000"/>
            <a:headEnd/>
            <a:tailEnd/>
          </a:ln>
          <a:effectLst>
            <a:reflection blurRad="101600" stA="45000" endPos="650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none" anchor="ctr"/>
          <a:lstStyle/>
          <a:p>
            <a:pPr defTabSz="632950">
              <a:defRPr/>
            </a:pPr>
            <a:endParaRPr lang="ru-RU" sz="1246" kern="0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142">
            <a:extLst>
              <a:ext uri="{FF2B5EF4-FFF2-40B4-BE49-F238E27FC236}">
                <a16:creationId xmlns:a16="http://schemas.microsoft.com/office/drawing/2014/main" id="{089FEE33-4584-C953-B8BB-B31E1848E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2369" y="2466798"/>
            <a:ext cx="178053" cy="156185"/>
          </a:xfrm>
          <a:prstGeom prst="diamond">
            <a:avLst/>
          </a:prstGeom>
          <a:solidFill>
            <a:srgbClr val="4D92A0"/>
          </a:solidFill>
          <a:ln w="15875">
            <a:solidFill>
              <a:srgbClr val="397079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632950">
              <a:defRPr/>
            </a:pPr>
            <a:endParaRPr lang="ru-RU" sz="1246" kern="0">
              <a:solidFill>
                <a:sysClr val="windowText" lastClr="000000"/>
              </a:solidFill>
            </a:endParaRPr>
          </a:p>
        </p:txBody>
      </p:sp>
      <p:sp>
        <p:nvSpPr>
          <p:cNvPr id="7" name="TextBox 23">
            <a:extLst>
              <a:ext uri="{FF2B5EF4-FFF2-40B4-BE49-F238E27FC236}">
                <a16:creationId xmlns:a16="http://schemas.microsoft.com/office/drawing/2014/main" id="{7703DE9B-0271-2ABB-EF45-600BC96CEE1D}"/>
              </a:ext>
            </a:extLst>
          </p:cNvPr>
          <p:cNvSpPr txBox="1"/>
          <p:nvPr/>
        </p:nvSpPr>
        <p:spPr>
          <a:xfrm>
            <a:off x="1645987" y="3856615"/>
            <a:ext cx="9573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111,9 %</a:t>
            </a:r>
          </a:p>
        </p:txBody>
      </p:sp>
      <p:sp>
        <p:nvSpPr>
          <p:cNvPr id="8" name="Стрелка: изогнутая вниз 7">
            <a:extLst>
              <a:ext uri="{FF2B5EF4-FFF2-40B4-BE49-F238E27FC236}">
                <a16:creationId xmlns:a16="http://schemas.microsoft.com/office/drawing/2014/main" id="{6332CA8A-FB28-C8AF-F22E-EB89BECF29C5}"/>
              </a:ext>
            </a:extLst>
          </p:cNvPr>
          <p:cNvSpPr/>
          <p:nvPr/>
        </p:nvSpPr>
        <p:spPr>
          <a:xfrm>
            <a:off x="4032865" y="1064802"/>
            <a:ext cx="1734889" cy="389536"/>
          </a:xfrm>
          <a:prstGeom prst="curvedDownArrow">
            <a:avLst>
              <a:gd name="adj1" fmla="val 25000"/>
              <a:gd name="adj2" fmla="val 99485"/>
              <a:gd name="adj3" fmla="val 37273"/>
            </a:avLst>
          </a:prstGeom>
          <a:gradFill flip="none" rotWithShape="1">
            <a:gsLst>
              <a:gs pos="99000">
                <a:srgbClr val="468994"/>
              </a:gs>
              <a:gs pos="0">
                <a:srgbClr val="397079"/>
              </a:gs>
              <a:gs pos="50000">
                <a:srgbClr val="4D92A0"/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effectLst>
            <a:glow rad="127000">
              <a:srgbClr val="B8D4DA">
                <a:alpha val="91000"/>
              </a:srgbClr>
            </a:glow>
            <a:outerShdw blurRad="50800" dist="63500" dir="9600000" sx="97000" sy="97000" algn="ctr" rotWithShape="0">
              <a:srgbClr val="000000">
                <a:alpha val="43137"/>
              </a:srgbClr>
            </a:outerShdw>
          </a:effectLst>
          <a:scene3d>
            <a:camera prst="orthographicFront">
              <a:rot lat="0" lon="21299994" rev="0"/>
            </a:camera>
            <a:lightRig rig="threePt" dir="t"/>
          </a:scene3d>
          <a:sp3d extrusionH="6350" contourW="12700">
            <a:bevelT w="31750"/>
            <a:bevelB w="31750" h="101600"/>
            <a:contourClr>
              <a:srgbClr val="397079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  <p:sp>
        <p:nvSpPr>
          <p:cNvPr id="9" name="Стрелка: изогнутая вниз 8">
            <a:extLst>
              <a:ext uri="{FF2B5EF4-FFF2-40B4-BE49-F238E27FC236}">
                <a16:creationId xmlns:a16="http://schemas.microsoft.com/office/drawing/2014/main" id="{89F4C7B9-F49A-FBC5-0EBA-4EF7834A88AA}"/>
              </a:ext>
            </a:extLst>
          </p:cNvPr>
          <p:cNvSpPr/>
          <p:nvPr/>
        </p:nvSpPr>
        <p:spPr>
          <a:xfrm>
            <a:off x="1369955" y="3773719"/>
            <a:ext cx="1584000" cy="358200"/>
          </a:xfrm>
          <a:prstGeom prst="curvedDownArrow">
            <a:avLst>
              <a:gd name="adj1" fmla="val 25000"/>
              <a:gd name="adj2" fmla="val 99485"/>
              <a:gd name="adj3" fmla="val 37273"/>
            </a:avLst>
          </a:prstGeom>
          <a:gradFill flip="none" rotWithShape="1">
            <a:gsLst>
              <a:gs pos="99000">
                <a:srgbClr val="468994"/>
              </a:gs>
              <a:gs pos="0">
                <a:srgbClr val="397079"/>
              </a:gs>
              <a:gs pos="50000">
                <a:srgbClr val="4D92A0"/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effectLst>
            <a:glow rad="127000">
              <a:srgbClr val="B8D4DA">
                <a:alpha val="91000"/>
              </a:srgbClr>
            </a:glow>
            <a:outerShdw blurRad="50800" dist="63500" dir="9600000" sx="97000" sy="97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threePt" dir="t"/>
          </a:scene3d>
          <a:sp3d extrusionH="6350" contourW="12700">
            <a:bevelT w="31750"/>
            <a:bevelB w="31750" h="101600"/>
            <a:contourClr>
              <a:srgbClr val="397079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3" y="-13519"/>
            <a:ext cx="1800200" cy="2174498"/>
          </a:xfrm>
          <a:prstGeom prst="rect">
            <a:avLst/>
          </a:prstGeom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2000673" y="496235"/>
            <a:ext cx="6552727" cy="445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298" tIns="31650" rIns="63298" bIns="31650" anchor="ctr"/>
          <a:lstStyle/>
          <a:p>
            <a:pPr algn="ctr" eaLnBrk="0" hangingPunct="0"/>
            <a:r>
              <a:rPr lang="ru-RU" b="1" u="sng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Динамика поступлений неналоговых доходов:</a:t>
            </a:r>
          </a:p>
        </p:txBody>
      </p:sp>
      <p:graphicFrame>
        <p:nvGraphicFramePr>
          <p:cNvPr id="10" name="Group 5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547150"/>
              </p:ext>
            </p:extLst>
          </p:nvPr>
        </p:nvGraphicFramePr>
        <p:xfrm>
          <a:off x="1344544" y="1518620"/>
          <a:ext cx="6520726" cy="2062128"/>
        </p:xfrm>
        <a:graphic>
          <a:graphicData uri="http://schemas.openxmlformats.org/drawingml/2006/table">
            <a:tbl>
              <a:tblPr/>
              <a:tblGrid>
                <a:gridCol w="2291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88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30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11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7918">
                  <a:extLst>
                    <a:ext uri="{9D8B030D-6E8A-4147-A177-3AD203B41FA5}">
                      <a16:colId xmlns:a16="http://schemas.microsoft.com/office/drawing/2014/main" val="1680972139"/>
                    </a:ext>
                  </a:extLst>
                </a:gridCol>
                <a:gridCol w="937918">
                  <a:extLst>
                    <a:ext uri="{9D8B030D-6E8A-4147-A177-3AD203B41FA5}">
                      <a16:colId xmlns:a16="http://schemas.microsoft.com/office/drawing/2014/main" val="2322662001"/>
                    </a:ext>
                  </a:extLst>
                </a:gridCol>
              </a:tblGrid>
              <a:tr h="212225"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Показатели 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Прирост (снижение) 2025 к 2024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1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892723"/>
                  </a:ext>
                </a:extLst>
              </a:tr>
              <a:tr h="226489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НЕНАЛОГОВЫЕ ДОХОДЫ: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44 220,7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kern="900" spc="0" baseline="0" dirty="0">
                          <a:solidFill>
                            <a:srgbClr val="002060"/>
                          </a:solidFill>
                          <a:latin typeface="Times New Roman"/>
                        </a:rPr>
                        <a:t>52 783,1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52 221,3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98,9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+ 8 000,6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740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Доходы от использования</a:t>
                      </a:r>
                    </a:p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имущества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15 968,4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kern="900" spc="0" baseline="0" dirty="0">
                          <a:solidFill>
                            <a:srgbClr val="002060"/>
                          </a:solidFill>
                          <a:latin typeface="Times New Roman"/>
                        </a:rPr>
                        <a:t>18 113,4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17 338,1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95,7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+ 1 369,7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740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Платежи при пользовании природными ресурсами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13 445,4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kern="900" spc="0" baseline="0" dirty="0">
                          <a:solidFill>
                            <a:srgbClr val="002060"/>
                          </a:solidFill>
                          <a:latin typeface="Times New Roman"/>
                        </a:rPr>
                        <a:t>18 100,0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18 301,9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101,1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+ 4 856,5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588300"/>
                  </a:ext>
                </a:extLst>
              </a:tr>
              <a:tr h="434147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Остальные неналоговые</a:t>
                      </a:r>
                    </a:p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доходы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14 806,9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kern="900" spc="0" baseline="0" dirty="0">
                          <a:solidFill>
                            <a:srgbClr val="002060"/>
                          </a:solidFill>
                          <a:latin typeface="Times New Roman"/>
                        </a:rPr>
                        <a:t>16 569,7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16 581,3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+ 1 774,4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6" name="Text Box 120"/>
          <p:cNvSpPr txBox="1">
            <a:spLocks noChangeArrowheads="1"/>
          </p:cNvSpPr>
          <p:nvPr/>
        </p:nvSpPr>
        <p:spPr bwMode="auto">
          <a:xfrm>
            <a:off x="6832562" y="1192891"/>
            <a:ext cx="1034196" cy="252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ctr">
              <a:spcBef>
                <a:spcPct val="50000"/>
              </a:spcBef>
            </a:pPr>
            <a:r>
              <a:rPr lang="ru-RU" sz="1038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(тыс. рублей)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432" y="15419"/>
            <a:ext cx="1179439" cy="1179439"/>
          </a:xfrm>
          <a:prstGeom prst="rect">
            <a:avLst/>
          </a:prstGeom>
        </p:spPr>
      </p:pic>
      <p:sp>
        <p:nvSpPr>
          <p:cNvPr id="41" name="Заголовок 2"/>
          <p:cNvSpPr txBox="1">
            <a:spLocks/>
          </p:cNvSpPr>
          <p:nvPr/>
        </p:nvSpPr>
        <p:spPr>
          <a:xfrm>
            <a:off x="3361461" y="52245"/>
            <a:ext cx="3809744" cy="530297"/>
          </a:xfrm>
          <a:prstGeom prst="rect">
            <a:avLst/>
          </a:prstGeom>
          <a:solidFill>
            <a:srgbClr val="BCC9DA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632950" rtl="0" eaLnBrk="1" latinLnBrk="0" hangingPunct="1">
              <a:spcBef>
                <a:spcPct val="0"/>
              </a:spcBef>
              <a:buNone/>
              <a:defRPr sz="3045" kern="12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ru-RU" sz="1938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Доходы бюджета округа</a:t>
            </a:r>
            <a:endParaRPr lang="ru-RU" sz="1731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4D108E0C-1DBB-4EA0-9222-569BB7904BA8}"/>
              </a:ext>
            </a:extLst>
          </p:cNvPr>
          <p:cNvGrpSpPr/>
          <p:nvPr/>
        </p:nvGrpSpPr>
        <p:grpSpPr>
          <a:xfrm>
            <a:off x="5292968" y="4373544"/>
            <a:ext cx="4516753" cy="2132763"/>
            <a:chOff x="2711127" y="2414951"/>
            <a:chExt cx="1885628" cy="3824406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3" name="Прямоугольник: скругленные противолежащие углы 32">
              <a:extLst>
                <a:ext uri="{FF2B5EF4-FFF2-40B4-BE49-F238E27FC236}">
                  <a16:creationId xmlns:a16="http://schemas.microsoft.com/office/drawing/2014/main" id="{EDB7EA4D-7501-4AC7-924B-03E8A4716650}"/>
                </a:ext>
              </a:extLst>
            </p:cNvPr>
            <p:cNvSpPr/>
            <p:nvPr/>
          </p:nvSpPr>
          <p:spPr>
            <a:xfrm>
              <a:off x="2711127" y="2414951"/>
              <a:ext cx="1885628" cy="3824404"/>
            </a:xfrm>
            <a:prstGeom prst="round2DiagRect">
              <a:avLst/>
            </a:prstGeom>
            <a:solidFill>
              <a:srgbClr val="4F81BD">
                <a:lumMod val="20000"/>
                <a:lumOff val="80000"/>
                <a:alpha val="90000"/>
              </a:srgbClr>
            </a:solidFill>
            <a:ln>
              <a:noFill/>
            </a:ln>
            <a:effectLst/>
            <a:sp3d z="300000" contourW="19050" prstMaterial="metal">
              <a:bevelT w="88900" h="203200"/>
              <a:bevelB w="165100" h="254000"/>
            </a:sp3d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Прямоугольник: скругленные противолежащие углы 4">
              <a:extLst>
                <a:ext uri="{FF2B5EF4-FFF2-40B4-BE49-F238E27FC236}">
                  <a16:creationId xmlns:a16="http://schemas.microsoft.com/office/drawing/2014/main" id="{54AE09FE-97A6-43BD-899D-681D7E7D9996}"/>
                </a:ext>
              </a:extLst>
            </p:cNvPr>
            <p:cNvSpPr txBox="1"/>
            <p:nvPr/>
          </p:nvSpPr>
          <p:spPr>
            <a:xfrm>
              <a:off x="2750498" y="2633270"/>
              <a:ext cx="1798431" cy="3606087"/>
            </a:xfrm>
            <a:prstGeom prst="rect">
              <a:avLst/>
            </a:prstGeom>
            <a:ln>
              <a:noFill/>
            </a:ln>
            <a:sp3d z="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7150" tIns="57150" rIns="57150" bIns="57150" numCol="1" spcCol="1270" anchor="t" anchorCtr="0">
              <a:noAutofit/>
            </a:bodyPr>
            <a:lstStyle/>
            <a:p>
              <a:r>
                <a:rPr lang="ru-RU" sz="1600" b="1" u="sng" dirty="0">
                  <a:solidFill>
                    <a:srgbClr val="002060"/>
                  </a:solidFill>
                  <a:uFill>
                    <a:solidFill>
                      <a:srgbClr val="00B050"/>
                    </a:solidFill>
                  </a:u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Исполнение по неналоговым доходам в 2025 году </a:t>
              </a:r>
              <a:r>
                <a:rPr lang="ru-RU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– 52,2 млн. рублей (98,9 %)</a:t>
              </a:r>
              <a:r>
                <a:rPr lang="ru-RU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endPara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Прирост к 2024 году составил </a:t>
              </a:r>
              <a:r>
                <a:rPr lang="ru-RU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8,0 млн. рублей, </a:t>
              </a:r>
              <a:r>
                <a:rPr lang="ru-RU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что обусловлено в основном в результате увеличения поступления платежей при пользовании природными ресурсами </a:t>
              </a:r>
              <a:r>
                <a:rPr lang="ru-RU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 4,9 млн. рублей.</a:t>
              </a:r>
            </a:p>
            <a:p>
              <a:endParaRPr lang="ru-RU" sz="1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Text Box 13">
            <a:extLst>
              <a:ext uri="{FF2B5EF4-FFF2-40B4-BE49-F238E27FC236}">
                <a16:creationId xmlns:a16="http://schemas.microsoft.com/office/drawing/2014/main" id="{329D1AF5-ADC5-4E2B-BA62-513E8FF42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" y="6661343"/>
            <a:ext cx="4160678" cy="196657"/>
          </a:xfrm>
          <a:prstGeom prst="rect">
            <a:avLst/>
          </a:prstGeom>
          <a:solidFill>
            <a:srgbClr val="9199B4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ctr">
              <a:spcBef>
                <a:spcPct val="50000"/>
              </a:spcBef>
            </a:pPr>
            <a:r>
              <a:rPr lang="ru-RU" sz="678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КОМИТЕТ ПО ЭКОНОМИКЕ И ФИНАНСАМ УСТЬ-ИЛИМСКОГО МУНИЦИПАЛЬНОГО ОКРУГА</a:t>
            </a:r>
          </a:p>
        </p:txBody>
      </p:sp>
      <p:sp>
        <p:nvSpPr>
          <p:cNvPr id="27" name="TextBox 38">
            <a:extLst>
              <a:ext uri="{FF2B5EF4-FFF2-40B4-BE49-F238E27FC236}">
                <a16:creationId xmlns:a16="http://schemas.microsoft.com/office/drawing/2014/main" id="{FEF40080-AE2C-4347-A6A8-8DF99AA30A38}"/>
              </a:ext>
            </a:extLst>
          </p:cNvPr>
          <p:cNvSpPr txBox="1"/>
          <p:nvPr/>
        </p:nvSpPr>
        <p:spPr>
          <a:xfrm>
            <a:off x="4262623" y="1241621"/>
            <a:ext cx="10037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+ 8 000,6</a:t>
            </a:r>
          </a:p>
        </p:txBody>
      </p:sp>
      <p:graphicFrame>
        <p:nvGraphicFramePr>
          <p:cNvPr id="2" name="Object 16">
            <a:extLst>
              <a:ext uri="{FF2B5EF4-FFF2-40B4-BE49-F238E27FC236}">
                <a16:creationId xmlns:a16="http://schemas.microsoft.com/office/drawing/2014/main" id="{9E30FB2F-C1F1-2EFF-F6DC-8AF4A4D045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2125302"/>
              </p:ext>
            </p:extLst>
          </p:nvPr>
        </p:nvGraphicFramePr>
        <p:xfrm>
          <a:off x="642853" y="3972953"/>
          <a:ext cx="2715640" cy="293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Rectangle 142">
            <a:extLst>
              <a:ext uri="{FF2B5EF4-FFF2-40B4-BE49-F238E27FC236}">
                <a16:creationId xmlns:a16="http://schemas.microsoft.com/office/drawing/2014/main" id="{BF79571F-04A5-25F6-F72A-0A5E6EAAE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0032" y="2368618"/>
            <a:ext cx="178053" cy="161261"/>
          </a:xfrm>
          <a:prstGeom prst="diamond">
            <a:avLst/>
          </a:prstGeom>
          <a:solidFill>
            <a:srgbClr val="ADCDD5"/>
          </a:solidFill>
          <a:ln w="15875">
            <a:solidFill>
              <a:srgbClr val="FA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632950">
              <a:defRPr/>
            </a:pPr>
            <a:endParaRPr lang="ru-RU" sz="1246" kern="0">
              <a:solidFill>
                <a:sysClr val="windowText" lastClr="000000"/>
              </a:solidFill>
            </a:endParaRPr>
          </a:p>
        </p:txBody>
      </p:sp>
      <p:sp>
        <p:nvSpPr>
          <p:cNvPr id="4" name="Rectangle 142">
            <a:extLst>
              <a:ext uri="{FF2B5EF4-FFF2-40B4-BE49-F238E27FC236}">
                <a16:creationId xmlns:a16="http://schemas.microsoft.com/office/drawing/2014/main" id="{3210E055-4C14-72CC-3AD0-20D96C9DB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0032" y="2813422"/>
            <a:ext cx="178053" cy="161261"/>
          </a:xfrm>
          <a:prstGeom prst="diamond">
            <a:avLst/>
          </a:prstGeom>
          <a:solidFill>
            <a:srgbClr val="5FB2C0"/>
          </a:solidFill>
          <a:ln w="15875">
            <a:solidFill>
              <a:srgbClr val="468994"/>
            </a:solidFill>
            <a:miter lim="800000"/>
            <a:headEnd/>
            <a:tailEnd/>
          </a:ln>
          <a:effectLst>
            <a:reflection blurRad="101600" stA="45000" endPos="650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none" anchor="ctr"/>
          <a:lstStyle/>
          <a:p>
            <a:pPr defTabSz="632950">
              <a:defRPr/>
            </a:pPr>
            <a:endParaRPr lang="ru-RU" sz="1246" kern="0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142">
            <a:extLst>
              <a:ext uri="{FF2B5EF4-FFF2-40B4-BE49-F238E27FC236}">
                <a16:creationId xmlns:a16="http://schemas.microsoft.com/office/drawing/2014/main" id="{7214AF2A-BA22-8F61-B59A-08B6E9033F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0031" y="3272815"/>
            <a:ext cx="178053" cy="156185"/>
          </a:xfrm>
          <a:prstGeom prst="diamond">
            <a:avLst/>
          </a:prstGeom>
          <a:solidFill>
            <a:srgbClr val="4D92A0"/>
          </a:solidFill>
          <a:ln w="15875">
            <a:solidFill>
              <a:srgbClr val="397079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632950">
              <a:defRPr/>
            </a:pPr>
            <a:endParaRPr lang="ru-RU" sz="1246" kern="0">
              <a:solidFill>
                <a:sysClr val="windowText" lastClr="00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B87F82-574E-4D04-85ED-1FD78CCE0235}"/>
              </a:ext>
            </a:extLst>
          </p:cNvPr>
          <p:cNvSpPr txBox="1"/>
          <p:nvPr/>
        </p:nvSpPr>
        <p:spPr>
          <a:xfrm>
            <a:off x="1766326" y="3870340"/>
            <a:ext cx="10398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118,1 %</a:t>
            </a:r>
            <a:endParaRPr lang="ru-RU" sz="1600" b="1" dirty="0">
              <a:solidFill>
                <a:srgbClr val="3C406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: изогнутая вниз 6">
            <a:extLst>
              <a:ext uri="{FF2B5EF4-FFF2-40B4-BE49-F238E27FC236}">
                <a16:creationId xmlns:a16="http://schemas.microsoft.com/office/drawing/2014/main" id="{24255E36-5294-6E10-F1B6-8FA69D3BAC7E}"/>
              </a:ext>
            </a:extLst>
          </p:cNvPr>
          <p:cNvSpPr/>
          <p:nvPr/>
        </p:nvSpPr>
        <p:spPr>
          <a:xfrm>
            <a:off x="1480031" y="3788306"/>
            <a:ext cx="1584000" cy="358200"/>
          </a:xfrm>
          <a:prstGeom prst="curvedDownArrow">
            <a:avLst>
              <a:gd name="adj1" fmla="val 25000"/>
              <a:gd name="adj2" fmla="val 99485"/>
              <a:gd name="adj3" fmla="val 37273"/>
            </a:avLst>
          </a:prstGeom>
          <a:gradFill flip="none" rotWithShape="1">
            <a:gsLst>
              <a:gs pos="99000">
                <a:srgbClr val="468994"/>
              </a:gs>
              <a:gs pos="0">
                <a:srgbClr val="397079"/>
              </a:gs>
              <a:gs pos="50000">
                <a:srgbClr val="4D92A0"/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effectLst>
            <a:glow rad="127000">
              <a:srgbClr val="B8D4DA">
                <a:alpha val="91000"/>
              </a:srgbClr>
            </a:glow>
            <a:outerShdw blurRad="50800" dist="63500" dir="9600000" sx="97000" sy="97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threePt" dir="t"/>
          </a:scene3d>
          <a:sp3d extrusionH="6350" contourW="12700">
            <a:bevelT w="31750"/>
            <a:bevelB w="31750" h="101600"/>
            <a:contourClr>
              <a:srgbClr val="397079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  <p:sp>
        <p:nvSpPr>
          <p:cNvPr id="8" name="Стрелка: изогнутая вниз 7">
            <a:extLst>
              <a:ext uri="{FF2B5EF4-FFF2-40B4-BE49-F238E27FC236}">
                <a16:creationId xmlns:a16="http://schemas.microsoft.com/office/drawing/2014/main" id="{30FD0984-C811-61F6-44AD-97D7F5B35146}"/>
              </a:ext>
            </a:extLst>
          </p:cNvPr>
          <p:cNvSpPr/>
          <p:nvPr/>
        </p:nvSpPr>
        <p:spPr>
          <a:xfrm>
            <a:off x="4032865" y="1064802"/>
            <a:ext cx="1734889" cy="389536"/>
          </a:xfrm>
          <a:prstGeom prst="curvedDownArrow">
            <a:avLst>
              <a:gd name="adj1" fmla="val 25000"/>
              <a:gd name="adj2" fmla="val 99485"/>
              <a:gd name="adj3" fmla="val 37273"/>
            </a:avLst>
          </a:prstGeom>
          <a:gradFill flip="none" rotWithShape="1">
            <a:gsLst>
              <a:gs pos="99000">
                <a:srgbClr val="468994"/>
              </a:gs>
              <a:gs pos="0">
                <a:srgbClr val="397079"/>
              </a:gs>
              <a:gs pos="50000">
                <a:srgbClr val="4D92A0"/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effectLst>
            <a:glow rad="127000">
              <a:srgbClr val="B8D4DA">
                <a:alpha val="91000"/>
              </a:srgbClr>
            </a:glow>
            <a:outerShdw blurRad="50800" dist="63500" dir="9600000" sx="97000" sy="97000" algn="ctr" rotWithShape="0">
              <a:srgbClr val="000000">
                <a:alpha val="43137"/>
              </a:srgbClr>
            </a:outerShdw>
          </a:effectLst>
          <a:scene3d>
            <a:camera prst="orthographicFront">
              <a:rot lat="0" lon="21299994" rev="0"/>
            </a:camera>
            <a:lightRig rig="threePt" dir="t"/>
          </a:scene3d>
          <a:sp3d extrusionH="6350" contourW="12700">
            <a:bevelT w="31750"/>
            <a:bevelB w="31750" h="101600"/>
            <a:contourClr>
              <a:srgbClr val="397079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77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3" y="-13519"/>
            <a:ext cx="1800200" cy="2174498"/>
          </a:xfrm>
          <a:prstGeom prst="rect">
            <a:avLst/>
          </a:prstGeom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560512" y="3272654"/>
            <a:ext cx="3438400" cy="445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298" tIns="31650" rIns="63298" bIns="31650" anchor="ctr"/>
          <a:lstStyle/>
          <a:p>
            <a:pPr algn="ctr" eaLnBrk="0" hangingPunct="0"/>
            <a:r>
              <a:rPr lang="ru-RU" sz="1400" b="1" u="sng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Динамика безвозмездных поступлений</a:t>
            </a:r>
          </a:p>
        </p:txBody>
      </p:sp>
      <p:graphicFrame>
        <p:nvGraphicFramePr>
          <p:cNvPr id="10" name="Group 5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857937"/>
              </p:ext>
            </p:extLst>
          </p:nvPr>
        </p:nvGraphicFramePr>
        <p:xfrm>
          <a:off x="1852774" y="980728"/>
          <a:ext cx="5981089" cy="2262221"/>
        </p:xfrm>
        <a:graphic>
          <a:graphicData uri="http://schemas.openxmlformats.org/drawingml/2006/table">
            <a:tbl>
              <a:tblPr/>
              <a:tblGrid>
                <a:gridCol w="17270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6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90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0298">
                  <a:extLst>
                    <a:ext uri="{9D8B030D-6E8A-4147-A177-3AD203B41FA5}">
                      <a16:colId xmlns:a16="http://schemas.microsoft.com/office/drawing/2014/main" val="1680972139"/>
                    </a:ext>
                  </a:extLst>
                </a:gridCol>
                <a:gridCol w="860298">
                  <a:extLst>
                    <a:ext uri="{9D8B030D-6E8A-4147-A177-3AD203B41FA5}">
                      <a16:colId xmlns:a16="http://schemas.microsoft.com/office/drawing/2014/main" val="2322662001"/>
                    </a:ext>
                  </a:extLst>
                </a:gridCol>
              </a:tblGrid>
              <a:tr h="235658"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Показатели 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Прирост (снижение) 2025 к 2024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892723"/>
                  </a:ext>
                </a:extLst>
              </a:tr>
              <a:tr h="401628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ПОСТУПЛЕНИЯ: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1 070 756,6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kern="900" spc="0" baseline="0" dirty="0">
                          <a:solidFill>
                            <a:srgbClr val="002060"/>
                          </a:solidFill>
                          <a:latin typeface="Times New Roman"/>
                        </a:rPr>
                        <a:t>924 883,3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921 693,5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99,6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- 149 063,1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926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Дотации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147 068,9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kern="900" spc="0" baseline="0" dirty="0">
                          <a:solidFill>
                            <a:srgbClr val="002060"/>
                          </a:solidFill>
                          <a:latin typeface="Times New Roman"/>
                        </a:rPr>
                        <a:t>210 728,3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210 728,3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+ 63 659,4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926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Субсидии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189 638,6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kern="900" spc="0" baseline="0" dirty="0">
                          <a:solidFill>
                            <a:srgbClr val="002060"/>
                          </a:solidFill>
                          <a:latin typeface="Times New Roman"/>
                        </a:rPr>
                        <a:t>60 495,2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58 529,5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96,8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- 131 109,1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588300"/>
                  </a:ext>
                </a:extLst>
              </a:tr>
              <a:tr h="257926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r>
                        <a:rPr kumimoji="0" lang="ru-RU" sz="105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Субвенции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673 531,9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kern="900" spc="0" baseline="0" dirty="0">
                          <a:solidFill>
                            <a:srgbClr val="002060"/>
                          </a:solidFill>
                          <a:latin typeface="Times New Roman"/>
                        </a:rPr>
                        <a:t>615 944,5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615 066,0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99,9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- 58 465,9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926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Иные МБТ       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60 468,8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kern="900" spc="0" baseline="0" dirty="0">
                          <a:solidFill>
                            <a:srgbClr val="002060"/>
                          </a:solidFill>
                          <a:latin typeface="Times New Roman"/>
                        </a:rPr>
                        <a:t>37 352,5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36 985,5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99,0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- 23 483,3</a:t>
                      </a: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4464346"/>
                  </a:ext>
                </a:extLst>
              </a:tr>
              <a:tr h="257926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C406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Прочие БП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3C406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kern="900" spc="0" baseline="0" dirty="0">
                          <a:solidFill>
                            <a:srgbClr val="002060"/>
                          </a:solidFill>
                          <a:latin typeface="Times New Roman"/>
                        </a:rPr>
                        <a:t>350,0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350,0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+ 350,0</a:t>
                      </a:r>
                      <a:endParaRPr kumimoji="0" lang="es-ES" sz="10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3A81B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863520"/>
                  </a:ext>
                </a:extLst>
              </a:tr>
            </a:tbl>
          </a:graphicData>
        </a:graphic>
      </p:graphicFrame>
      <p:sp>
        <p:nvSpPr>
          <p:cNvPr id="26" name="Text Box 120"/>
          <p:cNvSpPr txBox="1">
            <a:spLocks noChangeArrowheads="1"/>
          </p:cNvSpPr>
          <p:nvPr/>
        </p:nvSpPr>
        <p:spPr bwMode="auto">
          <a:xfrm>
            <a:off x="6786487" y="698798"/>
            <a:ext cx="1034196" cy="252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ctr">
              <a:spcBef>
                <a:spcPct val="50000"/>
              </a:spcBef>
            </a:pPr>
            <a:r>
              <a:rPr lang="ru-RU" sz="1038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(тыс. рублей)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432" y="15419"/>
            <a:ext cx="1179439" cy="1179439"/>
          </a:xfrm>
          <a:prstGeom prst="rect">
            <a:avLst/>
          </a:prstGeom>
        </p:spPr>
      </p:pic>
      <p:sp>
        <p:nvSpPr>
          <p:cNvPr id="41" name="Заголовок 2"/>
          <p:cNvSpPr txBox="1">
            <a:spLocks/>
          </p:cNvSpPr>
          <p:nvPr/>
        </p:nvSpPr>
        <p:spPr>
          <a:xfrm>
            <a:off x="2576736" y="52245"/>
            <a:ext cx="5787610" cy="430819"/>
          </a:xfrm>
          <a:prstGeom prst="rect">
            <a:avLst/>
          </a:prstGeom>
          <a:solidFill>
            <a:srgbClr val="BCC9DA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632950" rtl="0" eaLnBrk="1" latinLnBrk="0" hangingPunct="1">
              <a:spcBef>
                <a:spcPct val="0"/>
              </a:spcBef>
              <a:buNone/>
              <a:defRPr sz="3045" kern="12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ru-RU" sz="1938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Структура безвозмездных поступлений бюджета</a:t>
            </a:r>
            <a:endParaRPr lang="ru-RU" sz="1731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4D108E0C-1DBB-4EA0-9222-569BB7904BA8}"/>
              </a:ext>
            </a:extLst>
          </p:cNvPr>
          <p:cNvGrpSpPr/>
          <p:nvPr/>
        </p:nvGrpSpPr>
        <p:grpSpPr>
          <a:xfrm>
            <a:off x="4864007" y="4697299"/>
            <a:ext cx="4438817" cy="959970"/>
            <a:chOff x="2711127" y="2407437"/>
            <a:chExt cx="1885628" cy="343184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3" name="Прямоугольник: скругленные противолежащие углы 32">
              <a:extLst>
                <a:ext uri="{FF2B5EF4-FFF2-40B4-BE49-F238E27FC236}">
                  <a16:creationId xmlns:a16="http://schemas.microsoft.com/office/drawing/2014/main" id="{EDB7EA4D-7501-4AC7-924B-03E8A4716650}"/>
                </a:ext>
              </a:extLst>
            </p:cNvPr>
            <p:cNvSpPr/>
            <p:nvPr/>
          </p:nvSpPr>
          <p:spPr>
            <a:xfrm>
              <a:off x="2711127" y="2414953"/>
              <a:ext cx="1885628" cy="3424328"/>
            </a:xfrm>
            <a:prstGeom prst="round2DiagRect">
              <a:avLst/>
            </a:prstGeom>
            <a:solidFill>
              <a:srgbClr val="4F81BD">
                <a:lumMod val="20000"/>
                <a:lumOff val="80000"/>
                <a:alpha val="90000"/>
              </a:srgbClr>
            </a:solidFill>
            <a:ln>
              <a:noFill/>
            </a:ln>
            <a:effectLst/>
            <a:sp3d z="300000" contourW="19050" prstMaterial="metal">
              <a:bevelT w="88900" h="203200"/>
              <a:bevelB w="165100" h="254000"/>
            </a:sp3d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Прямоугольник: скругленные противолежащие углы 4">
              <a:extLst>
                <a:ext uri="{FF2B5EF4-FFF2-40B4-BE49-F238E27FC236}">
                  <a16:creationId xmlns:a16="http://schemas.microsoft.com/office/drawing/2014/main" id="{54AE09FE-97A6-43BD-899D-681D7E7D9996}"/>
                </a:ext>
              </a:extLst>
            </p:cNvPr>
            <p:cNvSpPr txBox="1"/>
            <p:nvPr/>
          </p:nvSpPr>
          <p:spPr>
            <a:xfrm>
              <a:off x="2724267" y="2407437"/>
              <a:ext cx="1859347" cy="3137443"/>
            </a:xfrm>
            <a:prstGeom prst="rect">
              <a:avLst/>
            </a:prstGeom>
            <a:ln>
              <a:noFill/>
            </a:ln>
            <a:sp3d z="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7150" tIns="57150" rIns="57150" bIns="57150" numCol="1" spcCol="1270" anchor="t" anchorCtr="0">
              <a:noAutofit/>
            </a:bodyPr>
            <a:lstStyle/>
            <a:p>
              <a:r>
                <a:rPr lang="ru-RU" sz="1600" b="1" u="sng" dirty="0">
                  <a:solidFill>
                    <a:srgbClr val="002060"/>
                  </a:solidFill>
                  <a:uFill>
                    <a:solidFill>
                      <a:srgbClr val="00B050"/>
                    </a:solidFill>
                  </a:u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Исполнение по безвозмездным поступлениям  из областного бюджета в 2025 году </a:t>
              </a:r>
              <a:r>
                <a:rPr lang="ru-RU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– 921,3 млн. рублей (99,6 %).</a:t>
              </a:r>
              <a:endPara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FEF40080-AE2C-4347-A6A8-8DF99AA30A38}"/>
              </a:ext>
            </a:extLst>
          </p:cNvPr>
          <p:cNvSpPr txBox="1"/>
          <p:nvPr/>
        </p:nvSpPr>
        <p:spPr>
          <a:xfrm>
            <a:off x="4341463" y="673856"/>
            <a:ext cx="10037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- 149 063,1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Object 16">
            <a:extLst>
              <a:ext uri="{FF2B5EF4-FFF2-40B4-BE49-F238E27FC236}">
                <a16:creationId xmlns:a16="http://schemas.microsoft.com/office/drawing/2014/main" id="{610A5703-E0C4-4007-9C7E-630F6D70A8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5294192"/>
              </p:ext>
            </p:extLst>
          </p:nvPr>
        </p:nvGraphicFramePr>
        <p:xfrm>
          <a:off x="265596" y="4136333"/>
          <a:ext cx="3078902" cy="3041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7" name="Text Box 13">
            <a:extLst>
              <a:ext uri="{FF2B5EF4-FFF2-40B4-BE49-F238E27FC236}">
                <a16:creationId xmlns:a16="http://schemas.microsoft.com/office/drawing/2014/main" id="{0B9366F3-C241-4FF7-A65E-71E3AB87F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" y="6661343"/>
            <a:ext cx="4160678" cy="196657"/>
          </a:xfrm>
          <a:prstGeom prst="rect">
            <a:avLst/>
          </a:prstGeom>
          <a:solidFill>
            <a:srgbClr val="9199B4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ctr">
              <a:spcBef>
                <a:spcPct val="50000"/>
              </a:spcBef>
            </a:pPr>
            <a:r>
              <a:rPr lang="ru-RU" sz="678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КОМИТЕТ ПО ЭКОНОМИКЕ И ФИНАНСАМ УСТЬ-ИЛИМСКОГО МУНИЦИПАЛЬНОГО ОКРУГА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D1D3B79A-30AB-42CD-A623-E405C11074B6}"/>
              </a:ext>
            </a:extLst>
          </p:cNvPr>
          <p:cNvSpPr txBox="1"/>
          <p:nvPr/>
        </p:nvSpPr>
        <p:spPr>
          <a:xfrm>
            <a:off x="1628052" y="3894279"/>
            <a:ext cx="1081308" cy="307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86,1 %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: изогнутая вниз 3">
            <a:extLst>
              <a:ext uri="{FF2B5EF4-FFF2-40B4-BE49-F238E27FC236}">
                <a16:creationId xmlns:a16="http://schemas.microsoft.com/office/drawing/2014/main" id="{ED2E7510-EFE7-29C9-ED22-0ADEB88BC7D6}"/>
              </a:ext>
            </a:extLst>
          </p:cNvPr>
          <p:cNvSpPr/>
          <p:nvPr/>
        </p:nvSpPr>
        <p:spPr>
          <a:xfrm>
            <a:off x="4085555" y="570109"/>
            <a:ext cx="1734889" cy="389536"/>
          </a:xfrm>
          <a:prstGeom prst="curvedDownArrow">
            <a:avLst>
              <a:gd name="adj1" fmla="val 25000"/>
              <a:gd name="adj2" fmla="val 99485"/>
              <a:gd name="adj3" fmla="val 37273"/>
            </a:avLst>
          </a:prstGeom>
          <a:gradFill flip="none" rotWithShape="1">
            <a:gsLst>
              <a:gs pos="99000">
                <a:srgbClr val="468994"/>
              </a:gs>
              <a:gs pos="0">
                <a:srgbClr val="397079"/>
              </a:gs>
              <a:gs pos="50000">
                <a:srgbClr val="4D92A0"/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effectLst>
            <a:glow rad="127000">
              <a:srgbClr val="B8D4DA">
                <a:alpha val="91000"/>
              </a:srgbClr>
            </a:glow>
            <a:outerShdw blurRad="50800" dist="63500" dir="9600000" sx="97000" sy="97000" algn="ctr" rotWithShape="0">
              <a:srgbClr val="000000">
                <a:alpha val="43137"/>
              </a:srgbClr>
            </a:outerShdw>
          </a:effectLst>
          <a:scene3d>
            <a:camera prst="orthographicFront">
              <a:rot lat="0" lon="21299994" rev="0"/>
            </a:camera>
            <a:lightRig rig="threePt" dir="t"/>
          </a:scene3d>
          <a:sp3d extrusionH="6350" contourW="12700">
            <a:bevelT w="31750"/>
            <a:bevelB w="31750" h="101600"/>
            <a:contourClr>
              <a:srgbClr val="397079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  <p:sp>
        <p:nvSpPr>
          <p:cNvPr id="5" name="Стрелка: изогнутая вниз 4">
            <a:extLst>
              <a:ext uri="{FF2B5EF4-FFF2-40B4-BE49-F238E27FC236}">
                <a16:creationId xmlns:a16="http://schemas.microsoft.com/office/drawing/2014/main" id="{8F31E6D1-9924-A898-266F-93065CFB4261}"/>
              </a:ext>
            </a:extLst>
          </p:cNvPr>
          <p:cNvSpPr/>
          <p:nvPr/>
        </p:nvSpPr>
        <p:spPr>
          <a:xfrm>
            <a:off x="1376706" y="3859008"/>
            <a:ext cx="1584000" cy="358200"/>
          </a:xfrm>
          <a:prstGeom prst="curvedDownArrow">
            <a:avLst>
              <a:gd name="adj1" fmla="val 25000"/>
              <a:gd name="adj2" fmla="val 99485"/>
              <a:gd name="adj3" fmla="val 37273"/>
            </a:avLst>
          </a:prstGeom>
          <a:gradFill flip="none" rotWithShape="1">
            <a:gsLst>
              <a:gs pos="99000">
                <a:srgbClr val="468994"/>
              </a:gs>
              <a:gs pos="0">
                <a:srgbClr val="397079"/>
              </a:gs>
              <a:gs pos="50000">
                <a:srgbClr val="4D92A0"/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effectLst>
            <a:glow rad="127000">
              <a:srgbClr val="B8D4DA">
                <a:alpha val="91000"/>
              </a:srgbClr>
            </a:glow>
            <a:outerShdw blurRad="50800" dist="63500" dir="9600000" sx="97000" sy="97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threePt" dir="t"/>
          </a:scene3d>
          <a:sp3d extrusionH="6350" contourW="12700">
            <a:bevelT w="31750"/>
            <a:bevelB w="31750" h="101600"/>
            <a:contourClr>
              <a:srgbClr val="397079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  <p:sp>
        <p:nvSpPr>
          <p:cNvPr id="2" name="Rectangle 142">
            <a:extLst>
              <a:ext uri="{FF2B5EF4-FFF2-40B4-BE49-F238E27FC236}">
                <a16:creationId xmlns:a16="http://schemas.microsoft.com/office/drawing/2014/main" id="{783CEB2E-38F3-CF1F-A4F3-48228B3D1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1645" y="2545778"/>
            <a:ext cx="178053" cy="156185"/>
          </a:xfrm>
          <a:prstGeom prst="diamond">
            <a:avLst/>
          </a:prstGeom>
          <a:solidFill>
            <a:srgbClr val="4D92A0"/>
          </a:solidFill>
          <a:ln w="15875">
            <a:solidFill>
              <a:srgbClr val="397079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632950">
              <a:defRPr/>
            </a:pPr>
            <a:endParaRPr lang="ru-RU" sz="1246" kern="0">
              <a:solidFill>
                <a:sysClr val="windowText" lastClr="000000"/>
              </a:solidFill>
            </a:endParaRPr>
          </a:p>
        </p:txBody>
      </p:sp>
      <p:sp>
        <p:nvSpPr>
          <p:cNvPr id="3" name="Rectangle 142">
            <a:extLst>
              <a:ext uri="{FF2B5EF4-FFF2-40B4-BE49-F238E27FC236}">
                <a16:creationId xmlns:a16="http://schemas.microsoft.com/office/drawing/2014/main" id="{0BC81DBA-87A0-95A6-58FA-A86E3EF51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1646" y="2289631"/>
            <a:ext cx="178053" cy="161261"/>
          </a:xfrm>
          <a:prstGeom prst="diamond">
            <a:avLst/>
          </a:prstGeom>
          <a:solidFill>
            <a:srgbClr val="5FB2C0"/>
          </a:solidFill>
          <a:ln w="15875">
            <a:solidFill>
              <a:srgbClr val="468994"/>
            </a:solidFill>
            <a:miter lim="800000"/>
            <a:headEnd/>
            <a:tailEnd/>
          </a:ln>
          <a:effectLst>
            <a:reflection blurRad="101600" stA="45000" endPos="650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none" anchor="ctr"/>
          <a:lstStyle/>
          <a:p>
            <a:pPr defTabSz="632950">
              <a:defRPr/>
            </a:pPr>
            <a:endParaRPr lang="ru-RU" sz="1246" kern="0" dirty="0">
              <a:solidFill>
                <a:sysClr val="windowText" lastClr="000000"/>
              </a:solidFill>
            </a:endParaRPr>
          </a:p>
        </p:txBody>
      </p:sp>
      <p:sp>
        <p:nvSpPr>
          <p:cNvPr id="6" name="Rectangle 142">
            <a:extLst>
              <a:ext uri="{FF2B5EF4-FFF2-40B4-BE49-F238E27FC236}">
                <a16:creationId xmlns:a16="http://schemas.microsoft.com/office/drawing/2014/main" id="{EDB33C4A-44CD-8B68-35FE-C8FCA629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5341" y="1970859"/>
            <a:ext cx="178053" cy="161261"/>
          </a:xfrm>
          <a:prstGeom prst="diamond">
            <a:avLst/>
          </a:prstGeom>
          <a:solidFill>
            <a:srgbClr val="ADCDD5"/>
          </a:solidFill>
          <a:ln w="15875">
            <a:solidFill>
              <a:srgbClr val="FA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632950">
              <a:defRPr/>
            </a:pPr>
            <a:endParaRPr lang="ru-RU" sz="1246" kern="0">
              <a:solidFill>
                <a:sysClr val="windowText" lastClr="000000"/>
              </a:solidFill>
            </a:endParaRPr>
          </a:p>
        </p:txBody>
      </p:sp>
      <p:sp>
        <p:nvSpPr>
          <p:cNvPr id="7" name="Rectangle 142">
            <a:extLst>
              <a:ext uri="{FF2B5EF4-FFF2-40B4-BE49-F238E27FC236}">
                <a16:creationId xmlns:a16="http://schemas.microsoft.com/office/drawing/2014/main" id="{A8B3CF52-6618-979C-DB42-862224E25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9882" y="2791187"/>
            <a:ext cx="178053" cy="161261"/>
          </a:xfrm>
          <a:prstGeom prst="diamond">
            <a:avLst/>
          </a:prstGeom>
          <a:solidFill>
            <a:srgbClr val="33555B"/>
          </a:solidFill>
          <a:ln w="15875">
            <a:solidFill>
              <a:srgbClr val="45757D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632950">
              <a:defRPr/>
            </a:pPr>
            <a:endParaRPr lang="ru-RU" sz="1246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4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350115" y="1159311"/>
            <a:ext cx="4366077" cy="5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298" tIns="31650" rIns="63298" bIns="31650" anchor="ctr"/>
          <a:lstStyle/>
          <a:p>
            <a:pPr marL="0" marR="0" lvl="0" indent="0" algn="ctr" defTabSz="914400" rtl="0" eaLnBrk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85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Расходы бюджета за счет целевых МБТ из областного бюджета и местного</a:t>
            </a:r>
            <a:r>
              <a:rPr lang="ru-RU" sz="1385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бюджета</a:t>
            </a:r>
            <a:endParaRPr kumimoji="0" lang="ru-RU" sz="1385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6" name="Text Box 120"/>
          <p:cNvSpPr txBox="1">
            <a:spLocks noChangeArrowheads="1"/>
          </p:cNvSpPr>
          <p:nvPr/>
        </p:nvSpPr>
        <p:spPr bwMode="auto">
          <a:xfrm>
            <a:off x="8585955" y="1631733"/>
            <a:ext cx="1034196" cy="252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r" defTabSz="914400" rtl="0" eaLnBrk="1" fontAlgn="ctr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38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(тыс. рублей)</a:t>
            </a:r>
          </a:p>
        </p:txBody>
      </p:sp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901251" y="2344069"/>
            <a:ext cx="2769596" cy="33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298" tIns="31650" rIns="63298" bIns="31650" anchor="ctr"/>
          <a:lstStyle/>
          <a:p>
            <a:pPr marL="0" marR="0" lvl="0" indent="0" algn="ctr" defTabSz="63295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sng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Удельный вес в расходах: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38" y="-6077"/>
            <a:ext cx="1800200" cy="217449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432" y="15419"/>
            <a:ext cx="1179439" cy="1179439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791796"/>
              </p:ext>
            </p:extLst>
          </p:nvPr>
        </p:nvGraphicFramePr>
        <p:xfrm>
          <a:off x="3885761" y="1908968"/>
          <a:ext cx="5912651" cy="2636933"/>
        </p:xfrm>
        <a:graphic>
          <a:graphicData uri="http://schemas.openxmlformats.org/drawingml/2006/table">
            <a:tbl>
              <a:tblPr/>
              <a:tblGrid>
                <a:gridCol w="1333948">
                  <a:extLst>
                    <a:ext uri="{9D8B030D-6E8A-4147-A177-3AD203B41FA5}">
                      <a16:colId xmlns:a16="http://schemas.microsoft.com/office/drawing/2014/main" val="2232023686"/>
                    </a:ext>
                  </a:extLst>
                </a:gridCol>
                <a:gridCol w="889298">
                  <a:extLst>
                    <a:ext uri="{9D8B030D-6E8A-4147-A177-3AD203B41FA5}">
                      <a16:colId xmlns:a16="http://schemas.microsoft.com/office/drawing/2014/main" val="3680288865"/>
                    </a:ext>
                  </a:extLst>
                </a:gridCol>
                <a:gridCol w="963407">
                  <a:extLst>
                    <a:ext uri="{9D8B030D-6E8A-4147-A177-3AD203B41FA5}">
                      <a16:colId xmlns:a16="http://schemas.microsoft.com/office/drawing/2014/main" val="4053062278"/>
                    </a:ext>
                  </a:extLst>
                </a:gridCol>
                <a:gridCol w="889298">
                  <a:extLst>
                    <a:ext uri="{9D8B030D-6E8A-4147-A177-3AD203B41FA5}">
                      <a16:colId xmlns:a16="http://schemas.microsoft.com/office/drawing/2014/main" val="3664871645"/>
                    </a:ext>
                  </a:extLst>
                </a:gridCol>
                <a:gridCol w="985735">
                  <a:extLst>
                    <a:ext uri="{9D8B030D-6E8A-4147-A177-3AD203B41FA5}">
                      <a16:colId xmlns:a16="http://schemas.microsoft.com/office/drawing/2014/main" val="3694146436"/>
                    </a:ext>
                  </a:extLst>
                </a:gridCol>
                <a:gridCol w="850965">
                  <a:extLst>
                    <a:ext uri="{9D8B030D-6E8A-4147-A177-3AD203B41FA5}">
                      <a16:colId xmlns:a16="http://schemas.microsoft.com/office/drawing/2014/main" val="1743739223"/>
                    </a:ext>
                  </a:extLst>
                </a:gridCol>
              </a:tblGrid>
              <a:tr h="327932"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Показатели  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 год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Прирост/ снижение 2025/2024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83965"/>
                  </a:ext>
                </a:extLst>
              </a:tr>
              <a:tr h="3279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E475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2865346"/>
                  </a:ext>
                </a:extLst>
              </a:tr>
              <a:tr h="673322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(без условно-утвержденных)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1 476 057,4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1 507 092,9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1 394 261,0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92,5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- 81 796,4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388735"/>
                  </a:ext>
                </a:extLst>
              </a:tr>
              <a:tr h="667979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областной бюджет (целевые МБТ)</a:t>
                      </a: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3C4062"/>
                          </a:solidFill>
                          <a:latin typeface="Times New Roman"/>
                        </a:rPr>
                        <a:t>894 768,8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3C4062"/>
                          </a:solidFill>
                          <a:latin typeface="Times New Roman"/>
                        </a:rPr>
                        <a:t>713 792,1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3C4062"/>
                          </a:solidFill>
                          <a:latin typeface="Times New Roman"/>
                        </a:rPr>
                        <a:t>710 581,0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3C4062"/>
                          </a:solidFill>
                          <a:latin typeface="Times New Roman"/>
                        </a:rPr>
                        <a:t>86,2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3C4062"/>
                          </a:solidFill>
                          <a:latin typeface="Times New Roman"/>
                        </a:rPr>
                        <a:t>-184 187,8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179710"/>
                  </a:ext>
                </a:extLst>
              </a:tr>
              <a:tr h="639768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E475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местный бюджет</a:t>
                      </a:r>
                    </a:p>
                  </a:txBody>
                  <a:tcPr marL="63305" marR="63305" marT="31652" marB="3165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3C4062"/>
                          </a:solidFill>
                          <a:latin typeface="Times New Roman"/>
                        </a:rPr>
                        <a:t> 581 288,6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3C4062"/>
                          </a:solidFill>
                          <a:latin typeface="Times New Roman"/>
                        </a:rPr>
                        <a:t>793 300,8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3C4062"/>
                          </a:solidFill>
                          <a:latin typeface="Times New Roman"/>
                        </a:rPr>
                        <a:t>683 680,0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3C4062"/>
                          </a:solidFill>
                          <a:latin typeface="Times New Roman"/>
                        </a:rPr>
                        <a:t>99,6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3C4062"/>
                          </a:solidFill>
                          <a:latin typeface="Times New Roman"/>
                        </a:rPr>
                        <a:t>102 391,4</a:t>
                      </a:r>
                    </a:p>
                  </a:txBody>
                  <a:tcPr marL="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57A7B5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350641"/>
                  </a:ext>
                </a:extLst>
              </a:tr>
            </a:tbl>
          </a:graphicData>
        </a:graphic>
      </p:graphicFrame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802724" y="4718199"/>
            <a:ext cx="2966650" cy="33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298" tIns="31650" rIns="63298" bIns="31650" anchor="ctr"/>
          <a:lstStyle/>
          <a:p>
            <a:pPr marL="0" marR="0" lvl="0" indent="0" algn="ctr" defTabSz="63295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sng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Text Box 13">
            <a:extLst>
              <a:ext uri="{FF2B5EF4-FFF2-40B4-BE49-F238E27FC236}">
                <a16:creationId xmlns:a16="http://schemas.microsoft.com/office/drawing/2014/main" id="{671DBCF0-621D-498D-B90E-9AF0F3C174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" y="6661343"/>
            <a:ext cx="4160678" cy="196657"/>
          </a:xfrm>
          <a:prstGeom prst="rect">
            <a:avLst/>
          </a:prstGeom>
          <a:solidFill>
            <a:srgbClr val="9199B4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r" defTabSz="914400" rtl="0" eaLnBrk="1" fontAlgn="ctr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78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КОМИТЕТ ПО ЭКОНОМИКЕ И ФИНАНСАМ УСТЬ-ИЛИМСКОГО МУНИЦИПАЛЬНОГО ОКРУГА</a:t>
            </a:r>
          </a:p>
        </p:txBody>
      </p:sp>
      <p:sp>
        <p:nvSpPr>
          <p:cNvPr id="2" name="TextBox 23">
            <a:extLst>
              <a:ext uri="{FF2B5EF4-FFF2-40B4-BE49-F238E27FC236}">
                <a16:creationId xmlns:a16="http://schemas.microsoft.com/office/drawing/2014/main" id="{54160500-1A68-F11F-2ABC-330F50749290}"/>
              </a:ext>
            </a:extLst>
          </p:cNvPr>
          <p:cNvSpPr txBox="1"/>
          <p:nvPr/>
        </p:nvSpPr>
        <p:spPr>
          <a:xfrm>
            <a:off x="1539920" y="2960047"/>
            <a:ext cx="1081308" cy="307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94,5 %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3CF85246-9504-7EA8-D327-F2E7A02A9BFE}"/>
              </a:ext>
            </a:extLst>
          </p:cNvPr>
          <p:cNvSpPr txBox="1">
            <a:spLocks/>
          </p:cNvSpPr>
          <p:nvPr/>
        </p:nvSpPr>
        <p:spPr>
          <a:xfrm>
            <a:off x="3364422" y="162334"/>
            <a:ext cx="3809744" cy="692399"/>
          </a:xfrm>
          <a:prstGeom prst="rect">
            <a:avLst/>
          </a:prstGeom>
          <a:solidFill>
            <a:srgbClr val="BCC9DA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632950" rtl="0" eaLnBrk="1" latinLnBrk="0" hangingPunct="1">
              <a:spcBef>
                <a:spcPct val="0"/>
              </a:spcBef>
              <a:buNone/>
              <a:defRPr sz="3045" kern="12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3295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38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Расходы бюджета округа</a:t>
            </a:r>
            <a:endParaRPr kumimoji="0" lang="ru-RU" sz="1731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Стрелка: изогнутая вниз 6">
            <a:extLst>
              <a:ext uri="{FF2B5EF4-FFF2-40B4-BE49-F238E27FC236}">
                <a16:creationId xmlns:a16="http://schemas.microsoft.com/office/drawing/2014/main" id="{FB47F106-32CF-B945-EFEA-7774AF67A539}"/>
              </a:ext>
            </a:extLst>
          </p:cNvPr>
          <p:cNvSpPr/>
          <p:nvPr/>
        </p:nvSpPr>
        <p:spPr>
          <a:xfrm>
            <a:off x="1402304" y="2866788"/>
            <a:ext cx="1584000" cy="358200"/>
          </a:xfrm>
          <a:prstGeom prst="curvedDownArrow">
            <a:avLst>
              <a:gd name="adj1" fmla="val 25000"/>
              <a:gd name="adj2" fmla="val 99485"/>
              <a:gd name="adj3" fmla="val 37273"/>
            </a:avLst>
          </a:prstGeom>
          <a:gradFill flip="none" rotWithShape="1">
            <a:gsLst>
              <a:gs pos="99000">
                <a:srgbClr val="468994"/>
              </a:gs>
              <a:gs pos="0">
                <a:srgbClr val="397079"/>
              </a:gs>
              <a:gs pos="50000">
                <a:srgbClr val="4D92A0"/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ADCDD5"/>
            </a:solidFill>
          </a:ln>
          <a:effectLst>
            <a:glow rad="127000">
              <a:srgbClr val="B8D4DA">
                <a:alpha val="91000"/>
              </a:srgbClr>
            </a:glow>
            <a:outerShdw blurRad="50800" dist="63500" dir="9600000" sx="97000" sy="97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threePt" dir="t"/>
          </a:scene3d>
          <a:sp3d extrusionH="6350" contourW="12700">
            <a:bevelT w="31750"/>
            <a:bevelB w="31750" h="101600"/>
            <a:contourClr>
              <a:srgbClr val="397079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  <p:sp>
        <p:nvSpPr>
          <p:cNvPr id="3" name="Rectangle 142">
            <a:extLst>
              <a:ext uri="{FF2B5EF4-FFF2-40B4-BE49-F238E27FC236}">
                <a16:creationId xmlns:a16="http://schemas.microsoft.com/office/drawing/2014/main" id="{27A1105D-8D59-AFBF-3391-206253E46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5047" y="4014155"/>
            <a:ext cx="178053" cy="161261"/>
          </a:xfrm>
          <a:prstGeom prst="diamond">
            <a:avLst/>
          </a:prstGeom>
          <a:solidFill>
            <a:srgbClr val="5FB2C0"/>
          </a:solidFill>
          <a:ln w="15875">
            <a:solidFill>
              <a:srgbClr val="468994"/>
            </a:solidFill>
            <a:miter lim="800000"/>
            <a:headEnd/>
            <a:tailEnd/>
          </a:ln>
          <a:effectLst>
            <a:reflection blurRad="101600" stA="45000" endPos="650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none" anchor="ctr"/>
          <a:lstStyle/>
          <a:p>
            <a:pPr defTabSz="632950">
              <a:defRPr/>
            </a:pPr>
            <a:endParaRPr lang="ru-RU" sz="1246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Rectangle 142">
            <a:extLst>
              <a:ext uri="{FF2B5EF4-FFF2-40B4-BE49-F238E27FC236}">
                <a16:creationId xmlns:a16="http://schemas.microsoft.com/office/drawing/2014/main" id="{9B6F3F5C-3A83-1FFC-DE48-E11774C47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2860" y="3348369"/>
            <a:ext cx="178053" cy="161261"/>
          </a:xfrm>
          <a:prstGeom prst="diamond">
            <a:avLst/>
          </a:prstGeom>
          <a:solidFill>
            <a:srgbClr val="42838E"/>
          </a:solidFill>
          <a:ln w="15875">
            <a:solidFill>
              <a:srgbClr val="468994"/>
            </a:solidFill>
            <a:miter lim="800000"/>
            <a:headEnd/>
            <a:tailEnd/>
          </a:ln>
          <a:effectLst>
            <a:reflection blurRad="101600" stA="45000" endPos="650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none" anchor="ctr"/>
          <a:lstStyle/>
          <a:p>
            <a:pPr defTabSz="632950">
              <a:defRPr/>
            </a:pPr>
            <a:endParaRPr lang="ru-RU" sz="1246" kern="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8" name="Object 16">
            <a:extLst>
              <a:ext uri="{FF2B5EF4-FFF2-40B4-BE49-F238E27FC236}">
                <a16:creationId xmlns:a16="http://schemas.microsoft.com/office/drawing/2014/main" id="{C79B2401-C4B4-08BF-26D7-A6E6EC73FD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2191612"/>
              </p:ext>
            </p:extLst>
          </p:nvPr>
        </p:nvGraphicFramePr>
        <p:xfrm>
          <a:off x="595499" y="3045888"/>
          <a:ext cx="2657996" cy="2949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592937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Line 110">
            <a:extLst>
              <a:ext uri="{FF2B5EF4-FFF2-40B4-BE49-F238E27FC236}">
                <a16:creationId xmlns:a16="http://schemas.microsoft.com/office/drawing/2014/main" id="{11214AE5-E23C-4B35-8677-EF0A64BAF6E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210452" y="2341047"/>
            <a:ext cx="474527" cy="0"/>
          </a:xfrm>
          <a:prstGeom prst="line">
            <a:avLst/>
          </a:prstGeom>
          <a:noFill/>
          <a:ln w="22225" cap="flat" cmpd="sng">
            <a:solidFill>
              <a:srgbClr val="00206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3305" tIns="31652" rIns="63305" bIns="31652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8" b="0" i="0" u="none" strike="noStrike" kern="1200" cap="none" spc="0" normalizeH="0" baseline="0" noProof="0">
              <a:ln>
                <a:noFill/>
              </a:ln>
              <a:solidFill>
                <a:srgbClr val="2684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9" name="Заголовок 2"/>
          <p:cNvSpPr>
            <a:spLocks noGrp="1"/>
          </p:cNvSpPr>
          <p:nvPr>
            <p:ph type="title"/>
          </p:nvPr>
        </p:nvSpPr>
        <p:spPr>
          <a:xfrm>
            <a:off x="3029904" y="105066"/>
            <a:ext cx="3809744" cy="517836"/>
          </a:xfrm>
          <a:solidFill>
            <a:srgbClr val="BCC9DA"/>
          </a:solidFill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ru-RU" sz="1938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Расходы бюджета округа</a:t>
            </a:r>
            <a:endParaRPr lang="ru-RU" sz="1731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" name="Рисунок 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38" y="-6077"/>
            <a:ext cx="1800200" cy="2174498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432" y="15419"/>
            <a:ext cx="1179439" cy="1179439"/>
          </a:xfrm>
          <a:prstGeom prst="rect">
            <a:avLst/>
          </a:prstGeom>
        </p:spPr>
      </p:pic>
      <p:grpSp>
        <p:nvGrpSpPr>
          <p:cNvPr id="27" name="Группа 26"/>
          <p:cNvGrpSpPr/>
          <p:nvPr/>
        </p:nvGrpSpPr>
        <p:grpSpPr>
          <a:xfrm>
            <a:off x="221021" y="715214"/>
            <a:ext cx="9538530" cy="4320710"/>
            <a:chOff x="110318" y="1389021"/>
            <a:chExt cx="9522715" cy="4318167"/>
          </a:xfrm>
        </p:grpSpPr>
        <p:sp>
          <p:nvSpPr>
            <p:cNvPr id="91" name="Line 110">
              <a:extLst>
                <a:ext uri="{FF2B5EF4-FFF2-40B4-BE49-F238E27FC236}">
                  <a16:creationId xmlns:a16="http://schemas.microsoft.com/office/drawing/2014/main" id="{5D4BE337-1313-4DEB-9552-5AFF581317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180225" y="5052224"/>
              <a:ext cx="452808" cy="491"/>
            </a:xfrm>
            <a:prstGeom prst="line">
              <a:avLst/>
            </a:prstGeom>
            <a:noFill/>
            <a:ln w="22225" cap="flat" cmpd="sng">
              <a:solidFill>
                <a:srgbClr val="002060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3305" tIns="31652" rIns="63305" bIns="31652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8" b="0" i="0" u="none" strike="noStrike" kern="1200" cap="none" spc="0" normalizeH="0" baseline="0" noProof="0">
                <a:ln>
                  <a:noFill/>
                </a:ln>
                <a:solidFill>
                  <a:srgbClr val="2684E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0" name="Line 110">
              <a:extLst>
                <a:ext uri="{FF2B5EF4-FFF2-40B4-BE49-F238E27FC236}">
                  <a16:creationId xmlns:a16="http://schemas.microsoft.com/office/drawing/2014/main" id="{5D4BE337-1313-4DEB-9552-5AFF581317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379532" y="4443637"/>
              <a:ext cx="179052" cy="491"/>
            </a:xfrm>
            <a:prstGeom prst="line">
              <a:avLst/>
            </a:prstGeom>
            <a:noFill/>
            <a:ln w="22225" cap="flat" cmpd="sng">
              <a:solidFill>
                <a:srgbClr val="002060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3305" tIns="31652" rIns="63305" bIns="31652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8" b="0" i="0" u="none" strike="noStrike" kern="1200" cap="none" spc="0" normalizeH="0" baseline="0" noProof="0" dirty="0">
                <a:ln>
                  <a:noFill/>
                </a:ln>
                <a:solidFill>
                  <a:srgbClr val="2684E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4" name="Line 110"/>
            <p:cNvSpPr>
              <a:spLocks noChangeShapeType="1"/>
            </p:cNvSpPr>
            <p:nvPr/>
          </p:nvSpPr>
          <p:spPr bwMode="auto">
            <a:xfrm>
              <a:off x="160569" y="3564083"/>
              <a:ext cx="4402" cy="1884246"/>
            </a:xfrm>
            <a:prstGeom prst="line">
              <a:avLst/>
            </a:prstGeom>
            <a:noFill/>
            <a:ln w="22225" cap="flat" cmpd="sng">
              <a:solidFill>
                <a:srgbClr val="002060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3305" tIns="31652" rIns="63305" bIns="31652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8" b="0" i="0" u="none" strike="noStrike" kern="1200" cap="none" spc="0" normalizeH="0" baseline="0" noProof="0">
                <a:ln>
                  <a:noFill/>
                </a:ln>
                <a:solidFill>
                  <a:srgbClr val="2684E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05" name="Line 110"/>
            <p:cNvSpPr>
              <a:spLocks noChangeShapeType="1"/>
            </p:cNvSpPr>
            <p:nvPr/>
          </p:nvSpPr>
          <p:spPr bwMode="auto">
            <a:xfrm flipH="1" flipV="1">
              <a:off x="149455" y="5448329"/>
              <a:ext cx="450025" cy="826"/>
            </a:xfrm>
            <a:prstGeom prst="line">
              <a:avLst/>
            </a:prstGeom>
            <a:noFill/>
            <a:ln w="22225" cap="flat" cmpd="sng">
              <a:solidFill>
                <a:srgbClr val="002060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3305" tIns="31652" rIns="63305" bIns="31652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8" b="0" i="0" u="none" strike="noStrike" kern="1200" cap="none" spc="0" normalizeH="0" baseline="0" noProof="0">
                <a:ln>
                  <a:noFill/>
                </a:ln>
                <a:solidFill>
                  <a:srgbClr val="2684E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06" name="Line 110"/>
            <p:cNvSpPr>
              <a:spLocks noChangeShapeType="1"/>
            </p:cNvSpPr>
            <p:nvPr/>
          </p:nvSpPr>
          <p:spPr bwMode="auto">
            <a:xfrm flipH="1" flipV="1">
              <a:off x="161853" y="4706195"/>
              <a:ext cx="477575" cy="1624"/>
            </a:xfrm>
            <a:prstGeom prst="line">
              <a:avLst/>
            </a:prstGeom>
            <a:noFill/>
            <a:ln w="22225" cap="flat" cmpd="sng">
              <a:solidFill>
                <a:srgbClr val="002060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3305" tIns="31652" rIns="63305" bIns="31652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8" b="0" i="0" u="none" strike="noStrike" kern="1200" cap="none" spc="0" normalizeH="0" baseline="0" noProof="0">
                <a:ln>
                  <a:noFill/>
                </a:ln>
                <a:solidFill>
                  <a:srgbClr val="2684E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04" name="Line 110"/>
            <p:cNvSpPr>
              <a:spLocks noChangeShapeType="1"/>
            </p:cNvSpPr>
            <p:nvPr/>
          </p:nvSpPr>
          <p:spPr bwMode="auto">
            <a:xfrm flipH="1" flipV="1">
              <a:off x="156447" y="4043725"/>
              <a:ext cx="366083" cy="2819"/>
            </a:xfrm>
            <a:prstGeom prst="line">
              <a:avLst/>
            </a:prstGeom>
            <a:noFill/>
            <a:ln w="22225" cap="flat" cmpd="sng">
              <a:solidFill>
                <a:srgbClr val="002060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3305" tIns="31652" rIns="63305" bIns="31652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8" b="0" i="0" u="none" strike="noStrike" kern="1200" cap="none" spc="0" normalizeH="0" baseline="0" noProof="0">
                <a:ln>
                  <a:noFill/>
                </a:ln>
                <a:solidFill>
                  <a:srgbClr val="2684E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3" name="Line 110"/>
            <p:cNvSpPr>
              <a:spLocks noChangeShapeType="1"/>
            </p:cNvSpPr>
            <p:nvPr/>
          </p:nvSpPr>
          <p:spPr bwMode="auto">
            <a:xfrm>
              <a:off x="3140578" y="2714674"/>
              <a:ext cx="0" cy="528638"/>
            </a:xfrm>
            <a:prstGeom prst="line">
              <a:avLst/>
            </a:prstGeom>
            <a:noFill/>
            <a:ln w="22225" cap="flat" cmpd="sng">
              <a:solidFill>
                <a:srgbClr val="002060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3305" tIns="31652" rIns="63305" bIns="31652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8" b="0" i="0" u="none" strike="noStrike" kern="1200" cap="none" spc="0" normalizeH="0" baseline="0" noProof="0">
                <a:ln>
                  <a:noFill/>
                </a:ln>
                <a:solidFill>
                  <a:srgbClr val="2684E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1" name="Line 104"/>
            <p:cNvSpPr>
              <a:spLocks noChangeShapeType="1"/>
            </p:cNvSpPr>
            <p:nvPr/>
          </p:nvSpPr>
          <p:spPr bwMode="auto">
            <a:xfrm flipH="1">
              <a:off x="4827885" y="2298835"/>
              <a:ext cx="0" cy="415839"/>
            </a:xfrm>
            <a:prstGeom prst="line">
              <a:avLst/>
            </a:prstGeom>
            <a:noFill/>
            <a:ln w="22225" cap="flat">
              <a:solidFill>
                <a:srgbClr val="002060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3305" tIns="31652" rIns="63305" bIns="31652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8" b="0" i="0" u="none" strike="noStrike" kern="1200" cap="none" spc="0" normalizeH="0" baseline="0" noProof="0">
                <a:ln>
                  <a:noFill/>
                </a:ln>
                <a:solidFill>
                  <a:srgbClr val="2684E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0" name="Line 132"/>
            <p:cNvSpPr>
              <a:spLocks noChangeShapeType="1"/>
            </p:cNvSpPr>
            <p:nvPr/>
          </p:nvSpPr>
          <p:spPr bwMode="auto">
            <a:xfrm flipH="1">
              <a:off x="976021" y="2686752"/>
              <a:ext cx="7937238" cy="4449"/>
            </a:xfrm>
            <a:prstGeom prst="line">
              <a:avLst/>
            </a:prstGeom>
            <a:noFill/>
            <a:ln w="22225" cap="flat">
              <a:solidFill>
                <a:srgbClr val="002060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3305" tIns="31652" rIns="63305" bIns="31652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8" b="0" i="0" u="none" strike="noStrike" kern="1200" cap="none" spc="0" normalizeH="0" baseline="0" noProof="0">
                <a:ln>
                  <a:noFill/>
                </a:ln>
                <a:solidFill>
                  <a:srgbClr val="2684E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52" name="组合 22"/>
            <p:cNvGrpSpPr/>
            <p:nvPr/>
          </p:nvGrpSpPr>
          <p:grpSpPr>
            <a:xfrm>
              <a:off x="984625" y="2709159"/>
              <a:ext cx="4358915" cy="545822"/>
              <a:chOff x="2140117" y="2629306"/>
              <a:chExt cx="806305" cy="788409"/>
            </a:xfrm>
          </p:grpSpPr>
          <p:sp>
            <p:nvSpPr>
              <p:cNvPr id="57" name="Line 110"/>
              <p:cNvSpPr>
                <a:spLocks noChangeShapeType="1"/>
              </p:cNvSpPr>
              <p:nvPr/>
            </p:nvSpPr>
            <p:spPr bwMode="auto">
              <a:xfrm>
                <a:off x="2946422" y="2629306"/>
                <a:ext cx="0" cy="763588"/>
              </a:xfrm>
              <a:prstGeom prst="line">
                <a:avLst/>
              </a:prstGeom>
              <a:noFill/>
              <a:ln w="22225" cap="flat" cmpd="sng">
                <a:solidFill>
                  <a:srgbClr val="00206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3305" tIns="31652" rIns="63305" bIns="31652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108" b="0" i="0" u="none" strike="noStrike" kern="1200" cap="none" spc="0" normalizeH="0" baseline="0" noProof="0">
                  <a:ln>
                    <a:noFill/>
                  </a:ln>
                  <a:solidFill>
                    <a:srgbClr val="2684E2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59" name="Line 112"/>
              <p:cNvSpPr>
                <a:spLocks noChangeShapeType="1"/>
              </p:cNvSpPr>
              <p:nvPr/>
            </p:nvSpPr>
            <p:spPr bwMode="auto">
              <a:xfrm>
                <a:off x="2140117" y="2654127"/>
                <a:ext cx="0" cy="763588"/>
              </a:xfrm>
              <a:prstGeom prst="line">
                <a:avLst/>
              </a:prstGeom>
              <a:noFill/>
              <a:ln w="22225" cap="flat" cmpd="sng">
                <a:solidFill>
                  <a:srgbClr val="00206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3305" tIns="31652" rIns="63305" bIns="31652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108" b="0" i="0" u="none" strike="noStrike" kern="1200" cap="none" spc="0" normalizeH="0" baseline="0" noProof="0">
                  <a:ln>
                    <a:noFill/>
                  </a:ln>
                  <a:solidFill>
                    <a:srgbClr val="2684E2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107" name="Line 110"/>
            <p:cNvSpPr>
              <a:spLocks noChangeShapeType="1"/>
            </p:cNvSpPr>
            <p:nvPr/>
          </p:nvSpPr>
          <p:spPr bwMode="auto">
            <a:xfrm rot="180000">
              <a:off x="3147516" y="3620182"/>
              <a:ext cx="10567" cy="265401"/>
            </a:xfrm>
            <a:prstGeom prst="line">
              <a:avLst/>
            </a:prstGeom>
            <a:noFill/>
            <a:ln w="22225" cap="flat" cmpd="sng">
              <a:solidFill>
                <a:srgbClr val="002060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3305" tIns="31652" rIns="63305" bIns="31652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8" b="0" i="0" u="none" strike="noStrike" kern="1200" cap="none" spc="0" normalizeH="0" baseline="0" noProof="0">
                <a:ln>
                  <a:noFill/>
                </a:ln>
                <a:solidFill>
                  <a:srgbClr val="2684E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6" name="Line 110">
              <a:extLst>
                <a:ext uri="{FF2B5EF4-FFF2-40B4-BE49-F238E27FC236}">
                  <a16:creationId xmlns:a16="http://schemas.microsoft.com/office/drawing/2014/main" id="{960B942F-0073-4D2F-82FA-581793DEE1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13259" y="2691472"/>
              <a:ext cx="0" cy="528638"/>
            </a:xfrm>
            <a:prstGeom prst="line">
              <a:avLst/>
            </a:prstGeom>
            <a:noFill/>
            <a:ln w="22225" cap="flat" cmpd="sng">
              <a:solidFill>
                <a:srgbClr val="002060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3305" tIns="31652" rIns="63305" bIns="31652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8" b="0" i="0" u="none" strike="noStrike" kern="1200" cap="none" spc="0" normalizeH="0" baseline="0" noProof="0">
                <a:ln>
                  <a:noFill/>
                </a:ln>
                <a:solidFill>
                  <a:srgbClr val="2684E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9" name="Line 110">
              <a:extLst>
                <a:ext uri="{FF2B5EF4-FFF2-40B4-BE49-F238E27FC236}">
                  <a16:creationId xmlns:a16="http://schemas.microsoft.com/office/drawing/2014/main" id="{5D4BE337-1313-4DEB-9552-5AFF581317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293661" y="3781966"/>
              <a:ext cx="249982" cy="6672"/>
            </a:xfrm>
            <a:prstGeom prst="line">
              <a:avLst/>
            </a:prstGeom>
            <a:noFill/>
            <a:ln w="22225" cap="flat" cmpd="sng">
              <a:solidFill>
                <a:srgbClr val="002060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3305" tIns="31652" rIns="63305" bIns="31652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8" b="0" i="0" u="none" strike="noStrike" kern="1200" cap="none" spc="0" normalizeH="0" baseline="0" noProof="0">
                <a:ln>
                  <a:noFill/>
                </a:ln>
                <a:solidFill>
                  <a:srgbClr val="2684E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2" name="Line 110">
              <a:extLst>
                <a:ext uri="{FF2B5EF4-FFF2-40B4-BE49-F238E27FC236}">
                  <a16:creationId xmlns:a16="http://schemas.microsoft.com/office/drawing/2014/main" id="{3DAB662C-3F12-497A-B6ED-4B4A11D524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44411" y="3005998"/>
              <a:ext cx="42010" cy="2052596"/>
            </a:xfrm>
            <a:prstGeom prst="line">
              <a:avLst/>
            </a:prstGeom>
            <a:noFill/>
            <a:ln w="22225" cap="flat" cmpd="sng">
              <a:solidFill>
                <a:srgbClr val="002060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3305" tIns="31652" rIns="63305" bIns="31652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8" b="0" i="0" u="none" strike="noStrike" kern="1200" cap="none" spc="0" normalizeH="0" baseline="0" noProof="0">
                <a:ln>
                  <a:noFill/>
                </a:ln>
                <a:solidFill>
                  <a:srgbClr val="2684E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749968" y="1389021"/>
              <a:ext cx="6551239" cy="898645"/>
              <a:chOff x="1749968" y="1389021"/>
              <a:chExt cx="6551239" cy="898645"/>
            </a:xfrm>
          </p:grpSpPr>
          <p:sp>
            <p:nvSpPr>
              <p:cNvPr id="127" name="Прямоугольник: скругленные противолежащие углы 126">
                <a:extLst>
                  <a:ext uri="{FF2B5EF4-FFF2-40B4-BE49-F238E27FC236}">
                    <a16:creationId xmlns:a16="http://schemas.microsoft.com/office/drawing/2014/main" id="{A7CCF1BB-6A30-47FB-A846-A16D63EC2EE5}"/>
                  </a:ext>
                </a:extLst>
              </p:cNvPr>
              <p:cNvSpPr/>
              <p:nvPr/>
            </p:nvSpPr>
            <p:spPr>
              <a:xfrm>
                <a:off x="1749968" y="1389021"/>
                <a:ext cx="6533631" cy="898645"/>
              </a:xfrm>
              <a:prstGeom prst="round2SameRect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rgbClr r="0" g="0" b="0"/>
              </a:lnRef>
              <a:fillRef idx="1">
                <a:scrgbClr r="0" g="0" b="0"/>
              </a:fillRef>
              <a:effectRef idx="1">
                <a:scrgbClr r="0" g="0" b="0"/>
              </a:effectRef>
              <a:fontRef idx="minor">
                <a:schemeClr val="lt1"/>
              </a:fontRef>
            </p:style>
          </p:sp>
          <p:grpSp>
            <p:nvGrpSpPr>
              <p:cNvPr id="25" name="Группа 24"/>
              <p:cNvGrpSpPr/>
              <p:nvPr/>
            </p:nvGrpSpPr>
            <p:grpSpPr>
              <a:xfrm>
                <a:off x="1787021" y="1455585"/>
                <a:ext cx="6514186" cy="673259"/>
                <a:chOff x="1787021" y="1455585"/>
                <a:chExt cx="6514186" cy="673259"/>
              </a:xfrm>
            </p:grpSpPr>
            <p:sp>
              <p:nvSpPr>
                <p:cNvPr id="131" name="Прямоугольник: один скругленный угол 130">
                  <a:extLst>
                    <a:ext uri="{FF2B5EF4-FFF2-40B4-BE49-F238E27FC236}">
                      <a16:creationId xmlns:a16="http://schemas.microsoft.com/office/drawing/2014/main" id="{37AD7566-E368-403D-AC1D-CB7727B9D9AF}"/>
                    </a:ext>
                  </a:extLst>
                </p:cNvPr>
                <p:cNvSpPr/>
                <p:nvPr/>
              </p:nvSpPr>
              <p:spPr>
                <a:xfrm>
                  <a:off x="1811443" y="1455585"/>
                  <a:ext cx="6489764" cy="673259"/>
                </a:xfrm>
                <a:prstGeom prst="round1Rect">
                  <a:avLst/>
                </a:prstGeom>
                <a:solidFill>
                  <a:srgbClr val="4F81BD">
                    <a:lumMod val="20000"/>
                    <a:lumOff val="80000"/>
                    <a:alpha val="90000"/>
                  </a:srgb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1200000"/>
                  </a:lightRig>
                </a:scene3d>
                <a:sp3d z="300000" contourW="19050" prstMaterial="metal">
                  <a:bevelT w="88900" h="203200"/>
                  <a:bevelB w="165100" h="254000"/>
                </a:sp3d>
              </p:spPr>
              <p:style>
                <a:lnRef idx="0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34" name="Прямоугольник: один скругленный угол 5">
                  <a:extLst>
                    <a:ext uri="{FF2B5EF4-FFF2-40B4-BE49-F238E27FC236}">
                      <a16:creationId xmlns:a16="http://schemas.microsoft.com/office/drawing/2014/main" id="{20F22EA6-9930-4FCC-88D4-E388AAD85721}"/>
                    </a:ext>
                  </a:extLst>
                </p:cNvPr>
                <p:cNvSpPr txBox="1"/>
                <p:nvPr/>
              </p:nvSpPr>
              <p:spPr>
                <a:xfrm>
                  <a:off x="1787021" y="1455585"/>
                  <a:ext cx="6489763" cy="654562"/>
                </a:xfrm>
                <a:prstGeom prst="round2DiagRect">
                  <a:avLst/>
                </a:prstGeom>
                <a:scene3d>
                  <a:camera prst="orthographicFront">
                    <a:rot lat="0" lon="0" rev="0"/>
                  </a:camera>
                  <a:lightRig rig="contrasting" dir="t">
                    <a:rot lat="0" lon="0" rev="1200000"/>
                  </a:lightRig>
                </a:scene3d>
                <a:sp3d z="300000"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95250" tIns="95250" rIns="95250" bIns="95250" numCol="1" spcCol="1270" anchor="ctr" anchorCtr="0">
                  <a:noAutofit/>
                </a:bodyPr>
                <a:lstStyle/>
                <a:p>
                  <a:pPr marL="0" marR="0" lvl="0" indent="0" algn="ctr" defTabSz="1111250" rtl="0" eaLnBrk="1" fontAlgn="auto" latinLnBrk="0" hangingPunct="1">
                    <a:lnSpc>
                      <a:spcPct val="8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2500" b="1" i="0" u="none" strike="noStrike" kern="1200" cap="none" spc="0" normalizeH="0" baseline="0" noProof="0" dirty="0">
                      <a:ln/>
                      <a:solidFill>
                        <a:srgbClr val="254061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Распределение расходов по направлениям</a:t>
                  </a:r>
                </a:p>
              </p:txBody>
            </p:sp>
          </p:grpSp>
        </p:grpSp>
        <p:grpSp>
          <p:nvGrpSpPr>
            <p:cNvPr id="13" name="Группа 12"/>
            <p:cNvGrpSpPr/>
            <p:nvPr/>
          </p:nvGrpSpPr>
          <p:grpSpPr>
            <a:xfrm>
              <a:off x="110318" y="3184705"/>
              <a:ext cx="1820297" cy="514458"/>
              <a:chOff x="456388" y="3321838"/>
              <a:chExt cx="1820297" cy="514458"/>
            </a:xfrm>
          </p:grpSpPr>
          <p:sp>
            <p:nvSpPr>
              <p:cNvPr id="135" name="Прямоугольник: скругленные углы 134">
                <a:extLst>
                  <a:ext uri="{FF2B5EF4-FFF2-40B4-BE49-F238E27FC236}">
                    <a16:creationId xmlns:a16="http://schemas.microsoft.com/office/drawing/2014/main" id="{82205625-E2C0-4A83-BA2E-28E614B21CD3}"/>
                  </a:ext>
                </a:extLst>
              </p:cNvPr>
              <p:cNvSpPr/>
              <p:nvPr/>
            </p:nvSpPr>
            <p:spPr>
              <a:xfrm>
                <a:off x="456388" y="3321838"/>
                <a:ext cx="1731406" cy="379378"/>
              </a:xfrm>
              <a:prstGeom prst="round2SameRect">
                <a:avLst/>
              </a:prstGeom>
              <a:solidFill>
                <a:srgbClr val="0070C0"/>
              </a:solidFill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grpSp>
            <p:nvGrpSpPr>
              <p:cNvPr id="136" name="Группа 135">
                <a:extLst>
                  <a:ext uri="{FF2B5EF4-FFF2-40B4-BE49-F238E27FC236}">
                    <a16:creationId xmlns:a16="http://schemas.microsoft.com/office/drawing/2014/main" id="{5CD4ECD3-BB0D-4648-BC07-EDFAC4674AA2}"/>
                  </a:ext>
                </a:extLst>
              </p:cNvPr>
              <p:cNvGrpSpPr/>
              <p:nvPr/>
            </p:nvGrpSpPr>
            <p:grpSpPr>
              <a:xfrm>
                <a:off x="536858" y="3357243"/>
                <a:ext cx="1739827" cy="479053"/>
                <a:chOff x="-23009" y="2826944"/>
                <a:chExt cx="1438202" cy="1016401"/>
              </a:xfr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</p:grpSpPr>
            <p:sp>
              <p:nvSpPr>
                <p:cNvPr id="137" name="Прямоугольник: скругленные углы 136">
                  <a:extLst>
                    <a:ext uri="{FF2B5EF4-FFF2-40B4-BE49-F238E27FC236}">
                      <a16:creationId xmlns:a16="http://schemas.microsoft.com/office/drawing/2014/main" id="{C552B350-EBBF-4EC5-8B6D-322A12A07320}"/>
                    </a:ext>
                  </a:extLst>
                </p:cNvPr>
                <p:cNvSpPr/>
                <p:nvPr/>
              </p:nvSpPr>
              <p:spPr>
                <a:xfrm>
                  <a:off x="4" y="2944700"/>
                  <a:ext cx="1415189" cy="898645"/>
                </a:xfrm>
                <a:prstGeom prst="round2DiagRect">
                  <a:avLst/>
                </a:prstGeom>
                <a:sp3d z="300000" contourW="19050" prstMaterial="metal">
                  <a:bevelT w="88900" h="203200"/>
                  <a:bevelB w="165100" h="254000"/>
                </a:sp3d>
              </p:spPr>
              <p:style>
                <a:lnRef idx="0">
                  <a:schemeClr val="dk2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2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2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38" name="Прямоугольник: скругленные углы 5">
                  <a:extLst>
                    <a:ext uri="{FF2B5EF4-FFF2-40B4-BE49-F238E27FC236}">
                      <a16:creationId xmlns:a16="http://schemas.microsoft.com/office/drawing/2014/main" id="{22186B7B-0568-42E0-8000-6BEA4F207FB7}"/>
                    </a:ext>
                  </a:extLst>
                </p:cNvPr>
                <p:cNvSpPr txBox="1"/>
                <p:nvPr/>
              </p:nvSpPr>
              <p:spPr>
                <a:xfrm>
                  <a:off x="-23009" y="2826944"/>
                  <a:ext cx="1362549" cy="953586"/>
                </a:xfrm>
                <a:prstGeom prst="round2DiagRect">
                  <a:avLst/>
                </a:prstGeom>
                <a:sp3d z="300000"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57150" tIns="57150" rIns="57150" bIns="57150" numCol="1" spcCol="1270" anchor="ctr" anchorCtr="0">
                  <a:noAutofit/>
                </a:bodyPr>
                <a:lstStyle/>
                <a:p>
                  <a:pPr marL="0" marR="0" lvl="0" indent="0" algn="ctr" defTabSz="666750" rtl="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500" b="1" i="0" u="none" strike="noStrike" kern="1200" cap="none" spc="0" normalizeH="0" baseline="0" noProof="0" dirty="0">
                      <a:ln/>
                      <a:solidFill>
                        <a:srgbClr val="254061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социально значимые</a:t>
                  </a:r>
                </a:p>
              </p:txBody>
            </p:sp>
          </p:grpSp>
        </p:grpSp>
        <p:grpSp>
          <p:nvGrpSpPr>
            <p:cNvPr id="12" name="Группа 11"/>
            <p:cNvGrpSpPr/>
            <p:nvPr/>
          </p:nvGrpSpPr>
          <p:grpSpPr>
            <a:xfrm>
              <a:off x="389230" y="3836296"/>
              <a:ext cx="1742049" cy="486235"/>
              <a:chOff x="595141" y="4175222"/>
              <a:chExt cx="1601714" cy="486235"/>
            </a:xfrm>
          </p:grpSpPr>
          <p:sp>
            <p:nvSpPr>
              <p:cNvPr id="139" name="Прямоугольник: скругленные углы 138">
                <a:extLst>
                  <a:ext uri="{FF2B5EF4-FFF2-40B4-BE49-F238E27FC236}">
                    <a16:creationId xmlns:a16="http://schemas.microsoft.com/office/drawing/2014/main" id="{3AED9CAC-D754-49A1-93A2-AD8FF4E60A4F}"/>
                  </a:ext>
                </a:extLst>
              </p:cNvPr>
              <p:cNvSpPr/>
              <p:nvPr/>
            </p:nvSpPr>
            <p:spPr>
              <a:xfrm>
                <a:off x="595141" y="4175222"/>
                <a:ext cx="1493975" cy="400452"/>
              </a:xfrm>
              <a:prstGeom prst="round2SameRect">
                <a:avLst/>
              </a:prstGeom>
              <a:solidFill>
                <a:srgbClr val="0070C0"/>
              </a:solidFill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grpSp>
            <p:nvGrpSpPr>
              <p:cNvPr id="140" name="Группа 139">
                <a:extLst>
                  <a:ext uri="{FF2B5EF4-FFF2-40B4-BE49-F238E27FC236}">
                    <a16:creationId xmlns:a16="http://schemas.microsoft.com/office/drawing/2014/main" id="{CF7D5723-6B83-4BBB-8833-4F1D574C3ED3}"/>
                  </a:ext>
                </a:extLst>
              </p:cNvPr>
              <p:cNvGrpSpPr/>
              <p:nvPr/>
            </p:nvGrpSpPr>
            <p:grpSpPr>
              <a:xfrm>
                <a:off x="702880" y="4261005"/>
                <a:ext cx="1493975" cy="400452"/>
                <a:chOff x="4" y="2944700"/>
                <a:chExt cx="1415189" cy="898645"/>
              </a:xfr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</p:grpSpPr>
            <p:sp>
              <p:nvSpPr>
                <p:cNvPr id="141" name="Прямоугольник: скругленные углы 140">
                  <a:extLst>
                    <a:ext uri="{FF2B5EF4-FFF2-40B4-BE49-F238E27FC236}">
                      <a16:creationId xmlns:a16="http://schemas.microsoft.com/office/drawing/2014/main" id="{F67F9981-1C57-425B-87E3-DA9294A0E92B}"/>
                    </a:ext>
                  </a:extLst>
                </p:cNvPr>
                <p:cNvSpPr/>
                <p:nvPr/>
              </p:nvSpPr>
              <p:spPr>
                <a:xfrm>
                  <a:off x="4" y="2944700"/>
                  <a:ext cx="1415189" cy="898645"/>
                </a:xfrm>
                <a:prstGeom prst="round2DiagRect">
                  <a:avLst/>
                </a:prstGeom>
                <a:sp3d z="300000" contourW="19050" prstMaterial="metal">
                  <a:bevelT w="88900" h="203200"/>
                  <a:bevelB w="165100" h="254000"/>
                </a:sp3d>
              </p:spPr>
              <p:style>
                <a:lnRef idx="0">
                  <a:schemeClr val="dk2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2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2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42" name="Прямоугольник: скругленные углы 5">
                  <a:extLst>
                    <a:ext uri="{FF2B5EF4-FFF2-40B4-BE49-F238E27FC236}">
                      <a16:creationId xmlns:a16="http://schemas.microsoft.com/office/drawing/2014/main" id="{455D8245-694B-47B7-A399-EDA8ECAB3726}"/>
                    </a:ext>
                  </a:extLst>
                </p:cNvPr>
                <p:cNvSpPr txBox="1"/>
                <p:nvPr/>
              </p:nvSpPr>
              <p:spPr>
                <a:xfrm>
                  <a:off x="26324" y="2971020"/>
                  <a:ext cx="1362549" cy="846005"/>
                </a:xfrm>
                <a:prstGeom prst="round2DiagRect">
                  <a:avLst/>
                </a:prstGeom>
                <a:sp3d z="300000"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57150" tIns="57150" rIns="57150" bIns="57150" numCol="1" spcCol="1270" anchor="ctr" anchorCtr="0">
                  <a:noAutofit/>
                </a:bodyPr>
                <a:lstStyle/>
                <a:p>
                  <a:pPr marL="0" marR="0" lvl="0" indent="0" algn="ctr" defTabSz="666750" rtl="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500" b="1" i="0" u="none" strike="noStrike" kern="1200" cap="none" spc="0" normalizeH="0" baseline="0" noProof="0" dirty="0">
                      <a:ln/>
                      <a:solidFill>
                        <a:srgbClr val="254061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заработная плата</a:t>
                  </a:r>
                </a:p>
              </p:txBody>
            </p:sp>
          </p:grpSp>
        </p:grpSp>
        <p:grpSp>
          <p:nvGrpSpPr>
            <p:cNvPr id="15" name="Группа 14"/>
            <p:cNvGrpSpPr/>
            <p:nvPr/>
          </p:nvGrpSpPr>
          <p:grpSpPr>
            <a:xfrm>
              <a:off x="386790" y="5268340"/>
              <a:ext cx="1744490" cy="438848"/>
              <a:chOff x="629829" y="5432653"/>
              <a:chExt cx="1622476" cy="438848"/>
            </a:xfrm>
          </p:grpSpPr>
          <p:sp>
            <p:nvSpPr>
              <p:cNvPr id="143" name="Прямоугольник: скругленные углы 142">
                <a:extLst>
                  <a:ext uri="{FF2B5EF4-FFF2-40B4-BE49-F238E27FC236}">
                    <a16:creationId xmlns:a16="http://schemas.microsoft.com/office/drawing/2014/main" id="{A7BB2A73-898D-4ED0-B531-B0698E1F9738}"/>
                  </a:ext>
                </a:extLst>
              </p:cNvPr>
              <p:cNvSpPr/>
              <p:nvPr/>
            </p:nvSpPr>
            <p:spPr>
              <a:xfrm>
                <a:off x="629829" y="5432653"/>
                <a:ext cx="1534134" cy="368093"/>
              </a:xfrm>
              <a:prstGeom prst="round2SameRect">
                <a:avLst/>
              </a:prstGeom>
              <a:solidFill>
                <a:srgbClr val="0070C0"/>
              </a:solidFill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grpSp>
            <p:nvGrpSpPr>
              <p:cNvPr id="144" name="Группа 143">
                <a:extLst>
                  <a:ext uri="{FF2B5EF4-FFF2-40B4-BE49-F238E27FC236}">
                    <a16:creationId xmlns:a16="http://schemas.microsoft.com/office/drawing/2014/main" id="{328B4E30-807C-4C1E-8A5B-F103752AB5F8}"/>
                  </a:ext>
                </a:extLst>
              </p:cNvPr>
              <p:cNvGrpSpPr/>
              <p:nvPr/>
            </p:nvGrpSpPr>
            <p:grpSpPr>
              <a:xfrm>
                <a:off x="718171" y="5437245"/>
                <a:ext cx="1534134" cy="434256"/>
                <a:chOff x="4" y="2808380"/>
                <a:chExt cx="1415189" cy="1060172"/>
              </a:xfr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</p:grpSpPr>
            <p:sp>
              <p:nvSpPr>
                <p:cNvPr id="145" name="Прямоугольник: скругленные углы 144">
                  <a:extLst>
                    <a:ext uri="{FF2B5EF4-FFF2-40B4-BE49-F238E27FC236}">
                      <a16:creationId xmlns:a16="http://schemas.microsoft.com/office/drawing/2014/main" id="{2134400E-3CB7-4637-98F4-0012FD867B3C}"/>
                    </a:ext>
                  </a:extLst>
                </p:cNvPr>
                <p:cNvSpPr/>
                <p:nvPr/>
              </p:nvSpPr>
              <p:spPr>
                <a:xfrm>
                  <a:off x="4" y="2944700"/>
                  <a:ext cx="1415189" cy="898645"/>
                </a:xfrm>
                <a:prstGeom prst="round2DiagRect">
                  <a:avLst/>
                </a:prstGeom>
                <a:sp3d z="300000" contourW="19050" prstMaterial="metal">
                  <a:bevelT w="88900" h="203200"/>
                  <a:bevelB w="165100" h="254000"/>
                </a:sp3d>
              </p:spPr>
              <p:style>
                <a:lnRef idx="0">
                  <a:schemeClr val="dk2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2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2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46" name="Прямоугольник: скругленные углы 5">
                  <a:extLst>
                    <a:ext uri="{FF2B5EF4-FFF2-40B4-BE49-F238E27FC236}">
                      <a16:creationId xmlns:a16="http://schemas.microsoft.com/office/drawing/2014/main" id="{9B1702F3-F291-4793-B117-14D22E7892E1}"/>
                    </a:ext>
                  </a:extLst>
                </p:cNvPr>
                <p:cNvSpPr txBox="1"/>
                <p:nvPr/>
              </p:nvSpPr>
              <p:spPr>
                <a:xfrm>
                  <a:off x="50275" y="2808380"/>
                  <a:ext cx="1292734" cy="1060172"/>
                </a:xfrm>
                <a:prstGeom prst="round2DiagRect">
                  <a:avLst/>
                </a:prstGeom>
                <a:sp3d z="300000"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57150" tIns="57150" rIns="57150" bIns="57150" numCol="1" spcCol="1270" anchor="ctr" anchorCtr="0">
                  <a:noAutofit/>
                </a:bodyPr>
                <a:lstStyle/>
                <a:p>
                  <a:pPr marL="0" marR="0" lvl="0" indent="0" algn="ctr" defTabSz="666750" rtl="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500" b="1" i="0" u="none" strike="noStrike" kern="1200" cap="none" spc="0" normalizeH="0" baseline="0" noProof="0" dirty="0">
                      <a:ln/>
                      <a:solidFill>
                        <a:srgbClr val="254061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социальное обеспечение</a:t>
                  </a:r>
                </a:p>
              </p:txBody>
            </p:sp>
          </p:grpSp>
        </p:grpSp>
        <p:grpSp>
          <p:nvGrpSpPr>
            <p:cNvPr id="14" name="Группа 13"/>
            <p:cNvGrpSpPr/>
            <p:nvPr/>
          </p:nvGrpSpPr>
          <p:grpSpPr>
            <a:xfrm>
              <a:off x="393622" y="4472838"/>
              <a:ext cx="1737658" cy="522055"/>
              <a:chOff x="607195" y="4783146"/>
              <a:chExt cx="1710041" cy="522055"/>
            </a:xfrm>
          </p:grpSpPr>
          <p:sp>
            <p:nvSpPr>
              <p:cNvPr id="147" name="Прямоугольник: скругленные углы 146">
                <a:extLst>
                  <a:ext uri="{FF2B5EF4-FFF2-40B4-BE49-F238E27FC236}">
                    <a16:creationId xmlns:a16="http://schemas.microsoft.com/office/drawing/2014/main" id="{45B99416-B9DE-449F-A878-C9C8047E6758}"/>
                  </a:ext>
                </a:extLst>
              </p:cNvPr>
              <p:cNvSpPr/>
              <p:nvPr/>
            </p:nvSpPr>
            <p:spPr>
              <a:xfrm>
                <a:off x="607195" y="4783146"/>
                <a:ext cx="1609687" cy="432625"/>
              </a:xfrm>
              <a:prstGeom prst="round2SameRect">
                <a:avLst/>
              </a:prstGeom>
              <a:solidFill>
                <a:srgbClr val="0070C0"/>
              </a:solidFill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grpSp>
            <p:nvGrpSpPr>
              <p:cNvPr id="148" name="Группа 147">
                <a:extLst>
                  <a:ext uri="{FF2B5EF4-FFF2-40B4-BE49-F238E27FC236}">
                    <a16:creationId xmlns:a16="http://schemas.microsoft.com/office/drawing/2014/main" id="{4566CE17-0583-4C67-81DC-FCA1DC4C1F64}"/>
                  </a:ext>
                </a:extLst>
              </p:cNvPr>
              <p:cNvGrpSpPr/>
              <p:nvPr/>
            </p:nvGrpSpPr>
            <p:grpSpPr>
              <a:xfrm>
                <a:off x="702493" y="4844076"/>
                <a:ext cx="1614743" cy="461125"/>
                <a:chOff x="-4441" y="2944700"/>
                <a:chExt cx="1419634" cy="957845"/>
              </a:xfr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</p:grpSpPr>
            <p:sp>
              <p:nvSpPr>
                <p:cNvPr id="149" name="Прямоугольник: скругленные углы 148">
                  <a:extLst>
                    <a:ext uri="{FF2B5EF4-FFF2-40B4-BE49-F238E27FC236}">
                      <a16:creationId xmlns:a16="http://schemas.microsoft.com/office/drawing/2014/main" id="{5B3736EC-E2FA-4B1B-91CF-B35FB9E327B9}"/>
                    </a:ext>
                  </a:extLst>
                </p:cNvPr>
                <p:cNvSpPr/>
                <p:nvPr/>
              </p:nvSpPr>
              <p:spPr>
                <a:xfrm>
                  <a:off x="4" y="2944700"/>
                  <a:ext cx="1415189" cy="898645"/>
                </a:xfrm>
                <a:prstGeom prst="round2DiagRect">
                  <a:avLst/>
                </a:prstGeom>
                <a:sp3d z="300000" contourW="19050" prstMaterial="metal">
                  <a:bevelT w="88900" h="203200"/>
                  <a:bevelB w="165100" h="254000"/>
                </a:sp3d>
              </p:spPr>
              <p:style>
                <a:lnRef idx="0">
                  <a:schemeClr val="dk2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2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2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50" name="Прямоугольник: скругленные углы 5">
                  <a:extLst>
                    <a:ext uri="{FF2B5EF4-FFF2-40B4-BE49-F238E27FC236}">
                      <a16:creationId xmlns:a16="http://schemas.microsoft.com/office/drawing/2014/main" id="{61E0BD0F-88DC-40D5-8E87-6FA8B1B4842F}"/>
                    </a:ext>
                  </a:extLst>
                </p:cNvPr>
                <p:cNvSpPr txBox="1"/>
                <p:nvPr/>
              </p:nvSpPr>
              <p:spPr>
                <a:xfrm>
                  <a:off x="-4441" y="2954246"/>
                  <a:ext cx="1362549" cy="948299"/>
                </a:xfrm>
                <a:prstGeom prst="round2DiagRect">
                  <a:avLst/>
                </a:prstGeom>
                <a:sp3d z="300000"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57150" tIns="57150" rIns="57150" bIns="57150" numCol="1" spcCol="1270" anchor="ctr" anchorCtr="0">
                  <a:noAutofit/>
                </a:bodyPr>
                <a:lstStyle/>
                <a:p>
                  <a:pPr marL="0" marR="0" lvl="0" indent="0" algn="ctr" defTabSz="666750" rtl="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500" b="1" i="0" u="none" strike="noStrike" kern="1200" cap="none" spc="0" normalizeH="0" baseline="0" noProof="0" dirty="0">
                      <a:ln/>
                      <a:solidFill>
                        <a:srgbClr val="254061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коммунальные услуги</a:t>
                  </a:r>
                </a:p>
              </p:txBody>
            </p:sp>
          </p:grpSp>
        </p:grpSp>
        <p:grpSp>
          <p:nvGrpSpPr>
            <p:cNvPr id="16" name="Группа 15"/>
            <p:cNvGrpSpPr/>
            <p:nvPr/>
          </p:nvGrpSpPr>
          <p:grpSpPr>
            <a:xfrm>
              <a:off x="2385005" y="3185051"/>
              <a:ext cx="1806249" cy="439368"/>
              <a:chOff x="2537603" y="3330010"/>
              <a:chExt cx="1806249" cy="439368"/>
            </a:xfrm>
          </p:grpSpPr>
          <p:sp>
            <p:nvSpPr>
              <p:cNvPr id="151" name="Прямоугольник: скругленные углы 150">
                <a:extLst>
                  <a:ext uri="{FF2B5EF4-FFF2-40B4-BE49-F238E27FC236}">
                    <a16:creationId xmlns:a16="http://schemas.microsoft.com/office/drawing/2014/main" id="{EA305C95-6A01-44C4-87F5-A869B4B63420}"/>
                  </a:ext>
                </a:extLst>
              </p:cNvPr>
              <p:cNvSpPr/>
              <p:nvPr/>
            </p:nvSpPr>
            <p:spPr>
              <a:xfrm>
                <a:off x="2537603" y="3330010"/>
                <a:ext cx="1731406" cy="379378"/>
              </a:xfrm>
              <a:prstGeom prst="round2SameRect">
                <a:avLst/>
              </a:prstGeom>
              <a:solidFill>
                <a:srgbClr val="0070C0"/>
              </a:solidFill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grpSp>
            <p:nvGrpSpPr>
              <p:cNvPr id="152" name="Группа 151">
                <a:extLst>
                  <a:ext uri="{FF2B5EF4-FFF2-40B4-BE49-F238E27FC236}">
                    <a16:creationId xmlns:a16="http://schemas.microsoft.com/office/drawing/2014/main" id="{07AFE93F-7C2C-403A-BCF7-D5A42B52501B}"/>
                  </a:ext>
                </a:extLst>
              </p:cNvPr>
              <p:cNvGrpSpPr/>
              <p:nvPr/>
            </p:nvGrpSpPr>
            <p:grpSpPr>
              <a:xfrm>
                <a:off x="2612446" y="3390000"/>
                <a:ext cx="1731406" cy="379378"/>
                <a:chOff x="4" y="2944700"/>
                <a:chExt cx="1415189" cy="898645"/>
              </a:xfr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</p:grpSpPr>
            <p:sp>
              <p:nvSpPr>
                <p:cNvPr id="153" name="Прямоугольник: скругленные углы 152">
                  <a:extLst>
                    <a:ext uri="{FF2B5EF4-FFF2-40B4-BE49-F238E27FC236}">
                      <a16:creationId xmlns:a16="http://schemas.microsoft.com/office/drawing/2014/main" id="{632F7DFA-FFB3-48DB-BC6A-79631008E410}"/>
                    </a:ext>
                  </a:extLst>
                </p:cNvPr>
                <p:cNvSpPr/>
                <p:nvPr/>
              </p:nvSpPr>
              <p:spPr>
                <a:xfrm>
                  <a:off x="4" y="2944700"/>
                  <a:ext cx="1415189" cy="898645"/>
                </a:xfrm>
                <a:prstGeom prst="round2DiagRect">
                  <a:avLst/>
                </a:prstGeom>
                <a:sp3d z="300000" contourW="19050" prstMaterial="metal">
                  <a:bevelT w="88900" h="203200"/>
                  <a:bevelB w="165100" h="254000"/>
                </a:sp3d>
              </p:spPr>
              <p:style>
                <a:lnRef idx="0">
                  <a:schemeClr val="dk2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2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2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54" name="Прямоугольник: скругленные углы 5">
                  <a:extLst>
                    <a:ext uri="{FF2B5EF4-FFF2-40B4-BE49-F238E27FC236}">
                      <a16:creationId xmlns:a16="http://schemas.microsoft.com/office/drawing/2014/main" id="{B95D5BD6-904B-4AB1-853C-31352B1D9D64}"/>
                    </a:ext>
                  </a:extLst>
                </p:cNvPr>
                <p:cNvSpPr txBox="1"/>
                <p:nvPr/>
              </p:nvSpPr>
              <p:spPr>
                <a:xfrm>
                  <a:off x="26324" y="2971020"/>
                  <a:ext cx="1362549" cy="846005"/>
                </a:xfrm>
                <a:prstGeom prst="round2DiagRect">
                  <a:avLst/>
                </a:prstGeom>
                <a:sp3d z="300000"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57150" tIns="57150" rIns="57150" bIns="57150" numCol="1" spcCol="1270" anchor="ctr" anchorCtr="0">
                  <a:noAutofit/>
                </a:bodyPr>
                <a:lstStyle/>
                <a:p>
                  <a:pPr marL="0" marR="0" lvl="0" indent="0" algn="ctr" defTabSz="666750" rtl="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500" b="1" i="0" u="none" strike="noStrike" kern="1200" cap="none" spc="0" normalizeH="0" baseline="0" noProof="0" dirty="0">
                      <a:ln/>
                      <a:solidFill>
                        <a:srgbClr val="254061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первоочередные</a:t>
                  </a:r>
                </a:p>
              </p:txBody>
            </p:sp>
          </p:grpSp>
        </p:grpSp>
        <p:grpSp>
          <p:nvGrpSpPr>
            <p:cNvPr id="17" name="Группа 16"/>
            <p:cNvGrpSpPr/>
            <p:nvPr/>
          </p:nvGrpSpPr>
          <p:grpSpPr>
            <a:xfrm>
              <a:off x="2367118" y="3868792"/>
              <a:ext cx="1912690" cy="926881"/>
              <a:chOff x="2514270" y="4131003"/>
              <a:chExt cx="1912690" cy="926881"/>
            </a:xfrm>
          </p:grpSpPr>
          <p:sp>
            <p:nvSpPr>
              <p:cNvPr id="155" name="Прямоугольник: скругленные углы 154">
                <a:extLst>
                  <a:ext uri="{FF2B5EF4-FFF2-40B4-BE49-F238E27FC236}">
                    <a16:creationId xmlns:a16="http://schemas.microsoft.com/office/drawing/2014/main" id="{430D4518-DB11-4F94-8646-D741F2D711FE}"/>
                  </a:ext>
                </a:extLst>
              </p:cNvPr>
              <p:cNvSpPr/>
              <p:nvPr/>
            </p:nvSpPr>
            <p:spPr>
              <a:xfrm>
                <a:off x="2514270" y="4131003"/>
                <a:ext cx="1813915" cy="868106"/>
              </a:xfrm>
              <a:prstGeom prst="round2SameRect">
                <a:avLst/>
              </a:prstGeom>
              <a:solidFill>
                <a:srgbClr val="0070C0"/>
              </a:solidFill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grpSp>
            <p:nvGrpSpPr>
              <p:cNvPr id="156" name="Группа 155">
                <a:extLst>
                  <a:ext uri="{FF2B5EF4-FFF2-40B4-BE49-F238E27FC236}">
                    <a16:creationId xmlns:a16="http://schemas.microsoft.com/office/drawing/2014/main" id="{2211836B-8506-431C-AF28-1ECF2D5EB5E0}"/>
                  </a:ext>
                </a:extLst>
              </p:cNvPr>
              <p:cNvGrpSpPr/>
              <p:nvPr/>
            </p:nvGrpSpPr>
            <p:grpSpPr>
              <a:xfrm>
                <a:off x="2613045" y="4189778"/>
                <a:ext cx="1813915" cy="868106"/>
                <a:chOff x="4" y="2944700"/>
                <a:chExt cx="1415189" cy="898645"/>
              </a:xfr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</p:grpSpPr>
            <p:sp>
              <p:nvSpPr>
                <p:cNvPr id="157" name="Прямоугольник: скругленные углы 156">
                  <a:extLst>
                    <a:ext uri="{FF2B5EF4-FFF2-40B4-BE49-F238E27FC236}">
                      <a16:creationId xmlns:a16="http://schemas.microsoft.com/office/drawing/2014/main" id="{9EF4E660-A85F-41D9-809E-0D238192DD40}"/>
                    </a:ext>
                  </a:extLst>
                </p:cNvPr>
                <p:cNvSpPr/>
                <p:nvPr/>
              </p:nvSpPr>
              <p:spPr>
                <a:xfrm>
                  <a:off x="4" y="2944700"/>
                  <a:ext cx="1415189" cy="898645"/>
                </a:xfrm>
                <a:prstGeom prst="round2DiagRect">
                  <a:avLst/>
                </a:prstGeom>
                <a:sp3d z="300000" contourW="19050" prstMaterial="metal">
                  <a:bevelT w="88900" h="203200"/>
                  <a:bevelB w="165100" h="254000"/>
                </a:sp3d>
              </p:spPr>
              <p:style>
                <a:lnRef idx="0">
                  <a:schemeClr val="dk2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2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2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58" name="Прямоугольник: скругленные углы 5">
                  <a:extLst>
                    <a:ext uri="{FF2B5EF4-FFF2-40B4-BE49-F238E27FC236}">
                      <a16:creationId xmlns:a16="http://schemas.microsoft.com/office/drawing/2014/main" id="{39EE37E8-9393-445E-B816-F4C8C76F6617}"/>
                    </a:ext>
                  </a:extLst>
                </p:cNvPr>
                <p:cNvSpPr txBox="1"/>
                <p:nvPr/>
              </p:nvSpPr>
              <p:spPr>
                <a:xfrm>
                  <a:off x="26324" y="2971020"/>
                  <a:ext cx="1362549" cy="846005"/>
                </a:xfrm>
                <a:prstGeom prst="round2DiagRect">
                  <a:avLst/>
                </a:prstGeom>
                <a:sp3d z="300000"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57150" tIns="57150" rIns="57150" bIns="57150" numCol="1" spcCol="1270" anchor="ctr" anchorCtr="0">
                  <a:noAutofit/>
                </a:bodyPr>
                <a:lstStyle/>
                <a:p>
                  <a:pPr marL="0" marR="0" lvl="0" indent="0" algn="ctr" defTabSz="666750" rtl="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500" b="1" i="0" u="none" strike="noStrike" kern="1200" cap="none" spc="0" normalizeH="0" baseline="0" noProof="0" dirty="0">
                      <a:ln/>
                      <a:solidFill>
                        <a:srgbClr val="254061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обеспечение деятельности, выполнение функций</a:t>
                  </a:r>
                </a:p>
              </p:txBody>
            </p:sp>
          </p:grpSp>
        </p:grpSp>
        <p:grpSp>
          <p:nvGrpSpPr>
            <p:cNvPr id="18" name="Группа 17"/>
            <p:cNvGrpSpPr/>
            <p:nvPr/>
          </p:nvGrpSpPr>
          <p:grpSpPr>
            <a:xfrm>
              <a:off x="4426162" y="3141600"/>
              <a:ext cx="2001374" cy="1047103"/>
              <a:chOff x="4477042" y="3294577"/>
              <a:chExt cx="2001374" cy="1047103"/>
            </a:xfrm>
          </p:grpSpPr>
          <p:sp>
            <p:nvSpPr>
              <p:cNvPr id="159" name="Прямоугольник: скругленные углы 158">
                <a:extLst>
                  <a:ext uri="{FF2B5EF4-FFF2-40B4-BE49-F238E27FC236}">
                    <a16:creationId xmlns:a16="http://schemas.microsoft.com/office/drawing/2014/main" id="{A4DB9520-3601-4D7B-B60A-EDCD07549CD7}"/>
                  </a:ext>
                </a:extLst>
              </p:cNvPr>
              <p:cNvSpPr/>
              <p:nvPr/>
            </p:nvSpPr>
            <p:spPr>
              <a:xfrm>
                <a:off x="4477042" y="3294577"/>
                <a:ext cx="1979336" cy="1005382"/>
              </a:xfrm>
              <a:prstGeom prst="round2SameRect">
                <a:avLst/>
              </a:prstGeom>
              <a:solidFill>
                <a:srgbClr val="0070C0"/>
              </a:solidFill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1" name="Прямоугольник: скругленные углы 160">
                <a:extLst>
                  <a:ext uri="{FF2B5EF4-FFF2-40B4-BE49-F238E27FC236}">
                    <a16:creationId xmlns:a16="http://schemas.microsoft.com/office/drawing/2014/main" id="{4B48CEDC-97D1-4834-B7FB-FD24766B0076}"/>
                  </a:ext>
                </a:extLst>
              </p:cNvPr>
              <p:cNvSpPr/>
              <p:nvPr/>
            </p:nvSpPr>
            <p:spPr>
              <a:xfrm>
                <a:off x="4584931" y="3365841"/>
                <a:ext cx="1893485" cy="975839"/>
              </a:xfrm>
              <a:prstGeom prst="round2DiagRect">
                <a:avLst/>
              </a:prstGeo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z="300000" contourW="19050" prstMaterial="metal">
                <a:bevelT w="88900" h="203200"/>
                <a:bevelB w="165100" h="254000"/>
              </a:sp3d>
            </p:spPr>
            <p:style>
              <a:lnRef idx="0">
                <a:schemeClr val="dk2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2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2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  <p:grpSp>
          <p:nvGrpSpPr>
            <p:cNvPr id="19" name="Группа 18"/>
            <p:cNvGrpSpPr/>
            <p:nvPr/>
          </p:nvGrpSpPr>
          <p:grpSpPr>
            <a:xfrm>
              <a:off x="7178430" y="2726697"/>
              <a:ext cx="1915461" cy="560773"/>
              <a:chOff x="6832368" y="2886143"/>
              <a:chExt cx="1915461" cy="560773"/>
            </a:xfrm>
          </p:grpSpPr>
          <p:sp>
            <p:nvSpPr>
              <p:cNvPr id="163" name="Прямоугольник: скругленные углы 162">
                <a:extLst>
                  <a:ext uri="{FF2B5EF4-FFF2-40B4-BE49-F238E27FC236}">
                    <a16:creationId xmlns:a16="http://schemas.microsoft.com/office/drawing/2014/main" id="{6E0FEE64-C018-40B4-8765-CB79DFA38732}"/>
                  </a:ext>
                </a:extLst>
              </p:cNvPr>
              <p:cNvSpPr/>
              <p:nvPr/>
            </p:nvSpPr>
            <p:spPr>
              <a:xfrm>
                <a:off x="6832368" y="2942903"/>
                <a:ext cx="1915461" cy="504013"/>
              </a:xfrm>
              <a:prstGeom prst="round2SameRect">
                <a:avLst/>
              </a:prstGeom>
              <a:solidFill>
                <a:srgbClr val="0070C0"/>
              </a:solidFill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grpSp>
            <p:nvGrpSpPr>
              <p:cNvPr id="164" name="Группа 163">
                <a:extLst>
                  <a:ext uri="{FF2B5EF4-FFF2-40B4-BE49-F238E27FC236}">
                    <a16:creationId xmlns:a16="http://schemas.microsoft.com/office/drawing/2014/main" id="{ABEBFFB6-88B6-44BF-9F0C-16C07DC5535A}"/>
                  </a:ext>
                </a:extLst>
              </p:cNvPr>
              <p:cNvGrpSpPr/>
              <p:nvPr/>
            </p:nvGrpSpPr>
            <p:grpSpPr>
              <a:xfrm>
                <a:off x="6832368" y="2886143"/>
                <a:ext cx="1872223" cy="512224"/>
                <a:chOff x="-597624" y="1847893"/>
                <a:chExt cx="1530289" cy="1213323"/>
              </a:xfr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</p:grpSpPr>
            <p:sp>
              <p:nvSpPr>
                <p:cNvPr id="165" name="Прямоугольник: скругленные углы 164">
                  <a:extLst>
                    <a:ext uri="{FF2B5EF4-FFF2-40B4-BE49-F238E27FC236}">
                      <a16:creationId xmlns:a16="http://schemas.microsoft.com/office/drawing/2014/main" id="{418D8781-9F6D-4F3E-9488-7BF8FC8A1651}"/>
                    </a:ext>
                  </a:extLst>
                </p:cNvPr>
                <p:cNvSpPr/>
                <p:nvPr/>
              </p:nvSpPr>
              <p:spPr>
                <a:xfrm>
                  <a:off x="-467078" y="2147601"/>
                  <a:ext cx="1399743" cy="913615"/>
                </a:xfrm>
                <a:prstGeom prst="round2DiagRect">
                  <a:avLst/>
                </a:prstGeom>
                <a:sp3d z="300000" contourW="19050" prstMaterial="metal">
                  <a:bevelT w="88900" h="203200"/>
                  <a:bevelB w="165100" h="254000"/>
                </a:sp3d>
              </p:spPr>
              <p:style>
                <a:lnRef idx="0">
                  <a:schemeClr val="dk2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2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2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66" name="Прямоугольник: скругленные углы 5">
                  <a:extLst>
                    <a:ext uri="{FF2B5EF4-FFF2-40B4-BE49-F238E27FC236}">
                      <a16:creationId xmlns:a16="http://schemas.microsoft.com/office/drawing/2014/main" id="{E1F794A9-BBFB-4B82-8794-86174B36B88B}"/>
                    </a:ext>
                  </a:extLst>
                </p:cNvPr>
                <p:cNvSpPr txBox="1"/>
                <p:nvPr/>
              </p:nvSpPr>
              <p:spPr>
                <a:xfrm>
                  <a:off x="-597624" y="1847893"/>
                  <a:ext cx="1191617" cy="932033"/>
                </a:xfrm>
                <a:prstGeom prst="round2DiagRect">
                  <a:avLst/>
                </a:prstGeom>
                <a:sp3d z="300000"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57150" tIns="57150" rIns="57150" bIns="57150" numCol="1" spcCol="1270" anchor="ctr" anchorCtr="0">
                  <a:noAutofit/>
                </a:bodyPr>
                <a:lstStyle/>
                <a:p>
                  <a:pPr marL="0" marR="0" lvl="0" indent="0" algn="ctr" defTabSz="666750" rtl="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500" b="1" i="0" u="none" strike="noStrike" kern="1200" cap="none" spc="0" normalizeH="0" baseline="0" noProof="0" dirty="0">
                    <a:ln/>
                    <a:solidFill>
                      <a:srgbClr val="254061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endParaRPr>
                </a:p>
                <a:p>
                  <a:pPr marL="0" marR="0" lvl="0" indent="0" algn="r" defTabSz="666750" rtl="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500" b="1" i="0" u="none" strike="noStrike" kern="1200" cap="none" spc="0" normalizeH="0" baseline="0" noProof="0" dirty="0">
                      <a:ln/>
                      <a:solidFill>
                        <a:srgbClr val="254061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 прочие</a:t>
                  </a:r>
                </a:p>
              </p:txBody>
            </p:sp>
          </p:grpSp>
        </p:grpSp>
        <p:sp>
          <p:nvSpPr>
            <p:cNvPr id="167" name="Прямоугольник: скругленные углы 166">
              <a:extLst>
                <a:ext uri="{FF2B5EF4-FFF2-40B4-BE49-F238E27FC236}">
                  <a16:creationId xmlns:a16="http://schemas.microsoft.com/office/drawing/2014/main" id="{FA5E4892-2ADF-47B9-BD08-BE78852E3573}"/>
                </a:ext>
              </a:extLst>
            </p:cNvPr>
            <p:cNvSpPr/>
            <p:nvPr/>
          </p:nvSpPr>
          <p:spPr>
            <a:xfrm>
              <a:off x="6483603" y="3443560"/>
              <a:ext cx="2835860" cy="630898"/>
            </a:xfrm>
            <a:prstGeom prst="round2SameRect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21" name="Группа 20"/>
            <p:cNvGrpSpPr/>
            <p:nvPr/>
          </p:nvGrpSpPr>
          <p:grpSpPr>
            <a:xfrm>
              <a:off x="6483603" y="4128034"/>
              <a:ext cx="2930477" cy="575383"/>
              <a:chOff x="5972547" y="4390567"/>
              <a:chExt cx="2930477" cy="575383"/>
            </a:xfrm>
          </p:grpSpPr>
          <p:sp>
            <p:nvSpPr>
              <p:cNvPr id="171" name="Прямоугольник: скругленные углы 170">
                <a:extLst>
                  <a:ext uri="{FF2B5EF4-FFF2-40B4-BE49-F238E27FC236}">
                    <a16:creationId xmlns:a16="http://schemas.microsoft.com/office/drawing/2014/main" id="{FE9600B7-BC14-4E88-A694-8DE173489EBA}"/>
                  </a:ext>
                </a:extLst>
              </p:cNvPr>
              <p:cNvSpPr/>
              <p:nvPr/>
            </p:nvSpPr>
            <p:spPr>
              <a:xfrm>
                <a:off x="5972547" y="4390567"/>
                <a:ext cx="2836628" cy="561117"/>
              </a:xfrm>
              <a:prstGeom prst="round2SameRect">
                <a:avLst/>
              </a:prstGeom>
              <a:solidFill>
                <a:srgbClr val="0070C0"/>
              </a:solidFill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3" name="Прямоугольник: скругленные углы 172">
                <a:extLst>
                  <a:ext uri="{FF2B5EF4-FFF2-40B4-BE49-F238E27FC236}">
                    <a16:creationId xmlns:a16="http://schemas.microsoft.com/office/drawing/2014/main" id="{106354D0-4511-43D1-A34E-650E8BA150FB}"/>
                  </a:ext>
                </a:extLst>
              </p:cNvPr>
              <p:cNvSpPr/>
              <p:nvPr/>
            </p:nvSpPr>
            <p:spPr>
              <a:xfrm>
                <a:off x="6039886" y="4437958"/>
                <a:ext cx="2863138" cy="527992"/>
              </a:xfrm>
              <a:prstGeom prst="round2DiagRect">
                <a:avLst/>
              </a:prstGeo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z="300000" contourW="19050" prstMaterial="metal">
                <a:bevelT w="88900" h="203200"/>
                <a:bevelB w="165100" h="254000"/>
              </a:sp3d>
            </p:spPr>
            <p:style>
              <a:lnRef idx="0">
                <a:schemeClr val="dk2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2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2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  <p:sp>
          <p:nvSpPr>
            <p:cNvPr id="177" name="Прямоугольник: скругленные углы 176">
              <a:extLst>
                <a:ext uri="{FF2B5EF4-FFF2-40B4-BE49-F238E27FC236}">
                  <a16:creationId xmlns:a16="http://schemas.microsoft.com/office/drawing/2014/main" id="{1C818B19-2BC2-446B-9BA3-2F66AE4D1AE7}"/>
                </a:ext>
              </a:extLst>
            </p:cNvPr>
            <p:cNvSpPr/>
            <p:nvPr/>
          </p:nvSpPr>
          <p:spPr>
            <a:xfrm>
              <a:off x="6532119" y="3472513"/>
              <a:ext cx="2736971" cy="545063"/>
            </a:xfrm>
            <a:prstGeom prst="round2DiagRect">
              <a:avLst/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2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00" b="1" i="0" u="none" strike="noStrike" kern="1200" cap="none" spc="0" normalizeH="0" baseline="0" noProof="0" dirty="0">
                  <a:ln/>
                  <a:solidFill>
                    <a:srgbClr val="254061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управление муниципальной собственностью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5" name="Text Box 13">
            <a:extLst>
              <a:ext uri="{FF2B5EF4-FFF2-40B4-BE49-F238E27FC236}">
                <a16:creationId xmlns:a16="http://schemas.microsoft.com/office/drawing/2014/main" id="{726AA628-A014-4017-AC30-60BECB67C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" y="6661343"/>
            <a:ext cx="4160678" cy="196657"/>
          </a:xfrm>
          <a:prstGeom prst="rect">
            <a:avLst/>
          </a:prstGeom>
          <a:solidFill>
            <a:srgbClr val="9199B4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r" defTabSz="914400" rtl="0" eaLnBrk="1" fontAlgn="ctr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78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КОМИТЕТ ПО ЭКОНОМИКЕ И ФИНАНСАМ УСТЬ-ИЛИМСКОГО МУНИЦИПАЛЬНОГО ОКРУГА</a:t>
            </a:r>
          </a:p>
        </p:txBody>
      </p:sp>
      <p:sp>
        <p:nvSpPr>
          <p:cNvPr id="75" name="Прямоугольник: скругленные углы 158">
            <a:extLst>
              <a:ext uri="{FF2B5EF4-FFF2-40B4-BE49-F238E27FC236}">
                <a16:creationId xmlns:a16="http://schemas.microsoft.com/office/drawing/2014/main" id="{CBB88236-1ADE-4602-857A-8195E20BAAEC}"/>
              </a:ext>
            </a:extLst>
          </p:cNvPr>
          <p:cNvSpPr/>
          <p:nvPr/>
        </p:nvSpPr>
        <p:spPr>
          <a:xfrm>
            <a:off x="6604891" y="4138015"/>
            <a:ext cx="2913057" cy="1462978"/>
          </a:xfrm>
          <a:prstGeom prst="round2SameRect">
            <a:avLst/>
          </a:prstGeom>
          <a:solidFill>
            <a:srgbClr val="0070C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8" name="Прямоугольник: скругленные углы 164">
            <a:extLst>
              <a:ext uri="{FF2B5EF4-FFF2-40B4-BE49-F238E27FC236}">
                <a16:creationId xmlns:a16="http://schemas.microsoft.com/office/drawing/2014/main" id="{A1E09A0C-2FEF-47AF-B611-11CF4DD1D0F4}"/>
              </a:ext>
            </a:extLst>
          </p:cNvPr>
          <p:cNvSpPr/>
          <p:nvPr/>
        </p:nvSpPr>
        <p:spPr>
          <a:xfrm>
            <a:off x="6716529" y="4223397"/>
            <a:ext cx="2719871" cy="1446445"/>
          </a:xfrm>
          <a:prstGeom prst="round2Diag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Прямоугольник: скругленные углы 5">
            <a:extLst>
              <a:ext uri="{FF2B5EF4-FFF2-40B4-BE49-F238E27FC236}">
                <a16:creationId xmlns:a16="http://schemas.microsoft.com/office/drawing/2014/main" id="{67F0F2D5-C358-4762-AB0B-09C2D5502DEB}"/>
              </a:ext>
            </a:extLst>
          </p:cNvPr>
          <p:cNvSpPr txBox="1"/>
          <p:nvPr/>
        </p:nvSpPr>
        <p:spPr>
          <a:xfrm>
            <a:off x="6839648" y="4478478"/>
            <a:ext cx="2700875" cy="1122515"/>
          </a:xfrm>
          <a:prstGeom prst="round2Diag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marL="0" marR="0" lvl="0" indent="0" algn="ctr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/>
                <a:solidFill>
                  <a:srgbClr val="25406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благоустройство и формирование комфортной городской среды на территории Усть-Илимского муниципального округа</a:t>
            </a:r>
          </a:p>
          <a:p>
            <a:pPr marL="0" marR="0" lvl="0" indent="0" algn="ctr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ru-RU" sz="1500" b="1" i="0" u="none" strike="noStrike" kern="1200" cap="none" spc="0" normalizeH="0" baseline="0" noProof="0" dirty="0">
              <a:ln/>
              <a:solidFill>
                <a:srgbClr val="25406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087CDD5-6934-4007-9670-764AACFFC8A0}"/>
              </a:ext>
            </a:extLst>
          </p:cNvPr>
          <p:cNvSpPr txBox="1"/>
          <p:nvPr/>
        </p:nvSpPr>
        <p:spPr>
          <a:xfrm>
            <a:off x="4747796" y="2474609"/>
            <a:ext cx="188343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модернизация, строительство и капитальные ремонты объектов</a:t>
            </a:r>
          </a:p>
        </p:txBody>
      </p:sp>
      <p:sp>
        <p:nvSpPr>
          <p:cNvPr id="96" name="Прямоугольник: скругленные углы 5">
            <a:extLst>
              <a:ext uri="{FF2B5EF4-FFF2-40B4-BE49-F238E27FC236}">
                <a16:creationId xmlns:a16="http://schemas.microsoft.com/office/drawing/2014/main" id="{1AD91A7F-EF19-4834-ABB8-1CB589E182C3}"/>
              </a:ext>
            </a:extLst>
          </p:cNvPr>
          <p:cNvSpPr txBox="1"/>
          <p:nvPr/>
        </p:nvSpPr>
        <p:spPr>
          <a:xfrm>
            <a:off x="6716529" y="3554428"/>
            <a:ext cx="2746316" cy="400993"/>
          </a:xfrm>
          <a:prstGeom prst="round2DiagRect">
            <a:avLst>
              <a:gd name="adj1" fmla="val 0"/>
              <a:gd name="adj2" fmla="val 0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marL="0" marR="0" lvl="0" indent="0" algn="ctr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/>
                <a:solidFill>
                  <a:srgbClr val="25406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обеспечение безопасности, энергосбережение</a:t>
            </a:r>
          </a:p>
        </p:txBody>
      </p:sp>
    </p:spTree>
    <p:extLst>
      <p:ext uri="{BB962C8B-B14F-4D97-AF65-F5344CB8AC3E}">
        <p14:creationId xmlns:p14="http://schemas.microsoft.com/office/powerpoint/2010/main" val="71408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70000"/>
              </a:schemeClr>
            </a:gs>
            <a:gs pos="43000">
              <a:schemeClr val="phClr">
                <a:tint val="44000"/>
              </a:schemeClr>
            </a:gs>
            <a:gs pos="93000">
              <a:schemeClr val="phClr">
                <a:tint val="15000"/>
              </a:schemeClr>
            </a:gs>
            <a:gs pos="100000">
              <a:schemeClr val="phClr">
                <a:tint val="5000"/>
              </a:schemeClr>
            </a:gs>
          </a:gsLst>
          <a:path path="circle">
            <a:fillToRect l="50000" t="130000" r="50000" b="-30000"/>
          </a:path>
          <a:tileRect/>
        </a:gradFill>
        <a:gradFill>
          <a:gsLst>
            <a:gs pos="0">
              <a:schemeClr val="phClr">
                <a:tint val="98000"/>
                <a:shade val="25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tint val="50000"/>
              </a:schemeClr>
            </a:gs>
          </a:gsLst>
          <a:path path="circle">
            <a:fillToRect l="50000" t="130000" r="50000" b="-30000"/>
          </a:path>
          <a:tileRect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347">
    <a:dk1>
      <a:srgbClr val="000000"/>
    </a:dk1>
    <a:lt1>
      <a:srgbClr val="FFFFFF"/>
    </a:lt1>
    <a:dk2>
      <a:srgbClr val="666666"/>
    </a:dk2>
    <a:lt2>
      <a:srgbClr val="CCCCCC"/>
    </a:lt2>
    <a:accent1>
      <a:srgbClr val="3A81BA"/>
    </a:accent1>
    <a:accent2>
      <a:srgbClr val="D89F39"/>
    </a:accent2>
    <a:accent3>
      <a:srgbClr val="8BAB42"/>
    </a:accent3>
    <a:accent4>
      <a:srgbClr val="57A7B5"/>
    </a:accent4>
    <a:accent5>
      <a:srgbClr val="8B81D2"/>
    </a:accent5>
    <a:accent6>
      <a:srgbClr val="963334"/>
    </a:accent6>
    <a:hlink>
      <a:srgbClr val="1155CC"/>
    </a:hlink>
    <a:folHlink>
      <a:srgbClr val="6611CC"/>
    </a:folHlink>
  </a:clrScheme>
  <a:fontScheme name="Offic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>
    <a:fillStyleLst>
      <a:solidFill>
        <a:schemeClr val="phClr"/>
      </a:solidFill>
      <a:gradFill>
        <a:gsLst>
          <a:gs pos="0">
            <a:schemeClr val="phClr">
              <a:tint val="70000"/>
            </a:schemeClr>
          </a:gs>
          <a:gs pos="43000">
            <a:schemeClr val="phClr">
              <a:tint val="44000"/>
            </a:schemeClr>
          </a:gs>
          <a:gs pos="93000">
            <a:schemeClr val="phClr">
              <a:tint val="15000"/>
            </a:schemeClr>
          </a:gs>
          <a:gs pos="100000">
            <a:schemeClr val="phClr">
              <a:tint val="5000"/>
            </a:schemeClr>
          </a:gs>
        </a:gsLst>
        <a:path path="circle">
          <a:fillToRect l="50000" t="130000" r="50000" b="-30000"/>
        </a:path>
        <a:tileRect/>
      </a:gradFill>
      <a:gradFill>
        <a:gsLst>
          <a:gs pos="0">
            <a:schemeClr val="phClr">
              <a:tint val="98000"/>
              <a:shade val="25000"/>
            </a:schemeClr>
          </a:gs>
          <a:gs pos="68000">
            <a:schemeClr val="phClr">
              <a:tint val="86000"/>
            </a:schemeClr>
          </a:gs>
          <a:gs pos="100000">
            <a:schemeClr val="phClr">
              <a:tint val="50000"/>
            </a:schemeClr>
          </a:gs>
        </a:gsLst>
        <a:path path="circle">
          <a:fillToRect l="50000" t="130000" r="50000" b="-30000"/>
        </a:path>
        <a:tileRect/>
      </a:gradFill>
      <a:solidFill>
        <a:schemeClr val="phClr"/>
      </a:solidFill>
    </a:fillStyleLst>
    <a:lnStyleLst>
      <a:ln w="9525" cap="flat" cmpd="sng" algn="ctr">
        <a:prstDash val="solid"/>
      </a:ln>
      <a:ln w="25400" cap="flat" cmpd="sng" algn="ctr">
        <a:prstDash val="solid"/>
      </a:ln>
      <a:ln w="38100" cap="flat" cmpd="sng" algn="ctr">
        <a:prstDash val="solid"/>
      </a:ln>
      <a:ln w="9525" cap="flat" cmpd="sng" algn="ctr">
        <a:prstDash val="solid"/>
      </a:ln>
    </a:lnStyleLst>
    <a:effectStyleLst>
      <a:effectStyle>
        <a:effectLst/>
      </a:effectStyle>
      <a:effectStyle>
        <a:effectLst/>
      </a:effectStyle>
      <a:effectStyle>
        <a:effectLst/>
      </a:effectStyle>
      <a:effectStyle>
        <a:effectLst/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</a:schemeClr>
          </a:gs>
          <a:gs pos="40000">
            <a:schemeClr val="phClr">
              <a:tint val="45000"/>
              <a:shade val="99000"/>
            </a:schemeClr>
          </a:gs>
          <a:gs pos="100000">
            <a:schemeClr val="phClr">
              <a:shade val="20000"/>
            </a:schemeClr>
          </a:gs>
        </a:gsLst>
        <a:path path="circle">
          <a:fillToRect l="50000" t="-80000" r="50000" b="180000"/>
        </a:path>
        <a:tileRect/>
      </a:gradFill>
      <a:gradFill>
        <a:gsLst>
          <a:gs pos="0">
            <a:schemeClr val="phClr">
              <a:tint val="80000"/>
            </a:schemeClr>
          </a:gs>
          <a:gs pos="100000">
            <a:schemeClr val="phClr">
              <a:shade val="30000"/>
            </a:schemeClr>
          </a:gs>
        </a:gsLst>
        <a:path path="circle">
          <a:fillToRect l="50000" t="50000" r="50000" b="50000"/>
        </a:path>
        <a:tileRect/>
      </a:gradFill>
      <a:solidFill>
        <a:schemeClr val="phClr"/>
      </a:solidFill>
    </a:bgFillStyleLst>
  </a:fmtScheme>
</a:themeOverride>
</file>

<file path=ppt/theme/themeOverride2.xml><?xml version="1.0" encoding="utf-8"?>
<a:themeOverride xmlns:a="http://schemas.openxmlformats.org/drawingml/2006/main">
  <a:clrScheme name="Custom 347">
    <a:dk1>
      <a:srgbClr val="000000"/>
    </a:dk1>
    <a:lt1>
      <a:srgbClr val="FFFFFF"/>
    </a:lt1>
    <a:dk2>
      <a:srgbClr val="666666"/>
    </a:dk2>
    <a:lt2>
      <a:srgbClr val="CCCCCC"/>
    </a:lt2>
    <a:accent1>
      <a:srgbClr val="3A81BA"/>
    </a:accent1>
    <a:accent2>
      <a:srgbClr val="D89F39"/>
    </a:accent2>
    <a:accent3>
      <a:srgbClr val="8BAB42"/>
    </a:accent3>
    <a:accent4>
      <a:srgbClr val="57A7B5"/>
    </a:accent4>
    <a:accent5>
      <a:srgbClr val="8B81D2"/>
    </a:accent5>
    <a:accent6>
      <a:srgbClr val="963334"/>
    </a:accent6>
    <a:hlink>
      <a:srgbClr val="1155CC"/>
    </a:hlink>
    <a:folHlink>
      <a:srgbClr val="6611CC"/>
    </a:folHlink>
  </a:clrScheme>
  <a:fontScheme name="Offic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>
    <a:fillStyleLst>
      <a:solidFill>
        <a:schemeClr val="phClr"/>
      </a:solidFill>
      <a:gradFill>
        <a:gsLst>
          <a:gs pos="0">
            <a:schemeClr val="phClr">
              <a:tint val="70000"/>
            </a:schemeClr>
          </a:gs>
          <a:gs pos="43000">
            <a:schemeClr val="phClr">
              <a:tint val="44000"/>
            </a:schemeClr>
          </a:gs>
          <a:gs pos="93000">
            <a:schemeClr val="phClr">
              <a:tint val="15000"/>
            </a:schemeClr>
          </a:gs>
          <a:gs pos="100000">
            <a:schemeClr val="phClr">
              <a:tint val="5000"/>
            </a:schemeClr>
          </a:gs>
        </a:gsLst>
        <a:path path="circle">
          <a:fillToRect l="50000" t="130000" r="50000" b="-30000"/>
        </a:path>
        <a:tileRect/>
      </a:gradFill>
      <a:gradFill>
        <a:gsLst>
          <a:gs pos="0">
            <a:schemeClr val="phClr">
              <a:tint val="98000"/>
              <a:shade val="25000"/>
            </a:schemeClr>
          </a:gs>
          <a:gs pos="68000">
            <a:schemeClr val="phClr">
              <a:tint val="86000"/>
            </a:schemeClr>
          </a:gs>
          <a:gs pos="100000">
            <a:schemeClr val="phClr">
              <a:tint val="50000"/>
            </a:schemeClr>
          </a:gs>
        </a:gsLst>
        <a:path path="circle">
          <a:fillToRect l="50000" t="130000" r="50000" b="-30000"/>
        </a:path>
        <a:tileRect/>
      </a:gradFill>
      <a:solidFill>
        <a:schemeClr val="phClr"/>
      </a:solidFill>
    </a:fillStyleLst>
    <a:lnStyleLst>
      <a:ln w="9525" cap="flat" cmpd="sng" algn="ctr">
        <a:prstDash val="solid"/>
      </a:ln>
      <a:ln w="25400" cap="flat" cmpd="sng" algn="ctr">
        <a:prstDash val="solid"/>
      </a:ln>
      <a:ln w="38100" cap="flat" cmpd="sng" algn="ctr">
        <a:prstDash val="solid"/>
      </a:ln>
      <a:ln w="9525" cap="flat" cmpd="sng" algn="ctr">
        <a:prstDash val="solid"/>
      </a:ln>
    </a:lnStyleLst>
    <a:effectStyleLst>
      <a:effectStyle>
        <a:effectLst/>
      </a:effectStyle>
      <a:effectStyle>
        <a:effectLst/>
      </a:effectStyle>
      <a:effectStyle>
        <a:effectLst/>
      </a:effectStyle>
      <a:effectStyle>
        <a:effectLst/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</a:schemeClr>
          </a:gs>
          <a:gs pos="40000">
            <a:schemeClr val="phClr">
              <a:tint val="45000"/>
              <a:shade val="99000"/>
            </a:schemeClr>
          </a:gs>
          <a:gs pos="100000">
            <a:schemeClr val="phClr">
              <a:shade val="20000"/>
            </a:schemeClr>
          </a:gs>
        </a:gsLst>
        <a:path path="circle">
          <a:fillToRect l="50000" t="-80000" r="50000" b="180000"/>
        </a:path>
        <a:tileRect/>
      </a:gradFill>
      <a:gradFill>
        <a:gsLst>
          <a:gs pos="0">
            <a:schemeClr val="phClr">
              <a:tint val="80000"/>
            </a:schemeClr>
          </a:gs>
          <a:gs pos="100000">
            <a:schemeClr val="phClr">
              <a:shade val="30000"/>
            </a:schemeClr>
          </a:gs>
        </a:gsLst>
        <a:path path="circle">
          <a:fillToRect l="50000" t="50000" r="50000" b="50000"/>
        </a:path>
        <a:tileRect/>
      </a:gradFill>
      <a:solidFill>
        <a:schemeClr val="phClr"/>
      </a:solidFill>
    </a:bgFillStyleLst>
  </a:fmtScheme>
</a:themeOverride>
</file>

<file path=ppt/theme/themeOverride3.xml><?xml version="1.0" encoding="utf-8"?>
<a:themeOverride xmlns:a="http://schemas.openxmlformats.org/drawingml/2006/main">
  <a:clrScheme name="Custom 347">
    <a:dk1>
      <a:srgbClr val="000000"/>
    </a:dk1>
    <a:lt1>
      <a:srgbClr val="FFFFFF"/>
    </a:lt1>
    <a:dk2>
      <a:srgbClr val="666666"/>
    </a:dk2>
    <a:lt2>
      <a:srgbClr val="CCCCCC"/>
    </a:lt2>
    <a:accent1>
      <a:srgbClr val="3A81BA"/>
    </a:accent1>
    <a:accent2>
      <a:srgbClr val="D89F39"/>
    </a:accent2>
    <a:accent3>
      <a:srgbClr val="8BAB42"/>
    </a:accent3>
    <a:accent4>
      <a:srgbClr val="57A7B5"/>
    </a:accent4>
    <a:accent5>
      <a:srgbClr val="8B81D2"/>
    </a:accent5>
    <a:accent6>
      <a:srgbClr val="963334"/>
    </a:accent6>
    <a:hlink>
      <a:srgbClr val="1155CC"/>
    </a:hlink>
    <a:folHlink>
      <a:srgbClr val="6611CC"/>
    </a:folHlink>
  </a:clrScheme>
  <a:fontScheme name="Offic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>
    <a:fillStyleLst>
      <a:solidFill>
        <a:schemeClr val="phClr"/>
      </a:solidFill>
      <a:gradFill>
        <a:gsLst>
          <a:gs pos="0">
            <a:schemeClr val="phClr">
              <a:tint val="70000"/>
            </a:schemeClr>
          </a:gs>
          <a:gs pos="43000">
            <a:schemeClr val="phClr">
              <a:tint val="44000"/>
            </a:schemeClr>
          </a:gs>
          <a:gs pos="93000">
            <a:schemeClr val="phClr">
              <a:tint val="15000"/>
            </a:schemeClr>
          </a:gs>
          <a:gs pos="100000">
            <a:schemeClr val="phClr">
              <a:tint val="5000"/>
            </a:schemeClr>
          </a:gs>
        </a:gsLst>
        <a:path path="circle">
          <a:fillToRect l="50000" t="130000" r="50000" b="-30000"/>
        </a:path>
        <a:tileRect/>
      </a:gradFill>
      <a:gradFill>
        <a:gsLst>
          <a:gs pos="0">
            <a:schemeClr val="phClr">
              <a:tint val="98000"/>
              <a:shade val="25000"/>
            </a:schemeClr>
          </a:gs>
          <a:gs pos="68000">
            <a:schemeClr val="phClr">
              <a:tint val="86000"/>
            </a:schemeClr>
          </a:gs>
          <a:gs pos="100000">
            <a:schemeClr val="phClr">
              <a:tint val="50000"/>
            </a:schemeClr>
          </a:gs>
        </a:gsLst>
        <a:path path="circle">
          <a:fillToRect l="50000" t="130000" r="50000" b="-30000"/>
        </a:path>
        <a:tileRect/>
      </a:gradFill>
      <a:solidFill>
        <a:schemeClr val="phClr"/>
      </a:solidFill>
    </a:fillStyleLst>
    <a:lnStyleLst>
      <a:ln w="9525" cap="flat" cmpd="sng" algn="ctr">
        <a:prstDash val="solid"/>
      </a:ln>
      <a:ln w="25400" cap="flat" cmpd="sng" algn="ctr">
        <a:prstDash val="solid"/>
      </a:ln>
      <a:ln w="38100" cap="flat" cmpd="sng" algn="ctr">
        <a:prstDash val="solid"/>
      </a:ln>
      <a:ln w="9525" cap="flat" cmpd="sng" algn="ctr">
        <a:prstDash val="solid"/>
      </a:ln>
    </a:lnStyleLst>
    <a:effectStyleLst>
      <a:effectStyle>
        <a:effectLst/>
      </a:effectStyle>
      <a:effectStyle>
        <a:effectLst/>
      </a:effectStyle>
      <a:effectStyle>
        <a:effectLst/>
      </a:effectStyle>
      <a:effectStyle>
        <a:effectLst/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</a:schemeClr>
          </a:gs>
          <a:gs pos="40000">
            <a:schemeClr val="phClr">
              <a:tint val="45000"/>
              <a:shade val="99000"/>
            </a:schemeClr>
          </a:gs>
          <a:gs pos="100000">
            <a:schemeClr val="phClr">
              <a:shade val="20000"/>
            </a:schemeClr>
          </a:gs>
        </a:gsLst>
        <a:path path="circle">
          <a:fillToRect l="50000" t="-80000" r="50000" b="180000"/>
        </a:path>
        <a:tileRect/>
      </a:gradFill>
      <a:gradFill>
        <a:gsLst>
          <a:gs pos="0">
            <a:schemeClr val="phClr">
              <a:tint val="80000"/>
            </a:schemeClr>
          </a:gs>
          <a:gs pos="100000">
            <a:schemeClr val="phClr">
              <a:shade val="30000"/>
            </a:schemeClr>
          </a:gs>
        </a:gsLst>
        <a:path path="circle">
          <a:fillToRect l="50000" t="50000" r="50000" b="50000"/>
        </a:path>
        <a:tileRect/>
      </a:gradFill>
      <a:solidFill>
        <a:schemeClr val="phClr"/>
      </a:solidFill>
    </a:bgFillStyleLst>
  </a:fmtScheme>
</a:themeOverride>
</file>

<file path=ppt/theme/themeOverride4.xml><?xml version="1.0" encoding="utf-8"?>
<a:themeOverride xmlns:a="http://schemas.openxmlformats.org/drawingml/2006/main">
  <a:clrScheme name="Custom 347">
    <a:dk1>
      <a:srgbClr val="000000"/>
    </a:dk1>
    <a:lt1>
      <a:srgbClr val="FFFFFF"/>
    </a:lt1>
    <a:dk2>
      <a:srgbClr val="666666"/>
    </a:dk2>
    <a:lt2>
      <a:srgbClr val="CCCCCC"/>
    </a:lt2>
    <a:accent1>
      <a:srgbClr val="3A81BA"/>
    </a:accent1>
    <a:accent2>
      <a:srgbClr val="D89F39"/>
    </a:accent2>
    <a:accent3>
      <a:srgbClr val="8BAB42"/>
    </a:accent3>
    <a:accent4>
      <a:srgbClr val="57A7B5"/>
    </a:accent4>
    <a:accent5>
      <a:srgbClr val="8B81D2"/>
    </a:accent5>
    <a:accent6>
      <a:srgbClr val="963334"/>
    </a:accent6>
    <a:hlink>
      <a:srgbClr val="1155CC"/>
    </a:hlink>
    <a:folHlink>
      <a:srgbClr val="6611CC"/>
    </a:folHlink>
  </a:clrScheme>
  <a:fontScheme name="Offic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>
    <a:fillStyleLst>
      <a:solidFill>
        <a:schemeClr val="phClr"/>
      </a:solidFill>
      <a:gradFill>
        <a:gsLst>
          <a:gs pos="0">
            <a:schemeClr val="phClr">
              <a:tint val="70000"/>
            </a:schemeClr>
          </a:gs>
          <a:gs pos="43000">
            <a:schemeClr val="phClr">
              <a:tint val="44000"/>
            </a:schemeClr>
          </a:gs>
          <a:gs pos="93000">
            <a:schemeClr val="phClr">
              <a:tint val="15000"/>
            </a:schemeClr>
          </a:gs>
          <a:gs pos="100000">
            <a:schemeClr val="phClr">
              <a:tint val="5000"/>
            </a:schemeClr>
          </a:gs>
        </a:gsLst>
        <a:path path="circle">
          <a:fillToRect l="50000" t="130000" r="50000" b="-30000"/>
        </a:path>
        <a:tileRect/>
      </a:gradFill>
      <a:gradFill>
        <a:gsLst>
          <a:gs pos="0">
            <a:schemeClr val="phClr">
              <a:tint val="98000"/>
              <a:shade val="25000"/>
            </a:schemeClr>
          </a:gs>
          <a:gs pos="68000">
            <a:schemeClr val="phClr">
              <a:tint val="86000"/>
            </a:schemeClr>
          </a:gs>
          <a:gs pos="100000">
            <a:schemeClr val="phClr">
              <a:tint val="50000"/>
            </a:schemeClr>
          </a:gs>
        </a:gsLst>
        <a:path path="circle">
          <a:fillToRect l="50000" t="130000" r="50000" b="-30000"/>
        </a:path>
        <a:tileRect/>
      </a:gradFill>
      <a:solidFill>
        <a:schemeClr val="phClr"/>
      </a:solidFill>
    </a:fillStyleLst>
    <a:lnStyleLst>
      <a:ln w="9525" cap="flat" cmpd="sng" algn="ctr">
        <a:prstDash val="solid"/>
      </a:ln>
      <a:ln w="25400" cap="flat" cmpd="sng" algn="ctr">
        <a:prstDash val="solid"/>
      </a:ln>
      <a:ln w="38100" cap="flat" cmpd="sng" algn="ctr">
        <a:prstDash val="solid"/>
      </a:ln>
      <a:ln w="9525" cap="flat" cmpd="sng" algn="ctr">
        <a:prstDash val="solid"/>
      </a:ln>
    </a:lnStyleLst>
    <a:effectStyleLst>
      <a:effectStyle>
        <a:effectLst/>
      </a:effectStyle>
      <a:effectStyle>
        <a:effectLst/>
      </a:effectStyle>
      <a:effectStyle>
        <a:effectLst/>
      </a:effectStyle>
      <a:effectStyle>
        <a:effectLst/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</a:schemeClr>
          </a:gs>
          <a:gs pos="40000">
            <a:schemeClr val="phClr">
              <a:tint val="45000"/>
              <a:shade val="99000"/>
            </a:schemeClr>
          </a:gs>
          <a:gs pos="100000">
            <a:schemeClr val="phClr">
              <a:shade val="20000"/>
            </a:schemeClr>
          </a:gs>
        </a:gsLst>
        <a:path path="circle">
          <a:fillToRect l="50000" t="-80000" r="50000" b="180000"/>
        </a:path>
        <a:tileRect/>
      </a:gradFill>
      <a:gradFill>
        <a:gsLst>
          <a:gs pos="0">
            <a:schemeClr val="phClr">
              <a:tint val="80000"/>
            </a:schemeClr>
          </a:gs>
          <a:gs pos="100000">
            <a:schemeClr val="phClr">
              <a:shade val="30000"/>
            </a:schemeClr>
          </a:gs>
        </a:gsLst>
        <a:path path="circle">
          <a:fillToRect l="50000" t="50000" r="50000" b="50000"/>
        </a:path>
        <a:tileRect/>
      </a:gradFill>
      <a:solidFill>
        <a:schemeClr val="phClr"/>
      </a:solidFill>
    </a:bgFillStyleLst>
  </a:fmtScheme>
</a:themeOverride>
</file>

<file path=ppt/theme/themeOverride5.xml><?xml version="1.0" encoding="utf-8"?>
<a:themeOverride xmlns:a="http://schemas.openxmlformats.org/drawingml/2006/main">
  <a:clrScheme name="Custom 347">
    <a:dk1>
      <a:srgbClr val="000000"/>
    </a:dk1>
    <a:lt1>
      <a:srgbClr val="FFFFFF"/>
    </a:lt1>
    <a:dk2>
      <a:srgbClr val="666666"/>
    </a:dk2>
    <a:lt2>
      <a:srgbClr val="CCCCCC"/>
    </a:lt2>
    <a:accent1>
      <a:srgbClr val="3A81BA"/>
    </a:accent1>
    <a:accent2>
      <a:srgbClr val="D89F39"/>
    </a:accent2>
    <a:accent3>
      <a:srgbClr val="8BAB42"/>
    </a:accent3>
    <a:accent4>
      <a:srgbClr val="57A7B5"/>
    </a:accent4>
    <a:accent5>
      <a:srgbClr val="8B81D2"/>
    </a:accent5>
    <a:accent6>
      <a:srgbClr val="963334"/>
    </a:accent6>
    <a:hlink>
      <a:srgbClr val="1155CC"/>
    </a:hlink>
    <a:folHlink>
      <a:srgbClr val="6611CC"/>
    </a:folHlink>
  </a:clrScheme>
  <a:fontScheme name="Offic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>
    <a:fillStyleLst>
      <a:solidFill>
        <a:schemeClr val="phClr"/>
      </a:solidFill>
      <a:gradFill>
        <a:gsLst>
          <a:gs pos="0">
            <a:schemeClr val="phClr">
              <a:tint val="70000"/>
            </a:schemeClr>
          </a:gs>
          <a:gs pos="43000">
            <a:schemeClr val="phClr">
              <a:tint val="44000"/>
            </a:schemeClr>
          </a:gs>
          <a:gs pos="93000">
            <a:schemeClr val="phClr">
              <a:tint val="15000"/>
            </a:schemeClr>
          </a:gs>
          <a:gs pos="100000">
            <a:schemeClr val="phClr">
              <a:tint val="5000"/>
            </a:schemeClr>
          </a:gs>
        </a:gsLst>
        <a:path path="circle">
          <a:fillToRect l="50000" t="130000" r="50000" b="-30000"/>
        </a:path>
        <a:tileRect/>
      </a:gradFill>
      <a:gradFill>
        <a:gsLst>
          <a:gs pos="0">
            <a:schemeClr val="phClr">
              <a:tint val="98000"/>
              <a:shade val="25000"/>
            </a:schemeClr>
          </a:gs>
          <a:gs pos="68000">
            <a:schemeClr val="phClr">
              <a:tint val="86000"/>
            </a:schemeClr>
          </a:gs>
          <a:gs pos="100000">
            <a:schemeClr val="phClr">
              <a:tint val="50000"/>
            </a:schemeClr>
          </a:gs>
        </a:gsLst>
        <a:path path="circle">
          <a:fillToRect l="50000" t="130000" r="50000" b="-30000"/>
        </a:path>
        <a:tileRect/>
      </a:gradFill>
      <a:solidFill>
        <a:schemeClr val="phClr"/>
      </a:solidFill>
    </a:fillStyleLst>
    <a:lnStyleLst>
      <a:ln w="9525" cap="flat" cmpd="sng" algn="ctr">
        <a:prstDash val="solid"/>
      </a:ln>
      <a:ln w="25400" cap="flat" cmpd="sng" algn="ctr">
        <a:prstDash val="solid"/>
      </a:ln>
      <a:ln w="38100" cap="flat" cmpd="sng" algn="ctr">
        <a:prstDash val="solid"/>
      </a:ln>
      <a:ln w="9525" cap="flat" cmpd="sng" algn="ctr">
        <a:prstDash val="solid"/>
      </a:ln>
    </a:lnStyleLst>
    <a:effectStyleLst>
      <a:effectStyle>
        <a:effectLst/>
      </a:effectStyle>
      <a:effectStyle>
        <a:effectLst/>
      </a:effectStyle>
      <a:effectStyle>
        <a:effectLst/>
      </a:effectStyle>
      <a:effectStyle>
        <a:effectLst/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</a:schemeClr>
          </a:gs>
          <a:gs pos="40000">
            <a:schemeClr val="phClr">
              <a:tint val="45000"/>
              <a:shade val="99000"/>
            </a:schemeClr>
          </a:gs>
          <a:gs pos="100000">
            <a:schemeClr val="phClr">
              <a:shade val="20000"/>
            </a:schemeClr>
          </a:gs>
        </a:gsLst>
        <a:path path="circle">
          <a:fillToRect l="50000" t="-80000" r="50000" b="180000"/>
        </a:path>
        <a:tileRect/>
      </a:gradFill>
      <a:gradFill>
        <a:gsLst>
          <a:gs pos="0">
            <a:schemeClr val="phClr">
              <a:tint val="80000"/>
            </a:schemeClr>
          </a:gs>
          <a:gs pos="100000">
            <a:schemeClr val="phClr">
              <a:shade val="30000"/>
            </a:schemeClr>
          </a:gs>
        </a:gsLst>
        <a:path path="circle">
          <a:fillToRect l="50000" t="50000" r="50000" b="50000"/>
        </a:path>
        <a:tileRect/>
      </a:gradFill>
      <a:solidFill>
        <a:schemeClr val="phClr"/>
      </a:solidFill>
    </a:bgFillStyleLst>
  </a:fmtScheme>
</a:themeOverride>
</file>

<file path=ppt/theme/themeOverride6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27176</TotalTime>
  <Words>4259</Words>
  <Application>Microsoft Office PowerPoint</Application>
  <PresentationFormat>Лист A4 (210x297 мм)</PresentationFormat>
  <Paragraphs>1032</Paragraphs>
  <Slides>33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41" baseType="lpstr">
      <vt:lpstr>微软雅黑</vt:lpstr>
      <vt:lpstr>Arial</vt:lpstr>
      <vt:lpstr>Calibri</vt:lpstr>
      <vt:lpstr>Symbol</vt:lpstr>
      <vt:lpstr>Times New Roman</vt:lpstr>
      <vt:lpstr>Wingdings</vt:lpstr>
      <vt:lpstr>Тема Office</vt:lpstr>
      <vt:lpstr>1_Тема Office</vt:lpstr>
      <vt:lpstr> ИТОГИ ИСПОЛНЕНИЯ БЮДЖЕТА УСТЬ-ИЛИМСКОГО  МУНИЦИПАЛЬНОГО ОКРУГА  за 2025 год </vt:lpstr>
      <vt:lpstr>Основные параметры бюджета ОКРУГА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Расходы бюджета округа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Программная структура расходов бюджета округа </vt:lpstr>
      <vt:lpstr>Программная структура расходов бюджета округа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Белая 3d бумага</dc:title>
  <dc:creator>obstinate</dc:creator>
  <dc:description>Шаблон презентации с сайта https://presentation-creation.ru/</dc:description>
  <cp:lastModifiedBy>User</cp:lastModifiedBy>
  <cp:revision>2758</cp:revision>
  <cp:lastPrinted>2025-05-12T10:48:11Z</cp:lastPrinted>
  <dcterms:created xsi:type="dcterms:W3CDTF">2018-02-25T09:09:03Z</dcterms:created>
  <dcterms:modified xsi:type="dcterms:W3CDTF">2026-05-14T02:05:05Z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26</vt:i4>
  </property>
  <property fmtid="{D5CDD505-2E9C-101B-9397-08002B2CF9AE}" pid="3" name="PresentationFormat">
    <vt:lpwstr>Лист A4 (210x297 мм)</vt:lpwstr>
  </property>
  <property fmtid="{D5CDD505-2E9C-101B-9397-08002B2CF9AE}" pid="4" name="Slides">
    <vt:i4>28</vt:i4>
  </property>
</Properties>
</file>